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1" r:id="rId14"/>
    <p:sldId id="268" r:id="rId15"/>
    <p:sldId id="269" r:id="rId16"/>
    <p:sldId id="270" r:id="rId17"/>
    <p:sldId id="288" r:id="rId18"/>
    <p:sldId id="289" r:id="rId19"/>
    <p:sldId id="293" r:id="rId20"/>
    <p:sldId id="294" r:id="rId21"/>
    <p:sldId id="272" r:id="rId22"/>
    <p:sldId id="273" r:id="rId23"/>
    <p:sldId id="275" r:id="rId24"/>
    <p:sldId id="278" r:id="rId25"/>
    <p:sldId id="27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>
        <p:scale>
          <a:sx n="77" d="100"/>
          <a:sy n="77" d="100"/>
        </p:scale>
        <p:origin x="-336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140" y="801087"/>
            <a:ext cx="9144000" cy="2387600"/>
          </a:xfrm>
        </p:spPr>
        <p:txBody>
          <a:bodyPr/>
          <a:lstStyle/>
          <a:p>
            <a:r>
              <a:rPr lang="en-US" dirty="0" smtClean="0"/>
              <a:t>BỆNH ÁN ÁP </a:t>
            </a:r>
            <a:r>
              <a:rPr lang="en-US" dirty="0" smtClean="0"/>
              <a:t>XE </a:t>
            </a:r>
            <a:r>
              <a:rPr lang="en-US" dirty="0" smtClean="0"/>
              <a:t>RUỘT THỪA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– BV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3.  Các cơ quan khác không ghi nhận bất thường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TÓM TẮT BỆNH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325"/>
            <a:ext cx="10515600" cy="5115560"/>
          </a:xfrm>
        </p:spPr>
        <p:txBody>
          <a:bodyPr>
            <a:no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Char char=" "/>
              <a:defRPr/>
            </a:pPr>
            <a:endParaRPr lang="en-US" sz="240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sym typeface="+mn-ea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Char char=" "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Char char=" "/>
              <a:defRPr/>
            </a:pPr>
            <a:r>
              <a:rPr lang="en-US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BN </a:t>
            </a:r>
            <a:r>
              <a:rPr lang="en-US" sz="2400" dirty="0">
                <a:sym typeface="+mn-ea"/>
              </a:rPr>
              <a:t>n</a:t>
            </a:r>
            <a:r>
              <a:rPr lang="en-US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am</a:t>
            </a:r>
            <a:r>
              <a:rPr lang="en-US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, 40 </a:t>
            </a:r>
            <a:r>
              <a:rPr lang="en-US" sz="240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tuổi</a:t>
            </a:r>
            <a:r>
              <a:rPr lang="en-US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, </a:t>
            </a:r>
            <a:r>
              <a:rPr lang="en-US" sz="240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nhập</a:t>
            </a:r>
            <a:r>
              <a:rPr lang="en-US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sz="240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viện</a:t>
            </a:r>
            <a:r>
              <a:rPr lang="en-US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sz="240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vì</a:t>
            </a:r>
            <a:r>
              <a:rPr lang="en-US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sz="240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đau</a:t>
            </a:r>
            <a:r>
              <a:rPr lang="en-US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HCP, bệnh 4 ngày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Char char=" "/>
              <a:defRPr/>
            </a:pPr>
            <a:r>
              <a:rPr lang="en-US" sz="24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TCCN: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defRPr/>
            </a:pPr>
            <a:r>
              <a:rPr lang="en-US" sz="2400" dirty="0" err="1">
                <a:sym typeface="+mn-ea"/>
              </a:rPr>
              <a:t>Đau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hố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chậu</a:t>
            </a:r>
            <a:r>
              <a:rPr lang="en-US" sz="2400" dirty="0">
                <a:sym typeface="+mn-ea"/>
              </a:rPr>
              <a:t> (P), </a:t>
            </a:r>
            <a:r>
              <a:rPr lang="en-US" sz="2400" dirty="0" err="1">
                <a:sym typeface="+mn-ea"/>
              </a:rPr>
              <a:t>đau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âm</a:t>
            </a:r>
            <a:r>
              <a:rPr lang="en-US" sz="2400" dirty="0">
                <a:sym typeface="+mn-ea"/>
              </a:rPr>
              <a:t> ỉ </a:t>
            </a:r>
            <a:r>
              <a:rPr lang="en-US" sz="2400" dirty="0" err="1">
                <a:sym typeface="+mn-ea"/>
              </a:rPr>
              <a:t>liên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tục</a:t>
            </a:r>
            <a:r>
              <a:rPr lang="en-US" sz="2400" dirty="0">
                <a:sym typeface="+mn-ea"/>
              </a:rPr>
              <a:t>, </a:t>
            </a:r>
            <a:r>
              <a:rPr lang="en-US" sz="2400" dirty="0" err="1">
                <a:sym typeface="+mn-ea"/>
              </a:rPr>
              <a:t>lan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sau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lưng</a:t>
            </a:r>
            <a:r>
              <a:rPr lang="en-US" sz="2400" dirty="0">
                <a:sym typeface="+mn-ea"/>
              </a:rPr>
              <a:t>, </a:t>
            </a:r>
            <a:r>
              <a:rPr lang="en-US" sz="2400" dirty="0" err="1">
                <a:sym typeface="+mn-ea"/>
              </a:rPr>
              <a:t>mức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độ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ít</a:t>
            </a:r>
            <a:r>
              <a:rPr lang="en-US" sz="2400" dirty="0">
                <a:sym typeface="+mn-ea"/>
              </a:rPr>
              <a:t> - </a:t>
            </a:r>
            <a:r>
              <a:rPr lang="en-US" sz="2400" dirty="0" err="1">
                <a:sym typeface="+mn-ea"/>
              </a:rPr>
              <a:t>nhiều</a:t>
            </a:r>
            <a:r>
              <a:rPr lang="en-US" sz="2400" dirty="0">
                <a:sym typeface="+mn-ea"/>
              </a:rPr>
              <a:t>, </a:t>
            </a:r>
            <a:r>
              <a:rPr lang="en-US" sz="2400" dirty="0" err="1">
                <a:sym typeface="+mn-ea"/>
              </a:rPr>
              <a:t>tăng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khi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đi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lại</a:t>
            </a:r>
            <a:r>
              <a:rPr lang="en-US" sz="2400" dirty="0">
                <a:sym typeface="+mn-ea"/>
              </a:rPr>
              <a:t>, </a:t>
            </a:r>
            <a:r>
              <a:rPr lang="en-US" sz="2400" dirty="0" err="1">
                <a:sym typeface="+mn-ea"/>
              </a:rPr>
              <a:t>xoay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trở</a:t>
            </a:r>
            <a:r>
              <a:rPr lang="en-US" sz="2400" dirty="0">
                <a:sym typeface="+mn-ea"/>
              </a:rPr>
              <a:t>, ho, </a:t>
            </a:r>
            <a:r>
              <a:rPr lang="en-US" sz="2400" dirty="0" err="1">
                <a:sym typeface="+mn-ea"/>
              </a:rPr>
              <a:t>không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yếu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tố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giảm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đau</a:t>
            </a:r>
            <a:endParaRPr lang="en-US" sz="2400" dirty="0">
              <a:sym typeface="+mn-ea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defRPr/>
            </a:pPr>
            <a:r>
              <a:rPr lang="en-US" sz="2400" dirty="0" err="1">
                <a:sym typeface="+mn-ea"/>
              </a:rPr>
              <a:t>Sốt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không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rõ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nhiệt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độ</a:t>
            </a:r>
            <a:r>
              <a:rPr lang="en-US" sz="2400" dirty="0">
                <a:sym typeface="+mn-ea"/>
              </a:rPr>
              <a:t>, </a:t>
            </a:r>
            <a:r>
              <a:rPr lang="en-US" sz="2400" dirty="0" err="1">
                <a:sym typeface="+mn-ea"/>
              </a:rPr>
              <a:t>liên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tục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kèm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lạnh</a:t>
            </a:r>
            <a:r>
              <a:rPr lang="en-US" sz="2400" dirty="0">
                <a:sym typeface="+mn-ea"/>
              </a:rPr>
              <a:t> run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defRPr/>
            </a:pPr>
            <a:r>
              <a:rPr lang="en-US" sz="2400" dirty="0" err="1">
                <a:sym typeface="+mn-ea"/>
              </a:rPr>
              <a:t>Không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nôn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ói</a:t>
            </a:r>
            <a:r>
              <a:rPr lang="en-US" sz="2400" dirty="0">
                <a:sym typeface="+mn-ea"/>
              </a:rPr>
              <a:t>, </a:t>
            </a:r>
            <a:r>
              <a:rPr lang="en-US" sz="2400" dirty="0" err="1">
                <a:sym typeface="+mn-ea"/>
              </a:rPr>
              <a:t>không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tiêu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chảy</a:t>
            </a:r>
            <a:r>
              <a:rPr lang="en-US" sz="2400" dirty="0">
                <a:sym typeface="+mn-ea"/>
              </a:rPr>
              <a:t>, </a:t>
            </a:r>
            <a:r>
              <a:rPr lang="en-US" sz="2400" dirty="0" err="1">
                <a:sym typeface="+mn-ea"/>
              </a:rPr>
              <a:t>không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tiểu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 smtClean="0">
                <a:sym typeface="+mn-ea"/>
              </a:rPr>
              <a:t>đau</a:t>
            </a:r>
            <a:endParaRPr lang="en-US" sz="2400" dirty="0">
              <a:sym typeface="+mn-ea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defRPr/>
            </a:pPr>
            <a:endParaRPr lang="en-US" altLang="en-US" sz="2400" dirty="0">
              <a:sym typeface="+mn-ea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Char char=" 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TÓM TẮT BỆNH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Char char=" 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TCTT:	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defRPr/>
            </a:pP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Vẻ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mặt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nhiễm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trùng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defRPr/>
            </a:pP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Nhiệt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độ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38.7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độ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C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defRPr/>
            </a:pP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Sờ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nông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: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khối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vùng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HC (P)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giới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hạn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khá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rõ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, d#4x4cm,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mật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độ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chắc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,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không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di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động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,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ấn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đau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mức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độ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vừa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defRPr/>
            </a:pP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Sờ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sâu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: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Ấn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đau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hố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chậu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(P)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mức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độ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nhiều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,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không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đề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kháng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thành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bụng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</a:t>
            </a:r>
          </a:p>
          <a:p>
            <a:pPr marL="25146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None/>
              <a:defRPr/>
            </a:pP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Tiền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căn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:  6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năm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, PTNS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cắt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ruột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thừa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Char char=" "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TÓM TẮT BỆNH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None/>
              <a:defRPr/>
            </a:pPr>
            <a:r>
              <a:rPr lang="en-US" sz="2400" dirty="0">
                <a:sym typeface="+mn-ea"/>
              </a:rPr>
              <a:t>CLS </a:t>
            </a:r>
            <a:r>
              <a:rPr lang="en-US" sz="2400" dirty="0" err="1">
                <a:sym typeface="+mn-ea"/>
              </a:rPr>
              <a:t>tuyến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trước</a:t>
            </a:r>
            <a:r>
              <a:rPr lang="en-US" sz="2400" dirty="0">
                <a:sym typeface="+mn-ea"/>
              </a:rPr>
              <a:t>:</a:t>
            </a:r>
          </a:p>
          <a:p>
            <a:pPr lvl="1"/>
            <a:r>
              <a:rPr lang="en-US" dirty="0" err="1">
                <a:sym typeface="+mn-ea"/>
              </a:rPr>
              <a:t>Siêu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âm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bụng</a:t>
            </a:r>
            <a:r>
              <a:rPr lang="en-US" dirty="0">
                <a:sym typeface="+mn-ea"/>
              </a:rPr>
              <a:t>: </a:t>
            </a:r>
            <a:r>
              <a:rPr lang="en-US" dirty="0" err="1">
                <a:sym typeface="+mn-ea"/>
              </a:rPr>
              <a:t>Hố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chậu</a:t>
            </a:r>
            <a:r>
              <a:rPr lang="en-US" dirty="0">
                <a:sym typeface="+mn-ea"/>
              </a:rPr>
              <a:t> (P) </a:t>
            </a:r>
            <a:r>
              <a:rPr lang="en-US" dirty="0" err="1">
                <a:sym typeface="+mn-ea"/>
              </a:rPr>
              <a:t>có</a:t>
            </a:r>
            <a:r>
              <a:rPr lang="en-US" dirty="0">
                <a:sym typeface="+mn-ea"/>
              </a:rPr>
              <a:t> ổ </a:t>
            </a:r>
            <a:r>
              <a:rPr lang="en-US" dirty="0" err="1">
                <a:sym typeface="+mn-ea"/>
              </a:rPr>
              <a:t>tụ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dịch</a:t>
            </a:r>
            <a:r>
              <a:rPr lang="en-US" dirty="0">
                <a:sym typeface="+mn-ea"/>
              </a:rPr>
              <a:t>, echo </a:t>
            </a:r>
            <a:r>
              <a:rPr lang="en-US" dirty="0" err="1">
                <a:sym typeface="+mn-ea"/>
              </a:rPr>
              <a:t>hỗn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hợp</a:t>
            </a:r>
            <a:r>
              <a:rPr lang="en-US" dirty="0">
                <a:sym typeface="+mn-ea"/>
              </a:rPr>
              <a:t>, d#50x76x47mm, </a:t>
            </a:r>
            <a:r>
              <a:rPr lang="en-US" dirty="0" err="1">
                <a:sym typeface="+mn-ea"/>
              </a:rPr>
              <a:t>từ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trước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cơ</a:t>
            </a:r>
            <a:r>
              <a:rPr lang="en-US" dirty="0">
                <a:sym typeface="+mn-ea"/>
              </a:rPr>
              <a:t> psoas </a:t>
            </a:r>
            <a:r>
              <a:rPr lang="en-US" dirty="0" err="1">
                <a:sym typeface="+mn-ea"/>
              </a:rPr>
              <a:t>liên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tục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đến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manh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tràng</a:t>
            </a:r>
            <a:r>
              <a:rPr lang="en-US" dirty="0">
                <a:sym typeface="+mn-ea"/>
              </a:rPr>
              <a:t>. </a:t>
            </a:r>
            <a:r>
              <a:rPr lang="en-US" dirty="0" err="1">
                <a:sym typeface="+mn-ea"/>
              </a:rPr>
              <a:t>Phù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nề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mạc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nối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xung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quanh</a:t>
            </a:r>
            <a:endParaRPr lang="en-US" dirty="0"/>
          </a:p>
          <a:p>
            <a:pPr lvl="2"/>
            <a:r>
              <a:rPr lang="en-US" sz="2400" dirty="0" err="1">
                <a:sym typeface="+mn-ea"/>
              </a:rPr>
              <a:t>Kết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luận</a:t>
            </a:r>
            <a:r>
              <a:rPr lang="en-US" sz="2400" dirty="0">
                <a:sym typeface="+mn-ea"/>
              </a:rPr>
              <a:t>: </a:t>
            </a:r>
            <a:r>
              <a:rPr lang="en-US" sz="2400" dirty="0" err="1">
                <a:sym typeface="+mn-ea"/>
              </a:rPr>
              <a:t>Áp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xe</a:t>
            </a:r>
            <a:r>
              <a:rPr lang="en-US" sz="2400" dirty="0">
                <a:sym typeface="+mn-ea"/>
              </a:rPr>
              <a:t> HCP </a:t>
            </a:r>
            <a:r>
              <a:rPr lang="en-US" sz="2400" dirty="0" err="1">
                <a:sym typeface="+mn-ea"/>
              </a:rPr>
              <a:t>nghĩ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từ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gốc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ruột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thừa</a:t>
            </a:r>
            <a:endParaRPr lang="en-US" sz="2400" dirty="0"/>
          </a:p>
          <a:p>
            <a:pPr lvl="1"/>
            <a:r>
              <a:rPr lang="en-US" dirty="0" err="1">
                <a:sym typeface="+mn-ea"/>
              </a:rPr>
              <a:t>CTscan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bụng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có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cản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quang</a:t>
            </a:r>
            <a:r>
              <a:rPr lang="en-US" dirty="0">
                <a:sym typeface="+mn-ea"/>
              </a:rPr>
              <a:t>: </a:t>
            </a:r>
            <a:r>
              <a:rPr lang="en-US" dirty="0" err="1">
                <a:sym typeface="+mn-ea"/>
              </a:rPr>
              <a:t>Gốc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ruột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thừa</a:t>
            </a:r>
            <a:r>
              <a:rPr lang="en-US" dirty="0">
                <a:sym typeface="+mn-ea"/>
              </a:rPr>
              <a:t> to, </a:t>
            </a:r>
            <a:r>
              <a:rPr lang="en-US" dirty="0" err="1">
                <a:sym typeface="+mn-ea"/>
              </a:rPr>
              <a:t>kích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thước</a:t>
            </a:r>
            <a:r>
              <a:rPr lang="en-US" dirty="0">
                <a:sym typeface="+mn-ea"/>
              </a:rPr>
              <a:t> 14mm, </a:t>
            </a:r>
            <a:r>
              <a:rPr lang="en-US" dirty="0" err="1">
                <a:sym typeface="+mn-ea"/>
              </a:rPr>
              <a:t>thành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dày</a:t>
            </a:r>
            <a:r>
              <a:rPr lang="en-US" dirty="0">
                <a:sym typeface="+mn-ea"/>
              </a:rPr>
              <a:t>, </a:t>
            </a:r>
            <a:r>
              <a:rPr lang="en-US" dirty="0" err="1">
                <a:sym typeface="+mn-ea"/>
              </a:rPr>
              <a:t>bắt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thuốc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cản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quang</a:t>
            </a:r>
            <a:r>
              <a:rPr lang="en-US" dirty="0">
                <a:sym typeface="+mn-ea"/>
              </a:rPr>
              <a:t>. </a:t>
            </a:r>
            <a:r>
              <a:rPr lang="en-US" dirty="0" err="1">
                <a:sym typeface="+mn-ea"/>
              </a:rPr>
              <a:t>Thương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tổn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liên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tục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với</a:t>
            </a:r>
            <a:r>
              <a:rPr lang="en-US" dirty="0">
                <a:sym typeface="+mn-ea"/>
              </a:rPr>
              <a:t> ổ </a:t>
            </a:r>
            <a:r>
              <a:rPr lang="en-US" dirty="0" err="1">
                <a:sym typeface="+mn-ea"/>
              </a:rPr>
              <a:t>tụ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dịch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trong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cơ</a:t>
            </a:r>
            <a:r>
              <a:rPr lang="en-US" dirty="0">
                <a:sym typeface="+mn-ea"/>
              </a:rPr>
              <a:t> Psoas </a:t>
            </a:r>
            <a:r>
              <a:rPr lang="en-US" dirty="0" err="1">
                <a:sym typeface="+mn-ea"/>
              </a:rPr>
              <a:t>phải</a:t>
            </a:r>
            <a:r>
              <a:rPr lang="en-US" dirty="0">
                <a:sym typeface="+mn-ea"/>
              </a:rPr>
              <a:t> d#45x55mm, </a:t>
            </a:r>
            <a:r>
              <a:rPr lang="en-US" dirty="0" err="1">
                <a:sym typeface="+mn-ea"/>
              </a:rPr>
              <a:t>thành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dày</a:t>
            </a:r>
            <a:r>
              <a:rPr lang="en-US" dirty="0">
                <a:sym typeface="+mn-ea"/>
              </a:rPr>
              <a:t>. </a:t>
            </a:r>
            <a:r>
              <a:rPr lang="en-US" dirty="0" err="1">
                <a:sym typeface="+mn-ea"/>
              </a:rPr>
              <a:t>Thương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tổn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bắt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thuốc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cản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quang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mạnh</a:t>
            </a:r>
            <a:r>
              <a:rPr lang="en-US" dirty="0">
                <a:sym typeface="+mn-ea"/>
              </a:rPr>
              <a:t> ở </a:t>
            </a:r>
            <a:r>
              <a:rPr lang="en-US" dirty="0" err="1">
                <a:sym typeface="+mn-ea"/>
              </a:rPr>
              <a:t>thành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và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xóa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mờ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mô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mỡ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xung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quanh</a:t>
            </a:r>
            <a:r>
              <a:rPr lang="en-US" dirty="0">
                <a:sym typeface="+mn-ea"/>
              </a:rPr>
              <a:t>. </a:t>
            </a:r>
            <a:r>
              <a:rPr lang="en-US" dirty="0" err="1">
                <a:sym typeface="+mn-ea"/>
              </a:rPr>
              <a:t>Không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dịch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tự</a:t>
            </a:r>
            <a:r>
              <a:rPr lang="en-US" dirty="0">
                <a:sym typeface="+mn-ea"/>
              </a:rPr>
              <a:t> do ổ </a:t>
            </a:r>
            <a:r>
              <a:rPr lang="en-US" dirty="0" err="1">
                <a:sym typeface="+mn-ea"/>
              </a:rPr>
              <a:t>bụng</a:t>
            </a:r>
            <a:r>
              <a:rPr lang="en-US" dirty="0">
                <a:sym typeface="+mn-ea"/>
              </a:rPr>
              <a:t> </a:t>
            </a:r>
            <a:endParaRPr lang="en-US" dirty="0"/>
          </a:p>
          <a:p>
            <a:pPr lvl="2"/>
            <a:r>
              <a:rPr lang="en-US" sz="2400" dirty="0" err="1">
                <a:sym typeface="+mn-ea"/>
              </a:rPr>
              <a:t>Kết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luận</a:t>
            </a:r>
            <a:r>
              <a:rPr lang="en-US" sz="2400" dirty="0">
                <a:sym typeface="+mn-ea"/>
              </a:rPr>
              <a:t>: Theo </a:t>
            </a:r>
            <a:r>
              <a:rPr lang="en-US" sz="2400" dirty="0" err="1">
                <a:sym typeface="+mn-ea"/>
              </a:rPr>
              <a:t>dõi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viêm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gốc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ruột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thừa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và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tạo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áp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xe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err="1">
                <a:sym typeface="+mn-ea"/>
              </a:rPr>
              <a:t>cơ</a:t>
            </a:r>
            <a:r>
              <a:rPr lang="en-US" sz="2400" dirty="0">
                <a:sym typeface="+mn-ea"/>
              </a:rPr>
              <a:t> psoas (P) 45x55mm</a:t>
            </a:r>
            <a:endParaRPr lang="en-US" sz="2400" dirty="0"/>
          </a:p>
          <a:p>
            <a:pPr marL="251460" marR="0" lvl="0" indent="-3429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None/>
              <a:defRPr/>
            </a:pP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Tiền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căn:  6 năm, PTNS cắt ruột thừa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Char char=" "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41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ĐẶT VẤN ĐỀ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 smtClean="0"/>
              <a:t>Đau</a:t>
            </a:r>
            <a:r>
              <a:rPr lang="en-US" dirty="0" smtClean="0"/>
              <a:t> </a:t>
            </a:r>
            <a:r>
              <a:rPr lang="en-US" dirty="0" err="1" smtClean="0"/>
              <a:t>hố</a:t>
            </a:r>
            <a:r>
              <a:rPr lang="en-US" dirty="0" smtClean="0"/>
              <a:t> </a:t>
            </a:r>
            <a:r>
              <a:rPr lang="en-US" dirty="0" err="1" smtClean="0"/>
              <a:t>chậu</a:t>
            </a:r>
            <a:r>
              <a:rPr lang="en-US" dirty="0" smtClean="0"/>
              <a:t> (P)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hố</a:t>
            </a:r>
            <a:r>
              <a:rPr lang="en-US" dirty="0" smtClean="0"/>
              <a:t> </a:t>
            </a:r>
            <a:r>
              <a:rPr lang="en-US" dirty="0" err="1" smtClean="0"/>
              <a:t>chậu</a:t>
            </a:r>
            <a:r>
              <a:rPr lang="en-US" dirty="0" smtClean="0"/>
              <a:t> (P)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sym typeface="+mn-ea"/>
              </a:rPr>
              <a:t>Sốt</a:t>
            </a:r>
            <a:endParaRPr lang="en-US" dirty="0" smtClean="0">
              <a:sym typeface="+mn-ea"/>
            </a:endParaRPr>
          </a:p>
          <a:p>
            <a:pPr marL="514350" indent="-514350">
              <a:buAutoNum type="arabicPeriod"/>
            </a:pPr>
            <a:r>
              <a:rPr lang="en-US" sz="2800" dirty="0" err="1" smtClean="0">
                <a:sym typeface="+mn-ea"/>
              </a:rPr>
              <a:t>Siêu</a:t>
            </a:r>
            <a:r>
              <a:rPr lang="en-US" sz="2800" dirty="0" smtClean="0">
                <a:sym typeface="+mn-ea"/>
              </a:rPr>
              <a:t> </a:t>
            </a:r>
            <a:r>
              <a:rPr lang="en-US" sz="2800" dirty="0" err="1" smtClean="0">
                <a:sym typeface="+mn-ea"/>
              </a:rPr>
              <a:t>âm</a:t>
            </a:r>
            <a:r>
              <a:rPr lang="en-US" sz="2800" dirty="0" smtClean="0">
                <a:sym typeface="+mn-ea"/>
              </a:rPr>
              <a:t> </a:t>
            </a:r>
            <a:r>
              <a:rPr lang="en-US" sz="2800" dirty="0" err="1" smtClean="0">
                <a:sym typeface="+mn-ea"/>
              </a:rPr>
              <a:t>bụng</a:t>
            </a:r>
            <a:r>
              <a:rPr lang="en-US" sz="2800" dirty="0" smtClean="0">
                <a:sym typeface="+mn-ea"/>
              </a:rPr>
              <a:t> </a:t>
            </a:r>
            <a:r>
              <a:rPr lang="en-US" sz="2800" dirty="0" err="1" smtClean="0">
                <a:sym typeface="+mn-ea"/>
              </a:rPr>
              <a:t>tuyến</a:t>
            </a:r>
            <a:r>
              <a:rPr lang="en-US" sz="2800" dirty="0" smtClean="0">
                <a:sym typeface="+mn-ea"/>
              </a:rPr>
              <a:t> </a:t>
            </a:r>
            <a:r>
              <a:rPr lang="en-US" sz="2800" dirty="0" err="1" smtClean="0">
                <a:sym typeface="+mn-ea"/>
              </a:rPr>
              <a:t>trước</a:t>
            </a:r>
            <a:r>
              <a:rPr lang="en-US" sz="2800" dirty="0" smtClean="0">
                <a:sym typeface="+mn-ea"/>
              </a:rPr>
              <a:t>: </a:t>
            </a:r>
            <a:r>
              <a:rPr lang="en-US" sz="2800" dirty="0" err="1" smtClean="0"/>
              <a:t>Áp</a:t>
            </a:r>
            <a:r>
              <a:rPr lang="en-US" sz="2800" dirty="0" smtClean="0"/>
              <a:t> </a:t>
            </a:r>
            <a:r>
              <a:rPr lang="en-US" sz="2800" dirty="0" err="1" smtClean="0"/>
              <a:t>xe</a:t>
            </a:r>
            <a:r>
              <a:rPr lang="en-US" sz="2800" dirty="0" smtClean="0"/>
              <a:t> HCP </a:t>
            </a:r>
            <a:r>
              <a:rPr lang="en-US" sz="2800" dirty="0" err="1" smtClean="0"/>
              <a:t>nghĩ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gốc</a:t>
            </a:r>
            <a:r>
              <a:rPr lang="en-US" sz="2800" dirty="0" smtClean="0"/>
              <a:t> </a:t>
            </a:r>
            <a:r>
              <a:rPr lang="en-US" sz="2800" dirty="0" err="1" smtClean="0"/>
              <a:t>ruột</a:t>
            </a:r>
            <a:r>
              <a:rPr lang="en-US" sz="2800" dirty="0" smtClean="0"/>
              <a:t> </a:t>
            </a:r>
            <a:r>
              <a:rPr lang="en-US" sz="2800" dirty="0" err="1" smtClean="0"/>
              <a:t>thừa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CT scan </a:t>
            </a:r>
            <a:r>
              <a:rPr lang="en-US" sz="2800" dirty="0" err="1" smtClean="0"/>
              <a:t>bụng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cản</a:t>
            </a:r>
            <a:r>
              <a:rPr lang="en-US" sz="2800" dirty="0" smtClean="0"/>
              <a:t> </a:t>
            </a:r>
            <a:r>
              <a:rPr lang="en-US" sz="2800" dirty="0" err="1" smtClean="0"/>
              <a:t>quang</a:t>
            </a:r>
            <a:r>
              <a:rPr lang="en-US" sz="2800" dirty="0" smtClean="0"/>
              <a:t> </a:t>
            </a:r>
            <a:r>
              <a:rPr lang="en-US" sz="2800" dirty="0" err="1" smtClean="0"/>
              <a:t>tuyến</a:t>
            </a:r>
            <a:r>
              <a:rPr lang="en-US" sz="2800" dirty="0" smtClean="0"/>
              <a:t> </a:t>
            </a:r>
            <a:r>
              <a:rPr lang="en-US" sz="2800" dirty="0" err="1" smtClean="0"/>
              <a:t>trước</a:t>
            </a:r>
            <a:r>
              <a:rPr lang="en-US" sz="2800" dirty="0" smtClean="0"/>
              <a:t>: Theo </a:t>
            </a:r>
            <a:r>
              <a:rPr lang="en-US" sz="2800" dirty="0" err="1" smtClean="0"/>
              <a:t>dõi</a:t>
            </a:r>
            <a:r>
              <a:rPr lang="en-US" sz="2800" dirty="0" smtClean="0"/>
              <a:t> </a:t>
            </a:r>
            <a:r>
              <a:rPr lang="en-US" sz="2800" dirty="0" err="1" smtClean="0"/>
              <a:t>viêm</a:t>
            </a:r>
            <a:r>
              <a:rPr lang="en-US" sz="2800" dirty="0" smtClean="0"/>
              <a:t> </a:t>
            </a:r>
            <a:r>
              <a:rPr lang="en-US" sz="2800" dirty="0" err="1" smtClean="0"/>
              <a:t>gốc</a:t>
            </a:r>
            <a:r>
              <a:rPr lang="en-US" sz="2800" dirty="0" smtClean="0"/>
              <a:t> </a:t>
            </a:r>
            <a:r>
              <a:rPr lang="en-US" sz="2800" dirty="0" err="1" smtClean="0"/>
              <a:t>ruột</a:t>
            </a:r>
            <a:r>
              <a:rPr lang="en-US" sz="2800" dirty="0" smtClean="0"/>
              <a:t> </a:t>
            </a:r>
            <a:r>
              <a:rPr lang="en-US" sz="2800" dirty="0" err="1" smtClean="0"/>
              <a:t>thừa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tạo</a:t>
            </a:r>
            <a:r>
              <a:rPr lang="en-US" sz="2800" dirty="0" smtClean="0"/>
              <a:t> </a:t>
            </a:r>
            <a:r>
              <a:rPr lang="en-US" sz="2800" dirty="0" err="1" smtClean="0"/>
              <a:t>áp</a:t>
            </a:r>
            <a:r>
              <a:rPr lang="en-US" sz="2800" dirty="0" smtClean="0"/>
              <a:t> </a:t>
            </a:r>
            <a:r>
              <a:rPr lang="en-US" sz="2800" dirty="0" err="1" smtClean="0"/>
              <a:t>xe</a:t>
            </a:r>
            <a:r>
              <a:rPr lang="en-US" sz="2800" dirty="0" smtClean="0"/>
              <a:t> </a:t>
            </a:r>
            <a:r>
              <a:rPr lang="en-US" sz="2800" dirty="0" err="1" smtClean="0"/>
              <a:t>cơ</a:t>
            </a:r>
            <a:r>
              <a:rPr lang="en-US" sz="2800" dirty="0" smtClean="0"/>
              <a:t> psoas (P) 45x55mm</a:t>
            </a:r>
          </a:p>
          <a:p>
            <a:pPr marL="0" lvl="2" indent="0">
              <a:spcBef>
                <a:spcPts val="1000"/>
              </a:spcBef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>
              <a:sym typeface="+mn-ea"/>
            </a:endParaRP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CHẨN ĐOÁN SƠ BỘ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ruột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smtClean="0"/>
              <a:t>psoas </a:t>
            </a:r>
            <a:r>
              <a:rPr lang="en-US" dirty="0" smtClean="0"/>
              <a:t>(P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BIỆN LUẬN LÂM SÀNG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>
                <a:sym typeface="+mn-ea"/>
              </a:rPr>
              <a:t>Đau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>
                <a:sym typeface="+mn-ea"/>
              </a:rPr>
              <a:t>hố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chậu</a:t>
            </a:r>
            <a:r>
              <a:rPr lang="en-US" dirty="0">
                <a:sym typeface="+mn-ea"/>
              </a:rPr>
              <a:t> (P</a:t>
            </a:r>
            <a:r>
              <a:rPr lang="en-US" dirty="0" smtClean="0">
                <a:sym typeface="+mn-ea"/>
              </a:rPr>
              <a:t>): </a:t>
            </a:r>
            <a:r>
              <a:rPr lang="en-US" dirty="0" err="1" smtClean="0">
                <a:sym typeface="+mn-ea"/>
              </a:rPr>
              <a:t>nghĩ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nhiều</a:t>
            </a:r>
            <a:r>
              <a:rPr lang="en-US" dirty="0" smtClean="0">
                <a:sym typeface="+mn-ea"/>
              </a:rPr>
              <a:t> </a:t>
            </a:r>
            <a:r>
              <a:rPr lang="en-US" dirty="0">
                <a:sym typeface="+mn-ea"/>
              </a:rPr>
              <a:t>do </a:t>
            </a:r>
            <a:r>
              <a:rPr lang="en-US" dirty="0" err="1">
                <a:sym typeface="+mn-ea"/>
              </a:rPr>
              <a:t>á</a:t>
            </a:r>
            <a:r>
              <a:rPr lang="en-US" dirty="0" err="1" smtClean="0">
                <a:sym typeface="+mn-ea"/>
              </a:rPr>
              <a:t>p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>
                <a:sym typeface="+mn-ea"/>
              </a:rPr>
              <a:t>xe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gốc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ruột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thừa</a:t>
            </a:r>
            <a:r>
              <a:rPr lang="en-US" dirty="0">
                <a:sym typeface="+mn-ea"/>
              </a:rPr>
              <a:t> – </a:t>
            </a:r>
            <a:r>
              <a:rPr lang="en-US" dirty="0" err="1">
                <a:sym typeface="+mn-ea"/>
              </a:rPr>
              <a:t>cơ</a:t>
            </a:r>
            <a:r>
              <a:rPr lang="en-US" dirty="0">
                <a:sym typeface="+mn-ea"/>
              </a:rPr>
              <a:t> psoas</a:t>
            </a:r>
            <a:endParaRPr lang="en-US" dirty="0" smtClean="0">
              <a:sym typeface="+mn-ea"/>
            </a:endParaRPr>
          </a:p>
          <a:p>
            <a:r>
              <a:rPr lang="en-US" dirty="0" smtClean="0">
                <a:sym typeface="+mn-ea"/>
              </a:rPr>
              <a:t>BN </a:t>
            </a:r>
            <a:r>
              <a:rPr lang="en-US" dirty="0" err="1" smtClean="0">
                <a:sym typeface="+mn-ea"/>
              </a:rPr>
              <a:t>này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có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triệu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chứng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phù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hợp</a:t>
            </a:r>
            <a:r>
              <a:rPr lang="en-US" dirty="0" smtClean="0">
                <a:sym typeface="+mn-ea"/>
              </a:rPr>
              <a:t>: </a:t>
            </a:r>
            <a:r>
              <a:rPr lang="en-US" dirty="0" err="1" smtClean="0">
                <a:sym typeface="+mn-ea"/>
              </a:rPr>
              <a:t>Đau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>
                <a:sym typeface="+mn-ea"/>
              </a:rPr>
              <a:t>hố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chậu</a:t>
            </a:r>
            <a:r>
              <a:rPr lang="en-US" dirty="0">
                <a:sym typeface="+mn-ea"/>
              </a:rPr>
              <a:t> (P</a:t>
            </a:r>
            <a:r>
              <a:rPr lang="en-US" dirty="0" smtClean="0">
                <a:sym typeface="+mn-ea"/>
              </a:rPr>
              <a:t>) 4 </a:t>
            </a:r>
            <a:r>
              <a:rPr lang="en-US" dirty="0" err="1" smtClean="0">
                <a:sym typeface="+mn-ea"/>
              </a:rPr>
              <a:t>ngày</a:t>
            </a:r>
            <a:r>
              <a:rPr lang="en-US" dirty="0" smtClean="0">
                <a:sym typeface="+mn-ea"/>
              </a:rPr>
              <a:t>, </a:t>
            </a:r>
            <a:r>
              <a:rPr lang="en-US" dirty="0" err="1">
                <a:sym typeface="+mn-ea"/>
              </a:rPr>
              <a:t>đau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âm</a:t>
            </a:r>
            <a:r>
              <a:rPr lang="en-US" dirty="0">
                <a:sym typeface="+mn-ea"/>
              </a:rPr>
              <a:t> ỉ </a:t>
            </a:r>
            <a:r>
              <a:rPr lang="en-US" dirty="0" err="1">
                <a:sym typeface="+mn-ea"/>
              </a:rPr>
              <a:t>liên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tục</a:t>
            </a:r>
            <a:r>
              <a:rPr lang="en-US" dirty="0">
                <a:sym typeface="+mn-ea"/>
              </a:rPr>
              <a:t>, </a:t>
            </a:r>
            <a:r>
              <a:rPr lang="en-US" dirty="0" err="1">
                <a:sym typeface="+mn-ea"/>
              </a:rPr>
              <a:t>lan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sau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lưng</a:t>
            </a:r>
            <a:r>
              <a:rPr lang="en-US" dirty="0">
                <a:sym typeface="+mn-ea"/>
              </a:rPr>
              <a:t>, </a:t>
            </a:r>
            <a:r>
              <a:rPr lang="en-US" dirty="0" err="1">
                <a:sym typeface="+mn-ea"/>
              </a:rPr>
              <a:t>mức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độ</a:t>
            </a:r>
            <a:r>
              <a:rPr lang="en-US" dirty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nhiều</a:t>
            </a:r>
            <a:r>
              <a:rPr lang="en-US" dirty="0">
                <a:sym typeface="+mn-ea"/>
              </a:rPr>
              <a:t>, </a:t>
            </a:r>
            <a:r>
              <a:rPr lang="en-US" dirty="0" err="1">
                <a:sym typeface="+mn-ea"/>
              </a:rPr>
              <a:t>tăng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khi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đi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lại</a:t>
            </a:r>
            <a:r>
              <a:rPr lang="en-US" dirty="0">
                <a:sym typeface="+mn-ea"/>
              </a:rPr>
              <a:t>, </a:t>
            </a:r>
            <a:r>
              <a:rPr lang="en-US" dirty="0" err="1">
                <a:sym typeface="+mn-ea"/>
              </a:rPr>
              <a:t>xoay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trở</a:t>
            </a:r>
            <a:r>
              <a:rPr lang="en-US" dirty="0">
                <a:sym typeface="+mn-ea"/>
              </a:rPr>
              <a:t>, ho, </a:t>
            </a:r>
            <a:r>
              <a:rPr lang="en-US" dirty="0" err="1">
                <a:sym typeface="+mn-ea"/>
              </a:rPr>
              <a:t>không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yếu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tố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giảm</a:t>
            </a:r>
            <a:r>
              <a:rPr lang="en-US" dirty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đau</a:t>
            </a:r>
            <a:r>
              <a:rPr lang="en-US" dirty="0" smtClean="0">
                <a:sym typeface="+mn-ea"/>
              </a:rPr>
              <a:t>, </a:t>
            </a:r>
            <a:r>
              <a:rPr lang="en-US" dirty="0" err="1" smtClean="0">
                <a:sym typeface="+mn-ea"/>
              </a:rPr>
              <a:t>khám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ấn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>
                <a:sym typeface="+mn-ea"/>
              </a:rPr>
              <a:t>đau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hố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chậu</a:t>
            </a:r>
            <a:r>
              <a:rPr lang="en-US" dirty="0">
                <a:sym typeface="+mn-ea"/>
              </a:rPr>
              <a:t> (P) </a:t>
            </a:r>
            <a:r>
              <a:rPr lang="en-US" dirty="0" err="1">
                <a:sym typeface="+mn-ea"/>
              </a:rPr>
              <a:t>mức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độ</a:t>
            </a:r>
            <a:r>
              <a:rPr lang="en-US" dirty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nhiều</a:t>
            </a:r>
            <a:r>
              <a:rPr lang="en-US" dirty="0" smtClean="0">
                <a:sym typeface="+mn-ea"/>
              </a:rPr>
              <a:t>.</a:t>
            </a:r>
            <a:endParaRPr lang="en-US" dirty="0" smtClean="0">
              <a:sym typeface="+mn-ea"/>
            </a:endParaRP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BIỆN LUẬN LÂM SÀNG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ym typeface="+mn-ea"/>
              </a:rPr>
              <a:t>2.  </a:t>
            </a:r>
            <a:r>
              <a:rPr lang="en-US" dirty="0" err="1" smtClean="0">
                <a:sym typeface="+mn-ea"/>
              </a:rPr>
              <a:t>Khối</a:t>
            </a:r>
            <a:r>
              <a:rPr lang="en-US" dirty="0">
                <a:sym typeface="+mn-ea"/>
              </a:rPr>
              <a:t> </a:t>
            </a:r>
            <a:r>
              <a:rPr lang="en-US" dirty="0" smtClean="0">
                <a:sym typeface="+mn-ea"/>
              </a:rPr>
              <a:t>ở </a:t>
            </a:r>
            <a:r>
              <a:rPr lang="en-US" dirty="0" err="1" smtClean="0">
                <a:sym typeface="+mn-ea"/>
              </a:rPr>
              <a:t>vùng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hố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>
                <a:sym typeface="+mn-ea"/>
              </a:rPr>
              <a:t>chậu</a:t>
            </a:r>
            <a:r>
              <a:rPr lang="en-US" dirty="0">
                <a:sym typeface="+mn-ea"/>
              </a:rPr>
              <a:t> (P</a:t>
            </a:r>
            <a:r>
              <a:rPr lang="en-US" dirty="0" smtClean="0">
                <a:sym typeface="+mn-ea"/>
              </a:rPr>
              <a:t>):</a:t>
            </a:r>
            <a:endParaRPr lang="en-US" dirty="0" smtClean="0">
              <a:sym typeface="+mn-ea"/>
            </a:endParaRPr>
          </a:p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defRPr/>
            </a:pPr>
            <a:r>
              <a:rPr lang="en-US" dirty="0" err="1" smtClean="0">
                <a:sym typeface="+mn-ea"/>
              </a:rPr>
              <a:t>Khám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sờ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thấy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khối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vùng</a:t>
            </a:r>
            <a:r>
              <a:rPr lang="en-US" dirty="0" smtClean="0">
                <a:sym typeface="+mn-ea"/>
              </a:rPr>
              <a:t> HC (P) </a:t>
            </a:r>
            <a:r>
              <a:rPr lang="en-US" dirty="0" err="1" smtClean="0">
                <a:sym typeface="+mn-ea"/>
              </a:rPr>
              <a:t>giới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hạn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khá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rõ</a:t>
            </a:r>
            <a:r>
              <a:rPr lang="en-US" dirty="0" smtClean="0">
                <a:sym typeface="+mn-ea"/>
              </a:rPr>
              <a:t>, d#4x4cm, </a:t>
            </a:r>
            <a:r>
              <a:rPr lang="en-US" dirty="0" err="1" smtClean="0">
                <a:sym typeface="+mn-ea"/>
              </a:rPr>
              <a:t>mật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độ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chắc</a:t>
            </a:r>
            <a:r>
              <a:rPr lang="en-US" dirty="0" smtClean="0">
                <a:sym typeface="+mn-ea"/>
              </a:rPr>
              <a:t>, </a:t>
            </a:r>
            <a:r>
              <a:rPr lang="en-US" dirty="0" err="1" smtClean="0">
                <a:sym typeface="+mn-ea"/>
              </a:rPr>
              <a:t>không</a:t>
            </a:r>
            <a:r>
              <a:rPr lang="en-US" dirty="0" smtClean="0">
                <a:sym typeface="+mn-ea"/>
              </a:rPr>
              <a:t> di </a:t>
            </a:r>
            <a:r>
              <a:rPr lang="en-US" dirty="0" err="1" smtClean="0">
                <a:sym typeface="+mn-ea"/>
              </a:rPr>
              <a:t>động</a:t>
            </a:r>
            <a:r>
              <a:rPr lang="en-US" dirty="0" smtClean="0">
                <a:sym typeface="+mn-ea"/>
              </a:rPr>
              <a:t>, </a:t>
            </a:r>
            <a:r>
              <a:rPr lang="en-US" dirty="0" err="1" smtClean="0">
                <a:sym typeface="+mn-ea"/>
              </a:rPr>
              <a:t>ấn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đau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mức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độ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nhiều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phù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hợp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với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chẩn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đoán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áp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xe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gốc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ruột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thừa</a:t>
            </a:r>
            <a:r>
              <a:rPr lang="en-US" dirty="0" smtClean="0">
                <a:sym typeface="+mn-ea"/>
              </a:rPr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42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BIỆN LUẬN LÂM SÀNG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ym typeface="+mn-ea"/>
              </a:rPr>
              <a:t>3.  </a:t>
            </a:r>
            <a:r>
              <a:rPr lang="en-US" dirty="0" err="1" smtClean="0">
                <a:sym typeface="+mn-ea"/>
              </a:rPr>
              <a:t>Sốt</a:t>
            </a:r>
            <a:endParaRPr lang="en-US" dirty="0" smtClean="0">
              <a:sym typeface="+mn-ea"/>
            </a:endParaRPr>
          </a:p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defRPr/>
            </a:pP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Sốt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cao</a:t>
            </a:r>
            <a:r>
              <a:rPr lang="en-US" dirty="0" smtClean="0">
                <a:sym typeface="+mn-ea"/>
              </a:rPr>
              <a:t> </a:t>
            </a:r>
            <a:r>
              <a:rPr lang="en-US" dirty="0" smtClean="0">
                <a:sym typeface="+mn-ea"/>
              </a:rPr>
              <a:t>38,7 </a:t>
            </a:r>
            <a:r>
              <a:rPr lang="en-US" dirty="0" err="1" smtClean="0">
                <a:sym typeface="+mn-ea"/>
              </a:rPr>
              <a:t>độ</a:t>
            </a:r>
            <a:r>
              <a:rPr lang="en-US" dirty="0" smtClean="0">
                <a:sym typeface="+mn-ea"/>
              </a:rPr>
              <a:t> C, </a:t>
            </a:r>
            <a:r>
              <a:rPr lang="en-US" dirty="0" err="1" smtClean="0">
                <a:sym typeface="+mn-ea"/>
              </a:rPr>
              <a:t>lạnh</a:t>
            </a:r>
            <a:r>
              <a:rPr lang="en-US" dirty="0" smtClean="0">
                <a:sym typeface="+mn-ea"/>
              </a:rPr>
              <a:t> </a:t>
            </a:r>
            <a:r>
              <a:rPr lang="en-US" dirty="0" smtClean="0">
                <a:sym typeface="+mn-ea"/>
              </a:rPr>
              <a:t>run </a:t>
            </a:r>
            <a:r>
              <a:rPr lang="en-US" dirty="0" err="1" smtClean="0">
                <a:sym typeface="+mn-ea"/>
              </a:rPr>
              <a:t>kèm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vẻ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mặt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nhiễm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trùng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phù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hợp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với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bệnh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cảnh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áp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xe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gốc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ruột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thừa</a:t>
            </a:r>
            <a:r>
              <a:rPr lang="en-US" dirty="0" smtClean="0">
                <a:sym typeface="+mn-ea"/>
              </a:rPr>
              <a:t> – </a:t>
            </a:r>
            <a:r>
              <a:rPr lang="en-US" dirty="0" err="1" smtClean="0">
                <a:sym typeface="+mn-ea"/>
              </a:rPr>
              <a:t>cơ</a:t>
            </a:r>
            <a:r>
              <a:rPr lang="en-US" dirty="0" smtClean="0">
                <a:sym typeface="+mn-ea"/>
              </a:rPr>
              <a:t> psoas.</a:t>
            </a:r>
            <a:endParaRPr lang="en-US" dirty="0" smtClean="0"/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4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BIỆN LUẬN LÂM SÀNG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78395" cy="43513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 smtClean="0">
                <a:sym typeface="+mn-ea"/>
              </a:rPr>
              <a:t>4. </a:t>
            </a:r>
            <a:r>
              <a:rPr lang="en-US" dirty="0" err="1" smtClean="0">
                <a:sym typeface="+mn-ea"/>
              </a:rPr>
              <a:t>Siêu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âm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bụng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tuyến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trước</a:t>
            </a:r>
            <a:r>
              <a:rPr lang="en-US" dirty="0" smtClean="0">
                <a:sym typeface="+mn-ea"/>
              </a:rPr>
              <a:t>: </a:t>
            </a:r>
            <a:r>
              <a:rPr lang="en-US" dirty="0" smtClean="0"/>
              <a:t>: </a:t>
            </a:r>
            <a:r>
              <a:rPr lang="en-US" dirty="0" err="1" smtClean="0"/>
              <a:t>Hố</a:t>
            </a:r>
            <a:r>
              <a:rPr lang="en-US" dirty="0" smtClean="0"/>
              <a:t> </a:t>
            </a:r>
            <a:r>
              <a:rPr lang="en-US" dirty="0" err="1" smtClean="0"/>
              <a:t>chậu</a:t>
            </a:r>
            <a:r>
              <a:rPr lang="en-US" dirty="0" smtClean="0"/>
              <a:t> (P) </a:t>
            </a:r>
            <a:r>
              <a:rPr lang="en-US" dirty="0" err="1" smtClean="0"/>
              <a:t>có</a:t>
            </a:r>
            <a:r>
              <a:rPr lang="en-US" dirty="0" smtClean="0"/>
              <a:t> ổ </a:t>
            </a:r>
            <a:r>
              <a:rPr lang="en-US" dirty="0" err="1" smtClean="0"/>
              <a:t>tụ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, echo </a:t>
            </a:r>
            <a:r>
              <a:rPr lang="en-US" dirty="0" err="1" smtClean="0"/>
              <a:t>hỗn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, d#50x76x47mm,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psoas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manh</a:t>
            </a:r>
            <a:r>
              <a:rPr lang="en-US" dirty="0" smtClean="0"/>
              <a:t> </a:t>
            </a:r>
            <a:r>
              <a:rPr lang="en-US" dirty="0" err="1" smtClean="0"/>
              <a:t>tràng</a:t>
            </a:r>
            <a:r>
              <a:rPr lang="en-US" dirty="0"/>
              <a:t> </a:t>
            </a:r>
            <a:r>
              <a:rPr lang="en-US" dirty="0" smtClean="0"/>
              <a:t>→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ở </a:t>
            </a:r>
            <a:r>
              <a:rPr lang="en-US" dirty="0" err="1" smtClean="0"/>
              <a:t>hố</a:t>
            </a:r>
            <a:r>
              <a:rPr lang="en-US" dirty="0" smtClean="0"/>
              <a:t> </a:t>
            </a:r>
            <a:r>
              <a:rPr lang="en-US" dirty="0" err="1" smtClean="0"/>
              <a:t>chậu</a:t>
            </a:r>
            <a:r>
              <a:rPr lang="en-US" dirty="0" smtClean="0"/>
              <a:t> (P)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psoas (P)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đau</a:t>
            </a:r>
            <a:r>
              <a:rPr lang="en-US" dirty="0" smtClean="0"/>
              <a:t> </a:t>
            </a:r>
            <a:r>
              <a:rPr lang="en-US" dirty="0" err="1" smtClean="0"/>
              <a:t>hố</a:t>
            </a:r>
            <a:r>
              <a:rPr lang="en-US" dirty="0" smtClean="0"/>
              <a:t> </a:t>
            </a:r>
            <a:r>
              <a:rPr lang="en-US" dirty="0" err="1" smtClean="0"/>
              <a:t>chậu</a:t>
            </a:r>
            <a:r>
              <a:rPr lang="en-US" dirty="0" smtClean="0"/>
              <a:t> (P), </a:t>
            </a:r>
            <a:r>
              <a:rPr lang="en-US" dirty="0" err="1" smtClean="0"/>
              <a:t>sốt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/>
              <a:t> </a:t>
            </a:r>
            <a:r>
              <a:rPr lang="en-US" dirty="0" err="1" smtClean="0"/>
              <a:t>hố</a:t>
            </a:r>
            <a:r>
              <a:rPr lang="en-US" dirty="0" smtClean="0"/>
              <a:t> </a:t>
            </a:r>
            <a:r>
              <a:rPr lang="en-US" dirty="0" err="1" smtClean="0"/>
              <a:t>chậu</a:t>
            </a:r>
            <a:r>
              <a:rPr lang="en-US" dirty="0" smtClean="0"/>
              <a:t> (P).</a:t>
            </a:r>
            <a:endParaRPr lang="en-US" sz="28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916" y="2022883"/>
            <a:ext cx="5845956" cy="389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07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HÀNH CHÍNH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Họ và tên: NGUYỄN HOÀNG T.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Giới tính: Nam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Tuổi: 40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Địa chỉ: Quận Gò Vấp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Ngày nhập viện: 11h 27/9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Khoa cấp cứu - BV Bình Dân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BIỆN </a:t>
            </a:r>
            <a:r>
              <a:rPr lang="en-US" dirty="0" smtClean="0"/>
              <a:t>LUẬN LÂM 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82881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 smtClean="0">
                <a:sym typeface="+mn-ea"/>
              </a:rPr>
              <a:t>5.</a:t>
            </a:r>
            <a:r>
              <a:rPr lang="en-US" dirty="0">
                <a:sym typeface="+mn-ea"/>
              </a:rPr>
              <a:t> </a:t>
            </a:r>
            <a:r>
              <a:rPr lang="en-US" dirty="0" smtClean="0">
                <a:sym typeface="+mn-ea"/>
              </a:rPr>
              <a:t>CT scan </a:t>
            </a:r>
            <a:r>
              <a:rPr lang="en-US" dirty="0" err="1">
                <a:sym typeface="+mn-ea"/>
              </a:rPr>
              <a:t>bụng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có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cản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quang</a:t>
            </a:r>
            <a:r>
              <a:rPr lang="en-US" dirty="0">
                <a:sym typeface="+mn-ea"/>
              </a:rPr>
              <a:t>: </a:t>
            </a:r>
            <a:r>
              <a:rPr lang="en-US" dirty="0" err="1">
                <a:sym typeface="+mn-ea"/>
              </a:rPr>
              <a:t>Gốc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ruột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thừa</a:t>
            </a:r>
            <a:r>
              <a:rPr lang="en-US" dirty="0">
                <a:sym typeface="+mn-ea"/>
              </a:rPr>
              <a:t> to, </a:t>
            </a:r>
            <a:r>
              <a:rPr lang="en-US" dirty="0" err="1">
                <a:sym typeface="+mn-ea"/>
              </a:rPr>
              <a:t>kích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thước</a:t>
            </a:r>
            <a:r>
              <a:rPr lang="en-US" dirty="0">
                <a:sym typeface="+mn-ea"/>
              </a:rPr>
              <a:t> 14mm, </a:t>
            </a:r>
            <a:r>
              <a:rPr lang="en-US" dirty="0" err="1">
                <a:sym typeface="+mn-ea"/>
              </a:rPr>
              <a:t>thành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dày</a:t>
            </a:r>
            <a:r>
              <a:rPr lang="en-US" dirty="0">
                <a:sym typeface="+mn-ea"/>
              </a:rPr>
              <a:t>, </a:t>
            </a:r>
            <a:r>
              <a:rPr lang="en-US" dirty="0" err="1">
                <a:sym typeface="+mn-ea"/>
              </a:rPr>
              <a:t>bắt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thuốc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cản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quang</a:t>
            </a:r>
            <a:r>
              <a:rPr lang="en-US" dirty="0">
                <a:sym typeface="+mn-ea"/>
              </a:rPr>
              <a:t>. </a:t>
            </a:r>
            <a:r>
              <a:rPr lang="en-US" dirty="0" err="1">
                <a:sym typeface="+mn-ea"/>
              </a:rPr>
              <a:t>Thương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tổn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liên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tục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với</a:t>
            </a:r>
            <a:r>
              <a:rPr lang="en-US" dirty="0">
                <a:sym typeface="+mn-ea"/>
              </a:rPr>
              <a:t> ổ </a:t>
            </a:r>
            <a:r>
              <a:rPr lang="en-US" dirty="0" err="1">
                <a:sym typeface="+mn-ea"/>
              </a:rPr>
              <a:t>tụ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dịch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trong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cơ</a:t>
            </a:r>
            <a:r>
              <a:rPr lang="en-US" dirty="0">
                <a:sym typeface="+mn-ea"/>
              </a:rPr>
              <a:t> Psoas </a:t>
            </a:r>
            <a:r>
              <a:rPr lang="en-US" dirty="0" err="1">
                <a:sym typeface="+mn-ea"/>
              </a:rPr>
              <a:t>phải</a:t>
            </a:r>
            <a:r>
              <a:rPr lang="en-US" dirty="0">
                <a:sym typeface="+mn-ea"/>
              </a:rPr>
              <a:t> d#45x55mm, </a:t>
            </a:r>
            <a:r>
              <a:rPr lang="en-US" dirty="0" err="1">
                <a:sym typeface="+mn-ea"/>
              </a:rPr>
              <a:t>thành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dày</a:t>
            </a:r>
            <a:r>
              <a:rPr lang="en-US" dirty="0">
                <a:sym typeface="+mn-ea"/>
              </a:rPr>
              <a:t>. </a:t>
            </a:r>
            <a:r>
              <a:rPr lang="en-US" dirty="0" err="1">
                <a:sym typeface="+mn-ea"/>
              </a:rPr>
              <a:t>Thương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tổn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bắt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thuốc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cản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quang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mạnh</a:t>
            </a:r>
            <a:r>
              <a:rPr lang="en-US" dirty="0">
                <a:sym typeface="+mn-ea"/>
              </a:rPr>
              <a:t> ở </a:t>
            </a:r>
            <a:r>
              <a:rPr lang="en-US" dirty="0" err="1">
                <a:sym typeface="+mn-ea"/>
              </a:rPr>
              <a:t>thành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và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xóa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mờ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mô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mỡ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xung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quanh</a:t>
            </a:r>
            <a:r>
              <a:rPr lang="en-US" dirty="0">
                <a:sym typeface="+mn-ea"/>
              </a:rPr>
              <a:t>. </a:t>
            </a:r>
            <a:r>
              <a:rPr lang="en-US" dirty="0" err="1">
                <a:sym typeface="+mn-ea"/>
              </a:rPr>
              <a:t>Không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dịch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tự</a:t>
            </a:r>
            <a:r>
              <a:rPr lang="en-US" dirty="0">
                <a:sym typeface="+mn-ea"/>
              </a:rPr>
              <a:t> do ổ </a:t>
            </a:r>
            <a:r>
              <a:rPr lang="en-US" dirty="0" err="1">
                <a:sym typeface="+mn-ea"/>
              </a:rPr>
              <a:t>bụng</a:t>
            </a:r>
            <a:r>
              <a:rPr lang="en-US" dirty="0">
                <a:sym typeface="+mn-ea"/>
              </a:rPr>
              <a:t> </a:t>
            </a:r>
            <a:r>
              <a:rPr lang="en-US" dirty="0" smtClean="0">
                <a:sym typeface="+mn-ea"/>
              </a:rPr>
              <a:t/>
            </a:r>
            <a:br>
              <a:rPr lang="en-US" dirty="0" smtClean="0">
                <a:sym typeface="+mn-ea"/>
              </a:rPr>
            </a:br>
            <a:r>
              <a:rPr lang="en-US" dirty="0">
                <a:sym typeface="+mn-ea"/>
              </a:rPr>
              <a:t/>
            </a:r>
            <a:br>
              <a:rPr lang="en-US" dirty="0">
                <a:sym typeface="+mn-ea"/>
              </a:rPr>
            </a:br>
            <a:r>
              <a:rPr lang="en-US" dirty="0" smtClean="0">
                <a:sym typeface="+mn-ea"/>
              </a:rPr>
              <a:t>→ CT </a:t>
            </a:r>
            <a:r>
              <a:rPr lang="en-US" dirty="0" err="1" smtClean="0">
                <a:sym typeface="+mn-ea"/>
              </a:rPr>
              <a:t>cho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thấy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hình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viêm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gốc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ruột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thừa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liên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tục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với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áp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xe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cơ</a:t>
            </a:r>
            <a:r>
              <a:rPr lang="en-US" dirty="0" smtClean="0">
                <a:sym typeface="+mn-ea"/>
              </a:rPr>
              <a:t> psoas (P) </a:t>
            </a:r>
            <a:r>
              <a:rPr lang="en-US" dirty="0" err="1" smtClean="0">
                <a:sym typeface="+mn-ea"/>
              </a:rPr>
              <a:t>nghĩ</a:t>
            </a:r>
            <a:r>
              <a:rPr lang="en-US" dirty="0" smtClean="0">
                <a:sym typeface="+mn-ea"/>
              </a:rPr>
              <a:t> do ban </a:t>
            </a:r>
            <a:r>
              <a:rPr lang="en-US" dirty="0" err="1" smtClean="0">
                <a:sym typeface="+mn-ea"/>
              </a:rPr>
              <a:t>đầu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có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viêm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gốc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ruột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thừa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diễn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tiến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tạo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áp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xe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tại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cơ</a:t>
            </a:r>
            <a:r>
              <a:rPr lang="en-US" dirty="0" smtClean="0">
                <a:sym typeface="+mn-ea"/>
              </a:rPr>
              <a:t> psoas (P): </a:t>
            </a:r>
            <a:r>
              <a:rPr lang="en-US" dirty="0" err="1" smtClean="0">
                <a:sym typeface="+mn-ea"/>
              </a:rPr>
              <a:t>phù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hợp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với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lâm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sàng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của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chẩn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đoán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áp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xe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gốc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ruột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thừa</a:t>
            </a:r>
            <a:r>
              <a:rPr lang="en-US" dirty="0" smtClean="0">
                <a:sym typeface="+mn-ea"/>
              </a:rPr>
              <a:t> – </a:t>
            </a:r>
            <a:r>
              <a:rPr lang="en-US" dirty="0" err="1" smtClean="0">
                <a:sym typeface="+mn-ea"/>
              </a:rPr>
              <a:t>cơ</a:t>
            </a:r>
            <a:r>
              <a:rPr lang="en-US" dirty="0" smtClean="0">
                <a:sym typeface="+mn-ea"/>
              </a:rPr>
              <a:t> psoas (P).</a:t>
            </a:r>
            <a:endParaRPr lang="en-US" sz="2400" dirty="0"/>
          </a:p>
          <a:p>
            <a:pPr marL="0" lvl="1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7480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NGHỊ CẬN LÂM SÀNG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CLS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chẩn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CLS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ABO-Rh,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(PT,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aPTT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INR),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AST, ALT, BUN,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Creatinine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huyết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huyết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XQ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ECG.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39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621" y="-152400"/>
            <a:ext cx="10363200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CẬN LÂM SÀNG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786371"/>
              </p:ext>
            </p:extLst>
          </p:nvPr>
        </p:nvGraphicFramePr>
        <p:xfrm>
          <a:off x="1174670" y="1560864"/>
          <a:ext cx="8940799" cy="28491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84213"/>
                <a:gridCol w="2235200"/>
                <a:gridCol w="2384213"/>
                <a:gridCol w="1937173"/>
              </a:tblGrid>
              <a:tr h="316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 trị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 vị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316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WBC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22,82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(4.5-11.0)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k/ul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316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Neu%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85,6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(40-70)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</a:tr>
              <a:tr h="316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RBC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5,68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(4.5-5.3)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M/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316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HGB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(13-16)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g/dl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316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(37-47)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316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MCV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90,5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(78-98)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316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MCH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31,1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(25-35)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  <a:tr h="3165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PLT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(140-440)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k/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6400" y="1011788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(5/9):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7600" y="4724400"/>
            <a:ext cx="9010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Bạch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22,82k &gt;18k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neutro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psoas (P).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 HC, TC trong giới hạn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363200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CẬN LÂM SÀNG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103632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6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CHẨN ĐOÁN XÁC ĐỊNH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cs typeface="Times New Roman" panose="02020603050405020304" pitchFamily="18" charset="0"/>
              </a:rPr>
              <a:t>Áp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xe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gốc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ruột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thừa</a:t>
            </a:r>
            <a:r>
              <a:rPr lang="en-US" dirty="0" smtClean="0"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cs typeface="Times New Roman" panose="02020603050405020304" pitchFamily="18" charset="0"/>
              </a:rPr>
              <a:t>cơ</a:t>
            </a:r>
            <a:r>
              <a:rPr lang="en-US" dirty="0" smtClean="0">
                <a:cs typeface="Times New Roman" panose="02020603050405020304" pitchFamily="18" charset="0"/>
              </a:rPr>
              <a:t> psoas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(P).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ĐIỀU TRỊ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4859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cs typeface="Calibri" panose="020F0502020204030204" pitchFamily="34" charset="0"/>
                <a:sym typeface="+mn-ea"/>
              </a:rPr>
              <a:t>Dùng</a:t>
            </a:r>
            <a:r>
              <a:rPr lang="en-US" sz="2400" dirty="0">
                <a:cs typeface="Calibri" panose="020F0502020204030204" pitchFamily="34" charset="0"/>
                <a:sym typeface="+mn-ea"/>
              </a:rPr>
              <a:t> </a:t>
            </a:r>
            <a:r>
              <a:rPr lang="en-US" sz="2400" dirty="0" err="1">
                <a:cs typeface="Calibri" panose="020F0502020204030204" pitchFamily="34" charset="0"/>
                <a:sym typeface="+mn-ea"/>
              </a:rPr>
              <a:t>kháng</a:t>
            </a:r>
            <a:r>
              <a:rPr lang="en-US" sz="2400" dirty="0">
                <a:cs typeface="Calibri" panose="020F0502020204030204" pitchFamily="34" charset="0"/>
                <a:sym typeface="+mn-ea"/>
              </a:rPr>
              <a:t> </a:t>
            </a:r>
            <a:r>
              <a:rPr lang="en-US" sz="2400" dirty="0" err="1">
                <a:cs typeface="Calibri" panose="020F0502020204030204" pitchFamily="34" charset="0"/>
                <a:sym typeface="+mn-ea"/>
              </a:rPr>
              <a:t>sinh</a:t>
            </a:r>
            <a:r>
              <a:rPr lang="en-US" sz="2400" dirty="0">
                <a:cs typeface="Calibri" panose="020F0502020204030204" pitchFamily="34" charset="0"/>
                <a:sym typeface="+mn-ea"/>
              </a:rPr>
              <a:t> </a:t>
            </a:r>
            <a:r>
              <a:rPr lang="en-US" sz="2400" dirty="0" err="1" smtClean="0">
                <a:cs typeface="Calibri" panose="020F0502020204030204" pitchFamily="34" charset="0"/>
                <a:sym typeface="+mn-ea"/>
              </a:rPr>
              <a:t>điều</a:t>
            </a:r>
            <a:r>
              <a:rPr lang="en-US" sz="2400" dirty="0" smtClean="0">
                <a:cs typeface="Calibri" panose="020F0502020204030204" pitchFamily="34" charset="0"/>
                <a:sym typeface="+mn-ea"/>
              </a:rPr>
              <a:t> </a:t>
            </a:r>
            <a:r>
              <a:rPr lang="en-US" sz="2400" dirty="0" err="1" smtClean="0">
                <a:cs typeface="Calibri" panose="020F0502020204030204" pitchFamily="34" charset="0"/>
                <a:sym typeface="+mn-ea"/>
              </a:rPr>
              <a:t>trị</a:t>
            </a:r>
            <a:r>
              <a:rPr lang="en-US" sz="2400" dirty="0" smtClean="0">
                <a:cs typeface="Calibri" panose="020F0502020204030204" pitchFamily="34" charset="0"/>
                <a:sym typeface="+mn-ea"/>
              </a:rPr>
              <a:t>: ceftriaxone + metronidazole</a:t>
            </a:r>
            <a:r>
              <a:rPr lang="en-US" sz="2400" dirty="0">
                <a:cs typeface="Calibri" panose="020F0502020204030204" pitchFamily="34" charset="0"/>
                <a:sym typeface="+mn-ea"/>
              </a:rPr>
              <a:t> </a:t>
            </a:r>
            <a:r>
              <a:rPr lang="en-US" sz="2400" dirty="0" err="1">
                <a:cs typeface="Calibri" panose="020F0502020204030204" pitchFamily="34" charset="0"/>
                <a:sym typeface="+mn-ea"/>
              </a:rPr>
              <a:t>ít</a:t>
            </a:r>
            <a:r>
              <a:rPr lang="en-US" sz="2400" dirty="0">
                <a:cs typeface="Calibri" panose="020F0502020204030204" pitchFamily="34" charset="0"/>
                <a:sym typeface="+mn-ea"/>
              </a:rPr>
              <a:t> </a:t>
            </a:r>
            <a:r>
              <a:rPr lang="en-US" sz="2400" dirty="0" err="1">
                <a:cs typeface="Calibri" panose="020F0502020204030204" pitchFamily="34" charset="0"/>
                <a:sym typeface="+mn-ea"/>
              </a:rPr>
              <a:t>nhất</a:t>
            </a:r>
            <a:r>
              <a:rPr lang="en-US" sz="2400" dirty="0">
                <a:cs typeface="Calibri" panose="020F0502020204030204" pitchFamily="34" charset="0"/>
                <a:sym typeface="+mn-ea"/>
              </a:rPr>
              <a:t> </a:t>
            </a:r>
            <a:r>
              <a:rPr lang="en-US" sz="2400" dirty="0" smtClean="0">
                <a:cs typeface="Calibri" panose="020F0502020204030204" pitchFamily="34" charset="0"/>
                <a:sym typeface="+mn-ea"/>
              </a:rPr>
              <a:t>7 </a:t>
            </a:r>
            <a:r>
              <a:rPr lang="en-US" sz="2400" dirty="0" err="1" smtClean="0">
                <a:cs typeface="Calibri" panose="020F0502020204030204" pitchFamily="34" charset="0"/>
                <a:sym typeface="+mn-ea"/>
              </a:rPr>
              <a:t>ngày</a:t>
            </a:r>
            <a:r>
              <a:rPr lang="en-US" sz="2400" dirty="0">
                <a:cs typeface="Calibri" panose="020F0502020204030204" pitchFamily="34" charset="0"/>
                <a:sym typeface="+mn-ea"/>
              </a:rPr>
              <a:t> </a:t>
            </a:r>
            <a:r>
              <a:rPr lang="en-US" sz="2400" dirty="0">
                <a:cs typeface="Calibri" panose="020F0502020204030204" pitchFamily="34" charset="0"/>
                <a:sym typeface="+mn-ea"/>
              </a:rPr>
              <a:t> </a:t>
            </a:r>
            <a:r>
              <a:rPr lang="en-US" sz="2400" dirty="0" err="1" smtClean="0">
                <a:cs typeface="Calibri" panose="020F0502020204030204" pitchFamily="34" charset="0"/>
                <a:sym typeface="+mn-ea"/>
              </a:rPr>
              <a:t>sau</a:t>
            </a:r>
            <a:r>
              <a:rPr lang="en-US" sz="2400" dirty="0">
                <a:cs typeface="Calibri" panose="020F0502020204030204" pitchFamily="34" charset="0"/>
                <a:sym typeface="+mn-ea"/>
              </a:rPr>
              <a:t> </a:t>
            </a:r>
            <a:r>
              <a:rPr lang="en-US" sz="2400" dirty="0" err="1" smtClean="0">
                <a:cs typeface="Calibri" panose="020F0502020204030204" pitchFamily="34" charset="0"/>
                <a:sym typeface="+mn-ea"/>
              </a:rPr>
              <a:t>phẫu</a:t>
            </a:r>
            <a:r>
              <a:rPr lang="en-US" sz="2400" dirty="0">
                <a:cs typeface="Calibri" panose="020F0502020204030204" pitchFamily="34" charset="0"/>
                <a:sym typeface="+mn-ea"/>
              </a:rPr>
              <a:t> </a:t>
            </a:r>
            <a:r>
              <a:rPr lang="en-US" sz="2400" dirty="0" err="1" smtClean="0">
                <a:cs typeface="Calibri" panose="020F0502020204030204" pitchFamily="34" charset="0"/>
                <a:sym typeface="+mn-ea"/>
              </a:rPr>
              <a:t>thuật</a:t>
            </a:r>
            <a:r>
              <a:rPr lang="en-US" sz="2400" dirty="0">
                <a:cs typeface="Calibri" panose="020F0502020204030204" pitchFamily="34" charset="0"/>
                <a:sym typeface="+mn-ea"/>
              </a:rPr>
              <a:t> </a:t>
            </a:r>
            <a:r>
              <a:rPr lang="en-US" sz="2400" dirty="0" smtClean="0">
                <a:cs typeface="Calibri" panose="020F0502020204030204" pitchFamily="34" charset="0"/>
                <a:sym typeface="+mn-ea"/>
              </a:rPr>
              <a:t>(</a:t>
            </a:r>
            <a:r>
              <a:rPr lang="en-US" sz="2400" dirty="0" err="1" smtClean="0">
                <a:cs typeface="Calibri" panose="020F0502020204030204" pitchFamily="34" charset="0"/>
                <a:sym typeface="+mn-ea"/>
              </a:rPr>
              <a:t>đến</a:t>
            </a:r>
            <a:r>
              <a:rPr lang="en-US" sz="2400" dirty="0" smtClean="0">
                <a:cs typeface="Calibri" panose="020F0502020204030204" pitchFamily="34" charset="0"/>
                <a:sym typeface="+mn-ea"/>
              </a:rPr>
              <a:t> </a:t>
            </a:r>
            <a:r>
              <a:rPr lang="en-US" sz="2400" dirty="0" err="1" smtClean="0">
                <a:cs typeface="Calibri" panose="020F0502020204030204" pitchFamily="34" charset="0"/>
                <a:sym typeface="+mn-ea"/>
              </a:rPr>
              <a:t>khi</a:t>
            </a:r>
            <a:r>
              <a:rPr lang="en-US" sz="2400" dirty="0" smtClean="0">
                <a:cs typeface="Calibri" panose="020F0502020204030204" pitchFamily="34" charset="0"/>
                <a:sym typeface="+mn-ea"/>
              </a:rPr>
              <a:t> </a:t>
            </a:r>
            <a:r>
              <a:rPr lang="en-US" sz="2400" dirty="0" err="1" smtClean="0">
                <a:cs typeface="Calibri" panose="020F0502020204030204" pitchFamily="34" charset="0"/>
                <a:sym typeface="+mn-ea"/>
              </a:rPr>
              <a:t>lâm</a:t>
            </a:r>
            <a:r>
              <a:rPr lang="en-US" sz="2400" dirty="0" smtClean="0">
                <a:cs typeface="Calibri" panose="020F0502020204030204" pitchFamily="34" charset="0"/>
                <a:sym typeface="+mn-ea"/>
              </a:rPr>
              <a:t> </a:t>
            </a:r>
            <a:r>
              <a:rPr lang="en-US" sz="2400" dirty="0" err="1" smtClean="0">
                <a:cs typeface="Calibri" panose="020F0502020204030204" pitchFamily="34" charset="0"/>
                <a:sym typeface="+mn-ea"/>
              </a:rPr>
              <a:t>sàng</a:t>
            </a:r>
            <a:r>
              <a:rPr lang="en-US" sz="2400" dirty="0" smtClean="0">
                <a:cs typeface="Calibri" panose="020F0502020204030204" pitchFamily="34" charset="0"/>
                <a:sym typeface="+mn-ea"/>
              </a:rPr>
              <a:t> </a:t>
            </a:r>
            <a:r>
              <a:rPr lang="en-US" sz="2400" dirty="0" err="1" smtClean="0">
                <a:cs typeface="Calibri" panose="020F0502020204030204" pitchFamily="34" charset="0"/>
                <a:sym typeface="+mn-ea"/>
              </a:rPr>
              <a:t>cải</a:t>
            </a:r>
            <a:r>
              <a:rPr lang="en-US" sz="2400" dirty="0" smtClean="0">
                <a:cs typeface="Calibri" panose="020F0502020204030204" pitchFamily="34" charset="0"/>
                <a:sym typeface="+mn-ea"/>
              </a:rPr>
              <a:t> </a:t>
            </a:r>
            <a:r>
              <a:rPr lang="en-US" sz="2400" dirty="0" err="1" smtClean="0">
                <a:cs typeface="Calibri" panose="020F0502020204030204" pitchFamily="34" charset="0"/>
                <a:sym typeface="+mn-ea"/>
              </a:rPr>
              <a:t>thiện</a:t>
            </a:r>
            <a:r>
              <a:rPr lang="en-US" sz="2400" dirty="0" smtClean="0">
                <a:cs typeface="Calibri" panose="020F0502020204030204" pitchFamily="34" charset="0"/>
                <a:sym typeface="+mn-ea"/>
              </a:rPr>
              <a:t>).</a:t>
            </a:r>
            <a:endParaRPr lang="en-US" altLang="x-none" sz="24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 err="1" smtClean="0">
                <a:cs typeface="Times New Roman" panose="02020603050405020304" pitchFamily="18" charset="0"/>
              </a:rPr>
              <a:t>Phẫu</a:t>
            </a:r>
            <a:r>
              <a:rPr sz="2400" dirty="0" smtClean="0">
                <a:cs typeface="Times New Roman" panose="02020603050405020304" pitchFamily="18" charset="0"/>
              </a:rPr>
              <a:t> </a:t>
            </a:r>
            <a:r>
              <a:rPr sz="2400" dirty="0" err="1">
                <a:cs typeface="Times New Roman" panose="02020603050405020304" pitchFamily="18" charset="0"/>
              </a:rPr>
              <a:t>thuật</a:t>
            </a:r>
            <a:r>
              <a:rPr sz="2400" dirty="0">
                <a:cs typeface="Times New Roman" panose="02020603050405020304" pitchFamily="18" charset="0"/>
              </a:rPr>
              <a:t> </a:t>
            </a:r>
            <a:r>
              <a:rPr sz="2400" dirty="0" err="1">
                <a:cs typeface="Times New Roman" panose="02020603050405020304" pitchFamily="18" charset="0"/>
              </a:rPr>
              <a:t>nội</a:t>
            </a:r>
            <a:r>
              <a:rPr sz="2400" dirty="0">
                <a:cs typeface="Times New Roman" panose="02020603050405020304" pitchFamily="18" charset="0"/>
              </a:rPr>
              <a:t> </a:t>
            </a:r>
            <a:r>
              <a:rPr sz="2400" dirty="0" err="1">
                <a:cs typeface="Times New Roman" panose="02020603050405020304" pitchFamily="18" charset="0"/>
              </a:rPr>
              <a:t>soi</a:t>
            </a:r>
            <a:r>
              <a:rPr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dẫn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lưu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mủ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cắt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gốc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ruột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thừa</a:t>
            </a:r>
            <a:r>
              <a:rPr lang="en-US" sz="2400" dirty="0" smtClean="0"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sạch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khoang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phúc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mạc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  <a:endParaRPr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5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 LƯỢNG: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dirty="0" smtClean="0"/>
              <a:t>G</a:t>
            </a:r>
            <a:r>
              <a:rPr lang="en-US" sz="2400" dirty="0" smtClean="0"/>
              <a:t>ầ</a:t>
            </a:r>
            <a:r>
              <a:rPr lang="vi-VN" sz="2400" dirty="0" smtClean="0"/>
              <a:t>n</a:t>
            </a:r>
            <a:r>
              <a:rPr lang="vi-VN" sz="2400" dirty="0"/>
              <a:t>: </a:t>
            </a:r>
            <a:r>
              <a:rPr lang="vi-VN" sz="2400" dirty="0" smtClean="0">
                <a:cs typeface="Calibri" pitchFamily="34" charset="0"/>
              </a:rPr>
              <a:t>BN </a:t>
            </a:r>
            <a:r>
              <a:rPr lang="vi-VN" sz="2400" dirty="0">
                <a:cs typeface="Calibri" pitchFamily="34" charset="0"/>
              </a:rPr>
              <a:t>tổng trạng ổn, không bệnh lý nội khoa nặng nề kèm → phẫu thuật </a:t>
            </a:r>
            <a:r>
              <a:rPr lang="vi-VN" sz="2400" dirty="0" smtClean="0">
                <a:cs typeface="Calibri" pitchFamily="34" charset="0"/>
              </a:rPr>
              <a:t>được</a:t>
            </a:r>
            <a:r>
              <a:rPr lang="en-US" sz="2400" dirty="0" smtClean="0">
                <a:cs typeface="Calibri" pitchFamily="34" charset="0"/>
              </a:rPr>
              <a:t>.</a:t>
            </a:r>
            <a:r>
              <a:rPr lang="vi-VN" sz="2400" dirty="0" smtClean="0">
                <a:cs typeface="Calibri" pitchFamily="34" charset="0"/>
              </a:rPr>
              <a:t> </a:t>
            </a:r>
            <a:endParaRPr lang="en-US" sz="2400" dirty="0" smtClean="0">
              <a:cs typeface="Calibri" pitchFamily="34" charset="0"/>
            </a:endParaRPr>
          </a:p>
          <a:p>
            <a:r>
              <a:rPr lang="vi-VN" sz="2400" dirty="0" smtClean="0"/>
              <a:t>Xa:</a:t>
            </a:r>
            <a:r>
              <a:rPr lang="en-US" sz="2400" dirty="0" smtClean="0"/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nguy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gặp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chứng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mổ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005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LÝ DO NHẬP VIỆN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Đau hố chậu (P)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BỆNH SỬ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4 </a:t>
            </a:r>
            <a:r>
              <a:rPr lang="en-US" dirty="0" err="1"/>
              <a:t>ngày</a:t>
            </a:r>
            <a:r>
              <a:rPr lang="en-US" dirty="0"/>
              <a:t>, BN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nghỉ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ngột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hố</a:t>
            </a:r>
            <a:r>
              <a:rPr lang="en-US" dirty="0"/>
              <a:t> </a:t>
            </a:r>
            <a:r>
              <a:rPr lang="en-US" dirty="0" err="1"/>
              <a:t>chậu</a:t>
            </a:r>
            <a:r>
              <a:rPr lang="en-US" dirty="0"/>
              <a:t> (P),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ỉ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,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lưng</a:t>
            </a:r>
            <a:r>
              <a:rPr lang="en-US" dirty="0"/>
              <a:t>,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,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xoay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, ho,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,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sốt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lạnh</a:t>
            </a:r>
            <a:r>
              <a:rPr lang="en-US" dirty="0"/>
              <a:t> run,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nôn</a:t>
            </a:r>
            <a:r>
              <a:rPr lang="en-US" dirty="0"/>
              <a:t> </a:t>
            </a:r>
            <a:r>
              <a:rPr lang="en-US" dirty="0" err="1"/>
              <a:t>ói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.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2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hố</a:t>
            </a:r>
            <a:r>
              <a:rPr lang="en-US" dirty="0"/>
              <a:t> </a:t>
            </a:r>
            <a:r>
              <a:rPr lang="en-US" dirty="0" err="1"/>
              <a:t>chậu</a:t>
            </a:r>
            <a:r>
              <a:rPr lang="en-US" dirty="0"/>
              <a:t> (P)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,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sốt</a:t>
            </a:r>
            <a:endParaRPr lang="en-US" dirty="0"/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5h,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ngủ</a:t>
            </a:r>
            <a:r>
              <a:rPr lang="en-US" dirty="0"/>
              <a:t> </a:t>
            </a:r>
            <a:r>
              <a:rPr lang="en-US" dirty="0" err="1"/>
              <a:t>dậy</a:t>
            </a:r>
            <a:r>
              <a:rPr lang="en-US" dirty="0"/>
              <a:t> BN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hố</a:t>
            </a:r>
            <a:r>
              <a:rPr lang="en-US" dirty="0"/>
              <a:t> </a:t>
            </a:r>
            <a:r>
              <a:rPr lang="en-US" dirty="0" err="1"/>
              <a:t>chậu</a:t>
            </a:r>
            <a:r>
              <a:rPr lang="en-US" dirty="0"/>
              <a:t> (P)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BV </a:t>
            </a:r>
            <a:r>
              <a:rPr lang="en-US" dirty="0" err="1"/>
              <a:t>Hòa</a:t>
            </a:r>
            <a:r>
              <a:rPr lang="en-US" dirty="0"/>
              <a:t> </a:t>
            </a:r>
            <a:r>
              <a:rPr lang="en-US" dirty="0" err="1"/>
              <a:t>Hảo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CTscan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BỆNH SỬ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: </a:t>
            </a:r>
            <a:r>
              <a:rPr lang="en-US" dirty="0" err="1"/>
              <a:t>Hố</a:t>
            </a:r>
            <a:r>
              <a:rPr lang="en-US" dirty="0"/>
              <a:t> </a:t>
            </a:r>
            <a:r>
              <a:rPr lang="en-US" dirty="0" err="1"/>
              <a:t>chậu</a:t>
            </a:r>
            <a:r>
              <a:rPr lang="en-US" dirty="0"/>
              <a:t> (P) </a:t>
            </a:r>
            <a:r>
              <a:rPr lang="en-US" dirty="0" err="1"/>
              <a:t>có</a:t>
            </a:r>
            <a:r>
              <a:rPr lang="en-US" dirty="0"/>
              <a:t> ổ </a:t>
            </a:r>
            <a:r>
              <a:rPr lang="en-US" dirty="0" err="1"/>
              <a:t>tụ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, echo </a:t>
            </a:r>
            <a:r>
              <a:rPr lang="en-US" dirty="0" err="1"/>
              <a:t>hỗn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d#50x76x47mm,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psoas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manh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.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nề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endParaRPr lang="en-US" dirty="0"/>
          </a:p>
          <a:p>
            <a:pPr lvl="2"/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luận</a:t>
            </a:r>
            <a:r>
              <a:rPr lang="en-US" sz="2000" dirty="0"/>
              <a:t>: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HCP </a:t>
            </a:r>
            <a:r>
              <a:rPr lang="en-US" sz="2000" dirty="0" err="1"/>
              <a:t>nghĩ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gốc</a:t>
            </a:r>
            <a:r>
              <a:rPr lang="en-US" sz="2000" dirty="0"/>
              <a:t> </a:t>
            </a:r>
            <a:r>
              <a:rPr lang="en-US" sz="2000" dirty="0" err="1"/>
              <a:t>ruột</a:t>
            </a:r>
            <a:r>
              <a:rPr lang="en-US" sz="2000" dirty="0"/>
              <a:t> </a:t>
            </a:r>
            <a:r>
              <a:rPr lang="en-US" sz="2000" dirty="0" err="1" smtClean="0"/>
              <a:t>thừa</a:t>
            </a:r>
            <a:endParaRPr lang="en-US" dirty="0"/>
          </a:p>
          <a:p>
            <a:pPr lvl="1"/>
            <a:r>
              <a:rPr lang="en-US" dirty="0" err="1"/>
              <a:t>CTscan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: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ruột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to,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14mm,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dày</a:t>
            </a:r>
            <a:r>
              <a:rPr lang="en-US" dirty="0"/>
              <a:t>,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.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ổ </a:t>
            </a:r>
            <a:r>
              <a:rPr lang="en-US" dirty="0" err="1"/>
              <a:t>tụ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Psoas </a:t>
            </a:r>
            <a:r>
              <a:rPr lang="en-US" dirty="0" err="1"/>
              <a:t>phải</a:t>
            </a:r>
            <a:r>
              <a:rPr lang="en-US" dirty="0"/>
              <a:t> d#45x55mm,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dày</a:t>
            </a:r>
            <a:r>
              <a:rPr lang="en-US" dirty="0"/>
              <a:t>.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ở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mờ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mỡ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.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do ổ </a:t>
            </a:r>
            <a:r>
              <a:rPr lang="en-US" dirty="0" err="1"/>
              <a:t>bụng</a:t>
            </a:r>
            <a:r>
              <a:rPr lang="en-US" dirty="0"/>
              <a:t> </a:t>
            </a:r>
          </a:p>
          <a:p>
            <a:pPr lvl="2"/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luận</a:t>
            </a:r>
            <a:r>
              <a:rPr lang="en-US" sz="2000" dirty="0"/>
              <a:t>: Theo </a:t>
            </a:r>
            <a:r>
              <a:rPr lang="en-US" sz="2000" dirty="0" err="1"/>
              <a:t>dõi</a:t>
            </a:r>
            <a:r>
              <a:rPr lang="en-US" sz="2000" dirty="0"/>
              <a:t> </a:t>
            </a:r>
            <a:r>
              <a:rPr lang="en-US" sz="2000" dirty="0" err="1"/>
              <a:t>viêm</a:t>
            </a:r>
            <a:r>
              <a:rPr lang="en-US" sz="2000" dirty="0"/>
              <a:t> </a:t>
            </a:r>
            <a:r>
              <a:rPr lang="en-US" sz="2000" dirty="0" err="1"/>
              <a:t>gốc</a:t>
            </a:r>
            <a:r>
              <a:rPr lang="en-US" sz="2000" dirty="0"/>
              <a:t> </a:t>
            </a:r>
            <a:r>
              <a:rPr lang="en-US" sz="2000" dirty="0" err="1"/>
              <a:t>ruột</a:t>
            </a:r>
            <a:r>
              <a:rPr lang="en-US" sz="2000" dirty="0"/>
              <a:t> </a:t>
            </a:r>
            <a:r>
              <a:rPr lang="en-US" sz="2000" dirty="0" err="1"/>
              <a:t>thừa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psoas (P) 45x55mm</a:t>
            </a:r>
            <a:endParaRPr lang="en-US" dirty="0"/>
          </a:p>
          <a:p>
            <a:pPr lvl="0"/>
            <a:r>
              <a:rPr lang="en-US" dirty="0" smtClean="0"/>
              <a:t>BN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đau</a:t>
            </a:r>
            <a:r>
              <a:rPr lang="en-US" dirty="0" smtClean="0"/>
              <a:t> </a:t>
            </a:r>
            <a:r>
              <a:rPr lang="en-US" dirty="0" err="1" smtClean="0"/>
              <a:t>hố</a:t>
            </a:r>
            <a:r>
              <a:rPr lang="en-US" dirty="0" smtClean="0"/>
              <a:t> </a:t>
            </a:r>
            <a:r>
              <a:rPr lang="en-US" dirty="0" err="1" smtClean="0"/>
              <a:t>chậu</a:t>
            </a:r>
            <a:r>
              <a:rPr lang="en-US" dirty="0" smtClean="0"/>
              <a:t> (P)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/>
              <a:t>chuyển</a:t>
            </a:r>
            <a:r>
              <a:rPr lang="en-US" dirty="0"/>
              <a:t> BV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TIỀN CĂN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buFont typeface="+mj-lt"/>
              <a:buNone/>
            </a:pPr>
            <a:r>
              <a:rPr lang="en-US" dirty="0"/>
              <a:t>BẢN THÂN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khoa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THA, ĐTĐ,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Ngoại</a:t>
            </a:r>
            <a:r>
              <a:rPr lang="en-US" sz="2800" dirty="0"/>
              <a:t> </a:t>
            </a:r>
            <a:r>
              <a:rPr lang="en-US" sz="2800" dirty="0" err="1"/>
              <a:t>khoa</a:t>
            </a:r>
            <a:endParaRPr lang="en-US" sz="2800" dirty="0"/>
          </a:p>
          <a:p>
            <a:pPr lvl="1"/>
            <a:r>
              <a:rPr lang="en-US" dirty="0"/>
              <a:t>6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BV </a:t>
            </a:r>
            <a:r>
              <a:rPr lang="en-US" dirty="0" err="1"/>
              <a:t>tỉnh</a:t>
            </a:r>
            <a:r>
              <a:rPr lang="en-US" dirty="0"/>
              <a:t> </a:t>
            </a:r>
            <a:r>
              <a:rPr lang="en-US" dirty="0" err="1"/>
              <a:t>Bến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HCP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,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,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ruột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PTNS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ruột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,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3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chấn</a:t>
            </a:r>
            <a:r>
              <a:rPr lang="en-US" dirty="0"/>
              <a:t> </a:t>
            </a:r>
            <a:r>
              <a:rPr lang="en-US" dirty="0" err="1"/>
              <a:t>thương</a:t>
            </a:r>
            <a:endParaRPr lang="en-US" dirty="0"/>
          </a:p>
          <a:p>
            <a:pPr marL="514350" lvl="0" indent="-514350">
              <a:buAutoNum type="arabicPeriod"/>
            </a:pPr>
            <a:r>
              <a:rPr lang="en-US" dirty="0" err="1"/>
              <a:t>Thói</a:t>
            </a:r>
            <a:r>
              <a:rPr lang="en-US" dirty="0"/>
              <a:t> </a:t>
            </a:r>
            <a:r>
              <a:rPr lang="en-US" dirty="0" err="1"/>
              <a:t>quen</a:t>
            </a:r>
            <a:endParaRPr lang="en-US" dirty="0"/>
          </a:p>
          <a:p>
            <a:pPr lvl="1"/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hút</a:t>
            </a:r>
            <a:r>
              <a:rPr lang="en-US" sz="2400" dirty="0"/>
              <a:t> </a:t>
            </a:r>
            <a:r>
              <a:rPr lang="en-US" sz="2400" dirty="0" err="1"/>
              <a:t>thuốc</a:t>
            </a:r>
            <a:r>
              <a:rPr lang="en-US" sz="2400" dirty="0"/>
              <a:t> </a:t>
            </a:r>
            <a:r>
              <a:rPr lang="en-US" sz="2400" dirty="0" err="1"/>
              <a:t>lá</a:t>
            </a:r>
            <a:endParaRPr lang="en-US" sz="2400" dirty="0"/>
          </a:p>
          <a:p>
            <a:pPr lvl="1"/>
            <a:r>
              <a:rPr lang="en-US" sz="2400" dirty="0" err="1"/>
              <a:t>Rượu</a:t>
            </a:r>
            <a:r>
              <a:rPr lang="en-US" sz="2400" dirty="0"/>
              <a:t> </a:t>
            </a:r>
            <a:r>
              <a:rPr lang="en-US" sz="2400" dirty="0" err="1" smtClean="0"/>
              <a:t>bia</a:t>
            </a:r>
            <a:r>
              <a:rPr lang="en-US" dirty="0" smtClean="0"/>
              <a:t>: </a:t>
            </a:r>
            <a:r>
              <a:rPr lang="en-US" dirty="0" err="1" smtClean="0"/>
              <a:t>thỉnh</a:t>
            </a:r>
            <a:r>
              <a:rPr lang="en-US" dirty="0" smtClean="0"/>
              <a:t> </a:t>
            </a:r>
            <a:r>
              <a:rPr lang="en-US" dirty="0" err="1" smtClean="0"/>
              <a:t>thoảng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tiền</a:t>
            </a:r>
            <a:r>
              <a:rPr lang="en-US" sz="2400" dirty="0" smtClean="0"/>
              <a:t> </a:t>
            </a:r>
            <a:r>
              <a:rPr lang="en-US" sz="2400" dirty="0" err="1" smtClean="0"/>
              <a:t>căn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thuốc</a:t>
            </a:r>
            <a:r>
              <a:rPr lang="en-US" sz="2400" dirty="0" smtClean="0"/>
              <a:t>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endParaRPr lang="en-US" sz="2400" dirty="0" smtClean="0"/>
          </a:p>
          <a:p>
            <a:pPr lvl="1"/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/>
              <a:t>dị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thuốc</a:t>
            </a:r>
            <a:r>
              <a:rPr lang="en-US" sz="2400" dirty="0"/>
              <a:t> hay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ăn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TIỀN CĂN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GIA ĐÌNH</a:t>
            </a:r>
          </a:p>
          <a:p>
            <a:pPr lvl="1"/>
            <a:r>
              <a:rPr lang="en-US"/>
              <a:t>Không ghi nhận tiền căn bệnh lý ác tính, bệnh di truyền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KHÁM (2h ngày 27/9/2022)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>
                <a:sym typeface="+mn-ea"/>
              </a:rPr>
              <a:t>1. Tổng trạng</a:t>
            </a:r>
            <a:endParaRPr lang="en-US" altLang="en-US" dirty="0"/>
          </a:p>
          <a:p>
            <a:pPr eaLnBrk="1" hangingPunct="1"/>
            <a:r>
              <a:rPr lang="en-US" altLang="en-US" dirty="0">
                <a:sym typeface="+mn-ea"/>
              </a:rPr>
              <a:t>BN tỉnh, tiếp xúc tốt</a:t>
            </a:r>
            <a:endParaRPr lang="en-US" altLang="en-US" dirty="0"/>
          </a:p>
          <a:p>
            <a:pPr eaLnBrk="1" hangingPunct="1"/>
            <a:r>
              <a:rPr lang="en-US" altLang="en-US" dirty="0">
                <a:sym typeface="+mn-ea"/>
              </a:rPr>
              <a:t>Chiều cao: 163 cm	Cân nặng: 65kg     =&gt; BMI: 24.4 kg/m2 </a:t>
            </a:r>
            <a:endParaRPr lang="en-US" altLang="en-US" dirty="0"/>
          </a:p>
          <a:p>
            <a:pPr eaLnBrk="1" hangingPunct="1"/>
            <a:r>
              <a:rPr lang="en-US" altLang="en-US" dirty="0">
                <a:sym typeface="+mn-ea"/>
              </a:rPr>
              <a:t>Da niêm hồng</a:t>
            </a:r>
          </a:p>
          <a:p>
            <a:pPr eaLnBrk="1" hangingPunct="1"/>
            <a:r>
              <a:rPr lang="en-US" altLang="en-US" dirty="0">
                <a:sym typeface="+mn-ea"/>
              </a:rPr>
              <a:t>Vẻ mặt nhiễm trùng</a:t>
            </a:r>
            <a:endParaRPr lang="en-US" altLang="en-US" dirty="0"/>
          </a:p>
          <a:p>
            <a:pPr eaLnBrk="1" hangingPunct="1"/>
            <a:r>
              <a:rPr lang="en-US" altLang="en-US" dirty="0">
                <a:sym typeface="+mn-ea"/>
              </a:rPr>
              <a:t>Sinh hiệu:		HA: 130/80 mmHg		Mạch: 96 lần/phút</a:t>
            </a: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>
                <a:sym typeface="+mn-ea"/>
              </a:rPr>
              <a:t>                              	Nhiệt độ: 38.7 độ C	Nhịp thở: 18 lần/phút</a:t>
            </a:r>
            <a:endParaRPr lang="en-US" alt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None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2.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Khám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bụng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defRPr/>
            </a:pP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Nhìn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: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bụng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cân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đối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, di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động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theo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nhịp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thở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,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không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sẹo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mổ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cũ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defRPr/>
            </a:pP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Nghe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: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Nhu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động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ruột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5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lần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/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phút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defRPr/>
            </a:pP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Gõ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trong khắp bụng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defRPr/>
            </a:pP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Sờ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:	</a:t>
            </a:r>
            <a:endParaRPr lang="en-US" noProof="0" dirty="0" smtClean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None/>
              <a:defRPr/>
            </a:pPr>
            <a:r>
              <a:rPr lang="en-US" dirty="0" smtClean="0">
                <a:sym typeface="+mn-ea"/>
              </a:rPr>
              <a:t>+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Sờ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nông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: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khối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vùng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HC (P)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giới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hạn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khá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rõ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, d#4x4cm,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mật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độ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chắc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,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không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di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động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,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ấn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đau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mức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độ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vừa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None/>
              <a:defRPr/>
            </a:pPr>
            <a:r>
              <a:rPr lang="en-US" dirty="0" smtClean="0">
                <a:sym typeface="+mn-ea"/>
              </a:rPr>
              <a:t>+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Sờ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sâu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: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Ấn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đau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hố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chậu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(P)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mức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độ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nhiều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,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không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đề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kháng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thành</a:t>
            </a:r>
            <a:r>
              <a:rPr lang="en-US" dirty="0">
                <a:sym typeface="+mn-ea"/>
              </a:rPr>
              <a:t>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bụng</a:t>
            </a:r>
            <a:r>
              <a:rPr lang="en-US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+mn-ea"/>
              </a:rPr>
              <a:t>	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None/>
              <a:defRPr/>
            </a:pPr>
            <a:r>
              <a:rPr lang="en-US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+mn-ea"/>
              </a:rPr>
              <a:t> </a:t>
            </a:r>
            <a:r>
              <a:rPr lang="en-US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sym typeface="+mn-ea"/>
              </a:rPr>
              <a:t>           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132</TotalTime>
  <Words>1355</Words>
  <Application>Microsoft Office PowerPoint</Application>
  <PresentationFormat>Custom</PresentationFormat>
  <Paragraphs>161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BỆNH ÁN ÁP XE RUỘT THỪA</vt:lpstr>
      <vt:lpstr>HÀNH CHÍNH</vt:lpstr>
      <vt:lpstr>LÝ DO NHẬP VIỆN</vt:lpstr>
      <vt:lpstr>BỆNH SỬ</vt:lpstr>
      <vt:lpstr>BỆNH SỬ</vt:lpstr>
      <vt:lpstr>TIỀN CĂN</vt:lpstr>
      <vt:lpstr>TIỀN CĂN</vt:lpstr>
      <vt:lpstr>KHÁM (2h ngày 27/9/2022)</vt:lpstr>
      <vt:lpstr>KHÁM </vt:lpstr>
      <vt:lpstr>KHÁM</vt:lpstr>
      <vt:lpstr>TÓM TẮT BỆNH ÁN</vt:lpstr>
      <vt:lpstr>TÓM TẮT BỆNH ÁN</vt:lpstr>
      <vt:lpstr>TÓM TẮT BỆNH ÁN</vt:lpstr>
      <vt:lpstr>ĐẶT VẤN ĐỀ</vt:lpstr>
      <vt:lpstr>CHẨN ĐOÁN SƠ BỘ</vt:lpstr>
      <vt:lpstr>BIỆN LUẬN LÂM SÀNG</vt:lpstr>
      <vt:lpstr>BIỆN LUẬN LÂM SÀNG</vt:lpstr>
      <vt:lpstr>BIỆN LUẬN LÂM SÀNG</vt:lpstr>
      <vt:lpstr>BIỆN LUẬN LÂM SÀNG</vt:lpstr>
      <vt:lpstr>BIỆN LUẬN LÂM SÀNG</vt:lpstr>
      <vt:lpstr>ĐỀ NGHỊ CẬN LÂM SÀNG</vt:lpstr>
      <vt:lpstr>KẾT QUẢ CẬN LÂM SÀNG</vt:lpstr>
      <vt:lpstr>KẾT QUẢ CẬN LÂM SÀNG</vt:lpstr>
      <vt:lpstr>CHẨN ĐOÁN XÁC ĐỊNH</vt:lpstr>
      <vt:lpstr>HƯỚNG ĐIỀU TRỊ</vt:lpstr>
      <vt:lpstr>TIÊN LƯỢNG: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 ÁP XE RUỘT THỪA</dc:title>
  <dc:creator>Huy Le Duc</dc:creator>
  <cp:lastModifiedBy>Huy Le Duc</cp:lastModifiedBy>
  <cp:revision>24</cp:revision>
  <dcterms:created xsi:type="dcterms:W3CDTF">2022-10-04T16:35:16Z</dcterms:created>
  <dcterms:modified xsi:type="dcterms:W3CDTF">2022-10-04T18:54:39Z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E057D67E75B6484CA686AFBB0126108A</vt:lpwstr>
  </property>
  <property fmtid="{D5CDD505-2E9C-101B-9397-08002B2CF9AE}" pid="3" name="KSOProductBuildVer">
    <vt:lpwstr>1033-11.2.0.11341</vt:lpwstr>
  </property>
</Properties>
</file>