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301" r:id="rId9"/>
    <p:sldId id="300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8" r:id="rId24"/>
    <p:sldId id="274" r:id="rId25"/>
    <p:sldId id="275" r:id="rId26"/>
    <p:sldId id="302" r:id="rId27"/>
    <p:sldId id="303" r:id="rId28"/>
    <p:sldId id="304" r:id="rId29"/>
    <p:sldId id="276" r:id="rId30"/>
    <p:sldId id="30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8BFC9-C7CD-2E4B-B2D9-435CF74D6EA1}" v="1" dt="2022-09-23T07:48:4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68C88-EA6D-4772-A248-4705449A9B22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E07B4-CF20-4C11-B6AE-B80C19D8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5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Prealbumin 7.2 mg/dl (20-40)</a:t>
            </a:r>
          </a:p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E07B4-CF20-4C11-B6AE-B80C19D890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E07B4-CF20-4C11-B6AE-B80C19D890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2A1877-8B50-4051-80EF-929A09B4A051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251899-D0AC-4300-ADE3-162814DBC7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2743200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latin typeface="Times New Roman" pitchFamily="18" charset="0"/>
                <a:cs typeface="Times New Roman" pitchFamily="18" charset="0"/>
              </a:rPr>
              <a:t>BỆNH ÁN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2A296-BB42-0180-20C8-F7DD88BE01FE}"/>
              </a:ext>
            </a:extLst>
          </p:cNvPr>
          <p:cNvSpPr txBox="1"/>
          <p:nvPr/>
        </p:nvSpPr>
        <p:spPr>
          <a:xfrm>
            <a:off x="5029200" y="426720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755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2. Khám các cơ quan</a:t>
            </a:r>
          </a:p>
          <a:p>
            <a:pPr marL="0" indent="0">
              <a:buNone/>
            </a:pPr>
            <a:r>
              <a:rPr lang="en-US"/>
              <a:t>a. Đầu mặt cổ</a:t>
            </a:r>
          </a:p>
          <a:p>
            <a:r>
              <a:rPr lang="en-US"/>
              <a:t>Cân đối.</a:t>
            </a:r>
          </a:p>
          <a:p>
            <a:r>
              <a:rPr lang="en-US" err="1"/>
              <a:t>Củng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mắt vàng sậm.</a:t>
            </a:r>
          </a:p>
          <a:p>
            <a:r>
              <a:rPr lang="en-US"/>
              <a:t>Môi không khô, lưỡi không dơ, niêm mạc dưới lưỡi vàng.</a:t>
            </a:r>
          </a:p>
          <a:p>
            <a:r>
              <a:rPr lang="en-US"/>
              <a:t>Tuyến giáp không to.</a:t>
            </a:r>
          </a:p>
          <a:p>
            <a:r>
              <a:rPr lang="en-US"/>
              <a:t>Hạch cổ, hạch thượng đòn không sờ chạm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b. Ngực</a:t>
            </a:r>
          </a:p>
          <a:p>
            <a:r>
              <a:rPr lang="en-US"/>
              <a:t>Cân đối, di động đều theo nhịp thở, không sao mạch.</a:t>
            </a:r>
          </a:p>
          <a:p>
            <a:r>
              <a:rPr lang="en-US"/>
              <a:t>Tim đều, không âm thổi</a:t>
            </a:r>
          </a:p>
          <a:p>
            <a:r>
              <a:rPr lang="en-US"/>
              <a:t>Phổi trong, không </a:t>
            </a:r>
            <a:r>
              <a:rPr lang="en-US" err="1"/>
              <a:t>rale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c. Bụng</a:t>
            </a:r>
          </a:p>
          <a:p>
            <a:r>
              <a:rPr lang="en-US"/>
              <a:t>Cân đối,</a:t>
            </a:r>
            <a:r>
              <a:rPr lang="vi-VN"/>
              <a:t> di động đều theo nhịp</a:t>
            </a:r>
            <a:r>
              <a:rPr lang="en-US"/>
              <a:t> </a:t>
            </a:r>
            <a:r>
              <a:rPr lang="vi-VN"/>
              <a:t>thở, không chướng</a:t>
            </a:r>
            <a:r>
              <a:rPr lang="en-US"/>
              <a:t>, không tuần hoàn bàng hệ</a:t>
            </a:r>
            <a:r>
              <a:rPr lang="vi-VN"/>
              <a:t>, không sẹo mổ cũ, k</a:t>
            </a:r>
            <a:r>
              <a:rPr lang="en-US"/>
              <a:t>hông thấy khối bất thường</a:t>
            </a:r>
          </a:p>
          <a:p>
            <a:r>
              <a:rPr lang="en-US"/>
              <a:t>Âm ruột 4 lần/ </a:t>
            </a:r>
            <a:r>
              <a:rPr lang="en-US" err="1"/>
              <a:t>phút</a:t>
            </a:r>
            <a:endParaRPr lang="en-US"/>
          </a:p>
          <a:p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gõ</a:t>
            </a:r>
            <a:r>
              <a:rPr lang="en-US"/>
              <a:t> </a:t>
            </a:r>
            <a:r>
              <a:rPr lang="en-US" err="1"/>
              <a:t>đục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thấp</a:t>
            </a:r>
            <a:endParaRPr lang="en-US"/>
          </a:p>
          <a:p>
            <a:r>
              <a:rPr lang="en-US"/>
              <a:t>Bụng mềm, </a:t>
            </a:r>
            <a:r>
              <a:rPr lang="en-US" err="1"/>
              <a:t>ấn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nhẹ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endParaRPr lang="en-US"/>
          </a:p>
          <a:p>
            <a:r>
              <a:rPr lang="en-US" err="1"/>
              <a:t>Không</a:t>
            </a:r>
            <a:r>
              <a:rPr lang="en-US"/>
              <a:t> sờ </a:t>
            </a:r>
            <a:r>
              <a:rPr lang="en-US" err="1"/>
              <a:t>thấy</a:t>
            </a:r>
            <a:r>
              <a:rPr lang="en-US"/>
              <a:t> u</a:t>
            </a:r>
          </a:p>
          <a:p>
            <a:r>
              <a:rPr lang="en-US" err="1"/>
              <a:t>Túi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căng</a:t>
            </a:r>
            <a:r>
              <a:rPr lang="en-US"/>
              <a:t> to</a:t>
            </a:r>
          </a:p>
          <a:p>
            <a:r>
              <a:rPr lang="en-US"/>
              <a:t>Gan lách thận không sờ chạm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d. Thần kinh, cơ xương khớp</a:t>
            </a:r>
          </a:p>
          <a:p>
            <a:r>
              <a:rPr lang="en-US"/>
              <a:t>Cổ mềm, không dấu thần kinh định vị.</a:t>
            </a:r>
          </a:p>
          <a:p>
            <a:r>
              <a:rPr lang="en-US"/>
              <a:t>Teo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tay</a:t>
            </a:r>
            <a:r>
              <a:rPr lang="en-US"/>
              <a:t> </a:t>
            </a:r>
            <a:r>
              <a:rPr lang="en-US" err="1"/>
              <a:t>chân</a:t>
            </a:r>
            <a:r>
              <a:rPr lang="en-US"/>
              <a:t>, </a:t>
            </a:r>
            <a:r>
              <a:rPr lang="en-US" err="1"/>
              <a:t>vận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hạn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, </a:t>
            </a:r>
            <a:r>
              <a:rPr lang="en-US" err="1"/>
              <a:t>cần</a:t>
            </a:r>
            <a:r>
              <a:rPr lang="en-US"/>
              <a:t> </a:t>
            </a:r>
            <a:r>
              <a:rPr lang="en-US" err="1"/>
              <a:t>sự</a:t>
            </a:r>
            <a:r>
              <a:rPr lang="en-US"/>
              <a:t>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nhà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di </a:t>
            </a:r>
            <a:r>
              <a:rPr lang="en-US" err="1"/>
              <a:t>chuyển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Bệnh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nữ</a:t>
            </a:r>
            <a:r>
              <a:rPr lang="en-US"/>
              <a:t> 74 </a:t>
            </a:r>
            <a:r>
              <a:rPr lang="en-US" err="1"/>
              <a:t>tuổi</a:t>
            </a:r>
            <a:r>
              <a:rPr lang="en-US"/>
              <a:t>, </a:t>
            </a:r>
            <a:r>
              <a:rPr lang="en-US" err="1"/>
              <a:t>bệnh</a:t>
            </a:r>
            <a:r>
              <a:rPr lang="en-US"/>
              <a:t> 2 </a:t>
            </a:r>
            <a:r>
              <a:rPr lang="en-US" err="1"/>
              <a:t>tuần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viện vì vàng da, qua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thăm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:</a:t>
            </a:r>
          </a:p>
          <a:p>
            <a:r>
              <a:rPr lang="en-US"/>
              <a:t>Triệu chứng cơ năng:</a:t>
            </a:r>
          </a:p>
          <a:p>
            <a:pPr marL="109728" indent="0">
              <a:buNone/>
            </a:pPr>
            <a:r>
              <a:rPr lang="en-US"/>
              <a:t>	Vàng da tăng dần. Tiểu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sậm</a:t>
            </a:r>
            <a:endParaRPr lang="en-US"/>
          </a:p>
          <a:p>
            <a:pPr marL="109728" indent="0">
              <a:buNone/>
            </a:pPr>
            <a:r>
              <a:rPr lang="en-US"/>
              <a:t>	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bạc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. </a:t>
            </a:r>
            <a:r>
              <a:rPr lang="en-US" err="1"/>
              <a:t>Ngứa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thân</a:t>
            </a:r>
            <a:endParaRPr lang="en-US"/>
          </a:p>
          <a:p>
            <a:pPr marL="109728" indent="0">
              <a:buNone/>
            </a:pPr>
            <a:r>
              <a:rPr lang="en-US"/>
              <a:t>	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ỉ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,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khó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  <a:p>
            <a:pPr marL="109728" indent="0">
              <a:buNone/>
            </a:pPr>
            <a:r>
              <a:rPr lang="en-US"/>
              <a:t>	Ăn </a:t>
            </a:r>
            <a:r>
              <a:rPr lang="en-US" err="1"/>
              <a:t>uống</a:t>
            </a:r>
            <a:r>
              <a:rPr lang="en-US"/>
              <a:t> </a:t>
            </a:r>
            <a:r>
              <a:rPr lang="en-US" err="1"/>
              <a:t>kém</a:t>
            </a:r>
            <a:endParaRPr lang="en-US"/>
          </a:p>
          <a:p>
            <a:r>
              <a:rPr lang="en-US" err="1"/>
              <a:t>Triệu</a:t>
            </a:r>
            <a:r>
              <a:rPr lang="en-US"/>
              <a:t> </a:t>
            </a:r>
            <a:r>
              <a:rPr lang="en-US" err="1"/>
              <a:t>chứng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:</a:t>
            </a:r>
          </a:p>
          <a:p>
            <a:pPr marL="109728" indent="0">
              <a:buNone/>
            </a:pPr>
            <a:r>
              <a:rPr lang="en-US"/>
              <a:t>	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gầy</a:t>
            </a:r>
            <a:r>
              <a:rPr lang="en-US"/>
              <a:t> </a:t>
            </a:r>
            <a:r>
              <a:rPr lang="en-US" err="1"/>
              <a:t>sút</a:t>
            </a:r>
            <a:r>
              <a:rPr lang="en-US"/>
              <a:t>, </a:t>
            </a:r>
            <a:r>
              <a:rPr lang="en-US" err="1"/>
              <a:t>teo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tứ</a:t>
            </a:r>
            <a:r>
              <a:rPr lang="en-US"/>
              <a:t> chi, BMI: 17 kg/m­</a:t>
            </a:r>
            <a:r>
              <a:rPr lang="en-US" baseline="30000"/>
              <a:t>2 </a:t>
            </a:r>
            <a:endParaRPr lang="en-US"/>
          </a:p>
          <a:p>
            <a:pPr marL="109728" indent="0">
              <a:buNone/>
            </a:pPr>
            <a:r>
              <a:rPr lang="en-US"/>
              <a:t>	Da niêm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sậm</a:t>
            </a:r>
            <a:endParaRPr lang="en-US"/>
          </a:p>
          <a:p>
            <a:pPr marL="109728" indent="0">
              <a:buNone/>
            </a:pPr>
            <a:r>
              <a:rPr lang="en-US"/>
              <a:t>	</a:t>
            </a:r>
            <a:r>
              <a:rPr lang="en-US" err="1"/>
              <a:t>Ấn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, </a:t>
            </a:r>
            <a:r>
              <a:rPr lang="en-US" err="1"/>
              <a:t>túi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căng</a:t>
            </a:r>
            <a:r>
              <a:rPr lang="en-US"/>
              <a:t> to</a:t>
            </a:r>
          </a:p>
          <a:p>
            <a:pPr marL="109728" indent="0">
              <a:buNone/>
            </a:pPr>
            <a:r>
              <a:rPr lang="en-US"/>
              <a:t>	</a:t>
            </a:r>
            <a:r>
              <a:rPr lang="en-US" err="1"/>
              <a:t>Hạch</a:t>
            </a:r>
            <a:r>
              <a:rPr lang="en-US"/>
              <a:t> </a:t>
            </a:r>
            <a:r>
              <a:rPr lang="en-US" err="1"/>
              <a:t>cổ</a:t>
            </a:r>
            <a:r>
              <a:rPr lang="en-US"/>
              <a:t>, </a:t>
            </a:r>
            <a:r>
              <a:rPr lang="en-US" err="1"/>
              <a:t>hạch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đòn</a:t>
            </a:r>
            <a:r>
              <a:rPr lang="en-US"/>
              <a:t> T không sờ chạm</a:t>
            </a:r>
          </a:p>
          <a:p>
            <a:r>
              <a:rPr lang="en-US"/>
              <a:t>Tiền căn: </a:t>
            </a:r>
          </a:p>
          <a:p>
            <a:pPr marL="109728" indent="0">
              <a:buNone/>
            </a:pPr>
            <a:r>
              <a:rPr lang="en-US"/>
              <a:t>	ĐTĐ type 2 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VI. TÓM TẮT BỆNH ÁN</a:t>
            </a:r>
          </a:p>
        </p:txBody>
      </p:sp>
    </p:spTree>
    <p:extLst>
      <p:ext uri="{BB962C8B-B14F-4D97-AF65-F5344CB8AC3E}">
        <p14:creationId xmlns:p14="http://schemas.microsoft.com/office/powerpoint/2010/main" val="353308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1.Hội chứng vàng da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gan</a:t>
            </a:r>
            <a:r>
              <a:rPr lang="en-US"/>
              <a:t>.</a:t>
            </a:r>
          </a:p>
          <a:p>
            <a:r>
              <a:rPr lang="en-US"/>
              <a:t>2.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endParaRPr lang="en-US"/>
          </a:p>
          <a:p>
            <a:r>
              <a:rPr lang="en-US"/>
              <a:t>3. Suy </a:t>
            </a:r>
            <a:r>
              <a:rPr lang="en-US" err="1"/>
              <a:t>dinh</a:t>
            </a:r>
            <a:r>
              <a:rPr lang="en-US"/>
              <a:t> </a:t>
            </a:r>
            <a:r>
              <a:rPr lang="en-US" err="1"/>
              <a:t>dưỡng</a:t>
            </a:r>
            <a:endParaRPr lang="en-US"/>
          </a:p>
          <a:p>
            <a:r>
              <a:rPr lang="en-US"/>
              <a:t>4. ĐTĐ type 2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hội</a:t>
            </a:r>
            <a:r>
              <a:rPr lang="en-US"/>
              <a:t> </a:t>
            </a:r>
            <a:r>
              <a:rPr lang="en-US" err="1"/>
              <a:t>chứng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4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CĐSB: U quanh bóng </a:t>
            </a:r>
            <a:r>
              <a:rPr lang="en-US" err="1"/>
              <a:t>vater</a:t>
            </a:r>
            <a:r>
              <a:rPr lang="en-US"/>
              <a:t>/Suy </a:t>
            </a:r>
            <a:r>
              <a:rPr lang="en-US" err="1"/>
              <a:t>dinh</a:t>
            </a:r>
            <a:r>
              <a:rPr lang="en-US"/>
              <a:t> </a:t>
            </a:r>
            <a:r>
              <a:rPr lang="en-US" err="1"/>
              <a:t>dưỡng</a:t>
            </a:r>
            <a:r>
              <a:rPr lang="en-US"/>
              <a:t>/ĐTĐ type 2</a:t>
            </a:r>
          </a:p>
          <a:p>
            <a:r>
              <a:rPr lang="en-US"/>
              <a:t>CĐPB: Sỏi ống mật chủ/Suy </a:t>
            </a:r>
            <a:r>
              <a:rPr lang="en-US" err="1"/>
              <a:t>dinh</a:t>
            </a:r>
            <a:r>
              <a:rPr lang="en-US"/>
              <a:t> </a:t>
            </a:r>
            <a:r>
              <a:rPr lang="en-US" err="1"/>
              <a:t>dưỡng</a:t>
            </a:r>
            <a:r>
              <a:rPr lang="en-US"/>
              <a:t>/ĐTĐ type 2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VIII. CHẨN ĐOÁN SƠ BỘ</a:t>
            </a:r>
          </a:p>
        </p:txBody>
      </p:sp>
    </p:spTree>
    <p:extLst>
      <p:ext uri="{BB962C8B-B14F-4D97-AF65-F5344CB8AC3E}">
        <p14:creationId xmlns:p14="http://schemas.microsoft.com/office/powerpoint/2010/main" val="316403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BN </a:t>
            </a:r>
            <a:r>
              <a:rPr lang="en-US" err="1"/>
              <a:t>nữ</a:t>
            </a:r>
            <a:r>
              <a:rPr lang="en-US"/>
              <a:t> 74 </a:t>
            </a:r>
            <a:r>
              <a:rPr lang="en-US" err="1"/>
              <a:t>tuổi</a:t>
            </a:r>
            <a:r>
              <a:rPr lang="en-US"/>
              <a:t> , nhập viện vì vàng da tăng dần , </a:t>
            </a:r>
            <a:r>
              <a:rPr lang="en-US" err="1"/>
              <a:t>bệnh</a:t>
            </a:r>
            <a:r>
              <a:rPr lang="en-US"/>
              <a:t> 2 </a:t>
            </a:r>
            <a:r>
              <a:rPr lang="en-US" err="1"/>
              <a:t>tuần</a:t>
            </a:r>
            <a:r>
              <a:rPr lang="en-US"/>
              <a:t>, qua thăm khám có các triệu chứng : vàng da, vàng mắt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dần</a:t>
            </a:r>
            <a:r>
              <a:rPr lang="en-US"/>
              <a:t>,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sậm</a:t>
            </a:r>
            <a:r>
              <a:rPr lang="en-US"/>
              <a:t>, </a:t>
            </a:r>
            <a:r>
              <a:rPr lang="en-US" err="1"/>
              <a:t>tiêu</a:t>
            </a:r>
            <a:r>
              <a:rPr lang="en-US"/>
              <a:t> phân sệt bạc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ngứa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thân</a:t>
            </a:r>
            <a:r>
              <a:rPr lang="en-US"/>
              <a:t>, nên nghĩ bệnh nhân có hội chứng vàng da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; </a:t>
            </a:r>
            <a:r>
              <a:rPr lang="en-US" err="1"/>
              <a:t>kèm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túi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căng</a:t>
            </a:r>
            <a:r>
              <a:rPr lang="en-US"/>
              <a:t> to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vàng</a:t>
            </a:r>
            <a:r>
              <a:rPr lang="en-US">
                <a:sym typeface="Wingdings" panose="05000000000000000000" pitchFamily="2" charset="2"/>
              </a:rPr>
              <a:t> da </a:t>
            </a:r>
            <a:r>
              <a:rPr lang="en-US" err="1">
                <a:sym typeface="Wingdings" panose="05000000000000000000" pitchFamily="2" charset="2"/>
              </a:rPr>
              <a:t>tắc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mật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sau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gan</a:t>
            </a:r>
            <a:r>
              <a:rPr lang="en-US"/>
              <a:t> =&gt; Đề nghị làm Bili TT, Bili TP, AST, ALT, ALP, GGT, </a:t>
            </a:r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bụng</a:t>
            </a:r>
            <a:endParaRPr lang="en-US"/>
          </a:p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gặp</a:t>
            </a:r>
            <a:r>
              <a:rPr lang="en-US"/>
              <a:t> </a:t>
            </a:r>
            <a:r>
              <a:rPr lang="en-US" err="1"/>
              <a:t>gây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gan</a:t>
            </a:r>
            <a:r>
              <a:rPr lang="en-US"/>
              <a:t> bao </a:t>
            </a:r>
            <a:r>
              <a:rPr lang="en-US" err="1"/>
              <a:t>gồm</a:t>
            </a:r>
            <a:r>
              <a:rPr lang="en-US"/>
              <a:t>:</a:t>
            </a:r>
            <a:endParaRPr lang="en-US" i="1" u="sng"/>
          </a:p>
          <a:p>
            <a:pPr marL="109728" indent="0">
              <a:buNone/>
            </a:pPr>
            <a:r>
              <a:rPr lang="en-US" i="1" u="sng"/>
              <a:t>+ </a:t>
            </a:r>
            <a:r>
              <a:rPr lang="en-US" b="1" i="1" u="sng"/>
              <a:t>U quanh bóng </a:t>
            </a:r>
            <a:r>
              <a:rPr lang="en-US" b="1" i="1" u="sng" err="1"/>
              <a:t>vater</a:t>
            </a:r>
            <a:r>
              <a:rPr lang="en-US" u="sng"/>
              <a:t>:</a:t>
            </a:r>
            <a:r>
              <a:rPr lang="en-US"/>
              <a:t> Nghĩ nhiều do BN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tuổi</a:t>
            </a:r>
            <a:r>
              <a:rPr lang="en-US"/>
              <a:t>,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gầy</a:t>
            </a:r>
            <a:r>
              <a:rPr lang="en-US"/>
              <a:t> </a:t>
            </a:r>
            <a:r>
              <a:rPr lang="en-US" err="1"/>
              <a:t>sút</a:t>
            </a:r>
            <a:r>
              <a:rPr lang="en-US"/>
              <a:t>, </a:t>
            </a:r>
            <a:r>
              <a:rPr lang="en-US" err="1"/>
              <a:t>ăn</a:t>
            </a:r>
            <a:r>
              <a:rPr lang="en-US"/>
              <a:t> </a:t>
            </a:r>
            <a:r>
              <a:rPr lang="en-US" err="1"/>
              <a:t>uống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, vàng da tăng dần </a:t>
            </a:r>
            <a:r>
              <a:rPr lang="en-US" err="1"/>
              <a:t>trong</a:t>
            </a:r>
            <a:r>
              <a:rPr lang="en-US"/>
              <a:t> 2 </a:t>
            </a:r>
            <a:r>
              <a:rPr lang="en-US" err="1"/>
              <a:t>tuần</a:t>
            </a:r>
            <a:r>
              <a:rPr lang="en-US"/>
              <a:t>, không sốt,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ỉ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1 </a:t>
            </a:r>
            <a:r>
              <a:rPr lang="en-US" err="1"/>
              <a:t>tuần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 → </a:t>
            </a:r>
            <a:r>
              <a:rPr lang="en-US" err="1"/>
              <a:t>nghĩ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đến nguyên nhân ác tính. BN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triệu</a:t>
            </a:r>
            <a:r>
              <a:rPr lang="en-US"/>
              <a:t> </a:t>
            </a:r>
            <a:r>
              <a:rPr lang="en-US" err="1"/>
              <a:t>chứng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thoát</a:t>
            </a:r>
            <a:r>
              <a:rPr lang="en-US"/>
              <a:t> </a:t>
            </a:r>
            <a:r>
              <a:rPr lang="en-US" err="1"/>
              <a:t>dạ</a:t>
            </a:r>
            <a:r>
              <a:rPr lang="en-US"/>
              <a:t> </a:t>
            </a:r>
            <a:r>
              <a:rPr lang="en-US" err="1"/>
              <a:t>dày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đen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sờ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không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gợi</a:t>
            </a:r>
            <a:r>
              <a:rPr lang="en-US">
                <a:sym typeface="Wingdings" panose="05000000000000000000" pitchFamily="2" charset="2"/>
              </a:rPr>
              <a:t> ý </a:t>
            </a:r>
            <a:r>
              <a:rPr lang="en-US" err="1"/>
              <a:t>phân</a:t>
            </a:r>
            <a:r>
              <a:rPr lang="en-US"/>
              <a:t> biệt được trên </a:t>
            </a:r>
            <a:r>
              <a:rPr lang="en-US" err="1"/>
              <a:t>lâm</a:t>
            </a:r>
            <a:r>
              <a:rPr lang="en-US"/>
              <a:t> </a:t>
            </a:r>
            <a:r>
              <a:rPr lang="en-US" err="1"/>
              <a:t>sàng</a:t>
            </a:r>
            <a:r>
              <a:rPr lang="en-US"/>
              <a:t>, </a:t>
            </a:r>
            <a:r>
              <a:rPr lang="en-US" err="1"/>
              <a:t>tuy</a:t>
            </a:r>
            <a:r>
              <a:rPr lang="en-US"/>
              <a:t>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tễ</a:t>
            </a:r>
            <a:r>
              <a:rPr lang="en-US"/>
              <a:t> u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tụy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gặp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, kế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u </a:t>
            </a:r>
            <a:r>
              <a:rPr lang="en-US" err="1"/>
              <a:t>bóng</a:t>
            </a:r>
            <a:r>
              <a:rPr lang="en-US"/>
              <a:t> </a:t>
            </a:r>
            <a:r>
              <a:rPr lang="en-US" err="1"/>
              <a:t>vater</a:t>
            </a:r>
            <a:r>
              <a:rPr lang="en-US"/>
              <a:t> – u </a:t>
            </a:r>
            <a:r>
              <a:rPr lang="en-US" err="1"/>
              <a:t>đường</a:t>
            </a:r>
            <a:r>
              <a:rPr lang="en-US"/>
              <a:t>  </a:t>
            </a:r>
            <a:r>
              <a:rPr lang="en-US" err="1"/>
              <a:t>mật</a:t>
            </a:r>
            <a:r>
              <a:rPr lang="en-US"/>
              <a:t>, u </a:t>
            </a:r>
            <a:r>
              <a:rPr lang="en-US" err="1"/>
              <a:t>tá</a:t>
            </a:r>
            <a:r>
              <a:rPr lang="en-US"/>
              <a:t> </a:t>
            </a:r>
            <a:r>
              <a:rPr lang="en-US" err="1"/>
              <a:t>tràng</a:t>
            </a:r>
            <a:r>
              <a:rPr lang="en-US"/>
              <a:t> </a:t>
            </a:r>
            <a:r>
              <a:rPr lang="en-US" err="1"/>
              <a:t>rất</a:t>
            </a:r>
            <a:r>
              <a:rPr lang="en-US"/>
              <a:t> </a:t>
            </a:r>
            <a:r>
              <a:rPr lang="en-US" err="1"/>
              <a:t>hiếm</a:t>
            </a:r>
            <a:r>
              <a:rPr lang="en-US"/>
              <a:t> </a:t>
            </a:r>
            <a:r>
              <a:rPr lang="en-US" err="1"/>
              <a:t>gặp</a:t>
            </a:r>
            <a:r>
              <a:rPr lang="en-US"/>
              <a:t>. </a:t>
            </a:r>
            <a:r>
              <a:rPr lang="en-US" err="1"/>
              <a:t>Đề</a:t>
            </a:r>
            <a:r>
              <a:rPr lang="en-US"/>
              <a:t> nghị làm: Siêu âm bụng, CT scan bụng chậu cản quang, ERCP, CA19.9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IX. BIỆN LUẬN</a:t>
            </a:r>
          </a:p>
        </p:txBody>
      </p:sp>
    </p:spTree>
    <p:extLst>
      <p:ext uri="{BB962C8B-B14F-4D97-AF65-F5344CB8AC3E}">
        <p14:creationId xmlns:p14="http://schemas.microsoft.com/office/powerpoint/2010/main" val="313576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fontScale="92500" lnSpcReduction="20000"/>
          </a:bodyPr>
          <a:lstStyle/>
          <a:p>
            <a:pPr indent="-255905"/>
            <a:r>
              <a:rPr lang="en-US" u="sng"/>
              <a:t>+ </a:t>
            </a:r>
            <a:r>
              <a:rPr lang="en-US" b="1" i="1" u="sng" err="1"/>
              <a:t>Sỏi</a:t>
            </a:r>
            <a:r>
              <a:rPr lang="en-US" b="1" i="1" u="sng"/>
              <a:t> </a:t>
            </a:r>
            <a:r>
              <a:rPr lang="en-US" b="1" i="1" u="sng" err="1"/>
              <a:t>ống</a:t>
            </a:r>
            <a:r>
              <a:rPr lang="en-US" b="1" i="1" u="sng"/>
              <a:t> </a:t>
            </a:r>
            <a:r>
              <a:rPr lang="en-US" b="1" i="1" u="sng" err="1"/>
              <a:t>mật</a:t>
            </a:r>
            <a:r>
              <a:rPr lang="en-US" b="1" i="1" u="sng"/>
              <a:t> </a:t>
            </a:r>
            <a:r>
              <a:rPr lang="en-US" b="1" i="1" u="sng" err="1"/>
              <a:t>chủ</a:t>
            </a:r>
            <a:r>
              <a:rPr lang="en-US" i="1" u="sng"/>
              <a:t>: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này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ỉ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kèm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 </a:t>
            </a:r>
            <a:r>
              <a:rPr lang="en-US" err="1"/>
              <a:t>tắc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trừ</a:t>
            </a:r>
            <a:r>
              <a:rPr lang="en-US"/>
              <a:t> </a:t>
            </a:r>
            <a:r>
              <a:rPr lang="en-US" err="1"/>
              <a:t>sỏi</a:t>
            </a:r>
            <a:r>
              <a:rPr lang="en-US"/>
              <a:t> </a:t>
            </a:r>
            <a:r>
              <a:rPr lang="en-US" err="1"/>
              <a:t>ống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. Tuy </a:t>
            </a:r>
            <a:r>
              <a:rPr lang="en-US" err="1"/>
              <a:t>nhiên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 1 </a:t>
            </a:r>
            <a:r>
              <a:rPr lang="en-US" err="1"/>
              <a:t>tuần</a:t>
            </a:r>
            <a:r>
              <a:rPr lang="en-US"/>
              <a:t>,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đợt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sốt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ít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nghĩ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hơn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/>
              <a:t>=&gt;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nghị</a:t>
            </a:r>
            <a:r>
              <a:rPr lang="en-US"/>
              <a:t> </a:t>
            </a:r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CT scan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cản</a:t>
            </a:r>
            <a:r>
              <a:rPr lang="en-US"/>
              <a:t> </a:t>
            </a:r>
            <a:r>
              <a:rPr lang="en-US" err="1"/>
              <a:t>quang</a:t>
            </a:r>
            <a:endParaRPr lang="vi-VN" err="1"/>
          </a:p>
          <a:p>
            <a:pPr indent="-255905"/>
            <a:r>
              <a:rPr lang="en-US"/>
              <a:t>+</a:t>
            </a:r>
            <a:r>
              <a:rPr lang="en-US" b="1" i="1" u="sng" err="1"/>
              <a:t>Bệnh</a:t>
            </a:r>
            <a:r>
              <a:rPr lang="en-US" b="1" i="1" u="sng"/>
              <a:t> </a:t>
            </a:r>
            <a:r>
              <a:rPr lang="en-US" b="1" i="1" u="sng" err="1"/>
              <a:t>lý</a:t>
            </a:r>
            <a:r>
              <a:rPr lang="en-US" b="1" i="1" u="sng"/>
              <a:t> </a:t>
            </a:r>
            <a:r>
              <a:rPr lang="en-US" b="1" i="1" u="sng" err="1"/>
              <a:t>ác</a:t>
            </a:r>
            <a:r>
              <a:rPr lang="en-US" b="1" i="1" u="sng"/>
              <a:t> </a:t>
            </a:r>
            <a:r>
              <a:rPr lang="en-US" b="1" i="1" u="sng" err="1"/>
              <a:t>tính</a:t>
            </a:r>
            <a:r>
              <a:rPr lang="en-US" b="1" i="1" u="sng"/>
              <a:t> </a:t>
            </a:r>
            <a:r>
              <a:rPr lang="en-US" b="1" i="1" u="sng" err="1"/>
              <a:t>từ</a:t>
            </a:r>
            <a:r>
              <a:rPr lang="en-US" b="1" i="1" u="sng"/>
              <a:t> </a:t>
            </a:r>
            <a:r>
              <a:rPr lang="en-US" b="1" i="1" u="sng" err="1"/>
              <a:t>ống</a:t>
            </a:r>
            <a:r>
              <a:rPr lang="en-US" b="1" i="1" u="sng"/>
              <a:t> </a:t>
            </a:r>
            <a:r>
              <a:rPr lang="en-US" b="1" i="1" u="sng" err="1"/>
              <a:t>tiêu</a:t>
            </a:r>
            <a:r>
              <a:rPr lang="en-US" b="1" i="1" u="sng"/>
              <a:t> </a:t>
            </a:r>
            <a:r>
              <a:rPr lang="en-US" b="1" i="1" u="sng" err="1"/>
              <a:t>hóa</a:t>
            </a:r>
            <a:r>
              <a:rPr lang="en-US" b="1" i="1" u="sng"/>
              <a:t> (di </a:t>
            </a:r>
            <a:r>
              <a:rPr lang="en-US" b="1" i="1" u="sng" err="1"/>
              <a:t>căn</a:t>
            </a:r>
            <a:r>
              <a:rPr lang="en-US" b="1" i="1" u="sng"/>
              <a:t> </a:t>
            </a:r>
            <a:r>
              <a:rPr lang="en-US" b="1" i="1" u="sng" err="1"/>
              <a:t>hạch</a:t>
            </a:r>
            <a:r>
              <a:rPr lang="en-US" b="1" i="1" u="sng"/>
              <a:t>, </a:t>
            </a:r>
            <a:r>
              <a:rPr lang="en-US" b="1" i="1" u="sng" err="1"/>
              <a:t>chèn</a:t>
            </a:r>
            <a:r>
              <a:rPr lang="en-US" b="1" i="1" u="sng"/>
              <a:t> </a:t>
            </a:r>
            <a:r>
              <a:rPr lang="en-US" b="1" i="1" u="sng" err="1"/>
              <a:t>đường</a:t>
            </a:r>
            <a:r>
              <a:rPr lang="en-US" b="1" i="1" u="sng"/>
              <a:t> </a:t>
            </a:r>
            <a:r>
              <a:rPr lang="en-US" b="1" i="1" u="sng" err="1"/>
              <a:t>mật</a:t>
            </a:r>
            <a:r>
              <a:rPr lang="en-US" b="1" i="1" u="sng"/>
              <a:t>): 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rối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(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chảy</a:t>
            </a:r>
            <a:r>
              <a:rPr lang="en-US"/>
              <a:t>, </a:t>
            </a:r>
            <a:r>
              <a:rPr lang="en-US" err="1"/>
              <a:t>táo</a:t>
            </a:r>
            <a:r>
              <a:rPr lang="en-US"/>
              <a:t> </a:t>
            </a:r>
            <a:r>
              <a:rPr lang="en-US" err="1"/>
              <a:t>bón</a:t>
            </a:r>
            <a:r>
              <a:rPr lang="en-US"/>
              <a:t>,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),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buồn</a:t>
            </a:r>
            <a:r>
              <a:rPr lang="en-US"/>
              <a:t>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đây</a:t>
            </a:r>
            <a:r>
              <a:rPr lang="en-US"/>
              <a:t>,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ống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không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nghĩ</a:t>
            </a:r>
            <a:endParaRPr lang="en-US" b="1" i="1" u="sng">
              <a:cs typeface="Times New Roman"/>
            </a:endParaRPr>
          </a:p>
          <a:p>
            <a:pPr indent="-255905"/>
            <a:r>
              <a:rPr lang="en-US" b="1" i="1" u="sng"/>
              <a:t>+ </a:t>
            </a:r>
            <a:r>
              <a:rPr lang="en-US" b="1" i="1" u="sng" err="1"/>
              <a:t>Viêm</a:t>
            </a:r>
            <a:r>
              <a:rPr lang="en-US" b="1" i="1" u="sng"/>
              <a:t> </a:t>
            </a:r>
            <a:r>
              <a:rPr lang="en-US" b="1" i="1" u="sng" err="1"/>
              <a:t>hẹp</a:t>
            </a:r>
            <a:r>
              <a:rPr lang="en-US" b="1" i="1" u="sng"/>
              <a:t> </a:t>
            </a:r>
            <a:r>
              <a:rPr lang="en-US" b="1" i="1" u="sng" err="1"/>
              <a:t>cơ</a:t>
            </a:r>
            <a:r>
              <a:rPr lang="en-US" b="1" i="1" u="sng"/>
              <a:t> </a:t>
            </a:r>
            <a:r>
              <a:rPr lang="en-US" b="1" i="1" u="sng" err="1"/>
              <a:t>vòng</a:t>
            </a:r>
            <a:r>
              <a:rPr lang="en-US" b="1" i="1" u="sng"/>
              <a:t> Oddi </a:t>
            </a:r>
            <a:r>
              <a:rPr lang="en-US" b="1" i="1" u="sng" err="1"/>
              <a:t>lành</a:t>
            </a:r>
            <a:r>
              <a:rPr lang="en-US" b="1" i="1" u="sng"/>
              <a:t> </a:t>
            </a:r>
            <a:r>
              <a:rPr lang="en-US" b="1" i="1" u="sng" err="1"/>
              <a:t>tính</a:t>
            </a:r>
            <a:r>
              <a:rPr lang="en-US" b="1" i="1" u="sng"/>
              <a:t>: </a:t>
            </a:r>
            <a:r>
              <a:rPr lang="en-US" b="1" err="1"/>
              <a:t>bệnh</a:t>
            </a:r>
            <a:r>
              <a:rPr lang="en-US" b="1"/>
              <a:t> </a:t>
            </a:r>
            <a:r>
              <a:rPr lang="en-US" b="1" err="1"/>
              <a:t>hiếm</a:t>
            </a:r>
            <a:r>
              <a:rPr lang="en-US" b="1"/>
              <a:t> </a:t>
            </a:r>
            <a:r>
              <a:rPr lang="en-US" b="1" err="1"/>
              <a:t>gặp</a:t>
            </a:r>
            <a:r>
              <a:rPr lang="en-US" b="1"/>
              <a:t> </a:t>
            </a:r>
            <a:r>
              <a:rPr lang="en-US" b="1" err="1"/>
              <a:t>nên</a:t>
            </a:r>
            <a:r>
              <a:rPr lang="en-US" b="1"/>
              <a:t> </a:t>
            </a:r>
            <a:r>
              <a:rPr lang="en-US" b="1" err="1"/>
              <a:t>ít</a:t>
            </a:r>
            <a:r>
              <a:rPr lang="en-US" b="1"/>
              <a:t> </a:t>
            </a:r>
            <a:r>
              <a:rPr lang="en-US" b="1" err="1"/>
              <a:t>nghĩ</a:t>
            </a:r>
            <a:r>
              <a:rPr lang="en-US" b="1"/>
              <a:t> </a:t>
            </a:r>
            <a:r>
              <a:rPr lang="en-US" b="1" err="1"/>
              <a:t>tuy</a:t>
            </a:r>
            <a:r>
              <a:rPr lang="en-US" b="1"/>
              <a:t> </a:t>
            </a:r>
            <a:r>
              <a:rPr lang="en-US" b="1" err="1"/>
              <a:t>nhiên</a:t>
            </a:r>
            <a:r>
              <a:rPr lang="en-US" b="1"/>
              <a:t> </a:t>
            </a:r>
            <a:r>
              <a:rPr lang="en-US" b="1" err="1"/>
              <a:t>cũng</a:t>
            </a:r>
            <a:r>
              <a:rPr lang="en-US" b="1"/>
              <a:t> </a:t>
            </a:r>
            <a:r>
              <a:rPr lang="en-US" b="1" err="1"/>
              <a:t>không</a:t>
            </a:r>
            <a:r>
              <a:rPr lang="en-US" b="1"/>
              <a:t> </a:t>
            </a:r>
            <a:r>
              <a:rPr lang="en-US" b="1" err="1"/>
              <a:t>loại</a:t>
            </a:r>
            <a:r>
              <a:rPr lang="en-US" b="1"/>
              <a:t> </a:t>
            </a:r>
            <a:r>
              <a:rPr lang="en-US" b="1" err="1"/>
              <a:t>trừ</a:t>
            </a:r>
            <a:r>
              <a:rPr lang="en-US" b="1"/>
              <a:t> </a:t>
            </a:r>
            <a:r>
              <a:rPr lang="en-US" b="1" err="1"/>
              <a:t>trên</a:t>
            </a:r>
            <a:r>
              <a:rPr lang="en-US" b="1"/>
              <a:t> BN </a:t>
            </a:r>
            <a:r>
              <a:rPr lang="en-US" b="1" err="1"/>
              <a:t>lớn</a:t>
            </a:r>
            <a:r>
              <a:rPr lang="en-US" b="1"/>
              <a:t> </a:t>
            </a:r>
            <a:r>
              <a:rPr lang="en-US" b="1" err="1"/>
              <a:t>tuổi</a:t>
            </a:r>
            <a:r>
              <a:rPr lang="en-US" b="1"/>
              <a:t>.</a:t>
            </a:r>
            <a:endParaRPr lang="en-US" b="1"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9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fontScale="92500" lnSpcReduction="20000"/>
          </a:bodyPr>
          <a:lstStyle/>
          <a:p>
            <a:pPr marL="109220" indent="0">
              <a:buNone/>
            </a:pPr>
            <a:r>
              <a:rPr lang="en-US"/>
              <a:t>1. </a:t>
            </a:r>
            <a:r>
              <a:rPr lang="en-US" err="1"/>
              <a:t>Chẩn</a:t>
            </a:r>
            <a:r>
              <a:rPr lang="en-US"/>
              <a:t> đoán: </a:t>
            </a:r>
            <a:endParaRPr lang="vi-VN"/>
          </a:p>
          <a:p>
            <a:pPr indent="-255905"/>
            <a:r>
              <a:rPr lang="en-US"/>
              <a:t>Siêu âm bụng</a:t>
            </a:r>
            <a:endParaRPr lang="en-US">
              <a:cs typeface="Times New Roman"/>
            </a:endParaRPr>
          </a:p>
          <a:p>
            <a:pPr indent="-255905"/>
            <a:r>
              <a:rPr lang="en-US"/>
              <a:t>CT </a:t>
            </a:r>
            <a:r>
              <a:rPr lang="en-US" err="1"/>
              <a:t>bụng</a:t>
            </a:r>
            <a:r>
              <a:rPr lang="en-US"/>
              <a:t> </a:t>
            </a:r>
            <a:r>
              <a:rPr lang="en-US" err="1"/>
              <a:t>chậu</a:t>
            </a:r>
            <a:r>
              <a:rPr lang="en-US"/>
              <a:t> </a:t>
            </a:r>
            <a:r>
              <a:rPr lang="en-US" err="1"/>
              <a:t>cản</a:t>
            </a:r>
            <a:r>
              <a:rPr lang="en-US"/>
              <a:t> </a:t>
            </a:r>
            <a:r>
              <a:rPr lang="en-US" err="1"/>
              <a:t>quang</a:t>
            </a:r>
            <a:endParaRPr lang="en-US">
              <a:cs typeface="Times New Roman"/>
            </a:endParaRPr>
          </a:p>
          <a:p>
            <a:pPr indent="-255905"/>
            <a:r>
              <a:rPr lang="en-US"/>
              <a:t>ERCP</a:t>
            </a:r>
            <a:endParaRPr lang="en-US">
              <a:cs typeface="Times New Roman"/>
            </a:endParaRPr>
          </a:p>
          <a:p>
            <a:pPr indent="-255905"/>
            <a:r>
              <a:rPr lang="en-US"/>
              <a:t>AST, ALT, GGT, Bili TT,TP</a:t>
            </a:r>
            <a:endParaRPr lang="en-US">
              <a:cs typeface="Times New Roman"/>
            </a:endParaRPr>
          </a:p>
          <a:p>
            <a:pPr indent="-255905"/>
            <a:r>
              <a:rPr lang="en-US">
                <a:cs typeface="Times New Roman"/>
              </a:rPr>
              <a:t>CTM, CRP</a:t>
            </a:r>
            <a:endParaRPr lang="en-US"/>
          </a:p>
          <a:p>
            <a:pPr indent="-255905"/>
            <a:r>
              <a:rPr lang="en-US">
                <a:cs typeface="Times New Roman"/>
              </a:rPr>
              <a:t>TQ, TCK, INR</a:t>
            </a:r>
          </a:p>
          <a:p>
            <a:pPr indent="-255905"/>
            <a:r>
              <a:rPr lang="en-US"/>
              <a:t>CA19-9</a:t>
            </a:r>
            <a:endParaRPr lang="en-US">
              <a:cs typeface="Times New Roman"/>
            </a:endParaRPr>
          </a:p>
          <a:p>
            <a:pPr indent="-255905"/>
            <a:r>
              <a:rPr lang="en-US"/>
              <a:t>Albumin </a:t>
            </a:r>
            <a:r>
              <a:rPr lang="en-US" err="1"/>
              <a:t>máu</a:t>
            </a:r>
            <a:endParaRPr lang="en-US">
              <a:cs typeface="Times New Roman"/>
            </a:endParaRPr>
          </a:p>
          <a:p>
            <a:pPr marL="109220" indent="0">
              <a:buNone/>
            </a:pPr>
            <a:r>
              <a:rPr lang="en-US"/>
              <a:t>2. CLS </a:t>
            </a:r>
            <a:r>
              <a:rPr lang="en-US" err="1"/>
              <a:t>hỗ</a:t>
            </a:r>
            <a:r>
              <a:rPr lang="en-US"/>
              <a:t> </a:t>
            </a:r>
            <a:r>
              <a:rPr lang="en-US" err="1"/>
              <a:t>trợ</a:t>
            </a:r>
            <a:r>
              <a:rPr lang="en-US"/>
              <a:t>: </a:t>
            </a:r>
            <a:endParaRPr lang="en-US">
              <a:cs typeface="Times New Roman"/>
            </a:endParaRPr>
          </a:p>
          <a:p>
            <a:pPr indent="-255905">
              <a:buFont typeface="Wingdings" panose="05000000000000000000" pitchFamily="2" charset="2"/>
              <a:buChar char="Ø"/>
            </a:pP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, HbA1C</a:t>
            </a:r>
            <a:endParaRPr lang="en-US">
              <a:cs typeface="Times New Roman"/>
            </a:endParaRPr>
          </a:p>
          <a:p>
            <a:pPr indent="-255905">
              <a:buFont typeface="Wingdings" panose="05000000000000000000" pitchFamily="2" charset="2"/>
              <a:buChar char="Ø"/>
            </a:pPr>
            <a:r>
              <a:rPr lang="en-US"/>
              <a:t>ECG, ion </a:t>
            </a:r>
            <a:r>
              <a:rPr lang="en-US" err="1"/>
              <a:t>đồ</a:t>
            </a:r>
            <a:r>
              <a:rPr lang="en-US"/>
              <a:t>, Bun, creatinine, TPTNT</a:t>
            </a:r>
            <a:endParaRPr lang="en-US">
              <a:cs typeface="Times New Roman"/>
            </a:endParaRPr>
          </a:p>
          <a:p>
            <a:pPr indent="-255905"/>
            <a:endParaRPr lang="en-US"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X. ĐỀ NGHỊ CLS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Họ và tên: Nguyễn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Mai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Giới tính: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Nữ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Sinh năm: 1948 (74 tuổi)    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Nghề nghiệp: nghỉ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hưu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err="1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chỉ: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Đinh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phường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3,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quận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Thạnh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Thời gian nhập viện: 10h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/09/2022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Khoa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Ngoại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B -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NDGĐ.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I. Hành chính</a:t>
            </a:r>
          </a:p>
        </p:txBody>
      </p:sp>
    </p:spTree>
    <p:extLst>
      <p:ext uri="{BB962C8B-B14F-4D97-AF65-F5344CB8AC3E}">
        <p14:creationId xmlns:p14="http://schemas.microsoft.com/office/powerpoint/2010/main" val="220643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XI. KẾT QUẢ CLS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Bili TP 10.5 mg/dl </a:t>
            </a:r>
          </a:p>
          <a:p>
            <a:r>
              <a:rPr lang="en-US"/>
              <a:t>Bili TT 6 mg/dl </a:t>
            </a:r>
          </a:p>
          <a:p>
            <a:pPr marL="109728" indent="0">
              <a:buNone/>
            </a:pPr>
            <a:r>
              <a:rPr lang="en-US">
                <a:sym typeface="Wingdings" panose="05000000000000000000" pitchFamily="2" charset="2"/>
              </a:rPr>
              <a:t> Bilirubin </a:t>
            </a:r>
            <a:r>
              <a:rPr lang="en-US" err="1">
                <a:sym typeface="Wingdings" panose="05000000000000000000" pitchFamily="2" charset="2"/>
              </a:rPr>
              <a:t>tăng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ưu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thế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trực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tiếp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phù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hợp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với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vàng</a:t>
            </a:r>
            <a:r>
              <a:rPr lang="en-US">
                <a:sym typeface="Wingdings" panose="05000000000000000000" pitchFamily="2" charset="2"/>
              </a:rPr>
              <a:t> da </a:t>
            </a:r>
            <a:r>
              <a:rPr lang="en-US" err="1">
                <a:sym typeface="Wingdings" panose="05000000000000000000" pitchFamily="2" charset="2"/>
              </a:rPr>
              <a:t>tắc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mật</a:t>
            </a:r>
            <a:endParaRPr lang="en-US"/>
          </a:p>
          <a:p>
            <a:r>
              <a:rPr lang="en-US"/>
              <a:t>CA 19.9</a:t>
            </a:r>
            <a:r>
              <a:rPr lang="vi-VN"/>
              <a:t>:</a:t>
            </a:r>
            <a:endParaRPr lang="en-US"/>
          </a:p>
          <a:p>
            <a:r>
              <a:rPr lang="en-US"/>
              <a:t>ALT : 41 U/L</a:t>
            </a:r>
          </a:p>
          <a:p>
            <a:r>
              <a:rPr lang="en-US"/>
              <a:t>AST 46 U/L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err="1">
                <a:sym typeface="Wingdings" panose="05000000000000000000" pitchFamily="2" charset="2"/>
              </a:rPr>
              <a:t>Tăng</a:t>
            </a:r>
            <a:r>
              <a:rPr lang="en-US">
                <a:sym typeface="Wingdings" panose="05000000000000000000" pitchFamily="2" charset="2"/>
              </a:rPr>
              <a:t> nhẹ , ưu </a:t>
            </a:r>
            <a:r>
              <a:rPr lang="en-US" err="1">
                <a:sym typeface="Wingdings" panose="05000000000000000000" pitchFamily="2" charset="2"/>
              </a:rPr>
              <a:t>thế</a:t>
            </a:r>
            <a:r>
              <a:rPr lang="en-US">
                <a:sym typeface="Wingdings" panose="05000000000000000000" pitchFamily="2" charset="2"/>
              </a:rPr>
              <a:t> ALT </a:t>
            </a:r>
            <a:r>
              <a:rPr lang="en-US" err="1">
                <a:sym typeface="Wingdings" panose="05000000000000000000" pitchFamily="2" charset="2"/>
              </a:rPr>
              <a:t>có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thể</a:t>
            </a:r>
            <a:r>
              <a:rPr lang="en-US">
                <a:sym typeface="Wingdings" panose="05000000000000000000" pitchFamily="2" charset="2"/>
              </a:rPr>
              <a:t> do tình trạng tổn thương gan do ứ </a:t>
            </a:r>
            <a:r>
              <a:rPr lang="en-US" err="1">
                <a:sym typeface="Wingdings" panose="05000000000000000000" pitchFamily="2" charset="2"/>
              </a:rPr>
              <a:t>mật</a:t>
            </a:r>
            <a:endParaRPr lang="en-US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>
                <a:sym typeface="Wingdings" panose="05000000000000000000" pitchFamily="2" charset="2"/>
              </a:rPr>
              <a:t>GGT 1481.6  </a:t>
            </a:r>
            <a:r>
              <a:rPr lang="en-US" err="1">
                <a:sym typeface="Wingdings" panose="05000000000000000000" pitchFamily="2" charset="2"/>
              </a:rPr>
              <a:t>Tăng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rất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cao</a:t>
            </a:r>
            <a:r>
              <a:rPr lang="en-US">
                <a:sym typeface="Wingdings" panose="05000000000000000000" pitchFamily="2" charset="2"/>
              </a:rPr>
              <a:t> do </a:t>
            </a:r>
            <a:r>
              <a:rPr lang="en-US" err="1">
                <a:sym typeface="Wingdings" panose="05000000000000000000" pitchFamily="2" charset="2"/>
              </a:rPr>
              <a:t>tắc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mật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Số lượng tế bào          Kết quả         Trị số bình thường         	Đơn vị</a:t>
            </a:r>
          </a:p>
          <a:p>
            <a:r>
              <a:rPr lang="en-US"/>
              <a:t>RBC			</a:t>
            </a:r>
            <a:r>
              <a:rPr lang="en-US" b="1"/>
              <a:t>3.71 </a:t>
            </a:r>
            <a:r>
              <a:rPr lang="en-US"/>
              <a:t>	  	(3.8-5,5)		T/L</a:t>
            </a:r>
          </a:p>
          <a:p>
            <a:r>
              <a:rPr lang="en-US"/>
              <a:t>HGB                       	</a:t>
            </a:r>
            <a:r>
              <a:rPr lang="en-US" b="1"/>
              <a:t>10.7   </a:t>
            </a:r>
            <a:r>
              <a:rPr lang="en-US"/>
              <a:t>        	(120-170)        	g/L</a:t>
            </a:r>
          </a:p>
          <a:p>
            <a:r>
              <a:rPr lang="en-US"/>
              <a:t>HCT			</a:t>
            </a:r>
            <a:r>
              <a:rPr lang="en-US" b="1"/>
              <a:t>31.5	</a:t>
            </a:r>
            <a:r>
              <a:rPr lang="en-US"/>
              <a:t>           	(34-50)                   %</a:t>
            </a:r>
          </a:p>
          <a:p>
            <a:r>
              <a:rPr lang="en-US"/>
              <a:t>MCV                         	84             	(78-100)		</a:t>
            </a:r>
            <a:r>
              <a:rPr lang="en-US" err="1"/>
              <a:t>fL</a:t>
            </a:r>
            <a:endParaRPr lang="en-US"/>
          </a:p>
          <a:p>
            <a:r>
              <a:rPr lang="en-US"/>
              <a:t>MCH		28 	           	(24-33)   		</a:t>
            </a:r>
            <a:r>
              <a:rPr lang="en-US" err="1"/>
              <a:t>pg</a:t>
            </a:r>
            <a:endParaRPr lang="en-US"/>
          </a:p>
          <a:p>
            <a:r>
              <a:rPr lang="en-US"/>
              <a:t>MCHC                     	340	          	(315-355)	g/L</a:t>
            </a:r>
          </a:p>
          <a:p>
            <a:r>
              <a:rPr lang="en-US"/>
              <a:t>PLT			348              	(150-400)              K/dL</a:t>
            </a:r>
          </a:p>
          <a:p>
            <a:r>
              <a:rPr lang="en-US"/>
              <a:t>WBC 		</a:t>
            </a:r>
            <a:r>
              <a:rPr lang="en-US" b="1"/>
              <a:t>11.06  </a:t>
            </a:r>
            <a:r>
              <a:rPr lang="en-US"/>
              <a:t>	               (4-11)	               K/dL</a:t>
            </a:r>
          </a:p>
          <a:p>
            <a:r>
              <a:rPr lang="en-US"/>
              <a:t>%NEU		</a:t>
            </a:r>
            <a:r>
              <a:rPr lang="en-US" b="1"/>
              <a:t>84.4</a:t>
            </a:r>
            <a:r>
              <a:rPr lang="en-US"/>
              <a:t>		(45-75)	   	%</a:t>
            </a:r>
          </a:p>
          <a:p>
            <a:r>
              <a:rPr lang="en-US"/>
              <a:t>%LYM		7.9 		(20-40)	   	%</a:t>
            </a:r>
          </a:p>
          <a:p>
            <a:r>
              <a:rPr lang="en-US"/>
              <a:t>%MONO 		5.6		(4-10)		%</a:t>
            </a:r>
          </a:p>
          <a:p>
            <a:r>
              <a:rPr lang="en-US"/>
              <a:t>%EOS		 0.2                         (0-7)		%	</a:t>
            </a:r>
          </a:p>
          <a:p>
            <a:r>
              <a:rPr lang="en-US"/>
              <a:t>%BAS		 0.2		(0-1,5)		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852671"/>
          </a:xfrm>
        </p:spPr>
        <p:txBody>
          <a:bodyPr>
            <a:normAutofit/>
          </a:bodyPr>
          <a:lstStyle/>
          <a:p>
            <a:r>
              <a:rPr lang="en-US"/>
              <a:t>PT (TQ)	  </a:t>
            </a:r>
            <a:r>
              <a:rPr lang="en-US" b="1"/>
              <a:t>14.2 </a:t>
            </a:r>
            <a:r>
              <a:rPr lang="en-US"/>
              <a:t>                        (10-13) giây</a:t>
            </a:r>
          </a:p>
          <a:p>
            <a:r>
              <a:rPr lang="en-US"/>
              <a:t>INR	  </a:t>
            </a:r>
            <a:r>
              <a:rPr lang="en-US" b="1"/>
              <a:t>1,28</a:t>
            </a:r>
            <a:r>
              <a:rPr lang="en-US"/>
              <a:t>	 		(1-1,2)  giây</a:t>
            </a:r>
          </a:p>
          <a:p>
            <a:r>
              <a:rPr lang="en-US"/>
              <a:t>APTT (TCK)	  31.1		(26-37) giây	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err="1">
                <a:sym typeface="Wingdings" panose="05000000000000000000" pitchFamily="2" charset="2"/>
              </a:rPr>
              <a:t>Kéo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dài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thời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gian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đông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máu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ngoại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sinh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nghĩ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tổn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thương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gan</a:t>
            </a:r>
            <a:r>
              <a:rPr lang="en-US">
                <a:sym typeface="Wingdings" panose="05000000000000000000" pitchFamily="2" charset="2"/>
              </a:rPr>
              <a:t> do ứ </a:t>
            </a:r>
            <a:r>
              <a:rPr lang="en-US" err="1">
                <a:sym typeface="Wingdings" panose="05000000000000000000" pitchFamily="2" charset="2"/>
              </a:rPr>
              <a:t>mật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theo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dõi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biến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chứng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xuất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huyết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trên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lâm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sàng</a:t>
            </a:r>
            <a:endParaRPr lang="en-US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>
                <a:sym typeface="Wingdings" panose="05000000000000000000" pitchFamily="2" charset="2"/>
              </a:rPr>
              <a:t>Amylase 19.3  </a:t>
            </a:r>
            <a:r>
              <a:rPr lang="en-US" err="1">
                <a:sym typeface="Wingdings" panose="05000000000000000000" pitchFamily="2" charset="2"/>
              </a:rPr>
              <a:t>bình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thường</a:t>
            </a:r>
            <a:endParaRPr lang="en-US"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D831F8-134C-746A-176D-DC91D892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CT bụng </a:t>
            </a:r>
            <a:endParaRPr lang="vi-VN" sz="1800" b="1" i="0" u="none" strike="noStrike">
              <a:solidFill>
                <a:srgbClr val="2DA2BF"/>
              </a:solidFill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Gan: không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lớn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bờ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đều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, không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thấy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tổn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thương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khu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trú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nhu mô gan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bắt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thuốc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bình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thường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. Không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thấy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huyết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khối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tĩnh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mạch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cửa</a:t>
            </a:r>
            <a:endParaRPr lang="en-US" sz="1800" b="0" i="0" u="none" strike="noStrike"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err="1">
                <a:effectLst/>
                <a:latin typeface="Noto Sans Symbols"/>
              </a:rPr>
              <a:t>Túi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mật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thành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không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dày</a:t>
            </a:r>
            <a:r>
              <a:rPr lang="en-US" sz="1800" b="0" i="0" u="none" strike="noStrike">
                <a:effectLst/>
                <a:latin typeface="Noto Sans Symbols"/>
              </a:rPr>
              <a:t>, </a:t>
            </a:r>
            <a:r>
              <a:rPr lang="en-US" sz="1800" b="0" i="0" u="none" strike="noStrike" err="1">
                <a:effectLst/>
                <a:latin typeface="Noto Sans Symbols"/>
              </a:rPr>
              <a:t>lòng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không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thấy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sỏi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cản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quang</a:t>
            </a:r>
            <a:endParaRPr lang="en-US" sz="1800" b="0" i="0" u="none" strike="noStrike"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Noto Sans Symbols"/>
              </a:rPr>
              <a:t>Đường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mật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trong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các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hạ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phân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thùy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gan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dãn</a:t>
            </a:r>
            <a:r>
              <a:rPr lang="en-US" sz="1800">
                <a:latin typeface="Noto Sans Symbols"/>
              </a:rPr>
              <a:t> #5mm, </a:t>
            </a:r>
            <a:r>
              <a:rPr lang="en-US" sz="1800" err="1">
                <a:latin typeface="Noto Sans Symbols"/>
              </a:rPr>
              <a:t>ống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gan</a:t>
            </a:r>
            <a:r>
              <a:rPr lang="en-US" sz="1800">
                <a:latin typeface="Noto Sans Symbols"/>
              </a:rPr>
              <a:t> 2 </a:t>
            </a:r>
            <a:r>
              <a:rPr lang="en-US" sz="1800" err="1">
                <a:latin typeface="Noto Sans Symbols"/>
              </a:rPr>
              <a:t>bên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dãn</a:t>
            </a:r>
            <a:r>
              <a:rPr lang="en-US" sz="1800">
                <a:latin typeface="Noto Sans Symbols"/>
              </a:rPr>
              <a:t> #8mm. </a:t>
            </a:r>
            <a:r>
              <a:rPr lang="en-US" sz="1800" err="1">
                <a:latin typeface="Noto Sans Symbols"/>
              </a:rPr>
              <a:t>Đường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mật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ngoài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gan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dãn</a:t>
            </a:r>
            <a:r>
              <a:rPr lang="en-US" sz="1800">
                <a:latin typeface="Noto Sans Symbols"/>
              </a:rPr>
              <a:t> #17mm. </a:t>
            </a:r>
            <a:r>
              <a:rPr lang="en-US" sz="1800" err="1">
                <a:latin typeface="Noto Sans Symbols"/>
              </a:rPr>
              <a:t>Không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thấy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hình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ảnh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sỏi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cản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quang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đường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mật</a:t>
            </a:r>
            <a:r>
              <a:rPr lang="en-US" sz="1800">
                <a:latin typeface="Noto Sans Symbols"/>
              </a:rPr>
              <a:t>.</a:t>
            </a:r>
            <a:endParaRPr lang="vi-VN" sz="1800" b="0" i="0" u="none" strike="noStrike"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 </a:t>
            </a:r>
            <a:r>
              <a:rPr lang="en-US" sz="1800" err="1">
                <a:latin typeface="Times New Roman" panose="02020603050405020304" pitchFamily="18" charset="0"/>
              </a:rPr>
              <a:t>đầu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tụy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khối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choán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chỗ</a:t>
            </a:r>
            <a:r>
              <a:rPr lang="en-US" sz="1800">
                <a:latin typeface="Times New Roman" panose="02020603050405020304" pitchFamily="18" charset="0"/>
              </a:rPr>
              <a:t>, KT #32*41*42mm, </a:t>
            </a:r>
            <a:r>
              <a:rPr lang="en-US" sz="1800" err="1">
                <a:latin typeface="Times New Roman" panose="02020603050405020304" pitchFamily="18" charset="0"/>
              </a:rPr>
              <a:t>hoại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tử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trung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tâm</a:t>
            </a:r>
            <a:r>
              <a:rPr lang="en-US" sz="1800">
                <a:latin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</a:rPr>
              <a:t>bắt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thuốc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mạnh</a:t>
            </a:r>
            <a:r>
              <a:rPr lang="en-US" sz="1800">
                <a:latin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</a:rPr>
              <a:t>chưa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xâm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lấn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mạch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máu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lớn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xung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</a:rPr>
              <a:t>qunah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.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Thân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đuôi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bình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thường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Dãn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ống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dmax#15mm,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bờ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đều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Vài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hạch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nhỏ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quanh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đầu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dmax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#5mm.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Thận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: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cấu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trúc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2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thận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bình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none" strike="noStrike" err="1">
                <a:effectLst/>
                <a:latin typeface="Times New Roman" panose="02020603050405020304" pitchFamily="18" charset="0"/>
              </a:rPr>
              <a:t>thường</a:t>
            </a:r>
            <a:r>
              <a:rPr lang="vi-VN" sz="1800" b="0" i="0" u="none" strike="noStrike">
                <a:effectLst/>
                <a:latin typeface="Times New Roman" panose="02020603050405020304" pitchFamily="18" charset="0"/>
              </a:rPr>
              <a:t>. </a:t>
            </a:r>
            <a:endParaRPr lang="vi-VN" sz="1800" b="0" i="0" u="none" strike="noStrike"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Hình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ảnh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bình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thường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của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lách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thượng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thận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hai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thận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và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bàng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quang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.</a:t>
            </a: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err="1">
                <a:effectLst/>
                <a:latin typeface="Noto Sans Symbols"/>
              </a:rPr>
              <a:t>Không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thấy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hình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ảnh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bất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thowngf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của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ống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tiêu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hóa</a:t>
            </a:r>
            <a:r>
              <a:rPr lang="en-US" sz="1800" b="0" i="0" u="none" strike="noStrike">
                <a:effectLst/>
                <a:latin typeface="Noto Sans Symbols"/>
              </a:rPr>
              <a:t>. </a:t>
            </a:r>
            <a:r>
              <a:rPr lang="en-US" sz="1800" b="0" i="0" u="none" strike="noStrike" err="1">
                <a:effectLst/>
                <a:latin typeface="Noto Sans Symbols"/>
              </a:rPr>
              <a:t>Niêm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mạc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ruột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bắt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thuốc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bình</a:t>
            </a:r>
            <a:r>
              <a:rPr lang="en-US" sz="1800" b="0" i="0" u="none" strike="noStrike">
                <a:effectLst/>
                <a:latin typeface="Noto Sans Symbols"/>
              </a:rPr>
              <a:t> </a:t>
            </a:r>
            <a:r>
              <a:rPr lang="en-US" sz="1800" b="0" i="0" u="none" strike="noStrike" err="1">
                <a:effectLst/>
                <a:latin typeface="Noto Sans Symbols"/>
              </a:rPr>
              <a:t>thường</a:t>
            </a:r>
            <a:r>
              <a:rPr lang="en-US" sz="1800">
                <a:latin typeface="Noto Sans Symbols"/>
              </a:rPr>
              <a:t>.</a:t>
            </a: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err="1">
                <a:effectLst/>
                <a:latin typeface="Noto Sans Symbols"/>
              </a:rPr>
              <a:t>Kh</a:t>
            </a:r>
            <a:r>
              <a:rPr lang="en-US" sz="1800" err="1">
                <a:latin typeface="Noto Sans Symbols"/>
              </a:rPr>
              <a:t>ông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thấy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tụ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dịch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vùng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bụng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chậu</a:t>
            </a:r>
            <a:r>
              <a:rPr lang="en-US" sz="1800">
                <a:latin typeface="Noto Sans Symbols"/>
              </a:rPr>
              <a:t>, </a:t>
            </a:r>
            <a:r>
              <a:rPr lang="en-US" sz="1800" err="1">
                <a:latin typeface="Noto Sans Symbols"/>
              </a:rPr>
              <a:t>không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thấy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phì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đại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hạch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vùng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bụng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chậu</a:t>
            </a:r>
            <a:r>
              <a:rPr lang="en-US" sz="1800">
                <a:latin typeface="Noto Sans Symbols"/>
              </a:rPr>
              <a:t>, </a:t>
            </a:r>
            <a:r>
              <a:rPr lang="en-US" sz="1800" err="1">
                <a:latin typeface="Noto Sans Symbols"/>
              </a:rPr>
              <a:t>không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phình</a:t>
            </a:r>
            <a:r>
              <a:rPr lang="en-US" sz="1800">
                <a:latin typeface="Noto Sans Symbols"/>
              </a:rPr>
              <a:t> hay </a:t>
            </a:r>
            <a:r>
              <a:rPr lang="en-US" sz="1800" err="1">
                <a:latin typeface="Noto Sans Symbols"/>
              </a:rPr>
              <a:t>bóc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tách</a:t>
            </a:r>
            <a:r>
              <a:rPr lang="en-US" sz="1800">
                <a:latin typeface="Noto Sans Symbols"/>
              </a:rPr>
              <a:t> ĐM </a:t>
            </a:r>
            <a:r>
              <a:rPr lang="en-US" sz="1800" err="1">
                <a:latin typeface="Noto Sans Symbols"/>
              </a:rPr>
              <a:t>chủ</a:t>
            </a:r>
            <a:r>
              <a:rPr lang="en-US" sz="1800">
                <a:latin typeface="Noto Sans Symbols"/>
              </a:rPr>
              <a:t> </a:t>
            </a:r>
            <a:r>
              <a:rPr lang="en-US" sz="1800" err="1">
                <a:latin typeface="Noto Sans Symbols"/>
              </a:rPr>
              <a:t>bụng</a:t>
            </a:r>
            <a:r>
              <a:rPr lang="en-US" sz="1800">
                <a:latin typeface="Noto Sans Symbols"/>
              </a:rPr>
              <a:t>.</a:t>
            </a:r>
            <a:endParaRPr lang="vi-VN" sz="1800" b="0" i="0" u="none" strike="noStrike"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sng" strike="noStrike" err="1">
                <a:effectLst/>
                <a:latin typeface="Times New Roman" panose="02020603050405020304" pitchFamily="18" charset="0"/>
              </a:rPr>
              <a:t>Kết</a:t>
            </a:r>
            <a:r>
              <a:rPr lang="vi-VN" sz="1800" b="0" i="0" u="sng" strike="noStrike">
                <a:effectLst/>
                <a:latin typeface="Times New Roman" panose="02020603050405020304" pitchFamily="18" charset="0"/>
              </a:rPr>
              <a:t> </a:t>
            </a:r>
            <a:r>
              <a:rPr lang="vi-VN" sz="1800" b="0" i="0" u="sng" strike="noStrike" err="1">
                <a:effectLst/>
                <a:latin typeface="Times New Roman" panose="02020603050405020304" pitchFamily="18" charset="0"/>
              </a:rPr>
              <a:t>quả</a:t>
            </a:r>
            <a:r>
              <a:rPr lang="vi-VN" sz="1800" b="0" i="0" u="sng" strike="noStrike">
                <a:effectLst/>
                <a:latin typeface="Times New Roman" panose="02020603050405020304" pitchFamily="18" charset="0"/>
              </a:rPr>
              <a:t>:</a:t>
            </a:r>
            <a:endParaRPr lang="vi-VN" sz="1800" b="0" i="0" u="none" strike="noStrike">
              <a:effectLst/>
              <a:latin typeface="Noto Sans Symbols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U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đầu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gây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tắc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mật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dãn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ống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tụy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theo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err="1">
                <a:effectLst/>
                <a:latin typeface="Times New Roman" panose="02020603050405020304" pitchFamily="18" charset="0"/>
              </a:rPr>
              <a:t>dõi</a:t>
            </a:r>
            <a:r>
              <a:rPr lang="en-US" sz="1800" b="0" i="0" u="none" strike="noStrike">
                <a:effectLst/>
                <a:latin typeface="Times New Roman" panose="02020603050405020304" pitchFamily="18" charset="0"/>
              </a:rPr>
              <a:t> K (T3N1Mx)</a:t>
            </a:r>
            <a:endParaRPr lang="vi-VN" sz="1800" b="0" i="0" u="none" strike="noStrike">
              <a:effectLst/>
              <a:latin typeface="Noto Sans Symbols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E1B91-88A3-2C7F-41D4-791BDCD6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6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DF1CF1C1-3D66-77BF-9F8B-8A20F36F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Ống gan T 12mm, ống gan P 15mm, OMC 18mm</a:t>
            </a:r>
          </a:p>
          <a:p>
            <a:r>
              <a:rPr lang="vi-VN"/>
              <a:t>Ghi nhận ống tụy chính và OMC bị cắt cụt bởi tổn thương vùng đầu tụy tín hiệu trung gian- cao/T1W, thấp/T1W, hoại tử trung tâm, bắt thuốc không đồng nhất, KT #47x35mm</a:t>
            </a:r>
          </a:p>
          <a:p>
            <a:r>
              <a:rPr lang="vi-VN"/>
              <a:t>Túi mật không to, thành không dày, tín hiệu đồng nhất, không sỏi. OTM #mm, không bất thường tín hiệu trong lòng ống</a:t>
            </a:r>
            <a:endParaRPr lang="vi-VN">
              <a:sym typeface="Wingdings" pitchFamily="2" charset="2"/>
            </a:endParaRPr>
          </a:p>
          <a:p>
            <a:r>
              <a:rPr lang="vi-VN">
                <a:sym typeface="Wingdings" pitchFamily="2" charset="2"/>
              </a:rPr>
              <a:t> theo dõi u đầu tụy gây dãn đường mật trong và ngoài gan, ống tụy chính.</a:t>
            </a:r>
            <a:endParaRPr lang="vi-VN"/>
          </a:p>
          <a:p>
            <a:pPr marL="109728" indent="0">
              <a:buNone/>
            </a:pPr>
            <a:endParaRPr lang="vi-VN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81601455-8F02-723E-774F-33572636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MRCP</a:t>
            </a:r>
          </a:p>
        </p:txBody>
      </p:sp>
    </p:spTree>
    <p:extLst>
      <p:ext uri="{BB962C8B-B14F-4D97-AF65-F5344CB8AC3E}">
        <p14:creationId xmlns:p14="http://schemas.microsoft.com/office/powerpoint/2010/main" val="3897194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FA6C82BC-3209-8085-225E-AC76BFC2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Chưa ghi nhận bất thường.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3600051-E3FC-AA01-F5A2-2AFE68B3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 quang ngực</a:t>
            </a:r>
          </a:p>
        </p:txBody>
      </p:sp>
    </p:spTree>
    <p:extLst>
      <p:ext uri="{BB962C8B-B14F-4D97-AF65-F5344CB8AC3E}">
        <p14:creationId xmlns:p14="http://schemas.microsoft.com/office/powerpoint/2010/main" val="1926469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XII. CHẨN ĐOÁN XÁC ĐỊNH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ABA4B27-3E77-62E2-292B-EE0D48518DFA}"/>
              </a:ext>
            </a:extLst>
          </p:cNvPr>
          <p:cNvSpPr txBox="1"/>
          <p:nvPr/>
        </p:nvSpPr>
        <p:spPr>
          <a:xfrm>
            <a:off x="1178718" y="1842594"/>
            <a:ext cx="75080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cs typeface="Times New Roman"/>
              </a:rPr>
              <a:t>Ung thư đầu tụy T3N1M0/ suy dinh dưỡng, ĐTD2.</a:t>
            </a:r>
          </a:p>
        </p:txBody>
      </p:sp>
    </p:spTree>
    <p:extLst>
      <p:ext uri="{BB962C8B-B14F-4D97-AF65-F5344CB8AC3E}">
        <p14:creationId xmlns:p14="http://schemas.microsoft.com/office/powerpoint/2010/main" val="2104969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1025DFA7-1186-AF88-ABBA-2C308294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043"/>
            <a:ext cx="8229600" cy="4525963"/>
          </a:xfrm>
        </p:spPr>
        <p:txBody>
          <a:bodyPr/>
          <a:lstStyle/>
          <a:p>
            <a:r>
              <a:rPr lang="vi-VN"/>
              <a:t>Nâng cao thể trạng BN</a:t>
            </a:r>
          </a:p>
          <a:p>
            <a:r>
              <a:rPr lang="vi-VN"/>
              <a:t>Phẫu thuật cắt khối tá tụy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3F8D5E7-FEE2-0037-7C3B-8B5CD078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ĐIỀU TRỊ</a:t>
            </a:r>
          </a:p>
        </p:txBody>
      </p:sp>
    </p:spTree>
    <p:extLst>
      <p:ext uri="{BB962C8B-B14F-4D97-AF65-F5344CB8AC3E}">
        <p14:creationId xmlns:p14="http://schemas.microsoft.com/office/powerpoint/2010/main" val="30269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AD460C-2692-4BB3-8529-2F20B1A8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Tỷ lệ sống còn 5 năm sau mổ đối với K đầu tụy phẫu thuật triệt để là 15%.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55EE4-E7F2-4019-9643-1F67567C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XIV TIÊN LƯỢNG</a:t>
            </a:r>
          </a:p>
        </p:txBody>
      </p:sp>
    </p:spTree>
    <p:extLst>
      <p:ext uri="{BB962C8B-B14F-4D97-AF65-F5344CB8AC3E}">
        <p14:creationId xmlns:p14="http://schemas.microsoft.com/office/powerpoint/2010/main" val="389690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Vàng</a:t>
            </a:r>
            <a:r>
              <a:rPr lang="en-US"/>
              <a:t> da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2. LÍ DO NHẬP VIỆN</a:t>
            </a:r>
          </a:p>
        </p:txBody>
      </p:sp>
    </p:spTree>
    <p:extLst>
      <p:ext uri="{BB962C8B-B14F-4D97-AF65-F5344CB8AC3E}">
        <p14:creationId xmlns:p14="http://schemas.microsoft.com/office/powerpoint/2010/main" val="4962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/>
              <a:t>Bệnh</a:t>
            </a:r>
            <a:r>
              <a:rPr lang="en-US"/>
              <a:t>  2 </a:t>
            </a:r>
            <a:r>
              <a:rPr lang="en-US" err="1"/>
              <a:t>tuần</a:t>
            </a:r>
            <a:r>
              <a:rPr lang="en-US"/>
              <a:t>, bệnh nhân </a:t>
            </a:r>
            <a:r>
              <a:rPr lang="en-US" err="1"/>
              <a:t>khai</a:t>
            </a:r>
            <a:r>
              <a:rPr lang="en-US"/>
              <a:t>:</a:t>
            </a:r>
          </a:p>
          <a:p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2 </a:t>
            </a:r>
            <a:r>
              <a:rPr lang="en-US" err="1"/>
              <a:t>tuần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nước</a:t>
            </a:r>
            <a:r>
              <a:rPr lang="en-US"/>
              <a:t>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,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dần</a:t>
            </a:r>
            <a:r>
              <a:rPr lang="en-US"/>
              <a:t>,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nước</a:t>
            </a:r>
            <a:r>
              <a:rPr lang="en-US"/>
              <a:t>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gắt</a:t>
            </a:r>
            <a:r>
              <a:rPr lang="en-US"/>
              <a:t> </a:t>
            </a:r>
            <a:r>
              <a:rPr lang="en-US" err="1"/>
              <a:t>buốt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sốt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buồn</a:t>
            </a:r>
            <a:r>
              <a:rPr lang="en-US"/>
              <a:t>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vàng</a:t>
            </a:r>
            <a:r>
              <a:rPr lang="en-US"/>
              <a:t> da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rõ</a:t>
            </a:r>
            <a:r>
              <a:rPr lang="en-US"/>
              <a:t>.</a:t>
            </a:r>
          </a:p>
          <a:p>
            <a:r>
              <a:rPr lang="en-US" err="1"/>
              <a:t>Cách</a:t>
            </a:r>
            <a:r>
              <a:rPr lang="en-US"/>
              <a:t> nhập </a:t>
            </a:r>
            <a:r>
              <a:rPr lang="en-US" err="1"/>
              <a:t>viện</a:t>
            </a:r>
            <a:r>
              <a:rPr lang="en-US"/>
              <a:t> 10 </a:t>
            </a:r>
            <a:r>
              <a:rPr lang="en-US" err="1"/>
              <a:t>ngày</a:t>
            </a:r>
            <a:r>
              <a:rPr lang="en-US"/>
              <a:t>,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nhà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da, vàng mắt. Vàng da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nhanh</a:t>
            </a:r>
            <a:r>
              <a:rPr lang="en-US"/>
              <a:t>, ban đầu vàng da nhẹ ở </a:t>
            </a:r>
            <a:r>
              <a:rPr lang="en-US" err="1"/>
              <a:t>mặt</a:t>
            </a:r>
            <a:r>
              <a:rPr lang="en-US"/>
              <a:t>, </a:t>
            </a:r>
            <a:r>
              <a:rPr lang="en-US" err="1"/>
              <a:t>mắt</a:t>
            </a:r>
            <a:r>
              <a:rPr lang="en-US"/>
              <a:t>,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lan</a:t>
            </a:r>
            <a:r>
              <a:rPr lang="en-US"/>
              <a:t> </a:t>
            </a:r>
            <a:r>
              <a:rPr lang="en-US" err="1"/>
              <a:t>xuống</a:t>
            </a:r>
            <a:r>
              <a:rPr lang="en-US"/>
              <a:t> ngực, </a:t>
            </a:r>
            <a:r>
              <a:rPr lang="en-US" err="1"/>
              <a:t>bàn</a:t>
            </a:r>
            <a:r>
              <a:rPr lang="en-US"/>
              <a:t> </a:t>
            </a:r>
            <a:r>
              <a:rPr lang="en-US" err="1"/>
              <a:t>tay</a:t>
            </a:r>
            <a:r>
              <a:rPr lang="en-US"/>
              <a:t> </a:t>
            </a:r>
            <a:r>
              <a:rPr lang="en-US" err="1"/>
              <a:t>rồi</a:t>
            </a:r>
            <a:r>
              <a:rPr lang="en-US"/>
              <a:t> vàng tăng dần khắp người, </a:t>
            </a:r>
            <a:r>
              <a:rPr lang="en-US" err="1"/>
              <a:t>kèm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tức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thượng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ỉ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lan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đầy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khó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ăn</a:t>
            </a:r>
            <a:r>
              <a:rPr lang="en-US"/>
              <a:t>,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bình</a:t>
            </a:r>
            <a:r>
              <a:rPr lang="en-US"/>
              <a:t>, </a:t>
            </a:r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vài</a:t>
            </a:r>
            <a:r>
              <a:rPr lang="en-US"/>
              <a:t> </a:t>
            </a:r>
            <a:r>
              <a:rPr lang="en-US" err="1"/>
              <a:t>tiếng</a:t>
            </a:r>
            <a:r>
              <a:rPr lang="en-US"/>
              <a:t> </a:t>
            </a:r>
            <a:r>
              <a:rPr lang="en-US" err="1"/>
              <a:t>rồi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hết</a:t>
            </a:r>
            <a:r>
              <a:rPr lang="en-US"/>
              <a:t>,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ấn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giảm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/</a:t>
            </a:r>
            <a:r>
              <a:rPr lang="en-US" err="1"/>
              <a:t>đi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. 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BỆNH SỬ</a:t>
            </a:r>
          </a:p>
        </p:txBody>
      </p:sp>
    </p:spTree>
    <p:extLst>
      <p:ext uri="{BB962C8B-B14F-4D97-AF65-F5344CB8AC3E}">
        <p14:creationId xmlns:p14="http://schemas.microsoft.com/office/powerpoint/2010/main" val="36955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E07C4-56AB-F60D-7AF6-027EE91E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Cách</a:t>
            </a:r>
            <a:r>
              <a:rPr lang="en-US"/>
              <a:t> NV 1 </a:t>
            </a:r>
            <a:r>
              <a:rPr lang="en-US" err="1"/>
              <a:t>tuần</a:t>
            </a:r>
            <a:r>
              <a:rPr lang="en-US"/>
              <a:t> BN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bạc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</a:t>
            </a:r>
            <a:r>
              <a:rPr lang="en-US" err="1"/>
              <a:t>kèm</a:t>
            </a:r>
            <a:r>
              <a:rPr lang="en-US"/>
              <a:t> </a:t>
            </a:r>
            <a:r>
              <a:rPr lang="en-US" err="1"/>
              <a:t>ngứa</a:t>
            </a:r>
            <a:r>
              <a:rPr lang="en-US"/>
              <a:t> </a:t>
            </a:r>
            <a:r>
              <a:rPr lang="en-US" err="1"/>
              <a:t>khắp</a:t>
            </a:r>
            <a:r>
              <a:rPr lang="en-US"/>
              <a:t> </a:t>
            </a: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tăng</a:t>
            </a:r>
            <a:r>
              <a:rPr lang="en-US"/>
              <a:t> </a:t>
            </a:r>
            <a:r>
              <a:rPr lang="en-US" err="1"/>
              <a:t>dần</a:t>
            </a:r>
            <a:r>
              <a:rPr lang="en-US"/>
              <a:t>.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</a:t>
            </a:r>
            <a:r>
              <a:rPr lang="en-US" err="1"/>
              <a:t>vàng</a:t>
            </a:r>
            <a:r>
              <a:rPr lang="en-US"/>
              <a:t> da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mắt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tiểu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 </a:t>
            </a:r>
            <a:r>
              <a:rPr lang="en-US" err="1"/>
              <a:t>sậm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err="1">
                <a:sym typeface="Wingdings" panose="05000000000000000000" pitchFamily="2" charset="2"/>
              </a:rPr>
              <a:t>Đi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khám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tại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phòng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khám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tư</a:t>
            </a:r>
            <a:r>
              <a:rPr lang="en-US">
                <a:sym typeface="Wingdings" panose="05000000000000000000" pitchFamily="2" charset="2"/>
              </a:rPr>
              <a:t> BS BV NDGĐ </a:t>
            </a:r>
            <a:r>
              <a:rPr lang="en-US" err="1">
                <a:sym typeface="Wingdings" panose="05000000000000000000" pitchFamily="2" charset="2"/>
              </a:rPr>
              <a:t>được</a:t>
            </a:r>
            <a:r>
              <a:rPr lang="en-US">
                <a:sym typeface="Wingdings" panose="05000000000000000000" pitchFamily="2" charset="2"/>
              </a:rPr>
              <a:t> XN </a:t>
            </a:r>
            <a:r>
              <a:rPr lang="en-US" err="1">
                <a:sym typeface="Wingdings" panose="05000000000000000000" pitchFamily="2" charset="2"/>
              </a:rPr>
              <a:t>máu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siêu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âm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bụng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không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tìm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ra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nguyên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nhân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không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điều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trị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gì</a:t>
            </a:r>
            <a:r>
              <a:rPr lang="en-US">
                <a:sym typeface="Wingdings" panose="05000000000000000000" pitchFamily="2" charset="2"/>
              </a:rPr>
              <a:t>  </a:t>
            </a:r>
            <a:r>
              <a:rPr lang="en-US" err="1">
                <a:sym typeface="Wingdings" panose="05000000000000000000" pitchFamily="2" charset="2"/>
              </a:rPr>
              <a:t>Khám</a:t>
            </a:r>
            <a:r>
              <a:rPr lang="en-US">
                <a:sym typeface="Wingdings" panose="05000000000000000000" pitchFamily="2" charset="2"/>
              </a:rPr>
              <a:t> BV NDGĐ</a:t>
            </a:r>
            <a:endParaRPr lang="en-US"/>
          </a:p>
          <a:p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, BN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sốt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ngực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khó</a:t>
            </a:r>
            <a:r>
              <a:rPr lang="en-US"/>
              <a:t> </a:t>
            </a:r>
            <a:r>
              <a:rPr lang="en-US" err="1"/>
              <a:t>thở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buồn</a:t>
            </a:r>
            <a:r>
              <a:rPr lang="en-US"/>
              <a:t>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nôn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đen</a:t>
            </a:r>
            <a:r>
              <a:rPr lang="en-US"/>
              <a:t>/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máu</a:t>
            </a:r>
            <a:r>
              <a:rPr lang="en-US"/>
              <a:t>, </a:t>
            </a:r>
            <a:r>
              <a:rPr lang="en-US" err="1"/>
              <a:t>ăn</a:t>
            </a:r>
            <a:r>
              <a:rPr lang="en-US"/>
              <a:t> </a:t>
            </a:r>
            <a:r>
              <a:rPr lang="en-US" err="1"/>
              <a:t>uống</a:t>
            </a:r>
            <a:r>
              <a:rPr lang="en-US"/>
              <a:t> </a:t>
            </a:r>
            <a:r>
              <a:rPr lang="en-US" err="1"/>
              <a:t>kém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sụt</a:t>
            </a:r>
            <a:r>
              <a:rPr lang="en-US"/>
              <a:t> </a:t>
            </a:r>
            <a:r>
              <a:rPr lang="en-US" err="1"/>
              <a:t>cân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sờ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khối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,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, </a:t>
            </a:r>
            <a:r>
              <a:rPr lang="en-US" err="1"/>
              <a:t>tiêu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bạc</a:t>
            </a:r>
            <a:r>
              <a:rPr lang="en-US"/>
              <a:t> </a:t>
            </a:r>
            <a:r>
              <a:rPr lang="en-US" err="1"/>
              <a:t>màu</a:t>
            </a:r>
            <a:r>
              <a:rPr lang="en-US"/>
              <a:t> 2 </a:t>
            </a:r>
            <a:r>
              <a:rPr lang="en-US" err="1"/>
              <a:t>ngày</a:t>
            </a:r>
            <a:r>
              <a:rPr lang="en-US"/>
              <a:t>/</a:t>
            </a:r>
            <a:r>
              <a:rPr lang="en-US" err="1"/>
              <a:t>lần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816EB-7A30-CF9D-6EA0-7A7167C6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BỆNH SỬ</a:t>
            </a:r>
          </a:p>
        </p:txBody>
      </p:sp>
    </p:spTree>
    <p:extLst>
      <p:ext uri="{BB962C8B-B14F-4D97-AF65-F5344CB8AC3E}">
        <p14:creationId xmlns:p14="http://schemas.microsoft.com/office/powerpoint/2010/main" val="390229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5A4E2-4324-451B-F116-8F1375F2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Tình</a:t>
            </a:r>
            <a:r>
              <a:rPr lang="en-US"/>
              <a:t> </a:t>
            </a:r>
            <a:r>
              <a:rPr lang="en-US" err="1"/>
              <a:t>trạng</a:t>
            </a:r>
            <a:r>
              <a:rPr lang="en-US"/>
              <a:t> </a:t>
            </a:r>
            <a:r>
              <a:rPr lang="en-US" err="1"/>
              <a:t>lúc</a:t>
            </a:r>
            <a:r>
              <a:rPr lang="en-US"/>
              <a:t> </a:t>
            </a:r>
            <a:r>
              <a:rPr lang="en-US" err="1"/>
              <a:t>nhập</a:t>
            </a:r>
            <a:r>
              <a:rPr lang="en-US"/>
              <a:t> </a:t>
            </a:r>
            <a:r>
              <a:rPr lang="en-US" err="1"/>
              <a:t>viện</a:t>
            </a:r>
            <a:r>
              <a:rPr lang="en-US"/>
              <a:t>:</a:t>
            </a:r>
          </a:p>
          <a:p>
            <a:pPr lvl="1"/>
            <a:r>
              <a:rPr lang="en-US" err="1"/>
              <a:t>Mạch</a:t>
            </a:r>
            <a:r>
              <a:rPr lang="en-US"/>
              <a:t> 86 l/ph. </a:t>
            </a:r>
            <a:r>
              <a:rPr lang="en-US" err="1"/>
              <a:t>Huyết</a:t>
            </a:r>
            <a:r>
              <a:rPr lang="en-US"/>
              <a:t> </a:t>
            </a:r>
            <a:r>
              <a:rPr lang="en-US" err="1"/>
              <a:t>áp</a:t>
            </a:r>
            <a:r>
              <a:rPr lang="en-US"/>
              <a:t> 120/60 mmHg. </a:t>
            </a:r>
          </a:p>
          <a:p>
            <a:pPr lvl="1"/>
            <a:r>
              <a:rPr lang="en-US" err="1"/>
              <a:t>Thân</a:t>
            </a:r>
            <a:r>
              <a:rPr lang="en-US"/>
              <a:t> </a:t>
            </a:r>
            <a:r>
              <a:rPr lang="en-US" err="1"/>
              <a:t>nhiệt</a:t>
            </a:r>
            <a:r>
              <a:rPr lang="en-US"/>
              <a:t> 37 </a:t>
            </a:r>
            <a:r>
              <a:rPr lang="en-US" err="1"/>
              <a:t>đô</a:t>
            </a:r>
            <a:r>
              <a:rPr lang="en-US"/>
              <a:t>̣ C. </a:t>
            </a:r>
            <a:r>
              <a:rPr lang="en-US" err="1"/>
              <a:t>Nhịp</a:t>
            </a:r>
            <a:r>
              <a:rPr lang="en-US"/>
              <a:t> </a:t>
            </a:r>
            <a:r>
              <a:rPr lang="en-US" err="1"/>
              <a:t>thở</a:t>
            </a:r>
            <a:r>
              <a:rPr lang="en-US"/>
              <a:t> 16 l/</a:t>
            </a:r>
            <a:r>
              <a:rPr lang="en-US" err="1"/>
              <a:t>ph</a:t>
            </a:r>
            <a:endParaRPr lang="en-US"/>
          </a:p>
          <a:p>
            <a:pPr lvl="1"/>
            <a:r>
              <a:rPr lang="en-US"/>
              <a:t>Da </a:t>
            </a:r>
            <a:r>
              <a:rPr lang="en-US" err="1"/>
              <a:t>niêm</a:t>
            </a:r>
            <a:r>
              <a:rPr lang="en-US"/>
              <a:t> </a:t>
            </a:r>
            <a:r>
              <a:rPr lang="en-US" err="1"/>
              <a:t>vàng</a:t>
            </a:r>
            <a:r>
              <a:rPr lang="en-US"/>
              <a:t>. Tim </a:t>
            </a:r>
            <a:r>
              <a:rPr lang="en-US" err="1"/>
              <a:t>đều</a:t>
            </a:r>
            <a:r>
              <a:rPr lang="en-US"/>
              <a:t>, </a:t>
            </a:r>
            <a:r>
              <a:rPr lang="en-US" err="1"/>
              <a:t>phổi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ran.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.</a:t>
            </a:r>
          </a:p>
          <a:p>
            <a:pPr lvl="1"/>
            <a:r>
              <a:rPr lang="en-US" err="1"/>
              <a:t>Cân</a:t>
            </a:r>
            <a:r>
              <a:rPr lang="en-US"/>
              <a:t> </a:t>
            </a:r>
            <a:r>
              <a:rPr lang="en-US" err="1"/>
              <a:t>nặng</a:t>
            </a:r>
            <a:r>
              <a:rPr lang="en-US"/>
              <a:t> 43kg, Cao 1m59 </a:t>
            </a:r>
            <a:r>
              <a:rPr lang="en-US">
                <a:sym typeface="Wingdings" panose="05000000000000000000" pitchFamily="2" charset="2"/>
              </a:rPr>
              <a:t> BMI 17kg/m2  </a:t>
            </a:r>
            <a:r>
              <a:rPr lang="en-US" err="1">
                <a:sym typeface="Wingdings" panose="05000000000000000000" pitchFamily="2" charset="2"/>
              </a:rPr>
              <a:t>Thể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trạng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gầy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sút</a:t>
            </a:r>
            <a:r>
              <a:rPr lang="en-US">
                <a:sym typeface="Wingdings" panose="05000000000000000000" pitchFamily="2" charset="2"/>
              </a:rPr>
              <a:t>, </a:t>
            </a:r>
            <a:r>
              <a:rPr lang="en-US" err="1">
                <a:sym typeface="Wingdings" panose="05000000000000000000" pitchFamily="2" charset="2"/>
              </a:rPr>
              <a:t>teo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cơ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tay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chân</a:t>
            </a:r>
            <a:r>
              <a:rPr lang="en-US">
                <a:sym typeface="Wingdings" panose="05000000000000000000" pitchFamily="2" charset="2"/>
              </a:rPr>
              <a:t>.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88DF59-3F4B-509D-0320-896CA95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BỆNH SỬ</a:t>
            </a:r>
          </a:p>
        </p:txBody>
      </p:sp>
    </p:spTree>
    <p:extLst>
      <p:ext uri="{BB962C8B-B14F-4D97-AF65-F5344CB8AC3E}">
        <p14:creationId xmlns:p14="http://schemas.microsoft.com/office/powerpoint/2010/main" val="144517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fontScale="70000" lnSpcReduction="20000"/>
          </a:bodyPr>
          <a:lstStyle/>
          <a:p>
            <a:r>
              <a:rPr lang="en-US" u="sng"/>
              <a:t>1.Bản thân:</a:t>
            </a:r>
            <a:endParaRPr lang="en-US"/>
          </a:p>
          <a:p>
            <a:r>
              <a:rPr lang="en-US"/>
              <a:t>ĐTĐ type 2 7 </a:t>
            </a:r>
            <a:r>
              <a:rPr lang="en-US" err="1"/>
              <a:t>năm</a:t>
            </a:r>
            <a:r>
              <a:rPr lang="en-US"/>
              <a:t>,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đang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insulin </a:t>
            </a:r>
            <a:r>
              <a:rPr lang="en-US" err="1"/>
              <a:t>mixtard</a:t>
            </a:r>
            <a:r>
              <a:rPr lang="en-US"/>
              <a:t> 70/30 TDD 15đv </a:t>
            </a:r>
            <a:r>
              <a:rPr lang="en-US" err="1"/>
              <a:t>sáng</a:t>
            </a:r>
            <a:r>
              <a:rPr lang="en-US"/>
              <a:t> 12đv </a:t>
            </a:r>
            <a:r>
              <a:rPr lang="en-US" err="1"/>
              <a:t>chiều</a:t>
            </a:r>
            <a:r>
              <a:rPr lang="en-US"/>
              <a:t>, </a:t>
            </a:r>
            <a:r>
              <a:rPr lang="en-US" err="1"/>
              <a:t>tái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tháng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phòng</a:t>
            </a:r>
            <a:r>
              <a:rPr lang="en-US"/>
              <a:t> </a:t>
            </a:r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tư</a:t>
            </a:r>
            <a:r>
              <a:rPr lang="en-US"/>
              <a:t>,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soát</a:t>
            </a:r>
            <a:r>
              <a:rPr lang="en-US"/>
              <a:t> </a:t>
            </a:r>
            <a:r>
              <a:rPr lang="en-US" err="1"/>
              <a:t>ổn</a:t>
            </a:r>
            <a:r>
              <a:rPr lang="en-US"/>
              <a:t>.</a:t>
            </a:r>
          </a:p>
          <a:p>
            <a:r>
              <a:rPr lang="en-US"/>
              <a:t>Bệnh nhân chưa từng </a:t>
            </a:r>
            <a:r>
              <a:rPr lang="en-US" err="1"/>
              <a:t>vàng</a:t>
            </a:r>
            <a:r>
              <a:rPr lang="en-US"/>
              <a:t> da hay </a:t>
            </a:r>
            <a:r>
              <a:rPr lang="en-US" err="1"/>
              <a:t>đau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tương tự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đây</a:t>
            </a:r>
            <a:endParaRPr lang="en-US"/>
          </a:p>
          <a:p>
            <a:r>
              <a:rPr lang="en-US" err="1"/>
              <a:t>Nhiễm</a:t>
            </a:r>
            <a:r>
              <a:rPr lang="en-US"/>
              <a:t> covid 19 </a:t>
            </a:r>
            <a:r>
              <a:rPr lang="en-US" err="1"/>
              <a:t>cách</a:t>
            </a:r>
            <a:r>
              <a:rPr lang="en-US"/>
              <a:t> 2 </a:t>
            </a:r>
            <a:r>
              <a:rPr lang="en-US" err="1"/>
              <a:t>năm</a:t>
            </a:r>
            <a:r>
              <a:rPr lang="en-US"/>
              <a:t>,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viện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2 </a:t>
            </a:r>
            <a:r>
              <a:rPr lang="en-US" err="1"/>
              <a:t>tuần</a:t>
            </a:r>
            <a:r>
              <a:rPr lang="en-US"/>
              <a:t>,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đợt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sụt</a:t>
            </a:r>
            <a:r>
              <a:rPr lang="en-US"/>
              <a:t> 10kg </a:t>
            </a:r>
            <a:r>
              <a:rPr lang="en-US" err="1"/>
              <a:t>từ</a:t>
            </a:r>
            <a:r>
              <a:rPr lang="en-US"/>
              <a:t> 51kg </a:t>
            </a:r>
            <a:r>
              <a:rPr lang="en-US">
                <a:sym typeface="Wingdings" panose="05000000000000000000" pitchFamily="2" charset="2"/>
              </a:rPr>
              <a:t> 41kg. </a:t>
            </a:r>
            <a:r>
              <a:rPr lang="en-US" err="1">
                <a:sym typeface="Wingdings" panose="05000000000000000000" pitchFamily="2" charset="2"/>
              </a:rPr>
              <a:t>Đã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tiêm</a:t>
            </a:r>
            <a:r>
              <a:rPr lang="en-US">
                <a:sym typeface="Wingdings" panose="05000000000000000000" pitchFamily="2" charset="2"/>
              </a:rPr>
              <a:t> 3 </a:t>
            </a:r>
            <a:r>
              <a:rPr lang="en-US" err="1">
                <a:sym typeface="Wingdings" panose="05000000000000000000" pitchFamily="2" charset="2"/>
              </a:rPr>
              <a:t>mũi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vaccin</a:t>
            </a:r>
            <a:r>
              <a:rPr lang="en-US">
                <a:sym typeface="Wingdings" panose="05000000000000000000" pitchFamily="2" charset="2"/>
              </a:rPr>
              <a:t> Covid 19.</a:t>
            </a:r>
            <a:endParaRPr lang="en-US"/>
          </a:p>
          <a:p>
            <a:r>
              <a:rPr lang="en-US"/>
              <a:t>Không ghi nhận viêm gan B,C: chưa chích ngừa viêm gan B</a:t>
            </a:r>
          </a:p>
          <a:p>
            <a:r>
              <a:rPr lang="en-US" err="1"/>
              <a:t>Không</a:t>
            </a:r>
            <a:r>
              <a:rPr lang="en-US"/>
              <a:t> ghi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,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máu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gan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, </a:t>
            </a:r>
            <a:r>
              <a:rPr lang="en-US" err="1"/>
              <a:t>viêm</a:t>
            </a:r>
            <a:r>
              <a:rPr lang="en-US"/>
              <a:t> </a:t>
            </a:r>
            <a:r>
              <a:rPr lang="en-US" err="1"/>
              <a:t>tụy</a:t>
            </a:r>
            <a:r>
              <a:rPr lang="en-US"/>
              <a:t> </a:t>
            </a:r>
            <a:r>
              <a:rPr lang="en-US" err="1"/>
              <a:t>mạn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ác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đây</a:t>
            </a:r>
            <a:r>
              <a:rPr lang="en-US"/>
              <a:t>.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r>
              <a:rPr lang="en-US"/>
              <a:t> </a:t>
            </a:r>
            <a:r>
              <a:rPr lang="en-US" err="1"/>
              <a:t>sỏi</a:t>
            </a:r>
            <a:r>
              <a:rPr lang="en-US"/>
              <a:t> </a:t>
            </a:r>
            <a:r>
              <a:rPr lang="en-US" err="1"/>
              <a:t>túi</a:t>
            </a:r>
            <a:r>
              <a:rPr lang="en-US"/>
              <a:t> </a:t>
            </a:r>
            <a:r>
              <a:rPr lang="en-US" err="1"/>
              <a:t>mật</a:t>
            </a:r>
            <a:r>
              <a:rPr lang="en-US"/>
              <a:t>.</a:t>
            </a:r>
          </a:p>
          <a:p>
            <a:r>
              <a:rPr lang="en-US" err="1"/>
              <a:t>Mổ</a:t>
            </a:r>
            <a:r>
              <a:rPr lang="en-US"/>
              <a:t> </a:t>
            </a:r>
            <a:r>
              <a:rPr lang="en-US" err="1"/>
              <a:t>ruột</a:t>
            </a:r>
            <a:r>
              <a:rPr lang="en-US"/>
              <a:t> </a:t>
            </a:r>
            <a:r>
              <a:rPr lang="en-US" err="1"/>
              <a:t>thừa</a:t>
            </a:r>
            <a:r>
              <a:rPr lang="en-US"/>
              <a:t> &gt;30 </a:t>
            </a:r>
            <a:r>
              <a:rPr lang="en-US" err="1"/>
              <a:t>năm</a:t>
            </a:r>
            <a:r>
              <a:rPr lang="en-US"/>
              <a:t> (</a:t>
            </a:r>
            <a:r>
              <a:rPr lang="en-US" err="1"/>
              <a:t>mổ</a:t>
            </a:r>
            <a:r>
              <a:rPr lang="en-US"/>
              <a:t> </a:t>
            </a:r>
            <a:r>
              <a:rPr lang="en-US" err="1"/>
              <a:t>hở</a:t>
            </a:r>
            <a:r>
              <a:rPr lang="en-US"/>
              <a:t>),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ghi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căn</a:t>
            </a:r>
            <a:r>
              <a:rPr lang="en-US"/>
              <a:t> </a:t>
            </a:r>
            <a:r>
              <a:rPr lang="en-US" err="1"/>
              <a:t>phẫu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khác</a:t>
            </a:r>
            <a:endParaRPr lang="en-US"/>
          </a:p>
          <a:p>
            <a:r>
              <a:rPr lang="en-US"/>
              <a:t>PARA 4004</a:t>
            </a:r>
          </a:p>
          <a:p>
            <a:r>
              <a:rPr lang="en-US" err="1"/>
              <a:t>Không</a:t>
            </a:r>
            <a:r>
              <a:rPr lang="en-US"/>
              <a:t> dị </a:t>
            </a:r>
            <a:r>
              <a:rPr lang="en-US" err="1"/>
              <a:t>ứng</a:t>
            </a:r>
            <a:r>
              <a:rPr lang="en-US"/>
              <a:t> thuốc, thức ăn</a:t>
            </a:r>
          </a:p>
          <a:p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rượu</a:t>
            </a:r>
            <a:r>
              <a:rPr lang="en-US"/>
              <a:t> </a:t>
            </a:r>
            <a:r>
              <a:rPr lang="en-US" err="1"/>
              <a:t>bia</a:t>
            </a:r>
            <a:r>
              <a:rPr lang="en-US"/>
              <a:t>,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hút</a:t>
            </a:r>
            <a:r>
              <a:rPr lang="en-US"/>
              <a:t> </a:t>
            </a:r>
            <a:r>
              <a:rPr lang="en-US" err="1"/>
              <a:t>thuốc</a:t>
            </a:r>
            <a:r>
              <a:rPr lang="en-US"/>
              <a:t> </a:t>
            </a:r>
            <a:r>
              <a:rPr lang="en-US" err="1"/>
              <a:t>lá</a:t>
            </a:r>
            <a:endParaRPr lang="en-US"/>
          </a:p>
          <a:p>
            <a:r>
              <a:rPr lang="en-US" u="sng"/>
              <a:t>2.Gia đình:</a:t>
            </a:r>
            <a:endParaRPr lang="en-US"/>
          </a:p>
          <a:p>
            <a:r>
              <a:rPr lang="en-US"/>
              <a:t>Chưa ghi nhận tiền căn viêm gan, đái tháo đường, tăng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,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ác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TIỀN CĂN</a:t>
            </a:r>
          </a:p>
        </p:txBody>
      </p:sp>
    </p:spTree>
    <p:extLst>
      <p:ext uri="{BB962C8B-B14F-4D97-AF65-F5344CB8AC3E}">
        <p14:creationId xmlns:p14="http://schemas.microsoft.com/office/powerpoint/2010/main" val="283893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Không đau ngực, không đánh trống ngực</a:t>
            </a:r>
          </a:p>
          <a:p>
            <a:r>
              <a:rPr lang="en-US"/>
              <a:t>Không ho, không khó thở</a:t>
            </a:r>
          </a:p>
          <a:p>
            <a:r>
              <a:rPr lang="en-US"/>
              <a:t>Phân bạc màu, không nôn</a:t>
            </a:r>
          </a:p>
          <a:p>
            <a:r>
              <a:rPr lang="en-US" err="1"/>
              <a:t>Tiểu</a:t>
            </a:r>
            <a:r>
              <a:rPr lang="en-US"/>
              <a:t> vàng sậm, không gắt buốt</a:t>
            </a:r>
          </a:p>
          <a:p>
            <a:r>
              <a:rPr lang="en-US"/>
              <a:t>Không phù, không sốt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V. LƯỢC QUA CÁC CƠ QUAN (1</a:t>
            </a:r>
            <a:r>
              <a:rPr lang="vi-VN"/>
              <a:t>9</a:t>
            </a:r>
            <a:r>
              <a:rPr lang="en-US"/>
              <a:t>/9/2020)</a:t>
            </a:r>
          </a:p>
        </p:txBody>
      </p:sp>
    </p:spTree>
    <p:extLst>
      <p:ext uri="{BB962C8B-B14F-4D97-AF65-F5344CB8AC3E}">
        <p14:creationId xmlns:p14="http://schemas.microsoft.com/office/powerpoint/2010/main" val="394621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1. Tổng trạng</a:t>
            </a:r>
          </a:p>
          <a:p>
            <a:r>
              <a:rPr lang="en-US"/>
              <a:t>Bênh nhân tỉnh, tiếp xúc tốt.</a:t>
            </a:r>
          </a:p>
          <a:p>
            <a:r>
              <a:rPr lang="en-US"/>
              <a:t>Huyết áp: 120/60 mmHg  Mạch : 80 lần/phút. </a:t>
            </a:r>
          </a:p>
          <a:p>
            <a:r>
              <a:rPr lang="en-US"/>
              <a:t>Nhịp thở: 20 lần/phút.  Thân nhiệt: 37</a:t>
            </a:r>
            <a:r>
              <a:rPr lang="en-US" baseline="30000"/>
              <a:t>0  </a:t>
            </a:r>
            <a:r>
              <a:rPr lang="en-US"/>
              <a:t>C.</a:t>
            </a:r>
          </a:p>
          <a:p>
            <a:r>
              <a:rPr lang="en-US"/>
              <a:t>Thể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gầy</a:t>
            </a:r>
            <a:r>
              <a:rPr lang="en-US"/>
              <a:t> </a:t>
            </a:r>
            <a:r>
              <a:rPr lang="en-US" err="1"/>
              <a:t>sút</a:t>
            </a:r>
            <a:r>
              <a:rPr lang="en-US"/>
              <a:t>, chiều </a:t>
            </a:r>
            <a:r>
              <a:rPr lang="en-US" err="1"/>
              <a:t>cao</a:t>
            </a:r>
            <a:r>
              <a:rPr lang="en-US"/>
              <a:t> 1,59m </a:t>
            </a:r>
            <a:r>
              <a:rPr lang="en-US" err="1"/>
              <a:t>nặng</a:t>
            </a:r>
            <a:r>
              <a:rPr lang="en-US"/>
              <a:t> 43 kg, BMI 17 kg/m2</a:t>
            </a:r>
          </a:p>
          <a:p>
            <a:r>
              <a:rPr lang="en-US"/>
              <a:t>Da niêm vàng.</a:t>
            </a:r>
          </a:p>
          <a:p>
            <a:r>
              <a:rPr lang="en-US"/>
              <a:t>Không phù, không xuất huyết da niêm. Không lòng bàn tay son.</a:t>
            </a:r>
            <a:endParaRPr lang="vi-VN"/>
          </a:p>
          <a:p>
            <a:r>
              <a:rPr lang="vi-VN"/>
              <a:t>ECOG 3</a:t>
            </a: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V. KHÁM (1</a:t>
            </a:r>
            <a:r>
              <a:rPr lang="vi-VN"/>
              <a:t>9</a:t>
            </a:r>
            <a:r>
              <a:rPr lang="en-US"/>
              <a:t>/9</a:t>
            </a:r>
            <a:r>
              <a:rPr lang="vi-VN"/>
              <a:t>- sau nhập viện 3d)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33ACE94B78D468C40B426F6933AB9" ma:contentTypeVersion="14" ma:contentTypeDescription="Create a new document." ma:contentTypeScope="" ma:versionID="c17c7d4931f326ddf919d5bf1d6e615d">
  <xsd:schema xmlns:xsd="http://www.w3.org/2001/XMLSchema" xmlns:xs="http://www.w3.org/2001/XMLSchema" xmlns:p="http://schemas.microsoft.com/office/2006/metadata/properties" xmlns:ns3="f1a0806c-cce5-49eb-8cde-a9d7bbc81db7" xmlns:ns4="7631aaf6-04a2-4bbe-9ce7-688c820a53de" targetNamespace="http://schemas.microsoft.com/office/2006/metadata/properties" ma:root="true" ma:fieldsID="e0b52ceed843c0e66f160802e45ab997" ns3:_="" ns4:_="">
    <xsd:import namespace="f1a0806c-cce5-49eb-8cde-a9d7bbc81db7"/>
    <xsd:import namespace="7631aaf6-04a2-4bbe-9ce7-688c820a53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0806c-cce5-49eb-8cde-a9d7bbc81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31aaf6-04a2-4bbe-9ce7-688c820a53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6BE05F-78BC-48E5-A49F-53341E879F91}">
  <ds:schemaRefs>
    <ds:schemaRef ds:uri="7631aaf6-04a2-4bbe-9ce7-688c820a53de"/>
    <ds:schemaRef ds:uri="f1a0806c-cce5-49eb-8cde-a9d7bbc81db7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70185F-AA49-4686-B09C-5F9C32D6B928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6A175E-9033-49BD-A19A-784657A1E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Application>Microsoft Office PowerPoint</Application>
  <PresentationFormat>Trình chiếu Trên màn hình (4:3)</PresentationFormat>
  <Slides>28</Slides>
  <Notes>2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28</vt:i4>
      </vt:variant>
    </vt:vector>
  </HeadingPairs>
  <TitlesOfParts>
    <vt:vector size="29" baseType="lpstr">
      <vt:lpstr>Concourse</vt:lpstr>
      <vt:lpstr>BỆNH ÁN</vt:lpstr>
      <vt:lpstr>I. Hành chính</vt:lpstr>
      <vt:lpstr>2. LÍ DO NHẬP VIỆN</vt:lpstr>
      <vt:lpstr>III. BỆNH SỬ</vt:lpstr>
      <vt:lpstr>III. BỆNH SỬ</vt:lpstr>
      <vt:lpstr>III. BỆNH SỬ</vt:lpstr>
      <vt:lpstr>IV. TIỀN CĂN</vt:lpstr>
      <vt:lpstr>V. LƯỢC QUA CÁC CƠ QUAN (19/9/2020)</vt:lpstr>
      <vt:lpstr>V. KHÁM (19/9- sau nhập viện 3d)</vt:lpstr>
      <vt:lpstr>Bản trình bày PowerPoint</vt:lpstr>
      <vt:lpstr>Bản trình bày PowerPoint</vt:lpstr>
      <vt:lpstr>Bản trình bày PowerPoint</vt:lpstr>
      <vt:lpstr>Bản trình bày PowerPoint</vt:lpstr>
      <vt:lpstr>VI. TÓM TẮT BỆNH ÁN</vt:lpstr>
      <vt:lpstr>Trên bệnh nhân có các hội chứng</vt:lpstr>
      <vt:lpstr>VIII. CHẨN ĐOÁN SƠ BỘ</vt:lpstr>
      <vt:lpstr>IX. BIỆN LUẬN</vt:lpstr>
      <vt:lpstr>Bản trình bày PowerPoint</vt:lpstr>
      <vt:lpstr>X. ĐỀ NGHỊ CLS </vt:lpstr>
      <vt:lpstr>XI. KẾT QUẢ CLS</vt:lpstr>
      <vt:lpstr>Bản trình bày PowerPoint</vt:lpstr>
      <vt:lpstr>Bản trình bày PowerPoint</vt:lpstr>
      <vt:lpstr>Bản trình bày PowerPoint</vt:lpstr>
      <vt:lpstr>MRCP</vt:lpstr>
      <vt:lpstr>X quang ngực</vt:lpstr>
      <vt:lpstr>XII. CHẨN ĐOÁN XÁC ĐỊNH</vt:lpstr>
      <vt:lpstr>ĐIỀU TRỊ</vt:lpstr>
      <vt:lpstr>XIV TIÊN LƯỢNG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admin</dc:creator>
  <cp:revision>2</cp:revision>
  <dcterms:created xsi:type="dcterms:W3CDTF">2020-09-19T07:15:29Z</dcterms:created>
  <dcterms:modified xsi:type="dcterms:W3CDTF">2022-10-30T09:03:30Z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0x0101002D233ACE94B78D468C40B426F6933AB9</vt:lpwstr>
  </property>
</Properties>
</file>