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83" r:id="rId6"/>
    <p:sldId id="260" r:id="rId7"/>
    <p:sldId id="261" r:id="rId8"/>
    <p:sldId id="263" r:id="rId9"/>
    <p:sldId id="262" r:id="rId10"/>
    <p:sldId id="264" r:id="rId11"/>
    <p:sldId id="265" r:id="rId12"/>
    <p:sldId id="266" r:id="rId13"/>
    <p:sldId id="267" r:id="rId14"/>
    <p:sldId id="268" r:id="rId15"/>
    <p:sldId id="270" r:id="rId16"/>
    <p:sldId id="271" r:id="rId17"/>
    <p:sldId id="272" r:id="rId18"/>
    <p:sldId id="285" r:id="rId19"/>
    <p:sldId id="286" r:id="rId20"/>
    <p:sldId id="273" r:id="rId21"/>
    <p:sldId id="275" r:id="rId22"/>
    <p:sldId id="276" r:id="rId23"/>
    <p:sldId id="277" r:id="rId24"/>
    <p:sldId id="287"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sorterViewPr>
    <p:cViewPr>
      <p:scale>
        <a:sx n="100" d="100"/>
        <a:sy n="100" d="100"/>
      </p:scale>
      <p:origin x="0" y="3192"/>
    </p:cViewPr>
  </p:sorterViewPr>
  <p:notesViewPr>
    <p:cSldViewPr snapToGrid="0">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 Nguyen - Y17" userId="fcceac3d-5680-48d6-8dcd-178a9cd0e1b0" providerId="ADAL" clId="{45ADF0E7-1A6B-49DA-9E9D-17AFB18148AD}"/>
    <pc:docChg chg="delSld">
      <pc:chgData name="Quan Nguyen - Y17" userId="fcceac3d-5680-48d6-8dcd-178a9cd0e1b0" providerId="ADAL" clId="{45ADF0E7-1A6B-49DA-9E9D-17AFB18148AD}" dt="2022-10-30T09:11:38.841" v="0" actId="47"/>
      <pc:docMkLst>
        <pc:docMk/>
      </pc:docMkLst>
      <pc:sldChg chg="del">
        <pc:chgData name="Quan Nguyen - Y17" userId="fcceac3d-5680-48d6-8dcd-178a9cd0e1b0" providerId="ADAL" clId="{45ADF0E7-1A6B-49DA-9E9D-17AFB18148AD}" dt="2022-10-30T09:11:38.841" v="0" actId="47"/>
        <pc:sldMkLst>
          <pc:docMk/>
          <pc:sldMk cId="3740509737"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150B1F-A402-4D25-99DD-53BD0B9FF30A}" type="datetimeFigureOut">
              <a:rPr lang="en-US" smtClean="0"/>
              <a:t>10/30/2022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7DB6D9-05A7-4E8F-BED2-96C58EE1F392}" type="slidenum">
              <a:rPr lang="en-US" smtClean="0"/>
              <a:t>‹#›</a:t>
            </a:fld>
            <a:endParaRPr lang="en-US"/>
          </a:p>
        </p:txBody>
      </p:sp>
    </p:spTree>
    <p:extLst>
      <p:ext uri="{BB962C8B-B14F-4D97-AF65-F5344CB8AC3E}">
        <p14:creationId xmlns:p14="http://schemas.microsoft.com/office/powerpoint/2010/main" val="370802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DB6D9-05A7-4E8F-BED2-96C58EE1F392}" type="slidenum">
              <a:rPr lang="en-US" smtClean="0"/>
              <a:t>18</a:t>
            </a:fld>
            <a:endParaRPr lang="en-US"/>
          </a:p>
        </p:txBody>
      </p:sp>
    </p:spTree>
    <p:extLst>
      <p:ext uri="{BB962C8B-B14F-4D97-AF65-F5344CB8AC3E}">
        <p14:creationId xmlns:p14="http://schemas.microsoft.com/office/powerpoint/2010/main" val="202239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DB6D9-05A7-4E8F-BED2-96C58EE1F392}" type="slidenum">
              <a:rPr lang="en-US" smtClean="0"/>
              <a:t>19</a:t>
            </a:fld>
            <a:endParaRPr lang="en-US"/>
          </a:p>
        </p:txBody>
      </p:sp>
    </p:spTree>
    <p:extLst>
      <p:ext uri="{BB962C8B-B14F-4D97-AF65-F5344CB8AC3E}">
        <p14:creationId xmlns:p14="http://schemas.microsoft.com/office/powerpoint/2010/main" val="202239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8197-5AB0-1DB9-117F-CD98BEA64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C05F2F-B138-8EE1-979B-242464EA1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E3E22F-4749-FE7C-7F3C-0AE178AE12AF}"/>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5" name="Footer Placeholder 4">
            <a:extLst>
              <a:ext uri="{FF2B5EF4-FFF2-40B4-BE49-F238E27FC236}">
                <a16:creationId xmlns:a16="http://schemas.microsoft.com/office/drawing/2014/main" id="{5B9E0F97-FFCE-0083-0C51-A215EBB91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9A00F-CDA2-F082-7FA5-ACC9F02174FC}"/>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294869633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0FD1-0C64-6A09-0BA2-BA37DB51C9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E8D859-5266-264B-0BEA-1F86387CE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0D844-285A-3ED1-731B-9976D06C8D77}"/>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5" name="Footer Placeholder 4">
            <a:extLst>
              <a:ext uri="{FF2B5EF4-FFF2-40B4-BE49-F238E27FC236}">
                <a16:creationId xmlns:a16="http://schemas.microsoft.com/office/drawing/2014/main" id="{B0675BFD-14DC-7DA1-304A-206A536F8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95857-3D9B-77DF-D7B0-AC82CE762A08}"/>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408729671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5A701-093E-D9B4-9349-6D61152005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A2279-9EEC-AF57-48C3-E47607571D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0CF9-EA3F-FF93-FC8B-C6C0B144EBFE}"/>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5" name="Footer Placeholder 4">
            <a:extLst>
              <a:ext uri="{FF2B5EF4-FFF2-40B4-BE49-F238E27FC236}">
                <a16:creationId xmlns:a16="http://schemas.microsoft.com/office/drawing/2014/main" id="{63280AFF-B0DD-5DBA-1BE1-F920E3EA9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55DAA-2EB4-D7ED-3D1A-F67B896A1663}"/>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390086018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9853-343F-D065-3E03-F8857FB5F6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18F70-FB7E-438D-FFED-9CAC9A5E4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DE9D3-944A-4063-17EA-2637FC8B7D7A}"/>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5" name="Footer Placeholder 4">
            <a:extLst>
              <a:ext uri="{FF2B5EF4-FFF2-40B4-BE49-F238E27FC236}">
                <a16:creationId xmlns:a16="http://schemas.microsoft.com/office/drawing/2014/main" id="{8A8BB404-5A0B-AF64-981D-E50E738D4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ED93E-5BA2-B203-4394-8AEAB9D01453}"/>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302673863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2558-EE67-37CC-4AD8-936802237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4A00B0-3B80-0AB7-C65C-8301A05DB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922F2-2422-A1B8-8D85-2F0CA43007B2}"/>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5" name="Footer Placeholder 4">
            <a:extLst>
              <a:ext uri="{FF2B5EF4-FFF2-40B4-BE49-F238E27FC236}">
                <a16:creationId xmlns:a16="http://schemas.microsoft.com/office/drawing/2014/main" id="{8EB6193A-BF80-567F-8443-7CA18E493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5745B-4AC8-DEFB-70FA-A01FA4F395A0}"/>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384680376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B5E3-9B40-65EA-52F0-BC0494D55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F606D-3774-E13E-82F1-A8A2788D9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D7472B-103C-0660-F057-EBECF69CD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EBF8E9-965C-7654-3E43-D965923CE25D}"/>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6" name="Footer Placeholder 5">
            <a:extLst>
              <a:ext uri="{FF2B5EF4-FFF2-40B4-BE49-F238E27FC236}">
                <a16:creationId xmlns:a16="http://schemas.microsoft.com/office/drawing/2014/main" id="{4AE1BDFA-F50E-48FA-641A-A4C5EB827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B8A2E-AD44-7AB7-46B2-505AE91B4003}"/>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303673699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3198-9589-CDF1-2AB0-26A261712D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D71BB3-555D-4DBB-76FA-91DE09762B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F5C0E-5D90-75E8-4802-0F0BA20494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F53830-7A74-AE12-0B32-73E15CA32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478038-8025-B9C7-A17A-8B6939174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2D1462-5977-4E73-8ED5-9F233F3BEDB8}"/>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8" name="Footer Placeholder 7">
            <a:extLst>
              <a:ext uri="{FF2B5EF4-FFF2-40B4-BE49-F238E27FC236}">
                <a16:creationId xmlns:a16="http://schemas.microsoft.com/office/drawing/2014/main" id="{9FC060C3-06AA-4BC8-728B-CEA708B12D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2D517-4439-1CC9-5B31-48FC0625564E}"/>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341244753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8DD5-5BD1-F3A3-B8A0-AF98BE8CED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8A490-1741-AA9D-8187-FE1AEC61C819}"/>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4" name="Footer Placeholder 3">
            <a:extLst>
              <a:ext uri="{FF2B5EF4-FFF2-40B4-BE49-F238E27FC236}">
                <a16:creationId xmlns:a16="http://schemas.microsoft.com/office/drawing/2014/main" id="{8A1E883B-43C1-C52C-AF81-555965EC6A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8C0084-C9C2-8D4D-D5F9-6842BD126BC4}"/>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209268327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ADEB0-BADC-3F19-999C-36761CEFE386}"/>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3" name="Footer Placeholder 2">
            <a:extLst>
              <a:ext uri="{FF2B5EF4-FFF2-40B4-BE49-F238E27FC236}">
                <a16:creationId xmlns:a16="http://schemas.microsoft.com/office/drawing/2014/main" id="{1E783AE5-306E-25C7-BE6F-E315C584DA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891267-4178-0C04-B62E-627E580014E2}"/>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277171096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A20E-615D-839E-576E-09526B149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82DC2-2E34-A5EE-226B-AD250BC4F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A0BB87-958F-4001-2D3B-BA28DFF13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9BF09-764C-449B-CC57-27A6C03BE62E}"/>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6" name="Footer Placeholder 5">
            <a:extLst>
              <a:ext uri="{FF2B5EF4-FFF2-40B4-BE49-F238E27FC236}">
                <a16:creationId xmlns:a16="http://schemas.microsoft.com/office/drawing/2014/main" id="{26899F8B-54EF-6CEF-301D-A8125A010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65A28-D487-AC82-F259-F1A9092CB20D}"/>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101014311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4DF2-C916-5D70-288A-D599863B3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6CF5A5-5B01-36BE-37F0-3E92B054F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01AED3-248B-EB6C-1938-8489673F0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C0812-0F36-9097-7703-7A6F096B5331}"/>
              </a:ext>
            </a:extLst>
          </p:cNvPr>
          <p:cNvSpPr>
            <a:spLocks noGrp="1"/>
          </p:cNvSpPr>
          <p:nvPr>
            <p:ph type="dt" sz="half" idx="10"/>
          </p:nvPr>
        </p:nvSpPr>
        <p:spPr/>
        <p:txBody>
          <a:bodyPr/>
          <a:lstStyle/>
          <a:p>
            <a:fld id="{CC1B1669-41B8-4147-BA55-2C401DB5217C}" type="datetimeFigureOut">
              <a:rPr lang="en-US" smtClean="0"/>
              <a:t>10/30/2022</a:t>
            </a:fld>
            <a:endParaRPr lang="en-US"/>
          </a:p>
        </p:txBody>
      </p:sp>
      <p:sp>
        <p:nvSpPr>
          <p:cNvPr id="6" name="Footer Placeholder 5">
            <a:extLst>
              <a:ext uri="{FF2B5EF4-FFF2-40B4-BE49-F238E27FC236}">
                <a16:creationId xmlns:a16="http://schemas.microsoft.com/office/drawing/2014/main" id="{235C6405-E993-CAB5-CD57-68C31B0C1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FFEB9-4AFA-3AB8-8F5F-BEFADC6BE212}"/>
              </a:ext>
            </a:extLst>
          </p:cNvPr>
          <p:cNvSpPr>
            <a:spLocks noGrp="1"/>
          </p:cNvSpPr>
          <p:nvPr>
            <p:ph type="sldNum" sz="quarter" idx="12"/>
          </p:nvPr>
        </p:nvSpPr>
        <p:spPr/>
        <p:txBody>
          <a:bodyPr/>
          <a:lstStyle/>
          <a:p>
            <a:fld id="{20CAA117-46B8-4381-9F36-6A45A20FF7FD}" type="slidenum">
              <a:rPr lang="en-US" smtClean="0"/>
              <a:t>‹#›</a:t>
            </a:fld>
            <a:endParaRPr lang="en-US"/>
          </a:p>
        </p:txBody>
      </p:sp>
    </p:spTree>
    <p:extLst>
      <p:ext uri="{BB962C8B-B14F-4D97-AF65-F5344CB8AC3E}">
        <p14:creationId xmlns:p14="http://schemas.microsoft.com/office/powerpoint/2010/main" val="388740986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A37AB-17D8-4F2B-47AD-51EE3D820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DE3AC1-2353-370A-435F-FE332256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79580-F7B6-15A4-BD17-B1D907262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B1669-41B8-4147-BA55-2C401DB5217C}" type="datetimeFigureOut">
              <a:rPr lang="en-US" smtClean="0"/>
              <a:t>10/30/2022</a:t>
            </a:fld>
            <a:endParaRPr lang="en-US"/>
          </a:p>
        </p:txBody>
      </p:sp>
      <p:sp>
        <p:nvSpPr>
          <p:cNvPr id="5" name="Footer Placeholder 4">
            <a:extLst>
              <a:ext uri="{FF2B5EF4-FFF2-40B4-BE49-F238E27FC236}">
                <a16:creationId xmlns:a16="http://schemas.microsoft.com/office/drawing/2014/main" id="{C7379703-60A9-5C39-9623-9E627B856E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5C2D63-5829-2D46-D449-B8EF23130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AA117-46B8-4381-9F36-6A45A20FF7FD}" type="slidenum">
              <a:rPr lang="en-US" smtClean="0"/>
              <a:t>‹#›</a:t>
            </a:fld>
            <a:endParaRPr lang="en-US"/>
          </a:p>
        </p:txBody>
      </p:sp>
    </p:spTree>
    <p:extLst>
      <p:ext uri="{BB962C8B-B14F-4D97-AF65-F5344CB8AC3E}">
        <p14:creationId xmlns:p14="http://schemas.microsoft.com/office/powerpoint/2010/main" val="3904833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A96D-070F-9A2F-1D18-E67D595BD3A1}"/>
              </a:ext>
            </a:extLst>
          </p:cNvPr>
          <p:cNvSpPr>
            <a:spLocks noGrp="1"/>
          </p:cNvSpPr>
          <p:nvPr>
            <p:ph type="ctrTitle"/>
          </p:nvPr>
        </p:nvSpPr>
        <p:spPr/>
        <p:txBody>
          <a:bodyPr/>
          <a:lstStyle/>
          <a:p>
            <a:r>
              <a:rPr lang="en-US"/>
              <a:t>BỆNH ÁN</a:t>
            </a:r>
          </a:p>
        </p:txBody>
      </p:sp>
      <p:sp>
        <p:nvSpPr>
          <p:cNvPr id="3" name="Subtitle 2">
            <a:extLst>
              <a:ext uri="{FF2B5EF4-FFF2-40B4-BE49-F238E27FC236}">
                <a16:creationId xmlns:a16="http://schemas.microsoft.com/office/drawing/2014/main" id="{FD96982B-4B62-C28B-A6F9-D8A668CC8FF0}"/>
              </a:ext>
            </a:extLst>
          </p:cNvPr>
          <p:cNvSpPr>
            <a:spLocks noGrp="1"/>
          </p:cNvSpPr>
          <p:nvPr>
            <p:ph type="subTitle" idx="1"/>
          </p:nvPr>
        </p:nvSpPr>
        <p:spPr/>
        <p:txBody>
          <a:bodyPr/>
          <a:lstStyle/>
          <a:p>
            <a:r>
              <a:rPr lang="en-US"/>
              <a:t>Ngày 12/9/2022</a:t>
            </a:r>
          </a:p>
        </p:txBody>
      </p:sp>
    </p:spTree>
    <p:extLst>
      <p:ext uri="{BB962C8B-B14F-4D97-AF65-F5344CB8AC3E}">
        <p14:creationId xmlns:p14="http://schemas.microsoft.com/office/powerpoint/2010/main" val="400310676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CC23-298B-3486-1607-608E4738973C}"/>
              </a:ext>
            </a:extLst>
          </p:cNvPr>
          <p:cNvSpPr>
            <a:spLocks noGrp="1"/>
          </p:cNvSpPr>
          <p:nvPr>
            <p:ph type="title"/>
          </p:nvPr>
        </p:nvSpPr>
        <p:spPr/>
        <p:txBody>
          <a:bodyPr/>
          <a:lstStyle/>
          <a:p>
            <a:r>
              <a:rPr lang="en-US" b="1"/>
              <a:t>5. Khám: </a:t>
            </a:r>
            <a:r>
              <a:rPr lang="en-US"/>
              <a:t>19h00 ngày 6/9/2022</a:t>
            </a:r>
          </a:p>
        </p:txBody>
      </p:sp>
      <p:sp>
        <p:nvSpPr>
          <p:cNvPr id="3" name="Content Placeholder 2">
            <a:extLst>
              <a:ext uri="{FF2B5EF4-FFF2-40B4-BE49-F238E27FC236}">
                <a16:creationId xmlns:a16="http://schemas.microsoft.com/office/drawing/2014/main" id="{FA0A39DA-2D5C-571D-1F83-540C5D48631F}"/>
              </a:ext>
            </a:extLst>
          </p:cNvPr>
          <p:cNvSpPr>
            <a:spLocks noGrp="1"/>
          </p:cNvSpPr>
          <p:nvPr>
            <p:ph idx="1"/>
          </p:nvPr>
        </p:nvSpPr>
        <p:spPr/>
        <p:txBody>
          <a:bodyPr/>
          <a:lstStyle/>
          <a:p>
            <a:pPr marL="0" indent="0">
              <a:buNone/>
            </a:pPr>
            <a:r>
              <a:rPr lang="en-US" b="1"/>
              <a:t>Đầu mặt cổ:</a:t>
            </a:r>
          </a:p>
          <a:p>
            <a:pPr>
              <a:buFontTx/>
              <a:buChar char="-"/>
            </a:pPr>
            <a:r>
              <a:rPr lang="en-US"/>
              <a:t>Cân đối.</a:t>
            </a:r>
          </a:p>
          <a:p>
            <a:pPr>
              <a:buFontTx/>
              <a:buChar char="-"/>
            </a:pPr>
            <a:r>
              <a:rPr lang="en-US"/>
              <a:t>Kết mạc mắt vàng sậm.</a:t>
            </a:r>
          </a:p>
          <a:p>
            <a:pPr>
              <a:buFontTx/>
              <a:buChar char="-"/>
            </a:pPr>
            <a:r>
              <a:rPr lang="en-US"/>
              <a:t>Môi không khô, lưỡi không dơ, niêm mạc dưới lưỡi vàng.</a:t>
            </a:r>
          </a:p>
          <a:p>
            <a:pPr>
              <a:buFontTx/>
              <a:buChar char="-"/>
            </a:pPr>
            <a:r>
              <a:rPr lang="en-US"/>
              <a:t>Tuyến giáp không to.</a:t>
            </a:r>
          </a:p>
          <a:p>
            <a:pPr>
              <a:buFontTx/>
              <a:buChar char="-"/>
            </a:pPr>
            <a:r>
              <a:rPr lang="en-US"/>
              <a:t>Hạch cổ, hạch thượng đòn không sờ chạm.</a:t>
            </a:r>
          </a:p>
        </p:txBody>
      </p:sp>
    </p:spTree>
    <p:extLst>
      <p:ext uri="{BB962C8B-B14F-4D97-AF65-F5344CB8AC3E}">
        <p14:creationId xmlns:p14="http://schemas.microsoft.com/office/powerpoint/2010/main" val="20239206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CC23-298B-3486-1607-608E4738973C}"/>
              </a:ext>
            </a:extLst>
          </p:cNvPr>
          <p:cNvSpPr>
            <a:spLocks noGrp="1"/>
          </p:cNvSpPr>
          <p:nvPr>
            <p:ph type="title"/>
          </p:nvPr>
        </p:nvSpPr>
        <p:spPr/>
        <p:txBody>
          <a:bodyPr/>
          <a:lstStyle/>
          <a:p>
            <a:r>
              <a:rPr lang="en-US" b="1"/>
              <a:t>5. Khám: </a:t>
            </a:r>
            <a:r>
              <a:rPr lang="en-US"/>
              <a:t>19h00 ngày 6/9/2022</a:t>
            </a:r>
          </a:p>
        </p:txBody>
      </p:sp>
      <p:sp>
        <p:nvSpPr>
          <p:cNvPr id="3" name="Content Placeholder 2">
            <a:extLst>
              <a:ext uri="{FF2B5EF4-FFF2-40B4-BE49-F238E27FC236}">
                <a16:creationId xmlns:a16="http://schemas.microsoft.com/office/drawing/2014/main" id="{FA0A39DA-2D5C-571D-1F83-540C5D48631F}"/>
              </a:ext>
            </a:extLst>
          </p:cNvPr>
          <p:cNvSpPr>
            <a:spLocks noGrp="1"/>
          </p:cNvSpPr>
          <p:nvPr>
            <p:ph idx="1"/>
          </p:nvPr>
        </p:nvSpPr>
        <p:spPr/>
        <p:txBody>
          <a:bodyPr/>
          <a:lstStyle/>
          <a:p>
            <a:pPr marL="0" indent="0" algn="just">
              <a:buNone/>
            </a:pPr>
            <a:r>
              <a:rPr lang="en-US" b="1"/>
              <a:t>Lồng ngực:</a:t>
            </a:r>
          </a:p>
          <a:p>
            <a:pPr algn="just">
              <a:buFontTx/>
              <a:buChar char="-"/>
            </a:pPr>
            <a:r>
              <a:rPr lang="en-US"/>
              <a:t>Cân đối, di động đều theo nhịp thở, không sao mạch.</a:t>
            </a:r>
          </a:p>
          <a:p>
            <a:pPr algn="just">
              <a:buFontTx/>
              <a:buChar char="-"/>
            </a:pPr>
            <a:r>
              <a:rPr lang="en-US"/>
              <a:t>Tim: mỏm tim ở KLS V đường trung đòn trái, diện đập 1x1cm, nhịp tim đều 86 l/ph, Harzer (-), T</a:t>
            </a:r>
            <a:r>
              <a:rPr lang="en-US" baseline="-25000"/>
              <a:t>1</a:t>
            </a:r>
            <a:r>
              <a:rPr lang="en-US"/>
              <a:t> T</a:t>
            </a:r>
            <a:r>
              <a:rPr lang="en-US" baseline="-25000"/>
              <a:t>2</a:t>
            </a:r>
            <a:r>
              <a:rPr lang="en-US"/>
              <a:t> đều rõ, không âm thổi.</a:t>
            </a:r>
          </a:p>
          <a:p>
            <a:pPr algn="just">
              <a:buFontTx/>
              <a:buChar char="-"/>
            </a:pPr>
            <a:r>
              <a:rPr lang="en-US"/>
              <a:t>Phổi: rung thanh đều 2 bên, gõ trong, âm phế bào êm dịu, không rale bệnh lý.</a:t>
            </a:r>
          </a:p>
        </p:txBody>
      </p:sp>
    </p:spTree>
    <p:extLst>
      <p:ext uri="{BB962C8B-B14F-4D97-AF65-F5344CB8AC3E}">
        <p14:creationId xmlns:p14="http://schemas.microsoft.com/office/powerpoint/2010/main" val="36349875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CC23-298B-3486-1607-608E4738973C}"/>
              </a:ext>
            </a:extLst>
          </p:cNvPr>
          <p:cNvSpPr>
            <a:spLocks noGrp="1"/>
          </p:cNvSpPr>
          <p:nvPr>
            <p:ph type="title"/>
          </p:nvPr>
        </p:nvSpPr>
        <p:spPr/>
        <p:txBody>
          <a:bodyPr/>
          <a:lstStyle/>
          <a:p>
            <a:r>
              <a:rPr lang="en-US" b="1"/>
              <a:t>5. Khám: </a:t>
            </a:r>
            <a:r>
              <a:rPr lang="en-US"/>
              <a:t>19h00 ngày 6/9/2022</a:t>
            </a:r>
          </a:p>
        </p:txBody>
      </p:sp>
      <p:sp>
        <p:nvSpPr>
          <p:cNvPr id="3" name="Content Placeholder 2">
            <a:extLst>
              <a:ext uri="{FF2B5EF4-FFF2-40B4-BE49-F238E27FC236}">
                <a16:creationId xmlns:a16="http://schemas.microsoft.com/office/drawing/2014/main" id="{FA0A39DA-2D5C-571D-1F83-540C5D48631F}"/>
              </a:ext>
            </a:extLst>
          </p:cNvPr>
          <p:cNvSpPr>
            <a:spLocks noGrp="1"/>
          </p:cNvSpPr>
          <p:nvPr>
            <p:ph idx="1"/>
          </p:nvPr>
        </p:nvSpPr>
        <p:spPr>
          <a:xfrm>
            <a:off x="838200" y="1690688"/>
            <a:ext cx="10515600" cy="4802187"/>
          </a:xfrm>
        </p:spPr>
        <p:txBody>
          <a:bodyPr>
            <a:normAutofit/>
          </a:bodyPr>
          <a:lstStyle/>
          <a:p>
            <a:pPr marL="0" indent="0">
              <a:buNone/>
            </a:pPr>
            <a:r>
              <a:rPr lang="en-US" b="1"/>
              <a:t>Bụng:</a:t>
            </a:r>
          </a:p>
          <a:p>
            <a:pPr>
              <a:buFontTx/>
              <a:buChar char="-"/>
            </a:pPr>
            <a:r>
              <a:rPr lang="en-US"/>
              <a:t>Cân đối, di động đều theo nhịp thở.</a:t>
            </a:r>
          </a:p>
          <a:p>
            <a:pPr>
              <a:buFontTx/>
              <a:buChar char="-"/>
            </a:pPr>
            <a:r>
              <a:rPr lang="en-US"/>
              <a:t>Không bè 2 bên, không tuần hoàn bàng hệ.</a:t>
            </a:r>
          </a:p>
          <a:p>
            <a:pPr>
              <a:buFontTx/>
              <a:buChar char="-"/>
            </a:pPr>
            <a:r>
              <a:rPr lang="en-US"/>
              <a:t>Âm ruột 4 lần/phút.</a:t>
            </a:r>
          </a:p>
          <a:p>
            <a:pPr>
              <a:buFontTx/>
              <a:buChar char="-"/>
            </a:pPr>
            <a:r>
              <a:rPr lang="en-US"/>
              <a:t>Không gõ đục vùng thấp.</a:t>
            </a:r>
          </a:p>
          <a:p>
            <a:pPr>
              <a:buFontTx/>
              <a:buChar char="-"/>
            </a:pPr>
            <a:r>
              <a:rPr lang="en-US"/>
              <a:t>Bụng mềm, ấn đau hạ sườn (P).</a:t>
            </a:r>
          </a:p>
          <a:p>
            <a:pPr>
              <a:buFontTx/>
              <a:buChar char="-"/>
            </a:pPr>
            <a:r>
              <a:rPr lang="en-US"/>
              <a:t>Gan:</a:t>
            </a:r>
          </a:p>
          <a:p>
            <a:pPr>
              <a:buFontTx/>
              <a:buChar char="-"/>
            </a:pPr>
            <a:r>
              <a:rPr lang="en-US"/>
              <a:t>Lách không to.</a:t>
            </a:r>
          </a:p>
          <a:p>
            <a:pPr>
              <a:buFontTx/>
              <a:buChar char="-"/>
            </a:pPr>
            <a:r>
              <a:rPr lang="en-US"/>
              <a:t>Chạm thận (-), cầu bang quang (-).</a:t>
            </a:r>
          </a:p>
          <a:p>
            <a:pPr marL="0" indent="0">
              <a:buNone/>
            </a:pPr>
            <a:endParaRPr lang="en-US"/>
          </a:p>
        </p:txBody>
      </p:sp>
    </p:spTree>
    <p:extLst>
      <p:ext uri="{BB962C8B-B14F-4D97-AF65-F5344CB8AC3E}">
        <p14:creationId xmlns:p14="http://schemas.microsoft.com/office/powerpoint/2010/main" val="58825195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CC23-298B-3486-1607-608E4738973C}"/>
              </a:ext>
            </a:extLst>
          </p:cNvPr>
          <p:cNvSpPr>
            <a:spLocks noGrp="1"/>
          </p:cNvSpPr>
          <p:nvPr>
            <p:ph type="title"/>
          </p:nvPr>
        </p:nvSpPr>
        <p:spPr/>
        <p:txBody>
          <a:bodyPr/>
          <a:lstStyle/>
          <a:p>
            <a:r>
              <a:rPr lang="en-US" b="1"/>
              <a:t>5. Khám: </a:t>
            </a:r>
            <a:r>
              <a:rPr lang="en-US"/>
              <a:t>19h00 ngày 6/9/2022</a:t>
            </a:r>
          </a:p>
        </p:txBody>
      </p:sp>
      <p:sp>
        <p:nvSpPr>
          <p:cNvPr id="3" name="Content Placeholder 2">
            <a:extLst>
              <a:ext uri="{FF2B5EF4-FFF2-40B4-BE49-F238E27FC236}">
                <a16:creationId xmlns:a16="http://schemas.microsoft.com/office/drawing/2014/main" id="{FA0A39DA-2D5C-571D-1F83-540C5D48631F}"/>
              </a:ext>
            </a:extLst>
          </p:cNvPr>
          <p:cNvSpPr>
            <a:spLocks noGrp="1"/>
          </p:cNvSpPr>
          <p:nvPr>
            <p:ph idx="1"/>
          </p:nvPr>
        </p:nvSpPr>
        <p:spPr>
          <a:xfrm>
            <a:off x="838200" y="1690688"/>
            <a:ext cx="10515600" cy="4802187"/>
          </a:xfrm>
        </p:spPr>
        <p:txBody>
          <a:bodyPr>
            <a:normAutofit/>
          </a:bodyPr>
          <a:lstStyle/>
          <a:p>
            <a:pPr marL="0" indent="0">
              <a:buNone/>
            </a:pPr>
            <a:r>
              <a:rPr lang="en-US" b="1"/>
              <a:t>Thần kinh - cơ xương khớp:</a:t>
            </a:r>
          </a:p>
          <a:p>
            <a:pPr>
              <a:buFontTx/>
              <a:buChar char="-"/>
            </a:pPr>
            <a:r>
              <a:rPr lang="en-US"/>
              <a:t>Cổ mềm, không dấu thần kinh định vị.</a:t>
            </a:r>
          </a:p>
          <a:p>
            <a:pPr>
              <a:buFontTx/>
              <a:buChar char="-"/>
            </a:pPr>
            <a:r>
              <a:rPr lang="en-US"/>
              <a:t>Tứ chi, cột sống không biến dạng.</a:t>
            </a:r>
          </a:p>
          <a:p>
            <a:pPr>
              <a:buFontTx/>
              <a:buChar char="-"/>
            </a:pPr>
            <a:r>
              <a:rPr lang="en-US"/>
              <a:t>Không giới hạn vận động.</a:t>
            </a:r>
          </a:p>
          <a:p>
            <a:pPr marL="0" indent="0">
              <a:buNone/>
            </a:pPr>
            <a:endParaRPr lang="en-US"/>
          </a:p>
        </p:txBody>
      </p:sp>
    </p:spTree>
    <p:extLst>
      <p:ext uri="{BB962C8B-B14F-4D97-AF65-F5344CB8AC3E}">
        <p14:creationId xmlns:p14="http://schemas.microsoft.com/office/powerpoint/2010/main" val="134488176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C5AB-F3E5-566F-3C33-72625AC2C3B2}"/>
              </a:ext>
            </a:extLst>
          </p:cNvPr>
          <p:cNvSpPr>
            <a:spLocks noGrp="1"/>
          </p:cNvSpPr>
          <p:nvPr>
            <p:ph type="title"/>
          </p:nvPr>
        </p:nvSpPr>
        <p:spPr/>
        <p:txBody>
          <a:bodyPr/>
          <a:lstStyle/>
          <a:p>
            <a:r>
              <a:rPr lang="en-US" b="1"/>
              <a:t>6. Tóm tắt bệnh án</a:t>
            </a:r>
          </a:p>
        </p:txBody>
      </p:sp>
      <p:sp>
        <p:nvSpPr>
          <p:cNvPr id="3" name="Content Placeholder 2">
            <a:extLst>
              <a:ext uri="{FF2B5EF4-FFF2-40B4-BE49-F238E27FC236}">
                <a16:creationId xmlns:a16="http://schemas.microsoft.com/office/drawing/2014/main" id="{A51B2E32-BF25-1749-38B2-1174ED719341}"/>
              </a:ext>
            </a:extLst>
          </p:cNvPr>
          <p:cNvSpPr>
            <a:spLocks noGrp="1"/>
          </p:cNvSpPr>
          <p:nvPr>
            <p:ph idx="1"/>
          </p:nvPr>
        </p:nvSpPr>
        <p:spPr/>
        <p:txBody>
          <a:bodyPr>
            <a:normAutofit/>
          </a:bodyPr>
          <a:lstStyle/>
          <a:p>
            <a:pPr marL="0" indent="0">
              <a:buNone/>
            </a:pPr>
            <a:r>
              <a:rPr lang="en-US"/>
              <a:t>Bệnh nhân nam, 48 tuổi, nhập viện vì sốt, qua thăm khám ghi nhận:</a:t>
            </a:r>
          </a:p>
          <a:p>
            <a:pPr marL="0" indent="0">
              <a:buNone/>
            </a:pPr>
            <a:endParaRPr lang="en-US"/>
          </a:p>
        </p:txBody>
      </p:sp>
      <p:graphicFrame>
        <p:nvGraphicFramePr>
          <p:cNvPr id="4" name="Table 4">
            <a:extLst>
              <a:ext uri="{FF2B5EF4-FFF2-40B4-BE49-F238E27FC236}">
                <a16:creationId xmlns:a16="http://schemas.microsoft.com/office/drawing/2014/main" id="{F99A0C3A-26DE-D080-8804-F65AB2284321}"/>
              </a:ext>
            </a:extLst>
          </p:cNvPr>
          <p:cNvGraphicFramePr>
            <a:graphicFrameLocks noGrp="1"/>
          </p:cNvGraphicFramePr>
          <p:nvPr>
            <p:extLst>
              <p:ext uri="{D42A27DB-BD31-4B8C-83A1-F6EECF244321}">
                <p14:modId xmlns:p14="http://schemas.microsoft.com/office/powerpoint/2010/main" val="32198565"/>
              </p:ext>
            </p:extLst>
          </p:nvPr>
        </p:nvGraphicFramePr>
        <p:xfrm>
          <a:off x="838199" y="2513708"/>
          <a:ext cx="10515600" cy="3505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262275541"/>
                    </a:ext>
                  </a:extLst>
                </a:gridCol>
                <a:gridCol w="5257800">
                  <a:extLst>
                    <a:ext uri="{9D8B030D-6E8A-4147-A177-3AD203B41FA5}">
                      <a16:colId xmlns:a16="http://schemas.microsoft.com/office/drawing/2014/main" val="2159336048"/>
                    </a:ext>
                  </a:extLst>
                </a:gridCol>
              </a:tblGrid>
              <a:tr h="717022">
                <a:tc>
                  <a:txBody>
                    <a:bodyPr/>
                    <a:lstStyle/>
                    <a:p>
                      <a:pPr marL="168275" indent="-168275">
                        <a:buFontTx/>
                        <a:buChar char="-"/>
                      </a:pPr>
                      <a:r>
                        <a:rPr lang="en-US" sz="2800" b="0" dirty="0">
                          <a:solidFill>
                            <a:schemeClr val="tx1"/>
                          </a:solidFill>
                        </a:rPr>
                        <a:t>Nhiễm trùng đường mật do u đầu tụy cách 12 ngày.</a:t>
                      </a:r>
                    </a:p>
                    <a:p>
                      <a:pPr marL="168275" indent="-168275">
                        <a:buFontTx/>
                        <a:buChar char="-"/>
                      </a:pPr>
                      <a:r>
                        <a:rPr lang="en-US" sz="2800" b="0" dirty="0">
                          <a:solidFill>
                            <a:schemeClr val="tx1"/>
                          </a:solidFill>
                        </a:rPr>
                        <a:t>TCCN:</a:t>
                      </a:r>
                    </a:p>
                    <a:p>
                      <a:pPr marL="520700" indent="-280988">
                        <a:buFont typeface="Wingdings" panose="05000000000000000000" pitchFamily="2" charset="2"/>
                        <a:buChar char="§"/>
                      </a:pPr>
                      <a:r>
                        <a:rPr lang="en-US" sz="2800" b="0" dirty="0">
                          <a:solidFill>
                            <a:schemeClr val="tx1"/>
                          </a:solidFill>
                        </a:rPr>
                        <a:t>Vàng da tăng dần.</a:t>
                      </a:r>
                    </a:p>
                    <a:p>
                      <a:pPr marL="520700" indent="-280988">
                        <a:buFont typeface="Wingdings" panose="05000000000000000000" pitchFamily="2" charset="2"/>
                        <a:buChar char="§"/>
                      </a:pPr>
                      <a:r>
                        <a:rPr lang="en-US" sz="2800" b="0" dirty="0">
                          <a:solidFill>
                            <a:schemeClr val="tx1"/>
                          </a:solidFill>
                        </a:rPr>
                        <a:t>Tiểu vàng sậm.</a:t>
                      </a:r>
                    </a:p>
                    <a:p>
                      <a:pPr marL="520700" indent="-280988">
                        <a:buFont typeface="Wingdings" panose="05000000000000000000" pitchFamily="2" charset="2"/>
                        <a:buChar char="§"/>
                      </a:pPr>
                      <a:r>
                        <a:rPr lang="en-US" sz="2800" b="0" dirty="0">
                          <a:solidFill>
                            <a:schemeClr val="tx1"/>
                          </a:solidFill>
                        </a:rPr>
                        <a:t>Ngứa.</a:t>
                      </a:r>
                    </a:p>
                    <a:p>
                      <a:pPr marL="520700" indent="-280988">
                        <a:buFont typeface="Wingdings" panose="05000000000000000000" pitchFamily="2" charset="2"/>
                        <a:buChar char="§"/>
                      </a:pPr>
                      <a:r>
                        <a:rPr lang="en-US" sz="2800" b="0" dirty="0">
                          <a:solidFill>
                            <a:schemeClr val="tx1"/>
                          </a:solidFill>
                        </a:rPr>
                        <a:t>Sốt</a:t>
                      </a:r>
                      <a:r>
                        <a:rPr lang="en-US" sz="2800" b="0" baseline="0" dirty="0">
                          <a:solidFill>
                            <a:schemeClr val="tx1"/>
                          </a:solidFill>
                        </a:rPr>
                        <a:t> + lạnh run.</a:t>
                      </a:r>
                      <a:endParaRPr lang="en-US" sz="2800" b="0" dirty="0">
                        <a:solidFill>
                          <a:schemeClr val="tx1"/>
                        </a:solidFill>
                      </a:endParaRPr>
                    </a:p>
                    <a:p>
                      <a:endParaRPr lang="en-US" sz="28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746125" indent="-280988">
                        <a:buFontTx/>
                        <a:buChar char="-"/>
                      </a:pPr>
                      <a:r>
                        <a:rPr lang="en-US" sz="2800" b="0" dirty="0">
                          <a:solidFill>
                            <a:schemeClr val="tx1"/>
                          </a:solidFill>
                        </a:rPr>
                        <a:t>TCTT:</a:t>
                      </a:r>
                    </a:p>
                    <a:p>
                      <a:pPr marL="1082675" indent="-280988">
                        <a:buFont typeface="Wingdings" panose="05000000000000000000" pitchFamily="2" charset="2"/>
                        <a:buChar char="§"/>
                      </a:pPr>
                      <a:r>
                        <a:rPr lang="en-US" sz="2800" b="0" dirty="0">
                          <a:solidFill>
                            <a:schemeClr val="tx1"/>
                          </a:solidFill>
                        </a:rPr>
                        <a:t>Da niêm vàng sậm.</a:t>
                      </a:r>
                    </a:p>
                    <a:p>
                      <a:pPr marL="1082675" indent="-280988">
                        <a:buFont typeface="Wingdings" panose="05000000000000000000" pitchFamily="2" charset="2"/>
                        <a:buChar char="§"/>
                      </a:pPr>
                      <a:r>
                        <a:rPr lang="en-US" sz="2800" b="0" dirty="0">
                          <a:solidFill>
                            <a:schemeClr val="tx1"/>
                          </a:solidFill>
                        </a:rPr>
                        <a:t>Ấn</a:t>
                      </a:r>
                      <a:r>
                        <a:rPr lang="en-US" sz="2800" b="0" baseline="0" dirty="0">
                          <a:solidFill>
                            <a:schemeClr val="tx1"/>
                          </a:solidFill>
                        </a:rPr>
                        <a:t> đau hạ sườn (P)</a:t>
                      </a:r>
                      <a:endParaRPr lang="en-US" sz="2800" b="0" dirty="0">
                        <a:solidFill>
                          <a:schemeClr val="tx1"/>
                        </a:solidFill>
                      </a:endParaRPr>
                    </a:p>
                    <a:p>
                      <a:pPr marL="746125" indent="-280988">
                        <a:buFontTx/>
                        <a:buChar char="-"/>
                      </a:pPr>
                      <a:r>
                        <a:rPr lang="en-US" sz="2800" b="0" dirty="0">
                          <a:solidFill>
                            <a:schemeClr val="tx1"/>
                          </a:solidFill>
                        </a:rPr>
                        <a:t>Tiền căn:</a:t>
                      </a:r>
                    </a:p>
                    <a:p>
                      <a:pPr marL="1082675" indent="-280988">
                        <a:buFont typeface="Wingdings" panose="05000000000000000000" pitchFamily="2" charset="2"/>
                        <a:buChar char="§"/>
                      </a:pPr>
                      <a:r>
                        <a:rPr lang="en-US" sz="2800" b="0" dirty="0">
                          <a:solidFill>
                            <a:schemeClr val="tx1"/>
                          </a:solidFill>
                        </a:rPr>
                        <a:t>Tâm thần phân liệt 22 năm, đang điều trị.</a:t>
                      </a:r>
                    </a:p>
                    <a:p>
                      <a:pPr marL="1082675" indent="-280988">
                        <a:buFont typeface="Wingdings" panose="05000000000000000000" pitchFamily="2" charset="2"/>
                        <a:buChar char="§"/>
                      </a:pPr>
                      <a:r>
                        <a:rPr lang="en-US" sz="2800" b="0" dirty="0">
                          <a:solidFill>
                            <a:schemeClr val="tx1"/>
                          </a:solidFill>
                        </a:rPr>
                        <a:t>Viêm tụy mạn</a:t>
                      </a:r>
                      <a:r>
                        <a:rPr lang="en-US" sz="2800" b="0" dirty="0"/>
                        <a:t>mạn 5 năm.</a:t>
                      </a:r>
                    </a:p>
                    <a:p>
                      <a:endParaRPr lang="en-US" sz="28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11180852"/>
                  </a:ext>
                </a:extLst>
              </a:tr>
            </a:tbl>
          </a:graphicData>
        </a:graphic>
      </p:graphicFrame>
    </p:spTree>
    <p:extLst>
      <p:ext uri="{BB962C8B-B14F-4D97-AF65-F5344CB8AC3E}">
        <p14:creationId xmlns:p14="http://schemas.microsoft.com/office/powerpoint/2010/main" val="38331607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BE42-9FE4-7D25-BCC1-C358355DDF22}"/>
              </a:ext>
            </a:extLst>
          </p:cNvPr>
          <p:cNvSpPr>
            <a:spLocks noGrp="1"/>
          </p:cNvSpPr>
          <p:nvPr>
            <p:ph type="title"/>
          </p:nvPr>
        </p:nvSpPr>
        <p:spPr/>
        <p:txBody>
          <a:bodyPr/>
          <a:lstStyle/>
          <a:p>
            <a:r>
              <a:rPr lang="en-US" b="1"/>
              <a:t>7. Đặt vấn đề</a:t>
            </a:r>
          </a:p>
        </p:txBody>
      </p:sp>
      <p:sp>
        <p:nvSpPr>
          <p:cNvPr id="3" name="Content Placeholder 2">
            <a:extLst>
              <a:ext uri="{FF2B5EF4-FFF2-40B4-BE49-F238E27FC236}">
                <a16:creationId xmlns:a16="http://schemas.microsoft.com/office/drawing/2014/main" id="{6CEDC4E4-8516-00CB-ED10-172A73378BBE}"/>
              </a:ext>
            </a:extLst>
          </p:cNvPr>
          <p:cNvSpPr>
            <a:spLocks noGrp="1"/>
          </p:cNvSpPr>
          <p:nvPr>
            <p:ph idx="1"/>
          </p:nvPr>
        </p:nvSpPr>
        <p:spPr/>
        <p:txBody>
          <a:bodyPr/>
          <a:lstStyle/>
          <a:p>
            <a:r>
              <a:rPr lang="en-US" dirty="0"/>
              <a:t>Hội chứng vàng da tắc mật.</a:t>
            </a:r>
          </a:p>
          <a:p>
            <a:r>
              <a:rPr lang="en-US" dirty="0"/>
              <a:t>Ấn đau hạ sườn (P)</a:t>
            </a:r>
          </a:p>
          <a:p>
            <a:r>
              <a:rPr lang="en-US" dirty="0"/>
              <a:t>Tiền căn: TTPL, viêm tụy mạn.</a:t>
            </a:r>
          </a:p>
        </p:txBody>
      </p:sp>
    </p:spTree>
    <p:extLst>
      <p:ext uri="{BB962C8B-B14F-4D97-AF65-F5344CB8AC3E}">
        <p14:creationId xmlns:p14="http://schemas.microsoft.com/office/powerpoint/2010/main" val="24548483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2D74-BB63-266F-679D-38A7385A37A7}"/>
              </a:ext>
            </a:extLst>
          </p:cNvPr>
          <p:cNvSpPr>
            <a:spLocks noGrp="1"/>
          </p:cNvSpPr>
          <p:nvPr>
            <p:ph type="title"/>
          </p:nvPr>
        </p:nvSpPr>
        <p:spPr/>
        <p:txBody>
          <a:bodyPr/>
          <a:lstStyle/>
          <a:p>
            <a:r>
              <a:rPr lang="en-US" b="1"/>
              <a:t>8. Chẩn đoán sơ bộ</a:t>
            </a:r>
          </a:p>
        </p:txBody>
      </p:sp>
      <p:sp>
        <p:nvSpPr>
          <p:cNvPr id="3" name="Content Placeholder 2">
            <a:extLst>
              <a:ext uri="{FF2B5EF4-FFF2-40B4-BE49-F238E27FC236}">
                <a16:creationId xmlns:a16="http://schemas.microsoft.com/office/drawing/2014/main" id="{733789B5-349D-0DA0-C745-42ACA2DC7F24}"/>
              </a:ext>
            </a:extLst>
          </p:cNvPr>
          <p:cNvSpPr>
            <a:spLocks noGrp="1"/>
          </p:cNvSpPr>
          <p:nvPr>
            <p:ph idx="1"/>
          </p:nvPr>
        </p:nvSpPr>
        <p:spPr/>
        <p:txBody>
          <a:bodyPr/>
          <a:lstStyle/>
          <a:p>
            <a:pPr marL="0" indent="0" algn="just">
              <a:buNone/>
            </a:pPr>
            <a:r>
              <a:rPr lang="en-US" dirty="0"/>
              <a:t>U quanh bóng vater biến chứng viêm đường mật cấp/ Tâm thần phân liệt – Viêm tụy mạn.</a:t>
            </a:r>
          </a:p>
          <a:p>
            <a:pPr marL="0" indent="0" algn="just">
              <a:buNone/>
            </a:pPr>
            <a:r>
              <a:rPr lang="en-US" b="1" dirty="0"/>
              <a:t>Chẩn đoán phân biệt:</a:t>
            </a:r>
          </a:p>
          <a:p>
            <a:pPr marL="0" indent="0" algn="just">
              <a:buNone/>
            </a:pPr>
            <a:r>
              <a:rPr lang="en-US" dirty="0"/>
              <a:t>Viêm đường mật cấp do sỏi ống mật chủ/ Tâm thần </a:t>
            </a:r>
            <a:r>
              <a:rPr lang="en-US"/>
              <a:t>phân liệt – Viêm </a:t>
            </a:r>
            <a:r>
              <a:rPr lang="en-US" dirty="0"/>
              <a:t>tụy mạn</a:t>
            </a:r>
          </a:p>
        </p:txBody>
      </p:sp>
    </p:spTree>
    <p:extLst>
      <p:ext uri="{BB962C8B-B14F-4D97-AF65-F5344CB8AC3E}">
        <p14:creationId xmlns:p14="http://schemas.microsoft.com/office/powerpoint/2010/main" val="111127824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22BB-BEC7-3CF5-C114-015457221603}"/>
              </a:ext>
            </a:extLst>
          </p:cNvPr>
          <p:cNvSpPr>
            <a:spLocks noGrp="1"/>
          </p:cNvSpPr>
          <p:nvPr>
            <p:ph type="title"/>
          </p:nvPr>
        </p:nvSpPr>
        <p:spPr/>
        <p:txBody>
          <a:bodyPr/>
          <a:lstStyle/>
          <a:p>
            <a:r>
              <a:rPr lang="en-US" b="1"/>
              <a:t>9. Biện luận</a:t>
            </a:r>
          </a:p>
        </p:txBody>
      </p:sp>
      <p:sp>
        <p:nvSpPr>
          <p:cNvPr id="3" name="Content Placeholder 2">
            <a:extLst>
              <a:ext uri="{FF2B5EF4-FFF2-40B4-BE49-F238E27FC236}">
                <a16:creationId xmlns:a16="http://schemas.microsoft.com/office/drawing/2014/main" id="{50576A6F-90E8-FD93-E7CF-0BF7EC3705C0}"/>
              </a:ext>
            </a:extLst>
          </p:cNvPr>
          <p:cNvSpPr>
            <a:spLocks noGrp="1"/>
          </p:cNvSpPr>
          <p:nvPr>
            <p:ph idx="1"/>
          </p:nvPr>
        </p:nvSpPr>
        <p:spPr/>
        <p:txBody>
          <a:bodyPr/>
          <a:lstStyle/>
          <a:p>
            <a:pPr marL="0" indent="0">
              <a:buNone/>
            </a:pPr>
            <a:r>
              <a:rPr lang="en-US" dirty="0"/>
              <a:t>BN lớn tuổi có hội chứng vàng da tắc mật:</a:t>
            </a:r>
          </a:p>
          <a:p>
            <a:pPr marL="0" indent="0">
              <a:buNone/>
            </a:pPr>
            <a:r>
              <a:rPr lang="en-US" dirty="0"/>
              <a:t>+ U quanh bóng Vater: vàng da trên BN là vàng da sậm, vàng da tăng dần trong 3 tháng -&gt; chứng tỏ vàng da này là tình trạng tắc mật từ từ tăng dần. Chưa kể BN nam, lớn tuổi kèm tình trạng sụt cân nhanh, nên nghĩ nhiều đến nguyên nhân ác tính. Các bệnh lý u quanh bóng vater nghĩ nhiều nhất. U quanh bóng Vater gồm 4 bệnh: </a:t>
            </a:r>
          </a:p>
          <a:p>
            <a:pPr marL="0" indent="0">
              <a:buNone/>
            </a:pPr>
            <a:r>
              <a:rPr lang="en-US" dirty="0"/>
              <a:t>U đầu tụy, u bóng vater, u đường mật, u tá tràng</a:t>
            </a:r>
          </a:p>
          <a:p>
            <a:pPr marL="0" indent="0">
              <a:buNone/>
            </a:pPr>
            <a:endParaRPr lang="en-US" dirty="0"/>
          </a:p>
        </p:txBody>
      </p:sp>
    </p:spTree>
    <p:extLst>
      <p:ext uri="{BB962C8B-B14F-4D97-AF65-F5344CB8AC3E}">
        <p14:creationId xmlns:p14="http://schemas.microsoft.com/office/powerpoint/2010/main" val="95603228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22BB-BEC7-3CF5-C114-015457221603}"/>
              </a:ext>
            </a:extLst>
          </p:cNvPr>
          <p:cNvSpPr>
            <a:spLocks noGrp="1"/>
          </p:cNvSpPr>
          <p:nvPr>
            <p:ph type="title"/>
          </p:nvPr>
        </p:nvSpPr>
        <p:spPr/>
        <p:txBody>
          <a:bodyPr/>
          <a:lstStyle/>
          <a:p>
            <a:r>
              <a:rPr lang="en-US" b="1"/>
              <a:t>9. Biện luận</a:t>
            </a:r>
          </a:p>
        </p:txBody>
      </p:sp>
      <p:sp>
        <p:nvSpPr>
          <p:cNvPr id="3" name="Content Placeholder 2">
            <a:extLst>
              <a:ext uri="{FF2B5EF4-FFF2-40B4-BE49-F238E27FC236}">
                <a16:creationId xmlns:a16="http://schemas.microsoft.com/office/drawing/2014/main" id="{50576A6F-90E8-FD93-E7CF-0BF7EC3705C0}"/>
              </a:ext>
            </a:extLst>
          </p:cNvPr>
          <p:cNvSpPr>
            <a:spLocks noGrp="1"/>
          </p:cNvSpPr>
          <p:nvPr>
            <p:ph idx="1"/>
          </p:nvPr>
        </p:nvSpPr>
        <p:spPr/>
        <p:txBody>
          <a:bodyPr/>
          <a:lstStyle/>
          <a:p>
            <a:pPr marL="0" indent="0" algn="just">
              <a:buNone/>
            </a:pPr>
            <a:r>
              <a:rPr lang="en-US" dirty="0"/>
              <a:t>Về dịch tễ u đầu tụy thường gặp nhất. Kế đến là u bóng vater - u đường mật, u tá tràng rất hiếm gặp. Bốn bệnh lý không thể phân biệt trên lâm sàng nên đề nghị làm: SA bụng, CT scan bụng chậu cản quang, SA nội soi + sinh thiết, CEA, CA19-9 để chẩn đoán và có hướng điều trị cụ thể.</a:t>
            </a:r>
          </a:p>
          <a:p>
            <a:pPr marL="0" indent="0" algn="just">
              <a:buNone/>
            </a:pPr>
            <a:r>
              <a:rPr lang="en-US" dirty="0"/>
              <a:t>Ở BN có tình trạng sốt + lạnh run, nghĩ có biến chứng viêm đường mật cấp.</a:t>
            </a:r>
          </a:p>
          <a:p>
            <a:pPr marL="0" indent="0">
              <a:buNone/>
            </a:pPr>
            <a:endParaRPr lang="en-US" dirty="0"/>
          </a:p>
        </p:txBody>
      </p:sp>
    </p:spTree>
    <p:extLst>
      <p:ext uri="{BB962C8B-B14F-4D97-AF65-F5344CB8AC3E}">
        <p14:creationId xmlns:p14="http://schemas.microsoft.com/office/powerpoint/2010/main" val="49299201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22BB-BEC7-3CF5-C114-015457221603}"/>
              </a:ext>
            </a:extLst>
          </p:cNvPr>
          <p:cNvSpPr>
            <a:spLocks noGrp="1"/>
          </p:cNvSpPr>
          <p:nvPr>
            <p:ph type="title"/>
          </p:nvPr>
        </p:nvSpPr>
        <p:spPr/>
        <p:txBody>
          <a:bodyPr/>
          <a:lstStyle/>
          <a:p>
            <a:r>
              <a:rPr lang="en-US" b="1"/>
              <a:t>9. Biện luận</a:t>
            </a:r>
          </a:p>
        </p:txBody>
      </p:sp>
      <p:sp>
        <p:nvSpPr>
          <p:cNvPr id="3" name="Content Placeholder 2">
            <a:extLst>
              <a:ext uri="{FF2B5EF4-FFF2-40B4-BE49-F238E27FC236}">
                <a16:creationId xmlns:a16="http://schemas.microsoft.com/office/drawing/2014/main" id="{50576A6F-90E8-FD93-E7CF-0BF7EC3705C0}"/>
              </a:ext>
            </a:extLst>
          </p:cNvPr>
          <p:cNvSpPr>
            <a:spLocks noGrp="1"/>
          </p:cNvSpPr>
          <p:nvPr>
            <p:ph idx="1"/>
          </p:nvPr>
        </p:nvSpPr>
        <p:spPr/>
        <p:txBody>
          <a:bodyPr>
            <a:normAutofit fontScale="92500" lnSpcReduction="20000"/>
          </a:bodyPr>
          <a:lstStyle/>
          <a:p>
            <a:pPr marL="0" indent="0" algn="just">
              <a:lnSpc>
                <a:spcPct val="110000"/>
              </a:lnSpc>
              <a:spcBef>
                <a:spcPts val="1200"/>
              </a:spcBef>
              <a:buNone/>
            </a:pPr>
            <a:r>
              <a:rPr lang="en-US" dirty="0"/>
              <a:t>+ Sỏi đường mật: ở BN lớn tuổi, vàng da tắc mật tăng dần thì sỏi đường mật là nguyên nhân thường gặp. Tuy nhiên nếu nguyên nhân do sỏi thường là vàng da lúc tăng lúc giảm, ngoài ra nguyên nhân này không giải thích được tình trạng sụt cân nhanh ở </a:t>
            </a:r>
            <a:r>
              <a:rPr lang="en-US"/>
              <a:t>BN này </a:t>
            </a:r>
            <a:r>
              <a:rPr lang="en-US">
                <a:sym typeface="Wingdings" panose="05000000000000000000" pitchFamily="2" charset="2"/>
              </a:rPr>
              <a:t></a:t>
            </a:r>
            <a:r>
              <a:rPr lang="en-US"/>
              <a:t> Đề </a:t>
            </a:r>
            <a:r>
              <a:rPr lang="en-US" dirty="0"/>
              <a:t>nghị SA </a:t>
            </a:r>
            <a:r>
              <a:rPr lang="en-US"/>
              <a:t>bụng, CT-scan </a:t>
            </a:r>
            <a:r>
              <a:rPr lang="en-US" dirty="0"/>
              <a:t>bụng chậu cản quang để chẩn đoán </a:t>
            </a:r>
            <a:r>
              <a:rPr lang="en-US"/>
              <a:t>phân biệt.</a:t>
            </a:r>
            <a:endParaRPr lang="en-US" dirty="0"/>
          </a:p>
          <a:p>
            <a:pPr marL="0" indent="0" algn="just">
              <a:lnSpc>
                <a:spcPct val="110000"/>
              </a:lnSpc>
              <a:spcBef>
                <a:spcPts val="1200"/>
              </a:spcBef>
              <a:buNone/>
            </a:pPr>
            <a:r>
              <a:rPr lang="en-US" dirty="0"/>
              <a:t>+ Bệnh lý từ ống tiêu hóa: không nghĩ đến vì BN không có tình trạng rối loạn tiêu </a:t>
            </a:r>
            <a:r>
              <a:rPr lang="en-US"/>
              <a:t>hóa (tiêu </a:t>
            </a:r>
            <a:r>
              <a:rPr lang="en-US" dirty="0"/>
              <a:t>chảy, táo bón, phân bất thường), không buồn nôn và nôn, trước đây chưa ghi nhận bệnh lý về ống tiêu hóa. Nếu một khối u từ ống tiêu hóa đè vào đường mật hoặc xâm lấn đường mật thì khối u phải phát triển trong thời gian dài và kích thước phải lớn. Tuy nhiên trên LS không sờ thấy khối u vùng bụng.</a:t>
            </a:r>
          </a:p>
        </p:txBody>
      </p:sp>
    </p:spTree>
    <p:extLst>
      <p:ext uri="{BB962C8B-B14F-4D97-AF65-F5344CB8AC3E}">
        <p14:creationId xmlns:p14="http://schemas.microsoft.com/office/powerpoint/2010/main" val="37771992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3491-EE99-081C-C3F9-484D45AE07C7}"/>
              </a:ext>
            </a:extLst>
          </p:cNvPr>
          <p:cNvSpPr>
            <a:spLocks noGrp="1"/>
          </p:cNvSpPr>
          <p:nvPr>
            <p:ph type="title"/>
          </p:nvPr>
        </p:nvSpPr>
        <p:spPr/>
        <p:txBody>
          <a:bodyPr/>
          <a:lstStyle/>
          <a:p>
            <a:r>
              <a:rPr lang="en-US" b="1"/>
              <a:t>1. Hành chính</a:t>
            </a:r>
          </a:p>
        </p:txBody>
      </p:sp>
      <p:sp>
        <p:nvSpPr>
          <p:cNvPr id="3" name="Content Placeholder 2">
            <a:extLst>
              <a:ext uri="{FF2B5EF4-FFF2-40B4-BE49-F238E27FC236}">
                <a16:creationId xmlns:a16="http://schemas.microsoft.com/office/drawing/2014/main" id="{2DAD9F82-4D3B-BF4E-06F1-E0A69C152707}"/>
              </a:ext>
            </a:extLst>
          </p:cNvPr>
          <p:cNvSpPr>
            <a:spLocks noGrp="1"/>
          </p:cNvSpPr>
          <p:nvPr>
            <p:ph idx="1"/>
          </p:nvPr>
        </p:nvSpPr>
        <p:spPr/>
        <p:txBody>
          <a:bodyPr/>
          <a:lstStyle/>
          <a:p>
            <a:r>
              <a:rPr lang="en-US"/>
              <a:t>Họ và tên: Nguyễn Minh Kh.</a:t>
            </a:r>
          </a:p>
          <a:p>
            <a:r>
              <a:rPr lang="en-US"/>
              <a:t>Giới tính: Nam</a:t>
            </a:r>
          </a:p>
          <a:p>
            <a:r>
              <a:rPr lang="en-US"/>
              <a:t>Năm sinh: 1974 (48 tuổi)</a:t>
            </a:r>
          </a:p>
          <a:p>
            <a:r>
              <a:rPr lang="en-US"/>
              <a:t>Thời gian nhập viện: 13h00 ngày 6/9/2022</a:t>
            </a:r>
          </a:p>
          <a:p>
            <a:r>
              <a:rPr lang="en-US"/>
              <a:t>Khoa cấp cứu – BV Nhân Dân Gia Định</a:t>
            </a:r>
          </a:p>
        </p:txBody>
      </p:sp>
    </p:spTree>
    <p:extLst>
      <p:ext uri="{BB962C8B-B14F-4D97-AF65-F5344CB8AC3E}">
        <p14:creationId xmlns:p14="http://schemas.microsoft.com/office/powerpoint/2010/main" val="202975992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BABD-108D-2EDD-F811-E84B7CC5BC51}"/>
              </a:ext>
            </a:extLst>
          </p:cNvPr>
          <p:cNvSpPr>
            <a:spLocks noGrp="1"/>
          </p:cNvSpPr>
          <p:nvPr>
            <p:ph type="title"/>
          </p:nvPr>
        </p:nvSpPr>
        <p:spPr/>
        <p:txBody>
          <a:bodyPr/>
          <a:lstStyle/>
          <a:p>
            <a:r>
              <a:rPr lang="en-US" b="1"/>
              <a:t>10. Đề nghị CLS</a:t>
            </a:r>
          </a:p>
        </p:txBody>
      </p:sp>
      <p:sp>
        <p:nvSpPr>
          <p:cNvPr id="3" name="Content Placeholder 2">
            <a:extLst>
              <a:ext uri="{FF2B5EF4-FFF2-40B4-BE49-F238E27FC236}">
                <a16:creationId xmlns:a16="http://schemas.microsoft.com/office/drawing/2014/main" id="{16F58CE4-4BFD-C602-69D4-B0AF6DADE016}"/>
              </a:ext>
            </a:extLst>
          </p:cNvPr>
          <p:cNvSpPr>
            <a:spLocks noGrp="1"/>
          </p:cNvSpPr>
          <p:nvPr>
            <p:ph idx="1"/>
          </p:nvPr>
        </p:nvSpPr>
        <p:spPr>
          <a:xfrm>
            <a:off x="838200" y="1515980"/>
            <a:ext cx="10515600" cy="4976896"/>
          </a:xfrm>
        </p:spPr>
        <p:txBody>
          <a:bodyPr>
            <a:normAutofit/>
          </a:bodyPr>
          <a:lstStyle/>
          <a:p>
            <a:pPr marL="0" indent="0">
              <a:buNone/>
            </a:pPr>
            <a:r>
              <a:rPr lang="en-US" b="1" dirty="0"/>
              <a:t>Thường quy:</a:t>
            </a:r>
          </a:p>
          <a:p>
            <a:r>
              <a:rPr lang="en-US" dirty="0"/>
              <a:t>Công thức máu.</a:t>
            </a:r>
          </a:p>
          <a:p>
            <a:r>
              <a:rPr lang="en-US" dirty="0"/>
              <a:t>Chức năng đông cầm máu.</a:t>
            </a:r>
          </a:p>
          <a:p>
            <a:r>
              <a:rPr lang="en-US" dirty="0"/>
              <a:t>Ion đồ.</a:t>
            </a:r>
          </a:p>
          <a:p>
            <a:r>
              <a:rPr lang="en-US" dirty="0"/>
              <a:t>BUN, Creatinine máu.</a:t>
            </a:r>
          </a:p>
          <a:p>
            <a:r>
              <a:rPr lang="en-US" dirty="0"/>
              <a:t>Đường huyết.</a:t>
            </a:r>
          </a:p>
          <a:p>
            <a:r>
              <a:rPr lang="en-US" dirty="0"/>
              <a:t>TPTNT.</a:t>
            </a:r>
          </a:p>
          <a:p>
            <a:r>
              <a:rPr lang="en-US" dirty="0"/>
              <a:t>X-quang ngực thẳng, ECG.</a:t>
            </a:r>
          </a:p>
          <a:p>
            <a:endParaRPr lang="en-US" dirty="0"/>
          </a:p>
        </p:txBody>
      </p:sp>
    </p:spTree>
    <p:extLst>
      <p:ext uri="{BB962C8B-B14F-4D97-AF65-F5344CB8AC3E}">
        <p14:creationId xmlns:p14="http://schemas.microsoft.com/office/powerpoint/2010/main" val="224835695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BABD-108D-2EDD-F811-E84B7CC5BC51}"/>
              </a:ext>
            </a:extLst>
          </p:cNvPr>
          <p:cNvSpPr>
            <a:spLocks noGrp="1"/>
          </p:cNvSpPr>
          <p:nvPr>
            <p:ph type="title"/>
          </p:nvPr>
        </p:nvSpPr>
        <p:spPr/>
        <p:txBody>
          <a:bodyPr/>
          <a:lstStyle/>
          <a:p>
            <a:r>
              <a:rPr lang="en-US" b="1"/>
              <a:t>10. Đề nghị CLS</a:t>
            </a:r>
          </a:p>
        </p:txBody>
      </p:sp>
      <p:sp>
        <p:nvSpPr>
          <p:cNvPr id="3" name="Content Placeholder 2">
            <a:extLst>
              <a:ext uri="{FF2B5EF4-FFF2-40B4-BE49-F238E27FC236}">
                <a16:creationId xmlns:a16="http://schemas.microsoft.com/office/drawing/2014/main" id="{16F58CE4-4BFD-C602-69D4-B0AF6DADE016}"/>
              </a:ext>
            </a:extLst>
          </p:cNvPr>
          <p:cNvSpPr>
            <a:spLocks noGrp="1"/>
          </p:cNvSpPr>
          <p:nvPr>
            <p:ph idx="1"/>
          </p:nvPr>
        </p:nvSpPr>
        <p:spPr>
          <a:xfrm>
            <a:off x="838200" y="1515980"/>
            <a:ext cx="10515600" cy="4976896"/>
          </a:xfrm>
        </p:spPr>
        <p:txBody>
          <a:bodyPr>
            <a:normAutofit/>
          </a:bodyPr>
          <a:lstStyle/>
          <a:p>
            <a:pPr marL="0" indent="0">
              <a:buNone/>
            </a:pPr>
            <a:r>
              <a:rPr lang="en-US" b="1" dirty="0"/>
              <a:t>Chẩn đoán:</a:t>
            </a:r>
          </a:p>
          <a:p>
            <a:r>
              <a:rPr lang="en-US" dirty="0"/>
              <a:t>AST</a:t>
            </a:r>
            <a:r>
              <a:rPr lang="en-US"/>
              <a:t>, ALT</a:t>
            </a:r>
            <a:endParaRPr lang="en-US" dirty="0"/>
          </a:p>
          <a:p>
            <a:r>
              <a:rPr lang="en-US" dirty="0"/>
              <a:t>Bilirubin toàn phần, bilirubin gián tiếp</a:t>
            </a:r>
          </a:p>
          <a:p>
            <a:r>
              <a:rPr lang="en-US" dirty="0"/>
              <a:t>Siêu âm bụng</a:t>
            </a:r>
          </a:p>
          <a:p>
            <a:r>
              <a:rPr lang="en-US" dirty="0"/>
              <a:t>Xét nghiệm CEA, CA19-9, ALP</a:t>
            </a:r>
            <a:r>
              <a:rPr lang="en-US"/>
              <a:t>, GGT</a:t>
            </a:r>
            <a:endParaRPr lang="en-US" dirty="0"/>
          </a:p>
          <a:p>
            <a:r>
              <a:rPr lang="en-US" dirty="0"/>
              <a:t>CT-scan bụng có </a:t>
            </a:r>
            <a:r>
              <a:rPr lang="en-US"/>
              <a:t>cản quang</a:t>
            </a:r>
            <a:endParaRPr lang="en-US" dirty="0"/>
          </a:p>
          <a:p>
            <a:r>
              <a:rPr lang="en-US" dirty="0"/>
              <a:t>Siêu âm nội soi + </a:t>
            </a:r>
            <a:r>
              <a:rPr lang="en-US"/>
              <a:t>sinh thiết</a:t>
            </a:r>
            <a:endParaRPr lang="en-US" dirty="0"/>
          </a:p>
          <a:p>
            <a:endParaRPr lang="en-US" dirty="0"/>
          </a:p>
        </p:txBody>
      </p:sp>
    </p:spTree>
    <p:extLst>
      <p:ext uri="{BB962C8B-B14F-4D97-AF65-F5344CB8AC3E}">
        <p14:creationId xmlns:p14="http://schemas.microsoft.com/office/powerpoint/2010/main" val="355786964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1074-78C3-68FA-8780-81A0E6F14045}"/>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C503418A-A2C6-B6BF-907A-27A8BEE6128B}"/>
              </a:ext>
            </a:extLst>
          </p:cNvPr>
          <p:cNvSpPr>
            <a:spLocks noGrp="1"/>
          </p:cNvSpPr>
          <p:nvPr>
            <p:ph idx="1"/>
          </p:nvPr>
        </p:nvSpPr>
        <p:spPr/>
        <p:txBody>
          <a:bodyPr/>
          <a:lstStyle/>
          <a:p>
            <a:r>
              <a:rPr lang="en-US"/>
              <a:t>Billirubin TP	170,66 umol/L</a:t>
            </a:r>
          </a:p>
          <a:p>
            <a:r>
              <a:rPr lang="en-US"/>
              <a:t>Billirubin TT	100,65 umol/L</a:t>
            </a:r>
          </a:p>
          <a:p>
            <a:pPr marL="0" indent="0">
              <a:buNone/>
            </a:pPr>
            <a:r>
              <a:rPr lang="en-US">
                <a:sym typeface="Wingdings" panose="05000000000000000000" pitchFamily="2" charset="2"/>
              </a:rPr>
              <a:t> Billirubin tăng, ưu thế trực tiếp, phù hợp với vàng da tắc mật.</a:t>
            </a:r>
            <a:endParaRPr lang="en-US"/>
          </a:p>
        </p:txBody>
      </p:sp>
    </p:spTree>
    <p:extLst>
      <p:ext uri="{BB962C8B-B14F-4D97-AF65-F5344CB8AC3E}">
        <p14:creationId xmlns:p14="http://schemas.microsoft.com/office/powerpoint/2010/main" val="3430248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1074-78C3-68FA-8780-81A0E6F14045}"/>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C503418A-A2C6-B6BF-907A-27A8BEE6128B}"/>
              </a:ext>
            </a:extLst>
          </p:cNvPr>
          <p:cNvSpPr>
            <a:spLocks noGrp="1"/>
          </p:cNvSpPr>
          <p:nvPr>
            <p:ph idx="1"/>
          </p:nvPr>
        </p:nvSpPr>
        <p:spPr/>
        <p:txBody>
          <a:bodyPr/>
          <a:lstStyle/>
          <a:p>
            <a:pPr marL="0" indent="0">
              <a:buNone/>
            </a:pPr>
            <a:r>
              <a:rPr lang="en-US" b="1" dirty="0">
                <a:sym typeface="Wingdings" panose="05000000000000000000" pitchFamily="2" charset="2"/>
              </a:rPr>
              <a:t>Siêu âm bụng:</a:t>
            </a:r>
          </a:p>
          <a:p>
            <a:pPr>
              <a:buFontTx/>
              <a:buChar char="-"/>
            </a:pPr>
            <a:r>
              <a:rPr lang="en-US" dirty="0">
                <a:sym typeface="Wingdings" panose="05000000000000000000" pitchFamily="2" charset="2"/>
              </a:rPr>
              <a:t>Dãn đường mật trong và ngoài gan, dãn ống tụy chính.</a:t>
            </a:r>
          </a:p>
          <a:p>
            <a:pPr>
              <a:buFontTx/>
              <a:buChar char="-"/>
            </a:pPr>
            <a:r>
              <a:rPr lang="en-US" dirty="0">
                <a:sym typeface="Wingdings" panose="05000000000000000000" pitchFamily="2" charset="2"/>
              </a:rPr>
              <a:t>Cấu trúc dạng nang cạnh trong tá tràng D2, có thể phù hợp nang ống mật chủ, nang đầu tụy,…</a:t>
            </a:r>
          </a:p>
          <a:p>
            <a:pPr>
              <a:buFont typeface="Wingdings" panose="05000000000000000000" pitchFamily="2" charset="2"/>
              <a:buChar char="à"/>
            </a:pPr>
            <a:r>
              <a:rPr lang="en-US" dirty="0">
                <a:sym typeface="Wingdings" panose="05000000000000000000" pitchFamily="2" charset="2"/>
              </a:rPr>
              <a:t> Chưa rõ nguyên nhân do hạn chế của siêu âm trong khảo sát đoạn cuối ống mật chủ.</a:t>
            </a:r>
          </a:p>
          <a:p>
            <a:pPr>
              <a:buFont typeface="Wingdings" panose="05000000000000000000" pitchFamily="2" charset="2"/>
              <a:buChar char="à"/>
            </a:pPr>
            <a:r>
              <a:rPr lang="en-US" dirty="0">
                <a:sym typeface="Wingdings" panose="05000000000000000000" pitchFamily="2" charset="2"/>
              </a:rPr>
              <a:t> Có dãn ống tụy chính, tắc nghẽn ở đoạn cuối OMC</a:t>
            </a:r>
          </a:p>
          <a:p>
            <a:pPr>
              <a:buFont typeface="Wingdings" panose="05000000000000000000" pitchFamily="2" charset="2"/>
              <a:buChar char="à"/>
            </a:pPr>
            <a:r>
              <a:rPr lang="en-US" dirty="0">
                <a:sym typeface="Wingdings" panose="05000000000000000000" pitchFamily="2" charset="2"/>
              </a:rPr>
              <a:t> Đề nghị CT-scan bụng có cản quang.</a:t>
            </a:r>
            <a:endParaRPr lang="en-US" dirty="0"/>
          </a:p>
        </p:txBody>
      </p:sp>
    </p:spTree>
    <p:extLst>
      <p:ext uri="{BB962C8B-B14F-4D97-AF65-F5344CB8AC3E}">
        <p14:creationId xmlns:p14="http://schemas.microsoft.com/office/powerpoint/2010/main" val="31225268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270C-E277-74BD-0AF8-97905835428B}"/>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DC73EAE5-B22B-A308-7CB6-AC6AC01013B6}"/>
              </a:ext>
            </a:extLst>
          </p:cNvPr>
          <p:cNvSpPr>
            <a:spLocks noGrp="1"/>
          </p:cNvSpPr>
          <p:nvPr>
            <p:ph idx="1"/>
          </p:nvPr>
        </p:nvSpPr>
        <p:spPr/>
        <p:txBody>
          <a:bodyPr/>
          <a:lstStyle/>
          <a:p>
            <a:pPr marL="0" indent="0">
              <a:buNone/>
            </a:pPr>
            <a:r>
              <a:rPr lang="en-US" b="1"/>
              <a:t>CT-scan bụng có cản quang</a:t>
            </a:r>
          </a:p>
          <a:p>
            <a:r>
              <a:rPr lang="en-US"/>
              <a:t>U đầu tụy gây dãn ống tụy chính, đường mật trong và ngoài gan.</a:t>
            </a:r>
          </a:p>
          <a:p>
            <a:r>
              <a:rPr lang="en-US"/>
              <a:t>Vài hạch phì đại vùng rốn gan, đầu tụy.</a:t>
            </a:r>
          </a:p>
          <a:p>
            <a:r>
              <a:rPr lang="en-US"/>
              <a:t>Gan to.</a:t>
            </a:r>
          </a:p>
          <a:p>
            <a:pPr marL="0" indent="0">
              <a:buNone/>
            </a:pPr>
            <a:r>
              <a:rPr lang="en-US">
                <a:sym typeface="Wingdings" panose="05000000000000000000" pitchFamily="2" charset="2"/>
              </a:rPr>
              <a:t> Nguyên nhân: U đầu tụy.</a:t>
            </a:r>
            <a:endParaRPr lang="en-US"/>
          </a:p>
        </p:txBody>
      </p:sp>
    </p:spTree>
    <p:extLst>
      <p:ext uri="{BB962C8B-B14F-4D97-AF65-F5344CB8AC3E}">
        <p14:creationId xmlns:p14="http://schemas.microsoft.com/office/powerpoint/2010/main" val="100520897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546A-6D2A-5E9F-F6F5-35FC414ACB84}"/>
              </a:ext>
            </a:extLst>
          </p:cNvPr>
          <p:cNvSpPr>
            <a:spLocks noGrp="1"/>
          </p:cNvSpPr>
          <p:nvPr>
            <p:ph type="title"/>
          </p:nvPr>
        </p:nvSpPr>
        <p:spPr/>
        <p:txBody>
          <a:bodyPr/>
          <a:lstStyle/>
          <a:p>
            <a:r>
              <a:rPr lang="en-US"/>
              <a:t>11. Kết quả CLS</a:t>
            </a:r>
          </a:p>
        </p:txBody>
      </p:sp>
      <p:sp>
        <p:nvSpPr>
          <p:cNvPr id="3" name="Content Placeholder 2">
            <a:extLst>
              <a:ext uri="{FF2B5EF4-FFF2-40B4-BE49-F238E27FC236}">
                <a16:creationId xmlns:a16="http://schemas.microsoft.com/office/drawing/2014/main" id="{6A101344-0D25-AB7E-EB4E-824F59E26879}"/>
              </a:ext>
            </a:extLst>
          </p:cNvPr>
          <p:cNvSpPr>
            <a:spLocks noGrp="1"/>
          </p:cNvSpPr>
          <p:nvPr>
            <p:ph idx="1"/>
          </p:nvPr>
        </p:nvSpPr>
        <p:spPr>
          <a:xfrm>
            <a:off x="838200" y="1825625"/>
            <a:ext cx="10515600" cy="4667250"/>
          </a:xfrm>
        </p:spPr>
        <p:txBody>
          <a:bodyPr>
            <a:normAutofit/>
          </a:bodyPr>
          <a:lstStyle/>
          <a:p>
            <a:pPr marL="0" indent="0">
              <a:buNone/>
            </a:pPr>
            <a:r>
              <a:rPr lang="en-US" b="1"/>
              <a:t>Công thức máu:</a:t>
            </a:r>
          </a:p>
          <a:p>
            <a:pPr marL="0" indent="0">
              <a:buNone/>
              <a:tabLst>
                <a:tab pos="1539875" algn="l"/>
              </a:tabLst>
            </a:pPr>
            <a:r>
              <a:rPr lang="en-US"/>
              <a:t>WBC	17,36 K/uL (%NEU 86,6)</a:t>
            </a:r>
          </a:p>
          <a:p>
            <a:pPr marL="0" indent="0">
              <a:buNone/>
              <a:tabLst>
                <a:tab pos="1539875" algn="l"/>
              </a:tabLst>
            </a:pPr>
            <a:r>
              <a:rPr lang="en-US"/>
              <a:t>HGB	98 g/L</a:t>
            </a:r>
          </a:p>
          <a:p>
            <a:pPr marL="0" indent="0">
              <a:buNone/>
              <a:tabLst>
                <a:tab pos="1539875" algn="l"/>
              </a:tabLst>
            </a:pPr>
            <a:r>
              <a:rPr lang="en-US"/>
              <a:t>HCT	28,7%</a:t>
            </a:r>
          </a:p>
          <a:p>
            <a:pPr marL="0" indent="0">
              <a:buNone/>
              <a:tabLst>
                <a:tab pos="1539875" algn="l"/>
              </a:tabLst>
            </a:pPr>
            <a:r>
              <a:rPr lang="en-US"/>
              <a:t>MCV	93,2 fL</a:t>
            </a:r>
          </a:p>
          <a:p>
            <a:pPr marL="0" indent="0">
              <a:buNone/>
              <a:tabLst>
                <a:tab pos="1539875" algn="l"/>
              </a:tabLst>
            </a:pPr>
            <a:r>
              <a:rPr lang="en-US"/>
              <a:t>MCH	31,8 pg</a:t>
            </a:r>
          </a:p>
          <a:p>
            <a:pPr marL="0" indent="0">
              <a:buNone/>
              <a:tabLst>
                <a:tab pos="1539875" algn="l"/>
              </a:tabLst>
            </a:pPr>
            <a:r>
              <a:rPr lang="en-US"/>
              <a:t>PLT	346 K/dL</a:t>
            </a:r>
          </a:p>
          <a:p>
            <a:pPr marL="0" indent="0">
              <a:buNone/>
              <a:tabLst>
                <a:tab pos="1539875" algn="l"/>
              </a:tabLst>
            </a:pPr>
            <a:r>
              <a:rPr lang="en-US">
                <a:sym typeface="Wingdings" panose="05000000000000000000" pitchFamily="2" charset="2"/>
              </a:rPr>
              <a:t> Thiếu máu đẳng sắc đẳng bào; bạch cầu tăng, ưu thế neutrophils nghĩ do nhiễm trùng đường mật.</a:t>
            </a:r>
            <a:endParaRPr lang="en-US"/>
          </a:p>
        </p:txBody>
      </p:sp>
    </p:spTree>
    <p:extLst>
      <p:ext uri="{BB962C8B-B14F-4D97-AF65-F5344CB8AC3E}">
        <p14:creationId xmlns:p14="http://schemas.microsoft.com/office/powerpoint/2010/main" val="394999658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D623-BE52-76DC-70CA-D5F90FA6FA91}"/>
              </a:ext>
            </a:extLst>
          </p:cNvPr>
          <p:cNvSpPr>
            <a:spLocks noGrp="1"/>
          </p:cNvSpPr>
          <p:nvPr>
            <p:ph type="title"/>
          </p:nvPr>
        </p:nvSpPr>
        <p:spPr/>
        <p:txBody>
          <a:bodyPr/>
          <a:lstStyle/>
          <a:p>
            <a:r>
              <a:rPr lang="en-US"/>
              <a:t>11. Kết quả CLS</a:t>
            </a:r>
          </a:p>
        </p:txBody>
      </p:sp>
      <p:sp>
        <p:nvSpPr>
          <p:cNvPr id="3" name="Content Placeholder 2">
            <a:extLst>
              <a:ext uri="{FF2B5EF4-FFF2-40B4-BE49-F238E27FC236}">
                <a16:creationId xmlns:a16="http://schemas.microsoft.com/office/drawing/2014/main" id="{1131BB0C-4E9B-C6BF-931F-8ACACDB1C609}"/>
              </a:ext>
            </a:extLst>
          </p:cNvPr>
          <p:cNvSpPr>
            <a:spLocks noGrp="1"/>
          </p:cNvSpPr>
          <p:nvPr>
            <p:ph idx="1"/>
          </p:nvPr>
        </p:nvSpPr>
        <p:spPr/>
        <p:txBody>
          <a:bodyPr/>
          <a:lstStyle/>
          <a:p>
            <a:pPr marL="0" indent="0">
              <a:buNone/>
              <a:tabLst>
                <a:tab pos="1539875" algn="l"/>
              </a:tabLst>
            </a:pPr>
            <a:r>
              <a:rPr lang="en-US"/>
              <a:t>ALT	40,1 U/L</a:t>
            </a:r>
          </a:p>
          <a:p>
            <a:pPr marL="0" indent="0">
              <a:buNone/>
              <a:tabLst>
                <a:tab pos="1539875" algn="l"/>
              </a:tabLst>
            </a:pPr>
            <a:r>
              <a:rPr lang="en-US"/>
              <a:t>AST	43,8 U/L</a:t>
            </a:r>
          </a:p>
          <a:p>
            <a:pPr marL="0" indent="0">
              <a:buNone/>
              <a:tabLst>
                <a:tab pos="1539875" algn="l"/>
              </a:tabLst>
            </a:pPr>
            <a:r>
              <a:rPr lang="en-US"/>
              <a:t>PT	13,8 giây</a:t>
            </a:r>
          </a:p>
          <a:p>
            <a:pPr marL="0" indent="0">
              <a:buNone/>
              <a:tabLst>
                <a:tab pos="1539875" algn="l"/>
              </a:tabLst>
            </a:pPr>
            <a:r>
              <a:rPr lang="en-US"/>
              <a:t>INR	1,04</a:t>
            </a:r>
          </a:p>
          <a:p>
            <a:pPr marL="0" indent="0">
              <a:buNone/>
              <a:tabLst>
                <a:tab pos="1539875" algn="l"/>
              </a:tabLst>
            </a:pPr>
            <a:r>
              <a:rPr lang="en-US"/>
              <a:t>APTT	33,1 giây</a:t>
            </a:r>
          </a:p>
          <a:p>
            <a:pPr marL="0" indent="0">
              <a:buNone/>
              <a:tabLst>
                <a:tab pos="1539875" algn="l"/>
              </a:tabLst>
            </a:pPr>
            <a:r>
              <a:rPr lang="en-US"/>
              <a:t>TPTNT, X-quang ngực thẳng và ECG chưa ghi nhận bất thường.</a:t>
            </a:r>
          </a:p>
        </p:txBody>
      </p:sp>
    </p:spTree>
    <p:extLst>
      <p:ext uri="{BB962C8B-B14F-4D97-AF65-F5344CB8AC3E}">
        <p14:creationId xmlns:p14="http://schemas.microsoft.com/office/powerpoint/2010/main" val="79957353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7187-7EFB-711C-317B-64AD89663EB1}"/>
              </a:ext>
            </a:extLst>
          </p:cNvPr>
          <p:cNvSpPr>
            <a:spLocks noGrp="1"/>
          </p:cNvSpPr>
          <p:nvPr>
            <p:ph type="title"/>
          </p:nvPr>
        </p:nvSpPr>
        <p:spPr/>
        <p:txBody>
          <a:bodyPr/>
          <a:lstStyle/>
          <a:p>
            <a:r>
              <a:rPr lang="en-US" b="1"/>
              <a:t>12. Chẩn đoán xác định</a:t>
            </a:r>
          </a:p>
        </p:txBody>
      </p:sp>
      <p:sp>
        <p:nvSpPr>
          <p:cNvPr id="3" name="Content Placeholder 2">
            <a:extLst>
              <a:ext uri="{FF2B5EF4-FFF2-40B4-BE49-F238E27FC236}">
                <a16:creationId xmlns:a16="http://schemas.microsoft.com/office/drawing/2014/main" id="{19925EEF-0099-EBC1-6B6E-24A0D5C7E4CC}"/>
              </a:ext>
            </a:extLst>
          </p:cNvPr>
          <p:cNvSpPr>
            <a:spLocks noGrp="1"/>
          </p:cNvSpPr>
          <p:nvPr>
            <p:ph idx="1"/>
          </p:nvPr>
        </p:nvSpPr>
        <p:spPr/>
        <p:txBody>
          <a:bodyPr/>
          <a:lstStyle/>
          <a:p>
            <a:pPr marL="0" indent="0">
              <a:buNone/>
            </a:pPr>
            <a:r>
              <a:rPr lang="en-US" dirty="0"/>
              <a:t>U đầu </a:t>
            </a:r>
            <a:r>
              <a:rPr lang="en-US"/>
              <a:t>tụy biến chứng </a:t>
            </a:r>
            <a:r>
              <a:rPr lang="en-US" dirty="0"/>
              <a:t>viêm đường mật cấp / Tâm thần phân liệt – Viêm tụy mạn.</a:t>
            </a:r>
          </a:p>
        </p:txBody>
      </p:sp>
    </p:spTree>
    <p:extLst>
      <p:ext uri="{BB962C8B-B14F-4D97-AF65-F5344CB8AC3E}">
        <p14:creationId xmlns:p14="http://schemas.microsoft.com/office/powerpoint/2010/main" val="207897383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75BC-7688-D192-DDDE-D674643DB240}"/>
              </a:ext>
            </a:extLst>
          </p:cNvPr>
          <p:cNvSpPr>
            <a:spLocks noGrp="1"/>
          </p:cNvSpPr>
          <p:nvPr>
            <p:ph type="title"/>
          </p:nvPr>
        </p:nvSpPr>
        <p:spPr/>
        <p:txBody>
          <a:bodyPr/>
          <a:lstStyle/>
          <a:p>
            <a:r>
              <a:rPr lang="en-US" b="1"/>
              <a:t>13. Điều trị</a:t>
            </a:r>
          </a:p>
        </p:txBody>
      </p:sp>
      <p:sp>
        <p:nvSpPr>
          <p:cNvPr id="3" name="Content Placeholder 2">
            <a:extLst>
              <a:ext uri="{FF2B5EF4-FFF2-40B4-BE49-F238E27FC236}">
                <a16:creationId xmlns:a16="http://schemas.microsoft.com/office/drawing/2014/main" id="{B91DC17A-3AA6-6427-0943-FA695E2345AD}"/>
              </a:ext>
            </a:extLst>
          </p:cNvPr>
          <p:cNvSpPr>
            <a:spLocks noGrp="1"/>
          </p:cNvSpPr>
          <p:nvPr>
            <p:ph idx="1"/>
          </p:nvPr>
        </p:nvSpPr>
        <p:spPr/>
        <p:txBody>
          <a:bodyPr/>
          <a:lstStyle/>
          <a:p>
            <a:r>
              <a:rPr lang="en-US"/>
              <a:t>Điều trị tình trạng nhiễm trùng đường mật</a:t>
            </a:r>
          </a:p>
          <a:p>
            <a:pPr marL="576263" indent="-338138">
              <a:buFont typeface="Wingdings" panose="05000000000000000000" pitchFamily="2" charset="2"/>
              <a:buChar char="ü"/>
            </a:pPr>
            <a:r>
              <a:rPr lang="en-US"/>
              <a:t>Kháng sinh</a:t>
            </a:r>
          </a:p>
          <a:p>
            <a:pPr marL="576263" indent="-338138">
              <a:buFont typeface="Wingdings" panose="05000000000000000000" pitchFamily="2" charset="2"/>
              <a:buChar char="ü"/>
            </a:pPr>
            <a:r>
              <a:rPr lang="en-US"/>
              <a:t>Điều trị hỗ trợ</a:t>
            </a:r>
          </a:p>
          <a:p>
            <a:r>
              <a:rPr lang="en-US"/>
              <a:t>Điều trị U đầu tụy: sinh thiết để xác định tính chất</a:t>
            </a:r>
          </a:p>
        </p:txBody>
      </p:sp>
    </p:spTree>
    <p:extLst>
      <p:ext uri="{BB962C8B-B14F-4D97-AF65-F5344CB8AC3E}">
        <p14:creationId xmlns:p14="http://schemas.microsoft.com/office/powerpoint/2010/main" val="22302683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2B21-2857-A178-6FCB-EBFCB51245C7}"/>
              </a:ext>
            </a:extLst>
          </p:cNvPr>
          <p:cNvSpPr>
            <a:spLocks noGrp="1"/>
          </p:cNvSpPr>
          <p:nvPr>
            <p:ph type="title"/>
          </p:nvPr>
        </p:nvSpPr>
        <p:spPr/>
        <p:txBody>
          <a:bodyPr/>
          <a:lstStyle/>
          <a:p>
            <a:r>
              <a:rPr lang="en-US" b="1"/>
              <a:t>2. Lý do nhập viện</a:t>
            </a:r>
          </a:p>
        </p:txBody>
      </p:sp>
      <p:sp>
        <p:nvSpPr>
          <p:cNvPr id="3" name="Content Placeholder 2">
            <a:extLst>
              <a:ext uri="{FF2B5EF4-FFF2-40B4-BE49-F238E27FC236}">
                <a16:creationId xmlns:a16="http://schemas.microsoft.com/office/drawing/2014/main" id="{D8DC1C66-AFF7-7408-A697-9F9E4F5B704D}"/>
              </a:ext>
            </a:extLst>
          </p:cNvPr>
          <p:cNvSpPr>
            <a:spLocks noGrp="1"/>
          </p:cNvSpPr>
          <p:nvPr>
            <p:ph idx="1"/>
          </p:nvPr>
        </p:nvSpPr>
        <p:spPr/>
        <p:txBody>
          <a:bodyPr>
            <a:normAutofit/>
          </a:bodyPr>
          <a:lstStyle/>
          <a:p>
            <a:r>
              <a:rPr lang="en-US" sz="3200"/>
              <a:t>Sốt</a:t>
            </a:r>
          </a:p>
        </p:txBody>
      </p:sp>
    </p:spTree>
    <p:extLst>
      <p:ext uri="{BB962C8B-B14F-4D97-AF65-F5344CB8AC3E}">
        <p14:creationId xmlns:p14="http://schemas.microsoft.com/office/powerpoint/2010/main" val="23098117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0A1A-BF6B-287B-A867-5651361259BC}"/>
              </a:ext>
            </a:extLst>
          </p:cNvPr>
          <p:cNvSpPr>
            <a:spLocks noGrp="1"/>
          </p:cNvSpPr>
          <p:nvPr>
            <p:ph type="title"/>
          </p:nvPr>
        </p:nvSpPr>
        <p:spPr/>
        <p:txBody>
          <a:bodyPr/>
          <a:lstStyle/>
          <a:p>
            <a:r>
              <a:rPr lang="en-US" b="1"/>
              <a:t>3. Bệnh sử</a:t>
            </a:r>
          </a:p>
        </p:txBody>
      </p:sp>
      <p:sp>
        <p:nvSpPr>
          <p:cNvPr id="3" name="Content Placeholder 2">
            <a:extLst>
              <a:ext uri="{FF2B5EF4-FFF2-40B4-BE49-F238E27FC236}">
                <a16:creationId xmlns:a16="http://schemas.microsoft.com/office/drawing/2014/main" id="{0577E4DD-D654-89DA-9ED6-F93C058AE298}"/>
              </a:ext>
            </a:extLst>
          </p:cNvPr>
          <p:cNvSpPr>
            <a:spLocks noGrp="1"/>
          </p:cNvSpPr>
          <p:nvPr>
            <p:ph idx="1"/>
          </p:nvPr>
        </p:nvSpPr>
        <p:spPr/>
        <p:txBody>
          <a:bodyPr/>
          <a:lstStyle/>
          <a:p>
            <a:pPr algn="just"/>
            <a:r>
              <a:rPr lang="en-US" dirty="0"/>
              <a:t>Cách nhập viện 3 tháng, BN bắt đầu tự thấy vàng da. Vàng da ngày càng tăng dần, ban đầu vàng nhẹ ở mặt, ngực, bàn tay sau đó vàng sậm màu tăng dần khắp người, kèm tiểu sậm như nước trà, lượng không đổi so với bình thường(# 1L/ ngày). Bệnh nhân ngứa nhiều toàn thân.</a:t>
            </a:r>
          </a:p>
          <a:p>
            <a:pPr algn="just"/>
            <a:r>
              <a:rPr lang="en-US" dirty="0"/>
              <a:t>Cách nhập viện khoảng 2 tuần, BN </a:t>
            </a:r>
            <a:r>
              <a:rPr lang="en-US"/>
              <a:t>sốt (không </a:t>
            </a:r>
            <a:r>
              <a:rPr lang="en-US" dirty="0"/>
              <a:t>rõ nhiệt độ) kèm lạnh run -&gt; Nhập BV NDGĐ với chẩn đoán nhiễm trùng đường mật do u đầu tụy, điều trị ở khoa nội tiêu hóa 11 ngày. Sau đó BN hết sốt, giảm ngứa, ăn uống ngon miệng hơn -&gt; Xuất viện</a:t>
            </a:r>
          </a:p>
        </p:txBody>
      </p:sp>
    </p:spTree>
    <p:extLst>
      <p:ext uri="{BB962C8B-B14F-4D97-AF65-F5344CB8AC3E}">
        <p14:creationId xmlns:p14="http://schemas.microsoft.com/office/powerpoint/2010/main" val="280591261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Bệnh sử:</a:t>
            </a:r>
          </a:p>
        </p:txBody>
      </p:sp>
      <p:sp>
        <p:nvSpPr>
          <p:cNvPr id="3" name="Content Placeholder 2"/>
          <p:cNvSpPr>
            <a:spLocks noGrp="1"/>
          </p:cNvSpPr>
          <p:nvPr>
            <p:ph idx="1"/>
          </p:nvPr>
        </p:nvSpPr>
        <p:spPr/>
        <p:txBody>
          <a:bodyPr/>
          <a:lstStyle/>
          <a:p>
            <a:pPr algn="just"/>
            <a:r>
              <a:rPr lang="en-US" dirty="0"/>
              <a:t>Cách nhập viện 16 giờ, bệnh nhân sốt khoảng 39</a:t>
            </a:r>
            <a:r>
              <a:rPr lang="en-US" baseline="30000" dirty="0"/>
              <a:t>o</a:t>
            </a:r>
            <a:r>
              <a:rPr lang="en-US" dirty="0"/>
              <a:t>C, kéo dài liên tục 3 giờ sau tự hết, không dùng thuốc hạ sốt.</a:t>
            </a:r>
          </a:p>
          <a:p>
            <a:pPr algn="just"/>
            <a:r>
              <a:rPr lang="en-US" dirty="0"/>
              <a:t>Cách nhập viện 3 giờ, bệnh nhân sốt lần 2 khoảng 39</a:t>
            </a:r>
            <a:r>
              <a:rPr lang="en-US" baseline="30000" dirty="0"/>
              <a:t>o</a:t>
            </a:r>
            <a:r>
              <a:rPr lang="en-US" dirty="0"/>
              <a:t>C, bệnh nhân sử dụng thuốc hạ sốt Efferalgan 500mg 1 viên, sau 1 giờ thì hết sốt.</a:t>
            </a:r>
          </a:p>
          <a:p>
            <a:pPr algn="just"/>
            <a:r>
              <a:rPr lang="en-US" dirty="0"/>
              <a:t>Bệnh nhân đi khám và nhập cấp cứu BV Nhân Dân Gia Định lúc 13h00 ngày 6/9/2022.</a:t>
            </a:r>
          </a:p>
          <a:p>
            <a:pPr algn="just"/>
            <a:endParaRPr lang="en-US" dirty="0"/>
          </a:p>
          <a:p>
            <a:endParaRPr lang="en-US" dirty="0"/>
          </a:p>
        </p:txBody>
      </p:sp>
    </p:spTree>
    <p:extLst>
      <p:ext uri="{BB962C8B-B14F-4D97-AF65-F5344CB8AC3E}">
        <p14:creationId xmlns:p14="http://schemas.microsoft.com/office/powerpoint/2010/main" val="30731459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0A1A-BF6B-287B-A867-5651361259BC}"/>
              </a:ext>
            </a:extLst>
          </p:cNvPr>
          <p:cNvSpPr>
            <a:spLocks noGrp="1"/>
          </p:cNvSpPr>
          <p:nvPr>
            <p:ph type="title"/>
          </p:nvPr>
        </p:nvSpPr>
        <p:spPr/>
        <p:txBody>
          <a:bodyPr/>
          <a:lstStyle/>
          <a:p>
            <a:r>
              <a:rPr lang="en-US" b="1"/>
              <a:t>3. Bệnh sử</a:t>
            </a:r>
          </a:p>
        </p:txBody>
      </p:sp>
      <p:sp>
        <p:nvSpPr>
          <p:cNvPr id="3" name="Content Placeholder 2">
            <a:extLst>
              <a:ext uri="{FF2B5EF4-FFF2-40B4-BE49-F238E27FC236}">
                <a16:creationId xmlns:a16="http://schemas.microsoft.com/office/drawing/2014/main" id="{0577E4DD-D654-89DA-9ED6-F93C058AE298}"/>
              </a:ext>
            </a:extLst>
          </p:cNvPr>
          <p:cNvSpPr>
            <a:spLocks noGrp="1"/>
          </p:cNvSpPr>
          <p:nvPr>
            <p:ph idx="1"/>
          </p:nvPr>
        </p:nvSpPr>
        <p:spPr/>
        <p:txBody>
          <a:bodyPr/>
          <a:lstStyle/>
          <a:p>
            <a:pPr algn="just"/>
            <a:r>
              <a:rPr lang="en-US" dirty="0"/>
              <a:t>Trong quá trình bệnh, bệnh nhân mệt mỏi, chán ăn, ăn cảm giác không tiêu, sụt cân 5kg trong vòng 3 tháng (khoảng 9%), tiểu vàng sậm, không đau bụng, không nôn ói.</a:t>
            </a:r>
          </a:p>
          <a:p>
            <a:pPr algn="just"/>
            <a:r>
              <a:rPr lang="en-US" b="1" dirty="0"/>
              <a:t>Tình trạng lúc nhập viện:</a:t>
            </a:r>
          </a:p>
          <a:p>
            <a:pPr marL="866775" indent="-457200" algn="just">
              <a:buFont typeface="Wingdings" panose="05000000000000000000" pitchFamily="2" charset="2"/>
              <a:buChar char="ü"/>
            </a:pPr>
            <a:r>
              <a:rPr lang="en-US" dirty="0"/>
              <a:t> Mạch: 86 lần/phút</a:t>
            </a:r>
          </a:p>
          <a:p>
            <a:pPr marL="858838" indent="0" algn="just">
              <a:buNone/>
            </a:pPr>
            <a:r>
              <a:rPr lang="en-US" dirty="0"/>
              <a:t> Huyết áp: 120/70 mmHg</a:t>
            </a:r>
          </a:p>
          <a:p>
            <a:pPr marL="858838" indent="0" algn="just">
              <a:buNone/>
            </a:pPr>
            <a:r>
              <a:rPr lang="en-US" dirty="0"/>
              <a:t> Nhiệt độ: 38.5</a:t>
            </a:r>
            <a:r>
              <a:rPr lang="en-US" baseline="30000" dirty="0"/>
              <a:t>o</a:t>
            </a:r>
            <a:r>
              <a:rPr lang="en-US" dirty="0"/>
              <a:t>C</a:t>
            </a:r>
          </a:p>
          <a:p>
            <a:pPr marL="858838" indent="0" algn="just">
              <a:buNone/>
            </a:pPr>
            <a:r>
              <a:rPr lang="en-US" dirty="0"/>
              <a:t> Nhịp thở: 16 lần/phút</a:t>
            </a:r>
          </a:p>
          <a:p>
            <a:pPr marL="866775" indent="-457200" algn="just">
              <a:buFont typeface="Wingdings" panose="05000000000000000000" pitchFamily="2" charset="2"/>
              <a:buChar char="ü"/>
            </a:pPr>
            <a:r>
              <a:rPr lang="en-US" dirty="0"/>
              <a:t> Da niêm vàng. Tim đều, phổi không ran, ấn đau hạ sườn (P).</a:t>
            </a:r>
          </a:p>
          <a:p>
            <a:pPr algn="just"/>
            <a:endParaRPr lang="en-US" dirty="0"/>
          </a:p>
        </p:txBody>
      </p:sp>
    </p:spTree>
    <p:extLst>
      <p:ext uri="{BB962C8B-B14F-4D97-AF65-F5344CB8AC3E}">
        <p14:creationId xmlns:p14="http://schemas.microsoft.com/office/powerpoint/2010/main" val="23080539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CCA-0B50-BE72-1FE4-6C61E61F0CEC}"/>
              </a:ext>
            </a:extLst>
          </p:cNvPr>
          <p:cNvSpPr>
            <a:spLocks noGrp="1"/>
          </p:cNvSpPr>
          <p:nvPr>
            <p:ph type="title"/>
          </p:nvPr>
        </p:nvSpPr>
        <p:spPr/>
        <p:txBody>
          <a:bodyPr/>
          <a:lstStyle/>
          <a:p>
            <a:r>
              <a:rPr lang="en-US" b="1"/>
              <a:t>4. Tiền căn</a:t>
            </a:r>
          </a:p>
        </p:txBody>
      </p:sp>
      <p:sp>
        <p:nvSpPr>
          <p:cNvPr id="3" name="Content Placeholder 2">
            <a:extLst>
              <a:ext uri="{FF2B5EF4-FFF2-40B4-BE49-F238E27FC236}">
                <a16:creationId xmlns:a16="http://schemas.microsoft.com/office/drawing/2014/main" id="{0B424500-3890-A849-C301-5E596AD36834}"/>
              </a:ext>
            </a:extLst>
          </p:cNvPr>
          <p:cNvSpPr>
            <a:spLocks noGrp="1"/>
          </p:cNvSpPr>
          <p:nvPr>
            <p:ph idx="1"/>
          </p:nvPr>
        </p:nvSpPr>
        <p:spPr>
          <a:xfrm>
            <a:off x="838200" y="1690688"/>
            <a:ext cx="10515600" cy="4486275"/>
          </a:xfrm>
        </p:spPr>
        <p:txBody>
          <a:bodyPr>
            <a:normAutofit/>
          </a:bodyPr>
          <a:lstStyle/>
          <a:p>
            <a:r>
              <a:rPr lang="en-US" b="1" dirty="0"/>
              <a:t>Bản thân:</a:t>
            </a:r>
          </a:p>
          <a:p>
            <a:pPr marL="576263" indent="-336550">
              <a:buFont typeface="Wingdings" panose="05000000000000000000" pitchFamily="2" charset="2"/>
              <a:buChar char="ü"/>
            </a:pPr>
            <a:r>
              <a:rPr lang="en-US" dirty="0"/>
              <a:t>Bệnh lý:</a:t>
            </a:r>
          </a:p>
          <a:p>
            <a:pPr marL="914400" indent="-338138">
              <a:buFont typeface="Courier New" panose="02070309020205020404" pitchFamily="49" charset="0"/>
              <a:buChar char="o"/>
            </a:pPr>
            <a:r>
              <a:rPr lang="en-US" dirty="0"/>
              <a:t>Chẩn đoán và điều trị TTPL 22 năm.</a:t>
            </a:r>
          </a:p>
          <a:p>
            <a:pPr marL="914400" indent="-338138">
              <a:buFont typeface="Courier New" panose="02070309020205020404" pitchFamily="49" charset="0"/>
              <a:buChar char="o"/>
            </a:pPr>
            <a:r>
              <a:rPr lang="en-US" dirty="0"/>
              <a:t>Viêm tụy cấp cách 5 năm </a:t>
            </a:r>
            <a:r>
              <a:rPr lang="en-US" dirty="0">
                <a:sym typeface="Wingdings" panose="05000000000000000000" pitchFamily="2" charset="2"/>
              </a:rPr>
              <a:t> Diễn tiến viêm tụy mạn.</a:t>
            </a:r>
          </a:p>
          <a:p>
            <a:pPr marL="914400" indent="-338138">
              <a:buFont typeface="Courier New" panose="02070309020205020404" pitchFamily="49" charset="0"/>
              <a:buChar char="o"/>
            </a:pPr>
            <a:r>
              <a:rPr lang="en-US" dirty="0">
                <a:sym typeface="Wingdings" panose="05000000000000000000" pitchFamily="2" charset="2"/>
              </a:rPr>
              <a:t>Chưa ghi nhận bệnh lý khác.</a:t>
            </a:r>
          </a:p>
          <a:p>
            <a:pPr marL="576263" indent="-350838">
              <a:buFont typeface="Wingdings" panose="05000000000000000000" pitchFamily="2" charset="2"/>
              <a:buChar char="ü"/>
            </a:pPr>
            <a:r>
              <a:rPr lang="en-US" dirty="0">
                <a:sym typeface="Wingdings" panose="05000000000000000000" pitchFamily="2" charset="2"/>
              </a:rPr>
              <a:t>Dị ứng kháng sinh (không rõ loại).</a:t>
            </a:r>
          </a:p>
          <a:p>
            <a:pPr marL="576263" indent="-350838">
              <a:buFont typeface="Wingdings" panose="05000000000000000000" pitchFamily="2" charset="2"/>
              <a:buChar char="ü"/>
            </a:pPr>
            <a:r>
              <a:rPr lang="en-US" dirty="0">
                <a:sym typeface="Wingdings" panose="05000000000000000000" pitchFamily="2" charset="2"/>
              </a:rPr>
              <a:t>Rượu bia</a:t>
            </a:r>
            <a:r>
              <a:rPr lang="en-US">
                <a:sym typeface="Wingdings" panose="05000000000000000000" pitchFamily="2" charset="2"/>
              </a:rPr>
              <a:t>: Sử dụng nhiều.</a:t>
            </a:r>
            <a:endParaRPr lang="en-US" dirty="0">
              <a:sym typeface="Wingdings" panose="05000000000000000000" pitchFamily="2" charset="2"/>
            </a:endParaRPr>
          </a:p>
          <a:p>
            <a:pPr marL="576263" indent="-350838">
              <a:buFont typeface="Wingdings" panose="05000000000000000000" pitchFamily="2" charset="2"/>
              <a:buChar char="ü"/>
            </a:pPr>
            <a:r>
              <a:rPr lang="en-US" dirty="0">
                <a:sym typeface="Wingdings" panose="05000000000000000000" pitchFamily="2" charset="2"/>
              </a:rPr>
              <a:t>Thuốc </a:t>
            </a:r>
            <a:r>
              <a:rPr lang="en-US">
                <a:sym typeface="Wingdings" panose="05000000000000000000" pitchFamily="2" charset="2"/>
              </a:rPr>
              <a:t>lá: 28 gói.năm</a:t>
            </a:r>
            <a:endParaRPr lang="en-US" dirty="0"/>
          </a:p>
        </p:txBody>
      </p:sp>
    </p:spTree>
    <p:extLst>
      <p:ext uri="{BB962C8B-B14F-4D97-AF65-F5344CB8AC3E}">
        <p14:creationId xmlns:p14="http://schemas.microsoft.com/office/powerpoint/2010/main" val="311765261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CCA-0B50-BE72-1FE4-6C61E61F0CEC}"/>
              </a:ext>
            </a:extLst>
          </p:cNvPr>
          <p:cNvSpPr>
            <a:spLocks noGrp="1"/>
          </p:cNvSpPr>
          <p:nvPr>
            <p:ph type="title"/>
          </p:nvPr>
        </p:nvSpPr>
        <p:spPr/>
        <p:txBody>
          <a:bodyPr/>
          <a:lstStyle/>
          <a:p>
            <a:r>
              <a:rPr lang="en-US" b="1"/>
              <a:t>4. Tiền căn</a:t>
            </a:r>
          </a:p>
        </p:txBody>
      </p:sp>
      <p:sp>
        <p:nvSpPr>
          <p:cNvPr id="3" name="Content Placeholder 2">
            <a:extLst>
              <a:ext uri="{FF2B5EF4-FFF2-40B4-BE49-F238E27FC236}">
                <a16:creationId xmlns:a16="http://schemas.microsoft.com/office/drawing/2014/main" id="{0B424500-3890-A849-C301-5E596AD36834}"/>
              </a:ext>
            </a:extLst>
          </p:cNvPr>
          <p:cNvSpPr>
            <a:spLocks noGrp="1"/>
          </p:cNvSpPr>
          <p:nvPr>
            <p:ph idx="1"/>
          </p:nvPr>
        </p:nvSpPr>
        <p:spPr>
          <a:xfrm>
            <a:off x="838200" y="1690688"/>
            <a:ext cx="10515600" cy="4486275"/>
          </a:xfrm>
        </p:spPr>
        <p:txBody>
          <a:bodyPr>
            <a:normAutofit/>
          </a:bodyPr>
          <a:lstStyle/>
          <a:p>
            <a:pPr algn="just"/>
            <a:r>
              <a:rPr lang="en-US" b="1"/>
              <a:t>Gia đình:</a:t>
            </a:r>
          </a:p>
          <a:p>
            <a:pPr marL="576263" indent="-336550" algn="just">
              <a:buFont typeface="Wingdings" panose="05000000000000000000" pitchFamily="2" charset="2"/>
              <a:buChar char="ü"/>
            </a:pPr>
            <a:r>
              <a:rPr lang="en-US"/>
              <a:t>Chưa ghi nhận bệnh lý THA, ĐTĐ, lao.</a:t>
            </a:r>
          </a:p>
          <a:p>
            <a:pPr marL="576263" indent="-336550" algn="just">
              <a:buFont typeface="Wingdings" panose="05000000000000000000" pitchFamily="2" charset="2"/>
              <a:buChar char="ü"/>
            </a:pPr>
            <a:r>
              <a:rPr lang="en-US"/>
              <a:t>Chưa ghi nhận bệnh lý gan mật tụy, bệnh lý ung thư đường tiêu hóa.</a:t>
            </a:r>
          </a:p>
        </p:txBody>
      </p:sp>
    </p:spTree>
    <p:extLst>
      <p:ext uri="{BB962C8B-B14F-4D97-AF65-F5344CB8AC3E}">
        <p14:creationId xmlns:p14="http://schemas.microsoft.com/office/powerpoint/2010/main" val="36256801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CC23-298B-3486-1607-608E4738973C}"/>
              </a:ext>
            </a:extLst>
          </p:cNvPr>
          <p:cNvSpPr>
            <a:spLocks noGrp="1"/>
          </p:cNvSpPr>
          <p:nvPr>
            <p:ph type="title"/>
          </p:nvPr>
        </p:nvSpPr>
        <p:spPr/>
        <p:txBody>
          <a:bodyPr/>
          <a:lstStyle/>
          <a:p>
            <a:r>
              <a:rPr lang="en-US" b="1"/>
              <a:t>5. Khám: </a:t>
            </a:r>
            <a:r>
              <a:rPr lang="en-US"/>
              <a:t>19h00 ngày 6/9/2022</a:t>
            </a:r>
          </a:p>
        </p:txBody>
      </p:sp>
      <p:sp>
        <p:nvSpPr>
          <p:cNvPr id="3" name="Content Placeholder 2">
            <a:extLst>
              <a:ext uri="{FF2B5EF4-FFF2-40B4-BE49-F238E27FC236}">
                <a16:creationId xmlns:a16="http://schemas.microsoft.com/office/drawing/2014/main" id="{FA0A39DA-2D5C-571D-1F83-540C5D48631F}"/>
              </a:ext>
            </a:extLst>
          </p:cNvPr>
          <p:cNvSpPr>
            <a:spLocks noGrp="1"/>
          </p:cNvSpPr>
          <p:nvPr>
            <p:ph idx="1"/>
          </p:nvPr>
        </p:nvSpPr>
        <p:spPr/>
        <p:txBody>
          <a:bodyPr/>
          <a:lstStyle/>
          <a:p>
            <a:pPr marL="0" indent="0" algn="just">
              <a:buNone/>
            </a:pPr>
            <a:r>
              <a:rPr lang="en-US" b="1" dirty="0"/>
              <a:t>Tổng quát:</a:t>
            </a:r>
          </a:p>
          <a:p>
            <a:pPr algn="just">
              <a:buFontTx/>
              <a:buChar char="-"/>
            </a:pPr>
            <a:r>
              <a:rPr lang="en-US" dirty="0"/>
              <a:t>Tỉnh, tiếp xúc tốt.</a:t>
            </a:r>
          </a:p>
          <a:p>
            <a:pPr algn="just">
              <a:buFontTx/>
              <a:buChar char="-"/>
            </a:pPr>
            <a:r>
              <a:rPr lang="en-US" dirty="0"/>
              <a:t>Sinh hiệu: Mạch 86 l/ph; HA 120/70mmHg; NT: 16l/ph; NĐ: 38.5</a:t>
            </a:r>
            <a:r>
              <a:rPr lang="en-US" baseline="30000" dirty="0"/>
              <a:t>o</a:t>
            </a:r>
            <a:r>
              <a:rPr lang="en-US" dirty="0"/>
              <a:t>C.</a:t>
            </a:r>
          </a:p>
          <a:p>
            <a:pPr algn="just">
              <a:buFontTx/>
              <a:buChar char="-"/>
            </a:pPr>
            <a:r>
              <a:rPr lang="en-US" dirty="0"/>
              <a:t>CC: 165cm; CN: 48kg </a:t>
            </a:r>
            <a:r>
              <a:rPr lang="en-US" dirty="0">
                <a:sym typeface="Wingdings" panose="05000000000000000000" pitchFamily="2" charset="2"/>
              </a:rPr>
              <a:t> BMI: 17.6 kg/m</a:t>
            </a:r>
            <a:r>
              <a:rPr lang="en-US" baseline="30000" dirty="0">
                <a:sym typeface="Wingdings" panose="05000000000000000000" pitchFamily="2" charset="2"/>
              </a:rPr>
              <a:t>2</a:t>
            </a:r>
            <a:r>
              <a:rPr lang="en-US" dirty="0">
                <a:sym typeface="Wingdings" panose="05000000000000000000" pitchFamily="2" charset="2"/>
              </a:rPr>
              <a:t>  Thể trạng gầy .</a:t>
            </a:r>
          </a:p>
          <a:p>
            <a:pPr algn="just">
              <a:buFontTx/>
              <a:buChar char="-"/>
            </a:pPr>
            <a:r>
              <a:rPr lang="en-US" dirty="0">
                <a:sym typeface="Wingdings" panose="05000000000000000000" pitchFamily="2" charset="2"/>
              </a:rPr>
              <a:t>Da vàng sậm, niêm vàng.</a:t>
            </a:r>
          </a:p>
          <a:p>
            <a:pPr algn="just">
              <a:buFontTx/>
              <a:buChar char="-"/>
            </a:pPr>
            <a:r>
              <a:rPr lang="en-US" dirty="0">
                <a:sym typeface="Wingdings" panose="05000000000000000000" pitchFamily="2" charset="2"/>
              </a:rPr>
              <a:t>Vết cào gãi, nhiều sẹo gãi toàn thân.</a:t>
            </a:r>
          </a:p>
          <a:p>
            <a:pPr algn="just">
              <a:buFontTx/>
              <a:buChar char="-"/>
            </a:pPr>
            <a:r>
              <a:rPr lang="en-US" dirty="0">
                <a:sym typeface="Wingdings" panose="05000000000000000000" pitchFamily="2" charset="2"/>
              </a:rPr>
              <a:t>Không phù, không xuất huyết da niêm.</a:t>
            </a:r>
          </a:p>
          <a:p>
            <a:pPr algn="just">
              <a:buFontTx/>
              <a:buChar char="-"/>
            </a:pPr>
            <a:r>
              <a:rPr lang="en-US" dirty="0">
                <a:sym typeface="Wingdings" panose="05000000000000000000" pitchFamily="2" charset="2"/>
              </a:rPr>
              <a:t>Không lòng bàn tay son.</a:t>
            </a:r>
            <a:endParaRPr lang="en-US" dirty="0"/>
          </a:p>
        </p:txBody>
      </p:sp>
    </p:spTree>
    <p:extLst>
      <p:ext uri="{BB962C8B-B14F-4D97-AF65-F5344CB8AC3E}">
        <p14:creationId xmlns:p14="http://schemas.microsoft.com/office/powerpoint/2010/main" val="333072437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1748</Words>
  <Application>Microsoft Office PowerPoint</Application>
  <PresentationFormat>Màn hình rộng</PresentationFormat>
  <Paragraphs>165</Paragraphs>
  <Slides>28</Slides>
  <Notes>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28</vt:i4>
      </vt:variant>
    </vt:vector>
  </HeadingPairs>
  <TitlesOfParts>
    <vt:vector size="34" baseType="lpstr">
      <vt:lpstr>Arial</vt:lpstr>
      <vt:lpstr>Calibri</vt:lpstr>
      <vt:lpstr>Calibri Light</vt:lpstr>
      <vt:lpstr>Courier New</vt:lpstr>
      <vt:lpstr>Wingdings</vt:lpstr>
      <vt:lpstr>Office Theme</vt:lpstr>
      <vt:lpstr>BỆNH ÁN</vt:lpstr>
      <vt:lpstr>1. Hành chính</vt:lpstr>
      <vt:lpstr>2. Lý do nhập viện</vt:lpstr>
      <vt:lpstr>3. Bệnh sử</vt:lpstr>
      <vt:lpstr>3. Bệnh sử:</vt:lpstr>
      <vt:lpstr>3. Bệnh sử</vt:lpstr>
      <vt:lpstr>4. Tiền căn</vt:lpstr>
      <vt:lpstr>4. Tiền căn</vt:lpstr>
      <vt:lpstr>5. Khám: 19h00 ngày 6/9/2022</vt:lpstr>
      <vt:lpstr>5. Khám: 19h00 ngày 6/9/2022</vt:lpstr>
      <vt:lpstr>5. Khám: 19h00 ngày 6/9/2022</vt:lpstr>
      <vt:lpstr>5. Khám: 19h00 ngày 6/9/2022</vt:lpstr>
      <vt:lpstr>5. Khám: 19h00 ngày 6/9/2022</vt:lpstr>
      <vt:lpstr>6. Tóm tắt bệnh án</vt:lpstr>
      <vt:lpstr>7. Đặt vấn đề</vt:lpstr>
      <vt:lpstr>8. Chẩn đoán sơ bộ</vt:lpstr>
      <vt:lpstr>9. Biện luận</vt:lpstr>
      <vt:lpstr>9. Biện luận</vt:lpstr>
      <vt:lpstr>9. Biện luận</vt:lpstr>
      <vt:lpstr>10. Đề nghị CLS</vt:lpstr>
      <vt:lpstr>10. Đề nghị CLS</vt:lpstr>
      <vt:lpstr>11. Kết quả CLS</vt:lpstr>
      <vt:lpstr>11. Kết quả CLS</vt:lpstr>
      <vt:lpstr>11. Kết quả CLS</vt:lpstr>
      <vt:lpstr>11. Kết quả CLS</vt:lpstr>
      <vt:lpstr>11. Kết quả CLS</vt:lpstr>
      <vt:lpstr>12. Chẩn đoán xác định</vt:lpstr>
      <vt:lpstr>13. Điều trị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GIAO BAN</dc:title>
  <dc:creator>Minh Huy</dc:creator>
  <cp:lastModifiedBy>Quan Nguyen - Y17</cp:lastModifiedBy>
  <cp:revision>16</cp:revision>
  <dcterms:created xsi:type="dcterms:W3CDTF">2022-09-08T15:59:46Z</dcterms:created>
  <dcterms:modified xsi:type="dcterms:W3CDTF">2022-10-30T09:11:47Z</dcterms:modified>
</cp:coreProperties>
</file>