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4" r:id="rId8"/>
    <p:sldId id="266" r:id="rId9"/>
    <p:sldId id="267" r:id="rId10"/>
    <p:sldId id="268" r:id="rId11"/>
    <p:sldId id="274" r:id="rId12"/>
    <p:sldId id="269" r:id="rId13"/>
    <p:sldId id="265" r:id="rId14"/>
    <p:sldId id="270" r:id="rId15"/>
    <p:sldId id="271" r:id="rId16"/>
    <p:sldId id="272" r:id="rId17"/>
    <p:sldId id="273" r:id="rId18"/>
    <p:sldId id="275" r:id="rId19"/>
    <p:sldId id="276" r:id="rId20"/>
    <p:sldId id="283" r:id="rId21"/>
    <p:sldId id="278" r:id="rId22"/>
    <p:sldId id="279" r:id="rId23"/>
    <p:sldId id="280" r:id="rId24"/>
    <p:sldId id="281" r:id="rId25"/>
    <p:sldId id="282"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 Nguyen - Y17" userId="fcceac3d-5680-48d6-8dcd-178a9cd0e1b0" providerId="ADAL" clId="{968FEE48-0F29-414B-8101-6CD7E5771669}"/>
    <pc:docChg chg="delSld">
      <pc:chgData name="Quan Nguyen - Y17" userId="fcceac3d-5680-48d6-8dcd-178a9cd0e1b0" providerId="ADAL" clId="{968FEE48-0F29-414B-8101-6CD7E5771669}" dt="2022-10-30T09:10:09.730" v="0" actId="47"/>
      <pc:docMkLst>
        <pc:docMk/>
      </pc:docMkLst>
      <pc:sldChg chg="del">
        <pc:chgData name="Quan Nguyen - Y17" userId="fcceac3d-5680-48d6-8dcd-178a9cd0e1b0" providerId="ADAL" clId="{968FEE48-0F29-414B-8101-6CD7E5771669}" dt="2022-10-30T09:10:09.730" v="0" actId="47"/>
        <pc:sldMkLst>
          <pc:docMk/>
          <pc:sldMk cId="1070569627"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FD3F-AFD0-0635-92FB-CC91B661B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B20D3-3B4E-7670-06D6-391C59DD9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A2503-CD26-0CB6-6DDC-754C2F0DB8D8}"/>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ACAFAF20-3512-5625-B709-F95EEF467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DB8ED-7270-8933-70F2-4ACBC113F1D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362562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A49B-2D51-9E9E-F2ED-5EE702E07D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22ED01-D9FC-0CC3-801E-F0AB85000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453EA-CF87-CF95-0307-8BD56ABCA407}"/>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F6042B76-2D1A-79D0-2F2C-EA6DFFCD7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6D25F-B171-4C72-747E-C654E4F72E48}"/>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60178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84A2-3327-B8DD-6CE4-D79C153B06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40483A-353E-33E5-E32B-968908A50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45568-7924-4329-AB7E-378428A9F33F}"/>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16C0BB70-F4E4-2B46-6FEA-B5CF019D0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BBA32-98D1-6C15-9371-7CE477E6DC67}"/>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42824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D0F1-5AFF-0FE1-5219-DC8E2EF6F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5B0F1-1B92-7441-BE25-3D1B3EB9A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83BD3-7A92-593F-2CB8-198994D1149F}"/>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01FA2BE4-F3B4-C7F8-8A43-BAA621D6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7EC06-ED52-374E-5062-8439EB5F3C42}"/>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82819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566C-336C-D85A-CD5D-3B448CED4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5343D-7580-400A-5E88-FCEA3F390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FC7C0-BA9C-72FF-B20E-F7AF48CACE30}"/>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32217E0D-9274-8B68-A759-5725BEC9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2FBEC-0FC8-5CA1-9971-67E2E1C7488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60747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B999-958F-7CE1-4565-AB54E6860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2F349-5DD0-D3F8-F027-00DC45067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2259A-C639-31F8-5663-45F57817E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8A36A-1D63-8D33-190B-9CDD5EE456E8}"/>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6" name="Footer Placeholder 5">
            <a:extLst>
              <a:ext uri="{FF2B5EF4-FFF2-40B4-BE49-F238E27FC236}">
                <a16:creationId xmlns:a16="http://schemas.microsoft.com/office/drawing/2014/main" id="{640AE5BB-F695-BBD1-918B-1B4F1CFF8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E57D8-FF88-01F9-8297-E802C7CA22E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246005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5396-CD80-8587-E098-F751A1C7C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68B20-ACE7-C339-2793-EE6692953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54CEB-FBA7-AADC-EB1B-6D4AB5116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87954-0C04-BA84-D89B-2545FAB16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CA75D-1B30-4053-2F39-4A1701E07C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A0DBB-BA1C-9691-A6C9-6737FF1D29E6}"/>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8" name="Footer Placeholder 7">
            <a:extLst>
              <a:ext uri="{FF2B5EF4-FFF2-40B4-BE49-F238E27FC236}">
                <a16:creationId xmlns:a16="http://schemas.microsoft.com/office/drawing/2014/main" id="{288BDB66-2A07-DFDA-B5F4-F821F95D7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AB995-5C09-F58B-F8EE-6D229A445F8D}"/>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49431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49E9-B180-119E-2596-204E9B2C37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517C8-5D32-121F-DD9D-EF77D1746A10}"/>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4" name="Footer Placeholder 3">
            <a:extLst>
              <a:ext uri="{FF2B5EF4-FFF2-40B4-BE49-F238E27FC236}">
                <a16:creationId xmlns:a16="http://schemas.microsoft.com/office/drawing/2014/main" id="{F3D4F216-FF1E-6869-FC88-C99001057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FE4E5-5DD9-47C3-B7C8-BA4F28BE84C4}"/>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300265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920D9-924B-ED74-BD07-0599CAC35785}"/>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3" name="Footer Placeholder 2">
            <a:extLst>
              <a:ext uri="{FF2B5EF4-FFF2-40B4-BE49-F238E27FC236}">
                <a16:creationId xmlns:a16="http://schemas.microsoft.com/office/drawing/2014/main" id="{3EAB40E1-113C-0B58-5447-37AAD55E4B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D8B6A-DBFF-C12E-5614-2B1FEC059DE2}"/>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24464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715A-C718-6F60-258D-08C3FFD34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8914F-14A0-9171-9892-F9AC76253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E09139-8992-087F-5EB4-9B12F80DB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23771-087D-2B87-45E9-25A6B903B4E4}"/>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6" name="Footer Placeholder 5">
            <a:extLst>
              <a:ext uri="{FF2B5EF4-FFF2-40B4-BE49-F238E27FC236}">
                <a16:creationId xmlns:a16="http://schemas.microsoft.com/office/drawing/2014/main" id="{C0D150F3-90BD-4756-6C1E-1DF18315F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83280-F0E4-D4FB-1EA6-0B8A4B3992BC}"/>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5986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0612-F61F-F0C0-99C0-39AA463C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C950D-4480-EAE7-F920-5E9DD6343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5A4D8-409D-62E3-3BC6-B5FE2401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2238C-0486-A1DB-F5DA-6885FBC495EB}"/>
              </a:ext>
            </a:extLst>
          </p:cNvPr>
          <p:cNvSpPr>
            <a:spLocks noGrp="1"/>
          </p:cNvSpPr>
          <p:nvPr>
            <p:ph type="dt" sz="half" idx="10"/>
          </p:nvPr>
        </p:nvSpPr>
        <p:spPr/>
        <p:txBody>
          <a:bodyPr/>
          <a:lstStyle/>
          <a:p>
            <a:fld id="{7B138354-F624-4FD2-ACA1-C24CE2419B4F}" type="datetimeFigureOut">
              <a:rPr lang="en-US" smtClean="0"/>
              <a:t>10/30/2022</a:t>
            </a:fld>
            <a:endParaRPr lang="en-US"/>
          </a:p>
        </p:txBody>
      </p:sp>
      <p:sp>
        <p:nvSpPr>
          <p:cNvPr id="6" name="Footer Placeholder 5">
            <a:extLst>
              <a:ext uri="{FF2B5EF4-FFF2-40B4-BE49-F238E27FC236}">
                <a16:creationId xmlns:a16="http://schemas.microsoft.com/office/drawing/2014/main" id="{456A1029-D183-A727-736A-E37A98E26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9259F-203A-87E0-F472-299DB5F96ADC}"/>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412086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F9FC0-5FFA-3E05-2E15-82935E725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5C7461-5D08-54D7-FF1A-344405CF5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7EE77-576B-264E-14F9-18970906E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38354-F624-4FD2-ACA1-C24CE2419B4F}" type="datetimeFigureOut">
              <a:rPr lang="en-US" smtClean="0"/>
              <a:t>10/30/2022</a:t>
            </a:fld>
            <a:endParaRPr lang="en-US"/>
          </a:p>
        </p:txBody>
      </p:sp>
      <p:sp>
        <p:nvSpPr>
          <p:cNvPr id="5" name="Footer Placeholder 4">
            <a:extLst>
              <a:ext uri="{FF2B5EF4-FFF2-40B4-BE49-F238E27FC236}">
                <a16:creationId xmlns:a16="http://schemas.microsoft.com/office/drawing/2014/main" id="{67108510-DD36-5D39-CFFC-30122B8B2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0FE253-911C-8821-416F-14C0A83AC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28913-6DE9-4557-8498-3CBCFED92E87}" type="slidenum">
              <a:rPr lang="en-US" smtClean="0"/>
              <a:t>‹#›</a:t>
            </a:fld>
            <a:endParaRPr lang="en-US"/>
          </a:p>
        </p:txBody>
      </p:sp>
    </p:spTree>
    <p:extLst>
      <p:ext uri="{BB962C8B-B14F-4D97-AF65-F5344CB8AC3E}">
        <p14:creationId xmlns:p14="http://schemas.microsoft.com/office/powerpoint/2010/main" val="412036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7ADF-FDB3-0439-6623-D01FED6769FF}"/>
              </a:ext>
            </a:extLst>
          </p:cNvPr>
          <p:cNvSpPr>
            <a:spLocks noGrp="1"/>
          </p:cNvSpPr>
          <p:nvPr>
            <p:ph type="ctrTitle"/>
          </p:nvPr>
        </p:nvSpPr>
        <p:spPr/>
        <p:txBody>
          <a:bodyPr/>
          <a:lstStyle/>
          <a:p>
            <a:r>
              <a:rPr lang="en-US"/>
              <a:t>BỆNH ÁN</a:t>
            </a:r>
          </a:p>
        </p:txBody>
      </p:sp>
      <p:sp>
        <p:nvSpPr>
          <p:cNvPr id="3" name="Subtitle 2">
            <a:extLst>
              <a:ext uri="{FF2B5EF4-FFF2-40B4-BE49-F238E27FC236}">
                <a16:creationId xmlns:a16="http://schemas.microsoft.com/office/drawing/2014/main" id="{65E8CBCE-CA79-254A-ECC0-E8F2C543DDE5}"/>
              </a:ext>
            </a:extLst>
          </p:cNvPr>
          <p:cNvSpPr>
            <a:spLocks noGrp="1"/>
          </p:cNvSpPr>
          <p:nvPr>
            <p:ph type="subTitle" idx="1"/>
          </p:nvPr>
        </p:nvSpPr>
        <p:spPr/>
        <p:txBody>
          <a:bodyPr/>
          <a:lstStyle/>
          <a:p>
            <a:r>
              <a:rPr lang="en-US"/>
              <a:t>Ngày 26/09</a:t>
            </a:r>
          </a:p>
        </p:txBody>
      </p:sp>
    </p:spTree>
    <p:extLst>
      <p:ext uri="{BB962C8B-B14F-4D97-AF65-F5344CB8AC3E}">
        <p14:creationId xmlns:p14="http://schemas.microsoft.com/office/powerpoint/2010/main" val="7546628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lnSpcReduction="10000"/>
          </a:bodyPr>
          <a:lstStyle/>
          <a:p>
            <a:pPr marL="0" indent="0">
              <a:buNone/>
            </a:pPr>
            <a:r>
              <a:rPr lang="en-US" b="1"/>
              <a:t>Bụng:</a:t>
            </a:r>
          </a:p>
          <a:p>
            <a:pPr>
              <a:buFontTx/>
              <a:buChar char="-"/>
            </a:pPr>
            <a:r>
              <a:rPr lang="vi-VN"/>
              <a:t>Bụng trướng nhiều, trướng đều</a:t>
            </a:r>
            <a:r>
              <a:rPr lang="en-US"/>
              <a:t>, di động theo nhịp thở, không sẹo mổ cũ.</a:t>
            </a:r>
          </a:p>
          <a:p>
            <a:pPr>
              <a:buFontTx/>
              <a:buChar char="-"/>
            </a:pPr>
            <a:r>
              <a:rPr lang="en-US"/>
              <a:t>Â</a:t>
            </a:r>
            <a:r>
              <a:rPr lang="vi-VN"/>
              <a:t>m ruột 8 lần/phút, âm sắc cao</a:t>
            </a:r>
            <a:r>
              <a:rPr lang="en-US"/>
              <a:t>.</a:t>
            </a:r>
          </a:p>
          <a:p>
            <a:pPr>
              <a:buFontTx/>
              <a:buChar char="-"/>
            </a:pPr>
            <a:r>
              <a:rPr lang="en-US"/>
              <a:t>G</a:t>
            </a:r>
            <a:r>
              <a:rPr lang="vi-VN"/>
              <a:t>õ vang</a:t>
            </a:r>
            <a:r>
              <a:rPr lang="en-US"/>
              <a:t>.</a:t>
            </a:r>
          </a:p>
          <a:p>
            <a:pPr>
              <a:buFontTx/>
              <a:buChar char="-"/>
            </a:pPr>
            <a:r>
              <a:rPr lang="en-US"/>
              <a:t>Ấ</a:t>
            </a:r>
            <a:r>
              <a:rPr lang="vi-VN"/>
              <a:t>n đau vùng quanh rốn</a:t>
            </a:r>
            <a:r>
              <a:rPr lang="en-US"/>
              <a:t>, đề kháng (-).</a:t>
            </a:r>
          </a:p>
          <a:p>
            <a:pPr>
              <a:buFontTx/>
              <a:buChar char="-"/>
            </a:pPr>
            <a:r>
              <a:rPr lang="en-US"/>
              <a:t>Q</a:t>
            </a:r>
            <a:r>
              <a:rPr lang="vi-VN"/>
              <a:t>uai ruột nổi (-), dấu rắn bò (-).</a:t>
            </a:r>
            <a:endParaRPr lang="en-US"/>
          </a:p>
          <a:p>
            <a:pPr>
              <a:buFontTx/>
              <a:buChar char="-"/>
            </a:pPr>
            <a:r>
              <a:rPr lang="en-US"/>
              <a:t>Gan, lách không sờ chạm.</a:t>
            </a:r>
          </a:p>
          <a:p>
            <a:pPr>
              <a:buFontTx/>
              <a:buChar char="-"/>
            </a:pPr>
            <a:r>
              <a:rPr lang="en-US"/>
              <a:t>Chạm thận (-), cầu bang quang (-).</a:t>
            </a:r>
          </a:p>
        </p:txBody>
      </p:sp>
    </p:spTree>
    <p:extLst>
      <p:ext uri="{BB962C8B-B14F-4D97-AF65-F5344CB8AC3E}">
        <p14:creationId xmlns:p14="http://schemas.microsoft.com/office/powerpoint/2010/main" val="3793773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a:bodyPr>
          <a:lstStyle/>
          <a:p>
            <a:pPr marL="0" indent="0">
              <a:buNone/>
            </a:pPr>
            <a:r>
              <a:rPr lang="en-US" b="1"/>
              <a:t>Hậu môn – trực tràng:</a:t>
            </a:r>
          </a:p>
          <a:p>
            <a:pPr>
              <a:buFontTx/>
              <a:buChar char="-"/>
            </a:pPr>
            <a:r>
              <a:rPr lang="en-US"/>
              <a:t>Niêm mạc trơn láng, không sờ thấy u.</a:t>
            </a:r>
          </a:p>
          <a:p>
            <a:pPr>
              <a:buFontTx/>
              <a:buChar char="-"/>
            </a:pPr>
            <a:r>
              <a:rPr lang="en-US"/>
              <a:t>Bóng trực tràng rỗng.</a:t>
            </a:r>
          </a:p>
          <a:p>
            <a:pPr>
              <a:buFontTx/>
              <a:buChar char="-"/>
            </a:pPr>
            <a:r>
              <a:rPr lang="en-US"/>
              <a:t>Có ít phân đen dính theo găng.</a:t>
            </a:r>
          </a:p>
        </p:txBody>
      </p:sp>
    </p:spTree>
    <p:extLst>
      <p:ext uri="{BB962C8B-B14F-4D97-AF65-F5344CB8AC3E}">
        <p14:creationId xmlns:p14="http://schemas.microsoft.com/office/powerpoint/2010/main" val="14715614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a:bodyPr>
          <a:lstStyle/>
          <a:p>
            <a:pPr marL="0" indent="0">
              <a:buNone/>
            </a:pPr>
            <a:r>
              <a:rPr lang="en-US" b="1"/>
              <a:t>Thần kinh - cơ xương khớp:</a:t>
            </a:r>
          </a:p>
          <a:p>
            <a:pPr>
              <a:buFontTx/>
              <a:buChar char="-"/>
            </a:pPr>
            <a:r>
              <a:rPr lang="en-US"/>
              <a:t>Cổ mềm, không dấu thần kinh định vị.</a:t>
            </a:r>
          </a:p>
          <a:p>
            <a:pPr>
              <a:buFontTx/>
              <a:buChar char="-"/>
            </a:pPr>
            <a:r>
              <a:rPr lang="en-US"/>
              <a:t>Tứ chi, cột sống không biến dạng.</a:t>
            </a:r>
          </a:p>
          <a:p>
            <a:pPr>
              <a:buFontTx/>
              <a:buChar char="-"/>
            </a:pPr>
            <a:r>
              <a:rPr lang="en-US"/>
              <a:t>Không giới hạn vận động.</a:t>
            </a:r>
          </a:p>
        </p:txBody>
      </p:sp>
    </p:spTree>
    <p:extLst>
      <p:ext uri="{BB962C8B-B14F-4D97-AF65-F5344CB8AC3E}">
        <p14:creationId xmlns:p14="http://schemas.microsoft.com/office/powerpoint/2010/main" val="71438875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6. Tóm tắt bệnh án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Autofit/>
          </a:bodyPr>
          <a:lstStyle/>
          <a:p>
            <a:pPr marL="0" indent="0">
              <a:buNone/>
            </a:pPr>
            <a:r>
              <a:rPr lang="vi-VN" sz="2200">
                <a:latin typeface="Calibri" panose="020F0502020204030204" pitchFamily="34" charset="0"/>
                <a:cs typeface="Calibri" panose="020F0502020204030204" pitchFamily="34" charset="0"/>
              </a:rPr>
              <a:t>Bệnh nhân nam, 59 tuổi, nhập viện vì đau trướng bụng, bệnh </a:t>
            </a:r>
            <a:r>
              <a:rPr lang="en-US" sz="2200">
                <a:latin typeface="Calibri" panose="020F0502020204030204" pitchFamily="34" charset="0"/>
                <a:cs typeface="Calibri" panose="020F0502020204030204" pitchFamily="34" charset="0"/>
              </a:rPr>
              <a:t>3</a:t>
            </a:r>
            <a:r>
              <a:rPr lang="vi-VN" sz="2200">
                <a:latin typeface="Calibri" panose="020F0502020204030204" pitchFamily="34" charset="0"/>
                <a:cs typeface="Calibri" panose="020F0502020204030204" pitchFamily="34" charset="0"/>
              </a:rPr>
              <a:t> ngày. Qua thăm khám và hỏi bệnh ghi nhận:</a:t>
            </a:r>
          </a:p>
        </p:txBody>
      </p:sp>
      <p:graphicFrame>
        <p:nvGraphicFramePr>
          <p:cNvPr id="4" name="Table 4">
            <a:extLst>
              <a:ext uri="{FF2B5EF4-FFF2-40B4-BE49-F238E27FC236}">
                <a16:creationId xmlns:a16="http://schemas.microsoft.com/office/drawing/2014/main" id="{0DD02303-F6CF-F117-FA0F-5696FADDD691}"/>
              </a:ext>
            </a:extLst>
          </p:cNvPr>
          <p:cNvGraphicFramePr>
            <a:graphicFrameLocks noGrp="1"/>
          </p:cNvGraphicFramePr>
          <p:nvPr>
            <p:extLst>
              <p:ext uri="{D42A27DB-BD31-4B8C-83A1-F6EECF244321}">
                <p14:modId xmlns:p14="http://schemas.microsoft.com/office/powerpoint/2010/main" val="809995397"/>
              </p:ext>
            </p:extLst>
          </p:nvPr>
        </p:nvGraphicFramePr>
        <p:xfrm>
          <a:off x="948786" y="2560320"/>
          <a:ext cx="10405014" cy="3870960"/>
        </p:xfrm>
        <a:graphic>
          <a:graphicData uri="http://schemas.openxmlformats.org/drawingml/2006/table">
            <a:tbl>
              <a:tblPr firstRow="1" bandRow="1">
                <a:tableStyleId>{5C22544A-7EE6-4342-B048-85BDC9FD1C3A}</a:tableStyleId>
              </a:tblPr>
              <a:tblGrid>
                <a:gridCol w="5202507">
                  <a:extLst>
                    <a:ext uri="{9D8B030D-6E8A-4147-A177-3AD203B41FA5}">
                      <a16:colId xmlns:a16="http://schemas.microsoft.com/office/drawing/2014/main" val="695812617"/>
                    </a:ext>
                  </a:extLst>
                </a:gridCol>
                <a:gridCol w="5202507">
                  <a:extLst>
                    <a:ext uri="{9D8B030D-6E8A-4147-A177-3AD203B41FA5}">
                      <a16:colId xmlns:a16="http://schemas.microsoft.com/office/drawing/2014/main" val="1831504253"/>
                    </a:ext>
                  </a:extLst>
                </a:gridCol>
              </a:tblGrid>
              <a:tr h="370840">
                <a:tc>
                  <a:txBody>
                    <a:bodyPr/>
                    <a:lstStyle/>
                    <a:p>
                      <a:pPr marL="0" indent="0">
                        <a:buFont typeface="Arial" panose="020B0604020202020204" pitchFamily="34" charset="0"/>
                        <a:buNone/>
                      </a:pPr>
                      <a:r>
                        <a:rPr lang="en-US" sz="2200" b="1">
                          <a:solidFill>
                            <a:schemeClr val="tx1"/>
                          </a:solidFill>
                          <a:latin typeface="Calibri" panose="020F0502020204030204" pitchFamily="34" charset="0"/>
                          <a:cs typeface="Calibri" panose="020F0502020204030204" pitchFamily="34" charset="0"/>
                        </a:rPr>
                        <a:t>1. </a:t>
                      </a:r>
                      <a:r>
                        <a:rPr lang="vi-VN" sz="2200" b="1">
                          <a:solidFill>
                            <a:schemeClr val="tx1"/>
                          </a:solidFill>
                          <a:latin typeface="Calibri" panose="020F0502020204030204" pitchFamily="34" charset="0"/>
                          <a:cs typeface="Calibri" panose="020F0502020204030204" pitchFamily="34" charset="0"/>
                        </a:rPr>
                        <a:t>TCCN:</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Trướng bụng.</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Đau quặn cơn quanh rốn trên nền âm ỉ.</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Nôn ói 2 lần/ngày.</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Không đi tiêu, còn trung tiện.</a:t>
                      </a:r>
                    </a:p>
                    <a:p>
                      <a:endParaRPr lang="en-US" sz="2200" b="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None/>
                      </a:pPr>
                      <a:r>
                        <a:rPr lang="vi-VN" sz="2200" b="1">
                          <a:solidFill>
                            <a:schemeClr val="tx1"/>
                          </a:solidFill>
                          <a:latin typeface="Calibri" panose="020F0502020204030204" pitchFamily="34" charset="0"/>
                          <a:cs typeface="Calibri" panose="020F0502020204030204" pitchFamily="34" charset="0"/>
                        </a:rPr>
                        <a:t>2.</a:t>
                      </a:r>
                      <a:r>
                        <a:rPr lang="en-US" sz="2200" b="1">
                          <a:solidFill>
                            <a:schemeClr val="tx1"/>
                          </a:solidFill>
                          <a:latin typeface="Calibri" panose="020F0502020204030204" pitchFamily="34" charset="0"/>
                          <a:cs typeface="Calibri" panose="020F0502020204030204" pitchFamily="34" charset="0"/>
                        </a:rPr>
                        <a:t> </a:t>
                      </a:r>
                      <a:r>
                        <a:rPr lang="vi-VN" sz="2200" b="1">
                          <a:solidFill>
                            <a:schemeClr val="tx1"/>
                          </a:solidFill>
                          <a:latin typeface="Calibri" panose="020F0502020204030204" pitchFamily="34" charset="0"/>
                          <a:cs typeface="Calibri" panose="020F0502020204030204" pitchFamily="34" charset="0"/>
                        </a:rPr>
                        <a:t>TCTT:</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Bụng trướng nhiều, trướng đều.</a:t>
                      </a:r>
                    </a:p>
                    <a:p>
                      <a:pPr marL="0" indent="0">
                        <a:buNone/>
                      </a:pP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Âm ruột 8 lần/phút, tăng âm sắc.</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Gõ vang.</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Ấn đau quanh rốn.</a:t>
                      </a:r>
                    </a:p>
                    <a:p>
                      <a:pPr>
                        <a:buFontTx/>
                        <a:buNone/>
                      </a:pP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Quai ruột nổi (-), dấu rắn bò (-).</a:t>
                      </a:r>
                      <a:endParaRPr lang="en-US" sz="2200" b="0">
                        <a:solidFill>
                          <a:schemeClr val="tx1"/>
                        </a:solidFill>
                        <a:latin typeface="Calibri" panose="020F0502020204030204" pitchFamily="34" charset="0"/>
                        <a:cs typeface="Calibri" panose="020F0502020204030204" pitchFamily="34" charset="0"/>
                      </a:endParaRPr>
                    </a:p>
                    <a:p>
                      <a:pPr>
                        <a:buFontTx/>
                        <a:buNone/>
                      </a:pPr>
                      <a:r>
                        <a:rPr lang="en-US" sz="2200" b="0">
                          <a:solidFill>
                            <a:schemeClr val="tx1"/>
                          </a:solidFill>
                          <a:latin typeface="Calibri" panose="020F0502020204030204" pitchFamily="34" charset="0"/>
                          <a:cs typeface="Calibri" panose="020F0502020204030204" pitchFamily="34" charset="0"/>
                        </a:rPr>
                        <a:t>- Thăm hậu môn – trực tràng có ít phân đen dính theo găng.</a:t>
                      </a:r>
                      <a:endParaRPr lang="vi-VN" sz="2200" b="0">
                        <a:solidFill>
                          <a:schemeClr val="tx1"/>
                        </a:solidFill>
                        <a:latin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74882"/>
                  </a:ext>
                </a:extLst>
              </a:tr>
              <a:tr h="370840">
                <a:tc gridSpan="2">
                  <a:txBody>
                    <a:bodyPr/>
                    <a:lstStyle/>
                    <a:p>
                      <a:pPr marL="0" indent="0">
                        <a:buNone/>
                      </a:pPr>
                      <a:r>
                        <a:rPr lang="vi-VN" sz="2200" b="1">
                          <a:solidFill>
                            <a:schemeClr val="tx1"/>
                          </a:solidFill>
                          <a:latin typeface="Calibri" panose="020F0502020204030204" pitchFamily="34" charset="0"/>
                          <a:cs typeface="Calibri" panose="020F0502020204030204" pitchFamily="34" charset="0"/>
                        </a:rPr>
                        <a:t>3.</a:t>
                      </a:r>
                      <a:r>
                        <a:rPr lang="en-US" sz="2200" b="1">
                          <a:solidFill>
                            <a:schemeClr val="tx1"/>
                          </a:solidFill>
                          <a:latin typeface="Calibri" panose="020F0502020204030204" pitchFamily="34" charset="0"/>
                          <a:cs typeface="Calibri" panose="020F0502020204030204" pitchFamily="34" charset="0"/>
                        </a:rPr>
                        <a:t> </a:t>
                      </a:r>
                      <a:r>
                        <a:rPr lang="vi-VN" sz="2200" b="1">
                          <a:solidFill>
                            <a:schemeClr val="tx1"/>
                          </a:solidFill>
                          <a:latin typeface="Calibri" panose="020F0502020204030204" pitchFamily="34" charset="0"/>
                          <a:cs typeface="Calibri" panose="020F0502020204030204" pitchFamily="34" charset="0"/>
                        </a:rPr>
                        <a:t>Tiền căn:</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Triệu chứng tương tự 2 lần (cách 5 năm và 3 tháng), không đi khám, tự mua thuốc uống.</a:t>
                      </a:r>
                    </a:p>
                    <a:p>
                      <a:endParaRPr lang="en-US" sz="2200" b="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311808895"/>
                  </a:ext>
                </a:extLst>
              </a:tr>
            </a:tbl>
          </a:graphicData>
        </a:graphic>
      </p:graphicFrame>
    </p:spTree>
    <p:extLst>
      <p:ext uri="{BB962C8B-B14F-4D97-AF65-F5344CB8AC3E}">
        <p14:creationId xmlns:p14="http://schemas.microsoft.com/office/powerpoint/2010/main" val="120513021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7. Đặt vấn đề</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514350" indent="-514350">
              <a:buAutoNum type="arabicPeriod"/>
            </a:pPr>
            <a:r>
              <a:rPr lang="en-US"/>
              <a:t>Hội chứng bán tắc ruột.</a:t>
            </a:r>
          </a:p>
          <a:p>
            <a:pPr marL="514350" indent="-514350">
              <a:buAutoNum type="arabicPeriod"/>
            </a:pPr>
            <a:r>
              <a:rPr lang="en-US"/>
              <a:t>Thăm HM-TT có ít phân đen.</a:t>
            </a:r>
            <a:endParaRPr lang="vi-VN"/>
          </a:p>
        </p:txBody>
      </p:sp>
    </p:spTree>
    <p:extLst>
      <p:ext uri="{BB962C8B-B14F-4D97-AF65-F5344CB8AC3E}">
        <p14:creationId xmlns:p14="http://schemas.microsoft.com/office/powerpoint/2010/main" val="34854070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8. Chẩn đoán sơ bộ</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0" indent="0" algn="just">
              <a:buNone/>
            </a:pPr>
            <a:r>
              <a:rPr lang="en-US"/>
              <a:t>- Bán tắc ruột do u đại tràng.</a:t>
            </a:r>
          </a:p>
          <a:p>
            <a:pPr marL="0" indent="0" algn="just">
              <a:buNone/>
            </a:pPr>
            <a:r>
              <a:rPr lang="en-US" b="1"/>
              <a:t>Chẩn đoán phân biệt:</a:t>
            </a:r>
          </a:p>
          <a:p>
            <a:pPr marL="0" indent="0" algn="just">
              <a:buNone/>
            </a:pPr>
            <a:r>
              <a:rPr lang="en-US"/>
              <a:t>- Bán tắc ruột do viêm ruột.</a:t>
            </a:r>
          </a:p>
          <a:p>
            <a:pPr marL="0" indent="0" algn="just">
              <a:buNone/>
            </a:pPr>
            <a:r>
              <a:rPr lang="en-US"/>
              <a:t>- Bán tắc ruột do bã thức ăn.</a:t>
            </a:r>
            <a:endParaRPr lang="en-US" dirty="0"/>
          </a:p>
        </p:txBody>
      </p:sp>
    </p:spTree>
    <p:extLst>
      <p:ext uri="{BB962C8B-B14F-4D97-AF65-F5344CB8AC3E}">
        <p14:creationId xmlns:p14="http://schemas.microsoft.com/office/powerpoint/2010/main" val="20657695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0" indent="0" algn="just">
              <a:buNone/>
            </a:pPr>
            <a:r>
              <a:rPr lang="en-US" b="1"/>
              <a:t>Hội chứng bán tắc ruột:</a:t>
            </a:r>
          </a:p>
          <a:p>
            <a:pPr marL="0" indent="0" algn="just">
              <a:buNone/>
            </a:pPr>
            <a:r>
              <a:rPr lang="en-US"/>
              <a:t>- </a:t>
            </a:r>
            <a:r>
              <a:rPr lang="vi-VN"/>
              <a:t>Bệnh nhân nam, 59 tuổi, nhập viện với các triệu chứng</a:t>
            </a:r>
            <a:r>
              <a:rPr lang="en-US"/>
              <a:t>: trướng bụng,</a:t>
            </a:r>
            <a:r>
              <a:rPr lang="vi-VN"/>
              <a:t> đau bụng quặn cơn quanh rốn, nôn ói, không đi tiêu được nhưng còn trung tiện</a:t>
            </a:r>
            <a:r>
              <a:rPr lang="en-US"/>
              <a:t>.</a:t>
            </a:r>
          </a:p>
          <a:p>
            <a:pPr marL="0" indent="0" algn="just">
              <a:buNone/>
            </a:pPr>
            <a:r>
              <a:rPr lang="en-US"/>
              <a:t>- K</a:t>
            </a:r>
            <a:r>
              <a:rPr lang="vi-VN"/>
              <a:t>hám ghi nhận bụng trướng, âm ruột 8 lần/phút, tăng âm sắc, gõ vang.</a:t>
            </a:r>
          </a:p>
          <a:p>
            <a:pPr marL="0" indent="0" algn="just">
              <a:buNone/>
            </a:pPr>
            <a:r>
              <a:rPr lang="vi-VN">
                <a:sym typeface="Wingdings 3" panose="05040102010807070707" pitchFamily="18" charset="2"/>
              </a:rPr>
              <a:t></a:t>
            </a:r>
            <a:r>
              <a:rPr lang="vi-VN"/>
              <a:t> Bệnh nhân có hội chứng bán tắc ruột.</a:t>
            </a:r>
          </a:p>
          <a:p>
            <a:pPr marL="0" indent="0" algn="just">
              <a:buNone/>
            </a:pPr>
            <a:endParaRPr lang="en-US" dirty="0"/>
          </a:p>
        </p:txBody>
      </p:sp>
    </p:spTree>
    <p:extLst>
      <p:ext uri="{BB962C8B-B14F-4D97-AF65-F5344CB8AC3E}">
        <p14:creationId xmlns:p14="http://schemas.microsoft.com/office/powerpoint/2010/main" val="27294456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a:xfrm>
            <a:off x="838200" y="1825625"/>
            <a:ext cx="10515600" cy="4667250"/>
          </a:xfrm>
        </p:spPr>
        <p:txBody>
          <a:bodyPr>
            <a:normAutofit fontScale="92500" lnSpcReduction="10000"/>
          </a:bodyPr>
          <a:lstStyle/>
          <a:p>
            <a:pPr marL="0" indent="0" algn="just">
              <a:lnSpc>
                <a:spcPct val="130000"/>
              </a:lnSpc>
              <a:buNone/>
            </a:pPr>
            <a:r>
              <a:rPr lang="vi-VN" sz="2000" b="1">
                <a:latin typeface="Calibri" panose="020F0502020204030204" pitchFamily="34" charset="0"/>
                <a:cs typeface="Calibri" panose="020F0502020204030204" pitchFamily="34" charset="0"/>
              </a:rPr>
              <a:t>Các nguyên nhân có thể gây bán tắc ruột trên bệnh nhân này:</a:t>
            </a:r>
          </a:p>
          <a:p>
            <a:pPr algn="just">
              <a:lnSpc>
                <a:spcPct val="130000"/>
              </a:lnSpc>
              <a:buFontTx/>
              <a:buChar char="-"/>
            </a:pPr>
            <a:r>
              <a:rPr lang="vi-VN" sz="2000" b="1" i="1">
                <a:latin typeface="Calibri" panose="020F0502020204030204" pitchFamily="34" charset="0"/>
                <a:cs typeface="Calibri" panose="020F0502020204030204" pitchFamily="34" charset="0"/>
              </a:rPr>
              <a:t>U đại tràng:</a:t>
            </a:r>
            <a:r>
              <a:rPr lang="en-US" sz="2000" b="1" i="1">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bệnh nhân lớn tuổi, chán ăn trong 3 tháng nay kèm sụt cân (không rõ cân nặng)</a:t>
            </a:r>
            <a:r>
              <a:rPr lang="en-US" sz="2000">
                <a:latin typeface="Calibri" panose="020F0502020204030204" pitchFamily="34" charset="0"/>
                <a:cs typeface="Calibri" panose="020F0502020204030204" pitchFamily="34" charset="0"/>
              </a:rPr>
              <a:t>, thăm hậu môn – trực tràng có ít phân đen dính găng, mặc dù không ghi nhận tiền căn polyp trước đây và khám không ghi nhận dấu thiếu máu nhưng vẫn nghĩ nguyên nhân này nhiều nhất</a:t>
            </a:r>
            <a:r>
              <a:rPr lang="vi-VN" sz="2000">
                <a:latin typeface="Calibri" panose="020F0502020204030204" pitchFamily="34" charset="0"/>
                <a:cs typeface="Calibri" panose="020F0502020204030204" pitchFamily="34" charset="0"/>
              </a:rPr>
              <a:t>.</a:t>
            </a:r>
            <a:endParaRPr lang="en-US" sz="2000">
              <a:latin typeface="Calibri" panose="020F0502020204030204" pitchFamily="34" charset="0"/>
              <a:cs typeface="Calibri" panose="020F0502020204030204" pitchFamily="34" charset="0"/>
            </a:endParaRPr>
          </a:p>
          <a:p>
            <a:pPr algn="just">
              <a:lnSpc>
                <a:spcPct val="130000"/>
              </a:lnSpc>
              <a:buFontTx/>
              <a:buChar char="-"/>
            </a:pPr>
            <a:r>
              <a:rPr lang="en-US" sz="2000" b="1" i="1">
                <a:latin typeface="Calibri" panose="020F0502020204030204" pitchFamily="34" charset="0"/>
                <a:cs typeface="Calibri" panose="020F0502020204030204" pitchFamily="34" charset="0"/>
              </a:rPr>
              <a:t>Viêm ruột: </a:t>
            </a:r>
            <a:r>
              <a:rPr lang="en-US" sz="2000">
                <a:latin typeface="Calibri" panose="020F0502020204030204" pitchFamily="34" charset="0"/>
                <a:cs typeface="Calibri" panose="020F0502020204030204" pitchFamily="34" charset="0"/>
              </a:rPr>
              <a:t>bệnh nhân từng có 2 đợt bệnh tương tự, sau đó bệnh nhân tự uống thuốc có cải thiện, triệu chứng không biểu hiện nặng dần, có lúc biểu hiện tình trạng tiêu phân lỏng nên có thể nghĩ nguyên nhân viêm ruột.</a:t>
            </a:r>
          </a:p>
          <a:p>
            <a:pPr algn="just">
              <a:lnSpc>
                <a:spcPct val="130000"/>
              </a:lnSpc>
              <a:buFontTx/>
              <a:buChar char="-"/>
            </a:pPr>
            <a:r>
              <a:rPr lang="en-US" sz="2000" b="1" i="1">
                <a:latin typeface="Calibri" panose="020F0502020204030204" pitchFamily="34" charset="0"/>
                <a:cs typeface="Calibri" panose="020F0502020204030204" pitchFamily="34" charset="0"/>
              </a:rPr>
              <a:t>Lao ruột: </a:t>
            </a:r>
            <a:r>
              <a:rPr lang="en-US" sz="2000">
                <a:latin typeface="Calibri" panose="020F0502020204030204" pitchFamily="34" charset="0"/>
                <a:cs typeface="Calibri" panose="020F0502020204030204" pitchFamily="34" charset="0"/>
              </a:rPr>
              <a:t>bệnh nhân không có tiền căn nhiễm lao hay tiếp xúc người bệnh lao nên ít nghĩ.</a:t>
            </a:r>
          </a:p>
          <a:p>
            <a:pPr algn="just">
              <a:lnSpc>
                <a:spcPct val="130000"/>
              </a:lnSpc>
              <a:buFontTx/>
              <a:buChar char="-"/>
            </a:pPr>
            <a:r>
              <a:rPr lang="vi-VN" sz="2000" b="1" i="1">
                <a:latin typeface="Calibri" panose="020F0502020204030204" pitchFamily="34" charset="0"/>
                <a:cs typeface="Calibri" panose="020F0502020204030204" pitchFamily="34" charset="0"/>
              </a:rPr>
              <a:t>Bã thức ăn: </a:t>
            </a:r>
            <a:r>
              <a:rPr lang="vi-VN" sz="2000">
                <a:latin typeface="Calibri" panose="020F0502020204030204" pitchFamily="34" charset="0"/>
                <a:cs typeface="Calibri" panose="020F0502020204030204" pitchFamily="34" charset="0"/>
              </a:rPr>
              <a:t>bệnh nhân có chức năng nhai còn tốt, không có tiền căn cắt dạ dày nên ít nghĩ nguyên nhân này, chỉ nghĩ tới khi đã loại trừ các nguyên nhân khác.</a:t>
            </a:r>
          </a:p>
          <a:p>
            <a:pPr algn="just">
              <a:lnSpc>
                <a:spcPct val="130000"/>
              </a:lnSpc>
              <a:buFontTx/>
              <a:buChar char="-"/>
            </a:pPr>
            <a:r>
              <a:rPr lang="vi-VN" sz="2000" b="1" i="1">
                <a:latin typeface="Calibri" panose="020F0502020204030204" pitchFamily="34" charset="0"/>
                <a:cs typeface="Calibri" panose="020F0502020204030204" pitchFamily="34" charset="0"/>
              </a:rPr>
              <a:t>Dính ruột: </a:t>
            </a:r>
            <a:r>
              <a:rPr lang="vi-VN" sz="2000">
                <a:latin typeface="Calibri" panose="020F0502020204030204" pitchFamily="34" charset="0"/>
                <a:cs typeface="Calibri" panose="020F0502020204030204" pitchFamily="34" charset="0"/>
              </a:rPr>
              <a:t>không nghĩ do bệnh nhân không có tiền căn phẫu thuật.</a:t>
            </a:r>
          </a:p>
          <a:p>
            <a:pPr marL="0" indent="0" algn="just">
              <a:buNone/>
            </a:pPr>
            <a:endParaRPr lang="en-US" sz="2000" dirty="0"/>
          </a:p>
        </p:txBody>
      </p:sp>
    </p:spTree>
    <p:extLst>
      <p:ext uri="{BB962C8B-B14F-4D97-AF65-F5344CB8AC3E}">
        <p14:creationId xmlns:p14="http://schemas.microsoft.com/office/powerpoint/2010/main" val="20919499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859-4FEF-6F21-01D1-97EA9D3CC33F}"/>
              </a:ext>
            </a:extLst>
          </p:cNvPr>
          <p:cNvSpPr>
            <a:spLocks noGrp="1"/>
          </p:cNvSpPr>
          <p:nvPr>
            <p:ph type="title"/>
          </p:nvPr>
        </p:nvSpPr>
        <p:spPr/>
        <p:txBody>
          <a:bodyPr/>
          <a:lstStyle/>
          <a:p>
            <a:r>
              <a:rPr lang="en-US" b="1"/>
              <a:t>10. Đề nghị CLS</a:t>
            </a:r>
          </a:p>
        </p:txBody>
      </p:sp>
      <p:sp>
        <p:nvSpPr>
          <p:cNvPr id="3" name="Content Placeholder 2">
            <a:extLst>
              <a:ext uri="{FF2B5EF4-FFF2-40B4-BE49-F238E27FC236}">
                <a16:creationId xmlns:a16="http://schemas.microsoft.com/office/drawing/2014/main" id="{C9BF4933-5DC8-31AD-143E-83EFDA9C01F4}"/>
              </a:ext>
            </a:extLst>
          </p:cNvPr>
          <p:cNvSpPr>
            <a:spLocks noGrp="1"/>
          </p:cNvSpPr>
          <p:nvPr>
            <p:ph idx="1"/>
          </p:nvPr>
        </p:nvSpPr>
        <p:spPr/>
        <p:txBody>
          <a:bodyPr/>
          <a:lstStyle/>
          <a:p>
            <a:r>
              <a:rPr lang="en-US"/>
              <a:t>CT-scan bụng chậu có cản quang.</a:t>
            </a:r>
          </a:p>
          <a:p>
            <a:r>
              <a:rPr lang="en-US"/>
              <a:t>Công thức máu.</a:t>
            </a:r>
          </a:p>
          <a:p>
            <a:r>
              <a:rPr lang="en-US"/>
              <a:t>AST, ALT, BUN, Creatinine, Ion đồ.</a:t>
            </a:r>
          </a:p>
          <a:p>
            <a:r>
              <a:rPr lang="en-US"/>
              <a:t>PT, APTT.</a:t>
            </a:r>
          </a:p>
        </p:txBody>
      </p:sp>
    </p:spTree>
    <p:extLst>
      <p:ext uri="{BB962C8B-B14F-4D97-AF65-F5344CB8AC3E}">
        <p14:creationId xmlns:p14="http://schemas.microsoft.com/office/powerpoint/2010/main" val="27819094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lstStyle/>
          <a:p>
            <a:pPr marL="0" indent="0">
              <a:buNone/>
            </a:pPr>
            <a:r>
              <a:rPr lang="en-US" b="1"/>
              <a:t>X-quang bụng đứng không sửa soạn</a:t>
            </a:r>
          </a:p>
        </p:txBody>
      </p:sp>
      <p:pic>
        <p:nvPicPr>
          <p:cNvPr id="4" name="Picture 3">
            <a:extLst>
              <a:ext uri="{FF2B5EF4-FFF2-40B4-BE49-F238E27FC236}">
                <a16:creationId xmlns:a16="http://schemas.microsoft.com/office/drawing/2014/main" id="{44C5CD49-0E89-CA77-705A-96280921B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689" y="1364566"/>
            <a:ext cx="4712139" cy="4812397"/>
          </a:xfrm>
          <a:prstGeom prst="rect">
            <a:avLst/>
          </a:prstGeom>
        </p:spPr>
      </p:pic>
    </p:spTree>
    <p:extLst>
      <p:ext uri="{BB962C8B-B14F-4D97-AF65-F5344CB8AC3E}">
        <p14:creationId xmlns:p14="http://schemas.microsoft.com/office/powerpoint/2010/main" val="29373219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CF97-C6F3-E262-4C84-D1FA73ACBABC}"/>
              </a:ext>
            </a:extLst>
          </p:cNvPr>
          <p:cNvSpPr>
            <a:spLocks noGrp="1"/>
          </p:cNvSpPr>
          <p:nvPr>
            <p:ph type="title"/>
          </p:nvPr>
        </p:nvSpPr>
        <p:spPr/>
        <p:txBody>
          <a:bodyPr/>
          <a:lstStyle/>
          <a:p>
            <a:r>
              <a:rPr lang="en-US" b="1"/>
              <a:t>1. Hành chính</a:t>
            </a:r>
          </a:p>
        </p:txBody>
      </p:sp>
      <p:sp>
        <p:nvSpPr>
          <p:cNvPr id="3" name="Content Placeholder 2">
            <a:extLst>
              <a:ext uri="{FF2B5EF4-FFF2-40B4-BE49-F238E27FC236}">
                <a16:creationId xmlns:a16="http://schemas.microsoft.com/office/drawing/2014/main" id="{812F49B4-B183-FE13-EC25-AEBA1FACDC9B}"/>
              </a:ext>
            </a:extLst>
          </p:cNvPr>
          <p:cNvSpPr>
            <a:spLocks noGrp="1"/>
          </p:cNvSpPr>
          <p:nvPr>
            <p:ph idx="1"/>
          </p:nvPr>
        </p:nvSpPr>
        <p:spPr/>
        <p:txBody>
          <a:bodyPr/>
          <a:lstStyle/>
          <a:p>
            <a:pPr marL="685800">
              <a:lnSpc>
                <a:spcPct val="107000"/>
              </a:lnSpc>
            </a:pPr>
            <a:r>
              <a:rPr lang="en-US" sz="2400">
                <a:effectLst/>
                <a:ea typeface="Calibri" panose="020F0502020204030204" pitchFamily="34" charset="0"/>
                <a:cs typeface="Times New Roman" panose="02020603050405020304" pitchFamily="18" charset="0"/>
              </a:rPr>
              <a:t>Họ và tên: Lê Quang Tỷ</a:t>
            </a:r>
          </a:p>
          <a:p>
            <a:pPr marL="685800">
              <a:lnSpc>
                <a:spcPct val="107000"/>
              </a:lnSpc>
            </a:pPr>
            <a:r>
              <a:rPr lang="en-US" sz="2400">
                <a:effectLst/>
                <a:ea typeface="Calibri" panose="020F0502020204030204" pitchFamily="34" charset="0"/>
                <a:cs typeface="Times New Roman" panose="02020603050405020304" pitchFamily="18" charset="0"/>
              </a:rPr>
              <a:t>Giới tính: Nam</a:t>
            </a:r>
          </a:p>
          <a:p>
            <a:pPr marL="685800">
              <a:lnSpc>
                <a:spcPct val="107000"/>
              </a:lnSpc>
            </a:pPr>
            <a:r>
              <a:rPr lang="en-US" sz="2400">
                <a:effectLst/>
                <a:ea typeface="Calibri" panose="020F0502020204030204" pitchFamily="34" charset="0"/>
                <a:cs typeface="Times New Roman" panose="02020603050405020304" pitchFamily="18" charset="0"/>
              </a:rPr>
              <a:t>Năm sinh: 1963 (59 tuổi)</a:t>
            </a:r>
          </a:p>
          <a:p>
            <a:pPr marL="685800">
              <a:lnSpc>
                <a:spcPct val="107000"/>
              </a:lnSpc>
            </a:pPr>
            <a:r>
              <a:rPr lang="en-US" sz="2400">
                <a:effectLst/>
                <a:ea typeface="Calibri" panose="020F0502020204030204" pitchFamily="34" charset="0"/>
                <a:cs typeface="Times New Roman" panose="02020603050405020304" pitchFamily="18" charset="0"/>
              </a:rPr>
              <a:t>Nghề nghiệp: buôn bán quần áo</a:t>
            </a:r>
          </a:p>
          <a:p>
            <a:pPr marL="685800">
              <a:lnSpc>
                <a:spcPct val="107000"/>
              </a:lnSpc>
            </a:pPr>
            <a:r>
              <a:rPr lang="en-US" sz="2400">
                <a:effectLst/>
                <a:ea typeface="Calibri" panose="020F0502020204030204" pitchFamily="34" charset="0"/>
                <a:cs typeface="Times New Roman" panose="02020603050405020304" pitchFamily="18" charset="0"/>
              </a:rPr>
              <a:t>Địa chỉ: Quận Phú Nhuận, TP.HCM</a:t>
            </a:r>
          </a:p>
          <a:p>
            <a:pPr marL="685800">
              <a:lnSpc>
                <a:spcPct val="107000"/>
              </a:lnSpc>
              <a:spcAft>
                <a:spcPts val="800"/>
              </a:spcAft>
            </a:pPr>
            <a:r>
              <a:rPr lang="en-US" sz="2400">
                <a:effectLst/>
                <a:ea typeface="Calibri" panose="020F0502020204030204" pitchFamily="34" charset="0"/>
                <a:cs typeface="Times New Roman" panose="02020603050405020304" pitchFamily="18" charset="0"/>
              </a:rPr>
              <a:t>Ngày nhập viện: 10h ngày 11/9</a:t>
            </a:r>
          </a:p>
          <a:p>
            <a:endParaRPr lang="en-US"/>
          </a:p>
        </p:txBody>
      </p:sp>
    </p:spTree>
    <p:extLst>
      <p:ext uri="{BB962C8B-B14F-4D97-AF65-F5344CB8AC3E}">
        <p14:creationId xmlns:p14="http://schemas.microsoft.com/office/powerpoint/2010/main" val="37819047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lstStyle/>
          <a:p>
            <a:pPr marL="0" indent="0">
              <a:buNone/>
            </a:pPr>
            <a:r>
              <a:rPr lang="en-US" b="1"/>
              <a:t>X-quang bụng đứng không sửa soạn</a:t>
            </a:r>
          </a:p>
          <a:p>
            <a:pPr>
              <a:buFontTx/>
              <a:buChar char="-"/>
            </a:pPr>
            <a:r>
              <a:rPr lang="en-US"/>
              <a:t>Không thấy liềm hơi dưới hoành 2 bên.</a:t>
            </a:r>
          </a:p>
          <a:p>
            <a:pPr>
              <a:buFontTx/>
              <a:buChar char="-"/>
            </a:pPr>
            <a:r>
              <a:rPr lang="en-US"/>
              <a:t>Nhiều mực nước hơi vùng giữa bụng, còn hơi trong trực tràng.</a:t>
            </a:r>
          </a:p>
          <a:p>
            <a:pPr>
              <a:buFontTx/>
              <a:buChar char="-"/>
            </a:pPr>
            <a:r>
              <a:rPr lang="en-US"/>
              <a:t>Không thấy mật độ cản quang bất thường.</a:t>
            </a:r>
          </a:p>
          <a:p>
            <a:pPr>
              <a:buFontTx/>
              <a:buChar char="-"/>
            </a:pPr>
            <a:r>
              <a:rPr lang="en-US"/>
              <a:t>Đường mờ bờ ngoài cơ thắt lưng chậu 2 bên rõ.</a:t>
            </a:r>
          </a:p>
          <a:p>
            <a:pPr marL="0" indent="0">
              <a:buNone/>
            </a:pPr>
            <a:r>
              <a:rPr lang="en-US" b="1"/>
              <a:t>Kết luận:</a:t>
            </a:r>
            <a:r>
              <a:rPr lang="en-US"/>
              <a:t> Theo dõi bán tắc ruột.</a:t>
            </a:r>
          </a:p>
        </p:txBody>
      </p:sp>
    </p:spTree>
    <p:extLst>
      <p:ext uri="{BB962C8B-B14F-4D97-AF65-F5344CB8AC3E}">
        <p14:creationId xmlns:p14="http://schemas.microsoft.com/office/powerpoint/2010/main" val="349783516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normAutofit lnSpcReduction="10000"/>
          </a:bodyPr>
          <a:lstStyle/>
          <a:p>
            <a:pPr marL="0" indent="0">
              <a:buNone/>
            </a:pPr>
            <a:r>
              <a:rPr lang="en-US" b="1"/>
              <a:t>CT-scan bụng chậu có cản quang:</a:t>
            </a:r>
          </a:p>
          <a:p>
            <a:pPr>
              <a:buFontTx/>
              <a:buChar char="-"/>
            </a:pPr>
            <a:r>
              <a:rPr lang="en-US"/>
              <a:t>Gan không to, bờ đều, nhu mô gan không thấy tổn thương khu trú, bắt thuốc bình thường. Không thấy huyết khối tĩnh mạch cửa.</a:t>
            </a:r>
          </a:p>
          <a:p>
            <a:pPr>
              <a:buFontTx/>
              <a:buChar char="-"/>
            </a:pPr>
            <a:r>
              <a:rPr lang="en-US"/>
              <a:t>Túi mật thành không dày, lòng không thấy sỏi cản quang.</a:t>
            </a:r>
          </a:p>
          <a:p>
            <a:pPr>
              <a:buFontTx/>
              <a:buChar char="-"/>
            </a:pPr>
            <a:r>
              <a:rPr lang="en-US"/>
              <a:t>Đường mật trong và ngoài gan không dãn. Không thấy hình ảnh sỏi cản quang đường mật.</a:t>
            </a:r>
          </a:p>
          <a:p>
            <a:pPr>
              <a:buFontTx/>
              <a:buChar char="-"/>
            </a:pPr>
            <a:r>
              <a:rPr lang="en-US"/>
              <a:t>Tụy: không thấy bất thường hình dạng và cấu trúc, bắt thuốc bình thường.</a:t>
            </a:r>
          </a:p>
          <a:p>
            <a:pPr>
              <a:buFontTx/>
              <a:buChar char="-"/>
            </a:pPr>
            <a:r>
              <a:rPr lang="en-US"/>
              <a:t>Hình ảnh bình thường của lách, thượng thận, thận (T) và bang quang.</a:t>
            </a:r>
          </a:p>
          <a:p>
            <a:pPr>
              <a:buFontTx/>
              <a:buChar char="-"/>
            </a:pPr>
            <a:r>
              <a:rPr lang="en-US"/>
              <a:t>Thận (P) có nang d # 6mm.</a:t>
            </a:r>
          </a:p>
        </p:txBody>
      </p:sp>
    </p:spTree>
    <p:extLst>
      <p:ext uri="{BB962C8B-B14F-4D97-AF65-F5344CB8AC3E}">
        <p14:creationId xmlns:p14="http://schemas.microsoft.com/office/powerpoint/2010/main" val="399292378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b="1"/>
              <a:t>CT-scan bụng chậu có cản quang:</a:t>
            </a:r>
          </a:p>
          <a:p>
            <a:pPr>
              <a:buFontTx/>
              <a:buChar char="-"/>
            </a:pPr>
            <a:r>
              <a:rPr lang="en-US"/>
              <a:t>Đại tràng xuống đoạn đầu thành dày # 6mm, không rõ cấu trúc lớp:</a:t>
            </a:r>
          </a:p>
          <a:p>
            <a:pPr marL="280988" indent="0">
              <a:buNone/>
            </a:pPr>
            <a:r>
              <a:rPr lang="en-US" sz="2600"/>
              <a:t>+ Lan ra mô mỡ và phúc mạc thành kế cận, thâm nhiễm mỡ xung quanh.</a:t>
            </a:r>
          </a:p>
          <a:p>
            <a:pPr marL="280988" indent="0">
              <a:buNone/>
            </a:pPr>
            <a:r>
              <a:rPr lang="en-US" sz="2600"/>
              <a:t>+ Đại tràng tràng trên dòng và các quai ruột non dãn ứ dịch; đường kính đại tràng ngang # 60mm, manh tràng # 61mm và các quai ruột non dãn trên dòng # 45mm, thành ruột còn bắt thuốc bình thường.</a:t>
            </a:r>
          </a:p>
          <a:p>
            <a:pPr marL="280988" indent="0">
              <a:buNone/>
            </a:pPr>
            <a:r>
              <a:rPr lang="en-US" sz="2600"/>
              <a:t>+ Đại tràng dưới dòng xẹp.</a:t>
            </a:r>
          </a:p>
          <a:p>
            <a:pPr>
              <a:buFontTx/>
              <a:buChar char="-"/>
            </a:pPr>
            <a:r>
              <a:rPr lang="en-US"/>
              <a:t>Vài hạch (# 2 hạch) cạnh tổn thương, hình tròn, đường kính # 5mm, bắt thuốc đồng nhất.</a:t>
            </a:r>
          </a:p>
          <a:p>
            <a:pPr>
              <a:buFontTx/>
              <a:buChar char="-"/>
            </a:pPr>
            <a:r>
              <a:rPr lang="en-US"/>
              <a:t>Dịch tự do ổ bụng lượng ít.</a:t>
            </a:r>
          </a:p>
          <a:p>
            <a:pPr>
              <a:buFontTx/>
              <a:buChar char="-"/>
            </a:pPr>
            <a:r>
              <a:rPr lang="en-US"/>
              <a:t>Không thấy tổn thương xương nghi ngờ ác tính trong vùng khảo sát.</a:t>
            </a:r>
          </a:p>
        </p:txBody>
      </p:sp>
    </p:spTree>
    <p:extLst>
      <p:ext uri="{BB962C8B-B14F-4D97-AF65-F5344CB8AC3E}">
        <p14:creationId xmlns:p14="http://schemas.microsoft.com/office/powerpoint/2010/main" val="316892635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a:xfrm>
            <a:off x="838200" y="1825625"/>
            <a:ext cx="10515600" cy="4667250"/>
          </a:xfrm>
        </p:spPr>
        <p:txBody>
          <a:bodyPr>
            <a:normAutofit/>
          </a:bodyPr>
          <a:lstStyle/>
          <a:p>
            <a:pPr marL="0" indent="0">
              <a:buNone/>
            </a:pPr>
            <a:r>
              <a:rPr lang="en-US" b="1"/>
              <a:t>CT-scan bụng chậu có cản quang:</a:t>
            </a:r>
          </a:p>
          <a:p>
            <a:pPr>
              <a:buFont typeface="Wingdings" panose="05000000000000000000" pitchFamily="2" charset="2"/>
              <a:buChar char="à"/>
            </a:pPr>
            <a:r>
              <a:rPr lang="en-US" b="1">
                <a:sym typeface="Wingdings" panose="05000000000000000000" pitchFamily="2" charset="2"/>
              </a:rPr>
              <a:t> Kết luận:</a:t>
            </a:r>
          </a:p>
          <a:p>
            <a:pPr>
              <a:buFontTx/>
              <a:buChar char="-"/>
            </a:pPr>
            <a:r>
              <a:rPr lang="en-US">
                <a:sym typeface="Wingdings" panose="05000000000000000000" pitchFamily="2" charset="2"/>
              </a:rPr>
              <a:t>Dày thành đoạn đầu đại tràng xuống nghĩ u (T4aN1b), gây tắc ruột, chưa biến chứng thiếu máu ruột.</a:t>
            </a:r>
          </a:p>
          <a:p>
            <a:pPr>
              <a:buFontTx/>
              <a:buChar char="-"/>
            </a:pPr>
            <a:r>
              <a:rPr lang="en-US">
                <a:sym typeface="Wingdings" panose="05000000000000000000" pitchFamily="2" charset="2"/>
              </a:rPr>
              <a:t>Nang thận (P).</a:t>
            </a:r>
          </a:p>
          <a:p>
            <a:pPr>
              <a:buFontTx/>
              <a:buChar char="-"/>
            </a:pPr>
            <a:r>
              <a:rPr lang="en-US">
                <a:sym typeface="Wingdings" panose="05000000000000000000" pitchFamily="2" charset="2"/>
              </a:rPr>
              <a:t>Dịch tự do ổ bụng lượng ít.</a:t>
            </a:r>
            <a:endParaRPr lang="en-US"/>
          </a:p>
        </p:txBody>
      </p:sp>
    </p:spTree>
    <p:extLst>
      <p:ext uri="{BB962C8B-B14F-4D97-AF65-F5344CB8AC3E}">
        <p14:creationId xmlns:p14="http://schemas.microsoft.com/office/powerpoint/2010/main" val="573664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ED-A9B7-53B2-6B48-0A4CA56B8FE7}"/>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894DF33F-4FD3-1D34-6531-6B97E7FD75D7}"/>
              </a:ext>
            </a:extLst>
          </p:cNvPr>
          <p:cNvSpPr>
            <a:spLocks noGrp="1"/>
          </p:cNvSpPr>
          <p:nvPr>
            <p:ph idx="1"/>
          </p:nvPr>
        </p:nvSpPr>
        <p:spPr/>
        <p:txBody>
          <a:bodyPr/>
          <a:lstStyle/>
          <a:p>
            <a:pPr marL="0" indent="0">
              <a:buNone/>
            </a:pPr>
            <a:r>
              <a:rPr lang="en-US" b="1"/>
              <a:t>Công thức máu:</a:t>
            </a:r>
          </a:p>
          <a:p>
            <a:pPr>
              <a:buFontTx/>
              <a:buChar char="-"/>
            </a:pPr>
            <a:r>
              <a:rPr lang="en-US"/>
              <a:t>WBC: 5.3 K/uL</a:t>
            </a:r>
          </a:p>
          <a:p>
            <a:pPr>
              <a:buFontTx/>
              <a:buChar char="-"/>
            </a:pPr>
            <a:r>
              <a:rPr lang="en-US"/>
              <a:t>HGB: 149 g/L; 	MCV: 90.6 fL;	MCH: 28.2 pg</a:t>
            </a:r>
          </a:p>
          <a:p>
            <a:pPr>
              <a:buFontTx/>
              <a:buChar char="-"/>
            </a:pPr>
            <a:r>
              <a:rPr lang="en-US"/>
              <a:t>PLT: 268 G/L </a:t>
            </a:r>
          </a:p>
        </p:txBody>
      </p:sp>
    </p:spTree>
    <p:extLst>
      <p:ext uri="{BB962C8B-B14F-4D97-AF65-F5344CB8AC3E}">
        <p14:creationId xmlns:p14="http://schemas.microsoft.com/office/powerpoint/2010/main" val="427888505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ED-A9B7-53B2-6B48-0A4CA56B8FE7}"/>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894DF33F-4FD3-1D34-6531-6B97E7FD75D7}"/>
              </a:ext>
            </a:extLst>
          </p:cNvPr>
          <p:cNvSpPr>
            <a:spLocks noGrp="1"/>
          </p:cNvSpPr>
          <p:nvPr>
            <p:ph idx="1"/>
          </p:nvPr>
        </p:nvSpPr>
        <p:spPr/>
        <p:txBody>
          <a:bodyPr/>
          <a:lstStyle/>
          <a:p>
            <a:pPr marL="0" indent="0">
              <a:buNone/>
            </a:pPr>
            <a:r>
              <a:rPr lang="en-US" b="1"/>
              <a:t>Các xét nghiệm khác:</a:t>
            </a:r>
          </a:p>
          <a:p>
            <a:pPr>
              <a:buFontTx/>
              <a:buChar char="-"/>
              <a:tabLst>
                <a:tab pos="2292350" algn="l"/>
              </a:tabLst>
            </a:pPr>
            <a:r>
              <a:rPr lang="en-US"/>
              <a:t>PT: 12s;	INR: 1.09%;	APTT: 24.3s</a:t>
            </a:r>
          </a:p>
          <a:p>
            <a:pPr>
              <a:buFontTx/>
              <a:buChar char="-"/>
            </a:pPr>
            <a:r>
              <a:rPr lang="en-US"/>
              <a:t>Creatinine máu: 119.2 umol/L</a:t>
            </a:r>
          </a:p>
          <a:p>
            <a:pPr>
              <a:buFontTx/>
              <a:buChar char="-"/>
              <a:tabLst>
                <a:tab pos="2292350" algn="l"/>
              </a:tabLst>
            </a:pPr>
            <a:r>
              <a:rPr lang="en-US"/>
              <a:t>AST: 28.2;	ALT: 40.7</a:t>
            </a:r>
          </a:p>
          <a:p>
            <a:pPr>
              <a:buFontTx/>
              <a:buChar char="-"/>
            </a:pPr>
            <a:r>
              <a:rPr lang="en-US"/>
              <a:t>Ion đồ:</a:t>
            </a:r>
          </a:p>
          <a:p>
            <a:pPr marL="225425" indent="0">
              <a:buNone/>
            </a:pPr>
            <a:r>
              <a:rPr lang="en-US"/>
              <a:t>Na: 130.6 mmol/l</a:t>
            </a:r>
          </a:p>
          <a:p>
            <a:pPr marL="225425" indent="0">
              <a:buNone/>
            </a:pPr>
            <a:r>
              <a:rPr lang="en-US"/>
              <a:t>K: 4.09 mmol/l</a:t>
            </a:r>
          </a:p>
          <a:p>
            <a:pPr marL="225425" indent="0">
              <a:buNone/>
            </a:pPr>
            <a:r>
              <a:rPr lang="en-US"/>
              <a:t>Cl: 94.5 mmol/l</a:t>
            </a:r>
          </a:p>
        </p:txBody>
      </p:sp>
    </p:spTree>
    <p:extLst>
      <p:ext uri="{BB962C8B-B14F-4D97-AF65-F5344CB8AC3E}">
        <p14:creationId xmlns:p14="http://schemas.microsoft.com/office/powerpoint/2010/main" val="25088055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037E-2A1E-D9CB-7AB0-12F53F16A929}"/>
              </a:ext>
            </a:extLst>
          </p:cNvPr>
          <p:cNvSpPr>
            <a:spLocks noGrp="1"/>
          </p:cNvSpPr>
          <p:nvPr>
            <p:ph type="title"/>
          </p:nvPr>
        </p:nvSpPr>
        <p:spPr/>
        <p:txBody>
          <a:bodyPr/>
          <a:lstStyle/>
          <a:p>
            <a:r>
              <a:rPr lang="en-US" b="1"/>
              <a:t>12. Chẩn đoán xác định</a:t>
            </a:r>
          </a:p>
        </p:txBody>
      </p:sp>
      <p:sp>
        <p:nvSpPr>
          <p:cNvPr id="3" name="Content Placeholder 2">
            <a:extLst>
              <a:ext uri="{FF2B5EF4-FFF2-40B4-BE49-F238E27FC236}">
                <a16:creationId xmlns:a16="http://schemas.microsoft.com/office/drawing/2014/main" id="{686FEF46-AAEC-2537-2CA4-F19563B2D402}"/>
              </a:ext>
            </a:extLst>
          </p:cNvPr>
          <p:cNvSpPr>
            <a:spLocks noGrp="1"/>
          </p:cNvSpPr>
          <p:nvPr>
            <p:ph idx="1"/>
          </p:nvPr>
        </p:nvSpPr>
        <p:spPr/>
        <p:txBody>
          <a:bodyPr vert="horz" lIns="91440" tIns="45720" rIns="91440" bIns="45720" rtlCol="0" anchor="t">
            <a:normAutofit/>
          </a:bodyPr>
          <a:lstStyle/>
          <a:p>
            <a:pPr marL="0" indent="0">
              <a:buNone/>
            </a:pPr>
            <a:r>
              <a:rPr lang="en-US" dirty="0"/>
              <a:t>U </a:t>
            </a:r>
            <a:r>
              <a:rPr lang="en-US" dirty="0" err="1"/>
              <a:t>đại</a:t>
            </a:r>
            <a:r>
              <a:rPr lang="en-US" dirty="0"/>
              <a:t> </a:t>
            </a:r>
            <a:r>
              <a:rPr lang="en-US" dirty="0" err="1"/>
              <a:t>tràng</a:t>
            </a:r>
            <a:r>
              <a:rPr lang="en-US" dirty="0"/>
              <a:t> </a:t>
            </a:r>
            <a:r>
              <a:rPr lang="en-US" dirty="0" err="1"/>
              <a:t>xuống</a:t>
            </a:r>
            <a:r>
              <a:rPr lang="en-US" dirty="0"/>
              <a:t>, cT4aN1bMx, </a:t>
            </a:r>
            <a:r>
              <a:rPr lang="en-US" dirty="0" err="1"/>
              <a:t>giai</a:t>
            </a:r>
            <a:r>
              <a:rPr lang="en-US" dirty="0"/>
              <a:t> </a:t>
            </a:r>
            <a:r>
              <a:rPr lang="en-US" dirty="0" err="1"/>
              <a:t>đoạn</a:t>
            </a:r>
            <a:r>
              <a:rPr lang="en-US" dirty="0"/>
              <a:t> IIIB </a:t>
            </a:r>
            <a:r>
              <a:rPr lang="en-US" dirty="0" err="1"/>
              <a:t>trở</a:t>
            </a:r>
            <a:r>
              <a:rPr lang="en-US" dirty="0"/>
              <a:t> </a:t>
            </a:r>
            <a:r>
              <a:rPr lang="en-US" dirty="0" err="1"/>
              <a:t>lên</a:t>
            </a:r>
            <a:r>
              <a:rPr lang="en-US" dirty="0"/>
              <a:t>, </a:t>
            </a:r>
            <a:r>
              <a:rPr lang="en-US" dirty="0" err="1"/>
              <a:t>biến</a:t>
            </a:r>
            <a:r>
              <a:rPr lang="en-US" dirty="0"/>
              <a:t> </a:t>
            </a:r>
            <a:r>
              <a:rPr lang="en-US" dirty="0" err="1"/>
              <a:t>chứng</a:t>
            </a:r>
            <a:r>
              <a:rPr lang="en-US" dirty="0"/>
              <a:t> </a:t>
            </a:r>
            <a:r>
              <a:rPr lang="en-US" dirty="0" err="1"/>
              <a:t>bán</a:t>
            </a:r>
            <a:r>
              <a:rPr lang="en-US" dirty="0"/>
              <a:t> </a:t>
            </a:r>
            <a:r>
              <a:rPr lang="en-US" dirty="0" err="1"/>
              <a:t>tắc</a:t>
            </a:r>
            <a:r>
              <a:rPr lang="en-US" dirty="0"/>
              <a:t> </a:t>
            </a:r>
            <a:r>
              <a:rPr lang="en-US" dirty="0" err="1"/>
              <a:t>ruột</a:t>
            </a:r>
            <a:r>
              <a:rPr lang="en-US" dirty="0"/>
              <a:t>.</a:t>
            </a:r>
          </a:p>
        </p:txBody>
      </p:sp>
    </p:spTree>
    <p:extLst>
      <p:ext uri="{BB962C8B-B14F-4D97-AF65-F5344CB8AC3E}">
        <p14:creationId xmlns:p14="http://schemas.microsoft.com/office/powerpoint/2010/main" val="399719583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9113-2FC7-4692-3BA9-8D18C4EF6F8E}"/>
              </a:ext>
            </a:extLst>
          </p:cNvPr>
          <p:cNvSpPr>
            <a:spLocks noGrp="1"/>
          </p:cNvSpPr>
          <p:nvPr>
            <p:ph type="title"/>
          </p:nvPr>
        </p:nvSpPr>
        <p:spPr/>
        <p:txBody>
          <a:bodyPr/>
          <a:lstStyle/>
          <a:p>
            <a:r>
              <a:rPr lang="en-US" b="1"/>
              <a:t>13. Điều trị</a:t>
            </a:r>
          </a:p>
        </p:txBody>
      </p:sp>
      <p:sp>
        <p:nvSpPr>
          <p:cNvPr id="3" name="Content Placeholder 2">
            <a:extLst>
              <a:ext uri="{FF2B5EF4-FFF2-40B4-BE49-F238E27FC236}">
                <a16:creationId xmlns:a16="http://schemas.microsoft.com/office/drawing/2014/main" id="{C2964ED5-1492-D5F3-F6C6-8A8B35FE9514}"/>
              </a:ext>
            </a:extLst>
          </p:cNvPr>
          <p:cNvSpPr>
            <a:spLocks noGrp="1"/>
          </p:cNvSpPr>
          <p:nvPr>
            <p:ph idx="1"/>
          </p:nvPr>
        </p:nvSpPr>
        <p:spPr/>
        <p:txBody>
          <a:bodyPr/>
          <a:lstStyle/>
          <a:p>
            <a:r>
              <a:rPr lang="en-US"/>
              <a:t>Phẫu thuật cắt bỏ đoạn đại tràng mang u, gửi giải phẫu bệnh.</a:t>
            </a:r>
          </a:p>
          <a:p>
            <a:r>
              <a:rPr lang="en-US"/>
              <a:t>Cân nhắc hóa trị hỗ trợ hoặc theo dõi.</a:t>
            </a:r>
          </a:p>
          <a:p>
            <a:r>
              <a:rPr lang="en-US"/>
              <a:t>Tái khám mỗi 3-6 tháng trong 2 năm đầu và mỗi 6 tháng trong 3 năm tiếp theo.</a:t>
            </a:r>
          </a:p>
          <a:p>
            <a:r>
              <a:rPr lang="en-US"/>
              <a:t>Nội soi đại tràng sau mổ 3-6 tháng.</a:t>
            </a:r>
          </a:p>
        </p:txBody>
      </p:sp>
    </p:spTree>
    <p:extLst>
      <p:ext uri="{BB962C8B-B14F-4D97-AF65-F5344CB8AC3E}">
        <p14:creationId xmlns:p14="http://schemas.microsoft.com/office/powerpoint/2010/main" val="18534861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F0E-EAAB-74EE-3603-5EB4D6A8A706}"/>
              </a:ext>
            </a:extLst>
          </p:cNvPr>
          <p:cNvSpPr>
            <a:spLocks noGrp="1"/>
          </p:cNvSpPr>
          <p:nvPr>
            <p:ph type="title"/>
          </p:nvPr>
        </p:nvSpPr>
        <p:spPr/>
        <p:txBody>
          <a:bodyPr/>
          <a:lstStyle/>
          <a:p>
            <a:r>
              <a:rPr lang="en-US" b="1"/>
              <a:t>2. Lý do nhập viện</a:t>
            </a:r>
          </a:p>
        </p:txBody>
      </p:sp>
      <p:sp>
        <p:nvSpPr>
          <p:cNvPr id="3" name="Content Placeholder 2">
            <a:extLst>
              <a:ext uri="{FF2B5EF4-FFF2-40B4-BE49-F238E27FC236}">
                <a16:creationId xmlns:a16="http://schemas.microsoft.com/office/drawing/2014/main" id="{44658AB6-D39E-1AB8-9971-3BFFA2C882D4}"/>
              </a:ext>
            </a:extLst>
          </p:cNvPr>
          <p:cNvSpPr>
            <a:spLocks noGrp="1"/>
          </p:cNvSpPr>
          <p:nvPr>
            <p:ph idx="1"/>
          </p:nvPr>
        </p:nvSpPr>
        <p:spPr/>
        <p:txBody>
          <a:bodyPr/>
          <a:lstStyle/>
          <a:p>
            <a:r>
              <a:rPr lang="en-US"/>
              <a:t>Đau trướng bụng</a:t>
            </a:r>
          </a:p>
        </p:txBody>
      </p:sp>
    </p:spTree>
    <p:extLst>
      <p:ext uri="{BB962C8B-B14F-4D97-AF65-F5344CB8AC3E}">
        <p14:creationId xmlns:p14="http://schemas.microsoft.com/office/powerpoint/2010/main" val="28388786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4616-D9D8-6E11-6A1C-E8462712C50F}"/>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F8DC591-8DA8-7004-BB2C-269019747DB9}"/>
              </a:ext>
            </a:extLst>
          </p:cNvPr>
          <p:cNvSpPr>
            <a:spLocks noGrp="1"/>
          </p:cNvSpPr>
          <p:nvPr>
            <p:ph idx="1"/>
          </p:nvPr>
        </p:nvSpPr>
        <p:spPr/>
        <p:txBody>
          <a:bodyPr>
            <a:noAutofit/>
          </a:bodyPr>
          <a:lstStyle/>
          <a:p>
            <a:pPr algn="just">
              <a:lnSpc>
                <a:spcPct val="120000"/>
              </a:lnSpc>
            </a:pPr>
            <a:r>
              <a:rPr lang="en-US" sz="2400"/>
              <a:t>CNV 3 ngày, bệnh nhân đi tiêu 1 lần buổi sáng, lượng ít hơn bình thường, phân nhỏ vàng lẫn đen, ăn uống bình thường, không đau bụng, không nôn ói.</a:t>
            </a:r>
          </a:p>
          <a:p>
            <a:pPr algn="just">
              <a:lnSpc>
                <a:spcPct val="120000"/>
              </a:lnSpc>
            </a:pPr>
            <a:r>
              <a:rPr lang="en-US" sz="2400"/>
              <a:t>CNV 2 ngày, bệnh nhân thấy bụng trướng to kèm đau quặn cơn ở vùng quanh rốn, mức độ nhiều, cơn đau kéo dài khoảng 10 giây, cách cơn 5-10 phút, ngoài cơn đau âm ỉ mức độ nhẹ, không yếu tố tăng đau, nằm nghỉ giảm đau. </a:t>
            </a:r>
            <a:r>
              <a:rPr lang="vi-VN" sz="2400">
                <a:latin typeface="Calibri" panose="020F0502020204030204" pitchFamily="34" charset="0"/>
                <a:cs typeface="Calibri" panose="020F0502020204030204" pitchFamily="34" charset="0"/>
              </a:rPr>
              <a:t>Bệnh nhân có buồn nôn và nôn 2 lần/ngày, nôn ra dịch trắng trong có lợn cợn xanh, không lẫn nhầy máu, nôn xong giảm đau ít. Bệnh nhân chán ăn nên không ăn uống gì. Bệnh nhân không đi tiêu được, còn trung tiện được ít. Bệnh nhân tự đi mua thuốc (thuốc </a:t>
            </a:r>
            <a:r>
              <a:rPr lang="en-US" sz="2400">
                <a:latin typeface="Calibri" panose="020F0502020204030204" pitchFamily="34" charset="0"/>
                <a:cs typeface="Calibri" panose="020F0502020204030204" pitchFamily="34" charset="0"/>
              </a:rPr>
              <a:t>nhuận trường</a:t>
            </a:r>
            <a:r>
              <a:rPr lang="vi-VN" sz="2400">
                <a:latin typeface="Calibri" panose="020F0502020204030204" pitchFamily="34" charset="0"/>
                <a:cs typeface="Calibri" panose="020F0502020204030204" pitchFamily="34" charset="0"/>
              </a:rPr>
              <a:t> và thuốc bơm hậu môn) nhưng vẫn không đi tiêu được.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05218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4616-D9D8-6E11-6A1C-E8462712C50F}"/>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F8DC591-8DA8-7004-BB2C-269019747DB9}"/>
              </a:ext>
            </a:extLst>
          </p:cNvPr>
          <p:cNvSpPr>
            <a:spLocks noGrp="1"/>
          </p:cNvSpPr>
          <p:nvPr>
            <p:ph idx="1"/>
          </p:nvPr>
        </p:nvSpPr>
        <p:spPr/>
        <p:txBody>
          <a:bodyPr>
            <a:normAutofit/>
          </a:bodyPr>
          <a:lstStyle/>
          <a:p>
            <a:pPr algn="just">
              <a:lnSpc>
                <a:spcPct val="120000"/>
              </a:lnSpc>
            </a:pPr>
            <a:r>
              <a:rPr lang="vi-VN"/>
              <a:t>Trong quá trình bệnh, bệnh nhân không sốt. Bệnh nhân bụng ngày càng trướng nhiều, đau không giảm, nôn ói vẫn còn, không đi tiêu được.</a:t>
            </a:r>
          </a:p>
          <a:p>
            <a:pPr marL="0" indent="0" algn="just">
              <a:lnSpc>
                <a:spcPct val="120000"/>
              </a:lnSpc>
              <a:buNone/>
            </a:pPr>
            <a:r>
              <a:rPr lang="vi-VN">
                <a:sym typeface="Wingdings 3" panose="05040102010807070707" pitchFamily="18" charset="2"/>
              </a:rPr>
              <a:t></a:t>
            </a:r>
            <a:r>
              <a:rPr lang="en-US">
                <a:sym typeface="Wingdings 3" panose="05040102010807070707" pitchFamily="18" charset="2"/>
              </a:rPr>
              <a:t> </a:t>
            </a:r>
            <a:r>
              <a:rPr lang="vi-VN"/>
              <a:t>Bệnh nhân đi khám và nhập cấp cứu BV NDGĐ lúc 10h sáng ngày 11/9.</a:t>
            </a:r>
          </a:p>
          <a:p>
            <a:endParaRPr lang="en-US"/>
          </a:p>
        </p:txBody>
      </p:sp>
    </p:spTree>
    <p:extLst>
      <p:ext uri="{BB962C8B-B14F-4D97-AF65-F5344CB8AC3E}">
        <p14:creationId xmlns:p14="http://schemas.microsoft.com/office/powerpoint/2010/main" val="3284893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F210-41A0-98A9-7D8D-4B0729290885}"/>
              </a:ext>
            </a:extLst>
          </p:cNvPr>
          <p:cNvSpPr>
            <a:spLocks noGrp="1"/>
          </p:cNvSpPr>
          <p:nvPr>
            <p:ph type="title"/>
          </p:nvPr>
        </p:nvSpPr>
        <p:spPr/>
        <p:txBody>
          <a:bodyPr/>
          <a:lstStyle/>
          <a:p>
            <a:r>
              <a:rPr lang="en-US" b="1"/>
              <a:t>4. Tiền căn</a:t>
            </a:r>
          </a:p>
        </p:txBody>
      </p:sp>
      <p:sp>
        <p:nvSpPr>
          <p:cNvPr id="3" name="Content Placeholder 2">
            <a:extLst>
              <a:ext uri="{FF2B5EF4-FFF2-40B4-BE49-F238E27FC236}">
                <a16:creationId xmlns:a16="http://schemas.microsoft.com/office/drawing/2014/main" id="{65C07B30-D354-9C06-AC19-296DC29005CE}"/>
              </a:ext>
            </a:extLst>
          </p:cNvPr>
          <p:cNvSpPr>
            <a:spLocks noGrp="1"/>
          </p:cNvSpPr>
          <p:nvPr>
            <p:ph idx="1"/>
          </p:nvPr>
        </p:nvSpPr>
        <p:spPr>
          <a:xfrm>
            <a:off x="838200" y="1825624"/>
            <a:ext cx="10515600" cy="4870597"/>
          </a:xfrm>
        </p:spPr>
        <p:txBody>
          <a:bodyPr>
            <a:noAutofit/>
          </a:bodyPr>
          <a:lstStyle/>
          <a:p>
            <a:pPr marL="0" indent="0" algn="just">
              <a:buNone/>
            </a:pPr>
            <a:r>
              <a:rPr lang="vi-VN" sz="1800" b="1">
                <a:latin typeface="Calibri" panose="020F0502020204030204" pitchFamily="34" charset="0"/>
                <a:cs typeface="Calibri" panose="020F0502020204030204" pitchFamily="34" charset="0"/>
              </a:rPr>
              <a:t>Bản thân</a:t>
            </a:r>
          </a:p>
          <a:p>
            <a:pPr marL="0" indent="0" algn="just">
              <a:buNone/>
            </a:pP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Bệnh nhân từng có 2 đợt bệnh với triệu chứng gần tương tự:</a:t>
            </a:r>
          </a:p>
          <a:p>
            <a:pPr marL="463550" algn="just">
              <a:buFont typeface="Wingdings" panose="05000000000000000000" pitchFamily="2" charset="2"/>
              <a:buChar char="§"/>
            </a:pPr>
            <a:r>
              <a:rPr lang="vi-VN" sz="1800">
                <a:latin typeface="Calibri" panose="020F0502020204030204" pitchFamily="34" charset="0"/>
                <a:cs typeface="Calibri" panose="020F0502020204030204" pitchFamily="34" charset="0"/>
              </a:rPr>
              <a:t>Cách 2 năm: bụng </a:t>
            </a:r>
            <a:r>
              <a:rPr lang="en-US" sz="1800">
                <a:latin typeface="Calibri" panose="020F0502020204030204" pitchFamily="34" charset="0"/>
                <a:cs typeface="Calibri" panose="020F0502020204030204" pitchFamily="34" charset="0"/>
              </a:rPr>
              <a:t>tr</a:t>
            </a:r>
            <a:r>
              <a:rPr lang="vi-VN" sz="1800">
                <a:latin typeface="Calibri" panose="020F0502020204030204" pitchFamily="34" charset="0"/>
                <a:cs typeface="Calibri" panose="020F0502020204030204" pitchFamily="34" charset="0"/>
              </a:rPr>
              <a:t>ướng, đau bụng, nôn ói, không đi tiêu được, bệnh nhân không đi khám, tự mua thuốc uống.</a:t>
            </a:r>
          </a:p>
          <a:p>
            <a:pPr marL="463550" algn="just">
              <a:buFont typeface="Wingdings" panose="05000000000000000000" pitchFamily="2" charset="2"/>
              <a:buChar char="§"/>
            </a:pPr>
            <a:r>
              <a:rPr lang="vi-VN" sz="1800">
                <a:latin typeface="Calibri" panose="020F0502020204030204" pitchFamily="34" charset="0"/>
                <a:cs typeface="Calibri" panose="020F0502020204030204" pitchFamily="34" charset="0"/>
              </a:rPr>
              <a:t>Cách 3 tháng: bụng </a:t>
            </a:r>
            <a:r>
              <a:rPr lang="en-US" sz="1800">
                <a:latin typeface="Calibri" panose="020F0502020204030204" pitchFamily="34" charset="0"/>
                <a:cs typeface="Calibri" panose="020F0502020204030204" pitchFamily="34" charset="0"/>
              </a:rPr>
              <a:t>tr</a:t>
            </a:r>
            <a:r>
              <a:rPr lang="vi-VN" sz="1800">
                <a:latin typeface="Calibri" panose="020F0502020204030204" pitchFamily="34" charset="0"/>
                <a:cs typeface="Calibri" panose="020F0502020204030204" pitchFamily="34" charset="0"/>
              </a:rPr>
              <a:t>ướng, đau bụng, nôn ói, tiêu phân lỏng, bệnh nhân không đi khám, tự mua thuốc uống.</a:t>
            </a:r>
          </a:p>
          <a:p>
            <a:pPr marL="0" indent="0" algn="just">
              <a:buNone/>
            </a:pP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Từ khoảng 3 tháng nay, bệnh nhân ăn ít hơn bình thường, cảm thấy ăn mau no, bệnh nhân và người nhà nhận thấy có sụt cân nhưng không cân. Bệnh nhân không mệt mỏi, sinh hoạt và làm việc bình thường.</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Chưa ghi nhận các bệnh lý khác.</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Chưa ghi nhận tiền căn ngoại khoa.</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Dị ứng: không.</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Thuốc lá: 38 gói.năm.</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Rượu bia: thỉnh thoảng, 3-4 lon/lần.</a:t>
            </a:r>
          </a:p>
          <a:p>
            <a:pPr marL="0" indent="0" algn="just">
              <a:buNone/>
            </a:pPr>
            <a:r>
              <a:rPr lang="vi-VN" sz="1800" b="1">
                <a:latin typeface="Calibri" panose="020F0502020204030204" pitchFamily="34" charset="0"/>
                <a:cs typeface="Calibri" panose="020F0502020204030204" pitchFamily="34" charset="0"/>
              </a:rPr>
              <a:t>Gia đình: </a:t>
            </a:r>
            <a:r>
              <a:rPr lang="vi-VN" sz="1800">
                <a:latin typeface="Calibri" panose="020F0502020204030204" pitchFamily="34" charset="0"/>
                <a:cs typeface="Calibri" panose="020F0502020204030204" pitchFamily="34" charset="0"/>
              </a:rPr>
              <a:t>chưa ghi nhận.</a:t>
            </a:r>
          </a:p>
        </p:txBody>
      </p:sp>
    </p:spTree>
    <p:extLst>
      <p:ext uri="{BB962C8B-B14F-4D97-AF65-F5344CB8AC3E}">
        <p14:creationId xmlns:p14="http://schemas.microsoft.com/office/powerpoint/2010/main" val="9243354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buNone/>
            </a:pPr>
            <a:r>
              <a:rPr lang="en-US" b="1"/>
              <a:t>Tổng trạng:</a:t>
            </a:r>
          </a:p>
          <a:p>
            <a:pPr>
              <a:buFontTx/>
              <a:buChar char="-"/>
            </a:pPr>
            <a:r>
              <a:rPr lang="en-US"/>
              <a:t>Bệnh nhân tỉnh, tiếp xúc tốt.</a:t>
            </a:r>
          </a:p>
          <a:p>
            <a:pPr>
              <a:buFontTx/>
              <a:buChar char="-"/>
            </a:pPr>
            <a:r>
              <a:rPr lang="en-US"/>
              <a:t>Sinh hiệu: M: 84 l/ph, NT: 22 l/ph, HA: 130/85, t</a:t>
            </a:r>
            <a:r>
              <a:rPr lang="en-US" baseline="30000"/>
              <a:t>o</a:t>
            </a:r>
            <a:r>
              <a:rPr lang="en-US"/>
              <a:t>: 36.8</a:t>
            </a:r>
            <a:r>
              <a:rPr lang="en-US" baseline="30000"/>
              <a:t>o</a:t>
            </a:r>
            <a:r>
              <a:rPr lang="en-US"/>
              <a:t>C.</a:t>
            </a:r>
            <a:endParaRPr lang="en-US" baseline="30000"/>
          </a:p>
          <a:p>
            <a:pPr>
              <a:buFontTx/>
              <a:buChar char="-"/>
            </a:pPr>
            <a:r>
              <a:rPr lang="en-US"/>
              <a:t>CC: 162 cm, CN: 63kg </a:t>
            </a:r>
            <a:r>
              <a:rPr lang="en-US">
                <a:sym typeface="Wingdings" panose="05000000000000000000" pitchFamily="2" charset="2"/>
              </a:rPr>
              <a:t> BMI: 24.0 kg/m</a:t>
            </a:r>
            <a:r>
              <a:rPr lang="en-US" baseline="30000">
                <a:sym typeface="Wingdings" panose="05000000000000000000" pitchFamily="2" charset="2"/>
              </a:rPr>
              <a:t>2</a:t>
            </a:r>
            <a:r>
              <a:rPr lang="en-US">
                <a:sym typeface="Wingdings" panose="05000000000000000000" pitchFamily="2" charset="2"/>
              </a:rPr>
              <a:t>.</a:t>
            </a:r>
            <a:endParaRPr lang="en-US"/>
          </a:p>
          <a:p>
            <a:pPr>
              <a:buFontTx/>
              <a:buChar char="-"/>
            </a:pPr>
            <a:r>
              <a:rPr lang="en-US"/>
              <a:t>Da niêm hồng.</a:t>
            </a:r>
          </a:p>
          <a:p>
            <a:pPr>
              <a:buFontTx/>
              <a:buChar char="-"/>
            </a:pPr>
            <a:r>
              <a:rPr lang="en-US"/>
              <a:t>Dấu véo da mất nhanh.</a:t>
            </a:r>
          </a:p>
        </p:txBody>
      </p:sp>
    </p:spTree>
    <p:extLst>
      <p:ext uri="{BB962C8B-B14F-4D97-AF65-F5344CB8AC3E}">
        <p14:creationId xmlns:p14="http://schemas.microsoft.com/office/powerpoint/2010/main" val="33859280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buNone/>
            </a:pPr>
            <a:r>
              <a:rPr lang="en-US" b="1"/>
              <a:t>Đầu mặt cổ:</a:t>
            </a:r>
          </a:p>
          <a:p>
            <a:pPr>
              <a:buFontTx/>
              <a:buChar char="-"/>
            </a:pPr>
            <a:r>
              <a:rPr lang="en-US"/>
              <a:t>Cân đối.</a:t>
            </a:r>
          </a:p>
          <a:p>
            <a:pPr>
              <a:buFontTx/>
              <a:buChar char="-"/>
            </a:pPr>
            <a:r>
              <a:rPr lang="en-US"/>
              <a:t>Môi không khô, lưỡi không dơ.</a:t>
            </a:r>
          </a:p>
          <a:p>
            <a:pPr>
              <a:buFontTx/>
              <a:buChar char="-"/>
            </a:pPr>
            <a:r>
              <a:rPr lang="en-US"/>
              <a:t>Tuyến giáp không to.</a:t>
            </a:r>
          </a:p>
          <a:p>
            <a:pPr>
              <a:buFontTx/>
              <a:buChar char="-"/>
            </a:pPr>
            <a:r>
              <a:rPr lang="en-US"/>
              <a:t>Hạch cổ, hạch thượng đòn không sờ chạm.</a:t>
            </a:r>
          </a:p>
        </p:txBody>
      </p:sp>
    </p:spTree>
    <p:extLst>
      <p:ext uri="{BB962C8B-B14F-4D97-AF65-F5344CB8AC3E}">
        <p14:creationId xmlns:p14="http://schemas.microsoft.com/office/powerpoint/2010/main" val="31079505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lgn="just">
              <a:buNone/>
            </a:pPr>
            <a:r>
              <a:rPr lang="en-US" b="1"/>
              <a:t>Lồng ngực:</a:t>
            </a:r>
          </a:p>
          <a:p>
            <a:pPr algn="just">
              <a:buFontTx/>
              <a:buChar char="-"/>
            </a:pPr>
            <a:r>
              <a:rPr lang="en-US"/>
              <a:t>Cân đối, di động đều theo nhịp thở, không sao mạch.</a:t>
            </a:r>
          </a:p>
          <a:p>
            <a:pPr algn="just">
              <a:buFontTx/>
              <a:buChar char="-"/>
            </a:pPr>
            <a:r>
              <a:rPr lang="en-US"/>
              <a:t>Tim: mỏm tim ở KLS V đường trung đòn trái, diện đập 1x1cm, nhịp tim đều 84 l/ph, Harzer (-), T</a:t>
            </a:r>
            <a:r>
              <a:rPr lang="en-US" baseline="-25000"/>
              <a:t>1</a:t>
            </a:r>
            <a:r>
              <a:rPr lang="en-US"/>
              <a:t> T</a:t>
            </a:r>
            <a:r>
              <a:rPr lang="en-US" baseline="-25000"/>
              <a:t>2</a:t>
            </a:r>
            <a:r>
              <a:rPr lang="en-US"/>
              <a:t> đều rõ, không âm thổi.</a:t>
            </a:r>
          </a:p>
          <a:p>
            <a:pPr algn="just">
              <a:buFontTx/>
              <a:buChar char="-"/>
            </a:pPr>
            <a:r>
              <a:rPr lang="en-US"/>
              <a:t>Phổi: rung thanh đều 2 bên, gõ trong, âm phế bào êm dịu, không rale bệnh lý.</a:t>
            </a:r>
          </a:p>
        </p:txBody>
      </p:sp>
    </p:spTree>
    <p:extLst>
      <p:ext uri="{BB962C8B-B14F-4D97-AF65-F5344CB8AC3E}">
        <p14:creationId xmlns:p14="http://schemas.microsoft.com/office/powerpoint/2010/main" val="203890957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1908</Words>
  <Application>Microsoft Office PowerPoint</Application>
  <PresentationFormat>Màn hình rộng</PresentationFormat>
  <Paragraphs>160</Paragraphs>
  <Slides>27</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27</vt:i4>
      </vt:variant>
    </vt:vector>
  </HeadingPairs>
  <TitlesOfParts>
    <vt:vector size="32" baseType="lpstr">
      <vt:lpstr>Arial</vt:lpstr>
      <vt:lpstr>Calibri</vt:lpstr>
      <vt:lpstr>Calibri Light</vt:lpstr>
      <vt:lpstr>Wingdings</vt:lpstr>
      <vt:lpstr>Office Theme</vt:lpstr>
      <vt:lpstr>BỆNH ÁN</vt:lpstr>
      <vt:lpstr>1. Hành chính</vt:lpstr>
      <vt:lpstr>2. Lý do nhập viện</vt:lpstr>
      <vt:lpstr>3. Bệnh sử</vt:lpstr>
      <vt:lpstr>3. Bệnh sử</vt:lpstr>
      <vt:lpstr>4. Tiền căn</vt:lpstr>
      <vt:lpstr>5. Khám: 11h ngày 11/9</vt:lpstr>
      <vt:lpstr>5. Khám: 11h ngày 11/9</vt:lpstr>
      <vt:lpstr>5. Khám: 11h ngày 11/9</vt:lpstr>
      <vt:lpstr>5. Khám: 11h ngày 11/9</vt:lpstr>
      <vt:lpstr>5. Khám: 11h ngày 11/9</vt:lpstr>
      <vt:lpstr>5. Khám: 11h ngày 11/9</vt:lpstr>
      <vt:lpstr>6. Tóm tắt bệnh án</vt:lpstr>
      <vt:lpstr>7. Đặt vấn đề</vt:lpstr>
      <vt:lpstr>8. Chẩn đoán sơ bộ</vt:lpstr>
      <vt:lpstr>9. Biện luận</vt:lpstr>
      <vt:lpstr>9. Biện luận</vt:lpstr>
      <vt:lpstr>10. Đề nghị CLS</vt:lpstr>
      <vt:lpstr>11. Kết quả CLS</vt:lpstr>
      <vt:lpstr>11. Kết quả CLS</vt:lpstr>
      <vt:lpstr>11. Kết quả CLS</vt:lpstr>
      <vt:lpstr>11. Kết quả CLS</vt:lpstr>
      <vt:lpstr>11. Kết quả CLS</vt:lpstr>
      <vt:lpstr>11. Kết quả CLS</vt:lpstr>
      <vt:lpstr>11. Kết quả CLS</vt:lpstr>
      <vt:lpstr>12. Chẩn đoán xác định</vt:lpstr>
      <vt:lpstr>13. Điều trị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dc:creator>Minh Huy</dc:creator>
  <cp:lastModifiedBy>Quan Nguyen - Y17</cp:lastModifiedBy>
  <cp:revision>9</cp:revision>
  <dcterms:created xsi:type="dcterms:W3CDTF">2022-09-26T04:56:06Z</dcterms:created>
  <dcterms:modified xsi:type="dcterms:W3CDTF">2022-10-30T09:10:10Z</dcterms:modified>
</cp:coreProperties>
</file>