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3" r:id="rId13"/>
    <p:sldId id="274" r:id="rId14"/>
    <p:sldId id="264" r:id="rId15"/>
    <p:sldId id="265" r:id="rId16"/>
    <p:sldId id="266" r:id="rId17"/>
    <p:sldId id="267" r:id="rId18"/>
    <p:sldId id="275" r:id="rId19"/>
    <p:sldId id="268" r:id="rId20"/>
    <p:sldId id="269" r:id="rId21"/>
    <p:sldId id="276" r:id="rId22"/>
    <p:sldId id="270" r:id="rId23"/>
    <p:sldId id="271" r:id="rId24"/>
    <p:sldId id="278" r:id="rId25"/>
    <p:sldId id="272" r:id="rId26"/>
    <p:sldId id="277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 Nguyen - Y17" userId="fcceac3d-5680-48d6-8dcd-178a9cd0e1b0" providerId="ADAL" clId="{C427A9F1-574E-4B43-84B0-6BE336CC6E72}"/>
    <pc:docChg chg="custSel delSld modSld">
      <pc:chgData name="Quan Nguyen - Y17" userId="fcceac3d-5680-48d6-8dcd-178a9cd0e1b0" providerId="ADAL" clId="{C427A9F1-574E-4B43-84B0-6BE336CC6E72}" dt="2022-10-30T09:09:41.113" v="2" actId="47"/>
      <pc:docMkLst>
        <pc:docMk/>
      </pc:docMkLst>
      <pc:sldChg chg="delSp del mod delAnim">
        <pc:chgData name="Quan Nguyen - Y17" userId="fcceac3d-5680-48d6-8dcd-178a9cd0e1b0" providerId="ADAL" clId="{C427A9F1-574E-4B43-84B0-6BE336CC6E72}" dt="2022-10-30T09:09:39.897" v="1" actId="47"/>
        <pc:sldMkLst>
          <pc:docMk/>
          <pc:sldMk cId="3850930958" sldId="282"/>
        </pc:sldMkLst>
        <pc:picChg chg="del">
          <ac:chgData name="Quan Nguyen - Y17" userId="fcceac3d-5680-48d6-8dcd-178a9cd0e1b0" providerId="ADAL" clId="{C427A9F1-574E-4B43-84B0-6BE336CC6E72}" dt="2022-10-30T09:09:36.400" v="0" actId="478"/>
          <ac:picMkLst>
            <pc:docMk/>
            <pc:sldMk cId="3850930958" sldId="282"/>
            <ac:picMk id="2" creationId="{800A93CA-D352-A951-3B48-DB507AC7C4E3}"/>
          </ac:picMkLst>
        </pc:picChg>
      </pc:sldChg>
      <pc:sldChg chg="del">
        <pc:chgData name="Quan Nguyen - Y17" userId="fcceac3d-5680-48d6-8dcd-178a9cd0e1b0" providerId="ADAL" clId="{C427A9F1-574E-4B43-84B0-6BE336CC6E72}" dt="2022-10-30T09:09:41.113" v="2" actId="47"/>
        <pc:sldMkLst>
          <pc:docMk/>
          <pc:sldMk cId="142570107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D9DC97-3C5A-0423-10CE-18FC2757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57F1634-8434-E09A-ABB8-F71C0E68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CA5D42-EA16-7860-243A-278611A0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2B33-9E8F-44FA-A4DE-15D7E59EF2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4BF34CD-D494-2A89-EBA9-A2627DD2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012A20D-27D3-4CDD-EB06-C0CC1FC7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5427-077B-4750-9EBF-40306323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9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1D2724-C593-F6F3-AC84-6FDD34C2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BDB7578-F62A-0551-B57F-A0F835A73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19D0CC4-819B-5DF1-72EE-F158C1BD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2B33-9E8F-44FA-A4DE-15D7E59EF2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57EEF6B-74D1-6E41-5FDE-59CB51F8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4E9D32A-0E0D-C55D-1EFE-E860ED1B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5427-077B-4750-9EBF-40306323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E59B975-76D1-A0D9-7E8A-C5A6DB7E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52BB759-7588-2F94-2C32-626235DDB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F00310-F2B6-4D54-CF18-904542A3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2B33-9E8F-44FA-A4DE-15D7E59EF2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1BA3B2D-9868-29F5-7042-2C46E330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B86D693-8851-358F-0A5B-F992E470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5427-077B-4750-9EBF-40306323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0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ACD09C-DF70-69DF-12F4-F3DF4CA3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5760DA-EC7D-1E10-6725-3E57BC3D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D7C6928-40C5-3BB2-F12D-7B8D54AD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2B33-9E8F-44FA-A4DE-15D7E59EF2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A44841-FE89-0B23-92B4-1D275746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FB60004-0991-45CA-CFFC-8A4857A4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5427-077B-4750-9EBF-40306323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2846BF-495C-2B81-BCCF-EEDC9B4D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1C3C4A4-C07B-22A5-6045-2C0AAA611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B32D974-0077-8A81-5561-DCC95A26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2B33-9E8F-44FA-A4DE-15D7E59EF2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ACDCC46-363D-A4C9-0E34-D6578013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6DDED4B-8AC7-68E2-C9B9-BA838BE6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5427-077B-4750-9EBF-40306323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9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DD57AA-04A0-C648-5294-686C82AE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88D4B5D-9F8E-922A-5580-995DB3A64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D8587AC-7A2C-2ED9-1312-F8037AB4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FC9B985-8469-C338-7ED6-2C8B7643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2B33-9E8F-44FA-A4DE-15D7E59EF2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7A66254-D455-CF3B-8FC7-00DA3948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6CD4A7D-3603-94D9-AAD4-95B60336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5427-077B-4750-9EBF-40306323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B72C99-B79E-79A0-0FF8-9F18B628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EE21A30-309B-23DE-E8D6-F1C70E43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22B85A2-DEC5-5C3A-9E52-860823F1A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82C8709-D096-C3F9-F631-3D3BEA0E7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99B4200-476E-FC09-FE98-758F05E15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FC4228F-7036-0283-5EF6-979FE33F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2B33-9E8F-44FA-A4DE-15D7E59EF2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1CED721-E03F-D3BA-AB9E-F7706132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446D3AF-71D3-4A92-F5DE-8BAD3B90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5427-077B-4750-9EBF-40306323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6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1BF415-C2C6-1BC2-4764-11BFC230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C9D8E9D-4DCD-7C49-7E57-98774897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2B33-9E8F-44FA-A4DE-15D7E59EF2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596832E-8B7B-DD30-418C-F5CCB8BC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E46551D-B26B-F0CB-79B3-D48E49AA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5427-077B-4750-9EBF-40306323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A092DA1-1ECC-1A3F-621A-0061F07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2B33-9E8F-44FA-A4DE-15D7E59EF2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7968826-CAA6-750D-5563-B87458E3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F6D26FD-C91F-F156-F9A8-6F3C96F4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5427-077B-4750-9EBF-40306323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8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F2B073-7AF5-933C-FF9E-AFB7BEC3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CD8DB2-2D32-B347-46A7-1D4BA35A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E5AA164-4FEB-E629-CBA6-B25B37348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1987ABE-B0EB-DB9E-45FE-D89470CC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2B33-9E8F-44FA-A4DE-15D7E59EF2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F1B6292-BF65-7656-3BAA-DFDCCEF6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D71FA9C-1CB8-5838-8FF9-21625DF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5427-077B-4750-9EBF-40306323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B652ED-3E5A-E289-1157-D7178056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1196701-764D-08A1-43A7-2CA402DA0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37E6EB1-00AA-D12E-9DE0-BA1EB3847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FCB1B15-3E1E-1F06-7594-6A5A4C1F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2B33-9E8F-44FA-A4DE-15D7E59EF2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4DB4E8-969D-D0A8-8026-A5F8DBD0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E685C7F-98C6-BBA4-0D0E-C7DF901B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5427-077B-4750-9EBF-40306323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3C4DC85F-F9C9-4B62-C195-0C87CD26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60401B8-601A-AB60-5A98-B2001C6C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910A86-6BBB-4D16-D646-687999348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2B33-9E8F-44FA-A4DE-15D7E59EF26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0EE4978-E65B-3CC5-CE25-7ECFC620E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A60DFD2-959A-6170-7CA8-A731E861B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5427-077B-4750-9EBF-40306323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7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96E119-ED5C-18BF-3B83-C4A74210F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BỆNH ÁN </a:t>
            </a:r>
          </a:p>
        </p:txBody>
      </p:sp>
    </p:spTree>
    <p:extLst>
      <p:ext uri="{BB962C8B-B14F-4D97-AF65-F5344CB8AC3E}">
        <p14:creationId xmlns:p14="http://schemas.microsoft.com/office/powerpoint/2010/main" val="137656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FEDCF0-E112-AB26-BFF0-5D761C55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Khám lâm sàng: 8h 6/9/2022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42598F-6944-A2F3-AFA0-87154E60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6.  Thần kinh – Cơ xương khớp</a:t>
            </a:r>
          </a:p>
          <a:p>
            <a:r>
              <a:rPr lang="en-US"/>
              <a:t>Cổ mềm, không dấu thần kinh khu trú</a:t>
            </a:r>
          </a:p>
          <a:p>
            <a:r>
              <a:rPr lang="en-US"/>
              <a:t>Không sưng, nóng đỏ các khớp </a:t>
            </a:r>
          </a:p>
          <a:p>
            <a:r>
              <a:rPr lang="en-US"/>
              <a:t>Không giới hạn vận động</a:t>
            </a:r>
          </a:p>
        </p:txBody>
      </p:sp>
    </p:spTree>
    <p:extLst>
      <p:ext uri="{BB962C8B-B14F-4D97-AF65-F5344CB8AC3E}">
        <p14:creationId xmlns:p14="http://schemas.microsoft.com/office/powerpoint/2010/main" val="121048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8C89A9-8083-534F-B03F-D7110422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Tóm tắt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1BC3A8-C04E-E30B-9CE9-7C57C268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BN nam, 50 tuổi, nhập viện vì tiêu ra máu, bệnh 1 năm, qua thăm khám và hỏi bệnh ghi nhận:</a:t>
            </a:r>
          </a:p>
          <a:p>
            <a:r>
              <a:rPr lang="en-US"/>
              <a:t>TCCN:</a:t>
            </a:r>
          </a:p>
          <a:p>
            <a:pPr lvl="1"/>
            <a:r>
              <a:rPr lang="en-US"/>
              <a:t>Đau bụng hạ vị </a:t>
            </a:r>
          </a:p>
          <a:p>
            <a:pPr lvl="1"/>
            <a:r>
              <a:rPr lang="en-US"/>
              <a:t>Tiêu phân nhỏ dẹt</a:t>
            </a:r>
          </a:p>
          <a:p>
            <a:pPr lvl="1"/>
            <a:r>
              <a:rPr lang="en-US"/>
              <a:t>Tiêu ra máu</a:t>
            </a:r>
          </a:p>
          <a:p>
            <a:pPr lvl="1"/>
            <a:r>
              <a:rPr lang="en-US"/>
              <a:t>Táo bón</a:t>
            </a:r>
          </a:p>
          <a:p>
            <a:pPr lvl="1"/>
            <a:r>
              <a:rPr lang="en-US"/>
              <a:t>Mót rặn</a:t>
            </a:r>
          </a:p>
          <a:p>
            <a:pPr lvl="1"/>
            <a:r>
              <a:rPr lang="en-US"/>
              <a:t>Sụt cân không chủ ý </a:t>
            </a:r>
          </a:p>
          <a:p>
            <a:r>
              <a:rPr lang="en-US"/>
              <a:t>TCTT: </a:t>
            </a:r>
          </a:p>
          <a:p>
            <a:pPr lvl="1"/>
            <a:r>
              <a:rPr lang="en-US"/>
              <a:t>Sinh hiệu: Mạch: 74 lần/phút; T: 37, HA: 120/80, NT: 18 lần/phút</a:t>
            </a:r>
          </a:p>
          <a:p>
            <a:pPr lvl="1"/>
            <a:r>
              <a:rPr lang="en-US"/>
              <a:t>HM-TT: Niêm mạc trực tràng trơn láng, rút găng ít máu đỏ bầm kèm phân vàng sệt dính gang</a:t>
            </a:r>
          </a:p>
          <a:p>
            <a:r>
              <a:rPr lang="en-US"/>
              <a:t>Tiền căn: </a:t>
            </a:r>
          </a:p>
          <a:p>
            <a:pPr lvl="1"/>
            <a:r>
              <a:rPr lang="en-US"/>
              <a:t>Gút, đái tháo đường típ 2, lao phổi đang điều trị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E65BD3-0A3A-4168-E50E-334AE64F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34BF4F4-2190-09DD-9982-260F828A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endParaRPr lang="en-US" dirty="0" err="1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dưới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Sụt</a:t>
            </a:r>
            <a:r>
              <a:rPr lang="en-US" dirty="0"/>
              <a:t> </a:t>
            </a:r>
            <a:r>
              <a:rPr lang="en-US" dirty="0" err="1"/>
              <a:t>cân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Tiền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căn</a:t>
            </a:r>
            <a:r>
              <a:rPr lang="en-US" dirty="0">
                <a:cs typeface="Calibri"/>
              </a:rPr>
              <a:t>: Gout, ĐTĐ type 2, Lao </a:t>
            </a:r>
            <a:r>
              <a:rPr lang="en-US" dirty="0" err="1">
                <a:cs typeface="Calibri"/>
              </a:rPr>
              <a:t>phổi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đang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điều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trị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35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2DE691-38EE-B574-2FFF-AFEF6EBF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Chẩn đoán sơ bộ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200F53-F69F-C0D5-02D0-7E67973F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8"/>
            <a:ext cx="10515600" cy="9405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XHTH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do K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endParaRPr lang="en-US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2476AF91-D0F4-6A23-0074-934646E522D7}"/>
              </a:ext>
            </a:extLst>
          </p:cNvPr>
          <p:cNvSpPr txBox="1">
            <a:spLocks/>
          </p:cNvSpPr>
          <p:nvPr/>
        </p:nvSpPr>
        <p:spPr>
          <a:xfrm>
            <a:off x="838200" y="24727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Chẩn đoán phân biệt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99731572-ED4C-B501-2D21-570A9BAA58C7}"/>
              </a:ext>
            </a:extLst>
          </p:cNvPr>
          <p:cNvSpPr txBox="1">
            <a:spLocks/>
          </p:cNvSpPr>
          <p:nvPr/>
        </p:nvSpPr>
        <p:spPr>
          <a:xfrm>
            <a:off x="838200" y="3627955"/>
            <a:ext cx="10515600" cy="2666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XHTH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do polyp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XHTH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do </a:t>
            </a:r>
            <a:r>
              <a:rPr lang="en-US" dirty="0" err="1"/>
              <a:t>trĩ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XHTH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do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loét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4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02C528-6E18-4F25-AFCF-FCA224A8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US"/>
              <a:t>Biện luận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06921F-0129-8C12-1D0B-ED8272B2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BN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bầm</a:t>
            </a:r>
            <a:r>
              <a:rPr lang="en-US" dirty="0"/>
              <a:t> </a:t>
            </a:r>
            <a:r>
              <a:rPr lang="en-US" dirty="0" err="1"/>
              <a:t>dính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HM-TT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găng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bầm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sệt</a:t>
            </a:r>
            <a:r>
              <a:rPr lang="en-US" dirty="0"/>
              <a:t> </a:t>
            </a:r>
            <a:r>
              <a:rPr lang="en-US" dirty="0" err="1"/>
              <a:t>dính</a:t>
            </a:r>
            <a:r>
              <a:rPr lang="en-US" dirty="0"/>
              <a:t> gang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BN </a:t>
            </a:r>
            <a:r>
              <a:rPr lang="en-US" dirty="0" err="1"/>
              <a:t>có</a:t>
            </a:r>
            <a:r>
              <a:rPr lang="en-US" dirty="0"/>
              <a:t> XHTH </a:t>
            </a:r>
            <a:r>
              <a:rPr lang="en-US" dirty="0" err="1"/>
              <a:t>dưới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BN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bầm</a:t>
            </a:r>
            <a:r>
              <a:rPr lang="en-US" dirty="0"/>
              <a:t> </a:t>
            </a:r>
            <a:r>
              <a:rPr lang="en-US" dirty="0" err="1"/>
              <a:t>dính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,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BN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=&gt; XHTH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Thăm</a:t>
            </a:r>
            <a:r>
              <a:rPr lang="en-US" dirty="0"/>
              <a:t> HM-TT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bầm</a:t>
            </a:r>
            <a:r>
              <a:rPr lang="en-US" dirty="0"/>
              <a:t> </a:t>
            </a:r>
            <a:r>
              <a:rPr lang="en-US" dirty="0" err="1"/>
              <a:t>dính</a:t>
            </a:r>
            <a:r>
              <a:rPr lang="en-US" dirty="0"/>
              <a:t> </a:t>
            </a:r>
            <a:r>
              <a:rPr lang="en-US" dirty="0" err="1"/>
              <a:t>găng</a:t>
            </a:r>
            <a:r>
              <a:rPr lang="en-US" dirty="0"/>
              <a:t> -&gt; XHTH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XHTH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BN </a:t>
            </a:r>
            <a:r>
              <a:rPr lang="en-US" dirty="0" err="1"/>
              <a:t>này</a:t>
            </a:r>
            <a:r>
              <a:rPr lang="en-US" dirty="0"/>
              <a:t>: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dirty="0"/>
              <a:t>K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: BN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bầm</a:t>
            </a:r>
            <a:r>
              <a:rPr lang="en-US" dirty="0"/>
              <a:t> </a:t>
            </a:r>
            <a:r>
              <a:rPr lang="en-US" dirty="0" err="1"/>
              <a:t>dính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(</a:t>
            </a:r>
            <a:r>
              <a:rPr lang="en-US" dirty="0" err="1"/>
              <a:t>táo</a:t>
            </a:r>
            <a:r>
              <a:rPr lang="en-US" dirty="0"/>
              <a:t> </a:t>
            </a:r>
            <a:r>
              <a:rPr lang="en-US" dirty="0" err="1"/>
              <a:t>bón</a:t>
            </a:r>
            <a:r>
              <a:rPr lang="en-US" dirty="0"/>
              <a:t>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dẹt</a:t>
            </a:r>
            <a:r>
              <a:rPr lang="en-US" dirty="0"/>
              <a:t>,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nhầy</a:t>
            </a:r>
            <a:r>
              <a:rPr lang="en-US" dirty="0"/>
              <a:t>, </a:t>
            </a:r>
            <a:r>
              <a:rPr lang="en-US" dirty="0" err="1"/>
              <a:t>mót</a:t>
            </a:r>
            <a:r>
              <a:rPr lang="en-US" dirty="0"/>
              <a:t> </a:t>
            </a:r>
            <a:r>
              <a:rPr lang="en-US" dirty="0" err="1"/>
              <a:t>rặn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(</a:t>
            </a:r>
            <a:r>
              <a:rPr lang="en-US" dirty="0" err="1"/>
              <a:t>quặn</a:t>
            </a:r>
            <a:r>
              <a:rPr lang="en-US" dirty="0"/>
              <a:t> </a:t>
            </a:r>
            <a:r>
              <a:rPr lang="en-US" dirty="0" err="1"/>
              <a:t>cơn</a:t>
            </a:r>
            <a:r>
              <a:rPr lang="en-US" dirty="0"/>
              <a:t>/</a:t>
            </a:r>
            <a:r>
              <a:rPr lang="en-US" dirty="0" err="1"/>
              <a:t>âm</a:t>
            </a:r>
            <a:r>
              <a:rPr lang="en-US" dirty="0"/>
              <a:t> ỉ,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),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, BN </a:t>
            </a:r>
            <a:r>
              <a:rPr lang="en-US" dirty="0" err="1"/>
              <a:t>sụt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10kg/2tháng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dirty="0"/>
              <a:t>Polyp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: BN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xhth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polyp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bầm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sụt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7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02C528-6E18-4F25-AFCF-FCA224A8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Biện luận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06921F-0129-8C12-1D0B-ED8272B2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3) Viêm</a:t>
            </a:r>
            <a:r>
              <a:rPr lang="en-US" dirty="0"/>
              <a:t> </a:t>
            </a:r>
            <a:r>
              <a:rPr lang="en-US" dirty="0" err="1"/>
              <a:t>loét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: BN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nhầy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mót</a:t>
            </a:r>
            <a:r>
              <a:rPr lang="en-US" dirty="0"/>
              <a:t> </a:t>
            </a:r>
            <a:r>
              <a:rPr lang="en-US" dirty="0" err="1"/>
              <a:t>rặn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loét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dẹt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4) Trĩ</a:t>
            </a:r>
            <a:r>
              <a:rPr lang="en-US" dirty="0"/>
              <a:t>: BN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bầm</a:t>
            </a:r>
            <a:r>
              <a:rPr lang="en-US" dirty="0"/>
              <a:t> </a:t>
            </a:r>
            <a:r>
              <a:rPr lang="en-US" dirty="0" err="1"/>
              <a:t>dính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giọt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tia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búi</a:t>
            </a:r>
            <a:r>
              <a:rPr lang="en-US" dirty="0"/>
              <a:t> </a:t>
            </a:r>
            <a:r>
              <a:rPr lang="en-US" dirty="0" err="1"/>
              <a:t>trĩ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,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láng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. 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3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A05122-1625-C847-D58A-DF06DACD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Đề nghị cận lâm sàng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2C64F64-4E06-005D-4BAC-4293B0D8C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1. </a:t>
            </a:r>
            <a:r>
              <a:rPr lang="en-US" b="1" err="1"/>
              <a:t>Cận</a:t>
            </a:r>
            <a:r>
              <a:rPr lang="en-US" b="1"/>
              <a:t> </a:t>
            </a:r>
            <a:r>
              <a:rPr lang="en-US" b="1" err="1"/>
              <a:t>lâm</a:t>
            </a:r>
            <a:r>
              <a:rPr lang="en-US" b="1"/>
              <a:t> </a:t>
            </a:r>
            <a:r>
              <a:rPr lang="en-US" b="1" err="1"/>
              <a:t>sàng</a:t>
            </a:r>
            <a:r>
              <a:rPr lang="en-US" b="1"/>
              <a:t> </a:t>
            </a:r>
            <a:r>
              <a:rPr lang="en-US" b="1" err="1"/>
              <a:t>chẩn</a:t>
            </a:r>
            <a:r>
              <a:rPr lang="en-US" b="1"/>
              <a:t> </a:t>
            </a:r>
            <a:r>
              <a:rPr lang="en-US" b="1" err="1"/>
              <a:t>đoán</a:t>
            </a:r>
            <a:r>
              <a:rPr lang="en-US" b="1"/>
              <a:t>:</a:t>
            </a:r>
          </a:p>
          <a:p>
            <a:pPr>
              <a:buFontTx/>
              <a:buChar char="-"/>
            </a:pPr>
            <a:r>
              <a:rPr lang="en-US" dirty="0" err="1"/>
              <a:t>Nội</a:t>
            </a:r>
            <a:r>
              <a:rPr lang="en-US" dirty="0"/>
              <a:t> soi </a:t>
            </a:r>
            <a:r>
              <a:rPr lang="en-US"/>
              <a:t>toàn bộ đại</a:t>
            </a:r>
            <a:r>
              <a:rPr lang="en-US" dirty="0"/>
              <a:t> </a:t>
            </a:r>
            <a:r>
              <a:rPr lang="en-US"/>
              <a:t>tràng</a:t>
            </a:r>
            <a:r>
              <a:rPr lang="en-US" dirty="0"/>
              <a:t> +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/>
              <a:t>thiết</a:t>
            </a:r>
            <a:r>
              <a:rPr lang="en-US" dirty="0"/>
              <a:t> </a:t>
            </a:r>
            <a:r>
              <a:rPr lang="en-US"/>
              <a:t>gửi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/>
              <a:t>bệnh</a:t>
            </a:r>
            <a:endParaRPr lang="en-US" dirty="0"/>
          </a:p>
          <a:p>
            <a:pPr>
              <a:buFontTx/>
              <a:buChar char="-"/>
            </a:pPr>
            <a:r>
              <a:rPr lang="en-US"/>
              <a:t>Công thức máu</a:t>
            </a:r>
          </a:p>
          <a:p>
            <a:pPr>
              <a:buFontTx/>
              <a:buChar char="-"/>
            </a:pPr>
            <a:r>
              <a:rPr lang="en-US"/>
              <a:t>Đường huyết, HbA1c</a:t>
            </a:r>
          </a:p>
          <a:p>
            <a:pPr marL="0" indent="0">
              <a:buNone/>
            </a:pPr>
            <a:r>
              <a:rPr lang="en-US" b="1"/>
              <a:t>2. Cận lâm sàng phân giai đoạn</a:t>
            </a:r>
            <a:r>
              <a:rPr lang="en-US"/>
              <a:t>: </a:t>
            </a:r>
            <a:r>
              <a:rPr lang="en-US" dirty="0"/>
              <a:t>CT scan </a:t>
            </a:r>
            <a:r>
              <a:rPr lang="en-US"/>
              <a:t>bụng</a:t>
            </a:r>
            <a:r>
              <a:rPr lang="en-US" dirty="0"/>
              <a:t> </a:t>
            </a:r>
            <a:r>
              <a:rPr lang="en-US"/>
              <a:t>chậu</a:t>
            </a:r>
            <a:r>
              <a:rPr lang="en-US" dirty="0"/>
              <a:t> </a:t>
            </a:r>
            <a:r>
              <a:rPr lang="en-US"/>
              <a:t>có</a:t>
            </a:r>
            <a:r>
              <a:rPr lang="en-US" dirty="0"/>
              <a:t> </a:t>
            </a:r>
            <a:r>
              <a:rPr lang="en-US"/>
              <a:t>cản</a:t>
            </a:r>
            <a:r>
              <a:rPr lang="en-US" dirty="0"/>
              <a:t> </a:t>
            </a:r>
            <a:r>
              <a:rPr lang="en-US"/>
              <a:t>quang, siêu âm bụng, x quang ngực thẳng</a:t>
            </a:r>
          </a:p>
          <a:p>
            <a:pPr marL="0" indent="0">
              <a:buNone/>
            </a:pPr>
            <a:r>
              <a:rPr lang="en-US" b="1"/>
              <a:t>3. Cận lâm sàng theo dõ</a:t>
            </a:r>
            <a:r>
              <a:rPr lang="en-US"/>
              <a:t>i: CEA</a:t>
            </a:r>
          </a:p>
          <a:p>
            <a:pPr marL="0" indent="0">
              <a:buNone/>
            </a:pPr>
            <a:r>
              <a:rPr lang="en-US"/>
              <a:t>4. </a:t>
            </a:r>
            <a:r>
              <a:rPr lang="en-US" b="1"/>
              <a:t>Cận </a:t>
            </a:r>
            <a:r>
              <a:rPr lang="en-US" b="1" err="1"/>
              <a:t>lâm</a:t>
            </a:r>
            <a:r>
              <a:rPr lang="en-US" b="1"/>
              <a:t> </a:t>
            </a:r>
            <a:r>
              <a:rPr lang="en-US" b="1" err="1"/>
              <a:t>sàng</a:t>
            </a:r>
            <a:r>
              <a:rPr lang="en-US" b="1"/>
              <a:t> hỗ trợ: </a:t>
            </a:r>
            <a:r>
              <a:rPr lang="en-US" dirty="0"/>
              <a:t>AST, ALT, </a:t>
            </a:r>
            <a:r>
              <a:rPr lang="en-US"/>
              <a:t>BUN</a:t>
            </a:r>
            <a:r>
              <a:rPr lang="en-US" dirty="0"/>
              <a:t>, Creatinine, PT, </a:t>
            </a:r>
            <a:r>
              <a:rPr lang="en-US" dirty="0" err="1"/>
              <a:t>aPTT</a:t>
            </a:r>
            <a:r>
              <a:rPr lang="en-US" dirty="0"/>
              <a:t>, fibrinogen, ion </a:t>
            </a:r>
            <a:r>
              <a:rPr lang="en-US" dirty="0" err="1"/>
              <a:t>đồ</a:t>
            </a:r>
            <a:r>
              <a:rPr lang="en-US" dirty="0"/>
              <a:t>, XQ </a:t>
            </a:r>
            <a:r>
              <a:rPr lang="en-US" dirty="0" err="1"/>
              <a:t>ngực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TPTNT, ECG</a:t>
            </a:r>
            <a:r>
              <a:rPr lang="en-US"/>
              <a:t>, axit uric máu.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CBBB6A-49C8-80EE-ED29-A56E0AA1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cận lâm sàng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429AFE-7964-E120-9EF5-78A6C689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53069" cy="314256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b="1" dirty="0" err="1"/>
              <a:t>Nội</a:t>
            </a:r>
            <a:r>
              <a:rPr lang="en-US" b="1" dirty="0"/>
              <a:t> soi </a:t>
            </a:r>
            <a:r>
              <a:rPr lang="en-US" b="1" dirty="0" err="1"/>
              <a:t>đại</a:t>
            </a:r>
            <a:r>
              <a:rPr lang="en-US" b="1" dirty="0"/>
              <a:t> </a:t>
            </a:r>
            <a:r>
              <a:rPr lang="en-US" b="1" dirty="0" err="1"/>
              <a:t>tràng</a:t>
            </a:r>
            <a:r>
              <a:rPr lang="en-US" b="1" dirty="0"/>
              <a:t> (7/7):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rìa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# 20cm </a:t>
            </a:r>
            <a:r>
              <a:rPr lang="en-US" dirty="0" err="1"/>
              <a:t>có</a:t>
            </a:r>
            <a:r>
              <a:rPr lang="en-US" dirty="0"/>
              <a:t> sang </a:t>
            </a:r>
            <a:r>
              <a:rPr lang="en-US" dirty="0" err="1"/>
              <a:t>thương</a:t>
            </a:r>
            <a:r>
              <a:rPr lang="en-US" dirty="0"/>
              <a:t> u </a:t>
            </a:r>
            <a:r>
              <a:rPr lang="en-US" dirty="0" err="1"/>
              <a:t>sùi</a:t>
            </a:r>
            <a:r>
              <a:rPr lang="en-US" dirty="0"/>
              <a:t>, </a:t>
            </a:r>
            <a:r>
              <a:rPr lang="en-US" dirty="0" err="1"/>
              <a:t>chít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, </a:t>
            </a:r>
            <a:r>
              <a:rPr lang="en-US" dirty="0" err="1"/>
              <a:t>ống</a:t>
            </a:r>
            <a:r>
              <a:rPr lang="en-US" dirty="0"/>
              <a:t> soi </a:t>
            </a:r>
            <a:r>
              <a:rPr lang="en-US" dirty="0" err="1"/>
              <a:t>không</a:t>
            </a:r>
            <a:r>
              <a:rPr lang="en-US" dirty="0"/>
              <a:t> qua </a:t>
            </a:r>
            <a:r>
              <a:rPr lang="en-US" dirty="0" err="1"/>
              <a:t>được</a:t>
            </a:r>
            <a:r>
              <a:rPr lang="en-US" dirty="0"/>
              <a:t>.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phẫu</a:t>
            </a:r>
            <a:r>
              <a:rPr lang="en-US" b="1" dirty="0"/>
              <a:t> </a:t>
            </a:r>
            <a:r>
              <a:rPr lang="en-US" b="1" dirty="0" err="1"/>
              <a:t>bệnh</a:t>
            </a:r>
            <a:r>
              <a:rPr lang="en-US" b="1" dirty="0"/>
              <a:t> (15/7)</a:t>
            </a:r>
            <a:r>
              <a:rPr lang="en-US" dirty="0"/>
              <a:t>: </a:t>
            </a:r>
            <a:r>
              <a:rPr lang="en-US" dirty="0" err="1"/>
              <a:t>Carcinôm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,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-&gt;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3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86BF47BD-DB8D-4367-B0B5-D4A6D1A32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F4B223-B91F-8515-25DA-0BAA9CAB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04" y="1533379"/>
            <a:ext cx="4591147" cy="4168160"/>
          </a:xfrm>
        </p:spPr>
        <p:txBody>
          <a:bodyPr anchor="t">
            <a:normAutofit fontScale="85000" lnSpcReduction="20000"/>
          </a:bodyPr>
          <a:lstStyle/>
          <a:p>
            <a:r>
              <a:rPr lang="en-US" b="1">
                <a:solidFill>
                  <a:schemeClr val="tx1">
                    <a:alpha val="60000"/>
                  </a:schemeClr>
                </a:solidFill>
              </a:rPr>
              <a:t>CT Scan bụng có cản quang (29/8</a:t>
            </a:r>
            <a:r>
              <a:rPr lang="en-US">
                <a:solidFill>
                  <a:schemeClr val="tx1">
                    <a:alpha val="60000"/>
                  </a:schemeClr>
                </a:solidFill>
              </a:rPr>
              <a:t>):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Dày không đều dạng chu vi thành đại tràng sigma, dày nhất # 15mm, trên một đoạn #55mm, bắt thuốc mạnh không rõ cấu trúc lớp, thâm nhiễm mỡ nhẹ kèm #5 hạch ở bờ mạc treo, dmax # 7mm.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Nhiều hạch dọc ĐMC bụng, hình tròn và bầu dục, dmax #7mm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-&gt; K đại tràng sigma T4aN2aMx. Theo dõi hạch di căn dọc ĐMC bụng</a:t>
            </a:r>
          </a:p>
        </p:txBody>
      </p:sp>
      <p:pic>
        <p:nvPicPr>
          <p:cNvPr id="6" name="Picture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0AFA8F8B-35C9-257D-6709-01DA4C67F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0403" b="11252"/>
          <a:stretch/>
        </p:blipFill>
        <p:spPr bwMode="auto">
          <a:xfrm>
            <a:off x="5233445" y="1315648"/>
            <a:ext cx="6717453" cy="5074299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êu đề 1">
            <a:extLst>
              <a:ext uri="{FF2B5EF4-FFF2-40B4-BE49-F238E27FC236}">
                <a16:creationId xmlns:a16="http://schemas.microsoft.com/office/drawing/2014/main" id="{D32705AA-6BCD-D6DC-E6F0-B0D4946B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84"/>
            <a:ext cx="10515600" cy="1325563"/>
          </a:xfrm>
        </p:spPr>
        <p:txBody>
          <a:bodyPr/>
          <a:lstStyle/>
          <a:p>
            <a:r>
              <a:rPr lang="en-US"/>
              <a:t>Kết quả cận lâm sàng</a:t>
            </a:r>
          </a:p>
        </p:txBody>
      </p:sp>
    </p:spTree>
    <p:extLst>
      <p:ext uri="{BB962C8B-B14F-4D97-AF65-F5344CB8AC3E}">
        <p14:creationId xmlns:p14="http://schemas.microsoft.com/office/powerpoint/2010/main" val="374894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636ABD-4237-50CB-B081-FD7DEDF1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Kết quả cận lâm sàng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3001D3-5E1A-E86E-95BB-E921017B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Dòng</a:t>
            </a:r>
            <a:r>
              <a:rPr lang="en-US" sz="2000" dirty="0"/>
              <a:t> HC, BC, TC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endParaRPr lang="en-US" sz="2000" dirty="0"/>
          </a:p>
          <a:p>
            <a:r>
              <a:rPr lang="en-US" sz="2000" dirty="0" err="1"/>
              <a:t>Đông</a:t>
            </a:r>
            <a:r>
              <a:rPr lang="en-US" sz="2000" dirty="0"/>
              <a:t> </a:t>
            </a:r>
            <a:r>
              <a:rPr lang="en-US" sz="2000" dirty="0" err="1"/>
              <a:t>máu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endParaRPr lang="en-US" sz="2000" dirty="0"/>
          </a:p>
          <a:p>
            <a:r>
              <a:rPr lang="en-US" sz="2000" dirty="0"/>
              <a:t>Glucose </a:t>
            </a:r>
            <a:r>
              <a:rPr lang="en-US" sz="2000" dirty="0" err="1"/>
              <a:t>máu</a:t>
            </a:r>
            <a:r>
              <a:rPr lang="en-US" sz="2000"/>
              <a:t>, HbA1c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endParaRPr lang="en-US" sz="2000" dirty="0"/>
          </a:p>
        </p:txBody>
      </p:sp>
      <p:pic>
        <p:nvPicPr>
          <p:cNvPr id="4" name="Hình ảnh 3" descr="Ảnh có chứa bàn&#10;&#10;Mô tả được tạo tự động">
            <a:extLst>
              <a:ext uri="{FF2B5EF4-FFF2-40B4-BE49-F238E27FC236}">
                <a16:creationId xmlns:a16="http://schemas.microsoft.com/office/drawing/2014/main" id="{EB8E89A8-FAF3-8B1A-6807-A336616BC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2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B5A342-B849-1216-B68D-5344359A8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5"/>
          <a:stretch/>
        </p:blipFill>
        <p:spPr bwMode="auto">
          <a:xfrm>
            <a:off x="4965430" y="3636415"/>
            <a:ext cx="3530991" cy="30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1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5FAA45-D4B3-1F48-F4F7-8752FF9F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Hành chính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5FDA09F-58D4-EDAA-746B-1A28B70A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Họ và tên: PHẠM QUỐC TUẤN</a:t>
            </a:r>
          </a:p>
          <a:p>
            <a:r>
              <a:rPr lang="en-US"/>
              <a:t>Giới tính: Nam</a:t>
            </a:r>
          </a:p>
          <a:p>
            <a:r>
              <a:rPr lang="en-US"/>
              <a:t>Năm sinh: 1972 (50 tuổi)</a:t>
            </a:r>
          </a:p>
          <a:p>
            <a:r>
              <a:rPr lang="en-US"/>
              <a:t>Địa chỉ: Bình Thuận</a:t>
            </a:r>
          </a:p>
          <a:p>
            <a:r>
              <a:rPr lang="en-US"/>
              <a:t>Nghề nghiệp: làm nông</a:t>
            </a:r>
          </a:p>
          <a:p>
            <a:r>
              <a:rPr lang="en-US"/>
              <a:t>Ngày nhập viện: 8h 29/8/2022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29B537D-3A28-4EEB-E0FC-2458019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 quả cận lâm sàng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4162F9B-0CE9-A727-C211-1B8CB6DDA58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CEA: 5.39 ng/mL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58D3F0-2CB6-1D1A-9655-5825B0318E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3316" y="1782981"/>
            <a:ext cx="6037220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733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16E79F-46A4-80BB-F287-404180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cận lâm sàng</a:t>
            </a:r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D9D0B500-E053-BD90-E947-01AC4A618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32079" r="10056" b="25892"/>
          <a:stretch/>
        </p:blipFill>
        <p:spPr bwMode="auto">
          <a:xfrm>
            <a:off x="5327203" y="1507808"/>
            <a:ext cx="6026597" cy="469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02ACF84-1BCE-0B6E-D4F2-D0FE89F38A3A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CT SCAN ngực cản quang: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Tổn thương mô tả phù hợp lao phổi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07590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E11F3D-7AC1-03C8-3336-A1BF4357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Chẩn đoán xác định trước mổ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14FD39-6A7C-24D5-E8E9-5030147E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6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sigma, </a:t>
            </a:r>
            <a:r>
              <a:rPr lang="en-US" dirty="0" err="1"/>
              <a:t>carcinom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grad 2, cT4aN2aM0,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IIIC,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– Gout – ĐTĐ type 2 </a:t>
            </a:r>
            <a:r>
              <a:rPr lang="en-US"/>
              <a:t>– Lao </a:t>
            </a:r>
            <a:r>
              <a:rPr lang="en-US" err="1"/>
              <a:t>phổi</a:t>
            </a:r>
            <a:r>
              <a:rPr lang="en-US"/>
              <a:t> </a:t>
            </a:r>
            <a:r>
              <a:rPr lang="en-US" err="1"/>
              <a:t>đang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69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1816922-72BC-EAAB-A2C7-F73EDA56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Điều trị 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88E68C-48C1-F27E-722E-8CD1DB8E6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Phẫu thuật cắt đoạn đại tràng mang bướu, mạch máu nuôi, mạc treo, mạng lưới bạch huyết, 2 đầu diện cắt cách bướu ít nhất 5cm</a:t>
            </a:r>
          </a:p>
          <a:p>
            <a:r>
              <a:rPr lang="en-US" sz="2200"/>
              <a:t>Đánh giá giải phẫu bệnh ít nhất 12 hạch</a:t>
            </a:r>
          </a:p>
          <a:p>
            <a:r>
              <a:rPr lang="en-US" sz="2200"/>
              <a:t>Hóa trị hỗ trợ với 5FU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8ECFB04F-064A-7925-6A4B-A00545BBD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1" r="-1" b="947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7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68E494-B882-E084-192E-9DB64499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Tiên lượng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D6FD07-A2DF-E31C-6F57-E5CC9453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BN ở giai đoạn IIIC có tỷ lệ sống còn 5 năm khoảng 45-75% (theo AJCC)</a:t>
            </a:r>
          </a:p>
        </p:txBody>
      </p:sp>
    </p:spTree>
    <p:extLst>
      <p:ext uri="{BB962C8B-B14F-4D97-AF65-F5344CB8AC3E}">
        <p14:creationId xmlns:p14="http://schemas.microsoft.com/office/powerpoint/2010/main" val="22439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51C488-0E45-690C-9A95-E54D3E6F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Lí do nhập viện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39B502-06BA-630A-C7C8-A0E383B3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Tiêu ra máu</a:t>
            </a:r>
          </a:p>
        </p:txBody>
      </p:sp>
    </p:spTree>
    <p:extLst>
      <p:ext uri="{BB962C8B-B14F-4D97-AF65-F5344CB8AC3E}">
        <p14:creationId xmlns:p14="http://schemas.microsoft.com/office/powerpoint/2010/main" val="298884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C5B893-4B8F-4C39-188E-01FE4AD8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Bệnh sử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68214D-BF4A-9479-2053-F5A3B4FC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453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1 </a:t>
            </a:r>
            <a:r>
              <a:rPr lang="en-US" dirty="0" err="1"/>
              <a:t>năm</a:t>
            </a:r>
            <a:r>
              <a:rPr lang="en-US" dirty="0"/>
              <a:t>, BN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1-2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ỉ </a:t>
            </a:r>
            <a:r>
              <a:rPr lang="en-US" dirty="0" err="1"/>
              <a:t>thỉnh</a:t>
            </a:r>
            <a:r>
              <a:rPr lang="en-US" dirty="0"/>
              <a:t> </a:t>
            </a:r>
            <a:r>
              <a:rPr lang="en-US" dirty="0" err="1"/>
              <a:t>thoảng</a:t>
            </a:r>
            <a:r>
              <a:rPr lang="en-US" dirty="0"/>
              <a:t> </a:t>
            </a:r>
            <a:r>
              <a:rPr lang="en-US" dirty="0" err="1"/>
              <a:t>quặn</a:t>
            </a:r>
            <a:r>
              <a:rPr lang="en-US" dirty="0"/>
              <a:t> </a:t>
            </a:r>
            <a:r>
              <a:rPr lang="en-US" dirty="0" err="1"/>
              <a:t>cơn</a:t>
            </a:r>
            <a:r>
              <a:rPr lang="en-US" dirty="0"/>
              <a:t>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10 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,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. BN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/</a:t>
            </a:r>
            <a:r>
              <a:rPr lang="en-US" dirty="0" err="1"/>
              <a:t>buồn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chướng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ngày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8 </a:t>
            </a:r>
            <a:r>
              <a:rPr lang="en-US" dirty="0" err="1"/>
              <a:t>tháng</a:t>
            </a:r>
            <a:r>
              <a:rPr lang="en-US" dirty="0"/>
              <a:t>, BN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táo</a:t>
            </a:r>
            <a:r>
              <a:rPr lang="en-US" dirty="0"/>
              <a:t> </a:t>
            </a:r>
            <a:r>
              <a:rPr lang="en-US" dirty="0" err="1"/>
              <a:t>bón</a:t>
            </a:r>
            <a:r>
              <a:rPr lang="en-US" dirty="0"/>
              <a:t>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dẹt</a:t>
            </a:r>
            <a:r>
              <a:rPr lang="en-US" dirty="0"/>
              <a:t>,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nâu</a:t>
            </a:r>
            <a:r>
              <a:rPr lang="en-US" dirty="0"/>
              <a:t> </a:t>
            </a:r>
            <a:r>
              <a:rPr lang="en-US" dirty="0" err="1"/>
              <a:t>sẫm</a:t>
            </a:r>
            <a:r>
              <a:rPr lang="en-US" dirty="0"/>
              <a:t>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rặn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2-3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BN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bầm</a:t>
            </a:r>
            <a:r>
              <a:rPr lang="en-US" dirty="0"/>
              <a:t> </a:t>
            </a:r>
            <a:r>
              <a:rPr lang="en-US" dirty="0" err="1"/>
              <a:t>dính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, 2-3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1-2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sệt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nhầy</a:t>
            </a:r>
            <a:r>
              <a:rPr lang="en-US" dirty="0"/>
              <a:t>. Sau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/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BN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TTYT </a:t>
            </a:r>
            <a:r>
              <a:rPr lang="en-US" dirty="0" err="1"/>
              <a:t>huyện</a:t>
            </a:r>
            <a:r>
              <a:rPr lang="en-US" dirty="0"/>
              <a:t>,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2 </a:t>
            </a:r>
            <a:r>
              <a:rPr lang="en-US" dirty="0" err="1"/>
              <a:t>tháng</a:t>
            </a:r>
            <a:r>
              <a:rPr lang="en-US" dirty="0"/>
              <a:t>, BN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mót</a:t>
            </a:r>
            <a:r>
              <a:rPr lang="en-US" dirty="0"/>
              <a:t> </a:t>
            </a:r>
            <a:r>
              <a:rPr lang="en-US" dirty="0" err="1"/>
              <a:t>rặn</a:t>
            </a:r>
            <a:r>
              <a:rPr lang="en-US" dirty="0"/>
              <a:t>,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 -&gt; BN lo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BVNDGĐ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K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sigma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BV PNT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. Nay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BN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K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/</a:t>
            </a:r>
            <a:r>
              <a:rPr lang="en-US" dirty="0" err="1"/>
              <a:t>buồn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chướng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da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ho,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,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sụt</a:t>
            </a:r>
            <a:r>
              <a:rPr lang="en-US" dirty="0"/>
              <a:t> 10kg/2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nhức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97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F6BB05-B01D-05F8-DD78-1EC6869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Tiền căn	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D0FE6DE-F6B2-420F-D1E2-D57EBF76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BẢN THÂN</a:t>
            </a:r>
          </a:p>
          <a:p>
            <a:r>
              <a:rPr lang="en-US"/>
              <a:t>Chưa ghi nhận tiền căn đau bụng, tiêu máu trước đây</a:t>
            </a:r>
          </a:p>
          <a:p>
            <a:r>
              <a:rPr lang="en-US"/>
              <a:t>Ngoại khoa: chưa ghi nhận tiền căn phẫu thuật, xạ trị vùng chậu, tiền căn polyp đại tràng, viêm đại tràng, trĩ. </a:t>
            </a:r>
          </a:p>
          <a:p>
            <a:r>
              <a:rPr lang="en-US"/>
              <a:t>Nội khoa: </a:t>
            </a:r>
          </a:p>
          <a:p>
            <a:pPr lvl="1"/>
            <a:r>
              <a:rPr lang="en-US"/>
              <a:t>Gút cách 7 năm hiện ổn</a:t>
            </a:r>
          </a:p>
          <a:p>
            <a:pPr lvl="1"/>
            <a:r>
              <a:rPr lang="en-US"/>
              <a:t>Đái tháo đường típ 2 cách 3 năm đang điều trị bằng thuốc </a:t>
            </a:r>
          </a:p>
          <a:p>
            <a:pPr lvl="1"/>
            <a:r>
              <a:rPr lang="en-US"/>
              <a:t>Chưa ghi nhận tiền căn viêm loét DD-TT, bệnh lý gan mật</a:t>
            </a:r>
          </a:p>
          <a:p>
            <a:r>
              <a:rPr lang="en-US"/>
              <a:t>Ăn uống đầy đủ, có ăn rau củ quả. </a:t>
            </a:r>
          </a:p>
          <a:p>
            <a:r>
              <a:rPr lang="en-US"/>
              <a:t>Rượu đế 1-2 lần/tuần, khoảng 1 xị/lần, mới ngưng cách 2 tháng</a:t>
            </a:r>
          </a:p>
          <a:p>
            <a:r>
              <a:rPr lang="en-US"/>
              <a:t>Thuốc lá 30 gói.năm, mới ngưng cách 2 tháng</a:t>
            </a:r>
          </a:p>
          <a:p>
            <a:r>
              <a:rPr lang="en-US"/>
              <a:t>Thuốc: hiện đang dùng thuốc điều trị đái tháo đường theo toa, không ghi nhận dung thuốc nam, bắc.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8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F80636-66FC-2EAB-EE6C-A590AAE8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Tiền căn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3C9E1C-9296-C3BE-9F05-C490EB24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GIA ĐÌNH</a:t>
            </a:r>
          </a:p>
          <a:p>
            <a:r>
              <a:rPr lang="en-US"/>
              <a:t>Chưa ghi nhận người bị viêm loét đại tràng, polyp, ung thư đại trực tràng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6BD842-EDD1-9BAA-BFF4-866674D4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Khám lâm sàng: 8h 6/9/2022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2D352B-9D60-EC15-2B15-DFACD34F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1. Tổng trạng</a:t>
            </a:r>
          </a:p>
          <a:p>
            <a:r>
              <a:rPr lang="en-US"/>
              <a:t>Bệnh tỉnh, tiếp xúc tốt</a:t>
            </a:r>
          </a:p>
          <a:p>
            <a:r>
              <a:rPr lang="en-US"/>
              <a:t>Sinh hiệu: Mạch: 74 lần/phút; T: 37, HA: 120/80, NT: 18 lần/phút</a:t>
            </a:r>
          </a:p>
          <a:p>
            <a:r>
              <a:rPr lang="en-US"/>
              <a:t>Chi ấm, CRT&lt;2s</a:t>
            </a:r>
          </a:p>
          <a:p>
            <a:r>
              <a:rPr lang="en-US"/>
              <a:t>CC: 1m60, CN: 50kg, BMI: 19.5 kg/m2 =&gt; thể trạng trung bình</a:t>
            </a:r>
          </a:p>
          <a:p>
            <a:r>
              <a:rPr lang="en-US"/>
              <a:t>Da niêm hồng, không phù</a:t>
            </a:r>
          </a:p>
          <a:p>
            <a:r>
              <a:rPr lang="en-US"/>
              <a:t>Không vàng da, vàng mắt, không lòng bàn tay son, không sao mạch, không xuất huyết</a:t>
            </a:r>
          </a:p>
          <a:p>
            <a:r>
              <a:rPr lang="en-US"/>
              <a:t>Hạch đầu mặt cổ, thượng đòn trái không sờ chạm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00A2AA-6B85-099A-934C-3F4AC49A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Khám lâm sàng: 8h 6/9/2022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3063C37-4D5F-18C1-FCD4-4F9075E0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2. Đầu mặt cổ</a:t>
            </a:r>
          </a:p>
          <a:p>
            <a:r>
              <a:rPr lang="en-US"/>
              <a:t>Cân đối, tuyến giáp không to</a:t>
            </a:r>
          </a:p>
          <a:p>
            <a:r>
              <a:rPr lang="en-US"/>
              <a:t>Hạch vùng ĐMC không sờ chạm </a:t>
            </a:r>
          </a:p>
          <a:p>
            <a:pPr marL="0" indent="0">
              <a:buNone/>
            </a:pPr>
            <a:r>
              <a:rPr lang="en-US" b="1"/>
              <a:t>3. Lồng ngực: </a:t>
            </a:r>
          </a:p>
          <a:p>
            <a:r>
              <a:rPr lang="en-US"/>
              <a:t>Cân đối, di động đều theo nhịp thở, không sẹo, không u, không sao mạch</a:t>
            </a:r>
          </a:p>
          <a:p>
            <a:r>
              <a:rPr lang="en-US"/>
              <a:t>Tim: T1, T2 đều rõ, không âm thổi</a:t>
            </a:r>
          </a:p>
          <a:p>
            <a:r>
              <a:rPr lang="en-US"/>
              <a:t>Phổi: rung thanh đều 2 bên, RRPN êm dịu đều 2 bên, không rale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5EC82B-11DA-181F-EB9F-FD3FC92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Khám lâm sàng: 8h 6/9/2022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90AADF3-AB87-8EF7-7EC3-F4AF0734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Bụng</a:t>
            </a:r>
            <a:endParaRPr lang="en-US" b="1" dirty="0" err="1">
              <a:cs typeface="Calibri"/>
            </a:endParaRPr>
          </a:p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sẹo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THBH,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quai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rắn</a:t>
            </a:r>
            <a:r>
              <a:rPr lang="en-US" dirty="0"/>
              <a:t> </a:t>
            </a:r>
            <a:r>
              <a:rPr lang="en-US" dirty="0" err="1"/>
              <a:t>bò</a:t>
            </a:r>
            <a:endParaRPr lang="en-US" dirty="0" err="1">
              <a:cs typeface="Calibri"/>
            </a:endParaRPr>
          </a:p>
          <a:p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: 6l/</a:t>
            </a:r>
            <a:r>
              <a:rPr lang="en-US" dirty="0" err="1"/>
              <a:t>ph</a:t>
            </a:r>
            <a:endParaRPr lang="en-US" dirty="0" err="1">
              <a:cs typeface="Calibri"/>
            </a:endParaRPr>
          </a:p>
          <a:p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trú</a:t>
            </a:r>
            <a:r>
              <a:rPr lang="en-US" dirty="0"/>
              <a:t>,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dội</a:t>
            </a:r>
            <a:r>
              <a:rPr lang="en-US" dirty="0"/>
              <a:t> (-),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bụng</a:t>
            </a:r>
            <a:endParaRPr lang="en-US" dirty="0" err="1">
              <a:cs typeface="Calibri"/>
            </a:endParaRPr>
          </a:p>
          <a:p>
            <a:r>
              <a:rPr lang="en-US" dirty="0"/>
              <a:t>Gan, </a:t>
            </a:r>
            <a:r>
              <a:rPr lang="en-US" dirty="0" err="1"/>
              <a:t>lách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r>
              <a:rPr lang="en-US" b="1" dirty="0"/>
              <a:t>5. Hậu </a:t>
            </a:r>
            <a:r>
              <a:rPr lang="en-US" b="1" dirty="0" err="1"/>
              <a:t>môn</a:t>
            </a:r>
            <a:r>
              <a:rPr lang="en-US" b="1" dirty="0"/>
              <a:t> –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tràng</a:t>
            </a:r>
            <a:endParaRPr lang="en-US" b="1" dirty="0" err="1">
              <a:cs typeface="Calibri"/>
            </a:endParaRPr>
          </a:p>
          <a:p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láng</a:t>
            </a:r>
            <a:r>
              <a:rPr lang="en-US" dirty="0"/>
              <a:t>,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găng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bầm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sệt</a:t>
            </a:r>
            <a:r>
              <a:rPr lang="en-US" dirty="0"/>
              <a:t> </a:t>
            </a:r>
            <a:r>
              <a:rPr lang="en-US" dirty="0" err="1"/>
              <a:t>dính</a:t>
            </a:r>
            <a:r>
              <a:rPr lang="en-US" dirty="0"/>
              <a:t> </a:t>
            </a:r>
            <a:r>
              <a:rPr lang="en-US" dirty="0" err="1"/>
              <a:t>găng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 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 </a:t>
            </a:r>
            <a:r>
              <a:rPr lang="en-US" dirty="0" err="1"/>
              <a:t>tốt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897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33ACE94B78D468C40B426F6933AB9" ma:contentTypeVersion="13" ma:contentTypeDescription="Create a new document." ma:contentTypeScope="" ma:versionID="54faa2547737fe1aefe980d84ed2f8f2">
  <xsd:schema xmlns:xsd="http://www.w3.org/2001/XMLSchema" xmlns:xs="http://www.w3.org/2001/XMLSchema" xmlns:p="http://schemas.microsoft.com/office/2006/metadata/properties" xmlns:ns3="f1a0806c-cce5-49eb-8cde-a9d7bbc81db7" xmlns:ns4="7631aaf6-04a2-4bbe-9ce7-688c820a53de" targetNamespace="http://schemas.microsoft.com/office/2006/metadata/properties" ma:root="true" ma:fieldsID="2d1d09cf18b771d67da9e51e305e98d6" ns3:_="" ns4:_="">
    <xsd:import namespace="f1a0806c-cce5-49eb-8cde-a9d7bbc81db7"/>
    <xsd:import namespace="7631aaf6-04a2-4bbe-9ce7-688c820a53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0806c-cce5-49eb-8cde-a9d7bbc81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31aaf6-04a2-4bbe-9ce7-688c820a53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2AF08C-6716-4C84-A520-61B9882D35BC}">
  <ds:schemaRefs>
    <ds:schemaRef ds:uri="http://purl.org/dc/elements/1.1/"/>
    <ds:schemaRef ds:uri="f1a0806c-cce5-49eb-8cde-a9d7bbc81db7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7631aaf6-04a2-4bbe-9ce7-688c820a53d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74080E-C6D5-40C8-8BBD-8B7A5456F4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20DBC9-8B27-49A5-B44F-34DB41B70174}">
  <ds:schemaRefs>
    <ds:schemaRef ds:uri="7631aaf6-04a2-4bbe-9ce7-688c820a53de"/>
    <ds:schemaRef ds:uri="f1a0806c-cce5-49eb-8cde-a9d7bbc81d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1829</Words>
  <Application>Microsoft Office PowerPoint</Application>
  <PresentationFormat>Màn hình rộng</PresentationFormat>
  <Paragraphs>131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Chủ đề Office</vt:lpstr>
      <vt:lpstr>BỆNH ÁN </vt:lpstr>
      <vt:lpstr>Hành chính</vt:lpstr>
      <vt:lpstr>Lí do nhập viện</vt:lpstr>
      <vt:lpstr>Bệnh sử</vt:lpstr>
      <vt:lpstr>Tiền căn </vt:lpstr>
      <vt:lpstr>Tiền căn</vt:lpstr>
      <vt:lpstr>Khám lâm sàng: 8h 6/9/2022</vt:lpstr>
      <vt:lpstr>Khám lâm sàng: 8h 6/9/2022</vt:lpstr>
      <vt:lpstr>Khám lâm sàng: 8h 6/9/2022</vt:lpstr>
      <vt:lpstr>Khám lâm sàng: 8h 6/9/2022</vt:lpstr>
      <vt:lpstr>Tóm tắt</vt:lpstr>
      <vt:lpstr>Đặt vấn đề</vt:lpstr>
      <vt:lpstr>Chẩn đoán sơ bộ</vt:lpstr>
      <vt:lpstr>Biện luận</vt:lpstr>
      <vt:lpstr>Biện luận</vt:lpstr>
      <vt:lpstr>Đề nghị cận lâm sàng</vt:lpstr>
      <vt:lpstr>Kết quả cận lâm sàng</vt:lpstr>
      <vt:lpstr>Kết quả cận lâm sàng</vt:lpstr>
      <vt:lpstr>Kết quả cận lâm sàng</vt:lpstr>
      <vt:lpstr>Kết quả cận lâm sàng</vt:lpstr>
      <vt:lpstr>Kết quả cận lâm sàng</vt:lpstr>
      <vt:lpstr>Chẩn đoán xác định trước mổ</vt:lpstr>
      <vt:lpstr>Điều trị </vt:lpstr>
      <vt:lpstr>Tiên lượng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</dc:title>
  <dc:creator>Linh Truong - Y17</dc:creator>
  <cp:lastModifiedBy>Quan Nguyen - Y17</cp:lastModifiedBy>
  <cp:revision>9</cp:revision>
  <dcterms:created xsi:type="dcterms:W3CDTF">2022-09-10T17:15:57Z</dcterms:created>
  <dcterms:modified xsi:type="dcterms:W3CDTF">2022-10-30T09:09:45Z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0x0101002D233ACE94B78D468C40B426F6933AB9</vt:lpwstr>
  </property>
</Properties>
</file>