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90" r:id="rId2"/>
    <p:sldId id="291" r:id="rId3"/>
    <p:sldId id="292" r:id="rId4"/>
    <p:sldId id="307" r:id="rId5"/>
    <p:sldId id="293" r:id="rId6"/>
    <p:sldId id="309" r:id="rId7"/>
    <p:sldId id="315" r:id="rId8"/>
    <p:sldId id="317" r:id="rId9"/>
    <p:sldId id="311" r:id="rId10"/>
    <p:sldId id="313" r:id="rId11"/>
    <p:sldId id="294" r:id="rId12"/>
    <p:sldId id="295" r:id="rId13"/>
    <p:sldId id="296" r:id="rId14"/>
    <p:sldId id="331" r:id="rId15"/>
    <p:sldId id="297" r:id="rId16"/>
    <p:sldId id="324" r:id="rId17"/>
    <p:sldId id="298" r:id="rId18"/>
    <p:sldId id="318" r:id="rId19"/>
    <p:sldId id="320" r:id="rId20"/>
    <p:sldId id="302" r:id="rId21"/>
    <p:sldId id="303" r:id="rId22"/>
    <p:sldId id="326" r:id="rId23"/>
    <p:sldId id="305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 Bold" panose="020B0604020202020204" charset="0"/>
      <p:regular r:id="rId30"/>
    </p:embeddedFont>
    <p:embeddedFont>
      <p:font typeface="Noto Sans Bold" panose="020B0604020202020204" charset="0"/>
      <p:regular r:id="rId31"/>
    </p:embeddedFont>
    <p:embeddedFont>
      <p:font typeface="Noto Sans" panose="020B0604020202020204" charset="0"/>
      <p:regular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01.10.2022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188" t="19325" b="751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39843" y="6531608"/>
            <a:ext cx="1408314" cy="89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6039" y="2623267"/>
            <a:ext cx="15755922" cy="1874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14"/>
              </a:lnSpc>
            </a:pPr>
            <a:r>
              <a:rPr lang="en-US" sz="10938" dirty="0">
                <a:solidFill>
                  <a:srgbClr val="5CE1E6"/>
                </a:solidFill>
                <a:latin typeface="Open Sans Bold"/>
              </a:rPr>
              <a:t>CA LÂM SÀNG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55161" y="7154788"/>
            <a:ext cx="7839969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dirty="0" err="1">
                <a:solidFill>
                  <a:srgbClr val="FFFFFF"/>
                </a:solidFill>
                <a:latin typeface="Noto Sans Bold"/>
              </a:rPr>
              <a:t>Nhóm</a:t>
            </a:r>
            <a:r>
              <a:rPr lang="en-US" sz="2800" dirty="0">
                <a:solidFill>
                  <a:srgbClr val="FFFFFF"/>
                </a:solidFill>
                <a:latin typeface="Noto Sans Bold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Noto Sans Bold"/>
              </a:rPr>
              <a:t>7 </a:t>
            </a:r>
            <a:r>
              <a:rPr lang="en-US" sz="2800" dirty="0" err="1">
                <a:solidFill>
                  <a:srgbClr val="FFFFFF"/>
                </a:solidFill>
                <a:latin typeface="Noto Sans Bold"/>
              </a:rPr>
              <a:t>trình</a:t>
            </a:r>
            <a:r>
              <a:rPr lang="en-US" sz="2800" dirty="0">
                <a:solidFill>
                  <a:srgbClr val="FFFFFF"/>
                </a:solidFill>
                <a:latin typeface="Noto Sans 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Noto Sans Bold"/>
              </a:rPr>
              <a:t>bày</a:t>
            </a:r>
            <a:r>
              <a:rPr lang="en-US" sz="2800" dirty="0">
                <a:solidFill>
                  <a:srgbClr val="FFFFFF"/>
                </a:solidFill>
                <a:latin typeface="Noto Sans Bold"/>
              </a:rPr>
              <a:t>:</a:t>
            </a:r>
          </a:p>
          <a:p>
            <a:pPr algn="ctr">
              <a:lnSpc>
                <a:spcPts val="3920"/>
              </a:lnSpc>
            </a:pP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Võ</a:t>
            </a:r>
            <a:r>
              <a:rPr lang="en-US" sz="28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Bá</a:t>
            </a:r>
            <a:r>
              <a:rPr lang="en-US" sz="28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Thông</a:t>
            </a:r>
            <a:endParaRPr lang="en-US" sz="2800" dirty="0">
              <a:solidFill>
                <a:srgbClr val="FFFFFF"/>
              </a:solidFill>
              <a:latin typeface="Noto Sans"/>
            </a:endParaRPr>
          </a:p>
          <a:p>
            <a:pPr algn="ctr">
              <a:lnSpc>
                <a:spcPts val="3920"/>
              </a:lnSpc>
            </a:pP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Nguyễn</a:t>
            </a:r>
            <a:r>
              <a:rPr lang="en-US" sz="28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Thị</a:t>
            </a:r>
            <a:r>
              <a:rPr lang="en-US" sz="28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Hiếu</a:t>
            </a:r>
            <a:r>
              <a:rPr lang="en-US" sz="28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Thuận</a:t>
            </a:r>
            <a:endParaRPr lang="en-US" sz="2800" dirty="0">
              <a:solidFill>
                <a:srgbClr val="FFFFFF"/>
              </a:solidFill>
              <a:latin typeface="Noto Sans"/>
            </a:endParaRPr>
          </a:p>
          <a:p>
            <a:pPr algn="ctr">
              <a:lnSpc>
                <a:spcPts val="3920"/>
              </a:lnSpc>
            </a:pP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Trương</a:t>
            </a:r>
            <a:r>
              <a:rPr lang="en-US" sz="28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Thanh</a:t>
            </a:r>
            <a:r>
              <a:rPr lang="en-US" sz="28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Noto Sans"/>
              </a:rPr>
              <a:t>Tú</a:t>
            </a:r>
            <a:endParaRPr lang="en-US" sz="2800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6781" y="9207336"/>
            <a:ext cx="8230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Giảng</a:t>
            </a:r>
            <a:r>
              <a:rPr lang="en-GB" sz="28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viên</a:t>
            </a:r>
            <a:r>
              <a:rPr lang="en-GB" sz="28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hướng</a:t>
            </a:r>
            <a:r>
              <a:rPr lang="en-GB" sz="28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dẫn</a:t>
            </a:r>
            <a:r>
              <a:rPr lang="en-GB" sz="28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: </a:t>
            </a:r>
            <a:r>
              <a:rPr lang="en-GB" sz="28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Ths.Bs</a:t>
            </a:r>
            <a:r>
              <a:rPr lang="en-GB" sz="28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Dương</a:t>
            </a:r>
            <a:r>
              <a:rPr lang="en-GB" sz="28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Bá</a:t>
            </a:r>
            <a:r>
              <a:rPr lang="en-GB" sz="28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Lập</a:t>
            </a:r>
            <a:endParaRPr lang="en-US" sz="2800" dirty="0">
              <a:solidFill>
                <a:schemeClr val="bg1"/>
              </a:solidFill>
              <a:latin typeface="Noto Sans Bold" panose="020B0604020202020204" charset="0"/>
              <a:ea typeface="Noto Sans 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657087"/>
            <a:ext cx="77724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Khám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8h </a:t>
            </a: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sáng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19/9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04149" y="7865459"/>
            <a:ext cx="1408314" cy="897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4"/>
            <a:ext cx="9365949" cy="76612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5.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Thăm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khám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hậu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môn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trực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tràng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.</a:t>
            </a:r>
          </a:p>
          <a:p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Nhìn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: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Khối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sưng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đỏ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12h 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cạnh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hậu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môn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cách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lỗ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hậu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môn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khoảng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2cm,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rỉ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dịch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vàng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	 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   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Xung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quanh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lỗ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hậu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môn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sẹo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mổ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cũ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 </a:t>
            </a:r>
          </a:p>
          <a:p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Sờ</a:t>
            </a:r>
            <a:r>
              <a:rPr lang="en-GB" sz="2600" dirty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: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khối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căng,phập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phều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,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nóng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ấn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đau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kích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thước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3x3cm </a:t>
            </a:r>
          </a:p>
          <a:p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Ống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hậu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môn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trực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tràng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: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Cơ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thắt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bình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thường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lòng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hậu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môn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trơn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láng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ghi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nhận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lỗ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rò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trong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rút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gang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nhiều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phân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lẫn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máu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</a:t>
            </a:r>
            <a:endParaRPr lang="en-US" sz="2600" dirty="0" smtClean="0">
              <a:solidFill>
                <a:schemeClr val="bg1"/>
              </a:solidFill>
              <a:latin typeface="Noto Sans Bold" panose="020B0604020202020204" charset="0"/>
              <a:ea typeface="Noto Sans Bold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49" y="1438804"/>
            <a:ext cx="7550451" cy="77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266700"/>
            <a:ext cx="15329843" cy="1134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dirty="0"/>
          </a:p>
          <a:p>
            <a:pPr algn="ctr"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Noto Sans Bold"/>
              </a:rPr>
              <a:t>Tóm</a:t>
            </a:r>
            <a:r>
              <a:rPr lang="en-US" sz="5199" dirty="0">
                <a:solidFill>
                  <a:srgbClr val="FFFFFF"/>
                </a:solidFill>
                <a:latin typeface="Noto Sans Bold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Noto Sans Bold"/>
              </a:rPr>
              <a:t>tắt</a:t>
            </a:r>
            <a:endParaRPr lang="en-US" sz="5199" dirty="0">
              <a:solidFill>
                <a:srgbClr val="FFFFFF"/>
              </a:solidFill>
              <a:latin typeface="Noto Sans Bold"/>
            </a:endParaRPr>
          </a:p>
          <a:p>
            <a:pPr algn="just">
              <a:lnSpc>
                <a:spcPts val="5040"/>
              </a:lnSpc>
            </a:pPr>
            <a:r>
              <a:rPr lang="en-US" sz="3600" dirty="0" err="1">
                <a:solidFill>
                  <a:srgbClr val="FFFFFF"/>
                </a:solidFill>
                <a:latin typeface="Noto Sans"/>
              </a:rPr>
              <a:t>Bệnh</a:t>
            </a:r>
            <a:r>
              <a:rPr lang="en-US" sz="36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Noto Sans"/>
              </a:rPr>
              <a:t>nhân</a:t>
            </a:r>
            <a:r>
              <a:rPr lang="en-US" sz="36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nam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, 39 </a:t>
            </a:r>
            <a:r>
              <a:rPr lang="en-US" sz="3600" dirty="0" err="1">
                <a:solidFill>
                  <a:srgbClr val="FFFFFF"/>
                </a:solidFill>
                <a:latin typeface="Noto Sans"/>
              </a:rPr>
              <a:t>tuổi</a:t>
            </a:r>
            <a:r>
              <a:rPr lang="en-US" sz="3600" dirty="0">
                <a:solidFill>
                  <a:srgbClr val="FFFFFF"/>
                </a:solidFill>
                <a:latin typeface="Noto Sans"/>
              </a:rPr>
              <a:t>, </a:t>
            </a:r>
            <a:r>
              <a:rPr lang="en-US" sz="3600" dirty="0" err="1">
                <a:solidFill>
                  <a:srgbClr val="FFFFFF"/>
                </a:solidFill>
                <a:latin typeface="Noto Sans"/>
              </a:rPr>
              <a:t>nhập</a:t>
            </a:r>
            <a:r>
              <a:rPr lang="en-US" sz="36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Noto Sans"/>
              </a:rPr>
              <a:t>viện</a:t>
            </a:r>
            <a:r>
              <a:rPr lang="en-US" sz="36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vì</a:t>
            </a:r>
            <a:r>
              <a:rPr lang="en-US" sz="36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khối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sưng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đau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vùng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ngày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thứ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14 .</a:t>
            </a:r>
            <a:endParaRPr lang="en-US" sz="3600" dirty="0">
              <a:solidFill>
                <a:srgbClr val="FFFFFF"/>
              </a:solidFill>
              <a:latin typeface="Noto Sans"/>
            </a:endParaRP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Noto Sans Bold"/>
              </a:rPr>
              <a:t>TCCN: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Khối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sưng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đau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vùng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endParaRPr lang="en-US" sz="3600" dirty="0" smtClean="0">
              <a:solidFill>
                <a:srgbClr val="FFFFFF"/>
              </a:solidFill>
              <a:latin typeface="Noto Sans"/>
            </a:endParaRP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 smtClean="0">
                <a:solidFill>
                  <a:srgbClr val="FFFFFF"/>
                </a:solidFill>
                <a:latin typeface="Noto Sans Bold"/>
              </a:rPr>
              <a:t>TCTT</a:t>
            </a:r>
            <a:r>
              <a:rPr lang="en-US" sz="3600" dirty="0">
                <a:solidFill>
                  <a:srgbClr val="FFFFFF"/>
                </a:solidFill>
                <a:latin typeface="Noto Sans Bold"/>
              </a:rPr>
              <a:t>: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Khối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căng,phập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phều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,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sưng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đỏ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vùng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,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vị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trí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12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giờ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,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kích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thước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3x3cm. 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 err="1" smtClean="0">
                <a:solidFill>
                  <a:srgbClr val="FFFFFF"/>
                </a:solidFill>
                <a:latin typeface="Noto Sans Bold"/>
              </a:rPr>
              <a:t>Tiền</a:t>
            </a:r>
            <a:r>
              <a:rPr lang="en-US" sz="3600" dirty="0" smtClean="0">
                <a:solidFill>
                  <a:srgbClr val="FFFFFF"/>
                </a:solidFill>
                <a:latin typeface="Noto Sans Bold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Noto Sans Bold"/>
              </a:rPr>
              <a:t>căn</a:t>
            </a:r>
            <a:endParaRPr lang="en-US" sz="3600" dirty="0">
              <a:solidFill>
                <a:srgbClr val="FFFFFF"/>
              </a:solidFill>
              <a:latin typeface="Noto Sans Bold"/>
            </a:endParaRPr>
          </a:p>
          <a:p>
            <a:pPr marL="1554480" lvl="2" indent="-518160">
              <a:lnSpc>
                <a:spcPts val="5040"/>
              </a:lnSpc>
              <a:buFont typeface="Arial"/>
              <a:buChar char="⚬"/>
            </a:pP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Chưa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ghi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nhận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tiền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căn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áp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xe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trước</a:t>
            </a:r>
            <a:r>
              <a:rPr lang="en-US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Noto Sans"/>
              </a:rPr>
              <a:t>đây</a:t>
            </a:r>
            <a:endParaRPr lang="en-US" sz="3600" dirty="0" smtClean="0">
              <a:solidFill>
                <a:srgbClr val="FFFFFF"/>
              </a:solidFill>
              <a:latin typeface="Noto Sans"/>
            </a:endParaRPr>
          </a:p>
          <a:p>
            <a:pPr marL="1554480" lvl="2" indent="-518160">
              <a:lnSpc>
                <a:spcPts val="5040"/>
              </a:lnSpc>
              <a:buFont typeface="Arial"/>
              <a:buChar char="⚬"/>
            </a:pPr>
            <a:endParaRPr lang="en-GB" sz="3600" dirty="0">
              <a:solidFill>
                <a:srgbClr val="FFFFFF"/>
              </a:solidFill>
              <a:latin typeface="Noto Sans"/>
            </a:endParaRPr>
          </a:p>
          <a:p>
            <a:pPr marL="2011680" lvl="3" indent="-518160">
              <a:lnSpc>
                <a:spcPts val="5040"/>
              </a:lnSpc>
              <a:buFont typeface="Arial"/>
              <a:buChar char="⚬"/>
            </a:pP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Cận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lâm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sang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tuyến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trước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: </a:t>
            </a:r>
          </a:p>
          <a:p>
            <a:pPr marL="1493520" lvl="3">
              <a:lnSpc>
                <a:spcPts val="5040"/>
              </a:lnSpc>
            </a:pPr>
            <a:r>
              <a:rPr lang="en-GB" sz="36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   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Siêu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âm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long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: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áp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xe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cạnh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,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vị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600" dirty="0" err="1" smtClean="0">
                <a:solidFill>
                  <a:srgbClr val="FFFFFF"/>
                </a:solidFill>
                <a:latin typeface="Noto Sans"/>
              </a:rPr>
              <a:t>trí</a:t>
            </a:r>
            <a:r>
              <a:rPr lang="en-GB" sz="3600" dirty="0" smtClean="0">
                <a:solidFill>
                  <a:srgbClr val="FFFFFF"/>
                </a:solidFill>
                <a:latin typeface="Noto Sans"/>
              </a:rPr>
              <a:t> 12h-&gt;1h, D= 4x3cm.</a:t>
            </a:r>
          </a:p>
          <a:p>
            <a:pPr marL="1493520" lvl="3">
              <a:lnSpc>
                <a:spcPts val="5040"/>
              </a:lnSpc>
            </a:pPr>
            <a:endParaRPr lang="en-US" sz="3600" dirty="0">
              <a:solidFill>
                <a:srgbClr val="FFFFFF"/>
              </a:solidFill>
              <a:latin typeface="Noto Sans"/>
            </a:endParaRPr>
          </a:p>
          <a:p>
            <a:pPr marL="1036320" lvl="2" algn="l">
              <a:lnSpc>
                <a:spcPts val="5040"/>
              </a:lnSpc>
            </a:pPr>
            <a:endParaRPr lang="en-US" sz="3600" dirty="0">
              <a:solidFill>
                <a:srgbClr val="FFFFFF"/>
              </a:solidFill>
              <a:latin typeface="Noto Sans"/>
            </a:endParaRPr>
          </a:p>
          <a:p>
            <a:pPr algn="ctr">
              <a:lnSpc>
                <a:spcPts val="308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5181600" y="1333500"/>
            <a:ext cx="6549405" cy="2895600"/>
            <a:chOff x="-291853" y="-1590497"/>
            <a:chExt cx="8732540" cy="6393409"/>
          </a:xfrm>
        </p:grpSpPr>
        <p:sp>
          <p:nvSpPr>
            <p:cNvPr id="6" name="TextBox 6"/>
            <p:cNvSpPr txBox="1"/>
            <p:nvPr/>
          </p:nvSpPr>
          <p:spPr>
            <a:xfrm>
              <a:off x="4991348" y="3642344"/>
              <a:ext cx="12700" cy="1160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291853" y="-1590497"/>
              <a:ext cx="8732540" cy="199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 dirty="0">
                  <a:solidFill>
                    <a:srgbClr val="FFFFFF"/>
                  </a:solidFill>
                  <a:latin typeface="Noto Sans"/>
                </a:rPr>
                <a:t>ĐẶT VẤN ĐỀ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33801" y="3369567"/>
            <a:ext cx="1082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Khối</a:t>
            </a:r>
            <a:r>
              <a:rPr lang="en-GB" sz="5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sung </a:t>
            </a:r>
            <a:r>
              <a:rPr lang="en-GB" sz="5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đỏ</a:t>
            </a:r>
            <a:r>
              <a:rPr lang="en-GB" sz="5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5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đau</a:t>
            </a:r>
            <a:r>
              <a:rPr lang="en-GB" sz="5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5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vùng</a:t>
            </a:r>
            <a:r>
              <a:rPr lang="en-GB" sz="5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5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hậu</a:t>
            </a:r>
            <a:r>
              <a:rPr lang="en-GB" sz="5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5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môn</a:t>
            </a:r>
            <a:endParaRPr lang="en-US" sz="5000" dirty="0">
              <a:solidFill>
                <a:schemeClr val="bg1"/>
              </a:solidFill>
              <a:latin typeface="Noto Sans" panose="020B0604020202020204" charset="0"/>
              <a:ea typeface="Noto Sans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2004" y="1771904"/>
            <a:ext cx="16383993" cy="632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dirty="0">
                <a:solidFill>
                  <a:srgbClr val="FFFFFF"/>
                </a:solidFill>
                <a:latin typeface="Noto Sans Bold"/>
              </a:rPr>
              <a:t>CHẨN ĐOÁN</a:t>
            </a:r>
          </a:p>
          <a:p>
            <a:pPr algn="just">
              <a:lnSpc>
                <a:spcPts val="6995"/>
              </a:lnSpc>
            </a:pPr>
            <a:r>
              <a:rPr lang="en-US" sz="4996" dirty="0" err="1">
                <a:solidFill>
                  <a:srgbClr val="FFB91B"/>
                </a:solidFill>
                <a:latin typeface="Noto Sans Bold"/>
              </a:rPr>
              <a:t>Chẩn</a:t>
            </a:r>
            <a:r>
              <a:rPr lang="en-US" sz="4996" dirty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US" sz="4996" dirty="0" err="1">
                <a:solidFill>
                  <a:srgbClr val="FFB91B"/>
                </a:solidFill>
                <a:latin typeface="Noto Sans Bold"/>
              </a:rPr>
              <a:t>đoán</a:t>
            </a:r>
            <a:r>
              <a:rPr lang="en-US" sz="4996" dirty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US" sz="4996" dirty="0" err="1">
                <a:solidFill>
                  <a:srgbClr val="FFB91B"/>
                </a:solidFill>
                <a:latin typeface="Noto Sans Bold"/>
              </a:rPr>
              <a:t>sơ</a:t>
            </a:r>
            <a:r>
              <a:rPr lang="en-US" sz="4996" dirty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US" sz="4996" dirty="0" err="1" smtClean="0">
                <a:solidFill>
                  <a:srgbClr val="FFB91B"/>
                </a:solidFill>
                <a:latin typeface="Noto Sans Bold"/>
              </a:rPr>
              <a:t>bộ</a:t>
            </a:r>
            <a:endParaRPr lang="en-US" sz="4996" dirty="0">
              <a:solidFill>
                <a:srgbClr val="FFB91B"/>
              </a:solidFill>
              <a:latin typeface="Noto Sans Bold"/>
            </a:endParaRPr>
          </a:p>
          <a:p>
            <a:pPr marL="1078762" lvl="1" indent="-539381" algn="just">
              <a:lnSpc>
                <a:spcPts val="6995"/>
              </a:lnSpc>
              <a:buFont typeface="Arial"/>
              <a:buChar char="•"/>
            </a:pP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Áp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xe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cạnh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vị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trí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12h.</a:t>
            </a:r>
            <a:endParaRPr lang="en-US" sz="4996" dirty="0" smtClean="0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ts val="6995"/>
              </a:lnSpc>
            </a:pPr>
            <a:r>
              <a:rPr lang="en-US" sz="4996" dirty="0" err="1" smtClean="0">
                <a:solidFill>
                  <a:srgbClr val="FFB91B"/>
                </a:solidFill>
                <a:latin typeface="Noto Sans Bold"/>
              </a:rPr>
              <a:t>Chẩn</a:t>
            </a:r>
            <a:r>
              <a:rPr lang="en-US" sz="4996" dirty="0" smtClean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US" sz="4996" dirty="0" err="1">
                <a:solidFill>
                  <a:srgbClr val="FFB91B"/>
                </a:solidFill>
                <a:latin typeface="Noto Sans Bold"/>
              </a:rPr>
              <a:t>đoán</a:t>
            </a:r>
            <a:r>
              <a:rPr lang="en-US" sz="4996" dirty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US" sz="4996" dirty="0" err="1">
                <a:solidFill>
                  <a:srgbClr val="FFB91B"/>
                </a:solidFill>
                <a:latin typeface="Noto Sans Bold"/>
              </a:rPr>
              <a:t>phân</a:t>
            </a:r>
            <a:r>
              <a:rPr lang="en-US" sz="4996" dirty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US" sz="4996" dirty="0" err="1">
                <a:solidFill>
                  <a:srgbClr val="FFB91B"/>
                </a:solidFill>
                <a:latin typeface="Noto Sans Bold"/>
              </a:rPr>
              <a:t>biệt</a:t>
            </a:r>
            <a:endParaRPr lang="en-US" sz="4996" dirty="0">
              <a:solidFill>
                <a:srgbClr val="FFB91B"/>
              </a:solidFill>
              <a:latin typeface="Noto Sans Bold"/>
            </a:endParaRPr>
          </a:p>
          <a:p>
            <a:pPr marL="1078762" lvl="1" indent="-539381" algn="just">
              <a:lnSpc>
                <a:spcPts val="6995"/>
              </a:lnSpc>
              <a:buFont typeface="Arial"/>
              <a:buChar char="•"/>
            </a:pP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Lao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trực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tràng</a:t>
            </a:r>
            <a:endParaRPr lang="en-GB" sz="4996" dirty="0" smtClean="0">
              <a:solidFill>
                <a:srgbClr val="FFFFFF"/>
              </a:solidFill>
              <a:latin typeface="Noto Sans"/>
            </a:endParaRPr>
          </a:p>
          <a:p>
            <a:pPr marL="1078762" lvl="1" indent="-539381" algn="just">
              <a:lnSpc>
                <a:spcPts val="6995"/>
              </a:lnSpc>
              <a:buFont typeface="Arial"/>
              <a:buChar char="•"/>
            </a:pP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U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trực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996" dirty="0" err="1" smtClean="0">
                <a:solidFill>
                  <a:srgbClr val="FFFFFF"/>
                </a:solidFill>
                <a:latin typeface="Noto Sans"/>
              </a:rPr>
              <a:t>tràng</a:t>
            </a:r>
            <a:r>
              <a:rPr lang="en-GB" sz="4996" dirty="0" smtClean="0">
                <a:solidFill>
                  <a:srgbClr val="FFFFFF"/>
                </a:solidFill>
                <a:latin typeface="Noto Sans"/>
              </a:rPr>
              <a:t> </a:t>
            </a:r>
          </a:p>
          <a:p>
            <a:pPr marL="1078762" lvl="1" indent="-539381" algn="just">
              <a:lnSpc>
                <a:spcPts val="6995"/>
              </a:lnSpc>
              <a:buFont typeface="Arial"/>
              <a:buChar char="•"/>
            </a:pPr>
            <a:endParaRPr lang="en-US" sz="4996" dirty="0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657087"/>
            <a:ext cx="8229600" cy="939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Biện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luận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04149" y="7865459"/>
            <a:ext cx="1408314" cy="8978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Bệnh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nhân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: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Noto Sans" panose="020B0604020202020204" charset="0"/>
              <a:ea typeface="Noto Sans" panose="020B0604020202020204" charset="0"/>
              <a:cs typeface="Noto Sans" panose="020B0604020202020204" charset="0"/>
            </a:endParaRPr>
          </a:p>
          <a:p>
            <a:pPr lvl="1"/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Lúc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đầu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là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một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khối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cứng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cạnh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hậu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môn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,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không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đau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-&gt;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hóa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mềm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,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sưng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đau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nhiều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,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kèm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tình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trạng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sốt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</a:p>
          <a:p>
            <a:pPr lvl="1"/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Siêu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âm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lòng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hậu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môn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ghi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nhận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áp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xe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cạnh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hậu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môn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vị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trí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12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giờ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-&gt;1h ,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đường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kính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4x3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cm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-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Có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1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diễn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tiến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không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phù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hợp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áp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xe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là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không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đau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-&gt;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có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thể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nghĩ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đến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các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nguyên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nhân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đặc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hiệu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như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lao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, U….-&gt;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đề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nghị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nội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soi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hậu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môn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trực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tràng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để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kiểm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tra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oto Sans" panose="020B0604020202020204" charset="0"/>
              <a:ea typeface="Noto Sans" panose="020B0604020202020204" charset="0"/>
              <a:cs typeface="No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1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2232109"/>
            <a:ext cx="6492240" cy="0"/>
          </a:xfrm>
          <a:prstGeom prst="line">
            <a:avLst/>
          </a:prstGeom>
          <a:ln w="47625" cap="flat">
            <a:solidFill>
              <a:srgbClr val="1A2D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09600" y="688939"/>
            <a:ext cx="92964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FFFFFF"/>
                </a:solidFill>
                <a:latin typeface="Noto Sans Bold"/>
              </a:rPr>
              <a:t>Đề</a:t>
            </a:r>
            <a:r>
              <a:rPr lang="en-US" sz="8000" dirty="0">
                <a:solidFill>
                  <a:srgbClr val="FFFFFF"/>
                </a:solidFill>
                <a:latin typeface="Noto Sans Bold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Noto Sans Bold"/>
              </a:rPr>
              <a:t>nghị</a:t>
            </a:r>
            <a:r>
              <a:rPr lang="en-US" sz="8000" dirty="0">
                <a:solidFill>
                  <a:srgbClr val="FFFFFF"/>
                </a:solidFill>
                <a:latin typeface="Noto Sans Bold"/>
              </a:rPr>
              <a:t> CLS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07485" y="2581603"/>
            <a:ext cx="9273030" cy="412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60"/>
              </a:lnSpc>
            </a:pPr>
            <a:r>
              <a:rPr lang="en-US" sz="4100" dirty="0">
                <a:solidFill>
                  <a:srgbClr val="FFB91B"/>
                </a:solidFill>
                <a:latin typeface="Noto Sans Bold"/>
              </a:rPr>
              <a:t>CLS </a:t>
            </a:r>
            <a:r>
              <a:rPr lang="en-US" sz="4100" dirty="0" err="1">
                <a:solidFill>
                  <a:srgbClr val="FFB91B"/>
                </a:solidFill>
                <a:latin typeface="Noto Sans Bold"/>
              </a:rPr>
              <a:t>chẩn</a:t>
            </a:r>
            <a:r>
              <a:rPr lang="en-US" sz="4100" dirty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US" sz="4100" dirty="0" err="1">
                <a:solidFill>
                  <a:srgbClr val="FFB91B"/>
                </a:solidFill>
                <a:latin typeface="Noto Sans Bold"/>
              </a:rPr>
              <a:t>đoán</a:t>
            </a:r>
            <a:endParaRPr lang="en-US" sz="4100" dirty="0">
              <a:solidFill>
                <a:srgbClr val="FFB91B"/>
              </a:solidFill>
              <a:latin typeface="Noto Sans Bold"/>
            </a:endParaRPr>
          </a:p>
          <a:p>
            <a:pPr marL="431802" lvl="1" algn="just">
              <a:lnSpc>
                <a:spcPts val="6400"/>
              </a:lnSpc>
            </a:pP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Nội</a:t>
            </a: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soi</a:t>
            </a: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trực</a:t>
            </a: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tràng</a:t>
            </a:r>
            <a:endParaRPr lang="en-US" sz="4000" dirty="0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ts val="6400"/>
              </a:lnSpc>
            </a:pPr>
            <a:r>
              <a:rPr lang="en-US" sz="4000" dirty="0">
                <a:solidFill>
                  <a:srgbClr val="FFB91B"/>
                </a:solidFill>
                <a:latin typeface="Noto Sans Bold"/>
              </a:rPr>
              <a:t>CLS </a:t>
            </a:r>
            <a:r>
              <a:rPr lang="en-US" sz="4000" dirty="0" err="1">
                <a:solidFill>
                  <a:srgbClr val="FFB91B"/>
                </a:solidFill>
                <a:latin typeface="Noto Sans Bold"/>
              </a:rPr>
              <a:t>thường</a:t>
            </a:r>
            <a:r>
              <a:rPr lang="en-US" sz="4000" dirty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US" sz="4000" dirty="0" err="1">
                <a:solidFill>
                  <a:srgbClr val="FFB91B"/>
                </a:solidFill>
                <a:latin typeface="Noto Sans Bold"/>
              </a:rPr>
              <a:t>quy</a:t>
            </a:r>
            <a:r>
              <a:rPr lang="en-US" sz="4000" dirty="0">
                <a:solidFill>
                  <a:srgbClr val="FFFFFF"/>
                </a:solidFill>
                <a:latin typeface="Noto Sans Bold"/>
              </a:rPr>
              <a:t> </a:t>
            </a:r>
          </a:p>
          <a:p>
            <a:pPr marL="863603" lvl="1" indent="-431801" algn="just">
              <a:lnSpc>
                <a:spcPts val="6400"/>
              </a:lnSpc>
              <a:buFont typeface="Arial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CTM, AST, ALT, Bun, </a:t>
            </a: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Creatinin</a:t>
            </a: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, Ion </a:t>
            </a: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đồ</a:t>
            </a: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, TPTNT, X </a:t>
            </a: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quang</a:t>
            </a: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00" dirty="0" err="1" smtClean="0">
                <a:solidFill>
                  <a:srgbClr val="FFFFFF"/>
                </a:solidFill>
                <a:latin typeface="Noto Sans"/>
              </a:rPr>
              <a:t>ngực</a:t>
            </a:r>
            <a:r>
              <a:rPr lang="en-GB" sz="4000" dirty="0" smtClean="0">
                <a:solidFill>
                  <a:srgbClr val="FFFFFF"/>
                </a:solidFill>
                <a:latin typeface="Noto Sans"/>
              </a:rPr>
              <a:t>, ECG.</a:t>
            </a:r>
            <a:endParaRPr lang="en-US" sz="4000" dirty="0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42950" y="742950"/>
            <a:ext cx="9258300" cy="777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0" y="2846235"/>
            <a:ext cx="5957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=&gt; </a:t>
            </a:r>
            <a:r>
              <a:rPr lang="en-GB" sz="26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loại</a:t>
            </a:r>
            <a:r>
              <a:rPr lang="en-GB" sz="26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trừ</a:t>
            </a:r>
            <a:r>
              <a:rPr lang="en-GB" sz="26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các</a:t>
            </a:r>
            <a:r>
              <a:rPr lang="en-GB" sz="26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nguyên</a:t>
            </a:r>
            <a:r>
              <a:rPr lang="en-GB" sz="26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nhân</a:t>
            </a:r>
            <a:r>
              <a:rPr lang="en-GB" sz="26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đặc</a:t>
            </a:r>
            <a:r>
              <a:rPr lang="en-GB" sz="26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hiệu</a:t>
            </a:r>
            <a:endParaRPr lang="en-US" sz="2600" dirty="0">
              <a:solidFill>
                <a:schemeClr val="bg1"/>
              </a:solidFill>
              <a:latin typeface="Noto Sans" panose="020B0604020202020204" charset="0"/>
              <a:ea typeface="No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9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00755"/>
              </p:ext>
            </p:extLst>
          </p:nvPr>
        </p:nvGraphicFramePr>
        <p:xfrm>
          <a:off x="8991600" y="2171700"/>
          <a:ext cx="6155658" cy="682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829">
                  <a:extLst>
                    <a:ext uri="{9D8B030D-6E8A-4147-A177-3AD203B41FA5}">
                      <a16:colId xmlns:a16="http://schemas.microsoft.com/office/drawing/2014/main" val="4144044886"/>
                    </a:ext>
                  </a:extLst>
                </a:gridCol>
                <a:gridCol w="3077829">
                  <a:extLst>
                    <a:ext uri="{9D8B030D-6E8A-4147-A177-3AD203B41FA5}">
                      <a16:colId xmlns:a16="http://schemas.microsoft.com/office/drawing/2014/main" val="2000906703"/>
                    </a:ext>
                  </a:extLst>
                </a:gridCol>
              </a:tblGrid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WBC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8,75 K/</a:t>
                      </a:r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uL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04863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Neu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62.6%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18208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Lym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26.2%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93597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Mono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8.9%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29467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EOS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2.2%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58551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Baso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0.1%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57664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Rbc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4.7</a:t>
                      </a:r>
                      <a:r>
                        <a:rPr lang="en-US" sz="26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M/</a:t>
                      </a:r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uL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93601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HGB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14.4</a:t>
                      </a:r>
                      <a:r>
                        <a:rPr lang="en-US" sz="26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g/</a:t>
                      </a:r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dL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59856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HCT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41.4</a:t>
                      </a:r>
                      <a:r>
                        <a:rPr lang="en-US" sz="26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%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30761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MCV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88.1</a:t>
                      </a:r>
                      <a:r>
                        <a:rPr lang="en-US" sz="26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fL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76401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MCH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30.6 </a:t>
                      </a:r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pg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54350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MCHC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34.8</a:t>
                      </a:r>
                      <a:r>
                        <a:rPr lang="en-US" sz="26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g/</a:t>
                      </a:r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dL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24571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RDW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12.1%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44747"/>
                  </a:ext>
                </a:extLst>
              </a:tr>
              <a:tr h="38091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PLT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253</a:t>
                      </a:r>
                      <a:r>
                        <a:rPr lang="en-US" sz="26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K/</a:t>
                      </a:r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uL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00945"/>
                  </a:ext>
                </a:extLst>
              </a:tr>
            </a:tbl>
          </a:graphicData>
        </a:graphic>
      </p:graphicFrame>
      <p:sp>
        <p:nvSpPr>
          <p:cNvPr id="4" name="TextBox 7"/>
          <p:cNvSpPr txBox="1"/>
          <p:nvPr/>
        </p:nvSpPr>
        <p:spPr>
          <a:xfrm>
            <a:off x="1143000" y="2628900"/>
            <a:ext cx="7055151" cy="94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Công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Thức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Máu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609600" y="1028700"/>
            <a:ext cx="3140969" cy="32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88"/>
              </a:lnSpc>
            </a:pP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Kết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quả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Cận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Lâm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Sàng</a:t>
            </a:r>
            <a:endParaRPr lang="en-US" sz="2100" dirty="0">
              <a:solidFill>
                <a:srgbClr val="5CE1E6"/>
              </a:solidFill>
              <a:latin typeface="Open Sans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4571598"/>
            <a:ext cx="5208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Không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ghi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nhận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bắt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thường</a:t>
            </a:r>
            <a:endParaRPr lang="en-US" sz="3000" dirty="0">
              <a:solidFill>
                <a:schemeClr val="bg1"/>
              </a:solidFill>
              <a:latin typeface="Noto Sans" panose="020B0604020202020204" charset="0"/>
              <a:ea typeface="Noto Sans" panose="020B0604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1000" y="1572941"/>
            <a:ext cx="7055151" cy="94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Sinh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Hóa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1000" y="819716"/>
            <a:ext cx="3140969" cy="32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88"/>
              </a:lnSpc>
            </a:pP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Kết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quả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Cận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Lâm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Sàng</a:t>
            </a:r>
            <a:endParaRPr lang="en-US" sz="2100" dirty="0">
              <a:solidFill>
                <a:srgbClr val="5CE1E6"/>
              </a:solidFill>
              <a:latin typeface="Open Sans Bold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50338"/>
              </p:ext>
            </p:extLst>
          </p:nvPr>
        </p:nvGraphicFramePr>
        <p:xfrm>
          <a:off x="6562135" y="2149629"/>
          <a:ext cx="4211782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91">
                  <a:extLst>
                    <a:ext uri="{9D8B030D-6E8A-4147-A177-3AD203B41FA5}">
                      <a16:colId xmlns:a16="http://schemas.microsoft.com/office/drawing/2014/main" val="2663170414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2993709823"/>
                    </a:ext>
                  </a:extLst>
                </a:gridCol>
              </a:tblGrid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Urea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4.1mmol/L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9093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Glucose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5,0mmol/L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4266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Creatinine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75umol/L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99310"/>
                  </a:ext>
                </a:extLst>
              </a:tr>
              <a:tr h="65202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eGFR</a:t>
                      </a:r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(CKD-EPI)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110.09mL/</a:t>
                      </a:r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ph</a:t>
                      </a:r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/1,73m2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54760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AST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43U/L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67982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ALT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54U/L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21857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Albumin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37g/l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35961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Na+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138mmol/L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78106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K+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4.8mmol/L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67376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Cl-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101mmol/L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52141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Ca++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1,18mmol/L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0194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6829" y="3733319"/>
            <a:ext cx="5208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Không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ghi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nhận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bắt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thường</a:t>
            </a:r>
            <a:endParaRPr lang="en-US" sz="3000" dirty="0">
              <a:solidFill>
                <a:schemeClr val="bg1"/>
              </a:solidFill>
              <a:latin typeface="Noto Sans" panose="020B0604020202020204" charset="0"/>
              <a:ea typeface="No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3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1000" y="1572941"/>
            <a:ext cx="7055151" cy="94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TPTNT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1000" y="819716"/>
            <a:ext cx="3140969" cy="32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88"/>
              </a:lnSpc>
            </a:pP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Kết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quả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Cận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Lâm</a:t>
            </a:r>
            <a:r>
              <a:rPr lang="en-GB" sz="2100" dirty="0" smtClean="0">
                <a:solidFill>
                  <a:srgbClr val="5CE1E6"/>
                </a:solidFill>
                <a:latin typeface="Open Sans Bold"/>
              </a:rPr>
              <a:t> </a:t>
            </a:r>
            <a:r>
              <a:rPr lang="en-GB" sz="2100" dirty="0" err="1" smtClean="0">
                <a:solidFill>
                  <a:srgbClr val="5CE1E6"/>
                </a:solidFill>
                <a:latin typeface="Open Sans Bold"/>
              </a:rPr>
              <a:t>Sàng</a:t>
            </a:r>
            <a:endParaRPr lang="en-US" sz="2100" dirty="0">
              <a:solidFill>
                <a:srgbClr val="5CE1E6"/>
              </a:solidFill>
              <a:latin typeface="Open Sans Bold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78668"/>
              </p:ext>
            </p:extLst>
          </p:nvPr>
        </p:nvGraphicFramePr>
        <p:xfrm>
          <a:off x="7305931" y="1872320"/>
          <a:ext cx="4211784" cy="654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92">
                  <a:extLst>
                    <a:ext uri="{9D8B030D-6E8A-4147-A177-3AD203B41FA5}">
                      <a16:colId xmlns:a16="http://schemas.microsoft.com/office/drawing/2014/main" val="4285762911"/>
                    </a:ext>
                  </a:extLst>
                </a:gridCol>
                <a:gridCol w="2105892">
                  <a:extLst>
                    <a:ext uri="{9D8B030D-6E8A-4147-A177-3AD203B41FA5}">
                      <a16:colId xmlns:a16="http://schemas.microsoft.com/office/drawing/2014/main" val="3622279720"/>
                    </a:ext>
                  </a:extLst>
                </a:gridCol>
              </a:tblGrid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URO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Normal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20379"/>
                  </a:ext>
                </a:extLst>
              </a:tr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GLU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Normal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3972"/>
                  </a:ext>
                </a:extLst>
              </a:tr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KET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Neg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39643"/>
                  </a:ext>
                </a:extLst>
              </a:tr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BIL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Neg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86480"/>
                  </a:ext>
                </a:extLst>
              </a:tr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PRO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Neg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04562"/>
                  </a:ext>
                </a:extLst>
              </a:tr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NIT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Neg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84283"/>
                  </a:ext>
                </a:extLst>
              </a:tr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pH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7.5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60025"/>
                  </a:ext>
                </a:extLst>
              </a:tr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BLD-hem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Neg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50546"/>
                  </a:ext>
                </a:extLst>
              </a:tr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SG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1,021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105"/>
                  </a:ext>
                </a:extLst>
              </a:tr>
              <a:tr h="654236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LEU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" panose="020B0604020202020204" charset="0"/>
                          <a:ea typeface="Noto Sans" panose="020B0604020202020204" charset="0"/>
                          <a:cs typeface="Noto Sans" panose="020B0604020202020204" charset="0"/>
                        </a:rPr>
                        <a:t>Neg</a:t>
                      </a:r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  <a:latin typeface="Noto Sans" panose="020B0604020202020204" charset="0"/>
                        <a:ea typeface="Noto Sans" panose="020B0604020202020204" charset="0"/>
                        <a:cs typeface="No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527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1861" y="3935019"/>
            <a:ext cx="5208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Không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ghi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nhận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bắt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thường</a:t>
            </a:r>
            <a:endParaRPr lang="en-US" sz="3000" dirty="0">
              <a:solidFill>
                <a:schemeClr val="bg1"/>
              </a:solidFill>
              <a:latin typeface="Noto Sans" panose="020B0604020202020204" charset="0"/>
              <a:ea typeface="No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99407" y="1715770"/>
            <a:ext cx="13489186" cy="761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Noto Sans"/>
              </a:rPr>
              <a:t>CASE LÂM SÀNG</a:t>
            </a:r>
          </a:p>
          <a:p>
            <a:pPr algn="ctr">
              <a:lnSpc>
                <a:spcPts val="7279"/>
              </a:lnSpc>
            </a:pPr>
            <a:endParaRPr lang="en-US" sz="5199" dirty="0">
              <a:solidFill>
                <a:srgbClr val="FFFFFF"/>
              </a:solidFill>
              <a:latin typeface="Noto Sans"/>
            </a:endParaRP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FFFFFF"/>
                </a:solidFill>
                <a:latin typeface="Noto Sans"/>
              </a:rPr>
              <a:t>Họ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999" dirty="0" err="1">
                <a:solidFill>
                  <a:srgbClr val="FFFFFF"/>
                </a:solidFill>
                <a:latin typeface="Noto Sans"/>
              </a:rPr>
              <a:t>và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999" dirty="0" err="1" smtClean="0">
                <a:solidFill>
                  <a:srgbClr val="FFFFFF"/>
                </a:solidFill>
                <a:latin typeface="Noto Sans"/>
              </a:rPr>
              <a:t>tên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: </a:t>
            </a:r>
            <a:r>
              <a:rPr lang="en-US" sz="3999" dirty="0" err="1" smtClean="0">
                <a:solidFill>
                  <a:srgbClr val="FFFFFF"/>
                </a:solidFill>
                <a:latin typeface="Noto Sans"/>
              </a:rPr>
              <a:t>Bùi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999" dirty="0" err="1" smtClean="0">
                <a:solidFill>
                  <a:srgbClr val="FFFFFF"/>
                </a:solidFill>
                <a:latin typeface="Noto Sans"/>
              </a:rPr>
              <a:t>Hoàng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999" dirty="0" err="1" smtClean="0">
                <a:solidFill>
                  <a:srgbClr val="FFFFFF"/>
                </a:solidFill>
                <a:latin typeface="Noto Sans"/>
              </a:rPr>
              <a:t>Phong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.</a:t>
            </a:r>
            <a:endParaRPr lang="en-US" sz="3999" dirty="0">
              <a:solidFill>
                <a:srgbClr val="FFFFFF"/>
              </a:solidFill>
              <a:latin typeface="Noto Sans"/>
            </a:endParaRP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FFFFFF"/>
                </a:solidFill>
                <a:latin typeface="Noto Sans"/>
              </a:rPr>
              <a:t>Tuổi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: 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39 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(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1983)</a:t>
            </a:r>
            <a:endParaRPr lang="en-US" sz="3999" dirty="0">
              <a:solidFill>
                <a:srgbClr val="FFFFFF"/>
              </a:solidFill>
              <a:latin typeface="Noto Sans"/>
            </a:endParaRP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FFFFFF"/>
                </a:solidFill>
                <a:latin typeface="Noto Sans"/>
              </a:rPr>
              <a:t>Địa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999" dirty="0" err="1">
                <a:solidFill>
                  <a:srgbClr val="FFFFFF"/>
                </a:solidFill>
                <a:latin typeface="Noto Sans"/>
              </a:rPr>
              <a:t>chỉ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: </a:t>
            </a:r>
            <a:r>
              <a:rPr lang="en-US" sz="3999" dirty="0" err="1" smtClean="0">
                <a:solidFill>
                  <a:srgbClr val="FFFFFF"/>
                </a:solidFill>
                <a:latin typeface="Noto Sans"/>
              </a:rPr>
              <a:t>Cần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999" dirty="0" err="1" smtClean="0">
                <a:solidFill>
                  <a:srgbClr val="FFFFFF"/>
                </a:solidFill>
                <a:latin typeface="Noto Sans"/>
              </a:rPr>
              <a:t>đước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, Long an</a:t>
            </a:r>
            <a:endParaRPr lang="en-US" sz="3999" dirty="0">
              <a:solidFill>
                <a:srgbClr val="FFFFFF"/>
              </a:solidFill>
              <a:latin typeface="Noto Sans"/>
            </a:endParaRP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FFFFFF"/>
                </a:solidFill>
                <a:latin typeface="Noto Sans"/>
              </a:rPr>
              <a:t>Nhập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999" dirty="0" err="1">
                <a:solidFill>
                  <a:srgbClr val="FFFFFF"/>
                </a:solidFill>
                <a:latin typeface="Noto Sans"/>
              </a:rPr>
              <a:t>viện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999" dirty="0" err="1">
                <a:solidFill>
                  <a:srgbClr val="FFFFFF"/>
                </a:solidFill>
                <a:latin typeface="Noto Sans"/>
              </a:rPr>
              <a:t>ngày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: 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1</a:t>
            </a:r>
            <a:r>
              <a:rPr lang="en-US" sz="3999" dirty="0">
                <a:solidFill>
                  <a:srgbClr val="FFFFFF"/>
                </a:solidFill>
                <a:latin typeface="Noto Sans"/>
              </a:rPr>
              <a:t>4</a:t>
            </a:r>
            <a:r>
              <a:rPr lang="en-US" sz="3999" dirty="0" smtClean="0">
                <a:solidFill>
                  <a:srgbClr val="FFFFFF"/>
                </a:solidFill>
                <a:latin typeface="Noto Sans"/>
              </a:rPr>
              <a:t>/09/2022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GB" sz="3999" dirty="0" err="1" smtClean="0">
                <a:solidFill>
                  <a:srgbClr val="FFFFFF"/>
                </a:solidFill>
                <a:latin typeface="Noto Sans"/>
              </a:rPr>
              <a:t>Lý</a:t>
            </a:r>
            <a:r>
              <a:rPr lang="en-GB" sz="3999" dirty="0" smtClean="0">
                <a:solidFill>
                  <a:srgbClr val="FFFFFF"/>
                </a:solidFill>
                <a:latin typeface="Noto Sans"/>
              </a:rPr>
              <a:t> do </a:t>
            </a:r>
            <a:r>
              <a:rPr lang="en-GB" sz="3999" dirty="0" err="1" smtClean="0">
                <a:solidFill>
                  <a:srgbClr val="FFFFFF"/>
                </a:solidFill>
                <a:latin typeface="Noto Sans"/>
              </a:rPr>
              <a:t>nhập</a:t>
            </a:r>
            <a:r>
              <a:rPr lang="en-GB" sz="3999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999" dirty="0" err="1" smtClean="0">
                <a:solidFill>
                  <a:srgbClr val="FFFFFF"/>
                </a:solidFill>
                <a:latin typeface="Noto Sans"/>
              </a:rPr>
              <a:t>viện</a:t>
            </a:r>
            <a:r>
              <a:rPr lang="en-GB" sz="3999" dirty="0" smtClean="0">
                <a:solidFill>
                  <a:srgbClr val="FFFFFF"/>
                </a:solidFill>
                <a:latin typeface="Noto Sans"/>
              </a:rPr>
              <a:t>: </a:t>
            </a:r>
            <a:r>
              <a:rPr lang="en-GB" sz="3999" dirty="0" err="1" smtClean="0">
                <a:solidFill>
                  <a:srgbClr val="FFFFFF"/>
                </a:solidFill>
                <a:latin typeface="Noto Sans"/>
              </a:rPr>
              <a:t>Khối</a:t>
            </a:r>
            <a:r>
              <a:rPr lang="en-GB" sz="3999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999" dirty="0" err="1" smtClean="0">
                <a:solidFill>
                  <a:srgbClr val="FFFFFF"/>
                </a:solidFill>
                <a:latin typeface="Noto Sans"/>
              </a:rPr>
              <a:t>sưng</a:t>
            </a:r>
            <a:r>
              <a:rPr lang="en-GB" sz="3999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999" dirty="0" err="1" smtClean="0">
                <a:solidFill>
                  <a:srgbClr val="FFFFFF"/>
                </a:solidFill>
                <a:latin typeface="Noto Sans"/>
              </a:rPr>
              <a:t>đau</a:t>
            </a:r>
            <a:r>
              <a:rPr lang="en-GB" sz="3999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999" dirty="0" err="1" smtClean="0">
                <a:solidFill>
                  <a:srgbClr val="FFFFFF"/>
                </a:solidFill>
                <a:latin typeface="Noto Sans"/>
              </a:rPr>
              <a:t>vùng</a:t>
            </a:r>
            <a:r>
              <a:rPr lang="en-GB" sz="3999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999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3999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3999" dirty="0" err="1" smtClean="0">
                <a:solidFill>
                  <a:srgbClr val="FFFFFF"/>
                </a:solidFill>
                <a:latin typeface="Noto Sans"/>
              </a:rPr>
              <a:t>môn</a:t>
            </a:r>
            <a:endParaRPr lang="en-US" sz="3999" dirty="0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ts val="5599"/>
              </a:lnSpc>
            </a:pPr>
            <a:endParaRPr lang="en-US" sz="3999" dirty="0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ts val="5599"/>
              </a:lnSpc>
            </a:pPr>
            <a:endParaRPr lang="en-US" sz="3999" dirty="0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1714500"/>
            <a:ext cx="15755353" cy="2551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4"/>
              </a:lnSpc>
            </a:pPr>
            <a:r>
              <a:rPr lang="en-US" sz="5103" dirty="0">
                <a:solidFill>
                  <a:srgbClr val="FFB91B"/>
                </a:solidFill>
                <a:latin typeface="Noto Sans Bold"/>
              </a:rPr>
              <a:t>CHẨN ĐOÁN XÁC ĐỊNH</a:t>
            </a:r>
          </a:p>
          <a:p>
            <a:pPr algn="just">
              <a:lnSpc>
                <a:spcPts val="7144"/>
              </a:lnSpc>
            </a:pPr>
            <a:r>
              <a:rPr lang="en-GB" sz="5103" dirty="0">
                <a:solidFill>
                  <a:srgbClr val="FFB91B"/>
                </a:solidFill>
                <a:latin typeface="Noto Sans Bold"/>
              </a:rPr>
              <a:t>	</a:t>
            </a:r>
            <a:r>
              <a:rPr lang="en-GB" sz="5103" dirty="0" smtClean="0">
                <a:solidFill>
                  <a:srgbClr val="FFB91B"/>
                </a:solidFill>
                <a:latin typeface="Noto Sans Bold"/>
              </a:rPr>
              <a:t>		     </a:t>
            </a:r>
            <a:r>
              <a:rPr lang="en-GB" sz="5103" dirty="0" smtClean="0">
                <a:solidFill>
                  <a:srgbClr val="FFB91B"/>
                </a:solidFill>
                <a:latin typeface="Noto Sans Bold"/>
              </a:rPr>
              <a:t>      </a:t>
            </a:r>
            <a:r>
              <a:rPr lang="en-GB" sz="5103" dirty="0" err="1" smtClean="0">
                <a:solidFill>
                  <a:srgbClr val="FFB91B"/>
                </a:solidFill>
                <a:latin typeface="Noto Sans Bold"/>
              </a:rPr>
              <a:t>Áp</a:t>
            </a:r>
            <a:r>
              <a:rPr lang="en-GB" sz="5103" dirty="0" smtClean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GB" sz="5103" dirty="0" err="1" smtClean="0">
                <a:solidFill>
                  <a:srgbClr val="FFB91B"/>
                </a:solidFill>
                <a:latin typeface="Noto Sans Bold"/>
              </a:rPr>
              <a:t>xe</a:t>
            </a:r>
            <a:r>
              <a:rPr lang="en-GB" sz="5103" dirty="0" smtClean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GB" sz="5103" dirty="0" err="1" smtClean="0">
                <a:solidFill>
                  <a:srgbClr val="FFB91B"/>
                </a:solidFill>
                <a:latin typeface="Noto Sans Bold"/>
              </a:rPr>
              <a:t>cạnh</a:t>
            </a:r>
            <a:r>
              <a:rPr lang="en-GB" sz="5103" dirty="0" smtClean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GB" sz="5103" dirty="0" err="1" smtClean="0">
                <a:solidFill>
                  <a:srgbClr val="FFB91B"/>
                </a:solidFill>
                <a:latin typeface="Noto Sans Bold"/>
              </a:rPr>
              <a:t>hậu</a:t>
            </a:r>
            <a:r>
              <a:rPr lang="en-GB" sz="5103" dirty="0" smtClean="0">
                <a:solidFill>
                  <a:srgbClr val="FFB91B"/>
                </a:solidFill>
                <a:latin typeface="Noto Sans Bold"/>
              </a:rPr>
              <a:t> </a:t>
            </a:r>
            <a:r>
              <a:rPr lang="en-GB" sz="5103" dirty="0" err="1" smtClean="0">
                <a:solidFill>
                  <a:srgbClr val="FFB91B"/>
                </a:solidFill>
                <a:latin typeface="Noto Sans Bold"/>
              </a:rPr>
              <a:t>môn</a:t>
            </a:r>
            <a:endParaRPr lang="en-US" sz="5103" dirty="0">
              <a:solidFill>
                <a:srgbClr val="FFB91B"/>
              </a:solidFill>
              <a:latin typeface="Noto Sans Bold"/>
            </a:endParaRPr>
          </a:p>
          <a:p>
            <a:pPr algn="just">
              <a:lnSpc>
                <a:spcPts val="5715"/>
              </a:lnSpc>
              <a:spcBef>
                <a:spcPct val="0"/>
              </a:spcBef>
            </a:pPr>
            <a:endParaRPr lang="en-US" sz="4082" dirty="0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05600" y="876300"/>
            <a:ext cx="38862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FFFFFF"/>
                </a:solidFill>
                <a:latin typeface="Noto Sans Bold"/>
              </a:rPr>
              <a:t>ĐIỀU TRỊ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705100"/>
            <a:ext cx="10499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Phẩu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thuật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dẫn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lưu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ra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da.</a:t>
            </a:r>
            <a:endParaRPr lang="en-GB" sz="3000" dirty="0" smtClean="0">
              <a:solidFill>
                <a:schemeClr val="bg1"/>
              </a:solidFill>
              <a:latin typeface="Noto Sans" panose="020B0604020202020204" charset="0"/>
              <a:ea typeface="Noto Sans" panose="020B0604020202020204" charset="0"/>
            </a:endParaRPr>
          </a:p>
          <a:p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Kháng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sinh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điều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trị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: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amoxicilin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+ acid clavulanic 4-5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ngày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endParaRPr lang="en-US" sz="3000" dirty="0">
              <a:solidFill>
                <a:schemeClr val="bg1"/>
              </a:solidFill>
              <a:latin typeface="Noto Sans" panose="020B0604020202020204" charset="0"/>
              <a:ea typeface="Noto Sans" panose="020B06040202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10201" y="831538"/>
            <a:ext cx="6400800" cy="939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Tiên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lượng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0204149" y="7865459"/>
            <a:ext cx="1408314" cy="89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933700"/>
            <a:ext cx="9786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Tiên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lượng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gần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: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Đau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sau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mổ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,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chảy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máu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,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nhiễm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trùng</a:t>
            </a:r>
            <a:r>
              <a:rPr lang="en-GB" sz="3000" dirty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.</a:t>
            </a:r>
            <a:endParaRPr lang="en-GB" sz="3000" dirty="0" smtClean="0">
              <a:solidFill>
                <a:schemeClr val="bg1"/>
              </a:solidFill>
              <a:latin typeface="Noto Sans" panose="020B0604020202020204" charset="0"/>
              <a:ea typeface="Noto Sans" panose="020B0604020202020204" charset="0"/>
            </a:endParaRPr>
          </a:p>
          <a:p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Tiên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lượng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xa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: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áp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xe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hậu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môn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tái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phát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,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rò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hậu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môn</a:t>
            </a:r>
            <a:r>
              <a:rPr lang="en-GB" sz="3000" dirty="0" smtClean="0">
                <a:solidFill>
                  <a:schemeClr val="bg1"/>
                </a:solidFill>
                <a:latin typeface="Noto Sans" panose="020B0604020202020204" charset="0"/>
                <a:ea typeface="Noto Sans" panose="020B0604020202020204" charset="0"/>
              </a:rPr>
              <a:t>.</a:t>
            </a:r>
            <a:endParaRPr lang="en-US" sz="3000" dirty="0">
              <a:solidFill>
                <a:schemeClr val="bg1"/>
              </a:solidFill>
              <a:latin typeface="Noto Sans" panose="020B0604020202020204" charset="0"/>
              <a:ea typeface="No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81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188" t="19325" b="751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20960" y="3371066"/>
            <a:ext cx="4752141" cy="1874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314"/>
              </a:lnSpc>
            </a:pPr>
            <a:r>
              <a:rPr lang="en-US" sz="10938">
                <a:solidFill>
                  <a:srgbClr val="FFFFFF"/>
                </a:solidFill>
                <a:latin typeface="Open Sans"/>
              </a:rPr>
              <a:t>Thank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73101" y="3371066"/>
            <a:ext cx="2990883" cy="1874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314"/>
              </a:lnSpc>
            </a:pPr>
            <a:r>
              <a:rPr lang="en-US" sz="10938">
                <a:solidFill>
                  <a:srgbClr val="5CE1E6"/>
                </a:solidFill>
                <a:latin typeface="Open Sans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1213933"/>
            <a:ext cx="16154400" cy="9618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endParaRPr lang="en-US" sz="2600" dirty="0">
              <a:solidFill>
                <a:srgbClr val="FFFFFF"/>
              </a:solidFill>
              <a:latin typeface="Noto Sans Bold"/>
            </a:endParaRPr>
          </a:p>
          <a:p>
            <a:pPr algn="just">
              <a:lnSpc>
                <a:spcPts val="5040"/>
              </a:lnSpc>
            </a:pP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	-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Cách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nhập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viện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2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tuần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: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bệnh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nhân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sờ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thấy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một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khối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cứng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cạnh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lúc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này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bệnh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nhân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chưa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đau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.</a:t>
            </a:r>
          </a:p>
          <a:p>
            <a:pPr algn="just">
              <a:lnSpc>
                <a:spcPts val="5040"/>
              </a:lnSpc>
            </a:pP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	-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Cách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nhập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viện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1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tuần</a:t>
            </a:r>
            <a:r>
              <a:rPr lang="en-GB" sz="26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: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kích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thước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khối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cạnh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tang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dần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kèm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sung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đỏ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và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đau,mức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độ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đau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7-8/10,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không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tư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thế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giảm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đau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, 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đau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tang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bệnh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nhân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vệ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sinh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kèm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tình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trạng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sốt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ớn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lạnh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không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rõ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nhiệt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độ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17-18h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chiều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tự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hết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không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uống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thuốc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., </a:t>
            </a:r>
          </a:p>
          <a:p>
            <a:pPr algn="just">
              <a:lnSpc>
                <a:spcPts val="5040"/>
              </a:lnSpc>
            </a:pPr>
            <a:r>
              <a:rPr lang="en-GB" sz="2600" dirty="0">
                <a:solidFill>
                  <a:srgbClr val="FFFFFF"/>
                </a:solidFill>
                <a:latin typeface="Noto Sans"/>
              </a:rPr>
              <a:t>	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-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Cách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nhập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viện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3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ngày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: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bệnh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nhân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có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khám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ở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quê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và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được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tiêm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thuốc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giảm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đau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nhưng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không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giảm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.</a:t>
            </a:r>
          </a:p>
          <a:p>
            <a:pPr algn="just">
              <a:lnSpc>
                <a:spcPts val="5040"/>
              </a:lnSpc>
            </a:pPr>
            <a:r>
              <a:rPr lang="en-GB" sz="2600" dirty="0">
                <a:solidFill>
                  <a:srgbClr val="FFFFFF"/>
                </a:solidFill>
                <a:latin typeface="Noto Sans"/>
              </a:rPr>
              <a:t>	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-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Cách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nhập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viện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1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ngày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: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bệnh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nhân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khám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bv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hòa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hỏa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và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được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thực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hiện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siêu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âm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lòng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(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áp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xe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cạnh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vị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trí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12h-1h, D=4x3cm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và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chẩn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đoán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là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áp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xe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cạnh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sau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đó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được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tư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vấn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chuyển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viện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bình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dân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để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điều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trị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.</a:t>
            </a:r>
          </a:p>
          <a:p>
            <a:pPr algn="just">
              <a:lnSpc>
                <a:spcPts val="5040"/>
              </a:lnSpc>
            </a:pP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	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Trong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quá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trình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bệnh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: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bệnh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nhân</a:t>
            </a:r>
            <a:r>
              <a:rPr lang="en-GB" sz="26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không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sụt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cân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tiêu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phân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vàng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đóng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khuôn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ngày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1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lần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tiểu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bình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thường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không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ghi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nhận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tình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trạng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chảy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dịch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từ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khối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hay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từ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GB" sz="2600" dirty="0">
                <a:solidFill>
                  <a:srgbClr val="FFFFFF"/>
                </a:solidFill>
                <a:latin typeface="Noto Sans"/>
              </a:rPr>
              <a:t>.</a:t>
            </a:r>
            <a:endParaRPr lang="en-US" sz="2600" dirty="0" smtClean="0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ts val="5040"/>
              </a:lnSpc>
            </a:pPr>
            <a:endParaRPr lang="en-US" sz="2600" dirty="0" smtClean="0">
              <a:solidFill>
                <a:srgbClr val="FFFFFF"/>
              </a:solidFill>
              <a:latin typeface="Noto Sans"/>
            </a:endParaRPr>
          </a:p>
          <a:p>
            <a:pPr>
              <a:lnSpc>
                <a:spcPts val="5040"/>
              </a:lnSpc>
              <a:spcBef>
                <a:spcPct val="0"/>
              </a:spcBef>
            </a:pPr>
            <a:endParaRPr lang="en-US" sz="2600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457200" y="647700"/>
            <a:ext cx="7055151" cy="94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Bệnh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Sử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657087"/>
            <a:ext cx="7055151" cy="94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TIỀN CĂN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13447" y="1813846"/>
            <a:ext cx="176784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44" lvl="1" indent="-280672">
              <a:lnSpc>
                <a:spcPts val="4160"/>
              </a:lnSpc>
              <a:buFont typeface="Arial"/>
              <a:buChar char="•"/>
            </a:pP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Tiền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Căn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nội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Khoa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: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Chưa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ghi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nhận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bất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thường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</a:p>
          <a:p>
            <a:pPr marL="561344" lvl="1" indent="-280672">
              <a:lnSpc>
                <a:spcPts val="4160"/>
              </a:lnSpc>
              <a:buFont typeface="Arial"/>
              <a:buChar char="•"/>
            </a:pP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Tiên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Căn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Ngoại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Khoa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: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chưa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ghi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nhận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tiền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căn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áp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xe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,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rò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phẩu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thuật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đường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tiên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Noto Sans"/>
              </a:rPr>
              <a:t>hóa</a:t>
            </a:r>
            <a:r>
              <a:rPr lang="en-US" sz="2600" dirty="0" smtClean="0">
                <a:solidFill>
                  <a:srgbClr val="FFFFFF"/>
                </a:solidFill>
                <a:latin typeface="Noto Sans"/>
              </a:rPr>
              <a:t> </a:t>
            </a:r>
          </a:p>
          <a:p>
            <a:pPr marL="561344" lvl="1" indent="-280672">
              <a:lnSpc>
                <a:spcPts val="4160"/>
              </a:lnSpc>
              <a:buFont typeface="Arial"/>
              <a:buChar char="•"/>
            </a:pP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Thói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Quen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Sinh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Hoạt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:</a:t>
            </a:r>
            <a:endParaRPr lang="en-US" sz="2600" dirty="0">
              <a:solidFill>
                <a:srgbClr val="FFFFFF"/>
              </a:solidFill>
              <a:latin typeface="Noto Sans"/>
            </a:endParaRPr>
          </a:p>
          <a:p>
            <a:pPr marL="1652272" lvl="3" indent="-457200">
              <a:lnSpc>
                <a:spcPts val="4160"/>
              </a:lnSpc>
              <a:buFontTx/>
              <a:buChar char="-"/>
            </a:pP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Rượu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bia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ngày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2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lon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endParaRPr lang="en-GB" sz="2600" dirty="0">
              <a:solidFill>
                <a:srgbClr val="FFFFFF"/>
              </a:solidFill>
              <a:latin typeface="Noto Sans"/>
            </a:endParaRPr>
          </a:p>
          <a:p>
            <a:pPr marL="1652272" lvl="3" indent="-457200">
              <a:lnSpc>
                <a:spcPts val="4160"/>
              </a:lnSpc>
              <a:buFontTx/>
              <a:buChar char="-"/>
            </a:pP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Hút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thuốc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lá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1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gói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/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ngày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từ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21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tuổi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-&gt; 18py</a:t>
            </a:r>
          </a:p>
          <a:p>
            <a:pPr marL="1652272" lvl="3" indent="-457200">
              <a:lnSpc>
                <a:spcPts val="4160"/>
              </a:lnSpc>
              <a:buFontTx/>
              <a:buChar char="-"/>
            </a:pP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Thói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quen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ăn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uống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là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ăn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nhiều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thịt,cá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rất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ít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ăn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rau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,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trái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cây</a:t>
            </a:r>
            <a:endParaRPr lang="en-GB" sz="2600" dirty="0" smtClean="0">
              <a:solidFill>
                <a:srgbClr val="FFFFFF"/>
              </a:solidFill>
              <a:latin typeface="Noto Sans"/>
            </a:endParaRPr>
          </a:p>
          <a:p>
            <a:pPr marL="1652272" lvl="3" indent="-457200">
              <a:lnSpc>
                <a:spcPts val="4160"/>
              </a:lnSpc>
              <a:buFontTx/>
              <a:buChar char="-"/>
            </a:pP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Khong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dị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ứng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không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sử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dụng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thuốc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.</a:t>
            </a:r>
          </a:p>
          <a:p>
            <a:pPr marL="561344" lvl="1" indent="-280672">
              <a:lnSpc>
                <a:spcPts val="4160"/>
              </a:lnSpc>
              <a:buFont typeface="Arial"/>
              <a:buChar char="•"/>
            </a:pP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Tiền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Căn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Gia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Đình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: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Trong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gia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đình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không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ghi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nhận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các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bệnh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lý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di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truyền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,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Không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ghi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nhận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bệnh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lý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ác</a:t>
            </a:r>
            <a:r>
              <a:rPr lang="en-GB" sz="2600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2600" dirty="0" err="1" smtClean="0">
                <a:solidFill>
                  <a:srgbClr val="FFFFFF"/>
                </a:solidFill>
                <a:latin typeface="Noto Sans"/>
              </a:rPr>
              <a:t>tính</a:t>
            </a:r>
            <a:endParaRPr lang="en-US" sz="2600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04149" y="7865459"/>
            <a:ext cx="1408314" cy="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571500"/>
            <a:ext cx="16098217" cy="7707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24"/>
              </a:lnSpc>
            </a:pPr>
            <a:r>
              <a:rPr lang="en-US" sz="4088" dirty="0" err="1" smtClean="0">
                <a:solidFill>
                  <a:srgbClr val="FFFFFF"/>
                </a:solidFill>
                <a:latin typeface="Noto Sans Bold"/>
              </a:rPr>
              <a:t>Tình</a:t>
            </a:r>
            <a:r>
              <a:rPr lang="en-US" sz="4088" dirty="0" smtClean="0">
                <a:solidFill>
                  <a:srgbClr val="FFFFFF"/>
                </a:solidFill>
                <a:latin typeface="Noto Sans Bold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 Bold"/>
              </a:rPr>
              <a:t>trạng</a:t>
            </a:r>
            <a:r>
              <a:rPr lang="en-US" sz="4088" dirty="0" smtClean="0">
                <a:solidFill>
                  <a:srgbClr val="FFFFFF"/>
                </a:solidFill>
                <a:latin typeface="Noto Sans Bold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 Bold"/>
              </a:rPr>
              <a:t>lúc</a:t>
            </a:r>
            <a:r>
              <a:rPr lang="en-US" sz="4088" dirty="0" smtClean="0">
                <a:solidFill>
                  <a:srgbClr val="FFFFFF"/>
                </a:solidFill>
                <a:latin typeface="Noto Sans Bold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 Bold"/>
              </a:rPr>
              <a:t>nhập</a:t>
            </a:r>
            <a:r>
              <a:rPr lang="en-US" sz="4088" dirty="0" smtClean="0">
                <a:solidFill>
                  <a:srgbClr val="FFFFFF"/>
                </a:solidFill>
                <a:latin typeface="Noto Sans Bold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 Bold"/>
              </a:rPr>
              <a:t>viện</a:t>
            </a:r>
            <a:r>
              <a:rPr lang="en-US" sz="4088" dirty="0" smtClean="0">
                <a:solidFill>
                  <a:srgbClr val="FFFFFF"/>
                </a:solidFill>
                <a:latin typeface="Noto Sans Bold"/>
              </a:rPr>
              <a:t>:</a:t>
            </a:r>
            <a:endParaRPr lang="en-US" sz="4088" dirty="0">
              <a:solidFill>
                <a:srgbClr val="FFFFFF"/>
              </a:solidFill>
              <a:latin typeface="Noto Sans Bold"/>
            </a:endParaRPr>
          </a:p>
          <a:p>
            <a:pPr marL="882733" lvl="1" indent="-441366" algn="just">
              <a:lnSpc>
                <a:spcPts val="5724"/>
              </a:lnSpc>
              <a:buFont typeface="Arial"/>
              <a:buChar char="•"/>
            </a:pPr>
            <a:r>
              <a:rPr lang="en-US" sz="4088" dirty="0" err="1">
                <a:solidFill>
                  <a:srgbClr val="FFFFFF"/>
                </a:solidFill>
                <a:latin typeface="Noto Sans"/>
              </a:rPr>
              <a:t>Bệnh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>
                <a:solidFill>
                  <a:srgbClr val="FFFFFF"/>
                </a:solidFill>
                <a:latin typeface="Noto Sans"/>
              </a:rPr>
              <a:t>tỉnh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, </a:t>
            </a:r>
            <a:r>
              <a:rPr lang="en-US" sz="4088" dirty="0" err="1">
                <a:solidFill>
                  <a:srgbClr val="FFFFFF"/>
                </a:solidFill>
                <a:latin typeface="Noto Sans"/>
              </a:rPr>
              <a:t>tiếp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>
                <a:solidFill>
                  <a:srgbClr val="FFFFFF"/>
                </a:solidFill>
                <a:latin typeface="Noto Sans"/>
              </a:rPr>
              <a:t>xúc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>
                <a:solidFill>
                  <a:srgbClr val="FFFFFF"/>
                </a:solidFill>
                <a:latin typeface="Noto Sans"/>
              </a:rPr>
              <a:t>tốt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 </a:t>
            </a:r>
          </a:p>
          <a:p>
            <a:pPr marL="882733" lvl="1" indent="-441366" algn="just">
              <a:lnSpc>
                <a:spcPts val="5724"/>
              </a:lnSpc>
              <a:buFont typeface="Arial"/>
              <a:buChar char="•"/>
            </a:pPr>
            <a:r>
              <a:rPr lang="en-US" sz="4088" dirty="0" err="1">
                <a:solidFill>
                  <a:srgbClr val="FFFFFF"/>
                </a:solidFill>
                <a:latin typeface="Noto Sans"/>
              </a:rPr>
              <a:t>Sinh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>
                <a:solidFill>
                  <a:srgbClr val="FFFFFF"/>
                </a:solidFill>
                <a:latin typeface="Noto Sans"/>
              </a:rPr>
              <a:t>hiệu</a:t>
            </a:r>
            <a:endParaRPr lang="en-US" sz="4088" dirty="0">
              <a:solidFill>
                <a:srgbClr val="FFFFFF"/>
              </a:solidFill>
              <a:latin typeface="Noto Sans"/>
            </a:endParaRPr>
          </a:p>
          <a:p>
            <a:pPr marL="882733" lvl="1" indent="-441366" algn="just">
              <a:lnSpc>
                <a:spcPts val="5724"/>
              </a:lnSpc>
              <a:buFont typeface="Arial"/>
              <a:buChar char="•"/>
            </a:pPr>
            <a:r>
              <a:rPr lang="en-US" sz="4088" dirty="0" err="1">
                <a:solidFill>
                  <a:srgbClr val="FFFFFF"/>
                </a:solidFill>
                <a:latin typeface="Noto Sans"/>
              </a:rPr>
              <a:t>Nhiệt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>
                <a:solidFill>
                  <a:srgbClr val="FFFFFF"/>
                </a:solidFill>
                <a:latin typeface="Noto Sans"/>
              </a:rPr>
              <a:t>độ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: 37 </a:t>
            </a:r>
            <a:r>
              <a:rPr lang="en-US" sz="4088" dirty="0" err="1">
                <a:solidFill>
                  <a:srgbClr val="FFFFFF"/>
                </a:solidFill>
                <a:latin typeface="Noto Sans"/>
              </a:rPr>
              <a:t>độ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 M: 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88 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l/</a:t>
            </a:r>
            <a:r>
              <a:rPr lang="en-US" sz="4088" dirty="0" err="1">
                <a:solidFill>
                  <a:srgbClr val="FFFFFF"/>
                </a:solidFill>
                <a:latin typeface="Noto Sans"/>
              </a:rPr>
              <a:t>ph</a:t>
            </a:r>
            <a:endParaRPr lang="en-US" sz="4088" dirty="0">
              <a:solidFill>
                <a:srgbClr val="FFFFFF"/>
              </a:solidFill>
              <a:latin typeface="Noto Sans"/>
            </a:endParaRPr>
          </a:p>
          <a:p>
            <a:pPr marL="882733" lvl="1" indent="-441366" algn="just">
              <a:lnSpc>
                <a:spcPts val="5724"/>
              </a:lnSpc>
              <a:buFont typeface="Arial"/>
              <a:buChar char="•"/>
            </a:pPr>
            <a:r>
              <a:rPr lang="en-US" sz="4088" dirty="0">
                <a:solidFill>
                  <a:srgbClr val="FFFFFF"/>
                </a:solidFill>
                <a:latin typeface="Noto Sans"/>
              </a:rPr>
              <a:t>HA: 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144/85mmHg NT:18 l/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ph</a:t>
            </a:r>
            <a:endParaRPr lang="en-US" sz="4088" dirty="0" smtClean="0">
              <a:solidFill>
                <a:srgbClr val="FFFFFF"/>
              </a:solidFill>
              <a:latin typeface="Noto Sans"/>
            </a:endParaRPr>
          </a:p>
          <a:p>
            <a:pPr marL="882733" lvl="1" indent="-441366" algn="just">
              <a:lnSpc>
                <a:spcPts val="5724"/>
              </a:lnSpc>
              <a:buFont typeface="Arial"/>
              <a:buChar char="•"/>
            </a:pP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Cân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nặng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92kg,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chiều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cao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174cm -&gt; BMI= 30,3kg/m2</a:t>
            </a:r>
            <a:endParaRPr lang="en-US" sz="4088" dirty="0">
              <a:solidFill>
                <a:srgbClr val="FFFFFF"/>
              </a:solidFill>
              <a:latin typeface="Noto Sans"/>
            </a:endParaRPr>
          </a:p>
          <a:p>
            <a:pPr marL="882733" lvl="1" indent="-441366" algn="just">
              <a:lnSpc>
                <a:spcPts val="5724"/>
              </a:lnSpc>
              <a:buFont typeface="Arial"/>
              <a:buChar char="•"/>
            </a:pPr>
            <a:r>
              <a:rPr lang="en-US" sz="4088" dirty="0" err="1">
                <a:solidFill>
                  <a:srgbClr val="FFFFFF"/>
                </a:solidFill>
                <a:latin typeface="Noto Sans"/>
              </a:rPr>
              <a:t>Bụng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>
                <a:solidFill>
                  <a:srgbClr val="FFFFFF"/>
                </a:solidFill>
                <a:latin typeface="Noto Sans"/>
              </a:rPr>
              <a:t>mềm</a:t>
            </a:r>
            <a:r>
              <a:rPr lang="en-US" sz="4088" dirty="0">
                <a:solidFill>
                  <a:srgbClr val="FFFFFF"/>
                </a:solidFill>
                <a:latin typeface="Noto Sans"/>
              </a:rPr>
              <a:t>,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ấn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đau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vùng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cạnh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hậu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môn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hướng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12h(+),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khối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áp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xe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chưa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4088" dirty="0" err="1" smtClean="0">
                <a:solidFill>
                  <a:srgbClr val="FFFFFF"/>
                </a:solidFill>
                <a:latin typeface="Noto Sans"/>
              </a:rPr>
              <a:t>vỡ</a:t>
            </a:r>
            <a:r>
              <a:rPr lang="en-US" sz="4088" dirty="0" smtClean="0">
                <a:solidFill>
                  <a:srgbClr val="FFFFFF"/>
                </a:solidFill>
                <a:latin typeface="Noto Sans"/>
              </a:rPr>
              <a:t>.</a:t>
            </a:r>
          </a:p>
          <a:p>
            <a:pPr marL="441367" lvl="1" algn="just">
              <a:lnSpc>
                <a:spcPts val="5724"/>
              </a:lnSpc>
            </a:pP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Diễn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tiến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sau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nhập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viện</a:t>
            </a:r>
            <a:r>
              <a:rPr lang="en-GB" sz="4088" dirty="0">
                <a:solidFill>
                  <a:srgbClr val="FFFFFF"/>
                </a:solidFill>
                <a:latin typeface="Noto Sans"/>
              </a:rPr>
              <a:t>:</a:t>
            </a:r>
            <a:endParaRPr lang="en-GB" sz="4088" dirty="0" smtClean="0">
              <a:solidFill>
                <a:srgbClr val="FFFFFF"/>
              </a:solidFill>
              <a:latin typeface="Noto Sans"/>
            </a:endParaRPr>
          </a:p>
          <a:p>
            <a:pPr marL="441367" lvl="1" algn="just">
              <a:lnSpc>
                <a:spcPts val="5724"/>
              </a:lnSpc>
            </a:pPr>
            <a:r>
              <a:rPr lang="en-GB" sz="4088" dirty="0">
                <a:solidFill>
                  <a:srgbClr val="FFFFFF"/>
                </a:solidFill>
                <a:latin typeface="Noto Sans"/>
              </a:rPr>
              <a:t>	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- N4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sau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nhập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viện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là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khối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vỡ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chảy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r>
              <a:rPr lang="en-GB" sz="4088" dirty="0" err="1" smtClean="0">
                <a:solidFill>
                  <a:srgbClr val="FFFFFF"/>
                </a:solidFill>
                <a:latin typeface="Noto Sans"/>
              </a:rPr>
              <a:t>dịch</a:t>
            </a:r>
            <a:r>
              <a:rPr lang="en-GB" sz="4088" dirty="0">
                <a:solidFill>
                  <a:srgbClr val="FFFFFF"/>
                </a:solidFill>
                <a:latin typeface="Noto Sans"/>
              </a:rPr>
              <a:t>.</a:t>
            </a:r>
            <a:r>
              <a:rPr lang="en-GB" sz="4088" dirty="0" smtClean="0">
                <a:solidFill>
                  <a:srgbClr val="FFFFFF"/>
                </a:solidFill>
                <a:latin typeface="Noto Sans"/>
              </a:rPr>
              <a:t> </a:t>
            </a:r>
            <a:endParaRPr lang="en-US" sz="4088" dirty="0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ts val="3148"/>
              </a:lnSpc>
              <a:spcBef>
                <a:spcPct val="0"/>
              </a:spcBef>
            </a:pPr>
            <a:endParaRPr lang="en-US" sz="4088" dirty="0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657087"/>
            <a:ext cx="77724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Khám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8h </a:t>
            </a: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sáng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19/9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04149" y="7865459"/>
            <a:ext cx="1408314" cy="897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60398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1.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Tổng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trạng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</a:t>
            </a:r>
          </a:p>
          <a:p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Bệnh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nhân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tỉnh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tiếp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xúc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tốt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.</a:t>
            </a:r>
          </a:p>
          <a:p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Sinh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hiệu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Mạch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80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lần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/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phút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Nhiệt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độ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37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độ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Huyết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áp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: 120/70mmHg</a:t>
            </a:r>
            <a:b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</a:b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Nhịp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thở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18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lần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/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phút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Cân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nặng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: 92kg.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Chiều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cao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1m74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BMI: 30.3kg/m2.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Da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niêm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hồng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</a:t>
            </a:r>
          </a:p>
          <a:p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phù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dấu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xuất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huyết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da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niêm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</a:t>
            </a:r>
          </a:p>
          <a:p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dấu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mất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nước</a:t>
            </a:r>
            <a:endParaRPr lang="en-US" sz="2600" dirty="0" smtClean="0">
              <a:solidFill>
                <a:schemeClr val="bg1"/>
              </a:solidFill>
              <a:latin typeface="Noto Sans Bold" panose="020B0604020202020204" charset="0"/>
              <a:ea typeface="Noto Sans Bold" panose="020B0604020202020204" charset="0"/>
            </a:endParaRPr>
          </a:p>
          <a:p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Hạch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thường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đòn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sờ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chạm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95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657087"/>
            <a:ext cx="82296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err="1">
                <a:solidFill>
                  <a:srgbClr val="FFFFFF"/>
                </a:solidFill>
                <a:latin typeface="Open Sans Bold"/>
              </a:rPr>
              <a:t>Khám</a:t>
            </a:r>
            <a:r>
              <a:rPr lang="en-GB" sz="6000" dirty="0">
                <a:solidFill>
                  <a:srgbClr val="FFFFFF"/>
                </a:solidFill>
                <a:latin typeface="Open Sans Bold"/>
              </a:rPr>
              <a:t> 8h </a:t>
            </a:r>
            <a:r>
              <a:rPr lang="en-GB" sz="6000" dirty="0" err="1">
                <a:solidFill>
                  <a:srgbClr val="FFFFFF"/>
                </a:solidFill>
                <a:latin typeface="Open Sans Bold"/>
              </a:rPr>
              <a:t>sáng</a:t>
            </a:r>
            <a:r>
              <a:rPr lang="en-GB" sz="60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19/9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04149" y="7865459"/>
            <a:ext cx="1408314" cy="897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2.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Đầu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mặt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cổ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</a:p>
          <a:p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Cân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đối,không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biến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dạng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</a:p>
          <a:p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Môi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không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khô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</a:p>
          <a:p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Lưỡi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không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dơ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</a:p>
          <a:p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Nhóm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hạch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cổ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không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sờ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chạm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</a:p>
          <a:p>
            <a:endParaRPr lang="en-US" sz="3000" dirty="0">
              <a:solidFill>
                <a:schemeClr val="bg1">
                  <a:lumMod val="95000"/>
                </a:schemeClr>
              </a:solidFill>
              <a:latin typeface="Noto Sans" panose="020B0604020202020204" charset="0"/>
              <a:ea typeface="Noto Sans" panose="020B0604020202020204" charset="0"/>
              <a:cs typeface="No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0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657087"/>
            <a:ext cx="82296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err="1">
                <a:solidFill>
                  <a:srgbClr val="FFFFFF"/>
                </a:solidFill>
                <a:latin typeface="Open Sans Bold"/>
              </a:rPr>
              <a:t>Khám</a:t>
            </a:r>
            <a:r>
              <a:rPr lang="en-GB" sz="6000" dirty="0">
                <a:solidFill>
                  <a:srgbClr val="FFFFFF"/>
                </a:solidFill>
                <a:latin typeface="Open Sans Bold"/>
              </a:rPr>
              <a:t> 8h </a:t>
            </a:r>
            <a:r>
              <a:rPr lang="en-GB" sz="6000" dirty="0" err="1">
                <a:solidFill>
                  <a:srgbClr val="FFFFFF"/>
                </a:solidFill>
                <a:latin typeface="Open Sans Bold"/>
              </a:rPr>
              <a:t>sáng</a:t>
            </a:r>
            <a:r>
              <a:rPr lang="en-GB" sz="60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19/9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04149" y="7865459"/>
            <a:ext cx="1408314" cy="8978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3.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Lồng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ngực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</a:p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Lồng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ngực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cân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đối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, di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động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theo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nhịp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thở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</a:p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Phổi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Rì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rào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phế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nang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êm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dịu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gõ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trong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, rung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thanh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đều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hai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bên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Tim: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tần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số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80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lần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/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phút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, T1,T2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đều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rõ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oto Sans" panose="020B0604020202020204" charset="0"/>
                <a:ea typeface="Noto Sans" panose="020B0604020202020204" charset="0"/>
                <a:cs typeface="Noto Sans" panose="020B0604020202020204" charset="0"/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oto Sans" panose="020B0604020202020204" charset="0"/>
              <a:ea typeface="Noto Sans" panose="020B0604020202020204" charset="0"/>
              <a:cs typeface="No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4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0"/>
            <a:ext cx="18288000" cy="10287000"/>
            <a:chOff x="0" y="0"/>
            <a:chExt cx="4816593" cy="2238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38292"/>
            </a:xfrm>
            <a:custGeom>
              <a:avLst/>
              <a:gdLst/>
              <a:ahLst/>
              <a:cxnLst/>
              <a:rect l="l" t="t" r="r" b="b"/>
              <a:pathLst>
                <a:path w="4816592" h="2238292">
                  <a:moveTo>
                    <a:pt x="0" y="0"/>
                  </a:moveTo>
                  <a:lnTo>
                    <a:pt x="4816592" y="0"/>
                  </a:lnTo>
                  <a:lnTo>
                    <a:pt x="4816592" y="2238292"/>
                  </a:lnTo>
                  <a:lnTo>
                    <a:pt x="0" y="2238292"/>
                  </a:lnTo>
                  <a:close/>
                </a:path>
              </a:pathLst>
            </a:custGeom>
            <a:solidFill>
              <a:srgbClr val="1A2D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657087"/>
            <a:ext cx="77724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Khám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8h </a:t>
            </a:r>
            <a:r>
              <a:rPr lang="en-GB" sz="6000" dirty="0" err="1" smtClean="0">
                <a:solidFill>
                  <a:srgbClr val="FFFFFF"/>
                </a:solidFill>
                <a:latin typeface="Open Sans Bold"/>
              </a:rPr>
              <a:t>sáng</a:t>
            </a:r>
            <a:r>
              <a:rPr lang="en-GB" sz="6000" dirty="0" smtClean="0">
                <a:solidFill>
                  <a:srgbClr val="FFFFFF"/>
                </a:solidFill>
                <a:latin typeface="Open Sans Bold"/>
              </a:rPr>
              <a:t> 19/9</a:t>
            </a:r>
            <a:endParaRPr lang="en-US" sz="6000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04149" y="7865459"/>
            <a:ext cx="1408314" cy="897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60398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4.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Bụng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</a:t>
            </a:r>
          </a:p>
          <a:p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Nhìn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: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Bụng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cân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đối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di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động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theo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nhịp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thở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sẹo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mỗ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cũ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,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tuần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hoàn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bàn</a:t>
            </a:r>
            <a:r>
              <a:rPr lang="en-US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hệ</a:t>
            </a:r>
            <a:endParaRPr lang="en-US" sz="2600" dirty="0" smtClean="0">
              <a:solidFill>
                <a:schemeClr val="bg1"/>
              </a:solidFill>
              <a:latin typeface="Noto Sans Bold" panose="020B0604020202020204" charset="0"/>
              <a:ea typeface="Noto Sans Bold" panose="020B0604020202020204" charset="0"/>
            </a:endParaRPr>
          </a:p>
          <a:p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Nghe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: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Âm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ruột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6l/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phút</a:t>
            </a:r>
            <a:endParaRPr lang="en-GB" sz="2600" dirty="0" smtClean="0">
              <a:solidFill>
                <a:schemeClr val="bg1"/>
              </a:solidFill>
              <a:latin typeface="Noto Sans Bold" panose="020B0604020202020204" charset="0"/>
              <a:ea typeface="Noto Sans Bold" panose="020B0604020202020204" charset="0"/>
            </a:endParaRPr>
          </a:p>
          <a:p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Gõ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: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Gõ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trong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khắp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bụng</a:t>
            </a:r>
            <a:endParaRPr lang="en-GB" sz="2600" dirty="0" smtClean="0">
              <a:solidFill>
                <a:schemeClr val="bg1"/>
              </a:solidFill>
              <a:latin typeface="Noto Sans Bold" panose="020B0604020202020204" charset="0"/>
              <a:ea typeface="Noto Sans Bold" panose="020B0604020202020204" charset="0"/>
            </a:endParaRPr>
          </a:p>
          <a:p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Sờ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: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bụng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mềm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ghi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nhận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điểm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đau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ghi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nhận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khối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bất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thường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</a:t>
            </a:r>
          </a:p>
          <a:p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Gan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,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lách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không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sờ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chạm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.</a:t>
            </a:r>
          </a:p>
          <a:p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Cầu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bang </a:t>
            </a:r>
            <a:r>
              <a:rPr lang="en-GB" sz="2600" dirty="0" err="1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quang</a:t>
            </a:r>
            <a:r>
              <a:rPr lang="en-GB" sz="2600" dirty="0" smtClean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</a:rPr>
              <a:t> (-)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/>
              </a:solidFill>
              <a:latin typeface="Noto Sans Bold" panose="020B0604020202020204" charset="0"/>
              <a:ea typeface="Noto Sans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3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907</Words>
  <Application>Microsoft Office PowerPoint</Application>
  <PresentationFormat>Custom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Open Sans Bold</vt:lpstr>
      <vt:lpstr>Noto Sans Bold</vt:lpstr>
      <vt:lpstr>Noto Sans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Chuyên đề Viêm ruột thừa</dc:title>
  <cp:lastModifiedBy>HPro</cp:lastModifiedBy>
  <cp:revision>45</cp:revision>
  <dcterms:created xsi:type="dcterms:W3CDTF">2006-08-16T00:00:00Z</dcterms:created>
  <dcterms:modified xsi:type="dcterms:W3CDTF">2022-10-01T02:30:42Z</dcterms:modified>
  <dc:identifier>DAFLhwFLIAE</dc:identifier>
</cp:coreProperties>
</file>