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4"/>
  </p:notesMasterIdLst>
  <p:sldIdLst>
    <p:sldId id="256" r:id="rId2"/>
    <p:sldId id="266" r:id="rId3"/>
    <p:sldId id="267" r:id="rId4"/>
    <p:sldId id="257" r:id="rId5"/>
    <p:sldId id="270" r:id="rId6"/>
    <p:sldId id="258" r:id="rId7"/>
    <p:sldId id="271" r:id="rId8"/>
    <p:sldId id="272" r:id="rId9"/>
    <p:sldId id="285" r:id="rId10"/>
    <p:sldId id="273" r:id="rId11"/>
    <p:sldId id="286" r:id="rId12"/>
    <p:sldId id="263" r:id="rId13"/>
    <p:sldId id="264" r:id="rId14"/>
    <p:sldId id="274" r:id="rId15"/>
    <p:sldId id="287" r:id="rId16"/>
    <p:sldId id="275" r:id="rId17"/>
    <p:sldId id="260" r:id="rId18"/>
    <p:sldId id="277" r:id="rId19"/>
    <p:sldId id="281" r:id="rId20"/>
    <p:sldId id="279" r:id="rId21"/>
    <p:sldId id="280" r:id="rId22"/>
    <p:sldId id="288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747E8-532F-4E49-AF23-8D74560923CD}" v="1" dt="2022-10-30T09:16:36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93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 Nguyen - Y17" userId="fcceac3d-5680-48d6-8dcd-178a9cd0e1b0" providerId="ADAL" clId="{B04747E8-532F-4E49-AF23-8D74560923CD}"/>
    <pc:docChg chg="custSel modSld modMainMaster">
      <pc:chgData name="Quan Nguyen - Y17" userId="fcceac3d-5680-48d6-8dcd-178a9cd0e1b0" providerId="ADAL" clId="{B04747E8-532F-4E49-AF23-8D74560923CD}" dt="2022-10-30T09:17:17.824" v="15" actId="20577"/>
      <pc:docMkLst>
        <pc:docMk/>
      </pc:docMkLst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3196125239" sldId="256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196125239" sldId="256"/>
            <ac:spMk id="2" creationId="{7A09313A-FD90-50CF-707A-A46A65032C15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196125239" sldId="256"/>
            <ac:spMk id="3" creationId="{02EFBD41-9831-D002-48C5-F8990D2AE7CA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1175764042" sldId="257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175764042" sldId="257"/>
            <ac:spMk id="2" creationId="{4ED77589-8CD5-2998-A728-4913D6C38201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175764042" sldId="257"/>
            <ac:spMk id="3" creationId="{9932B2A5-3F64-B2EC-DCD7-B10C47EBA291}"/>
          </ac:spMkLst>
        </pc:spChg>
      </pc:sldChg>
      <pc:sldChg chg="modSp mod">
        <pc:chgData name="Quan Nguyen - Y17" userId="fcceac3d-5680-48d6-8dcd-178a9cd0e1b0" providerId="ADAL" clId="{B04747E8-532F-4E49-AF23-8D74560923CD}" dt="2022-10-30T09:16:36.937" v="2" actId="27636"/>
        <pc:sldMkLst>
          <pc:docMk/>
          <pc:sldMk cId="3747529193" sldId="258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747529193" sldId="258"/>
            <ac:spMk id="2" creationId="{D00482AF-A14C-A103-044D-2D2A236A1D6B}"/>
          </ac:spMkLst>
        </pc:spChg>
        <pc:spChg chg="mod">
          <ac:chgData name="Quan Nguyen - Y17" userId="fcceac3d-5680-48d6-8dcd-178a9cd0e1b0" providerId="ADAL" clId="{B04747E8-532F-4E49-AF23-8D74560923CD}" dt="2022-10-30T09:16:36.937" v="2" actId="27636"/>
          <ac:spMkLst>
            <pc:docMk/>
            <pc:sldMk cId="3747529193" sldId="258"/>
            <ac:spMk id="3" creationId="{D039CE60-88F7-59D7-9F70-5C06A2F6FB7E}"/>
          </ac:spMkLst>
        </pc:spChg>
      </pc:sldChg>
      <pc:sldChg chg="modSp mod">
        <pc:chgData name="Quan Nguyen - Y17" userId="fcceac3d-5680-48d6-8dcd-178a9cd0e1b0" providerId="ADAL" clId="{B04747E8-532F-4E49-AF23-8D74560923CD}" dt="2022-10-30T09:16:37.056" v="8" actId="27636"/>
        <pc:sldMkLst>
          <pc:docMk/>
          <pc:sldMk cId="2750348855" sldId="260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2750348855" sldId="260"/>
            <ac:spMk id="2" creationId="{DD193D12-202D-C449-3E1B-97DC0A001122}"/>
          </ac:spMkLst>
        </pc:spChg>
        <pc:spChg chg="mod">
          <ac:chgData name="Quan Nguyen - Y17" userId="fcceac3d-5680-48d6-8dcd-178a9cd0e1b0" providerId="ADAL" clId="{B04747E8-532F-4E49-AF23-8D74560923CD}" dt="2022-10-30T09:16:37.056" v="8" actId="27636"/>
          <ac:spMkLst>
            <pc:docMk/>
            <pc:sldMk cId="2750348855" sldId="260"/>
            <ac:spMk id="3" creationId="{946258DD-5759-CD2C-2CFA-DFCA7E22A417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41222075" sldId="263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41222075" sldId="263"/>
            <ac:spMk id="2" creationId="{74F602E8-05E2-584D-743C-DA0CB753937E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41222075" sldId="263"/>
            <ac:spMk id="3" creationId="{7AE5E3AA-FFC5-E72F-B63C-DF04330BEC52}"/>
          </ac:spMkLst>
        </pc:spChg>
      </pc:sldChg>
      <pc:sldChg chg="modSp mod">
        <pc:chgData name="Quan Nguyen - Y17" userId="fcceac3d-5680-48d6-8dcd-178a9cd0e1b0" providerId="ADAL" clId="{B04747E8-532F-4E49-AF23-8D74560923CD}" dt="2022-10-30T09:17:17.824" v="15" actId="20577"/>
        <pc:sldMkLst>
          <pc:docMk/>
          <pc:sldMk cId="479414588" sldId="264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479414588" sldId="264"/>
            <ac:spMk id="2" creationId="{71269499-A8D0-9497-E84B-6E360FB3E7A3}"/>
          </ac:spMkLst>
        </pc:spChg>
        <pc:spChg chg="mod">
          <ac:chgData name="Quan Nguyen - Y17" userId="fcceac3d-5680-48d6-8dcd-178a9cd0e1b0" providerId="ADAL" clId="{B04747E8-532F-4E49-AF23-8D74560923CD}" dt="2022-10-30T09:17:17.824" v="15" actId="20577"/>
          <ac:spMkLst>
            <pc:docMk/>
            <pc:sldMk cId="479414588" sldId="264"/>
            <ac:spMk id="3" creationId="{79D9B1B8-F79D-F58F-E181-212EACA977EC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1238502928" sldId="266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238502928" sldId="266"/>
            <ac:spMk id="2" creationId="{E418F89F-74C0-1495-F4E2-F723FFEB210A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238502928" sldId="266"/>
            <ac:spMk id="3" creationId="{5196650A-DB3F-7377-E51B-B4F068875DBE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3522523555" sldId="267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522523555" sldId="267"/>
            <ac:spMk id="2" creationId="{4287F3BF-5CA8-9B89-18E8-AC8AF917D4D3}"/>
          </ac:spMkLst>
        </pc:spChg>
      </pc:sldChg>
      <pc:sldChg chg="modSp mod">
        <pc:chgData name="Quan Nguyen - Y17" userId="fcceac3d-5680-48d6-8dcd-178a9cd0e1b0" providerId="ADAL" clId="{B04747E8-532F-4E49-AF23-8D74560923CD}" dt="2022-10-30T09:16:36.910" v="1" actId="27636"/>
        <pc:sldMkLst>
          <pc:docMk/>
          <pc:sldMk cId="2577152152" sldId="270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2577152152" sldId="270"/>
            <ac:spMk id="2" creationId="{4ED77589-8CD5-2998-A728-4913D6C38201}"/>
          </ac:spMkLst>
        </pc:spChg>
        <pc:spChg chg="mod">
          <ac:chgData name="Quan Nguyen - Y17" userId="fcceac3d-5680-48d6-8dcd-178a9cd0e1b0" providerId="ADAL" clId="{B04747E8-532F-4E49-AF23-8D74560923CD}" dt="2022-10-30T09:16:36.910" v="1" actId="27636"/>
          <ac:spMkLst>
            <pc:docMk/>
            <pc:sldMk cId="2577152152" sldId="270"/>
            <ac:spMk id="3" creationId="{9932B2A5-3F64-B2EC-DCD7-B10C47EBA291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1408909496" sldId="271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408909496" sldId="271"/>
            <ac:spMk id="2" creationId="{42465983-EC35-223E-CACF-DF498859EAC2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408909496" sldId="271"/>
            <ac:spMk id="3" creationId="{6F43815F-963C-767C-B13E-CBB86BD9ECA3}"/>
          </ac:spMkLst>
        </pc:spChg>
      </pc:sldChg>
      <pc:sldChg chg="modSp mod">
        <pc:chgData name="Quan Nguyen - Y17" userId="fcceac3d-5680-48d6-8dcd-178a9cd0e1b0" providerId="ADAL" clId="{B04747E8-532F-4E49-AF23-8D74560923CD}" dt="2022-10-30T09:16:36.949" v="3" actId="27636"/>
        <pc:sldMkLst>
          <pc:docMk/>
          <pc:sldMk cId="1709578155" sldId="272"/>
        </pc:sldMkLst>
        <pc:spChg chg="mod">
          <ac:chgData name="Quan Nguyen - Y17" userId="fcceac3d-5680-48d6-8dcd-178a9cd0e1b0" providerId="ADAL" clId="{B04747E8-532F-4E49-AF23-8D74560923CD}" dt="2022-10-30T09:16:36.949" v="3" actId="27636"/>
          <ac:spMkLst>
            <pc:docMk/>
            <pc:sldMk cId="1709578155" sldId="272"/>
            <ac:spMk id="2" creationId="{87D50D6F-643D-C618-D770-1B8ED7170541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1472164795" sldId="273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472164795" sldId="273"/>
            <ac:spMk id="2" creationId="{B406B0CE-01ED-B7A8-07E8-D22253AD2DF7}"/>
          </ac:spMkLst>
        </pc:spChg>
      </pc:sldChg>
      <pc:sldChg chg="modSp mod">
        <pc:chgData name="Quan Nguyen - Y17" userId="fcceac3d-5680-48d6-8dcd-178a9cd0e1b0" providerId="ADAL" clId="{B04747E8-532F-4E49-AF23-8D74560923CD}" dt="2022-10-30T09:16:36.997" v="5" actId="27636"/>
        <pc:sldMkLst>
          <pc:docMk/>
          <pc:sldMk cId="2690297779" sldId="274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2690297779" sldId="274"/>
            <ac:spMk id="2" creationId="{7AE74FA1-FBD5-2ED3-87F8-CA532B08E59F}"/>
          </ac:spMkLst>
        </pc:spChg>
        <pc:spChg chg="mod">
          <ac:chgData name="Quan Nguyen - Y17" userId="fcceac3d-5680-48d6-8dcd-178a9cd0e1b0" providerId="ADAL" clId="{B04747E8-532F-4E49-AF23-8D74560923CD}" dt="2022-10-30T09:16:36.997" v="5" actId="27636"/>
          <ac:spMkLst>
            <pc:docMk/>
            <pc:sldMk cId="2690297779" sldId="274"/>
            <ac:spMk id="3" creationId="{9C8A9C7D-BF14-8BFB-45A0-F339E77A0A4A}"/>
          </ac:spMkLst>
        </pc:spChg>
      </pc:sldChg>
      <pc:sldChg chg="modSp mod">
        <pc:chgData name="Quan Nguyen - Y17" userId="fcceac3d-5680-48d6-8dcd-178a9cd0e1b0" providerId="ADAL" clId="{B04747E8-532F-4E49-AF23-8D74560923CD}" dt="2022-10-30T09:16:37.011" v="7" actId="27636"/>
        <pc:sldMkLst>
          <pc:docMk/>
          <pc:sldMk cId="3649090307" sldId="275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649090307" sldId="275"/>
            <ac:spMk id="2" creationId="{2119E976-5FA1-DB91-3A62-B8C9553B26D4}"/>
          </ac:spMkLst>
        </pc:spChg>
        <pc:spChg chg="mod">
          <ac:chgData name="Quan Nguyen - Y17" userId="fcceac3d-5680-48d6-8dcd-178a9cd0e1b0" providerId="ADAL" clId="{B04747E8-532F-4E49-AF23-8D74560923CD}" dt="2022-10-30T09:16:37.011" v="7" actId="27636"/>
          <ac:spMkLst>
            <pc:docMk/>
            <pc:sldMk cId="3649090307" sldId="275"/>
            <ac:spMk id="3" creationId="{B4DF8C4A-F232-B72B-3C32-7B2A9F260D38}"/>
          </ac:spMkLst>
        </pc:spChg>
      </pc:sldChg>
      <pc:sldChg chg="modSp mod">
        <pc:chgData name="Quan Nguyen - Y17" userId="fcceac3d-5680-48d6-8dcd-178a9cd0e1b0" providerId="ADAL" clId="{B04747E8-532F-4E49-AF23-8D74560923CD}" dt="2022-10-30T09:16:37.091" v="9" actId="27636"/>
        <pc:sldMkLst>
          <pc:docMk/>
          <pc:sldMk cId="3366762792" sldId="277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366762792" sldId="277"/>
            <ac:spMk id="2" creationId="{DD193D12-202D-C449-3E1B-97DC0A001122}"/>
          </ac:spMkLst>
        </pc:spChg>
        <pc:spChg chg="mod">
          <ac:chgData name="Quan Nguyen - Y17" userId="fcceac3d-5680-48d6-8dcd-178a9cd0e1b0" providerId="ADAL" clId="{B04747E8-532F-4E49-AF23-8D74560923CD}" dt="2022-10-30T09:16:37.091" v="9" actId="27636"/>
          <ac:spMkLst>
            <pc:docMk/>
            <pc:sldMk cId="3366762792" sldId="277"/>
            <ac:spMk id="3" creationId="{946258DD-5759-CD2C-2CFA-DFCA7E22A417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466749776" sldId="279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466749776" sldId="279"/>
            <ac:spMk id="2" creationId="{80D43525-D637-427C-5A1C-29400DF5CC92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466749776" sldId="279"/>
            <ac:spMk id="3" creationId="{85F04B23-44AF-C79E-928B-388A341A3851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2642371400" sldId="280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2642371400" sldId="280"/>
            <ac:spMk id="2" creationId="{AC16AEED-4388-AA7F-6B02-FFCA3BCCC1F1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1941496876" sldId="281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941496876" sldId="281"/>
            <ac:spMk id="2" creationId="{264AD241-6560-67AD-08A8-78B99DE9D26E}"/>
          </ac:spMkLst>
        </pc:spChg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941496876" sldId="281"/>
            <ac:spMk id="3" creationId="{AA08E60D-596E-968D-F81F-A43CF1E51F90}"/>
          </ac:spMkLst>
        </pc:spChg>
      </pc:sldChg>
      <pc:sldChg chg="modSp mod">
        <pc:chgData name="Quan Nguyen - Y17" userId="fcceac3d-5680-48d6-8dcd-178a9cd0e1b0" providerId="ADAL" clId="{B04747E8-532F-4E49-AF23-8D74560923CD}" dt="2022-10-30T09:16:36.961" v="4" actId="27636"/>
        <pc:sldMkLst>
          <pc:docMk/>
          <pc:sldMk cId="2701963340" sldId="285"/>
        </pc:sldMkLst>
        <pc:spChg chg="mod">
          <ac:chgData name="Quan Nguyen - Y17" userId="fcceac3d-5680-48d6-8dcd-178a9cd0e1b0" providerId="ADAL" clId="{B04747E8-532F-4E49-AF23-8D74560923CD}" dt="2022-10-30T09:16:36.961" v="4" actId="27636"/>
          <ac:spMkLst>
            <pc:docMk/>
            <pc:sldMk cId="2701963340" sldId="285"/>
            <ac:spMk id="2" creationId="{87D50D6F-643D-C618-D770-1B8ED7170541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3702409309" sldId="286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3702409309" sldId="286"/>
            <ac:spMk id="2" creationId="{B406B0CE-01ED-B7A8-07E8-D22253AD2DF7}"/>
          </ac:spMkLst>
        </pc:spChg>
      </pc:sldChg>
      <pc:sldChg chg="modSp mod">
        <pc:chgData name="Quan Nguyen - Y17" userId="fcceac3d-5680-48d6-8dcd-178a9cd0e1b0" providerId="ADAL" clId="{B04747E8-532F-4E49-AF23-8D74560923CD}" dt="2022-10-30T09:16:37.010" v="6" actId="27636"/>
        <pc:sldMkLst>
          <pc:docMk/>
          <pc:sldMk cId="1131145881" sldId="287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1131145881" sldId="287"/>
            <ac:spMk id="2" creationId="{7AE74FA1-FBD5-2ED3-87F8-CA532B08E59F}"/>
          </ac:spMkLst>
        </pc:spChg>
        <pc:spChg chg="mod">
          <ac:chgData name="Quan Nguyen - Y17" userId="fcceac3d-5680-48d6-8dcd-178a9cd0e1b0" providerId="ADAL" clId="{B04747E8-532F-4E49-AF23-8D74560923CD}" dt="2022-10-30T09:16:37.010" v="6" actId="27636"/>
          <ac:spMkLst>
            <pc:docMk/>
            <pc:sldMk cId="1131145881" sldId="287"/>
            <ac:spMk id="3" creationId="{9C8A9C7D-BF14-8BFB-45A0-F339E77A0A4A}"/>
          </ac:spMkLst>
        </pc:spChg>
      </pc:sldChg>
      <pc:sldChg chg="modSp">
        <pc:chgData name="Quan Nguyen - Y17" userId="fcceac3d-5680-48d6-8dcd-178a9cd0e1b0" providerId="ADAL" clId="{B04747E8-532F-4E49-AF23-8D74560923CD}" dt="2022-10-30T09:16:36.723" v="0"/>
        <pc:sldMkLst>
          <pc:docMk/>
          <pc:sldMk cId="2162643199" sldId="288"/>
        </pc:sldMkLst>
        <pc:spChg chg="mod">
          <ac:chgData name="Quan Nguyen - Y17" userId="fcceac3d-5680-48d6-8dcd-178a9cd0e1b0" providerId="ADAL" clId="{B04747E8-532F-4E49-AF23-8D74560923CD}" dt="2022-10-30T09:16:36.723" v="0"/>
          <ac:spMkLst>
            <pc:docMk/>
            <pc:sldMk cId="2162643199" sldId="288"/>
            <ac:spMk id="2" creationId="{AC16AEED-4388-AA7F-6B02-FFCA3BCCC1F1}"/>
          </ac:spMkLst>
        </pc:spChg>
      </pc:sldChg>
      <pc:sldMasterChg chg="modTransition modSldLayout">
        <pc:chgData name="Quan Nguyen - Y17" userId="fcceac3d-5680-48d6-8dcd-178a9cd0e1b0" providerId="ADAL" clId="{B04747E8-532F-4E49-AF23-8D74560923CD}" dt="2022-10-30T09:16:36.723" v="0"/>
        <pc:sldMasterMkLst>
          <pc:docMk/>
          <pc:sldMasterMk cId="3496883584" sldId="2147483707"/>
        </pc:sldMasterMkLst>
        <pc:sldLayoutChg chg="delSp">
          <pc:chgData name="Quan Nguyen - Y17" userId="fcceac3d-5680-48d6-8dcd-178a9cd0e1b0" providerId="ADAL" clId="{B04747E8-532F-4E49-AF23-8D74560923CD}" dt="2022-10-30T09:16:36.723" v="0"/>
          <pc:sldLayoutMkLst>
            <pc:docMk/>
            <pc:sldMasterMk cId="3496883584" sldId="2147483707"/>
            <pc:sldLayoutMk cId="1617060282" sldId="2147483719"/>
          </pc:sldLayoutMkLst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24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25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26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27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28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29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30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31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32" creationId="{00000000-0000-0000-0000-000000000000}"/>
            </ac:spMkLst>
          </pc:spChg>
          <pc:spChg chg="del">
            <ac:chgData name="Quan Nguyen - Y17" userId="fcceac3d-5680-48d6-8dcd-178a9cd0e1b0" providerId="ADAL" clId="{B04747E8-532F-4E49-AF23-8D74560923CD}" dt="2022-10-30T09:16:36.723" v="0"/>
            <ac:spMkLst>
              <pc:docMk/>
              <pc:sldMasterMk cId="3496883584" sldId="2147483707"/>
              <pc:sldLayoutMk cId="1617060282" sldId="2147483719"/>
              <ac:spMk id="33" creationId="{00000000-0000-0000-0000-000000000000}"/>
            </ac:spMkLst>
          </pc:spChg>
        </pc:sldLayoutChg>
        <pc:sldLayoutChg chg="delSp">
          <pc:chgData name="Quan Nguyen - Y17" userId="fcceac3d-5680-48d6-8dcd-178a9cd0e1b0" providerId="ADAL" clId="{B04747E8-532F-4E49-AF23-8D74560923CD}" dt="2022-10-30T09:16:36.723" v="0"/>
          <pc:sldLayoutMkLst>
            <pc:docMk/>
            <pc:sldMasterMk cId="3496883584" sldId="2147483707"/>
            <pc:sldLayoutMk cId="3865227613" sldId="2147483720"/>
          </pc:sldLayoutMkLst>
          <pc:grpChg chg="del">
            <ac:chgData name="Quan Nguyen - Y17" userId="fcceac3d-5680-48d6-8dcd-178a9cd0e1b0" providerId="ADAL" clId="{B04747E8-532F-4E49-AF23-8D74560923CD}" dt="2022-10-30T09:16:36.723" v="0"/>
            <ac:grpSpMkLst>
              <pc:docMk/>
              <pc:sldMasterMk cId="3496883584" sldId="2147483707"/>
              <pc:sldLayoutMk cId="3865227613" sldId="2147483720"/>
              <ac:grpSpMk id="51" creationId="{00000000-0000-0000-0000-000000000000}"/>
            </ac:grpSpMkLst>
          </pc:grpChg>
          <pc:grpChg chg="del">
            <ac:chgData name="Quan Nguyen - Y17" userId="fcceac3d-5680-48d6-8dcd-178a9cd0e1b0" providerId="ADAL" clId="{B04747E8-532F-4E49-AF23-8D74560923CD}" dt="2022-10-30T09:16:36.723" v="0"/>
            <ac:grpSpMkLst>
              <pc:docMk/>
              <pc:sldMasterMk cId="3496883584" sldId="2147483707"/>
              <pc:sldLayoutMk cId="3865227613" sldId="2147483720"/>
              <ac:grpSpMk id="57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EF283-0116-48F4-B0E8-6016768348A0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DEAE-ED36-4EEA-86A3-C42C211A19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b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CDEAE-ED36-4EEA-86A3-C42C211A1994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14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b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CDEAE-ED36-4EEA-86A3-C42C211A1994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396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D8FA5E-5B74-86F5-1B4B-276FD9D6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78FD5FC-0E95-456A-0303-9D1EC7EFD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9DF218-3F11-3D3D-2079-4F888B6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A4FC9F-435A-293D-E253-6221D0D9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649CEB-A427-3FD6-1BE4-F3100124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58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D548F6-ED6E-5A67-250A-6419D375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BF299C8-8FC8-6670-78F9-E32B6621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8C8A89-C9D2-857D-767A-3AF71CDA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A8A54B-AF72-7CAC-61A4-A02E6601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2C9B46-3786-017C-0660-27D81F3A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0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C742251-951B-5270-5787-3EC1D73FA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BF746A1-A65E-5139-604B-2201BA5A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777525-5FAB-D823-D35A-17792230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46EE051-3AA9-922E-4FD9-15729F80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0D0618-8367-C699-EA54-C40DA92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21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3530533" y="2212733"/>
            <a:ext cx="513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530633" y="3685133"/>
            <a:ext cx="513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2400">
                <a:solidFill>
                  <a:srgbClr val="33CCFF"/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706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422784" y="1217133"/>
            <a:ext cx="7962800" cy="8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vi-VN"/>
              <a:t>Bấm để sửa kiểu tiêu đề Bản cái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422784" y="2200731"/>
            <a:ext cx="7962800" cy="36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›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409033" y="6416833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52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3A077F-CA8A-3E58-C95D-98207F5C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5D9EC1-E536-CA81-7AFE-952E4B19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E5F890-8275-CD36-8FA1-EE6018FF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371A-7935-4750-A415-09C2F4F4A412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2A99F5-DDF2-6138-3050-4F400B9C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3568B63-46DF-6DDA-DAE7-E79C3DFE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82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8CDD75-B899-E2B1-6BA7-412979BD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5CB95-4032-6362-50C9-BE18FB9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E1466-21AB-5AC0-685F-0EDE22D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1D923E-D572-440F-673E-1BEA8FD7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9050A5-50B6-25E9-EFEF-8CD7F4A3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64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23C5E7-A9A1-7E8B-C946-18D7DFDB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36EFB0-E56A-D279-F72B-01F6FC770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A1F719-41E5-AD6C-7970-6F4EF98CB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84F7501-1325-AB75-FACF-1F0AA486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7D68A8A-0A2F-6270-1E64-357DDEA1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6BBABA6-CC7E-C776-235E-09B57E4B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21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7D761-0ED5-52E3-9A31-A23BDE8B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0F84783-7C0A-4B81-D6DD-B1C28FC5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0F002F1-61E4-F51E-04CE-2F24ACF34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C43B450-4094-C88A-9CA8-14868A173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98DBF28-69C8-15D0-A07C-C1E3034AF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A1A6ABB-2A99-338A-3B90-FAE23A20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AF1DBC1-2CE9-BF22-3AD0-2E56D0EB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C98F862-DF42-894D-9C14-8CE1E241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15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94676B-9F15-0CE6-85D4-BDC5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370C4BF-1FBC-4255-900D-8E342AF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013BC03-C4BF-C7E8-5D31-212AC481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87BE381-8D13-3F71-9C96-D998C3D6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97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6F6F7C9-F534-211B-738F-2376A756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78C6593-B8C3-B2AC-BE9F-83C44235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063381-EAE7-478E-E656-1C55CD6C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48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004FFF-F9D7-C214-2F1D-EBC6A8AC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CF12AE-513B-0FD8-F10F-ACFCD1E4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5A4F341-4058-FFDA-8A22-CF8B79D8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E4B0D7-C967-1B8D-D625-29628E1D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4FBBE4-9938-7D3C-AE47-2696838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5AE7DED-1362-B448-CF95-76A28964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3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212045-9AF6-06A2-FD87-9F5AD7BE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99905C4-B931-FEFC-0E02-894C26FDD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347EC8C-31EC-961A-2DE8-8B1BE0154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A13066B-AA5C-F5F4-6B20-78E2BC2B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AA8FEC-14BE-1E29-1B86-E18A6629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C8E2466-F181-1E2E-2F30-15ECBF79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8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25BBE35-29E8-958C-4AD2-0943DBE3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59CA7E8-6535-5626-74A0-CFF822C9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2540A2-C624-DE1F-4C7E-C7871E86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DF6-EA63-41EB-974A-3FFC237345F8}" type="datetimeFigureOut">
              <a:rPr lang="vi-VN" smtClean="0"/>
              <a:t>30/10/2022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9E4246-46BC-055C-1129-CC40C37A0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AFB4A6-C2EF-DE50-26F3-ED7A3AE02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7ABA-C378-4642-ACAD-CFA2AF8CF5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8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09313A-FD90-50CF-707A-A46A65032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BỆNH ÁN</a:t>
            </a:r>
            <a:r>
              <a:rPr lang="vi-VN" dirty="0"/>
              <a:t> NGOẠI KHOA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EFBD41-9831-D002-48C5-F8990D2AE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: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12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6B0CE-01ED-B7A8-07E8-D22253AD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VII-TÓM TẮT BỆNH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8C2EEE-9C35-D04C-746E-C0FBD79F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1967648"/>
            <a:ext cx="8545969" cy="4504869"/>
          </a:xfrm>
        </p:spPr>
        <p:txBody>
          <a:bodyPr wrap="square" anchor="t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 nam, 54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đau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quanh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3,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TCCN: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quanh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nôn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quen đi tiêu, thay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táo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bón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tiêu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chảy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sẫm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trong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12kg/1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4721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6B0CE-01ED-B7A8-07E8-D22253AD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VII-TÓM TẮT BỆNH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8C2EEE-9C35-D04C-746E-C0FBD79F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1824216"/>
            <a:ext cx="8545969" cy="4504869"/>
          </a:xfrm>
        </p:spPr>
        <p:txBody>
          <a:bodyPr wrap="square" anchor="t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vi-VN" sz="20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vi-VN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TCTT: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đau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khắp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Túi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HMNT ra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hơi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585" lvl="1"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hẹp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bờ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môn 6cm, không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theo găng, phân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găng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0240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F602E8-05E2-584D-743C-DA0CB753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VIII-ĐẶT VẤN ĐỀ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E5E3AA-FFC5-E72F-B63C-DF04330B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chứng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ruột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Khối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tràng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3. Thay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quen đi tiêu,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phân.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tiêu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Sụt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cân</a:t>
            </a:r>
          </a:p>
        </p:txBody>
      </p:sp>
    </p:spTree>
    <p:extLst>
      <p:ext uri="{BB962C8B-B14F-4D97-AF65-F5344CB8AC3E}">
        <p14:creationId xmlns:p14="http://schemas.microsoft.com/office/powerpoint/2010/main" val="4122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269499-A8D0-9497-E84B-6E360FB3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IX-Chẩn </a:t>
            </a:r>
            <a:r>
              <a:rPr lang="vi-V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đoán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 sơ </a:t>
            </a:r>
            <a:r>
              <a:rPr lang="vi-V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9B1B8-F79D-F58F-E181-212EACA9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sơ </a:t>
            </a:r>
            <a:r>
              <a:rPr lang="vi-VN" dirty="0" err="1"/>
              <a:t>bộ</a:t>
            </a:r>
            <a:r>
              <a:rPr lang="vi-VN" dirty="0"/>
              <a:t>:</a:t>
            </a:r>
          </a:p>
          <a:p>
            <a:pPr marL="0" indent="0">
              <a:buNone/>
            </a:pP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3 do K </a:t>
            </a:r>
            <a:r>
              <a:rPr lang="vi-VN" err="1"/>
              <a:t>trực</a:t>
            </a:r>
            <a:r>
              <a:rPr lang="vi-VN"/>
              <a:t> tràng</a:t>
            </a:r>
            <a:endParaRPr lang="vi-VN" dirty="0"/>
          </a:p>
          <a:p>
            <a:pPr marL="0" indent="0">
              <a:buNone/>
            </a:pP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phân </a:t>
            </a:r>
            <a:r>
              <a:rPr lang="vi-VN" dirty="0" err="1"/>
              <a:t>biệt</a:t>
            </a:r>
            <a:r>
              <a:rPr lang="vi-VN" dirty="0"/>
              <a:t>:</a:t>
            </a:r>
          </a:p>
          <a:p>
            <a:pPr indent="-457200">
              <a:buAutoNum type="arabicPeriod"/>
            </a:pP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3 do </a:t>
            </a:r>
            <a:r>
              <a:rPr lang="vi-VN" dirty="0" err="1"/>
              <a:t>Polyp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endParaRPr lang="vi-VN" dirty="0"/>
          </a:p>
          <a:p>
            <a:pPr indent="-457200">
              <a:buAutoNum type="arabicPeriod"/>
            </a:pP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3 do Lao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tràng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7941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E74FA1-FBD5-2ED3-87F8-CA532B0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Calibri Light" panose="020F0302020204030204" pitchFamily="34" charset="0"/>
                <a:cs typeface="Calibri Light" panose="020F0302020204030204" pitchFamily="34" charset="0"/>
              </a:rPr>
              <a:t>Biện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 luận lâm sàng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8A9C7D-BF14-8BFB-45A0-F339E7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đau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quanh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nôn,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BN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nguyên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 50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dấu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như thay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quen đi tiêu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sẫm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cân 12kg/1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hẹp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môn 6cm nên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vi-VN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9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E74FA1-FBD5-2ED3-87F8-CA532B0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Calibri Light" panose="020F0302020204030204" pitchFamily="34" charset="0"/>
                <a:cs typeface="Calibri Light" panose="020F0302020204030204" pitchFamily="34" charset="0"/>
              </a:rPr>
              <a:t>Biện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 luận lâm sàng</a:t>
            </a:r>
            <a:endParaRPr lang="vi-V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8A9C7D-BF14-8BFB-45A0-F339E7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Polyp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HMTT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rìa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 6cm tuy nhiên không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tiêu phân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máu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cân nên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endParaRPr lang="vi-VN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trong 2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cân tuy nhiên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không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không suy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kiệt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chưa ghi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lao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 nên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dính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nhân chưa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 nên không </a:t>
            </a:r>
            <a:r>
              <a:rPr lang="vi-VN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vi-VN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sz="24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4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19E976-5FA1-DB91-3A62-B8C9553B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X-ĐỀ NGHỊ CẬN LÂM SÀNG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DF8C4A-F232-B72B-3C32-7B2A9F26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lâm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nguyên nhân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Siêu âm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CT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scan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bụng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quang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MRI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chậu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cản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quang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CA 19.9, CEA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Cận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lâm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sàng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qui:</a:t>
            </a:r>
          </a:p>
          <a:p>
            <a:pPr marL="342900" indent="-342900"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ECG, X quang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ngực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thẳng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glucose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TPTNT,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creatinine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AST, ALT, GGT, ALP</a:t>
            </a:r>
          </a:p>
          <a:p>
            <a:pPr>
              <a:buFontTx/>
              <a:buChar char="-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Albumin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, TQ, TCK, INR, CTM, CRP</a:t>
            </a:r>
          </a:p>
          <a:p>
            <a:pPr marL="342900" indent="-342900">
              <a:buFontTx/>
              <a:buChar char="-"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9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93D12-202D-C449-3E1B-97DC0A00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XI-Kết quả cận lâm sàng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6258DD-5759-CD2C-2CFA-DFCA7E22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CT </a:t>
            </a:r>
            <a:r>
              <a:rPr lang="en-US" b="1" dirty="0" err="1"/>
              <a:t>bụng</a:t>
            </a:r>
            <a:r>
              <a:rPr lang="en-US" b="1" dirty="0"/>
              <a:t> </a:t>
            </a:r>
            <a:r>
              <a:rPr lang="en-US" b="1" dirty="0" err="1"/>
              <a:t>cản</a:t>
            </a:r>
            <a:r>
              <a:rPr lang="en-US" b="1" dirty="0"/>
              <a:t> </a:t>
            </a:r>
            <a:r>
              <a:rPr lang="en-US" b="1" dirty="0" err="1"/>
              <a:t>quang</a:t>
            </a:r>
            <a:endParaRPr lang="vi-VN" b="1" dirty="0"/>
          </a:p>
          <a:p>
            <a:pPr marL="342900" indent="-342900"/>
            <a:r>
              <a:rPr lang="vi-VN" b="1" dirty="0"/>
              <a:t>Gan không to, </a:t>
            </a:r>
            <a:r>
              <a:rPr lang="vi-VN" b="1" dirty="0" err="1"/>
              <a:t>bờ</a:t>
            </a:r>
            <a:r>
              <a:rPr lang="vi-VN" b="1" dirty="0"/>
              <a:t> </a:t>
            </a:r>
            <a:r>
              <a:rPr lang="vi-VN" b="1" dirty="0" err="1"/>
              <a:t>đều</a:t>
            </a:r>
            <a:r>
              <a:rPr lang="vi-VN" b="1" dirty="0"/>
              <a:t>, nhu mô gan </a:t>
            </a:r>
            <a:r>
              <a:rPr lang="vi-VN" b="1" dirty="0" err="1"/>
              <a:t>hạ</a:t>
            </a:r>
            <a:r>
              <a:rPr lang="vi-VN" b="1" dirty="0"/>
              <a:t> phân </a:t>
            </a:r>
            <a:r>
              <a:rPr lang="vi-VN" b="1" dirty="0" err="1"/>
              <a:t>thùy</a:t>
            </a:r>
            <a:r>
              <a:rPr lang="vi-VN" b="1" dirty="0"/>
              <a:t> V </a:t>
            </a:r>
            <a:r>
              <a:rPr lang="vi-VN" b="1" dirty="0" err="1"/>
              <a:t>có</a:t>
            </a:r>
            <a:r>
              <a:rPr lang="vi-VN" b="1" dirty="0"/>
              <a:t> khôi </a:t>
            </a:r>
            <a:r>
              <a:rPr lang="vi-VN" b="1" dirty="0" err="1"/>
              <a:t>bắt</a:t>
            </a:r>
            <a:r>
              <a:rPr lang="vi-VN" b="1" dirty="0"/>
              <a:t> </a:t>
            </a:r>
            <a:r>
              <a:rPr lang="vi-VN" b="1" dirty="0" err="1"/>
              <a:t>thuốc</a:t>
            </a:r>
            <a:r>
              <a:rPr lang="vi-VN" b="1" dirty="0"/>
              <a:t> </a:t>
            </a:r>
            <a:r>
              <a:rPr lang="vi-VN" b="1" dirty="0" err="1"/>
              <a:t>viền</a:t>
            </a:r>
            <a:r>
              <a:rPr lang="vi-VN" b="1" dirty="0"/>
              <a:t>, d=21mm. Không </a:t>
            </a:r>
            <a:r>
              <a:rPr lang="vi-VN" b="1" dirty="0" err="1"/>
              <a:t>thấy</a:t>
            </a:r>
            <a:r>
              <a:rPr lang="vi-VN" b="1" dirty="0"/>
              <a:t> </a:t>
            </a:r>
            <a:r>
              <a:rPr lang="vi-VN" b="1" dirty="0" err="1"/>
              <a:t>huyết</a:t>
            </a:r>
            <a:r>
              <a:rPr lang="vi-VN" b="1" dirty="0"/>
              <a:t> </a:t>
            </a:r>
            <a:r>
              <a:rPr lang="vi-VN" b="1" dirty="0" err="1"/>
              <a:t>khối</a:t>
            </a:r>
            <a:r>
              <a:rPr lang="vi-VN" b="1" dirty="0"/>
              <a:t> TM </a:t>
            </a:r>
            <a:r>
              <a:rPr lang="vi-VN" b="1" dirty="0" err="1"/>
              <a:t>cửa</a:t>
            </a:r>
            <a:endParaRPr lang="vi-VN" b="1" dirty="0"/>
          </a:p>
          <a:p>
            <a:pPr marL="342900" indent="-342900"/>
            <a:r>
              <a:rPr lang="vi-VN" b="1" dirty="0" err="1"/>
              <a:t>Ruột</a:t>
            </a:r>
            <a:r>
              <a:rPr lang="vi-VN" b="1" dirty="0"/>
              <a:t> non </a:t>
            </a:r>
            <a:r>
              <a:rPr lang="vi-VN" b="1" dirty="0" err="1"/>
              <a:t>dãn</a:t>
            </a:r>
            <a:r>
              <a:rPr lang="vi-VN" b="1" dirty="0"/>
              <a:t> </a:t>
            </a:r>
            <a:r>
              <a:rPr lang="vi-VN" b="1" dirty="0" err="1"/>
              <a:t>dmax</a:t>
            </a:r>
            <a:r>
              <a:rPr lang="vi-VN" b="1" dirty="0"/>
              <a:t>=41mm, </a:t>
            </a:r>
            <a:r>
              <a:rPr lang="vi-VN" b="1" dirty="0" err="1"/>
              <a:t>lòng</a:t>
            </a:r>
            <a:r>
              <a:rPr lang="vi-VN" b="1" dirty="0"/>
              <a:t> ứ </a:t>
            </a:r>
            <a:r>
              <a:rPr lang="vi-VN" b="1" dirty="0" err="1"/>
              <a:t>dịch</a:t>
            </a:r>
            <a:r>
              <a:rPr lang="vi-VN" b="1" dirty="0"/>
              <a:t>.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dãn</a:t>
            </a:r>
            <a:r>
              <a:rPr lang="vi-VN" b="1" dirty="0"/>
              <a:t>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lên d=89mm,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ngang d=73mm,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xuống</a:t>
            </a:r>
            <a:r>
              <a:rPr lang="vi-VN" b="1" dirty="0"/>
              <a:t> d=71mm,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sigma</a:t>
            </a:r>
            <a:r>
              <a:rPr lang="vi-VN" b="1" dirty="0"/>
              <a:t> d=56mm. </a:t>
            </a:r>
            <a:r>
              <a:rPr lang="vi-VN" b="1" dirty="0" err="1"/>
              <a:t>Tổn</a:t>
            </a:r>
            <a:r>
              <a:rPr lang="vi-VN" b="1" dirty="0"/>
              <a:t> thương </a:t>
            </a:r>
            <a:r>
              <a:rPr lang="vi-VN" b="1" dirty="0" err="1"/>
              <a:t>làm</a:t>
            </a:r>
            <a:r>
              <a:rPr lang="vi-VN" b="1" dirty="0"/>
              <a:t> </a:t>
            </a:r>
            <a:r>
              <a:rPr lang="vi-VN" b="1" dirty="0" err="1"/>
              <a:t>dày</a:t>
            </a:r>
            <a:r>
              <a:rPr lang="vi-VN" b="1" dirty="0"/>
              <a:t> không </a:t>
            </a:r>
            <a:r>
              <a:rPr lang="vi-VN" b="1" dirty="0" err="1"/>
              <a:t>đều</a:t>
            </a:r>
            <a:r>
              <a:rPr lang="vi-VN" b="1" dirty="0"/>
              <a:t> </a:t>
            </a:r>
            <a:r>
              <a:rPr lang="vi-VN" b="1" dirty="0" err="1"/>
              <a:t>thành</a:t>
            </a:r>
            <a:r>
              <a:rPr lang="vi-VN" b="1" dirty="0"/>
              <a:t> </a:t>
            </a:r>
            <a:r>
              <a:rPr lang="vi-VN" b="1" dirty="0" err="1"/>
              <a:t>trực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 </a:t>
            </a:r>
            <a:r>
              <a:rPr lang="vi-VN" b="1" dirty="0" err="1"/>
              <a:t>giữa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thấp</a:t>
            </a:r>
            <a:r>
              <a:rPr lang="vi-VN" b="1" dirty="0"/>
              <a:t> trên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đoạn</a:t>
            </a:r>
            <a:r>
              <a:rPr lang="vi-VN" b="1" dirty="0"/>
              <a:t> </a:t>
            </a:r>
            <a:r>
              <a:rPr lang="vi-VN" b="1" dirty="0" err="1"/>
              <a:t>dài</a:t>
            </a:r>
            <a:r>
              <a:rPr lang="vi-VN" b="1" dirty="0"/>
              <a:t> 92mm, </a:t>
            </a:r>
            <a:r>
              <a:rPr lang="vi-VN" b="1" dirty="0" err="1"/>
              <a:t>dày</a:t>
            </a:r>
            <a:r>
              <a:rPr lang="vi-VN" b="1" dirty="0"/>
              <a:t> </a:t>
            </a:r>
            <a:r>
              <a:rPr lang="vi-VN" b="1" dirty="0" err="1"/>
              <a:t>nhất</a:t>
            </a:r>
            <a:r>
              <a:rPr lang="vi-VN" b="1" dirty="0"/>
              <a:t> 15mm, </a:t>
            </a:r>
            <a:r>
              <a:rPr lang="vi-VN" b="1" dirty="0" err="1"/>
              <a:t>làm</a:t>
            </a:r>
            <a:r>
              <a:rPr lang="vi-VN" b="1" dirty="0"/>
              <a:t> </a:t>
            </a:r>
            <a:r>
              <a:rPr lang="vi-VN" b="1" dirty="0" err="1"/>
              <a:t>hẹp</a:t>
            </a:r>
            <a:r>
              <a:rPr lang="vi-VN" b="1" dirty="0"/>
              <a:t> </a:t>
            </a:r>
            <a:r>
              <a:rPr lang="vi-VN" b="1" dirty="0" err="1"/>
              <a:t>lòng</a:t>
            </a:r>
            <a:r>
              <a:rPr lang="vi-VN" b="1" dirty="0"/>
              <a:t> </a:t>
            </a:r>
            <a:r>
              <a:rPr lang="vi-VN" b="1" dirty="0" err="1"/>
              <a:t>ruột</a:t>
            </a:r>
            <a:r>
              <a:rPr lang="vi-VN" b="1" dirty="0"/>
              <a:t>, </a:t>
            </a:r>
            <a:r>
              <a:rPr lang="vi-VN" b="1" dirty="0" err="1"/>
              <a:t>bắt</a:t>
            </a:r>
            <a:r>
              <a:rPr lang="vi-VN" b="1" dirty="0"/>
              <a:t> </a:t>
            </a:r>
            <a:r>
              <a:rPr lang="vi-VN" b="1" dirty="0" err="1"/>
              <a:t>thuốc</a:t>
            </a:r>
            <a:r>
              <a:rPr lang="vi-VN" b="1" dirty="0"/>
              <a:t> </a:t>
            </a:r>
            <a:r>
              <a:rPr lang="vi-VN" b="1" dirty="0" err="1"/>
              <a:t>mạnh</a:t>
            </a:r>
            <a:r>
              <a:rPr lang="vi-VN" b="1" dirty="0"/>
              <a:t>. </a:t>
            </a:r>
            <a:r>
              <a:rPr lang="vi-VN" b="1" dirty="0" err="1"/>
              <a:t>Nhiều</a:t>
            </a:r>
            <a:r>
              <a:rPr lang="vi-VN" b="1" dirty="0"/>
              <a:t> </a:t>
            </a:r>
            <a:r>
              <a:rPr lang="vi-VN" b="1" dirty="0" err="1"/>
              <a:t>hạch</a:t>
            </a:r>
            <a:r>
              <a:rPr lang="vi-VN" b="1" dirty="0"/>
              <a:t> </a:t>
            </a:r>
            <a:r>
              <a:rPr lang="vi-VN" b="1" dirty="0" err="1"/>
              <a:t>phì</a:t>
            </a:r>
            <a:r>
              <a:rPr lang="vi-VN" b="1" dirty="0"/>
              <a:t> </a:t>
            </a:r>
            <a:r>
              <a:rPr lang="vi-VN" b="1" dirty="0" err="1"/>
              <a:t>đại</a:t>
            </a:r>
            <a:r>
              <a:rPr lang="vi-VN" b="1" dirty="0"/>
              <a:t> </a:t>
            </a:r>
            <a:r>
              <a:rPr lang="vi-VN" b="1" dirty="0" err="1"/>
              <a:t>mạc</a:t>
            </a:r>
            <a:r>
              <a:rPr lang="vi-VN" b="1" dirty="0"/>
              <a:t> treo </a:t>
            </a:r>
            <a:r>
              <a:rPr lang="vi-VN" b="1" dirty="0" err="1"/>
              <a:t>trực</a:t>
            </a:r>
            <a:r>
              <a:rPr lang="vi-VN" b="1" dirty="0"/>
              <a:t> </a:t>
            </a:r>
            <a:r>
              <a:rPr lang="vi-VN" b="1" dirty="0" err="1"/>
              <a:t>tràng</a:t>
            </a:r>
            <a:r>
              <a:rPr lang="vi-VN" b="1" dirty="0"/>
              <a:t>, </a:t>
            </a:r>
            <a:r>
              <a:rPr lang="vi-VN" b="1" dirty="0" err="1"/>
              <a:t>dmax</a:t>
            </a:r>
            <a:r>
              <a:rPr lang="vi-VN" b="1" dirty="0"/>
              <a:t>=18mm.</a:t>
            </a:r>
          </a:p>
          <a:p>
            <a:pPr marL="342900" indent="-342900"/>
            <a:r>
              <a:rPr lang="vi-VN" dirty="0" err="1"/>
              <a:t>Các</a:t>
            </a:r>
            <a:r>
              <a:rPr lang="vi-VN" dirty="0"/>
              <a:t> cơ quan </a:t>
            </a:r>
            <a:r>
              <a:rPr lang="vi-VN" dirty="0" err="1"/>
              <a:t>khác</a:t>
            </a:r>
            <a:r>
              <a:rPr lang="vi-VN" dirty="0"/>
              <a:t> chưa ghi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K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di căn gan (T3N2M1)</a:t>
            </a:r>
          </a:p>
        </p:txBody>
      </p:sp>
    </p:spTree>
    <p:extLst>
      <p:ext uri="{BB962C8B-B14F-4D97-AF65-F5344CB8AC3E}">
        <p14:creationId xmlns:p14="http://schemas.microsoft.com/office/powerpoint/2010/main" val="275034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93D12-202D-C449-3E1B-97DC0A00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XI-Kết quả cận lâm sàng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6258DD-5759-CD2C-2CFA-DFCA7E22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dirty="0"/>
              <a:t>MRI </a:t>
            </a:r>
            <a:r>
              <a:rPr lang="vi-VN" dirty="0" err="1"/>
              <a:t>chậu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cản</a:t>
            </a:r>
            <a:r>
              <a:rPr lang="vi-VN" dirty="0"/>
              <a:t> </a:t>
            </a:r>
            <a:r>
              <a:rPr lang="vi-VN" dirty="0" err="1"/>
              <a:t>từ</a:t>
            </a:r>
            <a:endParaRPr lang="vi-VN" dirty="0"/>
          </a:p>
          <a:p>
            <a:pPr marL="342900" indent="-342900"/>
            <a:r>
              <a:rPr lang="vi-VN" dirty="0" err="1"/>
              <a:t>Dày</a:t>
            </a:r>
            <a:r>
              <a:rPr lang="vi-VN" dirty="0"/>
              <a:t> không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, </a:t>
            </a:r>
            <a:r>
              <a:rPr lang="vi-VN" dirty="0" err="1"/>
              <a:t>thấp</a:t>
            </a:r>
            <a:r>
              <a:rPr lang="vi-VN" dirty="0"/>
              <a:t>, </a:t>
            </a:r>
            <a:r>
              <a:rPr lang="vi-VN" dirty="0" err="1"/>
              <a:t>bờ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tổn</a:t>
            </a:r>
            <a:r>
              <a:rPr lang="vi-VN" dirty="0"/>
              <a:t> thương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rìa</a:t>
            </a:r>
            <a:r>
              <a:rPr lang="vi-VN" dirty="0"/>
              <a:t> HM 50mm</a:t>
            </a:r>
          </a:p>
          <a:p>
            <a:pPr marL="342900" indent="-342900"/>
            <a:r>
              <a:rPr lang="vi-VN" dirty="0" err="1"/>
              <a:t>Tổn</a:t>
            </a:r>
            <a:r>
              <a:rPr lang="vi-VN" dirty="0"/>
              <a:t> thương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trung gian/T2W,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thuốc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, không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pPr marL="342900" indent="-342900"/>
            <a:r>
              <a:rPr lang="vi-VN" dirty="0" err="1"/>
              <a:t>Tổn</a:t>
            </a:r>
            <a:r>
              <a:rPr lang="vi-VN" dirty="0"/>
              <a:t> thương lan </a:t>
            </a:r>
            <a:r>
              <a:rPr lang="vi-VN" dirty="0" err="1"/>
              <a:t>hết</a:t>
            </a:r>
            <a:r>
              <a:rPr lang="vi-VN" dirty="0"/>
              <a:t> chu vi trên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dài</a:t>
            </a:r>
            <a:r>
              <a:rPr lang="vi-VN" dirty="0"/>
              <a:t> 80-90mm</a:t>
            </a:r>
          </a:p>
          <a:p>
            <a:pPr marL="342900" indent="-342900"/>
            <a:r>
              <a:rPr lang="vi-VN" dirty="0" err="1"/>
              <a:t>Tổn</a:t>
            </a:r>
            <a:r>
              <a:rPr lang="vi-VN" dirty="0"/>
              <a:t> thương lan ra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cơ, thâm </a:t>
            </a:r>
            <a:r>
              <a:rPr lang="vi-VN" dirty="0" err="1"/>
              <a:t>nhiễm</a:t>
            </a:r>
            <a:r>
              <a:rPr lang="vi-VN" dirty="0"/>
              <a:t> </a:t>
            </a:r>
            <a:r>
              <a:rPr lang="vi-VN" dirty="0" err="1"/>
              <a:t>mỡ</a:t>
            </a:r>
            <a:r>
              <a:rPr lang="vi-VN" dirty="0"/>
              <a:t> xung quanh, </a:t>
            </a:r>
            <a:r>
              <a:rPr lang="vi-VN" dirty="0" err="1"/>
              <a:t>khả</a:t>
            </a:r>
            <a:r>
              <a:rPr lang="vi-VN" dirty="0"/>
              <a:t> năng xâm </a:t>
            </a:r>
            <a:r>
              <a:rPr lang="vi-VN" dirty="0" err="1"/>
              <a:t>lấn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chỗ</a:t>
            </a:r>
            <a:r>
              <a:rPr lang="vi-VN" dirty="0"/>
              <a:t> </a:t>
            </a:r>
            <a:r>
              <a:rPr lang="vi-VN" dirty="0" err="1"/>
              <a:t>quặt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phúc</a:t>
            </a:r>
            <a:r>
              <a:rPr lang="vi-VN" dirty="0"/>
              <a:t> </a:t>
            </a:r>
            <a:r>
              <a:rPr lang="vi-VN" dirty="0" err="1"/>
              <a:t>mạc</a:t>
            </a:r>
            <a:endParaRPr lang="vi-VN" dirty="0"/>
          </a:p>
          <a:p>
            <a:pPr marL="342900" indent="-342900"/>
            <a:r>
              <a:rPr lang="vi-VN" dirty="0"/>
              <a:t>CRM (+)</a:t>
            </a:r>
          </a:p>
          <a:p>
            <a:pPr marL="342900" indent="-342900"/>
            <a:r>
              <a:rPr lang="vi-VN" dirty="0" err="1"/>
              <a:t>Khối</a:t>
            </a:r>
            <a:r>
              <a:rPr lang="vi-VN" dirty="0"/>
              <a:t> cơ nâng </a:t>
            </a:r>
            <a:r>
              <a:rPr lang="vi-VN" dirty="0" err="1"/>
              <a:t>hậu</a:t>
            </a:r>
            <a:r>
              <a:rPr lang="vi-VN" dirty="0"/>
              <a:t> môn chưa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xâm </a:t>
            </a:r>
            <a:r>
              <a:rPr lang="vi-VN" dirty="0" err="1"/>
              <a:t>lấn</a:t>
            </a:r>
            <a:endParaRPr lang="vi-VN" dirty="0"/>
          </a:p>
          <a:p>
            <a:pPr marL="342900" indent="-342900"/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hạc</a:t>
            </a:r>
            <a:r>
              <a:rPr lang="vi-VN" dirty="0"/>
              <a:t> </a:t>
            </a:r>
            <a:r>
              <a:rPr lang="vi-VN" dirty="0" err="1"/>
              <a:t>mạc</a:t>
            </a:r>
            <a:r>
              <a:rPr lang="vi-VN" dirty="0"/>
              <a:t> treo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&gt;2 </a:t>
            </a:r>
            <a:r>
              <a:rPr lang="vi-VN" dirty="0" err="1"/>
              <a:t>hạch</a:t>
            </a:r>
            <a:r>
              <a:rPr lang="vi-VN" dirty="0"/>
              <a:t> nghi </a:t>
            </a:r>
            <a:r>
              <a:rPr lang="vi-VN" dirty="0" err="1"/>
              <a:t>ngờ</a:t>
            </a:r>
            <a:r>
              <a:rPr lang="vi-VN" dirty="0"/>
              <a:t>, </a:t>
            </a:r>
            <a:r>
              <a:rPr lang="vi-VN" dirty="0" err="1"/>
              <a:t>tín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không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nhât</a:t>
            </a:r>
            <a:r>
              <a:rPr lang="vi-VN" dirty="0"/>
              <a:t> /T2w,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kính</a:t>
            </a:r>
            <a:r>
              <a:rPr lang="vi-VN" dirty="0"/>
              <a:t> </a:t>
            </a:r>
            <a:r>
              <a:rPr lang="vi-VN" dirty="0" err="1"/>
              <a:t>trục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dmax</a:t>
            </a:r>
            <a:r>
              <a:rPr lang="vi-VN" dirty="0"/>
              <a:t>=23mm,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thuốc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nhất</a:t>
            </a:r>
            <a:endParaRPr lang="vi-VN" dirty="0"/>
          </a:p>
          <a:p>
            <a:pPr marL="0" indent="0">
              <a:buNone/>
            </a:pP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: K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T4aN2Mx, CRM (+)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6676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4AD241-6560-67AD-08A8-78B99DE9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CLS khác: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08E60D-596E-968D-F81F-A43CF1E5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CTM: BC </a:t>
            </a:r>
            <a:r>
              <a:rPr lang="vi-VN" dirty="0"/>
              <a:t>10.47</a:t>
            </a:r>
            <a:r>
              <a:rPr lang="en-US" dirty="0"/>
              <a:t>k/</a:t>
            </a:r>
            <a:r>
              <a:rPr lang="en-US" dirty="0" err="1"/>
              <a:t>ul</a:t>
            </a:r>
            <a:r>
              <a:rPr lang="en-US" dirty="0"/>
              <a:t>, Neu </a:t>
            </a:r>
            <a:r>
              <a:rPr lang="vi-VN" dirty="0"/>
              <a:t>69.3</a:t>
            </a:r>
            <a:r>
              <a:rPr lang="en-US" dirty="0"/>
              <a:t>%, Hb 12,</a:t>
            </a:r>
            <a:r>
              <a:rPr lang="vi-VN" dirty="0"/>
              <a:t>7</a:t>
            </a:r>
            <a:r>
              <a:rPr lang="en-US" dirty="0"/>
              <a:t> g, </a:t>
            </a:r>
            <a:r>
              <a:rPr lang="vi-VN" dirty="0"/>
              <a:t>P</a:t>
            </a:r>
            <a:r>
              <a:rPr lang="en-US" dirty="0" err="1"/>
              <a:t>lt</a:t>
            </a:r>
            <a:r>
              <a:rPr lang="en-US" dirty="0"/>
              <a:t> 367 k/</a:t>
            </a:r>
            <a:r>
              <a:rPr lang="en-US" dirty="0" err="1"/>
              <a:t>ul</a:t>
            </a:r>
            <a:r>
              <a:rPr lang="en-US" dirty="0"/>
              <a:t>. CRP </a:t>
            </a:r>
            <a:r>
              <a:rPr lang="vi-VN" dirty="0"/>
              <a:t>5.51</a:t>
            </a:r>
            <a:r>
              <a:rPr lang="en-US" dirty="0"/>
              <a:t> ng/ml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BC </a:t>
            </a:r>
            <a:r>
              <a:rPr lang="en-US" dirty="0" err="1"/>
              <a:t>và</a:t>
            </a:r>
            <a:r>
              <a:rPr lang="en-US" dirty="0"/>
              <a:t> CRP </a:t>
            </a:r>
            <a:r>
              <a:rPr lang="vi-VN" dirty="0"/>
              <a:t>tăng </a:t>
            </a:r>
            <a:r>
              <a:rPr lang="vi-VN" dirty="0" err="1"/>
              <a:t>nhẹ</a:t>
            </a:r>
            <a:r>
              <a:rPr lang="vi-VN" dirty="0"/>
              <a:t> </a:t>
            </a:r>
            <a:r>
              <a:rPr lang="vi-VN" dirty="0" err="1"/>
              <a:t>nghĩ</a:t>
            </a:r>
            <a:r>
              <a:rPr lang="vi-VN" dirty="0"/>
              <a:t> do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ung thư.</a:t>
            </a:r>
            <a:endParaRPr lang="en-US" dirty="0"/>
          </a:p>
          <a:p>
            <a:r>
              <a:rPr lang="en-US" dirty="0"/>
              <a:t>TQ 1</a:t>
            </a:r>
            <a:r>
              <a:rPr lang="vi-VN" dirty="0"/>
              <a:t>4 </a:t>
            </a:r>
            <a:r>
              <a:rPr lang="en-US" dirty="0"/>
              <a:t>s; TCK 27,4s; INR </a:t>
            </a:r>
            <a:r>
              <a:rPr lang="vi-VN" dirty="0"/>
              <a:t>1.27</a:t>
            </a:r>
          </a:p>
          <a:p>
            <a:r>
              <a:rPr lang="vi-VN" dirty="0" err="1"/>
              <a:t>Cre</a:t>
            </a:r>
            <a:r>
              <a:rPr lang="vi-VN" dirty="0"/>
              <a:t>: 0.9mg/</a:t>
            </a:r>
            <a:r>
              <a:rPr lang="vi-VN" dirty="0" err="1"/>
              <a:t>dL</a:t>
            </a:r>
            <a:r>
              <a:rPr lang="vi-VN" dirty="0"/>
              <a:t> </a:t>
            </a:r>
            <a:r>
              <a:rPr lang="vi-VN" dirty="0" err="1"/>
              <a:t>eGFR</a:t>
            </a:r>
            <a:r>
              <a:rPr lang="vi-VN" dirty="0"/>
              <a:t>: 88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ml/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/1.73m</a:t>
            </a:r>
            <a:r>
              <a:rPr lang="en-US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  <a:endParaRPr lang="vi-VN" dirty="0"/>
          </a:p>
          <a:p>
            <a:r>
              <a:rPr lang="vi-VN" dirty="0" err="1"/>
              <a:t>Ion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Na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129.3 K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3.5 Cl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0.91 Ca</a:t>
            </a:r>
            <a:r>
              <a:rPr lang="vi-VN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2.06 </a:t>
            </a:r>
            <a:endParaRPr lang="vi-VN" b="0" i="0" dirty="0">
              <a:solidFill>
                <a:srgbClr val="E4E6EB"/>
              </a:solidFill>
              <a:effectLst/>
              <a:latin typeface="Segoe UI Historic" panose="020B0502040204020203" pitchFamily="34" charset="0"/>
            </a:endParaRPr>
          </a:p>
          <a:p>
            <a:pPr marL="1447800" lvl="3" indent="0">
              <a:buNone/>
            </a:pP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Mg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huyết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thanh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0.9</a:t>
            </a:r>
            <a:endParaRPr lang="en-US" dirty="0"/>
          </a:p>
          <a:p>
            <a:r>
              <a:rPr lang="en-US" dirty="0"/>
              <a:t>AST/ALT:  </a:t>
            </a:r>
            <a:r>
              <a:rPr lang="vi-VN" dirty="0"/>
              <a:t>42.7/27.1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414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18F89F-74C0-1495-F4E2-F723FFE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I-HÀNH CHÍNH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96650A-DB3F-7377-E51B-B4F068875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Huyên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vi-VN" dirty="0"/>
              <a:t>Nam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 19</a:t>
            </a:r>
            <a:r>
              <a:rPr lang="vi-VN" dirty="0"/>
              <a:t>68</a:t>
            </a:r>
            <a:r>
              <a:rPr lang="en-US" dirty="0"/>
              <a:t> (</a:t>
            </a:r>
            <a:r>
              <a:rPr lang="vi-VN" dirty="0"/>
              <a:t>54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vi-VN" dirty="0"/>
              <a:t>Tam </a:t>
            </a:r>
            <a:r>
              <a:rPr lang="vi-VN" dirty="0" err="1"/>
              <a:t>Điệp</a:t>
            </a:r>
            <a:r>
              <a:rPr lang="vi-VN" dirty="0"/>
              <a:t>, Ninh </a:t>
            </a:r>
            <a:r>
              <a:rPr lang="vi-VN" dirty="0" err="1"/>
              <a:t>Bình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hồ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  <a:r>
              <a:rPr lang="en-US" dirty="0" err="1"/>
              <a:t>lúc</a:t>
            </a:r>
            <a:r>
              <a:rPr lang="en-US" dirty="0"/>
              <a:t> 1</a:t>
            </a:r>
            <a:r>
              <a:rPr lang="vi-VN" dirty="0"/>
              <a:t>2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vi-VN" dirty="0"/>
              <a:t>9</a:t>
            </a:r>
            <a:r>
              <a:rPr lang="en-US" dirty="0"/>
              <a:t>/9/2022</a:t>
            </a:r>
            <a:r>
              <a:rPr lang="vi-VN" dirty="0"/>
              <a:t> khoa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cứu</a:t>
            </a:r>
            <a:r>
              <a:rPr lang="vi-VN" dirty="0"/>
              <a:t> BV NDGĐ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38502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D43525-D637-427C-5A1C-29400DF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XII-CHẨN ĐOÁN XÁC ĐỊNH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F04B23-44AF-C79E-928B-388A341A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Ung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T4N2Mx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667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16AEED-4388-AA7F-6B02-FFCA3B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XIII-HƯỚNG XỬ TRÍ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29B733-B753-85F4-6407-A11341A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83" y="2057298"/>
            <a:ext cx="8348745" cy="4657270"/>
          </a:xfrm>
        </p:spPr>
        <p:txBody>
          <a:bodyPr/>
          <a:lstStyle/>
          <a:p>
            <a:r>
              <a:rPr lang="vi-VN" dirty="0"/>
              <a:t>1.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cứu</a:t>
            </a:r>
            <a:r>
              <a:rPr lang="vi-VN" dirty="0"/>
              <a:t>:</a:t>
            </a:r>
          </a:p>
          <a:p>
            <a:r>
              <a:rPr lang="vi-VN" dirty="0"/>
              <a:t>Nâng </a:t>
            </a:r>
            <a:r>
              <a:rPr lang="vi-VN" dirty="0" err="1"/>
              <a:t>đỡ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: </a:t>
            </a:r>
          </a:p>
          <a:p>
            <a:pPr lvl="1"/>
            <a:r>
              <a:rPr lang="vi-VN" dirty="0"/>
              <a:t>Thông </a:t>
            </a:r>
            <a:r>
              <a:rPr lang="vi-VN" dirty="0" err="1"/>
              <a:t>mũi</a:t>
            </a:r>
            <a:r>
              <a:rPr lang="vi-VN" dirty="0"/>
              <a:t> </a:t>
            </a:r>
            <a:r>
              <a:rPr lang="vi-VN" dirty="0" err="1"/>
              <a:t>dạ</a:t>
            </a:r>
            <a:r>
              <a:rPr lang="vi-VN" dirty="0"/>
              <a:t> </a:t>
            </a:r>
            <a:r>
              <a:rPr lang="vi-VN" dirty="0" err="1"/>
              <a:t>dày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áp</a:t>
            </a:r>
            <a:endParaRPr lang="vi-VN" dirty="0"/>
          </a:p>
          <a:p>
            <a:pPr lvl="1"/>
            <a:r>
              <a:rPr lang="vi-VN" dirty="0" err="1"/>
              <a:t>Bù</a:t>
            </a:r>
            <a:r>
              <a:rPr lang="vi-VN" dirty="0"/>
              <a:t> </a:t>
            </a:r>
            <a:r>
              <a:rPr lang="vi-VN" dirty="0" err="1"/>
              <a:t>dịch</a:t>
            </a:r>
            <a:endParaRPr lang="vi-VN" dirty="0"/>
          </a:p>
          <a:p>
            <a:pPr lvl="1"/>
            <a:r>
              <a:rPr lang="vi-VN" dirty="0"/>
              <a:t>Dinh </a:t>
            </a:r>
            <a:r>
              <a:rPr lang="vi-VN" dirty="0" err="1"/>
              <a:t>dưỡng</a:t>
            </a:r>
            <a:r>
              <a:rPr lang="vi-VN" dirty="0"/>
              <a:t> TM</a:t>
            </a:r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mê</a:t>
            </a:r>
          </a:p>
          <a:p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ruột</a:t>
            </a:r>
            <a:endParaRPr lang="vi-VN" dirty="0"/>
          </a:p>
          <a:p>
            <a:pPr lvl="1"/>
            <a:r>
              <a:rPr lang="vi-VN" dirty="0"/>
              <a:t>Đưa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ruột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trên </a:t>
            </a:r>
            <a:r>
              <a:rPr lang="vi-VN" dirty="0" err="1"/>
              <a:t>khối</a:t>
            </a:r>
            <a:r>
              <a:rPr lang="vi-VN" dirty="0"/>
              <a:t> u ra da, </a:t>
            </a:r>
            <a:r>
              <a:rPr lang="vi-VN" dirty="0" err="1"/>
              <a:t>mở</a:t>
            </a:r>
            <a:r>
              <a:rPr lang="vi-VN" dirty="0"/>
              <a:t> HMNT</a:t>
            </a:r>
          </a:p>
          <a:p>
            <a:pPr marL="533400" lvl="1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237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16AEED-4388-AA7F-6B02-FFCA3B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XIII-HƯỚNG XỬ TRÍ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29B733-B753-85F4-6407-A11341A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783" y="2057298"/>
            <a:ext cx="8348745" cy="4657270"/>
          </a:xfrm>
        </p:spPr>
        <p:txBody>
          <a:bodyPr/>
          <a:lstStyle/>
          <a:p>
            <a:pPr marL="533400" lvl="1" indent="0">
              <a:buNone/>
            </a:pPr>
            <a:r>
              <a:rPr lang="vi-VN" dirty="0"/>
              <a:t>2.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nguyên nhân</a:t>
            </a:r>
          </a:p>
          <a:p>
            <a:pPr marL="533400" lvl="1" indent="0">
              <a:buNone/>
            </a:pP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ung thư qua </a:t>
            </a:r>
            <a:r>
              <a:rPr lang="vi-VN" dirty="0" err="1"/>
              <a:t>nội</a:t>
            </a:r>
            <a:r>
              <a:rPr lang="vi-VN" dirty="0"/>
              <a:t> soi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di căn xa trên </a:t>
            </a:r>
            <a:r>
              <a:rPr lang="vi-VN" dirty="0" err="1"/>
              <a:t>các</a:t>
            </a:r>
            <a:r>
              <a:rPr lang="vi-VN" dirty="0"/>
              <a:t> cơ quan</a:t>
            </a:r>
          </a:p>
          <a:p>
            <a:pPr marL="533400" lvl="1" indent="0">
              <a:buNone/>
            </a:pPr>
            <a:r>
              <a:rPr lang="vi-VN" dirty="0"/>
              <a:t>BN ở GĐ IV </a:t>
            </a:r>
            <a:r>
              <a:rPr lang="vi-VN" dirty="0" err="1"/>
              <a:t>kèm</a:t>
            </a:r>
            <a:r>
              <a:rPr lang="vi-VN" dirty="0"/>
              <a:t> theo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mổ</a:t>
            </a:r>
            <a:r>
              <a:rPr lang="vi-VN" dirty="0"/>
              <a:t>-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endParaRPr lang="vi-VN" dirty="0"/>
          </a:p>
          <a:p>
            <a:pPr marL="533400" lvl="1" indent="0">
              <a:buNone/>
            </a:pPr>
            <a:r>
              <a:rPr lang="vi-VN" dirty="0"/>
              <a:t>Ung thư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tràng</a:t>
            </a:r>
            <a:r>
              <a:rPr lang="vi-VN" dirty="0"/>
              <a:t>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giữa-thấp</a:t>
            </a:r>
            <a:r>
              <a:rPr lang="vi-VN" dirty="0"/>
              <a:t> nên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PP </a:t>
            </a:r>
            <a:r>
              <a:rPr lang="vi-VN" dirty="0" err="1"/>
              <a:t>mổ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TME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626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87F3BF-5CA8-9B89-18E8-AC8AF917D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II-LÝ DO NHẬP VIỆN:</a:t>
            </a:r>
            <a:endParaRPr lang="vi-V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2751876-7AA3-1B7E-7DF6-DCFE9639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875" y="4125667"/>
            <a:ext cx="4354365" cy="1375600"/>
          </a:xfrm>
        </p:spPr>
        <p:txBody>
          <a:bodyPr/>
          <a:lstStyle/>
          <a:p>
            <a:pPr algn="ctr"/>
            <a:r>
              <a:rPr lang="en-US" sz="4400" dirty="0">
                <a:latin typeface="Calibri Light "/>
              </a:rPr>
              <a:t>ĐA</a:t>
            </a:r>
            <a:r>
              <a:rPr lang="vi-VN" sz="4400" dirty="0">
                <a:latin typeface="Calibri Light "/>
              </a:rPr>
              <a:t>U BỤNG QUẶN CƠN TRÊN RỐN</a:t>
            </a:r>
            <a:endParaRPr lang="en-US" sz="4400" dirty="0">
              <a:latin typeface="Calibri Light "/>
            </a:endParaRPr>
          </a:p>
        </p:txBody>
      </p:sp>
    </p:spTree>
    <p:extLst>
      <p:ext uri="{BB962C8B-B14F-4D97-AF65-F5344CB8AC3E}">
        <p14:creationId xmlns:p14="http://schemas.microsoft.com/office/powerpoint/2010/main" val="352252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77589-8CD5-2998-A728-4913D6C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III-BỆNH SỬ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32B2A5-3F64-B2EC-DCD7-B10C47EBA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</a:rPr>
              <a:t>-</a:t>
            </a:r>
            <a:r>
              <a:rPr lang="vi-VN" dirty="0" err="1">
                <a:effectLst/>
              </a:rPr>
              <a:t>Cách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nhập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viện</a:t>
            </a:r>
            <a:r>
              <a:rPr lang="vi-VN" dirty="0">
                <a:effectLst/>
              </a:rPr>
              <a:t> 2 </a:t>
            </a:r>
            <a:r>
              <a:rPr lang="vi-VN" dirty="0" err="1">
                <a:effectLst/>
              </a:rPr>
              <a:t>tháng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bệnh</a:t>
            </a:r>
            <a:r>
              <a:rPr lang="vi-VN" dirty="0">
                <a:effectLst/>
              </a:rPr>
              <a:t> nhân </a:t>
            </a:r>
            <a:r>
              <a:rPr lang="vi-VN" dirty="0" err="1">
                <a:effectLst/>
              </a:rPr>
              <a:t>khó</a:t>
            </a:r>
            <a:r>
              <a:rPr lang="vi-VN" dirty="0">
                <a:effectLst/>
              </a:rPr>
              <a:t> đi tiêu, đi tiêu phân </a:t>
            </a:r>
            <a:r>
              <a:rPr lang="vi-VN" dirty="0" err="1">
                <a:effectLst/>
              </a:rPr>
              <a:t>nhỏ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dẹt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màu</a:t>
            </a:r>
            <a:r>
              <a:rPr lang="vi-VN" dirty="0">
                <a:effectLst/>
              </a:rPr>
              <a:t> xanh, </a:t>
            </a:r>
            <a:r>
              <a:rPr lang="vi-VN" dirty="0" err="1">
                <a:effectLst/>
              </a:rPr>
              <a:t>kèm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lẫn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máu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đỏ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sẫm</a:t>
            </a:r>
            <a:r>
              <a:rPr lang="vi-VN" dirty="0">
                <a:effectLst/>
              </a:rPr>
              <a:t> theo phân </a:t>
            </a:r>
            <a:r>
              <a:rPr lang="vi-VN" dirty="0" err="1">
                <a:effectLst/>
              </a:rPr>
              <a:t>lượng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ít</a:t>
            </a:r>
            <a:r>
              <a:rPr lang="vi-VN" dirty="0">
                <a:effectLst/>
              </a:rPr>
              <a:t>, sau đi </a:t>
            </a:r>
            <a:r>
              <a:rPr lang="vi-VN" dirty="0" err="1">
                <a:effectLst/>
              </a:rPr>
              <a:t>cầu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vẫn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còn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cảm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giác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mắc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cầu</a:t>
            </a:r>
            <a:r>
              <a:rPr lang="vi-VN" dirty="0">
                <a:effectLst/>
              </a:rPr>
              <a:t>. Sau </a:t>
            </a:r>
            <a:r>
              <a:rPr lang="vi-VN" dirty="0" err="1">
                <a:effectLst/>
              </a:rPr>
              <a:t>đó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khoảng</a:t>
            </a:r>
            <a:r>
              <a:rPr lang="vi-VN" dirty="0">
                <a:effectLst/>
              </a:rPr>
              <a:t> 1 </a:t>
            </a:r>
            <a:r>
              <a:rPr lang="vi-VN" dirty="0" err="1">
                <a:effectLst/>
              </a:rPr>
              <a:t>tuần</a:t>
            </a:r>
            <a:r>
              <a:rPr lang="vi-VN" dirty="0">
                <a:effectLst/>
              </a:rPr>
              <a:t>-&gt; </a:t>
            </a:r>
            <a:r>
              <a:rPr lang="vi-VN" dirty="0" err="1">
                <a:effectLst/>
              </a:rPr>
              <a:t>bệnh</a:t>
            </a:r>
            <a:r>
              <a:rPr lang="vi-VN" dirty="0">
                <a:effectLst/>
              </a:rPr>
              <a:t> nhân tiêu </a:t>
            </a:r>
            <a:r>
              <a:rPr lang="vi-VN" dirty="0" err="1">
                <a:effectLst/>
              </a:rPr>
              <a:t>chảy</a:t>
            </a:r>
            <a:r>
              <a:rPr lang="vi-VN" dirty="0">
                <a:effectLst/>
              </a:rPr>
              <a:t> 1 </a:t>
            </a:r>
            <a:r>
              <a:rPr lang="vi-VN" dirty="0" err="1">
                <a:effectLst/>
              </a:rPr>
              <a:t>lần</a:t>
            </a:r>
            <a:r>
              <a:rPr lang="vi-VN" dirty="0">
                <a:effectLst/>
              </a:rPr>
              <a:t>/</a:t>
            </a:r>
            <a:r>
              <a:rPr lang="vi-VN" dirty="0" err="1">
                <a:effectLst/>
              </a:rPr>
              <a:t>ngày</a:t>
            </a:r>
            <a:r>
              <a:rPr lang="vi-VN" dirty="0">
                <a:effectLst/>
              </a:rPr>
              <a:t>, phân </a:t>
            </a:r>
            <a:r>
              <a:rPr lang="vi-VN" dirty="0" err="1">
                <a:effectLst/>
              </a:rPr>
              <a:t>lỏng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sệt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màu</a:t>
            </a:r>
            <a:r>
              <a:rPr lang="vi-VN" dirty="0">
                <a:effectLst/>
              </a:rPr>
              <a:t> xanh </a:t>
            </a:r>
            <a:r>
              <a:rPr lang="vi-VN" dirty="0" err="1">
                <a:effectLst/>
              </a:rPr>
              <a:t>có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lẫn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máu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đỏ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sẫm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mùi</a:t>
            </a:r>
            <a:r>
              <a:rPr lang="vi-VN" dirty="0">
                <a:effectLst/>
              </a:rPr>
              <a:t> tanh. </a:t>
            </a:r>
            <a:r>
              <a:rPr lang="vi-VN" dirty="0" err="1">
                <a:effectLst/>
              </a:rPr>
              <a:t>Bệnh</a:t>
            </a:r>
            <a:r>
              <a:rPr lang="vi-VN" dirty="0">
                <a:effectLst/>
              </a:rPr>
              <a:t> nhân </a:t>
            </a:r>
            <a:r>
              <a:rPr lang="vi-VN" dirty="0" err="1">
                <a:effectLst/>
              </a:rPr>
              <a:t>cảm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giác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đầy</a:t>
            </a:r>
            <a:r>
              <a:rPr lang="vi-VN" dirty="0">
                <a:effectLst/>
              </a:rPr>
              <a:t> </a:t>
            </a:r>
            <a:r>
              <a:rPr lang="vi-VN" dirty="0" err="1">
                <a:effectLst/>
              </a:rPr>
              <a:t>bụng</a:t>
            </a:r>
            <a:r>
              <a:rPr lang="vi-VN" dirty="0">
                <a:effectLst/>
              </a:rPr>
              <a:t>, </a:t>
            </a:r>
            <a:r>
              <a:rPr lang="vi-VN" dirty="0" err="1">
                <a:effectLst/>
              </a:rPr>
              <a:t>khó</a:t>
            </a:r>
            <a:r>
              <a:rPr lang="vi-VN" dirty="0">
                <a:effectLst/>
              </a:rPr>
              <a:t> tiêu, ợ hơi </a:t>
            </a:r>
            <a:r>
              <a:rPr lang="vi-VN" dirty="0" err="1">
                <a:effectLst/>
              </a:rPr>
              <a:t>nhiều</a:t>
            </a:r>
            <a:r>
              <a:rPr lang="vi-VN" dirty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576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D77589-8CD5-2998-A728-4913D6C3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/>
              <a:t>III-BỆNH SỬ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32B2A5-3F64-B2EC-DCD7-B10C47EBA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vi-VN"/>
              <a:t>-</a:t>
            </a:r>
            <a:r>
              <a:rPr lang="vi-VN" err="1"/>
              <a:t>Cách</a:t>
            </a:r>
            <a:r>
              <a:rPr lang="vi-VN"/>
              <a:t> </a:t>
            </a:r>
            <a:r>
              <a:rPr lang="vi-VN" err="1"/>
              <a:t>nhập</a:t>
            </a:r>
            <a:r>
              <a:rPr lang="vi-VN"/>
              <a:t> </a:t>
            </a:r>
            <a:r>
              <a:rPr lang="vi-VN" err="1"/>
              <a:t>viện</a:t>
            </a:r>
            <a:r>
              <a:rPr lang="vi-VN"/>
              <a:t> 3 </a:t>
            </a:r>
            <a:r>
              <a:rPr lang="vi-VN" err="1"/>
              <a:t>ngày</a:t>
            </a:r>
            <a:r>
              <a:rPr lang="vi-VN"/>
              <a:t>, </a:t>
            </a:r>
            <a:r>
              <a:rPr lang="vi-VN" err="1"/>
              <a:t>bệnh</a:t>
            </a:r>
            <a:r>
              <a:rPr lang="vi-VN"/>
              <a:t> nhân đau </a:t>
            </a:r>
            <a:r>
              <a:rPr lang="vi-VN" err="1"/>
              <a:t>bụng</a:t>
            </a:r>
            <a:r>
              <a:rPr lang="vi-VN"/>
              <a:t> </a:t>
            </a:r>
            <a:r>
              <a:rPr lang="vi-VN" err="1"/>
              <a:t>quặn</a:t>
            </a:r>
            <a:r>
              <a:rPr lang="vi-VN"/>
              <a:t> </a:t>
            </a:r>
            <a:r>
              <a:rPr lang="vi-VN" err="1"/>
              <a:t>từng</a:t>
            </a:r>
            <a:r>
              <a:rPr lang="vi-VN"/>
              <a:t> cơn quanh </a:t>
            </a:r>
            <a:r>
              <a:rPr lang="vi-VN" err="1"/>
              <a:t>rốn</a:t>
            </a:r>
            <a:r>
              <a:rPr lang="vi-VN"/>
              <a:t>, </a:t>
            </a:r>
            <a:r>
              <a:rPr lang="vi-VN" err="1"/>
              <a:t>mỗi</a:t>
            </a:r>
            <a:r>
              <a:rPr lang="vi-VN"/>
              <a:t> cơn </a:t>
            </a:r>
            <a:r>
              <a:rPr lang="vi-VN" err="1"/>
              <a:t>kéo</a:t>
            </a:r>
            <a:r>
              <a:rPr lang="vi-VN"/>
              <a:t> </a:t>
            </a:r>
            <a:r>
              <a:rPr lang="vi-VN" err="1"/>
              <a:t>dài</a:t>
            </a:r>
            <a:r>
              <a:rPr lang="vi-VN"/>
              <a:t> 1-2 </a:t>
            </a:r>
            <a:r>
              <a:rPr lang="vi-VN" err="1"/>
              <a:t>phút</a:t>
            </a:r>
            <a:r>
              <a:rPr lang="vi-VN"/>
              <a:t>, </a:t>
            </a:r>
            <a:r>
              <a:rPr lang="vi-VN" err="1"/>
              <a:t>ngảy</a:t>
            </a:r>
            <a:r>
              <a:rPr lang="vi-VN"/>
              <a:t> </a:t>
            </a:r>
            <a:r>
              <a:rPr lang="vi-VN" err="1"/>
              <a:t>khoảng</a:t>
            </a:r>
            <a:r>
              <a:rPr lang="vi-VN"/>
              <a:t> 6-7 cơn, </a:t>
            </a:r>
            <a:r>
              <a:rPr lang="vi-VN" err="1"/>
              <a:t>bụng</a:t>
            </a:r>
            <a:r>
              <a:rPr lang="vi-VN"/>
              <a:t> </a:t>
            </a:r>
            <a:r>
              <a:rPr lang="vi-VN" err="1"/>
              <a:t>trướng</a:t>
            </a:r>
            <a:r>
              <a:rPr lang="vi-VN"/>
              <a:t> </a:t>
            </a:r>
            <a:r>
              <a:rPr lang="vi-VN" err="1"/>
              <a:t>nhiều</a:t>
            </a:r>
            <a:r>
              <a:rPr lang="vi-VN"/>
              <a:t>, không lan, không tư </a:t>
            </a:r>
            <a:r>
              <a:rPr lang="vi-VN" err="1"/>
              <a:t>thế</a:t>
            </a:r>
            <a:r>
              <a:rPr lang="vi-VN"/>
              <a:t> </a:t>
            </a:r>
            <a:r>
              <a:rPr lang="vi-VN" err="1"/>
              <a:t>giảm</a:t>
            </a:r>
            <a:r>
              <a:rPr lang="vi-VN"/>
              <a:t> đau. </a:t>
            </a:r>
            <a:r>
              <a:rPr lang="vi-VN" err="1"/>
              <a:t>Bệnh</a:t>
            </a:r>
            <a:r>
              <a:rPr lang="vi-VN"/>
              <a:t> nhân </a:t>
            </a:r>
            <a:r>
              <a:rPr lang="vi-VN" err="1"/>
              <a:t>buồn</a:t>
            </a:r>
            <a:r>
              <a:rPr lang="vi-VN"/>
              <a:t> nôn nhưng không nôn, </a:t>
            </a:r>
            <a:r>
              <a:rPr lang="vi-VN" err="1"/>
              <a:t>bệnh</a:t>
            </a:r>
            <a:r>
              <a:rPr lang="vi-VN"/>
              <a:t> nhân </a:t>
            </a:r>
            <a:r>
              <a:rPr lang="vi-VN" err="1"/>
              <a:t>móc</a:t>
            </a:r>
            <a:r>
              <a:rPr lang="vi-VN"/>
              <a:t> </a:t>
            </a:r>
            <a:r>
              <a:rPr lang="vi-VN" err="1"/>
              <a:t>họng</a:t>
            </a:r>
            <a:r>
              <a:rPr lang="vi-VN"/>
              <a:t> </a:t>
            </a:r>
            <a:r>
              <a:rPr lang="vi-VN" err="1"/>
              <a:t>để</a:t>
            </a:r>
            <a:r>
              <a:rPr lang="vi-VN"/>
              <a:t> nôn </a:t>
            </a:r>
            <a:r>
              <a:rPr lang="vi-VN" err="1"/>
              <a:t>thì</a:t>
            </a:r>
            <a:r>
              <a:rPr lang="vi-VN"/>
              <a:t> </a:t>
            </a:r>
            <a:r>
              <a:rPr lang="vi-VN" err="1"/>
              <a:t>thấy</a:t>
            </a:r>
            <a:r>
              <a:rPr lang="vi-VN"/>
              <a:t> </a:t>
            </a:r>
            <a:r>
              <a:rPr lang="vi-VN" err="1"/>
              <a:t>dễ</a:t>
            </a:r>
            <a:r>
              <a:rPr lang="vi-VN"/>
              <a:t> </a:t>
            </a:r>
            <a:r>
              <a:rPr lang="vi-VN" err="1"/>
              <a:t>chịu</a:t>
            </a:r>
            <a:r>
              <a:rPr lang="vi-VN"/>
              <a:t> hơn.. </a:t>
            </a:r>
            <a:r>
              <a:rPr lang="vi-VN" err="1"/>
              <a:t>Bệnh</a:t>
            </a:r>
            <a:r>
              <a:rPr lang="vi-VN"/>
              <a:t> nhân không trung </a:t>
            </a:r>
            <a:r>
              <a:rPr lang="vi-VN" err="1"/>
              <a:t>tiện</a:t>
            </a:r>
            <a:r>
              <a:rPr lang="vi-VN"/>
              <a:t>, không đi tiêu </a:t>
            </a:r>
            <a:r>
              <a:rPr lang="vi-VN" err="1"/>
              <a:t>được</a:t>
            </a:r>
            <a:r>
              <a:rPr lang="vi-VN"/>
              <a:t>.</a:t>
            </a:r>
          </a:p>
          <a:p>
            <a:pPr>
              <a:lnSpc>
                <a:spcPct val="90000"/>
              </a:lnSpc>
            </a:pPr>
            <a:r>
              <a:rPr lang="vi-VN">
                <a:effectLst/>
              </a:rPr>
              <a:t>-Trong </a:t>
            </a:r>
            <a:r>
              <a:rPr lang="vi-VN" err="1">
                <a:effectLst/>
              </a:rPr>
              <a:t>quá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trình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bệnh</a:t>
            </a:r>
            <a:r>
              <a:rPr lang="vi-VN">
                <a:effectLst/>
              </a:rPr>
              <a:t>, </a:t>
            </a:r>
            <a:r>
              <a:rPr lang="vi-VN" err="1">
                <a:effectLst/>
              </a:rPr>
              <a:t>bệnh</a:t>
            </a:r>
            <a:r>
              <a:rPr lang="vi-VN">
                <a:effectLst/>
              </a:rPr>
              <a:t> nhân </a:t>
            </a:r>
            <a:r>
              <a:rPr lang="vi-VN" err="1">
                <a:effectLst/>
              </a:rPr>
              <a:t>chán</a:t>
            </a:r>
            <a:r>
              <a:rPr lang="vi-VN">
                <a:effectLst/>
              </a:rPr>
              <a:t> ăn, </a:t>
            </a:r>
            <a:r>
              <a:rPr lang="vi-VN" err="1">
                <a:effectLst/>
              </a:rPr>
              <a:t>sụt</a:t>
            </a:r>
            <a:r>
              <a:rPr lang="vi-VN">
                <a:effectLst/>
              </a:rPr>
              <a:t> 12kg/1 </a:t>
            </a:r>
            <a:r>
              <a:rPr lang="vi-VN" err="1">
                <a:effectLst/>
              </a:rPr>
              <a:t>tháng</a:t>
            </a:r>
            <a:r>
              <a:rPr lang="vi-VN">
                <a:effectLst/>
              </a:rPr>
              <a:t>(</a:t>
            </a:r>
            <a:r>
              <a:rPr lang="vi-VN" err="1">
                <a:effectLst/>
              </a:rPr>
              <a:t>trước</a:t>
            </a:r>
            <a:r>
              <a:rPr lang="vi-VN">
                <a:effectLst/>
              </a:rPr>
              <a:t> đây 72kg-&gt;60kg), không </a:t>
            </a:r>
            <a:r>
              <a:rPr lang="vi-VN" err="1">
                <a:effectLst/>
              </a:rPr>
              <a:t>sốt</a:t>
            </a:r>
            <a:r>
              <a:rPr lang="vi-VN">
                <a:effectLst/>
              </a:rPr>
              <a:t>, không đau </a:t>
            </a:r>
            <a:r>
              <a:rPr lang="vi-VN" err="1">
                <a:effectLst/>
              </a:rPr>
              <a:t>ngực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khó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thở</a:t>
            </a:r>
            <a:r>
              <a:rPr lang="vi-VN">
                <a:effectLst/>
              </a:rPr>
              <a:t>, </a:t>
            </a:r>
            <a:r>
              <a:rPr lang="vi-VN" err="1">
                <a:effectLst/>
              </a:rPr>
              <a:t>tiểu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vàng</a:t>
            </a:r>
            <a:r>
              <a:rPr lang="vi-VN">
                <a:effectLst/>
              </a:rPr>
              <a:t> trong không </a:t>
            </a:r>
            <a:r>
              <a:rPr lang="vi-VN" err="1">
                <a:effectLst/>
              </a:rPr>
              <a:t>gắt</a:t>
            </a:r>
            <a:r>
              <a:rPr lang="vi-VN">
                <a:effectLst/>
              </a:rPr>
              <a:t> </a:t>
            </a:r>
            <a:r>
              <a:rPr lang="vi-VN" err="1">
                <a:effectLst/>
              </a:rPr>
              <a:t>buốt</a:t>
            </a:r>
            <a:endParaRPr lang="en-US">
              <a:effectLst/>
            </a:endParaRPr>
          </a:p>
          <a:p>
            <a:pPr>
              <a:lnSpc>
                <a:spcPct val="90000"/>
              </a:lnSpc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715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0482AF-A14C-A103-044D-2D2A236A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IV-Tiền căn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39CE60-88F7-59D7-9F70-5C06A2F6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BẢN THÂN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cơn đau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tương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khoa:  Viêm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dày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bv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Thạnh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 2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không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viêm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loét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polyp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khoa: chưa ghi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căn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</a:t>
            </a:r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vi-VN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đây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quen: HTL 5gói.năm,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rượu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bia: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thỉnh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thoảng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bia, 2-3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dứng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ăn hay </a:t>
            </a:r>
            <a:r>
              <a:rPr lang="vi-V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GIA ĐÌNH: chưa ghi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viên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trong gia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mắc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polyp</a:t>
            </a:r>
            <a:r>
              <a:rPr lang="vi-VN" sz="3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K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vi-VN" sz="3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vi-V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465983-EC35-223E-CACF-DF498859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V-LƯỢC QUA CÁC CƠ QUAN (</a:t>
            </a:r>
            <a:r>
              <a:rPr lang="en-US" sz="1900" err="1"/>
              <a:t>ngày</a:t>
            </a:r>
            <a:r>
              <a:rPr lang="en-US" sz="1900"/>
              <a:t> 1</a:t>
            </a:r>
            <a:r>
              <a:rPr lang="vi-VN" sz="1900"/>
              <a:t>5</a:t>
            </a:r>
            <a:r>
              <a:rPr lang="en-US" sz="1900"/>
              <a:t>/9, 5 </a:t>
            </a:r>
            <a:r>
              <a:rPr lang="en-US" sz="1900" err="1"/>
              <a:t>ngày</a:t>
            </a:r>
            <a:r>
              <a:rPr lang="en-US" sz="1900"/>
              <a:t> </a:t>
            </a:r>
            <a:r>
              <a:rPr lang="en-US" sz="1900" err="1"/>
              <a:t>sau</a:t>
            </a:r>
            <a:r>
              <a:rPr lang="en-US" sz="1900"/>
              <a:t> NV)</a:t>
            </a:r>
            <a:endParaRPr lang="vi-VN" sz="19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43815F-963C-767C-B13E-CBB86BD9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sốt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ho,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ngực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thở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vi-VN" sz="2000" dirty="0"/>
              <a:t>âm ỉ </a:t>
            </a:r>
            <a:r>
              <a:rPr lang="vi-VN" sz="2000" dirty="0" err="1"/>
              <a:t>khắp</a:t>
            </a:r>
            <a:r>
              <a:rPr lang="vi-VN" sz="2000" dirty="0"/>
              <a:t> </a:t>
            </a:r>
            <a:r>
              <a:rPr lang="vi-VN" sz="2000" dirty="0" err="1"/>
              <a:t>bụng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buồn</a:t>
            </a:r>
            <a:r>
              <a:rPr lang="en-US" sz="2000" dirty="0"/>
              <a:t> </a:t>
            </a:r>
            <a:r>
              <a:rPr lang="en-US" sz="2000" dirty="0" err="1"/>
              <a:t>nôn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nôn</a:t>
            </a:r>
            <a:r>
              <a:rPr lang="en-US" sz="2000" dirty="0"/>
              <a:t>, </a:t>
            </a:r>
            <a:r>
              <a:rPr lang="vi-VN" sz="2000" dirty="0"/>
              <a:t>phân </a:t>
            </a:r>
            <a:r>
              <a:rPr lang="vi-VN" sz="2000" dirty="0" err="1"/>
              <a:t>vàng</a:t>
            </a:r>
            <a:r>
              <a:rPr lang="vi-VN" sz="2000" dirty="0"/>
              <a:t> HMNT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Tiểu</a:t>
            </a:r>
            <a:r>
              <a:rPr lang="en-US" sz="2000" dirty="0"/>
              <a:t> </a:t>
            </a:r>
            <a:r>
              <a:rPr lang="en-US" sz="2000" dirty="0" err="1"/>
              <a:t>vàng</a:t>
            </a:r>
            <a:r>
              <a:rPr lang="en-US" sz="2000" dirty="0"/>
              <a:t> </a:t>
            </a:r>
            <a:r>
              <a:rPr lang="vi-VN" sz="2000" dirty="0"/>
              <a:t>trong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gắt</a:t>
            </a:r>
            <a:r>
              <a:rPr lang="en-US" sz="2000" dirty="0"/>
              <a:t> </a:t>
            </a:r>
            <a:r>
              <a:rPr lang="en-US" sz="2000" dirty="0" err="1"/>
              <a:t>buốt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liệt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đau</a:t>
            </a:r>
            <a:r>
              <a:rPr lang="en-US" sz="2000" dirty="0"/>
              <a:t> </a:t>
            </a:r>
            <a:r>
              <a:rPr lang="en-US" sz="2000" dirty="0" err="1"/>
              <a:t>nhức</a:t>
            </a:r>
            <a:r>
              <a:rPr lang="en-US" sz="2000" dirty="0"/>
              <a:t> </a:t>
            </a:r>
            <a:r>
              <a:rPr lang="en-US" sz="2000" dirty="0" err="1"/>
              <a:t>xương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Ngứa</a:t>
            </a:r>
            <a:r>
              <a:rPr lang="en-US" sz="2000" dirty="0"/>
              <a:t> </a:t>
            </a:r>
            <a:r>
              <a:rPr lang="en-US" sz="2000" dirty="0" err="1"/>
              <a:t>khắp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90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D50D6F-643D-C618-D770-1B8ED71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dirty="0"/>
              <a:t>VI-KHÁM (</a:t>
            </a:r>
            <a:r>
              <a:rPr lang="en-US" dirty="0" err="1"/>
              <a:t>ngày</a:t>
            </a:r>
            <a:r>
              <a:rPr lang="en-US" dirty="0"/>
              <a:t> 1</a:t>
            </a:r>
            <a:r>
              <a:rPr lang="vi-VN" dirty="0"/>
              <a:t>5</a:t>
            </a:r>
            <a:r>
              <a:rPr lang="en-US" dirty="0"/>
              <a:t>/9, </a:t>
            </a:r>
            <a:r>
              <a:rPr lang="vi-VN" dirty="0"/>
              <a:t>6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NV)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CA9468-E71E-B52C-A774-A3096717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3" y="2200731"/>
            <a:ext cx="8420463" cy="4289716"/>
          </a:xfrm>
        </p:spPr>
        <p:txBody>
          <a:bodyPr wrap="square" anchor="t">
            <a:noAutofit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vi-VN" sz="2000" dirty="0">
                <a:effectLst/>
              </a:rPr>
              <a:t>1. </a:t>
            </a:r>
            <a:r>
              <a:rPr lang="vi-VN" sz="2000" dirty="0" err="1">
                <a:effectLst/>
              </a:rPr>
              <a:t>Tổng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trạng</a:t>
            </a:r>
            <a:endParaRPr lang="vi-VN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BN </a:t>
            </a:r>
            <a:r>
              <a:rPr lang="vi-VN" sz="2000" dirty="0" err="1">
                <a:effectLst/>
              </a:rPr>
              <a:t>tỉnh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tiếp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xúc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tốt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Chi </a:t>
            </a:r>
            <a:r>
              <a:rPr lang="vi-VN" sz="2000" dirty="0" err="1">
                <a:effectLst/>
              </a:rPr>
              <a:t>ấm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mạch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rõ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Da niêm </a:t>
            </a:r>
            <a:r>
              <a:rPr lang="vi-VN" sz="2000" dirty="0" err="1">
                <a:effectLst/>
              </a:rPr>
              <a:t>hồng</a:t>
            </a:r>
            <a:r>
              <a:rPr lang="vi-VN" sz="2000" dirty="0">
                <a:effectLst/>
              </a:rPr>
              <a:t>, không </a:t>
            </a:r>
            <a:r>
              <a:rPr lang="vi-VN" sz="2000" dirty="0" err="1">
                <a:effectLst/>
              </a:rPr>
              <a:t>dấu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mất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nước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</a:rPr>
              <a:t>Hạch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thượng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đòn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hạch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nách</a:t>
            </a:r>
            <a:r>
              <a:rPr lang="vi-VN" sz="2000" dirty="0">
                <a:effectLst/>
              </a:rPr>
              <a:t>, </a:t>
            </a:r>
            <a:r>
              <a:rPr lang="vi-VN" sz="2000" dirty="0" err="1">
                <a:effectLst/>
              </a:rPr>
              <a:t>hạch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bẹn</a:t>
            </a:r>
            <a:r>
              <a:rPr lang="vi-VN" sz="2000" dirty="0">
                <a:effectLst/>
              </a:rPr>
              <a:t> không </a:t>
            </a:r>
            <a:r>
              <a:rPr lang="vi-VN" sz="2000" dirty="0" err="1">
                <a:effectLst/>
              </a:rPr>
              <a:t>sờ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chạm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Sinh </a:t>
            </a:r>
            <a:r>
              <a:rPr lang="vi-VN" sz="2000" dirty="0" err="1">
                <a:effectLst/>
              </a:rPr>
              <a:t>hiệu</a:t>
            </a:r>
            <a:r>
              <a:rPr lang="vi-VN" sz="2000" dirty="0">
                <a:effectLst/>
              </a:rPr>
              <a:t>: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M: 90L/</a:t>
            </a:r>
            <a:r>
              <a:rPr lang="vi-VN" sz="2000" dirty="0" err="1">
                <a:effectLst/>
              </a:rPr>
              <a:t>ph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HA: 110/70 </a:t>
            </a:r>
            <a:r>
              <a:rPr lang="vi-VN" sz="2000" dirty="0" err="1">
                <a:effectLst/>
              </a:rPr>
              <a:t>mmHg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 err="1">
                <a:effectLst/>
              </a:rPr>
              <a:t>Nhiệt</a:t>
            </a:r>
            <a:r>
              <a:rPr lang="vi-VN" sz="2000" dirty="0">
                <a:effectLst/>
              </a:rPr>
              <a:t> </a:t>
            </a:r>
            <a:r>
              <a:rPr lang="vi-VN" sz="2000" dirty="0" err="1">
                <a:effectLst/>
              </a:rPr>
              <a:t>độ</a:t>
            </a:r>
            <a:r>
              <a:rPr lang="vi-VN" sz="2000" dirty="0">
                <a:effectLst/>
              </a:rPr>
              <a:t>: 37 </a:t>
            </a:r>
            <a:r>
              <a:rPr lang="vi-VN" sz="2000" dirty="0" err="1">
                <a:effectLst/>
              </a:rPr>
              <a:t>độ</a:t>
            </a:r>
            <a:r>
              <a:rPr lang="vi-VN" sz="2000" dirty="0">
                <a:effectLst/>
              </a:rPr>
              <a:t> C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NT: 20L/</a:t>
            </a:r>
            <a:r>
              <a:rPr lang="vi-VN" sz="2000" dirty="0" err="1">
                <a:effectLst/>
              </a:rPr>
              <a:t>ph</a:t>
            </a:r>
            <a:endParaRPr lang="en-US" sz="20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</a:rPr>
              <a:t>CN: 60 </a:t>
            </a:r>
            <a:r>
              <a:rPr lang="vi-VN" sz="2000" dirty="0" err="1">
                <a:effectLst/>
              </a:rPr>
              <a:t>kg</a:t>
            </a:r>
            <a:r>
              <a:rPr lang="vi-VN" sz="2000" dirty="0">
                <a:effectLst/>
              </a:rPr>
              <a:t>, CC: 170cm-&gt; BMI: 20,7</a:t>
            </a:r>
            <a:r>
              <a:rPr lang="en-US" sz="2000" dirty="0">
                <a:effectLst/>
              </a:rPr>
              <a:t>-&gt; </a:t>
            </a:r>
            <a:r>
              <a:rPr lang="en-US" sz="2000" dirty="0" err="1">
                <a:effectLst/>
              </a:rPr>
              <a:t>thể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trạng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trung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bình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5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D50D6F-643D-C618-D770-1B8ED717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/>
              <a:t>VI-KHÁM (ngày 13/9, 5 ngày sau NV)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CA9468-E71E-B52C-A774-A3096717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784" y="2200731"/>
            <a:ext cx="7962800" cy="436143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Tim </a:t>
            </a:r>
            <a:r>
              <a:rPr lang="en-US" sz="1900" dirty="0" err="1"/>
              <a:t>đều</a:t>
            </a:r>
            <a:r>
              <a:rPr lang="en-US" sz="1900" dirty="0"/>
              <a:t>, </a:t>
            </a:r>
            <a:r>
              <a:rPr lang="en-US" sz="1900" dirty="0" err="1"/>
              <a:t>phổi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.</a:t>
            </a:r>
          </a:p>
          <a:p>
            <a:pPr marL="609585" lvl="1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Bụng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Bụng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trướng</a:t>
            </a:r>
            <a:r>
              <a:rPr lang="vi-VN" sz="1900" dirty="0">
                <a:effectLst/>
              </a:rPr>
              <a:t>, không </a:t>
            </a:r>
            <a:r>
              <a:rPr lang="vi-VN" sz="1900" dirty="0" err="1">
                <a:effectLst/>
              </a:rPr>
              <a:t>sẹo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mổ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cũ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không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dấu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rắn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bò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không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quai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ruột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nổi</a:t>
            </a:r>
            <a:r>
              <a:rPr lang="en-US" sz="1900" dirty="0">
                <a:effectLst/>
              </a:rPr>
              <a:t>, </a:t>
            </a:r>
            <a:r>
              <a:rPr lang="en-US" sz="1900" dirty="0" err="1">
                <a:effectLst/>
              </a:rPr>
              <a:t>không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tuần</a:t>
            </a:r>
            <a:r>
              <a:rPr lang="en-US" sz="1900" dirty="0">
                <a:effectLst/>
              </a:rPr>
              <a:t> </a:t>
            </a:r>
            <a:r>
              <a:rPr lang="en-US" sz="1900" dirty="0" err="1">
                <a:effectLst/>
              </a:rPr>
              <a:t>hoàn</a:t>
            </a:r>
            <a:r>
              <a:rPr lang="en-US" sz="1900" dirty="0">
                <a:effectLst/>
              </a:rPr>
              <a:t> bang </a:t>
            </a:r>
            <a:r>
              <a:rPr lang="en-US" sz="1900" dirty="0" err="1">
                <a:effectLst/>
              </a:rPr>
              <a:t>hệ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>
                <a:effectLst/>
              </a:rPr>
              <a:t>Nghe NĐR 4L/</a:t>
            </a:r>
            <a:r>
              <a:rPr lang="vi-VN" sz="1900" dirty="0" err="1">
                <a:effectLst/>
              </a:rPr>
              <a:t>ph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Ấn</a:t>
            </a:r>
            <a:r>
              <a:rPr lang="vi-VN" sz="1900" dirty="0">
                <a:effectLst/>
              </a:rPr>
              <a:t> đau </a:t>
            </a:r>
            <a:r>
              <a:rPr lang="vi-VN" sz="1900" dirty="0" err="1">
                <a:effectLst/>
              </a:rPr>
              <a:t>nhẹ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khắp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bụng</a:t>
            </a:r>
            <a:endParaRPr lang="en-US" sz="1900" dirty="0">
              <a:effectLst/>
            </a:endParaRP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>
                <a:effectLst/>
              </a:rPr>
              <a:t>Túi</a:t>
            </a:r>
            <a:r>
              <a:rPr lang="vi-VN" sz="1900" dirty="0">
                <a:effectLst/>
              </a:rPr>
              <a:t> HMNT ra </a:t>
            </a:r>
            <a:r>
              <a:rPr lang="vi-VN" sz="1900" dirty="0" err="1">
                <a:effectLst/>
              </a:rPr>
              <a:t>ít</a:t>
            </a:r>
            <a:r>
              <a:rPr lang="vi-VN" sz="1900" dirty="0">
                <a:effectLst/>
              </a:rPr>
              <a:t> phân </a:t>
            </a:r>
            <a:r>
              <a:rPr lang="vi-VN" sz="1900" dirty="0" err="1">
                <a:effectLst/>
              </a:rPr>
              <a:t>và</a:t>
            </a:r>
            <a:r>
              <a:rPr lang="vi-VN" sz="1900" dirty="0">
                <a:effectLst/>
              </a:rPr>
              <a:t> hơi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900" dirty="0" err="1">
                <a:effectLst/>
              </a:rPr>
              <a:t>Khám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hậu</a:t>
            </a:r>
            <a:r>
              <a:rPr lang="vi-VN" sz="1900" dirty="0">
                <a:effectLst/>
              </a:rPr>
              <a:t> môn-</a:t>
            </a:r>
            <a:r>
              <a:rPr lang="vi-VN" sz="1900" dirty="0" err="1">
                <a:effectLst/>
              </a:rPr>
              <a:t>Trực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tràng</a:t>
            </a:r>
            <a:r>
              <a:rPr lang="vi-VN" sz="1900" dirty="0">
                <a:effectLst/>
              </a:rPr>
              <a:t> </a:t>
            </a: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/>
              <a:t>U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chít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hẹp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lòng</a:t>
            </a:r>
            <a:r>
              <a:rPr lang="vi-VN" sz="1900" dirty="0">
                <a:effectLst/>
              </a:rPr>
              <a:t>, </a:t>
            </a:r>
            <a:r>
              <a:rPr lang="vi-VN" sz="1900" dirty="0" err="1">
                <a:effectLst/>
              </a:rPr>
              <a:t>cách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bờ</a:t>
            </a:r>
            <a:r>
              <a:rPr lang="vi-VN" sz="1900" dirty="0">
                <a:effectLst/>
              </a:rPr>
              <a:t> HM 6cm, không </a:t>
            </a:r>
            <a:r>
              <a:rPr lang="vi-VN" sz="1900" dirty="0" err="1">
                <a:effectLst/>
              </a:rPr>
              <a:t>máu</a:t>
            </a:r>
            <a:r>
              <a:rPr lang="vi-VN" sz="1900" dirty="0">
                <a:effectLst/>
              </a:rPr>
              <a:t> theo găng, phân </a:t>
            </a:r>
            <a:r>
              <a:rPr lang="vi-VN" sz="1900" dirty="0" err="1">
                <a:effectLst/>
              </a:rPr>
              <a:t>vàng</a:t>
            </a:r>
            <a:r>
              <a:rPr lang="vi-VN" sz="1900" dirty="0">
                <a:effectLst/>
              </a:rPr>
              <a:t> </a:t>
            </a:r>
            <a:r>
              <a:rPr lang="vi-VN" sz="1900" dirty="0" err="1">
                <a:effectLst/>
              </a:rPr>
              <a:t>lẫn</a:t>
            </a:r>
            <a:r>
              <a:rPr lang="vi-VN" sz="1900" dirty="0">
                <a:effectLst/>
              </a:rPr>
              <a:t> theo găng</a:t>
            </a:r>
          </a:p>
          <a:p>
            <a:pPr marL="1066784" lvl="2">
              <a:lnSpc>
                <a:spcPct val="90000"/>
              </a:lnSpc>
              <a:spcAft>
                <a:spcPts val="800"/>
              </a:spcAft>
            </a:pPr>
            <a:r>
              <a:rPr lang="vi-VN" sz="1900" dirty="0" err="1"/>
              <a:t>Lỗ</a:t>
            </a:r>
            <a:r>
              <a:rPr lang="vi-VN" sz="1900" dirty="0"/>
              <a:t> </a:t>
            </a:r>
            <a:r>
              <a:rPr lang="vi-VN" sz="1900" dirty="0" err="1"/>
              <a:t>hậu</a:t>
            </a:r>
            <a:r>
              <a:rPr lang="vi-VN" sz="1900" dirty="0"/>
              <a:t> môn </a:t>
            </a:r>
            <a:r>
              <a:rPr lang="vi-VN" sz="1900" dirty="0" err="1"/>
              <a:t>đóng</a:t>
            </a:r>
            <a:r>
              <a:rPr lang="vi-VN" sz="1900" dirty="0"/>
              <a:t> </a:t>
            </a:r>
            <a:r>
              <a:rPr lang="vi-VN" sz="1900" dirty="0" err="1"/>
              <a:t>kín</a:t>
            </a:r>
            <a:r>
              <a:rPr lang="vi-VN" sz="1900" dirty="0"/>
              <a:t>, </a:t>
            </a:r>
            <a:r>
              <a:rPr lang="vi-VN" sz="1900" dirty="0" err="1"/>
              <a:t>nếp</a:t>
            </a:r>
            <a:r>
              <a:rPr lang="vi-VN" sz="1900" dirty="0"/>
              <a:t> </a:t>
            </a:r>
            <a:r>
              <a:rPr lang="vi-VN" sz="1900" dirty="0" err="1"/>
              <a:t>hậu</a:t>
            </a:r>
            <a:r>
              <a:rPr lang="vi-VN" sz="1900" dirty="0"/>
              <a:t> môn </a:t>
            </a:r>
            <a:r>
              <a:rPr lang="vi-VN" sz="1900" dirty="0" err="1"/>
              <a:t>hướng</a:t>
            </a:r>
            <a:r>
              <a:rPr lang="vi-VN" sz="1900" dirty="0"/>
              <a:t> tâm, da quanh HM không sưng </a:t>
            </a:r>
            <a:r>
              <a:rPr lang="vi-VN" sz="1900" dirty="0" err="1"/>
              <a:t>đỏ</a:t>
            </a:r>
            <a:r>
              <a:rPr lang="vi-VN" sz="1900" dirty="0"/>
              <a:t>, k </a:t>
            </a:r>
            <a:r>
              <a:rPr lang="vi-VN" sz="1900" dirty="0" err="1"/>
              <a:t>chảy</a:t>
            </a:r>
            <a:r>
              <a:rPr lang="vi-VN" sz="1900" dirty="0"/>
              <a:t> </a:t>
            </a:r>
            <a:r>
              <a:rPr lang="vi-VN" sz="1900" dirty="0" err="1"/>
              <a:t>dịch</a:t>
            </a:r>
            <a:endParaRPr lang="en-US" sz="1900" dirty="0">
              <a:effectLst/>
            </a:endParaRP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vi-VN" sz="1900" dirty="0"/>
          </a:p>
        </p:txBody>
      </p:sp>
    </p:spTree>
    <p:extLst>
      <p:ext uri="{BB962C8B-B14F-4D97-AF65-F5344CB8AC3E}">
        <p14:creationId xmlns:p14="http://schemas.microsoft.com/office/powerpoint/2010/main" val="27019633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1639</Words>
  <Application>Microsoft Office PowerPoint</Application>
  <PresentationFormat>Màn hình rộng</PresentationFormat>
  <Paragraphs>149</Paragraphs>
  <Slides>22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Calibri Light </vt:lpstr>
      <vt:lpstr>Segoe UI Historic</vt:lpstr>
      <vt:lpstr>Symbol</vt:lpstr>
      <vt:lpstr>Times New Roman</vt:lpstr>
      <vt:lpstr>Chủ đề Office</vt:lpstr>
      <vt:lpstr>BỆNH ÁN NGOẠI KHOA</vt:lpstr>
      <vt:lpstr>I-HÀNH CHÍNH</vt:lpstr>
      <vt:lpstr>II-LÝ DO NHẬP VIỆN:</vt:lpstr>
      <vt:lpstr>III-BỆNH SỬ</vt:lpstr>
      <vt:lpstr>III-BỆNH SỬ</vt:lpstr>
      <vt:lpstr>IV-Tiền căn</vt:lpstr>
      <vt:lpstr>V-LƯỢC QUA CÁC CƠ QUAN (ngày 15/9, 5 ngày sau NV)</vt:lpstr>
      <vt:lpstr>VI-KHÁM (ngày 15/9, 6 ngày sau NV)</vt:lpstr>
      <vt:lpstr>VI-KHÁM (ngày 13/9, 5 ngày sau NV)</vt:lpstr>
      <vt:lpstr>VII-TÓM TẮT BỆNH ÁN</vt:lpstr>
      <vt:lpstr>VII-TÓM TẮT BỆNH ÁN</vt:lpstr>
      <vt:lpstr>VIII-ĐẶT VẤN ĐỀ</vt:lpstr>
      <vt:lpstr>IX-Chẩn đoán sơ bộ</vt:lpstr>
      <vt:lpstr>Biện luận lâm sàng</vt:lpstr>
      <vt:lpstr>Biện luận lâm sàng</vt:lpstr>
      <vt:lpstr>X-ĐỀ NGHỊ CẬN LÂM SÀNG</vt:lpstr>
      <vt:lpstr>XI-Kết quả cận lâm sàng</vt:lpstr>
      <vt:lpstr>XI-Kết quả cận lâm sàng</vt:lpstr>
      <vt:lpstr>Các CLS khác: </vt:lpstr>
      <vt:lpstr>XII-CHẨN ĐOÁN XÁC ĐỊNH</vt:lpstr>
      <vt:lpstr>XIII-HƯỚNG XỬ TRÍ</vt:lpstr>
      <vt:lpstr>XIII-HƯỚNG XỬ TRÍ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U QUANH BÓNG VATER</dc:title>
  <dc:creator>Quan Nguyen - Y17</dc:creator>
  <cp:lastModifiedBy>Quan Nguyen - Y17</cp:lastModifiedBy>
  <cp:revision>5</cp:revision>
  <dcterms:created xsi:type="dcterms:W3CDTF">2022-09-13T14:02:05Z</dcterms:created>
  <dcterms:modified xsi:type="dcterms:W3CDTF">2022-10-30T09:17:25Z</dcterms:modified>
</cp:coreProperties>
</file>