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4" r:id="rId8"/>
    <p:sldId id="263" r:id="rId9"/>
    <p:sldId id="266" r:id="rId10"/>
    <p:sldId id="265" r:id="rId11"/>
    <p:sldId id="267" r:id="rId12"/>
    <p:sldId id="268" r:id="rId13"/>
    <p:sldId id="287" r:id="rId14"/>
    <p:sldId id="300" r:id="rId15"/>
    <p:sldId id="302" r:id="rId16"/>
    <p:sldId id="271" r:id="rId17"/>
    <p:sldId id="272" r:id="rId18"/>
    <p:sldId id="273" r:id="rId19"/>
    <p:sldId id="277" r:id="rId20"/>
    <p:sldId id="274" r:id="rId21"/>
    <p:sldId id="275" r:id="rId22"/>
    <p:sldId id="276" r:id="rId23"/>
    <p:sldId id="288" r:id="rId24"/>
    <p:sldId id="299" r:id="rId25"/>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p:restoredTop sz="94660"/>
  </p:normalViewPr>
  <p:slideViewPr>
    <p:cSldViewPr snapToGrid="0">
      <p:cViewPr varScale="1">
        <p:scale>
          <a:sx n="84" d="100"/>
          <a:sy n="84" d="100"/>
        </p:scale>
        <p:origin x="581"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1208088" y="4343400"/>
            <a:ext cx="98758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1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81BC093-7AD4-4A9F-8FCE-C6E96160AC01}"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ADD5BF2-FB5F-4401-9A22-E33ED52A804E}"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FD8003C-F2ED-4B57-8870-4D6BAA24A7B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5EF32F8-3129-42EE-AFE4-FC33564B9A9C}"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4DA48FD-98B3-4B9C-A35E-8B77438BF134}"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D39FDCA-6382-4697-8F20-2934A5F5B38F}"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FD8003C-F2ED-4B57-8870-4D6BAA24A7B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5EF32F8-3129-42EE-AFE4-FC33564B9A9C}"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1208088" y="4343400"/>
            <a:ext cx="98758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1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76F3DA4-1AFA-48DE-95BB-82A24C586904}"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B08EFD0-6645-4B1F-839E-FB7B9AB19448}"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FD8003C-F2ED-4B57-8870-4D6BAA24A7B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5EF32F8-3129-42EE-AFE4-FC33564B9A9C}"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FD8003C-F2ED-4B57-8870-4D6BAA24A7B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7" name="Footer Placeholder 6"/>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5EF32F8-3129-42EE-AFE4-FC33564B9A9C}"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FD8003C-F2ED-4B57-8870-4D6BAA24A7B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F5EF32F8-3129-42EE-AFE4-FC33564B9A9C}"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ate Placeholder 6"/>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EC337B0-8BE3-4E41-8523-4601195F38A1}"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7"/>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8"/>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745F18F-3CA9-4BA8-8236-045A36B4FDBD}"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3" name="Date Placeholder 4"/>
          <p:cNvSpPr>
            <a:spLocks noGrp="1"/>
          </p:cNvSpPr>
          <p:nvPr>
            <p:ph type="dt" sz="half" idx="12"/>
          </p:nvPr>
        </p:nvSpPr>
        <p:spPr>
          <a:xfrm>
            <a:off x="465138" y="6459538"/>
            <a:ext cx="2619375" cy="365125"/>
          </a:xfrm>
          <a:prstGeom prst="rect">
            <a:avLst/>
          </a:prstGeom>
        </p:spPr>
        <p:txBody>
          <a:bodyPr vert="horz" lIns="91440" tIns="45720" rIns="91440" bIns="45720" rtlCol="0" anchor="ctr"/>
          <a:lstStyle>
            <a:lvl1pPr algn="l">
              <a:defRPr smtClean="0"/>
            </a:lvl1pPr>
          </a:lstStyle>
          <a:p>
            <a:pPr marL="0" marR="0" lvl="0" indent="0" algn="l" defTabSz="914400" rtl="0" eaLnBrk="1" fontAlgn="auto" latinLnBrk="0" hangingPunct="1">
              <a:lnSpc>
                <a:spcPct val="100000"/>
              </a:lnSpc>
              <a:spcBef>
                <a:spcPts val="0"/>
              </a:spcBef>
              <a:spcAft>
                <a:spcPts val="0"/>
              </a:spcAft>
              <a:buClrTx/>
              <a:buSzTx/>
              <a:buFontTx/>
              <a:buNone/>
              <a:defRPr/>
            </a:pPr>
            <a:fld id="{E8FA938A-1759-4521-90AE-E10B9DF07167}"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4800600" y="6459538"/>
            <a:ext cx="4648200" cy="365125"/>
          </a:xfrm>
          <a:prstGeom prst="rect">
            <a:avLst/>
          </a:prstGeom>
        </p:spPr>
        <p:txBody>
          <a:bodyPr vert="horz" lIns="91440" tIns="45720" rIns="91440" bIns="45720" rtlCol="0" anchor="ct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chemeClr val="tx2"/>
              </a:solidFill>
              <a:effectLst/>
              <a:uLnTx/>
              <a:uFillTx/>
              <a:latin typeface="+mn-lt"/>
              <a:ea typeface="+mn-ea"/>
              <a:cs typeface="+mn-cs"/>
            </a:endParaRPr>
          </a:p>
        </p:txBody>
      </p:sp>
      <p:sp>
        <p:nvSpPr>
          <p:cNvPr id="15" name="Slide Number Placeholder 6"/>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defRPr smtClean="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A9B0638-B5F6-470D-9E70-466D9D9958EA}" type="slidenum">
              <a:rPr kumimoji="0" lang="en-US" sz="1050" b="0" i="0" u="none" strike="noStrike" kern="1200" cap="none" spc="0" normalizeH="0" baseline="0" noProof="0">
                <a:ln>
                  <a:noFill/>
                </a:ln>
                <a:solidFill>
                  <a:schemeClr val="tx2"/>
                </a:solidFill>
                <a:effectLst/>
                <a:uLnTx/>
                <a:uFillTx/>
                <a:latin typeface="+mn-lt"/>
                <a:ea typeface="+mn-ea"/>
                <a:cs typeface="+mn-cs"/>
              </a:rPr>
            </a:fld>
            <a:endParaRPr kumimoji="0" lang="en-US" sz="105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vert="horz" wrap="square" lIns="457200" tIns="457200" rIns="0" bIns="45720" numCol="1" rtlCol="0" anchor="t" anchorCtr="0" compatLnSpc="1">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3" name="Date Placeholder 4"/>
          <p:cNvSpPr>
            <a:spLocks noGrp="1"/>
          </p:cNvSpPr>
          <p:nvPr>
            <p:ph type="dt" sz="half" idx="1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1929C37-22F0-4AAE-BE14-872B13E435CB}"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6"/>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BAD7D7E-B80B-451A-87C6-822FDB965DC0}"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a:xfrm>
            <a:off x="1096963" y="1846263"/>
            <a:ext cx="10058400" cy="4022725"/>
          </a:xfrm>
          <a:prstGeom prst="rect">
            <a:avLst/>
          </a:prstGeom>
          <a:noFill/>
          <a:ln w="9525">
            <a:noFill/>
          </a:ln>
        </p:spPr>
        <p:txBody>
          <a:bodyPr lIns="0" rIns="0"/>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rgbClr val="FFFFFF"/>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FD8003C-F2ED-4B57-8870-4D6BAA24A7B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rgbClr val="FFFFFF"/>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5EF32F8-3129-42EE-AFE4-FC33564B9A9C}"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805" indent="-90805"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p:sp>
        <p:nvSpPr>
          <p:cNvPr id="2" name="Title 1"/>
          <p:cNvSpPr>
            <a:spLocks noGrp="1"/>
          </p:cNvSpPr>
          <p:nvPr>
            <p:ph type="ctrTitle"/>
          </p:nvPr>
        </p:nvSpPr>
        <p:spPr>
          <a:xfrm>
            <a:off x="1096963" y="758825"/>
            <a:ext cx="10058400" cy="3565525"/>
          </a:xfrm>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8000" b="0" i="0" u="none" strike="noStrike" kern="1200" cap="none" spc="-50" normalizeH="0" baseline="0" noProof="0" dirty="0" err="1" smtClean="0">
                <a:ln>
                  <a:noFill/>
                </a:ln>
                <a:solidFill>
                  <a:schemeClr val="tx1">
                    <a:lumMod val="85000"/>
                    <a:lumOff val="15000"/>
                  </a:schemeClr>
                </a:solidFill>
                <a:effectLst/>
                <a:uLnTx/>
                <a:uFillTx/>
                <a:latin typeface="+mj-lt"/>
                <a:ea typeface="+mj-ea"/>
                <a:cs typeface="+mj-cs"/>
              </a:rPr>
              <a:t>BỆNH ÁN VPM RUỘT THỪA</a:t>
            </a:r>
            <a:endParaRPr kumimoji="0" lang="en-US" sz="8000" b="0" i="0" u="none" strike="noStrike" kern="1200" cap="none" spc="-50" normalizeH="0" baseline="0" noProof="0" dirty="0">
              <a:ln>
                <a:noFill/>
              </a:ln>
              <a:solidFill>
                <a:schemeClr val="tx1">
                  <a:lumMod val="85000"/>
                  <a:lumOff val="15000"/>
                </a:schemeClr>
              </a:solidFill>
              <a:effectLst/>
              <a:uLnTx/>
              <a:uFillTx/>
              <a:latin typeface="+mj-lt"/>
              <a:ea typeface="+mj-ea"/>
              <a:cs typeface="+mj-cs"/>
            </a:endParaRPr>
          </a:p>
        </p:txBody>
      </p:sp>
      <p:sp>
        <p:nvSpPr>
          <p:cNvPr id="3" name="Subtitle 2"/>
          <p:cNvSpPr>
            <a:spLocks noGrp="1"/>
          </p:cNvSpPr>
          <p:nvPr>
            <p:ph type="subTitle" idx="1"/>
          </p:nvPr>
        </p:nvSpPr>
        <p:spPr>
          <a:xfrm>
            <a:off x="1100455" y="4456430"/>
            <a:ext cx="10058400" cy="187579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sz="2400" b="0" i="0" u="none" strike="noStrike" kern="1200" cap="all" spc="200" normalizeH="0" baseline="0" noProof="0" dirty="0" err="1" smtClean="0">
                <a:ln>
                  <a:noFill/>
                </a:ln>
                <a:solidFill>
                  <a:schemeClr val="tx1">
                    <a:lumMod val="85000"/>
                    <a:lumOff val="15000"/>
                  </a:schemeClr>
                </a:solidFill>
                <a:effectLst/>
                <a:uLnTx/>
                <a:uFillTx/>
                <a:latin typeface="+mj-lt"/>
                <a:ea typeface="+mn-ea"/>
                <a:cs typeface="+mn-cs"/>
              </a:rPr>
              <a:t>Nhóm</a:t>
            </a:r>
            <a:r>
              <a:rPr kumimoji="0" lang="en-US" sz="2400" b="0" i="0" u="none" strike="noStrike" kern="1200" cap="all" spc="200" normalizeH="0" baseline="0" noProof="0" dirty="0" smtClean="0">
                <a:ln>
                  <a:noFill/>
                </a:ln>
                <a:solidFill>
                  <a:schemeClr val="tx1">
                    <a:lumMod val="85000"/>
                    <a:lumOff val="15000"/>
                  </a:schemeClr>
                </a:solidFill>
                <a:effectLst/>
                <a:uLnTx/>
                <a:uFillTx/>
                <a:latin typeface="+mj-lt"/>
                <a:ea typeface="+mn-ea"/>
                <a:cs typeface="+mn-cs"/>
              </a:rPr>
              <a:t> 3 – Y6 </a:t>
            </a:r>
            <a:r>
              <a:rPr kumimoji="0" lang="en-US" sz="2400" b="0" i="0" u="none" strike="noStrike" kern="1200" cap="all" spc="200" normalizeH="0" baseline="0" noProof="0" dirty="0" err="1" smtClean="0">
                <a:ln>
                  <a:noFill/>
                </a:ln>
                <a:solidFill>
                  <a:schemeClr val="tx1">
                    <a:lumMod val="85000"/>
                    <a:lumOff val="15000"/>
                  </a:schemeClr>
                </a:solidFill>
                <a:effectLst/>
                <a:uLnTx/>
                <a:uFillTx/>
                <a:latin typeface="+mj-lt"/>
                <a:ea typeface="+mn-ea"/>
                <a:cs typeface="+mn-cs"/>
              </a:rPr>
              <a:t>Bệnh</a:t>
            </a:r>
            <a:r>
              <a:rPr kumimoji="0" lang="en-US" sz="2400" b="0" i="0" u="none" strike="noStrike" kern="1200" cap="all" spc="200" normalizeH="0" baseline="0" noProof="0" dirty="0" smtClean="0">
                <a:ln>
                  <a:noFill/>
                </a:ln>
                <a:solidFill>
                  <a:schemeClr val="tx1">
                    <a:lumMod val="85000"/>
                    <a:lumOff val="15000"/>
                  </a:schemeClr>
                </a:solidFill>
                <a:effectLst/>
                <a:uLnTx/>
                <a:uFillTx/>
                <a:latin typeface="+mj-lt"/>
                <a:ea typeface="+mn-ea"/>
                <a:cs typeface="+mn-cs"/>
              </a:rPr>
              <a:t> </a:t>
            </a:r>
            <a:r>
              <a:rPr kumimoji="0" lang="en-US" sz="2400" b="0" i="0" u="none" strike="noStrike" kern="1200" cap="all" spc="200" normalizeH="0" baseline="0" noProof="0" dirty="0" err="1" smtClean="0">
                <a:ln>
                  <a:noFill/>
                </a:ln>
                <a:solidFill>
                  <a:schemeClr val="tx1">
                    <a:lumMod val="85000"/>
                    <a:lumOff val="15000"/>
                  </a:schemeClr>
                </a:solidFill>
                <a:effectLst/>
                <a:uLnTx/>
                <a:uFillTx/>
                <a:latin typeface="+mj-lt"/>
                <a:ea typeface="+mn-ea"/>
                <a:cs typeface="+mn-cs"/>
              </a:rPr>
              <a:t>viện</a:t>
            </a:r>
            <a:r>
              <a:rPr kumimoji="0" lang="en-US" sz="2400" b="0" i="0" u="none" strike="noStrike" kern="1200" cap="all" spc="200" normalizeH="0" baseline="0" noProof="0" dirty="0" smtClean="0">
                <a:ln>
                  <a:noFill/>
                </a:ln>
                <a:solidFill>
                  <a:schemeClr val="tx1">
                    <a:lumMod val="85000"/>
                    <a:lumOff val="15000"/>
                  </a:schemeClr>
                </a:solidFill>
                <a:effectLst/>
                <a:uLnTx/>
                <a:uFillTx/>
                <a:latin typeface="+mj-lt"/>
                <a:ea typeface="+mn-ea"/>
                <a:cs typeface="+mn-cs"/>
              </a:rPr>
              <a:t> </a:t>
            </a:r>
            <a:r>
              <a:rPr kumimoji="0" lang="en-US" sz="2400" b="0" i="0" u="none" strike="noStrike" kern="1200" cap="all" spc="200" normalizeH="0" baseline="0" noProof="0" dirty="0" err="1" smtClean="0">
                <a:ln>
                  <a:noFill/>
                </a:ln>
                <a:solidFill>
                  <a:schemeClr val="tx1">
                    <a:lumMod val="85000"/>
                    <a:lumOff val="15000"/>
                  </a:schemeClr>
                </a:solidFill>
                <a:effectLst/>
                <a:uLnTx/>
                <a:uFillTx/>
                <a:latin typeface="+mj-lt"/>
                <a:ea typeface="+mn-ea"/>
                <a:cs typeface="+mn-cs"/>
              </a:rPr>
              <a:t>bình</a:t>
            </a:r>
            <a:r>
              <a:rPr kumimoji="0" lang="en-US" sz="2400" b="0" i="0" u="none" strike="noStrike" kern="1200" cap="all" spc="200" normalizeH="0" baseline="0" noProof="0" dirty="0" smtClean="0">
                <a:ln>
                  <a:noFill/>
                </a:ln>
                <a:solidFill>
                  <a:schemeClr val="tx1">
                    <a:lumMod val="85000"/>
                    <a:lumOff val="15000"/>
                  </a:schemeClr>
                </a:solidFill>
                <a:effectLst/>
                <a:uLnTx/>
                <a:uFillTx/>
                <a:latin typeface="+mj-lt"/>
                <a:ea typeface="+mn-ea"/>
                <a:cs typeface="+mn-cs"/>
              </a:rPr>
              <a:t> </a:t>
            </a:r>
            <a:r>
              <a:rPr kumimoji="0" lang="en-US" sz="2400" b="0" i="0" u="none" strike="noStrike" kern="1200" cap="all" spc="200" normalizeH="0" baseline="0" noProof="0" dirty="0" err="1" smtClean="0">
                <a:ln>
                  <a:noFill/>
                </a:ln>
                <a:solidFill>
                  <a:schemeClr val="tx1">
                    <a:lumMod val="85000"/>
                    <a:lumOff val="15000"/>
                  </a:schemeClr>
                </a:solidFill>
                <a:effectLst/>
                <a:uLnTx/>
                <a:uFillTx/>
                <a:latin typeface="+mj-lt"/>
                <a:ea typeface="+mn-ea"/>
                <a:cs typeface="+mn-cs"/>
              </a:rPr>
              <a:t>dân</a:t>
            </a:r>
            <a:endParaRPr kumimoji="0" lang="en-US" sz="2400" b="0" i="0" u="none" strike="noStrike" kern="1200" cap="all" spc="200" normalizeH="0" baseline="0" noProof="0" dirty="0" err="1" smtClean="0">
              <a:ln>
                <a:noFill/>
              </a:ln>
              <a:solidFill>
                <a:schemeClr val="tx1">
                  <a:lumMod val="85000"/>
                  <a:lumOff val="15000"/>
                </a:schemeClr>
              </a:solidFill>
              <a:effectLst/>
              <a:uLnTx/>
              <a:uFillTx/>
              <a:latin typeface="+mj-lt"/>
              <a:ea typeface="+mn-ea"/>
              <a:cs typeface="+mn-cs"/>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Võ</a:t>
            </a:r>
            <a: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t> </a:t>
            </a: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Quang</a:t>
            </a:r>
            <a: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t> </a:t>
            </a: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Cường</a:t>
            </a:r>
            <a:b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b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Trần</a:t>
            </a:r>
            <a: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t> </a:t>
            </a: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Ngọc</a:t>
            </a:r>
            <a: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t> </a:t>
            </a: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Hân</a:t>
            </a:r>
            <a:b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b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Lê</a:t>
            </a:r>
            <a: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t> </a:t>
            </a: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Đức</a:t>
            </a:r>
            <a:r>
              <a:rPr lang="en-US" sz="1800" dirty="0" smtClean="0">
                <a:solidFill>
                  <a:schemeClr val="tx1">
                    <a:lumMod val="85000"/>
                    <a:lumOff val="15000"/>
                  </a:schemeClr>
                </a:solidFill>
                <a:latin typeface="Calibri" panose="020F0502020204030204" pitchFamily="34" charset="0"/>
                <a:cs typeface="Calibri" panose="020F0502020204030204" pitchFamily="34" charset="0"/>
                <a:sym typeface="+mn-ea"/>
              </a:rPr>
              <a:t> </a:t>
            </a:r>
            <a:r>
              <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rPr>
              <a:t>Huy</a:t>
            </a:r>
            <a:endParaRPr lang="en-US" sz="1800" dirty="0" err="1" smtClean="0">
              <a:solidFill>
                <a:schemeClr val="tx1">
                  <a:lumMod val="85000"/>
                  <a:lumOff val="15000"/>
                </a:schemeClr>
              </a:solidFill>
              <a:latin typeface="Calibri" panose="020F0502020204030204" pitchFamily="34" charset="0"/>
              <a:cs typeface="Calibri" panose="020F0502020204030204" pitchFamily="34" charset="0"/>
              <a:sym typeface="+mn-ea"/>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sz="1800" b="0" i="0" u="none" strike="noStrike" kern="1200" cap="all" spc="200" normalizeH="0" baseline="0" noProof="0" dirty="0" err="1" smtClean="0">
                <a:ln>
                  <a:noFill/>
                </a:ln>
                <a:solidFill>
                  <a:schemeClr val="tx1">
                    <a:lumMod val="85000"/>
                    <a:lumOff val="15000"/>
                  </a:schemeClr>
                </a:solidFill>
                <a:effectLst/>
                <a:uLnTx/>
                <a:uFillTx/>
                <a:latin typeface="Calibri" panose="020F0502020204030204" pitchFamily="34" charset="0"/>
                <a:ea typeface="+mn-ea"/>
                <a:cs typeface="Calibri" panose="020F0502020204030204" pitchFamily="34" charset="0"/>
                <a:sym typeface="+mn-ea"/>
              </a:rPr>
              <a:t>GIẢNG VIÊN ĐÁNH GIÁ: BS.Đặng trường thái</a:t>
            </a:r>
            <a:endParaRPr kumimoji="0" lang="en-US" sz="1800" b="0" i="0" u="none" strike="noStrike" kern="1200" cap="all" spc="200" normalizeH="0" baseline="0" noProof="0" dirty="0" err="1" smtClean="0">
              <a:ln>
                <a:noFill/>
              </a:ln>
              <a:solidFill>
                <a:schemeClr val="tx1">
                  <a:lumMod val="85000"/>
                  <a:lumOff val="15000"/>
                </a:schemeClr>
              </a:solidFill>
              <a:effectLst/>
              <a:uLnTx/>
              <a:uFillTx/>
              <a:latin typeface="Calibri" panose="020F0502020204030204" pitchFamily="34" charset="0"/>
              <a:ea typeface="+mn-ea"/>
              <a:cs typeface="Calibri" panose="020F050202020403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VII.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Đặt</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vấn</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đề</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7411" name="Content Placeholder 2"/>
          <p:cNvSpPr>
            <a:spLocks noGrp="1"/>
          </p:cNvSpPr>
          <p:nvPr>
            <p:ph idx="1"/>
          </p:nvPr>
        </p:nvSpPr>
        <p:spPr/>
        <p:txBody>
          <a:bodyPr vert="horz" wrap="square" lIns="0" tIns="45720" rIns="0" bIns="45720" numCol="1" anchor="t" anchorCtr="0" compatLnSpc="1"/>
          <a:lstStyle/>
          <a:p>
            <a:pPr marL="90805" marR="0" lvl="0" indent="-90805" algn="l" defTabSz="914400" rtl="0" eaLnBrk="1" fontAlgn="base"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altLang="en-US" sz="2800" b="0" i="0" u="none" strike="noStrike" kern="1200" cap="none" spc="0" normalizeH="0" baseline="0" noProof="0" dirty="0" smtClean="0">
                <a:ln>
                  <a:noFill/>
                </a:ln>
                <a:solidFill>
                  <a:srgbClr val="404040"/>
                </a:solidFill>
                <a:effectLst/>
                <a:uLnTx/>
                <a:uFillTx/>
                <a:latin typeface="+mn-lt"/>
                <a:ea typeface="+mn-ea"/>
                <a:cs typeface="+mn-cs"/>
              </a:rPr>
              <a:t>1. </a:t>
            </a:r>
            <a:r>
              <a:rPr kumimoji="0" lang="en-US" altLang="en-US" sz="2800" b="0" i="0" u="none" strike="noStrike" kern="1200" cap="none" spc="0" normalizeH="0" baseline="0" noProof="0" dirty="0" err="1" smtClean="0">
                <a:ln>
                  <a:noFill/>
                </a:ln>
                <a:solidFill>
                  <a:srgbClr val="404040"/>
                </a:solidFill>
                <a:effectLst/>
                <a:uLnTx/>
                <a:uFillTx/>
                <a:latin typeface="+mn-lt"/>
                <a:ea typeface="+mn-ea"/>
                <a:cs typeface="+mn-cs"/>
              </a:rPr>
              <a:t>Đau</a:t>
            </a:r>
            <a:r>
              <a:rPr kumimoji="0" lang="en-US" altLang="en-US" sz="2800" b="0" i="0" u="none" strike="noStrike" kern="1200" cap="none" spc="0" normalizeH="0" baseline="0" noProof="0" dirty="0" smtClean="0">
                <a:ln>
                  <a:noFill/>
                </a:ln>
                <a:solidFill>
                  <a:srgbClr val="404040"/>
                </a:solidFill>
                <a:effectLst/>
                <a:uLnTx/>
                <a:uFillTx/>
                <a:latin typeface="+mn-lt"/>
                <a:ea typeface="+mn-ea"/>
                <a:cs typeface="+mn-cs"/>
              </a:rPr>
              <a:t> HCP</a:t>
            </a:r>
            <a:endParaRPr kumimoji="0" lang="en-US" altLang="en-US" sz="2800" b="0" i="0" u="none" strike="noStrike" kern="1200" cap="none" spc="0" normalizeH="0" baseline="0" noProof="0" dirty="0" smtClean="0">
              <a:ln>
                <a:noFill/>
              </a:ln>
              <a:solidFill>
                <a:srgbClr val="404040"/>
              </a:solidFill>
              <a:effectLst/>
              <a:uLnTx/>
              <a:uFillTx/>
              <a:latin typeface="+mn-lt"/>
              <a:ea typeface="+mn-ea"/>
              <a:cs typeface="+mn-cs"/>
            </a:endParaRPr>
          </a:p>
          <a:p>
            <a:pPr marL="90805" marR="0" lvl="0" indent="-90805" algn="l" defTabSz="914400" rtl="0" eaLnBrk="1" fontAlgn="base"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altLang="en-US" sz="2800" b="0" i="0" u="none" strike="noStrike" kern="1200" cap="none" spc="0" normalizeH="0" baseline="0" noProof="0" dirty="0" smtClean="0">
                <a:ln>
                  <a:noFill/>
                </a:ln>
                <a:solidFill>
                  <a:srgbClr val="404040"/>
                </a:solidFill>
                <a:effectLst/>
                <a:uLnTx/>
                <a:uFillTx/>
                <a:latin typeface="+mn-lt"/>
                <a:ea typeface="+mn-ea"/>
                <a:cs typeface="+mn-cs"/>
              </a:rPr>
              <a:t>2. </a:t>
            </a:r>
            <a:r>
              <a:rPr kumimoji="0" lang="en-US" altLang="en-US" sz="2800" b="0" i="0" u="none" strike="noStrike" kern="1200" cap="none" spc="0" normalizeH="0" baseline="0" noProof="0" dirty="0" err="1" smtClean="0">
                <a:ln>
                  <a:noFill/>
                </a:ln>
                <a:solidFill>
                  <a:srgbClr val="404040"/>
                </a:solidFill>
                <a:effectLst/>
                <a:uLnTx/>
                <a:uFillTx/>
                <a:latin typeface="+mn-lt"/>
                <a:ea typeface="+mn-ea"/>
                <a:cs typeface="+mn-cs"/>
              </a:rPr>
              <a:t>Sốt</a:t>
            </a:r>
            <a:r>
              <a:rPr kumimoji="0" lang="en-US" altLang="en-US" sz="2800" b="0" i="0" u="none" strike="noStrike" kern="1200" cap="none" spc="0" normalizeH="0" baseline="0" noProof="0" dirty="0" smtClean="0">
                <a:ln>
                  <a:noFill/>
                </a:ln>
                <a:solidFill>
                  <a:srgbClr val="404040"/>
                </a:solidFill>
                <a:effectLst/>
                <a:uLnTx/>
                <a:uFillTx/>
                <a:latin typeface="+mn-lt"/>
                <a:ea typeface="+mn-ea"/>
                <a:cs typeface="+mn-cs"/>
              </a:rPr>
              <a:t> </a:t>
            </a:r>
            <a:endParaRPr kumimoji="0" lang="en-US" altLang="en-US" sz="2800" b="0" i="0" u="none" strike="noStrike" kern="1200" cap="none" spc="0" normalizeH="0" baseline="0" noProof="0" dirty="0" smtClean="0">
              <a:ln>
                <a:noFill/>
              </a:ln>
              <a:solidFill>
                <a:srgbClr val="404040"/>
              </a:solidFill>
              <a:effectLst/>
              <a:uLnTx/>
              <a:uFillTx/>
              <a:latin typeface="+mn-lt"/>
              <a:ea typeface="+mn-ea"/>
              <a:cs typeface="+mn-cs"/>
            </a:endParaRPr>
          </a:p>
          <a:p>
            <a:pPr marL="0" marR="0" lvl="0" indent="0" algn="l" defTabSz="914400" rtl="0" eaLnBrk="1" fontAlgn="base" latinLnBrk="0" hangingPunct="1">
              <a:lnSpc>
                <a:spcPct val="90000"/>
              </a:lnSpc>
              <a:spcBef>
                <a:spcPts val="1200"/>
              </a:spcBef>
              <a:spcAft>
                <a:spcPts val="200"/>
              </a:spcAft>
              <a:buClr>
                <a:schemeClr val="accent1"/>
              </a:buClr>
              <a:buSzPct val="100000"/>
              <a:buFont typeface="Calibri" panose="020F0502020204030204" pitchFamily="34" charset="0"/>
              <a:buNone/>
              <a:defRPr/>
            </a:pPr>
            <a:endParaRPr kumimoji="0" lang="en-US" altLang="en-US" sz="2800" b="0" i="0" u="none" strike="noStrike" kern="1200" cap="none" spc="0" normalizeH="0" baseline="0" noProof="0" dirty="0" smtClean="0">
              <a:ln>
                <a:noFill/>
              </a:ln>
              <a:solidFill>
                <a:srgbClr val="404040"/>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VIII.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Chẩn</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đoán</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sơ</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bộ</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0" tIns="45720" rIns="0" bIns="45720" numCol="1" rtlCol="0" anchor="t" anchorCtr="0" compatLnSpc="1">
            <a:norm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Viêm</a:t>
            </a:r>
            <a:r>
              <a:rPr kumimoji="0" lang="en-US" sz="2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phúc</a:t>
            </a:r>
            <a:r>
              <a:rPr kumimoji="0" lang="en-US" sz="2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mạc khu trú</a:t>
            </a:r>
            <a:r>
              <a:rPr kumimoji="0" lang="en-US" sz="2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ruột</a:t>
            </a:r>
            <a:r>
              <a:rPr kumimoji="0" lang="en-US" sz="2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thừa</a:t>
            </a:r>
            <a:endParaRPr kumimoji="0" lang="en-US" sz="2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Chẩn đoán phân biệt</a:t>
            </a:r>
            <a:endParaRPr lang="en-US"/>
          </a:p>
        </p:txBody>
      </p:sp>
      <p:sp>
        <p:nvSpPr>
          <p:cNvPr id="3" name="Content Placeholder 2"/>
          <p:cNvSpPr>
            <a:spLocks noGrp="1"/>
          </p:cNvSpPr>
          <p:nvPr>
            <p:ph idx="1"/>
          </p:nvPr>
        </p:nvSpPr>
        <p:spPr/>
        <p:txBody>
          <a:bodyPr/>
          <a:p>
            <a:pPr marL="485775"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tabLst>
                <a:tab pos="575945" algn="l"/>
              </a:tabLst>
              <a:defRPr/>
            </a:pPr>
            <a:r>
              <a:rPr lang="en-US" sz="2800" noProof="0" dirty="0" err="1" smtClean="0">
                <a:ln>
                  <a:noFill/>
                </a:ln>
                <a:solidFill>
                  <a:schemeClr val="tx1">
                    <a:lumMod val="75000"/>
                    <a:lumOff val="25000"/>
                  </a:schemeClr>
                </a:solidFill>
                <a:effectLst/>
                <a:uLnTx/>
                <a:uFillTx/>
                <a:sym typeface="+mn-ea"/>
              </a:rPr>
              <a:t>Viêm phúc mạc khu trú nghĩ do thủng túi</a:t>
            </a:r>
            <a:r>
              <a:rPr lang="en-US" sz="2800" noProof="0" dirty="0" smtClean="0">
                <a:ln>
                  <a:noFill/>
                </a:ln>
                <a:solidFill>
                  <a:schemeClr val="tx1">
                    <a:lumMod val="75000"/>
                    <a:lumOff val="25000"/>
                  </a:schemeClr>
                </a:solidFill>
                <a:effectLst/>
                <a:uLnTx/>
                <a:uFillTx/>
                <a:sym typeface="+mn-ea"/>
              </a:rPr>
              <a:t> </a:t>
            </a:r>
            <a:r>
              <a:rPr lang="en-US" sz="2800" noProof="0" dirty="0" err="1" smtClean="0">
                <a:ln>
                  <a:noFill/>
                </a:ln>
                <a:solidFill>
                  <a:schemeClr val="tx1">
                    <a:lumMod val="75000"/>
                    <a:lumOff val="25000"/>
                  </a:schemeClr>
                </a:solidFill>
                <a:effectLst/>
                <a:uLnTx/>
                <a:uFillTx/>
                <a:sym typeface="+mn-ea"/>
              </a:rPr>
              <a:t>thừa</a:t>
            </a:r>
            <a:r>
              <a:rPr lang="en-US" sz="2800" noProof="0" dirty="0" smtClean="0">
                <a:ln>
                  <a:noFill/>
                </a:ln>
                <a:solidFill>
                  <a:schemeClr val="tx1">
                    <a:lumMod val="75000"/>
                    <a:lumOff val="25000"/>
                  </a:schemeClr>
                </a:solidFill>
                <a:effectLst/>
                <a:uLnTx/>
                <a:uFillTx/>
                <a:sym typeface="+mn-ea"/>
              </a:rPr>
              <a:t> </a:t>
            </a:r>
            <a:r>
              <a:rPr lang="en-US" sz="2800" noProof="0" dirty="0" err="1" smtClean="0">
                <a:ln>
                  <a:noFill/>
                </a:ln>
                <a:solidFill>
                  <a:schemeClr val="tx1">
                    <a:lumMod val="75000"/>
                    <a:lumOff val="25000"/>
                  </a:schemeClr>
                </a:solidFill>
                <a:effectLst/>
                <a:uLnTx/>
                <a:uFillTx/>
                <a:sym typeface="+mn-ea"/>
              </a:rPr>
              <a:t>manh</a:t>
            </a:r>
            <a:r>
              <a:rPr lang="en-US" sz="2800" noProof="0" dirty="0" smtClean="0">
                <a:ln>
                  <a:noFill/>
                </a:ln>
                <a:solidFill>
                  <a:schemeClr val="tx1">
                    <a:lumMod val="75000"/>
                    <a:lumOff val="25000"/>
                  </a:schemeClr>
                </a:solidFill>
                <a:effectLst/>
                <a:uLnTx/>
                <a:uFillTx/>
                <a:sym typeface="+mn-ea"/>
              </a:rPr>
              <a:t> </a:t>
            </a:r>
            <a:r>
              <a:rPr lang="en-US" sz="2800" noProof="0" dirty="0" err="1" smtClean="0">
                <a:ln>
                  <a:noFill/>
                </a:ln>
                <a:solidFill>
                  <a:schemeClr val="tx1">
                    <a:lumMod val="75000"/>
                    <a:lumOff val="25000"/>
                  </a:schemeClr>
                </a:solidFill>
                <a:effectLst/>
                <a:uLnTx/>
                <a:uFillTx/>
                <a:sym typeface="+mn-ea"/>
              </a:rPr>
              <a:t>tràng</a:t>
            </a:r>
            <a:endPar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endPar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IX. Biện luận</a:t>
            </a:r>
            <a:endParaRPr lang="en-US"/>
          </a:p>
        </p:txBody>
      </p:sp>
      <p:sp>
        <p:nvSpPr>
          <p:cNvPr id="3" name="Content Placeholder 2"/>
          <p:cNvSpPr>
            <a:spLocks noGrp="1"/>
          </p:cNvSpPr>
          <p:nvPr>
            <p:ph idx="1"/>
          </p:nvPr>
        </p:nvSpPr>
        <p:spPr/>
        <p:txBody>
          <a:bodyPr/>
          <a:p>
            <a:pPr marL="514350" indent="-514350">
              <a:buAutoNum type="arabicPeriod"/>
            </a:pPr>
            <a:r>
              <a:rPr lang="en-US" sz="2400">
                <a:latin typeface="Calibri" panose="020F0502020204030204" pitchFamily="34" charset="0"/>
                <a:cs typeface="Calibri" panose="020F0502020204030204" pitchFamily="34" charset="0"/>
                <a:sym typeface="+mn-ea"/>
              </a:rPr>
              <a:t>Đau HCP</a:t>
            </a:r>
            <a:endParaRPr lang="en-US" sz="2400">
              <a:latin typeface="Calibri" panose="020F0502020204030204" pitchFamily="34" charset="0"/>
              <a:cs typeface="Calibri" panose="020F0502020204030204" pitchFamily="34" charset="0"/>
            </a:endParaRPr>
          </a:p>
          <a:p>
            <a:pPr marL="0" indent="0">
              <a:buNone/>
            </a:pPr>
            <a:r>
              <a:rPr lang="en-US" sz="2400">
                <a:latin typeface="Calibri" panose="020F0502020204030204" pitchFamily="34" charset="0"/>
                <a:cs typeface="Calibri" panose="020F0502020204030204" pitchFamily="34" charset="0"/>
                <a:sym typeface="+mn-ea"/>
              </a:rPr>
              <a:t>Bệnh nhân nam, 37 tuổi, đau hố chậu phải có thể do các nguyên nhân:​</a:t>
            </a:r>
            <a:endParaRPr lang="en-US" sz="240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a:latin typeface="Calibri" panose="020F0502020204030204" pitchFamily="34" charset="0"/>
                <a:cs typeface="Calibri" panose="020F0502020204030204" pitchFamily="34" charset="0"/>
                <a:sym typeface="+mn-ea"/>
              </a:rPr>
              <a:t>Viêm phúc mạc khu trú ruột thừa: </a:t>
            </a:r>
            <a:endParaRPr lang="en-US" sz="2400">
              <a:latin typeface="Calibri" panose="020F0502020204030204" pitchFamily="34" charset="0"/>
              <a:cs typeface="Calibri" panose="020F0502020204030204" pitchFamily="34" charset="0"/>
              <a:sym typeface="+mn-ea"/>
            </a:endParaRPr>
          </a:p>
          <a:p>
            <a:pPr lvl="1">
              <a:buFont typeface="Arial" panose="020B0604020202020204" pitchFamily="34" charset="0"/>
              <a:buChar char="•"/>
            </a:pPr>
            <a:r>
              <a:rPr lang="en-US" altLang="en-US" sz="2000" dirty="0">
                <a:latin typeface="Calibri" panose="020F0502020204030204" pitchFamily="34" charset="0"/>
                <a:cs typeface="Calibri" panose="020F0502020204030204" pitchFamily="34" charset="0"/>
                <a:sym typeface="+mn-ea"/>
              </a:rPr>
              <a:t>đau vị trí phù hợp với ruột thừa, di chuyển từ thượng vị đến HCP, đau liên tục mức độ nhiều, tăng khi ho, xoay trở, không yếu tố giảm đau, không lan -&gt; dấu hiệu kích thích phúc mạc. Khám thấy ấn đau khu trú 1 vùng HCP và có dấu kích thích phúc mạc </a:t>
            </a:r>
            <a:r>
              <a:rPr lang="en-US" altLang="en-US" sz="2000" dirty="0">
                <a:latin typeface="Calibri" panose="020F0502020204030204" pitchFamily="34" charset="0"/>
                <a:cs typeface="Calibri" panose="020F0502020204030204" pitchFamily="34" charset="0"/>
                <a:sym typeface="+mn-ea"/>
              </a:rPr>
              <a:t>đề kháng HCP (+)</a:t>
            </a:r>
            <a:endParaRPr lang="en-US" altLang="en-US" sz="2000" dirty="0">
              <a:latin typeface="Calibri" panose="020F0502020204030204" pitchFamily="34" charset="0"/>
              <a:cs typeface="Calibri" panose="020F0502020204030204" pitchFamily="34" charset="0"/>
              <a:sym typeface="+mn-ea"/>
            </a:endParaRPr>
          </a:p>
          <a:p>
            <a:pPr marL="457200" lvl="2">
              <a:buFont typeface="Arial" panose="020B0604020202020204" pitchFamily="34" charset="0"/>
              <a:buChar char="•"/>
            </a:pPr>
            <a:r>
              <a:rPr lang="en-US" altLang="en-US" sz="2000" dirty="0">
                <a:latin typeface="Calibri" panose="020F0502020204030204" pitchFamily="34" charset="0"/>
                <a:cs typeface="Calibri" panose="020F0502020204030204" pitchFamily="34" charset="0"/>
                <a:sym typeface="+mn-ea"/>
              </a:rPr>
              <a:t>Đặc điểm không phù hợp với VPM RT ở BN này là thời gian bệnh 13h &lt;24h. Tuy nhiên vẫn có thể lâm sàng VPM sớm (xảy ra trong vòng 24h)</a:t>
            </a:r>
            <a:endParaRPr lang="en-US" sz="200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a:latin typeface="Calibri" panose="020F0502020204030204" pitchFamily="34" charset="0"/>
                <a:cs typeface="Calibri" panose="020F0502020204030204" pitchFamily="34" charset="0"/>
                <a:sym typeface="+mn-ea"/>
              </a:rPr>
              <a:t>Viêm phúc mạc nghĩ do thủng túi thừa manh tràng: Nghĩ do tính chất tương tự viêm ruột thừa nhưng không đau chuyển thượng vị - HCP và </a:t>
            </a:r>
            <a:r>
              <a:rPr lang="en-US" sz="2400" dirty="0" err="1" smtClean="0">
                <a:latin typeface="Calibri" panose="020F0502020204030204" pitchFamily="34" charset="0"/>
                <a:cs typeface="Calibri" panose="020F0502020204030204" pitchFamily="34" charset="0"/>
                <a:sym typeface="+mn-ea"/>
              </a:rPr>
              <a:t>tần</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suất</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ít</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gặp hơn VRT</a:t>
            </a:r>
            <a:r>
              <a:rPr lang="en-US" sz="2400" dirty="0" smtClean="0">
                <a:latin typeface="Calibri" panose="020F0502020204030204" pitchFamily="34" charset="0"/>
                <a:cs typeface="Calibri" panose="020F0502020204030204" pitchFamily="34" charset="0"/>
                <a:sym typeface="+mn-ea"/>
              </a:rPr>
              <a:t> nên ít nghĩ hơn</a:t>
            </a:r>
            <a:endParaRPr lang="en-US" sz="2400" dirty="0" smtClean="0">
              <a:latin typeface="Calibri" panose="020F0502020204030204" pitchFamily="34" charset="0"/>
              <a:cs typeface="Calibri" panose="020F0502020204030204" pitchFamily="34" charset="0"/>
              <a:sym typeface="+mn-ea"/>
            </a:endParaRPr>
          </a:p>
          <a:p>
            <a:endParaRPr lang="en-US" sz="2400" dirty="0" smtClean="0">
              <a:latin typeface="Calibri" panose="020F0502020204030204" pitchFamily="34" charset="0"/>
              <a:cs typeface="Calibri" panose="020F050202020403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US"/>
              <a:t>IX. Biện luận</a:t>
            </a:r>
            <a:endParaRPr lang="en-US"/>
          </a:p>
        </p:txBody>
      </p:sp>
      <p:sp>
        <p:nvSpPr>
          <p:cNvPr id="3" name="Content Placeholder 2"/>
          <p:cNvSpPr>
            <a:spLocks noGrp="1"/>
          </p:cNvSpPr>
          <p:nvPr>
            <p:ph idx="1"/>
          </p:nvPr>
        </p:nvSpPr>
        <p:spPr/>
        <p:txBody>
          <a:bodyPr/>
          <a:p>
            <a:r>
              <a:rPr lang="en-US" altLang="en-US" sz="2400" dirty="0">
                <a:latin typeface="Calibri" panose="020F0502020204030204" pitchFamily="34" charset="0"/>
                <a:cs typeface="Calibri" panose="020F0502020204030204" pitchFamily="34" charset="0"/>
                <a:sym typeface="+mn-ea"/>
              </a:rPr>
              <a:t>2. Sốt:  </a:t>
            </a:r>
            <a:endParaRPr lang="en-US" altLang="en-US" sz="2400" dirty="0">
              <a:latin typeface="Calibri" panose="020F0502020204030204" pitchFamily="34" charset="0"/>
              <a:cs typeface="Calibri" panose="020F0502020204030204" pitchFamily="34" charset="0"/>
              <a:sym typeface="+mn-ea"/>
            </a:endParaRPr>
          </a:p>
          <a:p>
            <a:r>
              <a:rPr lang="en-US" sz="2400">
                <a:latin typeface="Calibri" panose="020F0502020204030204" pitchFamily="34" charset="0"/>
                <a:cs typeface="Calibri" panose="020F0502020204030204" pitchFamily="34" charset="0"/>
                <a:sym typeface="+mn-ea"/>
              </a:rPr>
              <a:t>- Không phù hợp VPM RT và VPM do thủng túi thừa manh tràng: Bệnh nhân sốt nhẹ 37.5 độ C dù trước đó không ghi nhận sử dụng hạ sốt.</a:t>
            </a:r>
            <a:endParaRPr lang="en-US" sz="240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X.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Đề</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nghị</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CLS</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22531" name="Content Placeholder 2"/>
          <p:cNvSpPr>
            <a:spLocks noGrp="1"/>
          </p:cNvSpPr>
          <p:nvPr>
            <p:ph idx="1"/>
          </p:nvPr>
        </p:nvSpPr>
        <p:spPr>
          <a:xfrm>
            <a:off x="1096963" y="1846263"/>
            <a:ext cx="3246437" cy="4022725"/>
          </a:xfrm>
        </p:spPr>
        <p:txBody>
          <a:bodyPr vert="horz" wrap="square" lIns="0" tIns="45720" rIns="0" bIns="45720" anchor="t" anchorCtr="0"/>
          <a:p>
            <a:pPr marL="0" indent="0" eaLnBrk="1" hangingPunct="1">
              <a:buNone/>
            </a:pPr>
            <a:r>
              <a:rPr lang="en-US" altLang="en-US" sz="1800" dirty="0"/>
              <a:t>CLS chẩn đoán:</a:t>
            </a:r>
            <a:endParaRPr lang="en-US" altLang="en-US" sz="1800" dirty="0"/>
          </a:p>
          <a:p>
            <a:pPr marL="0" indent="0" eaLnBrk="1" hangingPunct="1">
              <a:buNone/>
            </a:pPr>
            <a:r>
              <a:rPr lang="en-US" altLang="en-US" sz="1800" dirty="0"/>
              <a:t>CTM: số lượng bạch cầu</a:t>
            </a:r>
            <a:endParaRPr lang="en-US" altLang="en-US" sz="1800" dirty="0"/>
          </a:p>
          <a:p>
            <a:pPr marL="0" indent="0" eaLnBrk="1" hangingPunct="1">
              <a:buNone/>
            </a:pPr>
            <a:r>
              <a:rPr lang="en-US" altLang="en-US" sz="1800" dirty="0"/>
              <a:t>Siêu âm bụng tổng quát</a:t>
            </a:r>
            <a:endParaRPr lang="en-US" altLang="en-US" sz="1800" dirty="0"/>
          </a:p>
          <a:p>
            <a:pPr marL="0" indent="0" eaLnBrk="1" hangingPunct="1">
              <a:buNone/>
            </a:pPr>
            <a:endParaRPr lang="en-US" altLang="en-US" sz="1800" dirty="0"/>
          </a:p>
          <a:p>
            <a:pPr marL="0" indent="0" eaLnBrk="1" hangingPunct="1">
              <a:buNone/>
            </a:pPr>
            <a:endParaRPr lang="en-US" altLang="en-US" sz="1800" dirty="0"/>
          </a:p>
        </p:txBody>
      </p:sp>
      <p:sp>
        <p:nvSpPr>
          <p:cNvPr id="4" name="TextBox 3"/>
          <p:cNvSpPr txBox="1"/>
          <p:nvPr/>
        </p:nvSpPr>
        <p:spPr>
          <a:xfrm>
            <a:off x="4929188" y="1736725"/>
            <a:ext cx="6024563" cy="383095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kern="1200" cap="none" spc="0" normalizeH="0" baseline="0" noProof="0" dirty="0">
                <a:latin typeface="+mn-lt"/>
                <a:ea typeface="+mn-ea"/>
                <a:cs typeface="+mn-cs"/>
              </a:rPr>
              <a:t>CLS </a:t>
            </a:r>
            <a:r>
              <a:rPr kumimoji="0" lang="en-US" kern="1200" cap="none" spc="0" normalizeH="0" baseline="0" noProof="0" dirty="0" err="1">
                <a:latin typeface="+mn-lt"/>
                <a:ea typeface="+mn-ea"/>
                <a:cs typeface="+mn-cs"/>
              </a:rPr>
              <a:t>thường</a:t>
            </a:r>
            <a:r>
              <a:rPr kumimoji="0" lang="en-US" kern="1200" cap="none" spc="0" normalizeH="0" baseline="0" noProof="0" dirty="0">
                <a:latin typeface="+mn-lt"/>
                <a:ea typeface="+mn-ea"/>
                <a:cs typeface="+mn-cs"/>
              </a:rPr>
              <a:t> </a:t>
            </a:r>
            <a:r>
              <a:rPr kumimoji="0" lang="en-US" kern="1200" cap="none" spc="0" normalizeH="0" baseline="0" noProof="0" dirty="0" err="1">
                <a:latin typeface="+mn-lt"/>
                <a:ea typeface="+mn-ea"/>
                <a:cs typeface="+mn-cs"/>
              </a:rPr>
              <a:t>quy</a:t>
            </a:r>
            <a:r>
              <a:rPr kumimoji="0" lang="en-US" kern="1200" cap="none" spc="0" normalizeH="0" baseline="0" noProof="0" dirty="0">
                <a:latin typeface="+mn-lt"/>
                <a:ea typeface="+mn-ea"/>
                <a:cs typeface="+mn-cs"/>
              </a:rPr>
              <a:t>:</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TPTNT</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ECG</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XQ </a:t>
            </a:r>
            <a:r>
              <a:rPr kumimoji="0" lang="en-US" kern="1200" cap="none" spc="0" normalizeH="0" baseline="0" noProof="0" dirty="0" err="1">
                <a:latin typeface="+mn-lt"/>
                <a:ea typeface="+mn-ea"/>
                <a:cs typeface="+mn-cs"/>
              </a:rPr>
              <a:t>ngực</a:t>
            </a:r>
            <a:r>
              <a:rPr kumimoji="0" lang="en-US" kern="1200" cap="none" spc="0" normalizeH="0" baseline="0" noProof="0" dirty="0">
                <a:latin typeface="+mn-lt"/>
                <a:ea typeface="+mn-ea"/>
                <a:cs typeface="+mn-cs"/>
              </a:rPr>
              <a:t> </a:t>
            </a:r>
            <a:r>
              <a:rPr kumimoji="0" lang="en-US" kern="1200" cap="none" spc="0" normalizeH="0" baseline="0" noProof="0" dirty="0" err="1">
                <a:latin typeface="+mn-lt"/>
                <a:ea typeface="+mn-ea"/>
                <a:cs typeface="+mn-cs"/>
              </a:rPr>
              <a:t>thẳng</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Creatinine </a:t>
            </a:r>
            <a:r>
              <a:rPr kumimoji="0" lang="en-US" kern="1200" cap="none" spc="0" normalizeH="0" baseline="0" noProof="0" dirty="0" err="1">
                <a:latin typeface="+mn-lt"/>
                <a:ea typeface="+mn-ea"/>
                <a:cs typeface="+mn-cs"/>
              </a:rPr>
              <a:t>huyết</a:t>
            </a:r>
            <a:r>
              <a:rPr kumimoji="0" lang="en-US" kern="1200" cap="none" spc="0" normalizeH="0" baseline="0" noProof="0" dirty="0">
                <a:latin typeface="+mn-lt"/>
                <a:ea typeface="+mn-ea"/>
                <a:cs typeface="+mn-cs"/>
              </a:rPr>
              <a:t> </a:t>
            </a:r>
            <a:r>
              <a:rPr kumimoji="0" lang="en-US" kern="1200" cap="none" spc="0" normalizeH="0" baseline="0" noProof="0" dirty="0" err="1">
                <a:latin typeface="+mn-lt"/>
                <a:ea typeface="+mn-ea"/>
                <a:cs typeface="+mn-cs"/>
              </a:rPr>
              <a:t>thanh</a:t>
            </a:r>
            <a:r>
              <a:rPr kumimoji="0" lang="en-US" kern="1200" cap="none" spc="0" normalizeH="0" baseline="0" noProof="0" dirty="0">
                <a:latin typeface="+mn-lt"/>
                <a:ea typeface="+mn-ea"/>
                <a:cs typeface="+mn-cs"/>
              </a:rPr>
              <a:t>, Urea </a:t>
            </a:r>
            <a:r>
              <a:rPr kumimoji="0" lang="en-US" kern="1200" cap="none" spc="0" normalizeH="0" baseline="0" noProof="0" dirty="0" err="1">
                <a:latin typeface="+mn-lt"/>
                <a:ea typeface="+mn-ea"/>
                <a:cs typeface="+mn-cs"/>
              </a:rPr>
              <a:t>máu</a:t>
            </a:r>
            <a:r>
              <a:rPr kumimoji="0" lang="en-US" kern="1200" cap="none" spc="0" normalizeH="0" baseline="0" noProof="0" dirty="0">
                <a:latin typeface="+mn-lt"/>
                <a:ea typeface="+mn-ea"/>
                <a:cs typeface="+mn-cs"/>
              </a:rPr>
              <a:t>, Glucose </a:t>
            </a:r>
            <a:r>
              <a:rPr kumimoji="0" lang="en-US" kern="1200" cap="none" spc="0" normalizeH="0" baseline="0" noProof="0" dirty="0" err="1">
                <a:latin typeface="+mn-lt"/>
                <a:ea typeface="+mn-ea"/>
                <a:cs typeface="+mn-cs"/>
              </a:rPr>
              <a:t>máu</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Ion </a:t>
            </a:r>
            <a:r>
              <a:rPr kumimoji="0" lang="en-US" kern="1200" cap="none" spc="0" normalizeH="0" baseline="0" noProof="0" dirty="0" err="1">
                <a:latin typeface="+mn-lt"/>
                <a:ea typeface="+mn-ea"/>
                <a:cs typeface="+mn-cs"/>
              </a:rPr>
              <a:t>đồ</a:t>
            </a:r>
            <a:r>
              <a:rPr kumimoji="0" lang="en-US" kern="1200" cap="none" spc="0" normalizeH="0" baseline="0" noProof="0" dirty="0">
                <a:latin typeface="+mn-lt"/>
                <a:ea typeface="+mn-ea"/>
                <a:cs typeface="+mn-cs"/>
              </a:rPr>
              <a:t> Na+, K+, CL-</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PT, APTT, INR, </a:t>
            </a:r>
            <a:r>
              <a:rPr kumimoji="0" lang="en-US" kern="1200" cap="none" spc="0" normalizeH="0" baseline="0" noProof="0" dirty="0" err="1">
                <a:latin typeface="+mn-lt"/>
                <a:ea typeface="+mn-ea"/>
                <a:cs typeface="+mn-cs"/>
              </a:rPr>
              <a:t>nhóm</a:t>
            </a:r>
            <a:r>
              <a:rPr kumimoji="0" lang="en-US" kern="1200" cap="none" spc="0" normalizeH="0" baseline="0" noProof="0" dirty="0">
                <a:latin typeface="+mn-lt"/>
                <a:ea typeface="+mn-ea"/>
                <a:cs typeface="+mn-cs"/>
              </a:rPr>
              <a:t> </a:t>
            </a:r>
            <a:r>
              <a:rPr kumimoji="0" lang="en-US" kern="1200" cap="none" spc="0" normalizeH="0" baseline="0" noProof="0" dirty="0" err="1">
                <a:latin typeface="+mn-lt"/>
                <a:ea typeface="+mn-ea"/>
                <a:cs typeface="+mn-cs"/>
              </a:rPr>
              <a:t>máu</a:t>
            </a:r>
            <a:r>
              <a:rPr kumimoji="0" lang="en-US" kern="1200" cap="none" spc="0" normalizeH="0" baseline="0" noProof="0" dirty="0">
                <a:latin typeface="+mn-lt"/>
                <a:ea typeface="+mn-ea"/>
                <a:cs typeface="+mn-cs"/>
              </a:rPr>
              <a:t> ABO-Rh</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Bilirubin </a:t>
            </a:r>
            <a:r>
              <a:rPr kumimoji="0" lang="en-US" kern="1200" cap="none" spc="0" normalizeH="0" baseline="0" noProof="0" dirty="0" err="1">
                <a:latin typeface="+mn-lt"/>
                <a:ea typeface="+mn-ea"/>
                <a:cs typeface="+mn-cs"/>
              </a:rPr>
              <a:t>toàn</a:t>
            </a:r>
            <a:r>
              <a:rPr kumimoji="0" lang="en-US" kern="1200" cap="none" spc="0" normalizeH="0" baseline="0" noProof="0" dirty="0">
                <a:latin typeface="+mn-lt"/>
                <a:ea typeface="+mn-ea"/>
                <a:cs typeface="+mn-cs"/>
              </a:rPr>
              <a:t> </a:t>
            </a:r>
            <a:r>
              <a:rPr kumimoji="0" lang="en-US" kern="1200" cap="none" spc="0" normalizeH="0" baseline="0" noProof="0" dirty="0" err="1">
                <a:latin typeface="+mn-lt"/>
                <a:ea typeface="+mn-ea"/>
                <a:cs typeface="+mn-cs"/>
              </a:rPr>
              <a:t>phần</a:t>
            </a:r>
            <a:r>
              <a:rPr kumimoji="0" lang="en-US" kern="1200" cap="none" spc="0" normalizeH="0" baseline="0" noProof="0" dirty="0">
                <a:latin typeface="+mn-lt"/>
                <a:ea typeface="+mn-ea"/>
                <a:cs typeface="+mn-cs"/>
              </a:rPr>
              <a:t>, Bilirubin </a:t>
            </a:r>
            <a:r>
              <a:rPr kumimoji="0" lang="en-US" kern="1200" cap="none" spc="0" normalizeH="0" baseline="0" noProof="0" dirty="0" err="1">
                <a:latin typeface="+mn-lt"/>
                <a:ea typeface="+mn-ea"/>
                <a:cs typeface="+mn-cs"/>
              </a:rPr>
              <a:t>trực</a:t>
            </a:r>
            <a:r>
              <a:rPr kumimoji="0" lang="en-US" kern="1200" cap="none" spc="0" normalizeH="0" baseline="0" noProof="0" dirty="0">
                <a:latin typeface="+mn-lt"/>
                <a:ea typeface="+mn-ea"/>
                <a:cs typeface="+mn-cs"/>
              </a:rPr>
              <a:t> </a:t>
            </a:r>
            <a:r>
              <a:rPr kumimoji="0" lang="en-US" kern="1200" cap="none" spc="0" normalizeH="0" baseline="0" noProof="0" dirty="0" err="1">
                <a:latin typeface="+mn-lt"/>
                <a:ea typeface="+mn-ea"/>
                <a:cs typeface="+mn-cs"/>
              </a:rPr>
              <a:t>tiếp</a:t>
            </a:r>
            <a:endParaRPr kumimoji="0" lang="en-US" kern="1200" cap="none" spc="0" normalizeH="0" baseline="0" noProof="0" dirty="0">
              <a:latin typeface="+mn-lt"/>
              <a:ea typeface="+mn-ea"/>
              <a:cs typeface="+mn-cs"/>
            </a:endParaRPr>
          </a:p>
          <a:p>
            <a:pPr marL="285750" marR="0" indent="-285750" defTabSz="914400" eaLnBrk="1" fontAlgn="auto" hangingPunct="1">
              <a:lnSpc>
                <a:spcPct val="150000"/>
              </a:lnSpc>
              <a:spcBef>
                <a:spcPts val="0"/>
              </a:spcBef>
              <a:spcAft>
                <a:spcPts val="0"/>
              </a:spcAft>
              <a:buClrTx/>
              <a:buSzTx/>
              <a:buFont typeface="Arial" panose="020B0604020202020204" pitchFamily="34" charset="0"/>
              <a:buChar char="•"/>
              <a:defRPr/>
            </a:pPr>
            <a:r>
              <a:rPr kumimoji="0" lang="en-US" kern="1200" cap="none" spc="0" normalizeH="0" baseline="0" noProof="0" dirty="0">
                <a:latin typeface="+mn-lt"/>
                <a:ea typeface="+mn-ea"/>
                <a:cs typeface="+mn-cs"/>
              </a:rPr>
              <a:t>AST, ALT</a:t>
            </a:r>
            <a:endParaRPr kumimoji="0" lang="en-US" kern="1200" cap="none" spc="0" normalizeH="0" baseline="0" noProof="0" dirty="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XI.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Kết</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quả</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CLS</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0" tIns="45720" rIns="0" bIns="45720" numCol="1" rtlCol="0" anchor="t" anchorCtr="0" compatLnSpc="1">
            <a:norm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Công</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thức</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máu</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WBC: 22.82 k/</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uL</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Neu</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85.6%</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lang="en-US" sz="2400" noProof="0" dirty="0" smtClean="0">
                <a:ln>
                  <a:noFill/>
                </a:ln>
                <a:solidFill>
                  <a:schemeClr val="tx1">
                    <a:lumMod val="75000"/>
                    <a:lumOff val="25000"/>
                  </a:schemeClr>
                </a:solidFill>
                <a:effectLst/>
                <a:uLnTx/>
                <a:uFillTx/>
                <a:sym typeface="+mn-ea"/>
              </a:rPr>
              <a:t> =&gt; Bạch cầu tăng cao &gt;20k, </a:t>
            </a:r>
            <a:r>
              <a:rPr lang="en-US" sz="2400" noProof="0" dirty="0" err="1" smtClean="0">
                <a:ln>
                  <a:noFill/>
                </a:ln>
                <a:solidFill>
                  <a:schemeClr val="tx1">
                    <a:lumMod val="75000"/>
                    <a:lumOff val="25000"/>
                  </a:schemeClr>
                </a:solidFill>
                <a:effectLst/>
                <a:uLnTx/>
                <a:uFillTx/>
                <a:sym typeface="+mn-ea"/>
              </a:rPr>
              <a:t>phù</a:t>
            </a:r>
            <a:r>
              <a:rPr lang="en-US" sz="2400" noProof="0" dirty="0" smtClean="0">
                <a:ln>
                  <a:noFill/>
                </a:ln>
                <a:solidFill>
                  <a:schemeClr val="tx1">
                    <a:lumMod val="75000"/>
                    <a:lumOff val="25000"/>
                  </a:schemeClr>
                </a:solidFill>
                <a:effectLst/>
                <a:uLnTx/>
                <a:uFillTx/>
                <a:sym typeface="+mn-ea"/>
              </a:rPr>
              <a:t> </a:t>
            </a:r>
            <a:r>
              <a:rPr lang="en-US" sz="2400" noProof="0" dirty="0" err="1" smtClean="0">
                <a:ln>
                  <a:noFill/>
                </a:ln>
                <a:solidFill>
                  <a:schemeClr val="tx1">
                    <a:lumMod val="75000"/>
                    <a:lumOff val="25000"/>
                  </a:schemeClr>
                </a:solidFill>
                <a:effectLst/>
                <a:uLnTx/>
                <a:uFillTx/>
                <a:sym typeface="+mn-ea"/>
              </a:rPr>
              <a:t>hợp</a:t>
            </a:r>
            <a:r>
              <a:rPr lang="en-US" sz="2400" noProof="0" dirty="0" smtClean="0">
                <a:ln>
                  <a:noFill/>
                </a:ln>
                <a:solidFill>
                  <a:schemeClr val="tx1">
                    <a:lumMod val="75000"/>
                    <a:lumOff val="25000"/>
                  </a:schemeClr>
                </a:solidFill>
                <a:effectLst/>
                <a:uLnTx/>
                <a:uFillTx/>
                <a:sym typeface="+mn-ea"/>
              </a:rPr>
              <a:t> </a:t>
            </a:r>
            <a:r>
              <a:rPr lang="en-US" sz="2400" noProof="0" dirty="0" err="1" smtClean="0">
                <a:ln>
                  <a:noFill/>
                </a:ln>
                <a:solidFill>
                  <a:schemeClr val="tx1">
                    <a:lumMod val="75000"/>
                    <a:lumOff val="25000"/>
                  </a:schemeClr>
                </a:solidFill>
                <a:effectLst/>
                <a:uLnTx/>
                <a:uFillTx/>
                <a:sym typeface="+mn-ea"/>
              </a:rPr>
              <a:t>với</a:t>
            </a:r>
            <a:r>
              <a:rPr lang="en-US" sz="2400" noProof="0" dirty="0" smtClean="0">
                <a:ln>
                  <a:noFill/>
                </a:ln>
                <a:solidFill>
                  <a:schemeClr val="tx1">
                    <a:lumMod val="75000"/>
                    <a:lumOff val="25000"/>
                  </a:schemeClr>
                </a:solidFill>
                <a:effectLst/>
                <a:uLnTx/>
                <a:uFillTx/>
                <a:sym typeface="+mn-ea"/>
              </a:rPr>
              <a:t> </a:t>
            </a:r>
            <a:r>
              <a:rPr lang="en-US" sz="2400" noProof="0" dirty="0" err="1" smtClean="0">
                <a:ln>
                  <a:noFill/>
                </a:ln>
                <a:solidFill>
                  <a:schemeClr val="tx1">
                    <a:lumMod val="75000"/>
                    <a:lumOff val="25000"/>
                  </a:schemeClr>
                </a:solidFill>
                <a:effectLst/>
                <a:uLnTx/>
                <a:uFillTx/>
                <a:sym typeface="+mn-ea"/>
              </a:rPr>
              <a:t>tình</a:t>
            </a:r>
            <a:r>
              <a:rPr lang="en-US" sz="2400" noProof="0" dirty="0" smtClean="0">
                <a:ln>
                  <a:noFill/>
                </a:ln>
                <a:solidFill>
                  <a:schemeClr val="tx1">
                    <a:lumMod val="75000"/>
                    <a:lumOff val="25000"/>
                  </a:schemeClr>
                </a:solidFill>
                <a:effectLst/>
                <a:uLnTx/>
                <a:uFillTx/>
                <a:sym typeface="+mn-ea"/>
              </a:rPr>
              <a:t> </a:t>
            </a:r>
            <a:r>
              <a:rPr lang="en-US" sz="2400" noProof="0" dirty="0" err="1" smtClean="0">
                <a:ln>
                  <a:noFill/>
                </a:ln>
                <a:solidFill>
                  <a:schemeClr val="tx1">
                    <a:lumMod val="75000"/>
                    <a:lumOff val="25000"/>
                  </a:schemeClr>
                </a:solidFill>
                <a:effectLst/>
                <a:uLnTx/>
                <a:uFillTx/>
                <a:sym typeface="+mn-ea"/>
              </a:rPr>
              <a:t>trạng</a:t>
            </a:r>
            <a:r>
              <a:rPr lang="en-US" sz="2400" noProof="0" dirty="0" smtClean="0">
                <a:ln>
                  <a:noFill/>
                </a:ln>
                <a:solidFill>
                  <a:schemeClr val="tx1">
                    <a:lumMod val="75000"/>
                    <a:lumOff val="25000"/>
                  </a:schemeClr>
                </a:solidFill>
                <a:effectLst/>
                <a:uLnTx/>
                <a:uFillTx/>
                <a:sym typeface="+mn-ea"/>
              </a:rPr>
              <a:t> </a:t>
            </a:r>
            <a:r>
              <a:rPr lang="en-US" sz="2400" noProof="0" dirty="0" err="1" smtClean="0">
                <a:ln>
                  <a:noFill/>
                </a:ln>
                <a:solidFill>
                  <a:schemeClr val="tx1">
                    <a:lumMod val="75000"/>
                    <a:lumOff val="25000"/>
                  </a:schemeClr>
                </a:solidFill>
                <a:effectLst/>
                <a:uLnTx/>
                <a:uFillTx/>
                <a:sym typeface="+mn-ea"/>
              </a:rPr>
              <a:t>viêm</a:t>
            </a:r>
            <a:r>
              <a:rPr lang="en-US" sz="2400" noProof="0" dirty="0" smtClean="0">
                <a:ln>
                  <a:noFill/>
                </a:ln>
                <a:solidFill>
                  <a:schemeClr val="tx1">
                    <a:lumMod val="75000"/>
                    <a:lumOff val="25000"/>
                  </a:schemeClr>
                </a:solidFill>
                <a:effectLst/>
                <a:uLnTx/>
                <a:uFillTx/>
                <a:sym typeface="+mn-ea"/>
              </a:rPr>
              <a:t> </a:t>
            </a:r>
            <a:r>
              <a:rPr lang="en-US" sz="2400" noProof="0" dirty="0" err="1" smtClean="0">
                <a:ln>
                  <a:noFill/>
                </a:ln>
                <a:solidFill>
                  <a:schemeClr val="tx1">
                    <a:lumMod val="75000"/>
                    <a:lumOff val="25000"/>
                  </a:schemeClr>
                </a:solidFill>
                <a:effectLst/>
                <a:uLnTx/>
                <a:uFillTx/>
                <a:sym typeface="+mn-ea"/>
              </a:rPr>
              <a:t>phúc</a:t>
            </a:r>
            <a:r>
              <a:rPr lang="en-US" sz="2400" noProof="0" dirty="0" smtClean="0">
                <a:ln>
                  <a:noFill/>
                </a:ln>
                <a:solidFill>
                  <a:schemeClr val="tx1">
                    <a:lumMod val="75000"/>
                    <a:lumOff val="25000"/>
                  </a:schemeClr>
                </a:solidFill>
                <a:effectLst/>
                <a:uLnTx/>
                <a:uFillTx/>
                <a:sym typeface="+mn-ea"/>
              </a:rPr>
              <a:t> </a:t>
            </a:r>
            <a:r>
              <a:rPr lang="en-US" sz="2400" noProof="0" dirty="0" err="1" smtClean="0">
                <a:ln>
                  <a:noFill/>
                </a:ln>
                <a:solidFill>
                  <a:schemeClr val="tx1">
                    <a:lumMod val="75000"/>
                    <a:lumOff val="25000"/>
                  </a:schemeClr>
                </a:solidFill>
                <a:effectLst/>
                <a:uLnTx/>
                <a:uFillTx/>
                <a:sym typeface="+mn-ea"/>
              </a:rPr>
              <a:t>mạc</a:t>
            </a:r>
            <a:endParaRPr lang="en-US" sz="2400" noProof="0" dirty="0" err="1" smtClean="0">
              <a:ln>
                <a:noFill/>
              </a:ln>
              <a:solidFill>
                <a:schemeClr val="tx1">
                  <a:lumMod val="75000"/>
                  <a:lumOff val="25000"/>
                </a:schemeClr>
              </a:solidFill>
              <a:effectLst/>
              <a:uLnTx/>
              <a:uFillTx/>
              <a:sym typeface="+mn-ea"/>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lang="en-US" sz="2400" noProof="0" dirty="0" err="1" smtClean="0">
                <a:ln>
                  <a:noFill/>
                </a:ln>
                <a:solidFill>
                  <a:schemeClr val="tx1">
                    <a:lumMod val="75000"/>
                    <a:lumOff val="25000"/>
                  </a:schemeClr>
                </a:solidFill>
                <a:effectLst/>
                <a:uLnTx/>
                <a:uFillTx/>
                <a:sym typeface="+mn-ea"/>
              </a:rPr>
              <a:t> =&gt; Số lượng hồng cầu và tiểu cầu trong giới hạn bình thường</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XI.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Kết</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quả</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CLS</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24579" name="Content Placeholder 2"/>
          <p:cNvSpPr>
            <a:spLocks noGrp="1"/>
          </p:cNvSpPr>
          <p:nvPr>
            <p:ph idx="1"/>
          </p:nvPr>
        </p:nvSpPr>
        <p:spPr/>
        <p:txBody>
          <a:bodyPr vert="horz" wrap="square" lIns="0" tIns="45720" rIns="0" bIns="45720" anchor="t" anchorCtr="0"/>
          <a:p>
            <a:pPr eaLnBrk="1" hangingPunct="1"/>
            <a:r>
              <a:rPr lang="en-US" altLang="en-US" sz="2400" dirty="0"/>
              <a:t>2. Siêu âm bụng tổng quát:</a:t>
            </a:r>
            <a:endParaRPr lang="en-US" altLang="en-US" sz="2400" dirty="0"/>
          </a:p>
          <a:p>
            <a:pPr eaLnBrk="1" hangingPunct="1"/>
            <a:r>
              <a:rPr lang="en-US" altLang="en-US" sz="2400" dirty="0"/>
              <a:t>Ruột thừa HCP d#11mm, thành dày, thâm nhiễm mỡ xung quanh, lòng có vài sỏi phân, không có dịch ổ bụng</a:t>
            </a:r>
            <a:endParaRPr lang="en-US" altLang="en-US" sz="2400" dirty="0"/>
          </a:p>
          <a:p>
            <a:pPr eaLnBrk="1" hangingPunct="1"/>
            <a:r>
              <a:rPr lang="en-US" altLang="en-US" sz="2400" dirty="0"/>
              <a:t>=&gt; Hình ảnh này phù hợp với viêm ruột thừa cấp, chưa thấy ghi nhận có dịch ổ bụng quanh ruột thừa </a:t>
            </a:r>
            <a:endParaRPr lang="en-US" altLang="en-US" sz="2400" dirty="0"/>
          </a:p>
          <a:p>
            <a:pPr eaLnBrk="1" hangingPunct="1"/>
            <a:r>
              <a:rPr lang="en-US" altLang="en-US" sz="2400" dirty="0"/>
              <a:t>=&gt; Nhưng lâm sàng có ấn đề kháng HCP, BC tăng &gt; 20k dù hình ảnh siêu âm chưa gợi ý nhưng vẫn nghĩ nhiều VPM RT</a:t>
            </a:r>
            <a:endParaRPr lang="en-US"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XI.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Kết</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quả</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CLS</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25603" name="Content Placeholder 2"/>
          <p:cNvSpPr>
            <a:spLocks noGrp="1"/>
          </p:cNvSpPr>
          <p:nvPr>
            <p:ph idx="1"/>
          </p:nvPr>
        </p:nvSpPr>
        <p:spPr/>
        <p:txBody>
          <a:bodyPr vert="horz" wrap="square" lIns="0" tIns="45720" rIns="0" bIns="45720" anchor="t" anchorCtr="0"/>
          <a:p>
            <a:pPr eaLnBrk="1" hangingPunct="1"/>
            <a:r>
              <a:rPr lang="en-US" altLang="en-US" sz="2400" dirty="0"/>
              <a:t>Các CLS khác</a:t>
            </a:r>
            <a:endParaRPr lang="en-US" altLang="en-US" sz="2400" dirty="0"/>
          </a:p>
          <a:p>
            <a:pPr eaLnBrk="1" hangingPunct="1"/>
            <a:r>
              <a:rPr lang="en-US" altLang="en-US" sz="2400" dirty="0"/>
              <a:t>Glucose: 5.9 mmol/L</a:t>
            </a:r>
            <a:endParaRPr lang="en-US" altLang="en-US" sz="2400" dirty="0"/>
          </a:p>
          <a:p>
            <a:pPr eaLnBrk="1" hangingPunct="1"/>
            <a:r>
              <a:rPr lang="en-US" altLang="en-US" sz="2400" dirty="0"/>
              <a:t>Urea: 4.8 mmol/L</a:t>
            </a:r>
            <a:endParaRPr lang="en-US" altLang="en-US" sz="2400" dirty="0"/>
          </a:p>
          <a:p>
            <a:pPr eaLnBrk="1" hangingPunct="1"/>
            <a:r>
              <a:rPr lang="en-US" altLang="en-US" sz="2400" dirty="0"/>
              <a:t>Creatinine: 72 mmol/L</a:t>
            </a:r>
            <a:endParaRPr lang="en-US" altLang="en-US" sz="2400" dirty="0"/>
          </a:p>
          <a:p>
            <a:pPr eaLnBrk="1" hangingPunct="1"/>
            <a:r>
              <a:rPr lang="en-US" altLang="en-US" sz="2400" dirty="0"/>
              <a:t>AST: 31 U/L</a:t>
            </a:r>
            <a:endParaRPr lang="en-US" altLang="en-US" sz="2400" dirty="0"/>
          </a:p>
          <a:p>
            <a:pPr eaLnBrk="1" hangingPunct="1"/>
            <a:r>
              <a:rPr lang="en-US" altLang="en-US" sz="2400" dirty="0"/>
              <a:t>ALT: 30 U/L</a:t>
            </a:r>
            <a:endParaRPr lang="en-US" altLang="en-US" sz="2400" dirty="0"/>
          </a:p>
          <a:p>
            <a:pPr eaLnBrk="1" hangingPunct="1"/>
            <a:r>
              <a:rPr lang="en-US" altLang="en-US" sz="2400" dirty="0"/>
              <a:t>=&gt; </a:t>
            </a:r>
            <a:r>
              <a:rPr lang="en-US" altLang="en-US" sz="2400" dirty="0">
                <a:sym typeface="+mn-ea"/>
              </a:rPr>
              <a:t> trong giới hạn bình thường</a:t>
            </a:r>
            <a:endParaRPr lang="en-US" altLang="en-US" sz="240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XII.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Chẩn</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đoán</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xác</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định</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26627" name="Content Placeholder 2"/>
          <p:cNvSpPr>
            <a:spLocks noGrp="1"/>
          </p:cNvSpPr>
          <p:nvPr>
            <p:ph idx="1"/>
          </p:nvPr>
        </p:nvSpPr>
        <p:spPr/>
        <p:txBody>
          <a:bodyPr vert="horz" wrap="square" lIns="0" tIns="45720" rIns="0" bIns="45720" anchor="t" anchorCtr="0"/>
          <a:p>
            <a:pPr marL="0" indent="0" eaLnBrk="1" hangingPunct="1">
              <a:buNone/>
            </a:pPr>
            <a:endParaRPr lang="en-US" altLang="en-US" dirty="0"/>
          </a:p>
          <a:p>
            <a:pPr eaLnBrk="1" hangingPunct="1"/>
            <a:r>
              <a:rPr lang="en-US" altLang="en-US" sz="2800" dirty="0"/>
              <a:t>Viêm phúc mạc khu trú ruột thừa</a:t>
            </a:r>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I</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Hành</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chính</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9219" name="Content Placeholder 2"/>
          <p:cNvSpPr>
            <a:spLocks noGrp="1"/>
          </p:cNvSpPr>
          <p:nvPr>
            <p:ph idx="1"/>
          </p:nvPr>
        </p:nvSpPr>
        <p:spPr/>
        <p:txBody>
          <a:bodyPr vert="horz" wrap="square" lIns="0" tIns="45720" rIns="0" bIns="45720" anchor="t" anchorCtr="0"/>
          <a:p>
            <a:pPr eaLnBrk="1" hangingPunct="1"/>
            <a:r>
              <a:rPr lang="en-US" altLang="en-US" dirty="0"/>
              <a:t>Họ tên: Nguyễn Quốc C.</a:t>
            </a:r>
            <a:endParaRPr lang="en-US" altLang="en-US" dirty="0"/>
          </a:p>
          <a:p>
            <a:pPr eaLnBrk="1" hangingPunct="1"/>
            <a:r>
              <a:rPr lang="en-US" altLang="en-US" dirty="0"/>
              <a:t>Năm sinh: 1985 – 37 tuổi</a:t>
            </a:r>
            <a:endParaRPr lang="en-US" altLang="en-US" dirty="0"/>
          </a:p>
          <a:p>
            <a:pPr eaLnBrk="1" hangingPunct="1"/>
            <a:r>
              <a:rPr lang="en-US" altLang="en-US" dirty="0"/>
              <a:t>Địa chỉ: Nhơn Trạch, Đồng Nai</a:t>
            </a:r>
            <a:endParaRPr lang="en-US" altLang="en-US" dirty="0"/>
          </a:p>
          <a:p>
            <a:pPr eaLnBrk="1" hangingPunct="1"/>
            <a:r>
              <a:rPr lang="en-US" altLang="en-US" dirty="0"/>
              <a:t>Nghề nghiệp: Buôn bán</a:t>
            </a:r>
            <a:endParaRPr lang="en-US" altLang="en-US" dirty="0"/>
          </a:p>
          <a:p>
            <a:pPr eaLnBrk="1" hangingPunct="1"/>
            <a:r>
              <a:rPr lang="en-US" altLang="en-US" dirty="0"/>
              <a:t>Ngày giờ nhập viện: 7h ngày 28/9/2022</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XIII. Hướng đ</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iều</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trị</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0" tIns="45720" rIns="0" bIns="45720" numCol="1" rtlCol="0" anchor="t" anchorCtr="0" compatLnSpc="1"/>
          <a:p>
            <a:pPr marL="450850" indent="-342900" eaLnBrk="1" hangingPunct="1">
              <a:lnSpc>
                <a:spcPct val="150000"/>
              </a:lnSpc>
              <a:spcBef>
                <a:spcPct val="0"/>
              </a:spcBef>
              <a:buFont typeface="Wingdings" panose="05000000000000000000" pitchFamily="2" charset="2"/>
              <a:buChar char="Ø"/>
            </a:pPr>
            <a:r>
              <a:rPr lang="en-US" sz="2400" dirty="0">
                <a:cs typeface="Calibri" panose="020F0502020204030204" pitchFamily="34" charset="0"/>
              </a:rPr>
              <a:t>Phẫu thuật</a:t>
            </a:r>
            <a:r>
              <a:rPr sz="2400" dirty="0">
                <a:cs typeface="Calibri" panose="020F0502020204030204" pitchFamily="34" charset="0"/>
              </a:rPr>
              <a:t> nội soi cắt ruột thừa và làm sạch khoang phúc mạc</a:t>
            </a:r>
            <a:endParaRPr sz="2400" dirty="0">
              <a:cs typeface="Calibri" panose="020F0502020204030204" pitchFamily="34" charset="0"/>
            </a:endParaRPr>
          </a:p>
          <a:p>
            <a:pPr marL="450850" indent="-342900" eaLnBrk="1" hangingPunct="1">
              <a:lnSpc>
                <a:spcPct val="150000"/>
              </a:lnSpc>
              <a:spcBef>
                <a:spcPct val="0"/>
              </a:spcBef>
              <a:buFont typeface="Wingdings" panose="05000000000000000000" pitchFamily="2" charset="2"/>
              <a:buChar char="Ø"/>
            </a:pPr>
            <a:r>
              <a:rPr sz="2400" dirty="0">
                <a:cs typeface="Calibri" panose="020F0502020204030204" pitchFamily="34" charset="0"/>
                <a:sym typeface="+mn-ea"/>
              </a:rPr>
              <a:t>Dùng kháng sinh phổ rộng, duy trì ít nhất  4 - 7 ngày sau  phẫu thuật</a:t>
            </a:r>
            <a:endParaRPr lang="en-GB" altLang="x-none" sz="2400" dirty="0">
              <a:cs typeface="Arial" panose="020B0604020202020204" pitchFamily="34" charset="0"/>
            </a:endParaRPr>
          </a:p>
          <a:p>
            <a:pPr marL="450850" indent="-342900" eaLnBrk="1" hangingPunct="1">
              <a:buFont typeface="Calibri" panose="020F0502020204030204" pitchFamily="34" charset="0"/>
              <a:buChar char=" "/>
            </a:pPr>
            <a:endParaRPr lang="en-GB" altLang="x-none" sz="2400" dirty="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XIV.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Điều</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trị</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cụ</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thể</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0" tIns="45720" rIns="0" bIns="45720" numCol="1" rtlCol="0" anchor="t" anchorCtr="0" compatLnSpc="1"/>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Chuẩn bị trước mổ</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548640" marR="0" lvl="1"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Nhịn ăn, nhịn uống   </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548640" marR="0" lvl="1"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err="1" smtClean="0">
                <a:ln>
                  <a:noFill/>
                </a:ln>
                <a:solidFill>
                  <a:schemeClr val="tx1">
                    <a:lumMod val="75000"/>
                    <a:lumOff val="25000"/>
                  </a:schemeClr>
                </a:solidFill>
                <a:effectLst/>
                <a:uLnTx/>
                <a:uFillTx/>
                <a:cs typeface="+mn-lt"/>
                <a:sym typeface="+mn-ea"/>
              </a:rPr>
              <a:t>Kháng</a:t>
            </a:r>
            <a:r>
              <a:rPr lang="en-US" sz="2400" noProof="0" dirty="0" smtClean="0">
                <a:ln>
                  <a:noFill/>
                </a:ln>
                <a:solidFill>
                  <a:schemeClr val="tx1">
                    <a:lumMod val="75000"/>
                    <a:lumOff val="25000"/>
                  </a:schemeClr>
                </a:solidFill>
                <a:effectLst/>
                <a:uLnTx/>
                <a:uFillTx/>
                <a:cs typeface="+mn-lt"/>
                <a:sym typeface="+mn-ea"/>
              </a:rPr>
              <a:t> </a:t>
            </a:r>
            <a:r>
              <a:rPr lang="en-US" sz="2400" noProof="0" dirty="0" err="1" smtClean="0">
                <a:ln>
                  <a:noFill/>
                </a:ln>
                <a:solidFill>
                  <a:schemeClr val="tx1">
                    <a:lumMod val="75000"/>
                    <a:lumOff val="25000"/>
                  </a:schemeClr>
                </a:solidFill>
                <a:effectLst/>
                <a:uLnTx/>
                <a:uFillTx/>
                <a:cs typeface="+mn-lt"/>
                <a:sym typeface="+mn-ea"/>
              </a:rPr>
              <a:t>sinh điều trị</a:t>
            </a:r>
            <a:r>
              <a:rPr lang="en-US" sz="2400" noProof="0" dirty="0" smtClean="0">
                <a:ln>
                  <a:noFill/>
                </a:ln>
                <a:solidFill>
                  <a:schemeClr val="tx1">
                    <a:lumMod val="75000"/>
                    <a:lumOff val="25000"/>
                  </a:schemeClr>
                </a:solidFill>
                <a:effectLst/>
                <a:uLnTx/>
                <a:uFillTx/>
                <a:cs typeface="+mn-lt"/>
                <a:sym typeface="+mn-ea"/>
              </a:rPr>
              <a:t>: </a:t>
            </a:r>
            <a:r>
              <a:rPr lang="en-GB" sz="2400" noProof="0" dirty="0" err="1" smtClean="0">
                <a:ln>
                  <a:noFill/>
                </a:ln>
                <a:solidFill>
                  <a:schemeClr val="tx1">
                    <a:lumMod val="75000"/>
                    <a:lumOff val="25000"/>
                  </a:schemeClr>
                </a:solidFill>
                <a:effectLst/>
                <a:uLnTx/>
                <a:uFillTx/>
                <a:ea typeface="+mn-lt"/>
                <a:cs typeface="+mn-lt"/>
                <a:sym typeface="+mn-ea"/>
              </a:rPr>
              <a:t>Ceftazidime</a:t>
            </a:r>
            <a:r>
              <a:rPr lang="en-GB" sz="2400" noProof="0" dirty="0" smtClean="0">
                <a:ln>
                  <a:noFill/>
                </a:ln>
                <a:solidFill>
                  <a:schemeClr val="tx1">
                    <a:lumMod val="75000"/>
                    <a:lumOff val="25000"/>
                  </a:schemeClr>
                </a:solidFill>
                <a:effectLst/>
                <a:uLnTx/>
                <a:uFillTx/>
                <a:ea typeface="+mn-lt"/>
                <a:cs typeface="+mn-lt"/>
                <a:sym typeface="+mn-ea"/>
              </a:rPr>
              <a:t> 1g*2 </a:t>
            </a:r>
            <a:r>
              <a:rPr lang="en-GB" sz="2400" noProof="0" dirty="0" err="1" smtClean="0">
                <a:ln>
                  <a:noFill/>
                </a:ln>
                <a:solidFill>
                  <a:schemeClr val="tx1">
                    <a:lumMod val="75000"/>
                    <a:lumOff val="25000"/>
                  </a:schemeClr>
                </a:solidFill>
                <a:effectLst/>
                <a:uLnTx/>
                <a:uFillTx/>
                <a:ea typeface="+mn-lt"/>
                <a:cs typeface="+mn-lt"/>
                <a:sym typeface="+mn-ea"/>
              </a:rPr>
              <a:t>tiêm</a:t>
            </a:r>
            <a:r>
              <a:rPr lang="en-GB" sz="2400" noProof="0" dirty="0" smtClean="0">
                <a:ln>
                  <a:noFill/>
                </a:ln>
                <a:solidFill>
                  <a:schemeClr val="tx1">
                    <a:lumMod val="75000"/>
                    <a:lumOff val="25000"/>
                  </a:schemeClr>
                </a:solidFill>
                <a:effectLst/>
                <a:uLnTx/>
                <a:uFillTx/>
                <a:ea typeface="+mn-lt"/>
                <a:cs typeface="+mn-lt"/>
                <a:sym typeface="+mn-ea"/>
              </a:rPr>
              <a:t> TM</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PTNS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cắt</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ruột</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thừa</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và</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rửa</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sạch</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khoang</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phúc</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ea typeface="+mn-ea"/>
                <a:cs typeface="+mn-lt"/>
              </a:rPr>
              <a:t>mạc</a:t>
            </a:r>
            <a:r>
              <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rPr>
              <a:t> </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0" marR="0" lvl="0" indent="0" algn="l" defTabSz="914400" rtl="0" eaLnBrk="1" fontAlgn="auto" latinLnBrk="0" hangingPunct="1">
              <a:lnSpc>
                <a:spcPct val="90000"/>
              </a:lnSpc>
              <a:spcBef>
                <a:spcPts val="1200"/>
              </a:spcBef>
              <a:spcAft>
                <a:spcPts val="200"/>
              </a:spcAft>
              <a:buClr>
                <a:schemeClr val="accent1"/>
              </a:buClr>
              <a:buSzPct val="100000"/>
              <a:buFontTx/>
              <a:buNone/>
              <a:defRPr/>
            </a:pP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noProof="0" dirty="0" smtClean="0">
                <a:ln>
                  <a:noFill/>
                </a:ln>
                <a:solidFill>
                  <a:schemeClr val="tx1">
                    <a:lumMod val="75000"/>
                    <a:lumOff val="25000"/>
                  </a:schemeClr>
                </a:solidFill>
                <a:effectLst/>
                <a:uLnTx/>
                <a:uFillTx/>
                <a:sym typeface="+mn-ea"/>
              </a:rPr>
              <a:t> </a:t>
            </a:r>
            <a:br>
              <a:rPr kumimoji="0" lang="en-US" b="0" i="0" u="none" strike="noStrike" kern="1200" cap="none" spc="-50" normalizeH="0" baseline="0" noProof="0" dirty="0">
                <a:ln>
                  <a:noFill/>
                </a:ln>
                <a:solidFill>
                  <a:schemeClr val="tx1">
                    <a:lumMod val="75000"/>
                    <a:lumOff val="25000"/>
                  </a:schemeClr>
                </a:solidFill>
                <a:effectLst/>
                <a:uLnTx/>
                <a:uFillTx/>
                <a:latin typeface="+mj-lt"/>
                <a:ea typeface="+mj-ea"/>
                <a:cs typeface="+mj-cs"/>
              </a:rPr>
            </a:br>
            <a:r>
              <a:rPr kumimoji="0" lang="en-US" b="0" i="0" u="none" strike="noStrike" kern="1200" cap="none" spc="-50" normalizeH="0" baseline="0" noProof="0" dirty="0">
                <a:ln>
                  <a:noFill/>
                </a:ln>
                <a:solidFill>
                  <a:schemeClr val="tx1">
                    <a:lumMod val="75000"/>
                    <a:lumOff val="25000"/>
                  </a:schemeClr>
                </a:solidFill>
                <a:effectLst/>
                <a:uLnTx/>
                <a:uFillTx/>
                <a:latin typeface="+mj-lt"/>
                <a:ea typeface="+mj-ea"/>
                <a:cs typeface="+mj-cs"/>
              </a:rPr>
              <a:t>XIV. Điều trị cụ thể</a:t>
            </a:r>
            <a:endParaRPr lang="en-US"/>
          </a:p>
        </p:txBody>
      </p:sp>
      <p:sp>
        <p:nvSpPr>
          <p:cNvPr id="3" name="Content Placeholder 2"/>
          <p:cNvSpPr>
            <a:spLocks noGrp="1"/>
          </p:cNvSpPr>
          <p:nvPr>
            <p:ph idx="1"/>
          </p:nvPr>
        </p:nvSpPr>
        <p:spPr/>
        <p:txBody>
          <a:bodyPr/>
          <a:p>
            <a:pPr marL="91440" marR="0" lvl="0"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Hậu phẫu:</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548640" marR="0" lvl="1"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Cho ăn sau mổ khi trung tiện được</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548640" marR="0" lvl="1"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Theo dõi các biến chứng hậu phẫu:</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1005840" marR="0" lvl="2"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Chảy máu</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1005840" marR="0" lvl="2"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Nhiễm trùng</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1005840" marR="0" lvl="2"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Xì góc ruột thừa</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1005840" marR="0" lvl="2"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Tắc ruột do dính sau mổ</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pPr marL="1005840" marR="0" lvl="2" indent="-91440" algn="l" defTabSz="914400" rtl="0" eaLnBrk="1" fontAlgn="auto" latinLnBrk="0" hangingPunct="1">
              <a:lnSpc>
                <a:spcPct val="90000"/>
              </a:lnSpc>
              <a:spcBef>
                <a:spcPts val="1200"/>
              </a:spcBef>
              <a:spcAft>
                <a:spcPts val="200"/>
              </a:spcAft>
              <a:buClr>
                <a:schemeClr val="accent1"/>
              </a:buClr>
              <a:buSzPct val="100000"/>
              <a:buFontTx/>
              <a:buChar char="-"/>
              <a:defRPr/>
            </a:pPr>
            <a:r>
              <a:rPr lang="en-US" sz="2400" noProof="0" dirty="0" smtClean="0">
                <a:ln>
                  <a:noFill/>
                </a:ln>
                <a:solidFill>
                  <a:schemeClr val="tx1">
                    <a:lumMod val="75000"/>
                    <a:lumOff val="25000"/>
                  </a:schemeClr>
                </a:solidFill>
                <a:effectLst/>
                <a:uLnTx/>
                <a:uFillTx/>
                <a:cs typeface="+mn-lt"/>
                <a:sym typeface="+mn-ea"/>
              </a:rPr>
              <a:t>Tử vong</a:t>
            </a:r>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a:p>
            <a:endParaRPr kumimoji="0" lang="en-US" sz="2400" b="0" i="0" u="none" strike="noStrike" kern="1200" cap="none" spc="0" normalizeH="0" baseline="0" noProof="0" dirty="0" smtClean="0">
              <a:ln>
                <a:noFill/>
              </a:ln>
              <a:solidFill>
                <a:schemeClr val="tx1">
                  <a:lumMod val="75000"/>
                  <a:lumOff val="25000"/>
                </a:schemeClr>
              </a:solidFill>
              <a:effectLst/>
              <a:uLnTx/>
              <a:uFillTx/>
              <a:ea typeface="+mn-ea"/>
              <a:cs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XV. Tiên lượng</a:t>
            </a:r>
            <a:endParaRPr lang="en-US"/>
          </a:p>
        </p:txBody>
      </p:sp>
      <p:sp>
        <p:nvSpPr>
          <p:cNvPr id="3" name="Content Placeholder 2"/>
          <p:cNvSpPr>
            <a:spLocks noGrp="1"/>
          </p:cNvSpPr>
          <p:nvPr>
            <p:ph idx="1"/>
          </p:nvPr>
        </p:nvSpPr>
        <p:spPr/>
        <p:txBody>
          <a:bodyPr/>
          <a:p>
            <a:r>
              <a:rPr lang="vi-VN" sz="2400" dirty="0" smtClean="0">
                <a:latin typeface="Calibri" panose="020F0502020204030204" pitchFamily="34" charset="0"/>
                <a:cs typeface="Calibri" panose="020F0502020204030204" pitchFamily="34" charset="0"/>
                <a:sym typeface="+mn-ea"/>
              </a:rPr>
              <a:t>G</a:t>
            </a:r>
            <a:r>
              <a:rPr lang="en-US" sz="2400" dirty="0" smtClean="0">
                <a:latin typeface="Calibri" panose="020F0502020204030204" pitchFamily="34" charset="0"/>
                <a:cs typeface="Calibri" panose="020F0502020204030204" pitchFamily="34" charset="0"/>
                <a:sym typeface="+mn-ea"/>
              </a:rPr>
              <a:t>ầ</a:t>
            </a:r>
            <a:r>
              <a:rPr lang="vi-VN" sz="2400" dirty="0" smtClean="0">
                <a:latin typeface="Calibri" panose="020F0502020204030204" pitchFamily="34" charset="0"/>
                <a:cs typeface="Calibri" panose="020F0502020204030204" pitchFamily="34" charset="0"/>
                <a:sym typeface="+mn-ea"/>
              </a:rPr>
              <a:t>n</a:t>
            </a:r>
            <a:r>
              <a:rPr lang="vi-VN" sz="2400" dirty="0">
                <a:latin typeface="Calibri" panose="020F0502020204030204" pitchFamily="34" charset="0"/>
                <a:cs typeface="Calibri" panose="020F0502020204030204" pitchFamily="34" charset="0"/>
                <a:sym typeface="+mn-ea"/>
              </a:rPr>
              <a:t>: </a:t>
            </a:r>
            <a:r>
              <a:rPr lang="vi-VN" sz="2400" dirty="0" smtClean="0">
                <a:latin typeface="Calibri" panose="020F0502020204030204" pitchFamily="34" charset="0"/>
                <a:cs typeface="Calibri" panose="020F0502020204030204" pitchFamily="34" charset="0"/>
                <a:sym typeface="+mn-ea"/>
              </a:rPr>
              <a:t>BN </a:t>
            </a:r>
            <a:r>
              <a:rPr lang="vi-VN" sz="2400" dirty="0">
                <a:latin typeface="Calibri" panose="020F0502020204030204" pitchFamily="34" charset="0"/>
                <a:cs typeface="Calibri" panose="020F0502020204030204" pitchFamily="34" charset="0"/>
                <a:sym typeface="+mn-ea"/>
              </a:rPr>
              <a:t>tổng trạng ổn, không bệnh lý nội khoa nặng nề kèm </a:t>
            </a:r>
            <a:r>
              <a:rPr lang="vi-VN" sz="2400" dirty="0">
                <a:latin typeface="Arial" panose="020B0604020202020204" pitchFamily="34" charset="0"/>
                <a:cs typeface="Arial" panose="020B0604020202020204" pitchFamily="34" charset="0"/>
                <a:sym typeface="+mn-ea"/>
              </a:rPr>
              <a:t>→</a:t>
            </a:r>
            <a:r>
              <a:rPr lang="vi-VN" sz="2400" dirty="0">
                <a:latin typeface="Calibri" panose="020F0502020204030204" pitchFamily="34" charset="0"/>
                <a:cs typeface="Calibri" panose="020F0502020204030204" pitchFamily="34" charset="0"/>
                <a:sym typeface="+mn-ea"/>
              </a:rPr>
              <a:t> phẫu thuật được </a:t>
            </a:r>
            <a:endParaRPr lang="en-US" sz="2400" dirty="0" smtClean="0">
              <a:latin typeface="Calibri" panose="020F0502020204030204" pitchFamily="34" charset="0"/>
              <a:cs typeface="Calibri" panose="020F0502020204030204" pitchFamily="34" charset="0"/>
            </a:endParaRPr>
          </a:p>
          <a:p>
            <a:r>
              <a:rPr lang="vi-VN" sz="2400" dirty="0" smtClean="0">
                <a:latin typeface="Calibri" panose="020F0502020204030204" pitchFamily="34" charset="0"/>
                <a:cs typeface="Calibri" panose="020F0502020204030204" pitchFamily="34" charset="0"/>
                <a:sym typeface="+mn-ea"/>
              </a:rPr>
              <a:t>Xa:</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nguy</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cơ</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gặp</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biến</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chứng</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sau</a:t>
            </a:r>
            <a:r>
              <a:rPr lang="en-US" sz="2400" dirty="0" smtClean="0">
                <a:latin typeface="Calibri" panose="020F0502020204030204" pitchFamily="34" charset="0"/>
                <a:cs typeface="Calibri" panose="020F0502020204030204" pitchFamily="34" charset="0"/>
                <a:sym typeface="+mn-ea"/>
              </a:rPr>
              <a:t> </a:t>
            </a:r>
            <a:r>
              <a:rPr lang="en-US" sz="2400" dirty="0" err="1" smtClean="0">
                <a:latin typeface="Calibri" panose="020F0502020204030204" pitchFamily="34" charset="0"/>
                <a:cs typeface="Calibri" panose="020F0502020204030204" pitchFamily="34" charset="0"/>
                <a:sym typeface="+mn-ea"/>
              </a:rPr>
              <a:t>mổ</a:t>
            </a:r>
            <a:endParaRPr lang="en-US" sz="240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II.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Lý</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do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nhập</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viện</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0243" name="Content Placeholder 2"/>
          <p:cNvSpPr>
            <a:spLocks noGrp="1"/>
          </p:cNvSpPr>
          <p:nvPr>
            <p:ph idx="1"/>
          </p:nvPr>
        </p:nvSpPr>
        <p:spPr/>
        <p:txBody>
          <a:bodyPr vert="horz" wrap="square" lIns="0" tIns="45720" rIns="0" bIns="45720" anchor="t" anchorCtr="0"/>
          <a:p>
            <a:pPr eaLnBrk="1" hangingPunct="1"/>
            <a:r>
              <a:rPr lang="en-US" altLang="en-US" sz="2800" dirty="0"/>
              <a:t>Đau hố chậu (P)</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III.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Bệnh</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sử</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cũ</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1267" name="Content Placeholder 2"/>
          <p:cNvSpPr>
            <a:spLocks noGrp="1"/>
          </p:cNvSpPr>
          <p:nvPr>
            <p:ph idx="1"/>
          </p:nvPr>
        </p:nvSpPr>
        <p:spPr/>
        <p:txBody>
          <a:bodyPr vert="horz" wrap="square" lIns="0" tIns="45720" rIns="0" bIns="45720" anchor="t" anchorCtr="0"/>
          <a:p>
            <a:pPr eaLnBrk="1" hangingPunct="1"/>
            <a:r>
              <a:rPr lang="en-US" altLang="en-US" sz="2400" dirty="0"/>
              <a:t>CNV 13 tiếng, BN đột ngột đau âm ỉ trên rốn, liên tục, không lan, cường độ nhẹ 2/10, sau 2 tiếng chuyển hố chậu phải, đau quặn cơn, mỗi cơn 3 phút, cách cơn 5 phút, cường độ trong cơn 7-8 /10, giữa 2 cơn còn đau 5/10, tăng khi ho, khi ngồi dậy, không yếu tố giảm đau</a:t>
            </a:r>
            <a:endParaRPr lang="en-US" altLang="en-US" sz="2400" dirty="0"/>
          </a:p>
          <a:p>
            <a:pPr eaLnBrk="1" hangingPunct="1"/>
            <a:r>
              <a:rPr lang="en-US" altLang="en-US" sz="2400" dirty="0"/>
              <a:t>CNV 6 tiếng, BN đau liên tục HCP, cường độ nhiều 8/10, không yếu tố tăn giảm, không lan. BN không nôn, không chán ăn, đi tiêu 2 lần phân vàng khuôn, sau tiêu không giảm đau, không sốt hay lạnh run -&gt; nhập BV Bình Dân</a:t>
            </a:r>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III.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Bệnh</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sử</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đã</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sửa</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2291" name="Content Placeholder 2"/>
          <p:cNvSpPr>
            <a:spLocks noGrp="1"/>
          </p:cNvSpPr>
          <p:nvPr>
            <p:ph idx="1"/>
          </p:nvPr>
        </p:nvSpPr>
        <p:spPr/>
        <p:txBody>
          <a:bodyPr vert="horz" wrap="square" lIns="0" tIns="45720" rIns="0" bIns="45720" anchor="t" anchorCtr="0"/>
          <a:p>
            <a:pPr eaLnBrk="1" hangingPunct="1"/>
            <a:r>
              <a:rPr lang="en-US" altLang="en-US" sz="2800" dirty="0"/>
              <a:t>CNV 13 tiếng, BN đang nghỉ ngơi thì đau thượng vị kiểu âm ỉ, liên tục, mức độ ít. Sau 2 tiếng chuyển HC phải, đau liên lục mức độ nhiều, không lan, đau tăng khi ho, xoay trở và không có yếu tố giảm đau. Ngoài ra không kèm sốt, không chán ăn, không buồn nôn hay nôn, không tiêu chảy, không tiểu đau. BN sử dụng 1 gói Yumangel nhưng còn đau nhiều nên nhập BV Bình Dân</a:t>
            </a: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IV.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Tiền</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căn</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3315" name="Content Placeholder 2"/>
          <p:cNvSpPr>
            <a:spLocks noGrp="1"/>
          </p:cNvSpPr>
          <p:nvPr>
            <p:ph idx="1"/>
          </p:nvPr>
        </p:nvSpPr>
        <p:spPr/>
        <p:txBody>
          <a:bodyPr vert="horz" wrap="square" lIns="0" tIns="45720" rIns="0" bIns="45720" anchor="t" anchorCtr="0"/>
          <a:p>
            <a:pPr eaLnBrk="1" hangingPunct="1"/>
            <a:r>
              <a:rPr lang="en-US" altLang="en-US" sz="2400" dirty="0"/>
              <a:t>Nội khoa: </a:t>
            </a:r>
            <a:endParaRPr lang="en-US" altLang="en-US" sz="2400" dirty="0"/>
          </a:p>
          <a:p>
            <a:pPr eaLnBrk="1" hangingPunct="1"/>
            <a:r>
              <a:rPr lang="en-US" altLang="en-US" sz="2400" dirty="0"/>
              <a:t>Chưa đau tương tự trước đây</a:t>
            </a:r>
            <a:endParaRPr lang="en-US" altLang="en-US" sz="2400" dirty="0"/>
          </a:p>
          <a:p>
            <a:pPr eaLnBrk="1" hangingPunct="1"/>
            <a:r>
              <a:rPr lang="en-US" altLang="en-US" sz="2400" dirty="0"/>
              <a:t>Ngoại khoa:</a:t>
            </a:r>
            <a:endParaRPr lang="en-US" altLang="en-US" sz="2400" dirty="0"/>
          </a:p>
          <a:p>
            <a:pPr eaLnBrk="1" hangingPunct="1"/>
            <a:r>
              <a:rPr lang="en-US" altLang="en-US" sz="2400" dirty="0"/>
              <a:t>Chưa ghi nhận can thiệp hay phẫu thuật</a:t>
            </a:r>
            <a:endParaRPr lang="en-US" altLang="en-US" sz="2400" dirty="0"/>
          </a:p>
          <a:p>
            <a:pPr eaLnBrk="1" hangingPunct="1"/>
            <a:r>
              <a:rPr lang="en-US" altLang="en-US" sz="2400" dirty="0"/>
              <a:t>Thói quen:</a:t>
            </a:r>
            <a:endParaRPr lang="en-US" altLang="en-US" sz="2400" dirty="0"/>
          </a:p>
          <a:p>
            <a:pPr eaLnBrk="1" hangingPunct="1"/>
            <a:r>
              <a:rPr lang="en-US" altLang="en-US" sz="2400" dirty="0"/>
              <a:t>Rượu bia lượng ít, hút thuốc lá 10 gói/năm</a:t>
            </a:r>
            <a:endParaRPr lang="en-US" altLang="en-US" sz="2400" dirty="0"/>
          </a:p>
          <a:p>
            <a:pPr eaLnBrk="1" hangingPunct="1"/>
            <a:r>
              <a:rPr lang="en-US" altLang="en-US" sz="2400" dirty="0"/>
              <a:t>Không sử dụng thuốc gì gần đây trừ yumagel</a:t>
            </a:r>
            <a:endParaRPr lang="en-US" altLang="en-US" sz="2400" dirty="0"/>
          </a:p>
          <a:p>
            <a:pPr eaLnBrk="1" hangingPunct="1"/>
            <a:r>
              <a:rPr lang="en-US" altLang="en-US" sz="2400" dirty="0"/>
              <a:t>Không dị ứng</a:t>
            </a: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V.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Khám</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0" tIns="45720" rIns="0" bIns="45720" anchor="t" anchorCtr="0"/>
          <a:p>
            <a:pPr eaLnBrk="1" hangingPunct="1"/>
            <a:r>
              <a:rPr lang="en-US" altLang="en-US" sz="2400" dirty="0"/>
              <a:t>1. Tổng trạng</a:t>
            </a:r>
            <a:endParaRPr lang="en-US" altLang="en-US" sz="2400" dirty="0"/>
          </a:p>
          <a:p>
            <a:pPr eaLnBrk="1" hangingPunct="1"/>
            <a:r>
              <a:rPr lang="en-US" altLang="en-US" sz="2400" dirty="0"/>
              <a:t>- BN tỉnh, tiếp xúc tốt</a:t>
            </a:r>
            <a:endParaRPr lang="en-US" altLang="en-US" sz="2400" dirty="0"/>
          </a:p>
          <a:p>
            <a:pPr eaLnBrk="1" hangingPunct="1"/>
            <a:r>
              <a:rPr lang="en-US" altLang="en-US" sz="2400" dirty="0"/>
              <a:t>- Chiều cao: 167 cm	Cân nặng: 62kg     =&gt; BMI: 22.2 kg/m2 </a:t>
            </a:r>
            <a:endParaRPr lang="en-US" altLang="en-US" sz="2400" dirty="0"/>
          </a:p>
          <a:p>
            <a:pPr eaLnBrk="1" hangingPunct="1"/>
            <a:r>
              <a:rPr lang="en-US" altLang="en-US" sz="2400" dirty="0"/>
              <a:t>- Da niêm hồng</a:t>
            </a:r>
            <a:endParaRPr lang="en-US" altLang="en-US" sz="2400" dirty="0"/>
          </a:p>
          <a:p>
            <a:pPr eaLnBrk="1" hangingPunct="1"/>
            <a:r>
              <a:rPr lang="en-US" altLang="en-US" sz="2400" dirty="0"/>
              <a:t>- Sinh hiệu:	HA: 130/80 mmHg	Mạch: 104 lần/phút</a:t>
            </a:r>
            <a:endParaRPr lang="en-US" altLang="en-US" sz="2400" dirty="0"/>
          </a:p>
          <a:p>
            <a:pPr eaLnBrk="1" hangingPunct="1"/>
            <a:r>
              <a:rPr lang="en-US" altLang="en-US" sz="2400" dirty="0"/>
              <a:t>                               Nhiệt độ: 37.5 độ C	Nhịp thở: 18 lần/phút</a:t>
            </a:r>
            <a:endParaRPr lang="en-US" altLang="en-US" sz="2400" dirty="0"/>
          </a:p>
          <a:p>
            <a:pPr eaLnBrk="1" hangingPunct="1"/>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V.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Khám</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0" tIns="45720" rIns="0" bIns="45720" numCol="1" rtlCol="0" anchor="t" anchorCtr="0" compatLnSpc="1"/>
          <a:lstStyle/>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2.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Khám</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bụng</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Nhìn</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bụng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cân</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đối</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di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động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theo</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nhịp</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thở</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không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sẹo</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mổ</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cũ</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Nghe</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Nhu</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động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ruột</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5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lần</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phút</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Gõ</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trong</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Sờ</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Sờ</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nông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không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đau</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Sờ</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sâu</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HCP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đau</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nhiều</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đề</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kháng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HCP (+)</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Thượng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vị</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không</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đau</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3.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Ngực</a:t>
            </a:r>
            <a:endParaRPr kumimoji="0" lang="en-US"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Tim: T1 T2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đều</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rõ</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tần</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số</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104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lần</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phút</a:t>
            </a: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Phổi</a:t>
            </a: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trong</a:t>
            </a:r>
            <a:endParaRPr kumimoji="0" lang="en-US"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VI.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Tóm</a:t>
            </a:r>
            <a:r>
              <a:rPr kumimoji="0" lang="en-US" sz="4800" b="0"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 </a:t>
            </a:r>
            <a:r>
              <a:rPr kumimoji="0" lang="en-US" sz="4800" b="0" i="0" u="none" strike="noStrike" kern="1200" cap="none" spc="-50" normalizeH="0" baseline="0" noProof="0" dirty="0" err="1" smtClean="0">
                <a:ln>
                  <a:noFill/>
                </a:ln>
                <a:solidFill>
                  <a:schemeClr val="tx1">
                    <a:lumMod val="75000"/>
                    <a:lumOff val="25000"/>
                  </a:schemeClr>
                </a:solidFill>
                <a:effectLst/>
                <a:uLnTx/>
                <a:uFillTx/>
                <a:latin typeface="+mj-lt"/>
                <a:ea typeface="+mj-ea"/>
                <a:cs typeface="+mj-cs"/>
              </a:rPr>
              <a:t>tắt</a:t>
            </a:r>
            <a:endPar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0" tIns="45720" rIns="0" bIns="45720" numCol="1" rtlCol="0" anchor="t" anchorCtr="0" compatLnSpc="1">
            <a:no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BN Nam 37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tuổi</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nhập</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viện</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vì</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đau</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HCP, bệnh 13 tiếng</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TCCN:</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R="0" lvl="0" algn="l" defTabSz="914400" rtl="0" eaLnBrk="1" fontAlgn="auto" latinLnBrk="0" hangingPunct="1">
              <a:lnSpc>
                <a:spcPct val="90000"/>
              </a:lnSpc>
              <a:spcBef>
                <a:spcPts val="1200"/>
              </a:spcBef>
              <a:spcAft>
                <a:spcPts val="200"/>
              </a:spcAft>
              <a:buClr>
                <a:schemeClr val="accent1"/>
              </a:buClr>
              <a:buSzPct val="100000"/>
              <a:defRPr/>
            </a:pP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Đau</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thượng</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vị</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chuyển</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HCP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liên</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tục</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mức</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độ</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nhiều, </a:t>
            </a:r>
            <a:r>
              <a:rPr lang="en-US" altLang="en-US" sz="2400" dirty="0">
                <a:sym typeface="+mn-ea"/>
              </a:rPr>
              <a:t>đau tăng khi ho, xoay trở và không có yếu tố giảm đau</a:t>
            </a:r>
            <a:endParaRPr lang="en-US" altLang="en-US" sz="2400" dirty="0">
              <a:sym typeface="+mn-ea"/>
            </a:endParaRPr>
          </a:p>
          <a:p>
            <a:pPr marR="0" lvl="0" algn="l" defTabSz="914400" rtl="0" eaLnBrk="1" fontAlgn="auto" latinLnBrk="0" hangingPunct="1">
              <a:lnSpc>
                <a:spcPct val="90000"/>
              </a:lnSpc>
              <a:spcBef>
                <a:spcPts val="1200"/>
              </a:spcBef>
              <a:spcAft>
                <a:spcPts val="200"/>
              </a:spcAft>
              <a:buClr>
                <a:schemeClr val="accent1"/>
              </a:buClr>
              <a:buSzPct val="100000"/>
              <a:defRPr/>
            </a:pPr>
            <a:r>
              <a:rPr lang="en-US" altLang="en-US" sz="2400" dirty="0">
                <a:sym typeface="+mn-ea"/>
              </a:rPr>
              <a:t>Không sốt, không nôn ói</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TCTT:	</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Mạch</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nhanh</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104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lần</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phút</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Nhiệt</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độ</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37.5 </a:t>
            </a:r>
            <a:r>
              <a:rPr kumimoji="0" lang="en-US"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độ</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C</a:t>
            </a:r>
            <a:endPar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Ấn đau HCP mức độ</a:t>
            </a:r>
            <a:r>
              <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nhiều</a:t>
            </a:r>
            <a:r>
              <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đề</a:t>
            </a:r>
            <a:r>
              <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kháng</a:t>
            </a:r>
            <a:r>
              <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4763</Words>
  <Application>WPS Presentation</Application>
  <PresentationFormat/>
  <Paragraphs>185</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vt:lpstr>
      <vt:lpstr>Calibri Light</vt:lpstr>
      <vt:lpstr>Microsoft YaHei</vt:lpstr>
      <vt:lpstr>Arial Unicode MS</vt:lpstr>
      <vt:lpstr>Retrospect</vt:lpstr>
      <vt:lpstr>BỆNH ÁN VPM RUỘT THỪA</vt:lpstr>
      <vt:lpstr>I. Hành chính</vt:lpstr>
      <vt:lpstr>II. Lý do nhập viện</vt:lpstr>
      <vt:lpstr>III. Bệnh sử (cũ)</vt:lpstr>
      <vt:lpstr>III. Bệnh sử (đã sửa)</vt:lpstr>
      <vt:lpstr>IV. Tiền căn</vt:lpstr>
      <vt:lpstr>V. Khám</vt:lpstr>
      <vt:lpstr>V. Khám</vt:lpstr>
      <vt:lpstr>VI. Tóm tắt</vt:lpstr>
      <vt:lpstr>VII. Đặt vấn đề</vt:lpstr>
      <vt:lpstr>VIII. Chẩn đoán sơ bộ</vt:lpstr>
      <vt:lpstr>Chẩn đoán phân biệt</vt:lpstr>
      <vt:lpstr>IX. Biện luận</vt:lpstr>
      <vt:lpstr> IX. Biện luận</vt:lpstr>
      <vt:lpstr>X. Đề nghị CLS</vt:lpstr>
      <vt:lpstr>XI. Kết quả CLS</vt:lpstr>
      <vt:lpstr>XI. Kết quả CLS</vt:lpstr>
      <vt:lpstr>XI. Kết quả CLS</vt:lpstr>
      <vt:lpstr>XII. Chẩn đoán xác định</vt:lpstr>
      <vt:lpstr>XIII. Hướng điều trị</vt:lpstr>
      <vt:lpstr>XIV. Điều trị cụ thể </vt:lpstr>
      <vt:lpstr>  XIV. Điều trị cụ thể</vt:lpstr>
      <vt:lpstr>XV. Tiên lượng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dc:creator>Admin</dc:creator>
  <cp:lastModifiedBy>Quang Cường Võ</cp:lastModifiedBy>
  <cp:revision>50</cp:revision>
  <dcterms:created xsi:type="dcterms:W3CDTF">2022-09-28T13:25:00Z</dcterms:created>
  <dcterms:modified xsi:type="dcterms:W3CDTF">2022-10-04T18:54:47Z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FB6E767370E84C3FABEE13300F72F0B6</vt:lpwstr>
  </property>
  <property fmtid="{D5CDD505-2E9C-101B-9397-08002B2CF9AE}" pid="3" name="KSOProductBuildVer">
    <vt:lpwstr>1033-11.2.0.11341</vt:lpwstr>
  </property>
</Properties>
</file>