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F4E5-F517-C733-F626-5AB36075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74AA6-B1F5-5395-07DE-6F429274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DD3F-47CE-F19E-8DD0-A0946655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CA46-E691-C486-855F-880966D5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8F33-726D-85BF-8D78-55EF275A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6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EE2E-3DF1-18D0-4864-0AD6CAE4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BE99-CA5D-0CD4-EE8C-20ED44B1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0886-E7BB-F31A-CBB6-70C2E678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2E02-8344-BB44-C118-BB2703BC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D075-B2CB-C2BA-3BB7-11365352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EDE65-A11C-A095-AA45-912740050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983B-62C0-B8C2-D3E2-E6F16632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66E6-B799-8C1E-2B52-9D41D33C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416B-3567-B3A9-0BCD-66BB3C1D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0425-A606-5D01-AEBC-C4CD3987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42C-242A-A069-65B9-7C9E2E7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CFD1-EC7B-33B9-83C8-0E64152C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55F7-3B13-C8F5-78B6-E630B28B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9671-531A-1E7C-7F5F-4E77BC99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F6BB-8098-C98E-9D4A-A15C3CDB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2C08-AB60-3F29-4109-108EA265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5140-5655-C58C-31B6-7D0E2714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B972-569D-395F-223B-DCCDC71B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BEBF-D384-70A9-3A87-D419CF4B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446B-2296-D404-DF22-9382947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D820-82FD-9EB5-6B72-9EA34EE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EF0-B34D-4FED-75FF-A208A848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E52A3-CB44-FF72-13D0-2FAEEE98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7D20-40ED-61EE-1B68-48680DBC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397B-44E2-F447-785A-A97C5E0B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6C19F-AEA2-1B78-EA7F-3E25B8B5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AC5E-B162-98A6-76DA-59C08BC6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652D3-3651-7302-CA1F-226501FE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DF5F-81F6-0843-67AF-FA888F27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06E9C-9D14-D8B9-7158-FB5E36028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F2728-7A01-C808-0691-10A66B48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FF874-CEAD-C437-9AD1-87FAE9C2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6627C-935F-44C3-0882-384F9B54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5C3C4-10C7-CBC2-34E0-F6F4BD08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8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7F86-2079-B6F3-BCFA-1C282DF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47624-BE4A-9D4B-3EB0-7D5EFCEF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C21D2-41AD-DD93-22E8-D502BD20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38047-5751-80E8-3CFC-175C76F3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9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B7CB5-31F5-7F15-FD43-F346ED0E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1D0CB-A6C2-B37A-0DAC-DF876436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631A-9CC9-2B45-1494-65B0C95B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944D-B276-03F9-7DC4-29CB1AC5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C934-1056-5C88-85C4-04299EC3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B085F-A378-4F13-8D11-96C2B032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C81E-F5F6-B653-7CDA-25AFB902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449F-9AB3-C3DD-F7A5-388A09AF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A2CA-41E3-465A-6A84-D1F86136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BAFD-E6F3-6D31-CB90-8FEACFB1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EC6ED-041F-FF6D-1C94-C7686A49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60FC3-5BF7-434A-120B-D8CCD6EE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CBF56-71CD-C609-AF50-19A8B0F5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1389D-A044-B1C4-3E8D-10FA5347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A0E5-3603-DC9F-9D91-13A136D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DAE9-E651-D3FA-211B-C208B410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30EC4-D915-4C57-A0DE-A940AB28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AFCA-6E78-FCF8-6745-03EAAA51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A4AC-440C-4002-9653-D1732FF2B55F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AE46-2776-5FBF-3D66-9B9B6384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1D7-36E6-61F9-1631-649E3E635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5C78-1A30-4739-95D8-B3BF237F2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040-B04D-96A0-5288-91CC30627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BỆNH 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A7427-969B-ADC1-3B21-BD8C70EC2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BC42-37C6-7F28-ED6D-B0CEB1D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    New Roman"/>
              </a:rPr>
              <a:t>Khám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lâm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sàng</a:t>
            </a:r>
            <a:r>
              <a:rPr lang="en-US" dirty="0">
                <a:latin typeface="Times     New Roman"/>
              </a:rPr>
              <a:t>: 17</a:t>
            </a:r>
            <a:r>
              <a:rPr lang="vi-VN" dirty="0">
                <a:latin typeface="Times     New Roman"/>
              </a:rPr>
              <a:t>h30</a:t>
            </a:r>
            <a:r>
              <a:rPr lang="en-US" dirty="0">
                <a:latin typeface="Times     New Roman"/>
              </a:rPr>
              <a:t> 2/10/2022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846A-4E5E-D6CA-49CD-98F6087E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       New Roman"/>
              </a:rPr>
              <a:t>5. </a:t>
            </a:r>
            <a:r>
              <a:rPr lang="en-US" b="1" dirty="0" err="1">
                <a:latin typeface="Times        New Roman"/>
              </a:rPr>
              <a:t>Hậu</a:t>
            </a:r>
            <a:r>
              <a:rPr lang="en-US" b="1" dirty="0">
                <a:latin typeface="Times        New Roman"/>
              </a:rPr>
              <a:t> </a:t>
            </a:r>
            <a:r>
              <a:rPr lang="en-US" b="1" dirty="0" err="1">
                <a:latin typeface="Times        New Roman"/>
              </a:rPr>
              <a:t>môn</a:t>
            </a:r>
            <a:r>
              <a:rPr lang="en-US" b="1" dirty="0">
                <a:latin typeface="Times        New Roman"/>
              </a:rPr>
              <a:t> – </a:t>
            </a:r>
            <a:r>
              <a:rPr lang="en-US" b="1" dirty="0" err="1">
                <a:latin typeface="Times        New Roman"/>
              </a:rPr>
              <a:t>trực</a:t>
            </a:r>
            <a:r>
              <a:rPr lang="en-US" b="1" dirty="0">
                <a:latin typeface="Times        New Roman"/>
              </a:rPr>
              <a:t> </a:t>
            </a:r>
            <a:r>
              <a:rPr lang="en-US" b="1" dirty="0" err="1">
                <a:latin typeface="Times        New Roman"/>
              </a:rPr>
              <a:t>tràng</a:t>
            </a:r>
            <a:endParaRPr lang="en-US" b="1" dirty="0">
              <a:latin typeface="Times        New Roman"/>
              <a:cs typeface="Calibri"/>
            </a:endParaRPr>
          </a:p>
          <a:p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3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642F-DFEC-11F0-D720-31C830D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    New Roman"/>
              </a:rPr>
              <a:t>Khám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lâm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sàng</a:t>
            </a:r>
            <a:r>
              <a:rPr lang="en-US" dirty="0">
                <a:latin typeface="Times     New Roman"/>
              </a:rPr>
              <a:t>: 17</a:t>
            </a:r>
            <a:r>
              <a:rPr lang="vi-VN" dirty="0">
                <a:latin typeface="Times     New Roman"/>
              </a:rPr>
              <a:t>h30</a:t>
            </a:r>
            <a:r>
              <a:rPr lang="en-US" dirty="0">
                <a:latin typeface="Times     New Roman"/>
              </a:rPr>
              <a:t> 2/10/2022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F2AF-3DE6-A50B-2DC6-05F9A1A3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       New Roman"/>
              </a:rPr>
              <a:t>6.  </a:t>
            </a:r>
            <a:r>
              <a:rPr lang="en-US" b="1" dirty="0" err="1">
                <a:latin typeface="Times        New Roman"/>
              </a:rPr>
              <a:t>Thần</a:t>
            </a:r>
            <a:r>
              <a:rPr lang="en-US" b="1" dirty="0">
                <a:latin typeface="Times        New Roman"/>
              </a:rPr>
              <a:t> </a:t>
            </a:r>
            <a:r>
              <a:rPr lang="en-US" b="1" dirty="0" err="1">
                <a:latin typeface="Times        New Roman"/>
              </a:rPr>
              <a:t>kinh</a:t>
            </a:r>
            <a:r>
              <a:rPr lang="en-US" b="1" dirty="0">
                <a:latin typeface="Times        New Roman"/>
              </a:rPr>
              <a:t> – </a:t>
            </a:r>
            <a:r>
              <a:rPr lang="en-US" b="1" dirty="0" err="1">
                <a:latin typeface="Times        New Roman"/>
              </a:rPr>
              <a:t>Cơ</a:t>
            </a:r>
            <a:r>
              <a:rPr lang="en-US" b="1" dirty="0">
                <a:latin typeface="Times        New Roman"/>
              </a:rPr>
              <a:t> </a:t>
            </a:r>
            <a:r>
              <a:rPr lang="en-US" b="1" dirty="0" err="1">
                <a:latin typeface="Times        New Roman"/>
              </a:rPr>
              <a:t>xương</a:t>
            </a:r>
            <a:r>
              <a:rPr lang="en-US" b="1" dirty="0">
                <a:latin typeface="Times        New Roman"/>
              </a:rPr>
              <a:t> </a:t>
            </a:r>
            <a:r>
              <a:rPr lang="en-US" b="1" dirty="0" err="1">
                <a:latin typeface="Times        New Roman"/>
              </a:rPr>
              <a:t>khớp</a:t>
            </a:r>
            <a:endParaRPr lang="en-US" b="1" dirty="0">
              <a:latin typeface="Times        New Roman"/>
            </a:endParaRPr>
          </a:p>
          <a:p>
            <a:r>
              <a:rPr lang="en-US" dirty="0" err="1">
                <a:latin typeface="Times        New Roman"/>
              </a:rPr>
              <a:t>Cổ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mềm</a:t>
            </a:r>
            <a:r>
              <a:rPr lang="en-US" dirty="0">
                <a:latin typeface="Times        New Roman"/>
              </a:rPr>
              <a:t>, </a:t>
            </a:r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dấu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thần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kinh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khu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trú</a:t>
            </a:r>
            <a:endParaRPr lang="en-US" dirty="0">
              <a:latin typeface="Times        New Roman"/>
            </a:endParaRPr>
          </a:p>
          <a:p>
            <a:r>
              <a:rPr lang="vi-VN" dirty="0">
                <a:latin typeface="Times        New Roman"/>
              </a:rPr>
              <a:t>Không yếu cơ</a:t>
            </a:r>
          </a:p>
          <a:p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sưng</a:t>
            </a:r>
            <a:r>
              <a:rPr lang="en-US" dirty="0">
                <a:latin typeface="Times        New Roman"/>
              </a:rPr>
              <a:t>, </a:t>
            </a:r>
            <a:r>
              <a:rPr lang="en-US" dirty="0" err="1">
                <a:latin typeface="Times        New Roman"/>
              </a:rPr>
              <a:t>nóng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đỏ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các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khớp</a:t>
            </a:r>
            <a:r>
              <a:rPr lang="en-US" dirty="0">
                <a:latin typeface="Times        New Roman"/>
              </a:rPr>
              <a:t> </a:t>
            </a:r>
          </a:p>
          <a:p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giới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hạn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vận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động</a:t>
            </a:r>
            <a:endParaRPr lang="en-US" dirty="0">
              <a:latin typeface="Times       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C40E-F598-4983-53BA-9B9F1BE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61FD-C80C-88D5-E6D0-BF579E57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        New Roman"/>
              </a:rPr>
              <a:t>BN </a:t>
            </a:r>
            <a:r>
              <a:rPr lang="en-US" dirty="0" err="1">
                <a:latin typeface="Times         New Roman"/>
              </a:rPr>
              <a:t>nam</a:t>
            </a:r>
            <a:r>
              <a:rPr lang="en-US" dirty="0">
                <a:latin typeface="Times         New Roman"/>
              </a:rPr>
              <a:t>, 57 </a:t>
            </a:r>
            <a:r>
              <a:rPr lang="en-US" dirty="0" err="1">
                <a:latin typeface="Times         New Roman"/>
              </a:rPr>
              <a:t>tuổi</a:t>
            </a:r>
            <a:r>
              <a:rPr lang="en-US" dirty="0">
                <a:latin typeface="Times         New Roman"/>
              </a:rPr>
              <a:t>, </a:t>
            </a:r>
            <a:r>
              <a:rPr lang="en-US" dirty="0" err="1">
                <a:latin typeface="Times         New Roman"/>
              </a:rPr>
              <a:t>nhập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viện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vì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đau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bụng</a:t>
            </a:r>
            <a:r>
              <a:rPr lang="en-US" dirty="0">
                <a:latin typeface="Times         New Roman"/>
              </a:rPr>
              <a:t>, </a:t>
            </a:r>
            <a:r>
              <a:rPr lang="en-US" dirty="0" err="1">
                <a:latin typeface="Times         New Roman"/>
              </a:rPr>
              <a:t>bệnh</a:t>
            </a:r>
            <a:r>
              <a:rPr lang="en-US" dirty="0">
                <a:latin typeface="Times         New Roman"/>
              </a:rPr>
              <a:t> 10 </a:t>
            </a:r>
            <a:r>
              <a:rPr lang="en-US" dirty="0" err="1">
                <a:latin typeface="Times         New Roman"/>
              </a:rPr>
              <a:t>ngày</a:t>
            </a:r>
            <a:r>
              <a:rPr lang="en-US" dirty="0">
                <a:latin typeface="Times         New Roman"/>
              </a:rPr>
              <a:t>, qua </a:t>
            </a:r>
            <a:r>
              <a:rPr lang="en-US" dirty="0" err="1">
                <a:latin typeface="Times         New Roman"/>
              </a:rPr>
              <a:t>thăm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khám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và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hỏi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bệnh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ghi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nhận</a:t>
            </a:r>
            <a:r>
              <a:rPr lang="en-US" dirty="0">
                <a:latin typeface="Times         New Roman"/>
              </a:rPr>
              <a:t>:</a:t>
            </a:r>
          </a:p>
          <a:p>
            <a:r>
              <a:rPr lang="en-US" dirty="0">
                <a:latin typeface="Times         New Roman"/>
              </a:rPr>
              <a:t>TCCN:</a:t>
            </a:r>
            <a:endParaRPr lang="vi-VN" dirty="0">
              <a:latin typeface="Times         New Roman"/>
            </a:endParaRPr>
          </a:p>
          <a:p>
            <a:pPr lvl="1"/>
            <a:r>
              <a:rPr lang="en-US" dirty="0" err="1">
                <a:latin typeface="Times         New Roman"/>
              </a:rPr>
              <a:t>Đau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khắp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bụng</a:t>
            </a:r>
            <a:endParaRPr lang="en-US" dirty="0">
              <a:latin typeface="Times         New Roman"/>
            </a:endParaRPr>
          </a:p>
          <a:p>
            <a:pPr lvl="1"/>
            <a:r>
              <a:rPr lang="en-US" dirty="0" err="1">
                <a:latin typeface="Times         New Roman"/>
              </a:rPr>
              <a:t>Bí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trung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đại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tiện</a:t>
            </a:r>
            <a:r>
              <a:rPr lang="en-US" dirty="0">
                <a:latin typeface="Times         New Roman"/>
              </a:rPr>
              <a:t>, gas (+)</a:t>
            </a:r>
          </a:p>
          <a:p>
            <a:pPr lvl="1"/>
            <a:r>
              <a:rPr lang="en-US" dirty="0" err="1">
                <a:latin typeface="Times         New Roman"/>
              </a:rPr>
              <a:t>Nôn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ói</a:t>
            </a:r>
            <a:endParaRPr lang="en-US" dirty="0">
              <a:latin typeface="Times         New Roman"/>
            </a:endParaRPr>
          </a:p>
          <a:p>
            <a:r>
              <a:rPr lang="en-US" dirty="0">
                <a:latin typeface="Times         New Roman"/>
              </a:rPr>
              <a:t>TCTT: </a:t>
            </a:r>
          </a:p>
          <a:p>
            <a:pPr lvl="1"/>
            <a:r>
              <a:rPr lang="en-US" dirty="0" err="1">
                <a:latin typeface="Times         New Roman"/>
              </a:rPr>
              <a:t>Thể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trạng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suy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kiệt</a:t>
            </a:r>
            <a:endParaRPr lang="en-US" dirty="0">
              <a:latin typeface="Times         New Roman"/>
            </a:endParaRPr>
          </a:p>
          <a:p>
            <a:pPr lvl="1"/>
            <a:r>
              <a:rPr lang="en-US" dirty="0" err="1">
                <a:latin typeface="Times         New Roman"/>
              </a:rPr>
              <a:t>Bụng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trướng</a:t>
            </a:r>
            <a:endParaRPr lang="en-US" dirty="0">
              <a:latin typeface="Times         New Roman"/>
            </a:endParaRPr>
          </a:p>
          <a:p>
            <a:pPr lvl="1"/>
            <a:r>
              <a:rPr lang="en-US" dirty="0" err="1">
                <a:latin typeface="Times         New Roman"/>
              </a:rPr>
              <a:t>Gõ</a:t>
            </a:r>
            <a:r>
              <a:rPr lang="en-US" dirty="0">
                <a:latin typeface="Times         New Roman"/>
              </a:rPr>
              <a:t> vang </a:t>
            </a:r>
            <a:r>
              <a:rPr lang="en-US" dirty="0" err="1">
                <a:latin typeface="Times         New Roman"/>
              </a:rPr>
              <a:t>khắp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bụng</a:t>
            </a:r>
            <a:endParaRPr lang="en-US" dirty="0">
              <a:latin typeface="Times         New Roman"/>
            </a:endParaRPr>
          </a:p>
          <a:p>
            <a:pPr lvl="1"/>
            <a:r>
              <a:rPr lang="en-US" dirty="0" err="1">
                <a:latin typeface="Times         New Roman"/>
              </a:rPr>
              <a:t>Ấn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đau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khắp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bụng</a:t>
            </a:r>
            <a:endParaRPr lang="en-US" dirty="0">
              <a:latin typeface="Times         New Roman"/>
            </a:endParaRPr>
          </a:p>
          <a:p>
            <a:r>
              <a:rPr lang="en-US" dirty="0" err="1">
                <a:latin typeface="Times         New Roman"/>
              </a:rPr>
              <a:t>Tiền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căn</a:t>
            </a:r>
            <a:endParaRPr lang="vi-VN" dirty="0">
              <a:latin typeface="Times         New Roman"/>
            </a:endParaRPr>
          </a:p>
          <a:p>
            <a:pPr lvl="1"/>
            <a:r>
              <a:rPr lang="en-US" dirty="0" err="1">
                <a:latin typeface="Times         New Roman"/>
              </a:rPr>
              <a:t>Chưa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ghi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nhận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bất</a:t>
            </a:r>
            <a:r>
              <a:rPr lang="en-US" dirty="0">
                <a:latin typeface="Times         New Roman"/>
              </a:rPr>
              <a:t> </a:t>
            </a:r>
            <a:r>
              <a:rPr lang="en-US" dirty="0" err="1">
                <a:latin typeface="Times         New Roman"/>
              </a:rPr>
              <a:t>thường</a:t>
            </a:r>
            <a:endParaRPr lang="vi-VN" dirty="0">
              <a:latin typeface="Times        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5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8B1B-612B-49D4-5FD6-E5D11D96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684C-66EE-C08B-C247-6A096370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3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E767-1FB8-00E3-146A-E2CD004E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E654-B696-71F8-484C-9CB7A2F9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</a:t>
            </a:r>
          </a:p>
          <a:p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do u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</a:t>
            </a:r>
          </a:p>
          <a:p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do u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8D68-8640-7C7E-2CC3-1BF083BF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618-BB8A-2EEE-09E4-63C42D23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do LS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BN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quặn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,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endParaRPr lang="en-US" dirty="0"/>
          </a:p>
          <a:p>
            <a:r>
              <a:rPr lang="en-US" dirty="0"/>
              <a:t>Nguyên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dính</a:t>
            </a:r>
            <a:r>
              <a:rPr lang="en-US" dirty="0"/>
              <a:t> (40%), do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(20%), do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nghẹt</a:t>
            </a:r>
            <a:r>
              <a:rPr lang="en-US" dirty="0"/>
              <a:t> (10%), 30%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ở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4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B36C-A0E2-56B0-3B20-4091ECFE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5851-2C40-0576-ED16-2E025E99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dính</a:t>
            </a:r>
            <a:r>
              <a:rPr lang="en-US" dirty="0"/>
              <a:t>: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sẹo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Thoát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nghẹt</a:t>
            </a:r>
            <a:r>
              <a:rPr lang="en-US" dirty="0">
                <a:sym typeface="Wingdings" panose="05000000000000000000" pitchFamily="2" charset="2"/>
              </a:rPr>
              <a:t>: BN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phồng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trú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bụng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Ung </a:t>
            </a:r>
            <a:r>
              <a:rPr lang="en-US" dirty="0" err="1">
                <a:sym typeface="Wingdings" panose="05000000000000000000" pitchFamily="2" charset="2"/>
              </a:rPr>
              <a:t>thư</a:t>
            </a:r>
            <a:r>
              <a:rPr lang="en-US" dirty="0">
                <a:sym typeface="Wingdings" panose="05000000000000000000" pitchFamily="2" charset="2"/>
              </a:rPr>
              <a:t>: BN </a:t>
            </a:r>
            <a:r>
              <a:rPr lang="en-US" dirty="0" err="1">
                <a:sym typeface="Wingdings" panose="05000000000000000000" pitchFamily="2" charset="2"/>
              </a:rPr>
              <a:t>nam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tắc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ruột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kiệt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nguyên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tắc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đoạn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thấp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hóa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hậu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môn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chưa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đại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tới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trực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5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8D26-00C8-A67D-37EE-55BC3E11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B9FB-1188-C75D-220F-3E12E7A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andara" panose="020E0502030303020204" pitchFamily="34" charset="0"/>
              </a:rPr>
              <a:t>Cận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lâm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sàng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chẩn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đoán</a:t>
            </a:r>
            <a:endParaRPr lang="vi-VN" b="1" dirty="0">
              <a:latin typeface="Candara" panose="020E0502030303020204" pitchFamily="34" charset="0"/>
            </a:endParaRPr>
          </a:p>
          <a:p>
            <a:pPr marL="457200" lvl="1" indent="-457200">
              <a:spcBef>
                <a:spcPts val="1000"/>
              </a:spcBef>
            </a:pPr>
            <a:r>
              <a:rPr lang="en-US" sz="2800" dirty="0">
                <a:latin typeface="Candara" panose="020E0502030303020204" pitchFamily="34" charset="0"/>
              </a:rPr>
              <a:t>CT scan </a:t>
            </a:r>
            <a:r>
              <a:rPr lang="en-US" sz="2800" dirty="0" err="1">
                <a:latin typeface="Candara" panose="020E0502030303020204" pitchFamily="34" charset="0"/>
              </a:rPr>
              <a:t>ngực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bụng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chậu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có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cản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quang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đường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tĩnh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mạch</a:t>
            </a:r>
            <a:endParaRPr lang="en-US" sz="2800" dirty="0">
              <a:latin typeface="Candara" panose="020E05020303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andara" panose="020E0502030303020204" pitchFamily="34" charset="0"/>
              </a:rPr>
              <a:t>Cận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lâm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sàng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hỗ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trợ</a:t>
            </a:r>
            <a:r>
              <a:rPr lang="en-US" b="1" dirty="0">
                <a:latin typeface="Candara" panose="020E0502030303020204" pitchFamily="34" charset="0"/>
              </a:rPr>
              <a:t>:</a:t>
            </a:r>
            <a:r>
              <a:rPr lang="vi-VN" b="1" dirty="0">
                <a:latin typeface="Candara" panose="020E0502030303020204" pitchFamily="34" charset="0"/>
              </a:rPr>
              <a:t> </a:t>
            </a:r>
            <a:r>
              <a:rPr lang="vi-VN" dirty="0">
                <a:latin typeface="Candara" panose="020E0502030303020204" pitchFamily="34" charset="0"/>
              </a:rPr>
              <a:t>CTM, billirubin (TP, TT),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AST, ALT, BUN, Creatinine, PT, </a:t>
            </a:r>
            <a:r>
              <a:rPr lang="en-US" dirty="0" err="1">
                <a:latin typeface="Candara" panose="020E0502030303020204" pitchFamily="34" charset="0"/>
              </a:rPr>
              <a:t>aPTT</a:t>
            </a:r>
            <a:r>
              <a:rPr lang="en-US" dirty="0">
                <a:latin typeface="Candara" panose="020E0502030303020204" pitchFamily="34" charset="0"/>
              </a:rPr>
              <a:t>, fibrinogen, ion </a:t>
            </a:r>
            <a:r>
              <a:rPr lang="en-US" dirty="0" err="1">
                <a:latin typeface="Candara" panose="020E0502030303020204" pitchFamily="34" charset="0"/>
              </a:rPr>
              <a:t>đồ</a:t>
            </a:r>
            <a:r>
              <a:rPr lang="en-US" dirty="0">
                <a:latin typeface="Candara" panose="020E0502030303020204" pitchFamily="34" charset="0"/>
              </a:rPr>
              <a:t>, XQ </a:t>
            </a:r>
            <a:r>
              <a:rPr lang="en-US" dirty="0" err="1">
                <a:latin typeface="Candara" panose="020E0502030303020204" pitchFamily="34" charset="0"/>
              </a:rPr>
              <a:t>ngực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thẳng</a:t>
            </a:r>
            <a:r>
              <a:rPr lang="en-US" dirty="0">
                <a:latin typeface="Candara" panose="020E0502030303020204" pitchFamily="34" charset="0"/>
              </a:rPr>
              <a:t>, TPTNT, ECG, </a:t>
            </a:r>
            <a:r>
              <a:rPr lang="en-US" dirty="0" err="1">
                <a:latin typeface="Candara" panose="020E0502030303020204" pitchFamily="34" charset="0"/>
              </a:rPr>
              <a:t>axit</a:t>
            </a:r>
            <a:r>
              <a:rPr lang="en-US" dirty="0">
                <a:latin typeface="Candara" panose="020E0502030303020204" pitchFamily="34" charset="0"/>
              </a:rPr>
              <a:t> uric </a:t>
            </a:r>
            <a:r>
              <a:rPr lang="en-US" dirty="0" err="1">
                <a:latin typeface="Candara" panose="020E0502030303020204" pitchFamily="34" charset="0"/>
              </a:rPr>
              <a:t>máu</a:t>
            </a:r>
            <a:r>
              <a:rPr lang="en-US" dirty="0">
                <a:latin typeface="Candara" panose="020E0502030303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9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42072-C429-B239-EC68-C6BE8129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 cận lâm sàng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9BC3B-96E9-36DC-2C3B-B6E322A7B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do u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1/3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 </a:t>
            </a:r>
            <a:r>
              <a:rPr lang="en-US" dirty="0" err="1"/>
              <a:t>xếp</a:t>
            </a:r>
            <a:r>
              <a:rPr lang="en-US" dirty="0"/>
              <a:t> GĐ T3N0M0)</a:t>
            </a:r>
          </a:p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đậm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long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(</a:t>
            </a:r>
            <a:r>
              <a:rPr lang="en-US" dirty="0" err="1"/>
              <a:t>máu</a:t>
            </a:r>
            <a:r>
              <a:rPr lang="en-US" dirty="0"/>
              <a:t>?) </a:t>
            </a:r>
          </a:p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đậm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long bang </a:t>
            </a:r>
            <a:r>
              <a:rPr lang="en-US" dirty="0" err="1"/>
              <a:t>quang</a:t>
            </a:r>
            <a:r>
              <a:rPr lang="en-US" dirty="0"/>
              <a:t> (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)</a:t>
            </a:r>
          </a:p>
          <a:p>
            <a:r>
              <a:rPr lang="en-US" dirty="0"/>
              <a:t>Nang </a:t>
            </a:r>
            <a:r>
              <a:rPr lang="en-US" dirty="0" err="1"/>
              <a:t>gan</a:t>
            </a:r>
            <a:r>
              <a:rPr lang="en-US" dirty="0"/>
              <a:t> (P)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ABB6-D2D9-8111-AC08-3E0E95B6C0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1" b="8208"/>
          <a:stretch/>
        </p:blipFill>
        <p:spPr bwMode="auto">
          <a:xfrm>
            <a:off x="6172202" y="1235802"/>
            <a:ext cx="5522868" cy="525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93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15024-C0E3-BA7C-6150-C2749E58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 cận lâm sàng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DC357F-6BCA-5132-A5C0-363CC6E5C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lympho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F80DA1-0829-4C6B-B02F-1EC69D6AB6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35" y="851027"/>
            <a:ext cx="4505229" cy="600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A859-20D2-9558-2DA6-B37A56C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HÀNH CHÍNH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5807-11BD-E341-B00F-DC52A376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 New Roman"/>
              </a:rPr>
              <a:t>Họ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và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tên</a:t>
            </a:r>
            <a:r>
              <a:rPr lang="en-US" dirty="0">
                <a:latin typeface="Times  New Roman"/>
              </a:rPr>
              <a:t>: ĐỖ VĂN C.</a:t>
            </a:r>
          </a:p>
          <a:p>
            <a:r>
              <a:rPr lang="en-US" dirty="0" err="1">
                <a:latin typeface="Times  New Roman"/>
              </a:rPr>
              <a:t>Giới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tính</a:t>
            </a:r>
            <a:r>
              <a:rPr lang="en-US" dirty="0">
                <a:latin typeface="Times  New Roman"/>
              </a:rPr>
              <a:t>: Nam</a:t>
            </a:r>
          </a:p>
          <a:p>
            <a:r>
              <a:rPr lang="en-US" dirty="0" err="1">
                <a:latin typeface="Times  New Roman"/>
              </a:rPr>
              <a:t>Năm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sinh</a:t>
            </a:r>
            <a:r>
              <a:rPr lang="en-US" dirty="0">
                <a:latin typeface="Times  New Roman"/>
              </a:rPr>
              <a:t>: 1965 (57 </a:t>
            </a:r>
            <a:r>
              <a:rPr lang="en-US" dirty="0" err="1">
                <a:latin typeface="Times  New Roman"/>
              </a:rPr>
              <a:t>tuổi</a:t>
            </a:r>
            <a:r>
              <a:rPr lang="en-US" dirty="0">
                <a:latin typeface="Times  New Roman"/>
              </a:rPr>
              <a:t>)</a:t>
            </a:r>
          </a:p>
          <a:p>
            <a:r>
              <a:rPr lang="en-US" dirty="0" err="1">
                <a:latin typeface="Times  New Roman"/>
              </a:rPr>
              <a:t>Địa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chỉ</a:t>
            </a:r>
            <a:r>
              <a:rPr lang="en-US" dirty="0">
                <a:latin typeface="Times  New Roman"/>
              </a:rPr>
              <a:t>:</a:t>
            </a:r>
            <a:r>
              <a:rPr lang="vi-VN" dirty="0">
                <a:latin typeface="Times  New Roman"/>
              </a:rPr>
              <a:t> Bình Thạnh, Hồ Chí Minh.</a:t>
            </a:r>
            <a:endParaRPr lang="en-US" dirty="0">
              <a:latin typeface="Times  New Roman"/>
            </a:endParaRPr>
          </a:p>
          <a:p>
            <a:r>
              <a:rPr lang="en-US" dirty="0" err="1">
                <a:latin typeface="Times  New Roman"/>
              </a:rPr>
              <a:t>Nghề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nghiệp</a:t>
            </a:r>
            <a:r>
              <a:rPr lang="en-US" dirty="0">
                <a:latin typeface="Times  New Roman"/>
              </a:rPr>
              <a:t>: </a:t>
            </a:r>
            <a:r>
              <a:rPr lang="en-US" dirty="0" err="1">
                <a:latin typeface="Times  New Roman"/>
              </a:rPr>
              <a:t>Lái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xe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ôm</a:t>
            </a:r>
            <a:endParaRPr lang="en-US" dirty="0">
              <a:latin typeface="Times  New Roman"/>
            </a:endParaRPr>
          </a:p>
          <a:p>
            <a:r>
              <a:rPr lang="en-US" dirty="0" err="1">
                <a:latin typeface="Times  New Roman"/>
              </a:rPr>
              <a:t>Ngày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nhập</a:t>
            </a:r>
            <a:r>
              <a:rPr lang="en-US" dirty="0">
                <a:latin typeface="Times  New Roman"/>
              </a:rPr>
              <a:t> </a:t>
            </a:r>
            <a:r>
              <a:rPr lang="en-US" dirty="0" err="1">
                <a:latin typeface="Times  New Roman"/>
              </a:rPr>
              <a:t>viện</a:t>
            </a:r>
            <a:r>
              <a:rPr lang="en-US" dirty="0">
                <a:latin typeface="Times  New Roman"/>
              </a:rPr>
              <a:t>: </a:t>
            </a:r>
            <a:r>
              <a:rPr lang="vi-VN" dirty="0">
                <a:latin typeface="Times  New Roman"/>
              </a:rPr>
              <a:t>1</a:t>
            </a:r>
            <a:r>
              <a:rPr lang="en-US" dirty="0">
                <a:latin typeface="Times  New Roman"/>
              </a:rPr>
              <a:t>7</a:t>
            </a:r>
            <a:r>
              <a:rPr lang="vi-VN" dirty="0">
                <a:latin typeface="Times  New Roman"/>
              </a:rPr>
              <a:t>h</a:t>
            </a:r>
            <a:r>
              <a:rPr lang="en-US" dirty="0">
                <a:latin typeface="Times  New Roman"/>
              </a:rPr>
              <a:t> 2/10/2022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4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EDC7-0821-D060-1E3D-FFC73764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 cận lâm sàng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F168-90C4-433B-1B24-BED5D12C8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Natri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hạ</a:t>
            </a:r>
            <a:r>
              <a:rPr lang="en-US" dirty="0"/>
              <a:t> Kali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Clo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499B6B-CA4F-A225-2AE2-24AD5A0E37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42" y="365125"/>
            <a:ext cx="4401991" cy="58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8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DF66A4-5974-D3E1-956C-F576924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7AFD5B-A380-7B87-D01F-567BFA83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cT3N0M0</a:t>
            </a:r>
          </a:p>
        </p:txBody>
      </p:sp>
    </p:spTree>
    <p:extLst>
      <p:ext uri="{BB962C8B-B14F-4D97-AF65-F5344CB8AC3E}">
        <p14:creationId xmlns:p14="http://schemas.microsoft.com/office/powerpoint/2010/main" val="53739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B5E4-4A15-BE98-A981-62483630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1C53-B98D-21DB-D6DF-D850618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áp</a:t>
            </a:r>
            <a:endParaRPr lang="en-US" dirty="0"/>
          </a:p>
          <a:p>
            <a:r>
              <a:rPr lang="en-US" dirty="0" err="1"/>
              <a:t>Đặt</a:t>
            </a:r>
            <a:r>
              <a:rPr lang="en-US" dirty="0"/>
              <a:t> sonde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dạ</a:t>
            </a:r>
            <a:r>
              <a:rPr lang="en-US" dirty="0"/>
              <a:t> </a:t>
            </a:r>
            <a:r>
              <a:rPr lang="en-US" dirty="0" err="1"/>
              <a:t>dày</a:t>
            </a:r>
            <a:endParaRPr lang="en-US" dirty="0"/>
          </a:p>
          <a:p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NaCl 0,9% </a:t>
            </a:r>
            <a:r>
              <a:rPr lang="en-US" dirty="0" err="1"/>
              <a:t>hoặc</a:t>
            </a:r>
            <a:r>
              <a:rPr lang="en-US" dirty="0"/>
              <a:t> Lactate Ringer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1961-B05D-7672-517A-95EEEBCF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Lí do nhập viện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16E5-E19A-CB0C-AC73-9673ABD5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A663-8781-6D04-0F0D-2DDD0E8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vi-VN" dirty="0"/>
              <a:t>sử: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A496-C6E9-E3E6-DFD0-9B7FAF77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ngày, BN khởi phát đau bụng quặn cơn, mỗi cơn cách nhau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4-6</a:t>
            </a: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h, 1 cơn kéo dài 5-10 phút, ngoài cơn không đau, đau khắp bụng, không lan, không yếu tố tăng giảm. Bệnh nhân đi khám ở pk tư điều trị thuốc ko rõ loại nhưng bệnh ko giảm </a:t>
            </a: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nhập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BV NDGĐ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 quá trình bệnh,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 sốt, có buồn nôn và nôn ra dịch trong không mùi hôi không máu, nôn xong cảm thấy người dễ chịu, không ợ hơi ợ chua, không vàng da, tiểu vàng trong ko gắt buốt, không đi cầu được đã 7 ngày, còn xì hơi được, không rõ tình trạng sụt cân hay không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thói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6F78-ED56-D574-BEC4-8FE7A898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85E5-7975-6191-E72A-C6C426EC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  New Roman"/>
              </a:rPr>
              <a:t>BẢN THÂN</a:t>
            </a:r>
          </a:p>
          <a:p>
            <a:r>
              <a:rPr lang="en-US" dirty="0" err="1">
                <a:latin typeface="Times   New Roman"/>
              </a:rPr>
              <a:t>Chưa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ghi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nhận</a:t>
            </a:r>
            <a:r>
              <a:rPr lang="en-US" dirty="0">
                <a:latin typeface="Times   New Roman"/>
              </a:rPr>
              <a:t> </a:t>
            </a:r>
            <a:r>
              <a:rPr lang="vi-VN" dirty="0">
                <a:latin typeface="Times   New Roman"/>
              </a:rPr>
              <a:t>tiền căn </a:t>
            </a:r>
            <a:r>
              <a:rPr lang="en-US" dirty="0" err="1">
                <a:latin typeface="Times   New Roman"/>
              </a:rPr>
              <a:t>đau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tương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tự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trước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đây</a:t>
            </a:r>
            <a:endParaRPr lang="en-US" dirty="0">
              <a:latin typeface="Times   New Roman"/>
            </a:endParaRPr>
          </a:p>
          <a:p>
            <a:r>
              <a:rPr lang="en-US" dirty="0" err="1">
                <a:latin typeface="Times   New Roman"/>
              </a:rPr>
              <a:t>Ngoại</a:t>
            </a:r>
            <a:r>
              <a:rPr lang="en-US" dirty="0">
                <a:latin typeface="Times   New Roman"/>
              </a:rPr>
              <a:t> khoa: </a:t>
            </a:r>
            <a:r>
              <a:rPr lang="en-US" dirty="0" err="1">
                <a:latin typeface="Times   New Roman"/>
              </a:rPr>
              <a:t>chưa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ghi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nhận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tiền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căn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phẫu</a:t>
            </a:r>
            <a:r>
              <a:rPr lang="en-US" dirty="0">
                <a:latin typeface="Times   New Roman"/>
              </a:rPr>
              <a:t> </a:t>
            </a:r>
            <a:r>
              <a:rPr lang="vi-VN" dirty="0">
                <a:latin typeface="Times   New Roman"/>
              </a:rPr>
              <a:t>thuật</a:t>
            </a:r>
            <a:r>
              <a:rPr lang="en-US" dirty="0">
                <a:latin typeface="Times   New Roman"/>
              </a:rPr>
              <a:t>, u </a:t>
            </a:r>
            <a:r>
              <a:rPr lang="en-US" dirty="0" err="1">
                <a:latin typeface="Times   New Roman"/>
              </a:rPr>
              <a:t>bướu</a:t>
            </a:r>
            <a:r>
              <a:rPr lang="en-US" dirty="0">
                <a:latin typeface="Times   New Roman"/>
              </a:rPr>
              <a:t>, </a:t>
            </a:r>
            <a:r>
              <a:rPr lang="en-US" dirty="0" err="1">
                <a:latin typeface="Times   New Roman"/>
              </a:rPr>
              <a:t>thoát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vị</a:t>
            </a:r>
            <a:r>
              <a:rPr lang="en-US" dirty="0">
                <a:latin typeface="Times   New Roman"/>
              </a:rPr>
              <a:t>, </a:t>
            </a:r>
            <a:r>
              <a:rPr lang="en-US" dirty="0" err="1">
                <a:latin typeface="Times   New Roman"/>
              </a:rPr>
              <a:t>chưa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ghi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nhận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tiền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căn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nội</a:t>
            </a:r>
            <a:r>
              <a:rPr lang="en-US" dirty="0">
                <a:latin typeface="Times   New Roman"/>
              </a:rPr>
              <a:t> soi </a:t>
            </a:r>
            <a:r>
              <a:rPr lang="en-US" dirty="0" err="1">
                <a:latin typeface="Times   New Roman"/>
              </a:rPr>
              <a:t>đại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tràng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trước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đây</a:t>
            </a:r>
            <a:endParaRPr lang="en-US" dirty="0">
              <a:latin typeface="Times   New Roman"/>
            </a:endParaRPr>
          </a:p>
          <a:p>
            <a:r>
              <a:rPr lang="en-US" dirty="0" err="1">
                <a:latin typeface="Times   New Roman"/>
              </a:rPr>
              <a:t>Nội</a:t>
            </a:r>
            <a:r>
              <a:rPr lang="en-US" dirty="0">
                <a:latin typeface="Times   New Roman"/>
              </a:rPr>
              <a:t> khoa: </a:t>
            </a:r>
            <a:r>
              <a:rPr lang="vi-VN" dirty="0">
                <a:latin typeface="Times   New Roman"/>
              </a:rPr>
              <a:t>chưa ghi nhận tiền căn </a:t>
            </a:r>
            <a:r>
              <a:rPr lang="en-US" dirty="0">
                <a:latin typeface="Times   New Roman"/>
              </a:rPr>
              <a:t>THA, ĐTĐ </a:t>
            </a:r>
            <a:endParaRPr lang="vi-VN" dirty="0">
              <a:latin typeface="Times   New Roman"/>
            </a:endParaRPr>
          </a:p>
          <a:p>
            <a:r>
              <a:rPr lang="vi-VN" dirty="0">
                <a:latin typeface="Times   New Roman"/>
              </a:rPr>
              <a:t>Rượu bia: thỉnh thoảng, mỗi lần uống lượng ít.</a:t>
            </a:r>
            <a:endParaRPr lang="en-US" dirty="0">
              <a:latin typeface="Times   New Roman"/>
            </a:endParaRPr>
          </a:p>
          <a:p>
            <a:r>
              <a:rPr lang="en-US" dirty="0" err="1">
                <a:latin typeface="Times   New Roman"/>
              </a:rPr>
              <a:t>Thuốc</a:t>
            </a:r>
            <a:r>
              <a:rPr lang="en-US" dirty="0">
                <a:latin typeface="Times   New Roman"/>
              </a:rPr>
              <a:t> </a:t>
            </a:r>
            <a:r>
              <a:rPr lang="vi-VN" dirty="0">
                <a:latin typeface="Times   New Roman"/>
              </a:rPr>
              <a:t>lá: </a:t>
            </a:r>
            <a:r>
              <a:rPr lang="en-US" dirty="0">
                <a:latin typeface="Times   New Roman"/>
              </a:rPr>
              <a:t>21 </a:t>
            </a:r>
            <a:r>
              <a:rPr lang="en-US" dirty="0" err="1">
                <a:latin typeface="Times   New Roman"/>
              </a:rPr>
              <a:t>gói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năm</a:t>
            </a:r>
            <a:endParaRPr lang="en-US" dirty="0">
              <a:latin typeface="Times   New Roman"/>
            </a:endParaRPr>
          </a:p>
          <a:p>
            <a:r>
              <a:rPr lang="en-US" dirty="0" err="1">
                <a:latin typeface="Times   New Roman"/>
              </a:rPr>
              <a:t>Thuốc</a:t>
            </a:r>
            <a:r>
              <a:rPr lang="en-US" dirty="0">
                <a:latin typeface="Times   New Roman"/>
              </a:rPr>
              <a:t>: </a:t>
            </a:r>
            <a:r>
              <a:rPr lang="vi-VN" dirty="0">
                <a:latin typeface="Times   New Roman"/>
              </a:rPr>
              <a:t>không ghi nhận. </a:t>
            </a:r>
            <a:endParaRPr lang="en-US" dirty="0">
              <a:latin typeface="Times   New Roman"/>
            </a:endParaRPr>
          </a:p>
          <a:p>
            <a:r>
              <a:rPr lang="en-US" dirty="0" err="1">
                <a:latin typeface="Times   New Roman"/>
              </a:rPr>
              <a:t>Dị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ứng</a:t>
            </a:r>
            <a:r>
              <a:rPr lang="en-US" dirty="0">
                <a:latin typeface="Times   New Roman"/>
              </a:rPr>
              <a:t>: </a:t>
            </a:r>
            <a:r>
              <a:rPr lang="en-US" dirty="0" err="1">
                <a:latin typeface="Times   New Roman"/>
              </a:rPr>
              <a:t>chưa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ghi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nhận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tiền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căn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dị</a:t>
            </a:r>
            <a:r>
              <a:rPr lang="en-US" dirty="0">
                <a:latin typeface="Times   New Roman"/>
              </a:rPr>
              <a:t> </a:t>
            </a:r>
            <a:r>
              <a:rPr lang="en-US" dirty="0" err="1">
                <a:latin typeface="Times   New Roman"/>
              </a:rPr>
              <a:t>ứng</a:t>
            </a:r>
            <a:endParaRPr lang="en-US" dirty="0">
              <a:latin typeface="Times  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717-2C60-731A-4476-91D6E043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6645-E80D-F0CB-0C6E-67ECEC81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u </a:t>
            </a:r>
            <a:r>
              <a:rPr lang="en-US" dirty="0" err="1"/>
              <a:t>bướu</a:t>
            </a:r>
            <a:r>
              <a:rPr lang="en-US" dirty="0"/>
              <a:t>, polyp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0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A76F-6F12-0FFC-9CF6-F849E16D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    New Roman"/>
              </a:rPr>
              <a:t>Khám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lâm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sàng</a:t>
            </a:r>
            <a:r>
              <a:rPr lang="en-US" dirty="0">
                <a:latin typeface="Times     New Roman"/>
              </a:rPr>
              <a:t>: 17</a:t>
            </a:r>
            <a:r>
              <a:rPr lang="vi-VN" dirty="0">
                <a:latin typeface="Times     New Roman"/>
              </a:rPr>
              <a:t>h30</a:t>
            </a:r>
            <a:r>
              <a:rPr lang="en-US" dirty="0">
                <a:latin typeface="Times     New Roman"/>
              </a:rPr>
              <a:t> 2/10/2022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059E-BF43-CCFA-2E63-BCEB5F35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     New Roman"/>
              </a:rPr>
              <a:t>1. </a:t>
            </a:r>
            <a:r>
              <a:rPr lang="en-US" dirty="0" err="1">
                <a:latin typeface="Times      New Roman"/>
              </a:rPr>
              <a:t>Tổng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trạng</a:t>
            </a:r>
            <a:endParaRPr lang="en-US" dirty="0">
              <a:latin typeface="Times      New Roman"/>
            </a:endParaRPr>
          </a:p>
          <a:p>
            <a:r>
              <a:rPr lang="en-US" dirty="0" err="1">
                <a:latin typeface="Times      New Roman"/>
              </a:rPr>
              <a:t>Bệnh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tỉnh</a:t>
            </a:r>
            <a:r>
              <a:rPr lang="en-US" dirty="0">
                <a:latin typeface="Times      New Roman"/>
              </a:rPr>
              <a:t>, </a:t>
            </a:r>
            <a:r>
              <a:rPr lang="en-US" dirty="0" err="1">
                <a:latin typeface="Times      New Roman"/>
              </a:rPr>
              <a:t>tiếp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xúc</a:t>
            </a:r>
            <a:r>
              <a:rPr lang="en-US" dirty="0">
                <a:latin typeface="Times      New Roman"/>
              </a:rPr>
              <a:t> </a:t>
            </a:r>
            <a:r>
              <a:rPr lang="vi-VN" dirty="0">
                <a:latin typeface="Times      New Roman"/>
              </a:rPr>
              <a:t>tốt</a:t>
            </a:r>
          </a:p>
          <a:p>
            <a:r>
              <a:rPr lang="vi-VN" dirty="0">
                <a:latin typeface="Times      New Roman"/>
              </a:rPr>
              <a:t>Thể trạng suy kiệt</a:t>
            </a:r>
            <a:endParaRPr lang="en-US" dirty="0">
              <a:latin typeface="Times      New Roman"/>
            </a:endParaRPr>
          </a:p>
          <a:p>
            <a:r>
              <a:rPr lang="en-US" dirty="0" err="1">
                <a:latin typeface="Times      New Roman"/>
              </a:rPr>
              <a:t>Sinh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hiệu</a:t>
            </a:r>
            <a:r>
              <a:rPr lang="en-US" dirty="0">
                <a:latin typeface="Times      New Roman"/>
              </a:rPr>
              <a:t>: </a:t>
            </a:r>
            <a:r>
              <a:rPr lang="en-US" dirty="0" err="1">
                <a:latin typeface="Times      New Roman"/>
              </a:rPr>
              <a:t>Mạch</a:t>
            </a:r>
            <a:r>
              <a:rPr lang="en-US" dirty="0">
                <a:latin typeface="Times      New Roman"/>
              </a:rPr>
              <a:t>: </a:t>
            </a:r>
            <a:r>
              <a:rPr lang="vi-VN" dirty="0">
                <a:latin typeface="Times      New Roman"/>
              </a:rPr>
              <a:t>88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lần</a:t>
            </a:r>
            <a:r>
              <a:rPr lang="en-US" dirty="0">
                <a:latin typeface="Times      New Roman"/>
              </a:rPr>
              <a:t>/</a:t>
            </a:r>
            <a:r>
              <a:rPr lang="en-US" dirty="0" err="1">
                <a:latin typeface="Times      New Roman"/>
              </a:rPr>
              <a:t>phút</a:t>
            </a:r>
            <a:r>
              <a:rPr lang="en-US" dirty="0">
                <a:latin typeface="Times      New Roman"/>
              </a:rPr>
              <a:t>; T: </a:t>
            </a:r>
            <a:r>
              <a:rPr lang="vi-VN" dirty="0">
                <a:latin typeface="Times      New Roman"/>
              </a:rPr>
              <a:t>37</a:t>
            </a:r>
            <a:r>
              <a:rPr lang="en-US" dirty="0">
                <a:latin typeface="Times      New Roman"/>
              </a:rPr>
              <a:t>, HA: </a:t>
            </a:r>
            <a:r>
              <a:rPr lang="vi-VN" dirty="0">
                <a:latin typeface="Times      New Roman"/>
              </a:rPr>
              <a:t>1</a:t>
            </a:r>
            <a:r>
              <a:rPr lang="en-US" dirty="0">
                <a:latin typeface="Times      New Roman"/>
              </a:rPr>
              <a:t>3</a:t>
            </a:r>
            <a:r>
              <a:rPr lang="vi-VN" dirty="0">
                <a:latin typeface="Times      New Roman"/>
              </a:rPr>
              <a:t>0</a:t>
            </a:r>
            <a:r>
              <a:rPr lang="en-US" dirty="0">
                <a:latin typeface="Times      New Roman"/>
              </a:rPr>
              <a:t>/80, NT: </a:t>
            </a:r>
            <a:r>
              <a:rPr lang="vi-VN" dirty="0">
                <a:latin typeface="Times      New Roman"/>
              </a:rPr>
              <a:t>1</a:t>
            </a:r>
            <a:r>
              <a:rPr lang="en-US" dirty="0">
                <a:latin typeface="Times      New Roman"/>
              </a:rPr>
              <a:t>8 </a:t>
            </a:r>
            <a:r>
              <a:rPr lang="en-US" dirty="0" err="1">
                <a:latin typeface="Times      New Roman"/>
              </a:rPr>
              <a:t>lần</a:t>
            </a:r>
            <a:r>
              <a:rPr lang="en-US" dirty="0">
                <a:latin typeface="Times      New Roman"/>
              </a:rPr>
              <a:t>/</a:t>
            </a:r>
            <a:r>
              <a:rPr lang="en-US" dirty="0" err="1">
                <a:latin typeface="Times      New Roman"/>
              </a:rPr>
              <a:t>phút</a:t>
            </a:r>
            <a:endParaRPr lang="en-US" dirty="0">
              <a:latin typeface="Times      New Roman"/>
            </a:endParaRPr>
          </a:p>
          <a:p>
            <a:r>
              <a:rPr lang="en-US" dirty="0">
                <a:latin typeface="Times      New Roman"/>
              </a:rPr>
              <a:t>Chi </a:t>
            </a:r>
            <a:r>
              <a:rPr lang="en-US" dirty="0" err="1">
                <a:latin typeface="Times      New Roman"/>
              </a:rPr>
              <a:t>ấm</a:t>
            </a:r>
            <a:r>
              <a:rPr lang="en-US" dirty="0">
                <a:latin typeface="Times      New Roman"/>
              </a:rPr>
              <a:t>, CRT&lt;2s</a:t>
            </a:r>
          </a:p>
          <a:p>
            <a:r>
              <a:rPr lang="en-US" dirty="0">
                <a:latin typeface="Times      New Roman"/>
              </a:rPr>
              <a:t>CC: </a:t>
            </a:r>
            <a:r>
              <a:rPr lang="vi-VN" dirty="0">
                <a:latin typeface="Times      New Roman"/>
              </a:rPr>
              <a:t>1m6</a:t>
            </a:r>
            <a:r>
              <a:rPr lang="en-US" dirty="0">
                <a:latin typeface="Times      New Roman"/>
              </a:rPr>
              <a:t>5, CN: 47kg, BMI: 17.2 kg/m2 =&gt; </a:t>
            </a:r>
            <a:r>
              <a:rPr lang="vi-VN" dirty="0">
                <a:latin typeface="Times      New Roman"/>
              </a:rPr>
              <a:t>thể trạng gầy</a:t>
            </a:r>
          </a:p>
          <a:p>
            <a:r>
              <a:rPr lang="vi-VN" dirty="0">
                <a:latin typeface="Times      New Roman"/>
              </a:rPr>
              <a:t>K</a:t>
            </a:r>
            <a:r>
              <a:rPr lang="en-US" dirty="0" err="1">
                <a:latin typeface="Times      New Roman"/>
              </a:rPr>
              <a:t>hông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phù</a:t>
            </a:r>
            <a:endParaRPr lang="vi-VN" dirty="0">
              <a:latin typeface="Times      New Roman"/>
            </a:endParaRPr>
          </a:p>
          <a:p>
            <a:r>
              <a:rPr lang="vi-VN" dirty="0">
                <a:latin typeface="Times      New Roman"/>
              </a:rPr>
              <a:t>Không v</a:t>
            </a:r>
            <a:r>
              <a:rPr lang="en-US" dirty="0" err="1">
                <a:latin typeface="Times      New Roman"/>
              </a:rPr>
              <a:t>àng</a:t>
            </a:r>
            <a:r>
              <a:rPr lang="en-US" dirty="0">
                <a:latin typeface="Times      New Roman"/>
              </a:rPr>
              <a:t> da, </a:t>
            </a:r>
            <a:r>
              <a:rPr lang="en-US" dirty="0" err="1">
                <a:latin typeface="Times      New Roman"/>
              </a:rPr>
              <a:t>vàng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mắt</a:t>
            </a:r>
            <a:r>
              <a:rPr lang="vi-VN" dirty="0">
                <a:latin typeface="Times      New Roman"/>
              </a:rPr>
              <a:t>,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không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lòng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bàn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tay</a:t>
            </a:r>
            <a:r>
              <a:rPr lang="en-US" dirty="0">
                <a:latin typeface="Times      New Roman"/>
              </a:rPr>
              <a:t> son, </a:t>
            </a:r>
            <a:r>
              <a:rPr lang="en-US" dirty="0" err="1">
                <a:latin typeface="Times      New Roman"/>
              </a:rPr>
              <a:t>không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sao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mạch</a:t>
            </a:r>
            <a:r>
              <a:rPr lang="en-US" dirty="0">
                <a:latin typeface="Times      New Roman"/>
              </a:rPr>
              <a:t>, </a:t>
            </a:r>
            <a:r>
              <a:rPr lang="en-US" dirty="0" err="1">
                <a:latin typeface="Times      New Roman"/>
              </a:rPr>
              <a:t>không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xuất</a:t>
            </a:r>
            <a:r>
              <a:rPr lang="en-US" dirty="0">
                <a:latin typeface="Times      New Roman"/>
              </a:rPr>
              <a:t> </a:t>
            </a:r>
            <a:r>
              <a:rPr lang="vi-VN" dirty="0">
                <a:latin typeface="Times      New Roman"/>
              </a:rPr>
              <a:t>huyết.</a:t>
            </a:r>
            <a:endParaRPr lang="en-US" dirty="0">
              <a:latin typeface="Times      New Roman"/>
            </a:endParaRPr>
          </a:p>
          <a:p>
            <a:r>
              <a:rPr lang="en-US" dirty="0" err="1">
                <a:latin typeface="Times      New Roman"/>
              </a:rPr>
              <a:t>Hạch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đầu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mặt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cổ</a:t>
            </a:r>
            <a:r>
              <a:rPr lang="en-US" dirty="0">
                <a:latin typeface="Times      New Roman"/>
              </a:rPr>
              <a:t>, </a:t>
            </a:r>
            <a:r>
              <a:rPr lang="en-US" dirty="0" err="1">
                <a:latin typeface="Times      New Roman"/>
              </a:rPr>
              <a:t>thượng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đòn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trái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không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sờ</a:t>
            </a:r>
            <a:r>
              <a:rPr lang="en-US" dirty="0">
                <a:latin typeface="Times      New Roman"/>
              </a:rPr>
              <a:t> </a:t>
            </a:r>
            <a:r>
              <a:rPr lang="en-US" dirty="0" err="1">
                <a:latin typeface="Times      New Roman"/>
              </a:rPr>
              <a:t>chạm</a:t>
            </a:r>
            <a:endParaRPr lang="en-US" dirty="0">
              <a:latin typeface="Times     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1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8F38-92E3-43A5-D7CB-168E5016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    New Roman"/>
              </a:rPr>
              <a:t>Khám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lâm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sàng</a:t>
            </a:r>
            <a:r>
              <a:rPr lang="en-US" dirty="0">
                <a:latin typeface="Times     New Roman"/>
              </a:rPr>
              <a:t>: 17</a:t>
            </a:r>
            <a:r>
              <a:rPr lang="vi-VN" dirty="0">
                <a:latin typeface="Times     New Roman"/>
              </a:rPr>
              <a:t>h30</a:t>
            </a:r>
            <a:r>
              <a:rPr lang="en-US" dirty="0">
                <a:latin typeface="Times     New Roman"/>
              </a:rPr>
              <a:t> 2/10/2022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87FC-A5E4-BB48-DAB6-E9A87228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      New Roman"/>
              </a:rPr>
              <a:t>2. </a:t>
            </a:r>
            <a:r>
              <a:rPr lang="en-US" b="1" dirty="0" err="1">
                <a:latin typeface="Times       New Roman"/>
              </a:rPr>
              <a:t>Đầu</a:t>
            </a:r>
            <a:r>
              <a:rPr lang="en-US" b="1" dirty="0">
                <a:latin typeface="Times       New Roman"/>
              </a:rPr>
              <a:t> </a:t>
            </a:r>
            <a:r>
              <a:rPr lang="en-US" b="1" dirty="0" err="1">
                <a:latin typeface="Times       New Roman"/>
              </a:rPr>
              <a:t>mặt</a:t>
            </a:r>
            <a:r>
              <a:rPr lang="en-US" b="1" dirty="0">
                <a:latin typeface="Times       New Roman"/>
              </a:rPr>
              <a:t> </a:t>
            </a:r>
            <a:r>
              <a:rPr lang="en-US" b="1" dirty="0" err="1">
                <a:latin typeface="Times       New Roman"/>
              </a:rPr>
              <a:t>cổ</a:t>
            </a:r>
            <a:endParaRPr lang="en-US" b="1" dirty="0">
              <a:latin typeface="Times       New Roman"/>
            </a:endParaRPr>
          </a:p>
          <a:p>
            <a:r>
              <a:rPr lang="vi-VN" dirty="0">
                <a:latin typeface="Times       New Roman"/>
              </a:rPr>
              <a:t>Họng sạch</a:t>
            </a:r>
          </a:p>
          <a:p>
            <a:r>
              <a:rPr lang="en-US" dirty="0" err="1">
                <a:latin typeface="Times       New Roman"/>
              </a:rPr>
              <a:t>Cân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đối</a:t>
            </a:r>
            <a:r>
              <a:rPr lang="en-US" dirty="0">
                <a:latin typeface="Times       New Roman"/>
              </a:rPr>
              <a:t>, </a:t>
            </a:r>
            <a:r>
              <a:rPr lang="en-US" dirty="0" err="1">
                <a:latin typeface="Times       New Roman"/>
              </a:rPr>
              <a:t>tuyến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giáp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không</a:t>
            </a:r>
            <a:r>
              <a:rPr lang="en-US" dirty="0">
                <a:latin typeface="Times       New Roman"/>
              </a:rPr>
              <a:t> to</a:t>
            </a:r>
          </a:p>
          <a:p>
            <a:r>
              <a:rPr lang="en-US" dirty="0" err="1">
                <a:latin typeface="Times       New Roman"/>
              </a:rPr>
              <a:t>Hạch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vùng</a:t>
            </a:r>
            <a:r>
              <a:rPr lang="en-US" dirty="0">
                <a:latin typeface="Times       New Roman"/>
              </a:rPr>
              <a:t> ĐMC </a:t>
            </a:r>
            <a:r>
              <a:rPr lang="en-US" dirty="0" err="1">
                <a:latin typeface="Times       New Roman"/>
              </a:rPr>
              <a:t>không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sờ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chạm</a:t>
            </a:r>
            <a:r>
              <a:rPr lang="en-US" dirty="0">
                <a:latin typeface="Times       New Roman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      New Roman"/>
              </a:rPr>
              <a:t>3. </a:t>
            </a:r>
            <a:r>
              <a:rPr lang="en-US" b="1" dirty="0" err="1">
                <a:latin typeface="Times       New Roman"/>
              </a:rPr>
              <a:t>Lồng</a:t>
            </a:r>
            <a:r>
              <a:rPr lang="en-US" b="1" dirty="0">
                <a:latin typeface="Times       New Roman"/>
              </a:rPr>
              <a:t> </a:t>
            </a:r>
            <a:r>
              <a:rPr lang="en-US" b="1" dirty="0" err="1">
                <a:latin typeface="Times       New Roman"/>
              </a:rPr>
              <a:t>ngực</a:t>
            </a:r>
            <a:r>
              <a:rPr lang="en-US" b="1" dirty="0">
                <a:latin typeface="Times       New Roman"/>
              </a:rPr>
              <a:t>: </a:t>
            </a:r>
          </a:p>
          <a:p>
            <a:r>
              <a:rPr lang="en-US" dirty="0" err="1">
                <a:latin typeface="Times       New Roman"/>
              </a:rPr>
              <a:t>Cân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đối</a:t>
            </a:r>
            <a:r>
              <a:rPr lang="en-US" dirty="0">
                <a:latin typeface="Times       New Roman"/>
              </a:rPr>
              <a:t>, di </a:t>
            </a:r>
            <a:r>
              <a:rPr lang="en-US" dirty="0" err="1">
                <a:latin typeface="Times       New Roman"/>
              </a:rPr>
              <a:t>động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đều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theo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nhịp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thở</a:t>
            </a:r>
            <a:r>
              <a:rPr lang="en-US" dirty="0">
                <a:latin typeface="Times       New Roman"/>
              </a:rPr>
              <a:t>, </a:t>
            </a:r>
            <a:r>
              <a:rPr lang="en-US" dirty="0" err="1">
                <a:latin typeface="Times       New Roman"/>
              </a:rPr>
              <a:t>không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sẹo</a:t>
            </a:r>
            <a:r>
              <a:rPr lang="en-US" dirty="0">
                <a:latin typeface="Times       New Roman"/>
              </a:rPr>
              <a:t>, </a:t>
            </a:r>
            <a:r>
              <a:rPr lang="en-US" dirty="0" err="1">
                <a:latin typeface="Times       New Roman"/>
              </a:rPr>
              <a:t>không</a:t>
            </a:r>
            <a:r>
              <a:rPr lang="en-US" dirty="0">
                <a:latin typeface="Times       New Roman"/>
              </a:rPr>
              <a:t> u, </a:t>
            </a:r>
            <a:r>
              <a:rPr lang="en-US" dirty="0" err="1">
                <a:latin typeface="Times       New Roman"/>
              </a:rPr>
              <a:t>không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sao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mạch</a:t>
            </a:r>
            <a:endParaRPr lang="en-US" dirty="0">
              <a:latin typeface="Times       New Roman"/>
            </a:endParaRPr>
          </a:p>
          <a:p>
            <a:r>
              <a:rPr lang="en-US" dirty="0">
                <a:latin typeface="Times       New Roman"/>
              </a:rPr>
              <a:t>Tim: T1, T2 </a:t>
            </a:r>
            <a:r>
              <a:rPr lang="en-US" dirty="0" err="1">
                <a:latin typeface="Times       New Roman"/>
              </a:rPr>
              <a:t>đều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rõ</a:t>
            </a:r>
            <a:r>
              <a:rPr lang="en-US" dirty="0">
                <a:latin typeface="Times       New Roman"/>
              </a:rPr>
              <a:t>, </a:t>
            </a:r>
            <a:r>
              <a:rPr lang="en-US" dirty="0" err="1">
                <a:latin typeface="Times       New Roman"/>
              </a:rPr>
              <a:t>không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âm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thổi</a:t>
            </a:r>
            <a:endParaRPr lang="en-US" dirty="0">
              <a:latin typeface="Times       New Roman"/>
            </a:endParaRPr>
          </a:p>
          <a:p>
            <a:r>
              <a:rPr lang="en-US" dirty="0" err="1">
                <a:latin typeface="Times       New Roman"/>
              </a:rPr>
              <a:t>Phổi</a:t>
            </a:r>
            <a:r>
              <a:rPr lang="en-US" dirty="0">
                <a:latin typeface="Times       New Roman"/>
              </a:rPr>
              <a:t>: RRPN </a:t>
            </a:r>
            <a:r>
              <a:rPr lang="en-US" dirty="0" err="1">
                <a:latin typeface="Times       New Roman"/>
              </a:rPr>
              <a:t>êm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dịu</a:t>
            </a:r>
            <a:r>
              <a:rPr lang="en-US" dirty="0">
                <a:latin typeface="Times       New Roman"/>
              </a:rPr>
              <a:t> </a:t>
            </a:r>
            <a:r>
              <a:rPr lang="en-US" dirty="0" err="1">
                <a:latin typeface="Times       New Roman"/>
              </a:rPr>
              <a:t>đều</a:t>
            </a:r>
            <a:r>
              <a:rPr lang="en-US" dirty="0">
                <a:latin typeface="Times       New Roman"/>
              </a:rPr>
              <a:t> 2 </a:t>
            </a:r>
            <a:r>
              <a:rPr lang="en-US" dirty="0" err="1">
                <a:latin typeface="Times       New Roman"/>
              </a:rPr>
              <a:t>bên</a:t>
            </a:r>
            <a:r>
              <a:rPr lang="en-US" dirty="0">
                <a:latin typeface="Times       New Roman"/>
              </a:rPr>
              <a:t>, </a:t>
            </a:r>
            <a:r>
              <a:rPr lang="en-US" dirty="0" err="1">
                <a:latin typeface="Times       New Roman"/>
              </a:rPr>
              <a:t>không</a:t>
            </a:r>
            <a:r>
              <a:rPr lang="en-US" dirty="0">
                <a:latin typeface="Times       New Roman"/>
              </a:rPr>
              <a:t> </a:t>
            </a:r>
            <a:r>
              <a:rPr lang="vi-VN" dirty="0">
                <a:latin typeface="Times       New Roman"/>
              </a:rPr>
              <a:t>rale.</a:t>
            </a:r>
            <a:endParaRPr lang="en-US" dirty="0">
              <a:latin typeface="Times      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48EC-EC12-1CAB-16D6-3006B05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    New Roman"/>
              </a:rPr>
              <a:t>Khám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lâm</a:t>
            </a:r>
            <a:r>
              <a:rPr lang="en-US" dirty="0">
                <a:latin typeface="Times     New Roman"/>
              </a:rPr>
              <a:t> </a:t>
            </a:r>
            <a:r>
              <a:rPr lang="en-US" dirty="0" err="1">
                <a:latin typeface="Times     New Roman"/>
              </a:rPr>
              <a:t>sàng</a:t>
            </a:r>
            <a:r>
              <a:rPr lang="en-US" dirty="0">
                <a:latin typeface="Times     New Roman"/>
              </a:rPr>
              <a:t>: 17</a:t>
            </a:r>
            <a:r>
              <a:rPr lang="vi-VN" dirty="0">
                <a:latin typeface="Times     New Roman"/>
              </a:rPr>
              <a:t>h30</a:t>
            </a:r>
            <a:r>
              <a:rPr lang="en-US" dirty="0">
                <a:latin typeface="Times     New Roman"/>
              </a:rPr>
              <a:t> 2/10/2022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EB10-A282-B0D1-2BFB-17429723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       New Roman"/>
              </a:rPr>
              <a:t>4. </a:t>
            </a:r>
            <a:r>
              <a:rPr lang="en-US" b="1" dirty="0" err="1">
                <a:latin typeface="Times        New Roman"/>
              </a:rPr>
              <a:t>Bụng</a:t>
            </a:r>
            <a:endParaRPr lang="en-US" b="1" dirty="0">
              <a:latin typeface="Times        New Roman"/>
              <a:cs typeface="Calibri"/>
            </a:endParaRPr>
          </a:p>
          <a:p>
            <a:r>
              <a:rPr lang="en-US" dirty="0" err="1">
                <a:latin typeface="Times        New Roman"/>
              </a:rPr>
              <a:t>Trướng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đều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khắp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bụng</a:t>
            </a:r>
            <a:r>
              <a:rPr lang="en-US" dirty="0">
                <a:latin typeface="Times        New Roman"/>
              </a:rPr>
              <a:t>, </a:t>
            </a:r>
            <a:r>
              <a:rPr lang="en-US" dirty="0" err="1">
                <a:latin typeface="Times        New Roman"/>
              </a:rPr>
              <a:t>còn</a:t>
            </a:r>
            <a:r>
              <a:rPr lang="en-US" dirty="0">
                <a:latin typeface="Times        New Roman"/>
              </a:rPr>
              <a:t> di </a:t>
            </a:r>
            <a:r>
              <a:rPr lang="en-US" dirty="0" err="1">
                <a:latin typeface="Times        New Roman"/>
              </a:rPr>
              <a:t>động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đều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theo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nhịp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thở</a:t>
            </a:r>
            <a:r>
              <a:rPr lang="en-US" dirty="0">
                <a:latin typeface="Times        New Roman"/>
              </a:rPr>
              <a:t>, </a:t>
            </a:r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sẹo</a:t>
            </a:r>
            <a:r>
              <a:rPr lang="en-US" dirty="0">
                <a:latin typeface="Times        New Roman"/>
              </a:rPr>
              <a:t>, </a:t>
            </a:r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THBH, </a:t>
            </a:r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thấy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khối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vùng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bụng</a:t>
            </a:r>
            <a:r>
              <a:rPr lang="en-US" dirty="0">
                <a:latin typeface="Times        New Roman"/>
              </a:rPr>
              <a:t>, </a:t>
            </a:r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dấu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quai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ruột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nổi</a:t>
            </a:r>
            <a:r>
              <a:rPr lang="en-US" dirty="0">
                <a:latin typeface="Times        New Roman"/>
              </a:rPr>
              <a:t>, </a:t>
            </a:r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dấu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rắn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bò</a:t>
            </a:r>
            <a:endParaRPr lang="en-US" dirty="0">
              <a:latin typeface="Times        New Roman"/>
              <a:cs typeface="Calibri"/>
            </a:endParaRPr>
          </a:p>
          <a:p>
            <a:r>
              <a:rPr lang="en-US" dirty="0" err="1">
                <a:latin typeface="Times        New Roman"/>
              </a:rPr>
              <a:t>Âm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ruột</a:t>
            </a:r>
            <a:r>
              <a:rPr lang="en-US" dirty="0">
                <a:latin typeface="Times        New Roman"/>
              </a:rPr>
              <a:t>: </a:t>
            </a:r>
            <a:r>
              <a:rPr lang="en-US" dirty="0" err="1">
                <a:latin typeface="Times        New Roman"/>
              </a:rPr>
              <a:t>tăng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âm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sắc</a:t>
            </a:r>
            <a:r>
              <a:rPr lang="en-US" dirty="0">
                <a:latin typeface="Times        New Roman"/>
              </a:rPr>
              <a:t>, 8 </a:t>
            </a:r>
            <a:r>
              <a:rPr lang="en-US" dirty="0" err="1">
                <a:latin typeface="Times        New Roman"/>
              </a:rPr>
              <a:t>lần</a:t>
            </a:r>
            <a:r>
              <a:rPr lang="en-US" dirty="0">
                <a:latin typeface="Times        New Roman"/>
              </a:rPr>
              <a:t>/</a:t>
            </a:r>
            <a:r>
              <a:rPr lang="en-US" dirty="0" err="1">
                <a:latin typeface="Times        New Roman"/>
              </a:rPr>
              <a:t>phút</a:t>
            </a:r>
            <a:endParaRPr lang="en-US" dirty="0">
              <a:latin typeface="Times        New Roman"/>
              <a:cs typeface="Calibri"/>
            </a:endParaRPr>
          </a:p>
          <a:p>
            <a:r>
              <a:rPr lang="en-US" dirty="0" err="1">
                <a:latin typeface="Times        New Roman"/>
              </a:rPr>
              <a:t>Gõ</a:t>
            </a:r>
            <a:r>
              <a:rPr lang="en-US" dirty="0">
                <a:latin typeface="Times        New Roman"/>
              </a:rPr>
              <a:t> vang </a:t>
            </a:r>
            <a:r>
              <a:rPr lang="en-US" dirty="0" err="1">
                <a:latin typeface="Times        New Roman"/>
              </a:rPr>
              <a:t>khắp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bụng</a:t>
            </a:r>
            <a:endParaRPr lang="en-US" dirty="0">
              <a:latin typeface="Times        New Roman"/>
              <a:cs typeface="Calibri"/>
            </a:endParaRPr>
          </a:p>
          <a:p>
            <a:r>
              <a:rPr lang="en-US" dirty="0" err="1">
                <a:latin typeface="Times        New Roman"/>
                <a:cs typeface="Calibri"/>
              </a:rPr>
              <a:t>Ấn</a:t>
            </a:r>
            <a:r>
              <a:rPr lang="en-US" dirty="0">
                <a:latin typeface="Times        New Roman"/>
                <a:cs typeface="Calibri"/>
              </a:rPr>
              <a:t> </a:t>
            </a:r>
            <a:r>
              <a:rPr lang="en-US" dirty="0" err="1">
                <a:latin typeface="Times        New Roman"/>
                <a:cs typeface="Calibri"/>
              </a:rPr>
              <a:t>đau</a:t>
            </a:r>
            <a:r>
              <a:rPr lang="en-US" dirty="0">
                <a:latin typeface="Times        New Roman"/>
                <a:cs typeface="Calibri"/>
              </a:rPr>
              <a:t> </a:t>
            </a:r>
            <a:r>
              <a:rPr lang="en-US" dirty="0" err="1">
                <a:latin typeface="Times        New Roman"/>
                <a:cs typeface="Calibri"/>
              </a:rPr>
              <a:t>khắp</a:t>
            </a:r>
            <a:r>
              <a:rPr lang="en-US" dirty="0">
                <a:latin typeface="Times        New Roman"/>
                <a:cs typeface="Calibri"/>
              </a:rPr>
              <a:t> </a:t>
            </a:r>
            <a:r>
              <a:rPr lang="en-US" dirty="0" err="1">
                <a:latin typeface="Times        New Roman"/>
                <a:cs typeface="Calibri"/>
              </a:rPr>
              <a:t>bụng</a:t>
            </a:r>
            <a:endParaRPr lang="en-US" dirty="0">
              <a:latin typeface="Times        New Roman"/>
              <a:cs typeface="Calibri"/>
            </a:endParaRPr>
          </a:p>
          <a:p>
            <a:r>
              <a:rPr lang="en-US" dirty="0">
                <a:latin typeface="Times        New Roman"/>
              </a:rPr>
              <a:t>Gan, </a:t>
            </a:r>
            <a:r>
              <a:rPr lang="en-US" dirty="0" err="1">
                <a:latin typeface="Times        New Roman"/>
              </a:rPr>
              <a:t>lách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không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sờ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chạm</a:t>
            </a:r>
            <a:r>
              <a:rPr lang="en-US" dirty="0">
                <a:latin typeface="Times        New Roman"/>
              </a:rPr>
              <a:t>; </a:t>
            </a:r>
            <a:r>
              <a:rPr lang="en-US" dirty="0" err="1">
                <a:latin typeface="Times        New Roman"/>
              </a:rPr>
              <a:t>cầu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bàng</a:t>
            </a:r>
            <a:r>
              <a:rPr lang="en-US" dirty="0">
                <a:latin typeface="Times        New Roman"/>
              </a:rPr>
              <a:t> </a:t>
            </a:r>
            <a:r>
              <a:rPr lang="en-US" dirty="0" err="1">
                <a:latin typeface="Times        New Roman"/>
              </a:rPr>
              <a:t>quang</a:t>
            </a:r>
            <a:r>
              <a:rPr lang="en-US" dirty="0">
                <a:latin typeface="Times        New Roman"/>
              </a:rPr>
              <a:t> (-)</a:t>
            </a:r>
            <a:endParaRPr lang="en-US" dirty="0">
              <a:latin typeface="Times        New Roman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8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1126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Candara</vt:lpstr>
      <vt:lpstr>Times         New Roman</vt:lpstr>
      <vt:lpstr>Times        New Roman</vt:lpstr>
      <vt:lpstr>Times       New Roman</vt:lpstr>
      <vt:lpstr>Times      New Roman</vt:lpstr>
      <vt:lpstr>Times     New Roman</vt:lpstr>
      <vt:lpstr>Times   New Roman</vt:lpstr>
      <vt:lpstr>Times  New Roman</vt:lpstr>
      <vt:lpstr>Times New Roman</vt:lpstr>
      <vt:lpstr>Office Theme</vt:lpstr>
      <vt:lpstr>BỆNH ÁN</vt:lpstr>
      <vt:lpstr>HÀNH CHÍNH </vt:lpstr>
      <vt:lpstr>Lí do nhập viện</vt:lpstr>
      <vt:lpstr>Bệnh sử:</vt:lpstr>
      <vt:lpstr>Tiền căn</vt:lpstr>
      <vt:lpstr>Tiền căn</vt:lpstr>
      <vt:lpstr>Khám lâm sàng: 17h30 2/10/2022</vt:lpstr>
      <vt:lpstr>Khám lâm sàng: 17h30 2/10/2022</vt:lpstr>
      <vt:lpstr>Khám lâm sàng: 17h30 2/10/2022</vt:lpstr>
      <vt:lpstr>Khám lâm sàng: 17h30 2/10/2022</vt:lpstr>
      <vt:lpstr>Khám lâm sàng: 17h30 2/10/2022</vt:lpstr>
      <vt:lpstr>Tóm tắt</vt:lpstr>
      <vt:lpstr>Đặt vấn đề</vt:lpstr>
      <vt:lpstr>Chẩn đoán</vt:lpstr>
      <vt:lpstr>Biện luận</vt:lpstr>
      <vt:lpstr>Biện luận</vt:lpstr>
      <vt:lpstr>Đề nghị cận lâm sàng</vt:lpstr>
      <vt:lpstr>Kết quả cận lâm sàng</vt:lpstr>
      <vt:lpstr>Kết quả cận lâm sàng</vt:lpstr>
      <vt:lpstr>Kết quả cận lâm sàng</vt:lpstr>
      <vt:lpstr>Chẩn đoán xác định</vt:lpstr>
      <vt:lpstr>Điều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Nguyen Bui - Y17</dc:creator>
  <cp:lastModifiedBy>Nguyen Bui - Y17</cp:lastModifiedBy>
  <cp:revision>2</cp:revision>
  <dcterms:created xsi:type="dcterms:W3CDTF">2022-10-04T03:40:49Z</dcterms:created>
  <dcterms:modified xsi:type="dcterms:W3CDTF">2022-10-04T05:34:26Z</dcterms:modified>
</cp:coreProperties>
</file>