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5" r:id="rId2"/>
    <p:sldId id="276" r:id="rId3"/>
    <p:sldId id="277" r:id="rId4"/>
    <p:sldId id="263" r:id="rId5"/>
    <p:sldId id="278" r:id="rId6"/>
    <p:sldId id="264" r:id="rId7"/>
    <p:sldId id="283" r:id="rId8"/>
    <p:sldId id="284" r:id="rId9"/>
    <p:sldId id="285" r:id="rId10"/>
    <p:sldId id="286" r:id="rId11"/>
    <p:sldId id="280" r:id="rId12"/>
    <p:sldId id="281" r:id="rId13"/>
    <p:sldId id="279" r:id="rId14"/>
    <p:sldId id="274" r:id="rId15"/>
    <p:sldId id="282" r:id="rId16"/>
    <p:sldId id="268" r:id="rId17"/>
    <p:sldId id="269" r:id="rId18"/>
    <p:sldId id="270" r:id="rId19"/>
    <p:sldId id="271" r:id="rId20"/>
    <p:sldId id="272" r:id="rId21"/>
    <p:sldId id="273" r:id="rId22"/>
    <p:sldId id="287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29DFA-B3A3-0C9B-6E2F-B6DCB51F1BA1}" v="90" dt="2022-09-11T15:45:10.158"/>
    <p1510:client id="{12710A15-98D4-95FE-8649-C79AE410670A}" v="341" dt="2022-09-27T05:47:24.680"/>
    <p1510:client id="{14C298EF-1642-B08E-E4E8-1818BFF2C600}" v="339" dt="2022-09-11T11:28:27.680"/>
    <p1510:client id="{5E1A504E-09EC-7FFF-9CB0-FDC93B2EC0A2}" v="1299" dt="2022-09-11T14:57:08.279"/>
    <p1510:client id="{623DA665-7759-F5F0-DA6D-477E631B7045}" v="414" dt="2022-09-11T15:27:42.442"/>
    <p1510:client id="{69BAA2D9-85B1-6F3D-AEAE-716AEC5C0875}" v="25" dt="2022-09-12T07:38:05.403"/>
    <p1510:client id="{DBEEE18D-EA1A-16BC-BE79-BBE139622A72}" v="20" dt="2022-09-27T06:41:46.765"/>
    <p1510:client id="{EA7F056E-F7D3-1AC9-CB81-93841AFBCDBF}" v="38" dt="2022-09-11T17:18:01.159"/>
    <p1510:client id="{FF18D8FF-8C4E-E99A-EE55-D542A1160E31}" v="29" dt="2022-09-12T01:27:2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0T08:36:16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16945 4587 16383 0 0,'7'0'0'0'0,"7"0"0"0"0,28-13 0 0 0,30-16 0 0 0,42-29 0 0 0,26-10 0 0 0,-10 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0T08:36:16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16916 5584 16383 0 0,'6'-7'0'0'0,"28"-7"0"0"0,26-9 0 0 0,34-12 0 0 0,15-7 0 0 0,7-9 0 0 0,-17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0T08:36:16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17033 7723 16383 0 0,'7'0'0'0'0,"7"0"0"0"0,9 0 0 0 0,25-18 0 0 0,29-20 0 0 0,27-21 0 0 0,15-21 0 0 0,-7 5 0 0 0,-22 14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0T08:36:16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16945 10633 16383 0 0,'19'-12'0'0'0,"6"-11"0"0"0,12-8 0 0 0,5 2 0 0 0,2 6 0 0 0,0 0 0 0 0,5-2 0 0 0,7 3 0 0 0,-1-1 0 0 0,-2-3 0 0 0,-5 4 0 0 0,-3 4 0 0 0,-4 6 0 0 0,-2 6 0 0 0,4-10 0 0 0,-4-2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0T08:36:16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16975 11599 16383 0 0,'6'0'0'0'0,"15"0"0"0"0,10-7 0 0 0,6-1 0 0 0,3-6 0 0 0,1-1 0 0 0,-1 3 0 0 0,0-4 0 0 0,0-5 0 0 0,-2 2 0 0 0,0 3 0 0 0,-1-2 0 0 0,0 3 0 0 0,-1 3 0 0 0,1 4 0 0 0,0 3 0 0 0,-7-3 0 0 0,-1-7 0 0 0,0-1 0 0 0,1 2 0 0 0,9 4 0 0 0,-3-3 0 0 0,-1 1 0 0 0,0-4 0 0 0,-6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310DF-1ECE-4BAE-B1EC-756DF8BAA6D6}" type="datetimeFigureOut">
              <a:t>30/10/2022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C93B-6F19-44E5-9CB6-96F30F22E9FB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576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83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7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A700CD-41EA-6D96-7109-4D07235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6" y="1447800"/>
            <a:ext cx="7578764" cy="3315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600" b="0" i="0" kern="1200">
                <a:latin typeface="Calibri Light"/>
                <a:cs typeface="Calibri Light"/>
              </a:rPr>
              <a:t>BỆNH ÁN </a:t>
            </a:r>
            <a:br>
              <a:rPr lang="en-US" sz="7600">
                <a:latin typeface="Calibri Light"/>
                <a:cs typeface="Calibri Light"/>
              </a:rPr>
            </a:br>
            <a:r>
              <a:rPr lang="en-US" sz="7600" b="0" i="0" kern="1200">
                <a:latin typeface="Calibri Light"/>
                <a:cs typeface="Calibri Light"/>
              </a:rPr>
              <a:t>NGOẠI </a:t>
            </a:r>
            <a:r>
              <a:rPr lang="en-US" sz="7600">
                <a:latin typeface="Calibri Light"/>
                <a:cs typeface="Calibri Light"/>
              </a:rPr>
              <a:t>KHOA</a:t>
            </a:r>
            <a:endParaRPr lang="en-US" sz="7600" b="0" i="0" kern="1200">
              <a:latin typeface="Calibri Light"/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422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CDD-E619-7AA9-67D2-40A3F616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7" y="754643"/>
            <a:ext cx="9404723" cy="1400530"/>
          </a:xfrm>
        </p:spPr>
        <p:txBody>
          <a:bodyPr/>
          <a:lstStyle/>
          <a:p>
            <a:r>
              <a:rPr lang="en-GB"/>
              <a:t>V. KHÁM: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0F9B-5919-F55B-004E-450481C9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400">
                <a:latin typeface="Arial"/>
                <a:cs typeface="Arial"/>
              </a:rPr>
              <a:t>c. </a:t>
            </a:r>
            <a:r>
              <a:rPr lang="vi-VN" sz="2400" err="1">
                <a:latin typeface="Arial"/>
                <a:cs typeface="Arial"/>
              </a:rPr>
              <a:t>Bụng</a:t>
            </a:r>
            <a:r>
              <a:rPr lang="vi-VN" sz="2400">
                <a:latin typeface="Arial"/>
                <a:cs typeface="Arial"/>
              </a:rPr>
              <a:t>: 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>
                <a:latin typeface="Arial"/>
                <a:ea typeface="+mj-lt"/>
                <a:cs typeface="Arial"/>
              </a:rPr>
              <a:t>Cân </a:t>
            </a:r>
            <a:r>
              <a:rPr lang="vi-VN" sz="2400" err="1">
                <a:latin typeface="Arial"/>
                <a:ea typeface="+mj-lt"/>
                <a:cs typeface="Arial"/>
              </a:rPr>
              <a:t>đối</a:t>
            </a:r>
            <a:r>
              <a:rPr lang="vi-VN" sz="2400">
                <a:latin typeface="Arial"/>
                <a:ea typeface="+mj-lt"/>
                <a:cs typeface="Arial"/>
              </a:rPr>
              <a:t>, di </a:t>
            </a:r>
            <a:r>
              <a:rPr lang="vi-VN" sz="2400" err="1">
                <a:latin typeface="Arial"/>
                <a:ea typeface="+mj-lt"/>
                <a:cs typeface="Arial"/>
              </a:rPr>
              <a:t>động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đều</a:t>
            </a:r>
            <a:r>
              <a:rPr lang="vi-VN" sz="2400">
                <a:latin typeface="Arial"/>
                <a:ea typeface="+mj-lt"/>
                <a:cs typeface="Arial"/>
              </a:rPr>
              <a:t> theo </a:t>
            </a:r>
            <a:r>
              <a:rPr lang="vi-VN" sz="2400" err="1">
                <a:latin typeface="Arial"/>
                <a:ea typeface="+mj-lt"/>
                <a:cs typeface="Arial"/>
              </a:rPr>
              <a:t>nhịp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thở</a:t>
            </a:r>
            <a:r>
              <a:rPr lang="vi-VN" sz="2400">
                <a:latin typeface="Arial"/>
                <a:ea typeface="+mj-lt"/>
                <a:cs typeface="Arial"/>
              </a:rPr>
              <a:t>, không </a:t>
            </a:r>
            <a:r>
              <a:rPr lang="vi-VN" sz="2400" err="1">
                <a:latin typeface="Arial"/>
                <a:ea typeface="+mj-lt"/>
                <a:cs typeface="Arial"/>
              </a:rPr>
              <a:t>tuần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hoàn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bàng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hệ</a:t>
            </a:r>
            <a:r>
              <a:rPr lang="vi-VN" sz="2400">
                <a:latin typeface="Arial"/>
                <a:ea typeface="+mj-lt"/>
                <a:cs typeface="Arial"/>
              </a:rPr>
              <a:t>, không </a:t>
            </a:r>
            <a:r>
              <a:rPr lang="vi-VN" sz="2400" err="1">
                <a:latin typeface="Arial"/>
                <a:ea typeface="+mj-lt"/>
                <a:cs typeface="Arial"/>
              </a:rPr>
              <a:t>khối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bất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thường</a:t>
            </a:r>
            <a:r>
              <a:rPr lang="vi-VN" sz="2400">
                <a:latin typeface="Arial"/>
                <a:ea typeface="+mj-lt"/>
                <a:cs typeface="Arial"/>
              </a:rPr>
              <a:t> trên </a:t>
            </a:r>
            <a:r>
              <a:rPr lang="vi-VN" sz="2400" err="1">
                <a:latin typeface="Arial"/>
                <a:ea typeface="+mj-lt"/>
                <a:cs typeface="Arial"/>
              </a:rPr>
              <a:t>bụng</a:t>
            </a:r>
            <a:r>
              <a:rPr lang="vi-VN" sz="2400">
                <a:latin typeface="Arial"/>
                <a:ea typeface="+mj-lt"/>
                <a:cs typeface="Arial"/>
              </a:rPr>
              <a:t>. </a:t>
            </a:r>
          </a:p>
          <a:p>
            <a:pPr marL="0" indent="0">
              <a:buNone/>
            </a:pPr>
            <a:r>
              <a:rPr lang="vi-VN" sz="2400" err="1">
                <a:latin typeface="Arial"/>
                <a:ea typeface="+mj-lt"/>
                <a:cs typeface="Arial"/>
              </a:rPr>
              <a:t>Sẹo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mổ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cũ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đường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giữa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bụng</a:t>
            </a:r>
            <a:r>
              <a:rPr lang="vi-VN" sz="2400">
                <a:latin typeface="Arial"/>
                <a:ea typeface="+mj-lt"/>
                <a:cs typeface="Arial"/>
              </a:rPr>
              <a:t>, </a:t>
            </a:r>
            <a:r>
              <a:rPr lang="vi-VN" sz="2400" err="1">
                <a:latin typeface="Arial"/>
                <a:ea typeface="+mj-lt"/>
                <a:cs typeface="Arial"/>
              </a:rPr>
              <a:t>dưới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rốn</a:t>
            </a:r>
            <a:r>
              <a:rPr lang="vi-VN" sz="2400">
                <a:latin typeface="Arial"/>
                <a:ea typeface="+mj-lt"/>
                <a:cs typeface="Arial"/>
              </a:rPr>
              <a:t>, </a:t>
            </a:r>
            <a:r>
              <a:rPr lang="vi-VN" sz="2400" err="1">
                <a:latin typeface="Arial"/>
                <a:ea typeface="+mj-lt"/>
                <a:cs typeface="Arial"/>
              </a:rPr>
              <a:t>dài</a:t>
            </a:r>
            <a:r>
              <a:rPr lang="vi-VN" sz="2400">
                <a:latin typeface="Arial"/>
                <a:ea typeface="+mj-lt"/>
                <a:cs typeface="Arial"/>
              </a:rPr>
              <a:t> 15cm </a:t>
            </a:r>
            <a:r>
              <a:rPr lang="vi-VN" sz="2400" err="1">
                <a:latin typeface="Arial"/>
                <a:ea typeface="+mj-lt"/>
                <a:cs typeface="Arial"/>
              </a:rPr>
              <a:t>lành</a:t>
            </a:r>
            <a:r>
              <a:rPr lang="vi-VN" sz="2400">
                <a:latin typeface="Arial"/>
                <a:ea typeface="+mj-lt"/>
                <a:cs typeface="Arial"/>
              </a:rPr>
              <a:t> </a:t>
            </a:r>
            <a:r>
              <a:rPr lang="vi-VN" sz="2400" err="1">
                <a:latin typeface="Arial"/>
                <a:ea typeface="+mj-lt"/>
                <a:cs typeface="Arial"/>
              </a:rPr>
              <a:t>tốt</a:t>
            </a:r>
            <a:r>
              <a:rPr lang="vi-VN" sz="2400">
                <a:latin typeface="Arial"/>
                <a:ea typeface="+mj-lt"/>
                <a:cs typeface="Arial"/>
              </a:rPr>
              <a:t>.</a:t>
            </a:r>
          </a:p>
          <a:p>
            <a:pPr marL="0" indent="0">
              <a:buNone/>
            </a:pPr>
            <a:r>
              <a:rPr lang="vi-VN" sz="2400" err="1">
                <a:latin typeface="Arial"/>
                <a:cs typeface="Arial"/>
              </a:rPr>
              <a:t>Gõ</a:t>
            </a:r>
            <a:r>
              <a:rPr lang="vi-VN" sz="2400">
                <a:latin typeface="Arial"/>
                <a:cs typeface="Arial"/>
              </a:rPr>
              <a:t> trong </a:t>
            </a:r>
            <a:r>
              <a:rPr lang="vi-VN" sz="2400" err="1">
                <a:latin typeface="Arial"/>
                <a:cs typeface="Arial"/>
              </a:rPr>
              <a:t>khắp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bụng</a:t>
            </a:r>
            <a:r>
              <a:rPr lang="vi-VN" sz="2400">
                <a:latin typeface="Arial"/>
                <a:cs typeface="Arial"/>
              </a:rPr>
              <a:t>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vi-VN" sz="2400" err="1">
                <a:latin typeface="Arial"/>
                <a:cs typeface="Arial"/>
              </a:rPr>
              <a:t>Bụng</a:t>
            </a:r>
            <a:r>
              <a:rPr lang="vi-VN" sz="2400">
                <a:latin typeface="Arial"/>
                <a:cs typeface="Arial"/>
              </a:rPr>
              <a:t> </a:t>
            </a:r>
            <a:r>
              <a:rPr lang="vi-VN" sz="2400" err="1">
                <a:latin typeface="Arial"/>
                <a:cs typeface="Arial"/>
              </a:rPr>
              <a:t>mềm</a:t>
            </a:r>
            <a:r>
              <a:rPr lang="vi-VN" sz="2400">
                <a:latin typeface="Arial"/>
                <a:cs typeface="Arial"/>
              </a:rPr>
              <a:t>,</a:t>
            </a:r>
            <a:r>
              <a:rPr lang="vi-VN" sz="2400" b="1">
                <a:latin typeface="Arial"/>
                <a:cs typeface="Arial"/>
              </a:rPr>
              <a:t> </a:t>
            </a:r>
            <a:r>
              <a:rPr lang="vi-VN" sz="2400" b="1" err="1">
                <a:latin typeface="Arial"/>
                <a:cs typeface="Arial"/>
              </a:rPr>
              <a:t>ấn</a:t>
            </a:r>
            <a:r>
              <a:rPr lang="vi-VN" sz="2400" b="1">
                <a:latin typeface="Arial"/>
                <a:cs typeface="Arial"/>
              </a:rPr>
              <a:t> đau HCP, </a:t>
            </a:r>
            <a:r>
              <a:rPr lang="vi-VN" sz="2400" b="1" err="1">
                <a:latin typeface="Arial"/>
                <a:cs typeface="Arial"/>
              </a:rPr>
              <a:t>phản</a:t>
            </a:r>
            <a:r>
              <a:rPr lang="vi-VN" sz="2400" b="1">
                <a:latin typeface="Arial"/>
                <a:cs typeface="Arial"/>
              </a:rPr>
              <a:t> </a:t>
            </a:r>
            <a:r>
              <a:rPr lang="vi-VN" sz="2400" b="1" err="1">
                <a:latin typeface="Arial"/>
                <a:cs typeface="Arial"/>
              </a:rPr>
              <a:t>ứng</a:t>
            </a:r>
            <a:r>
              <a:rPr lang="vi-VN" sz="2400" b="1">
                <a:latin typeface="Arial"/>
                <a:cs typeface="Arial"/>
              </a:rPr>
              <a:t> </a:t>
            </a:r>
            <a:r>
              <a:rPr lang="vi-VN" sz="2400" b="1" err="1">
                <a:latin typeface="Arial"/>
                <a:cs typeface="Arial"/>
              </a:rPr>
              <a:t>dội</a:t>
            </a:r>
            <a:r>
              <a:rPr lang="vi-VN" sz="2400" b="1">
                <a:latin typeface="Arial"/>
                <a:cs typeface="Arial"/>
              </a:rPr>
              <a:t> (-), </a:t>
            </a:r>
            <a:r>
              <a:rPr lang="vi-VN" sz="2400" b="1" err="1">
                <a:latin typeface="Arial"/>
                <a:cs typeface="Arial"/>
              </a:rPr>
              <a:t>đề</a:t>
            </a:r>
            <a:r>
              <a:rPr lang="vi-VN" sz="2400" b="1">
                <a:latin typeface="Arial"/>
                <a:cs typeface="Arial"/>
              </a:rPr>
              <a:t> </a:t>
            </a:r>
            <a:r>
              <a:rPr lang="vi-VN" sz="2400" b="1" err="1">
                <a:latin typeface="Arial"/>
                <a:cs typeface="Arial"/>
              </a:rPr>
              <a:t>kháng</a:t>
            </a:r>
            <a:r>
              <a:rPr lang="vi-VN" sz="2400" b="1">
                <a:latin typeface="Arial"/>
                <a:cs typeface="Arial"/>
              </a:rPr>
              <a:t> (-)</a:t>
            </a:r>
            <a:r>
              <a:rPr lang="vi-VN" sz="240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vi-VN" sz="2400">
                <a:latin typeface="Arial"/>
                <a:cs typeface="Arial"/>
              </a:rPr>
              <a:t>Gan, lách không sờ chạm.</a:t>
            </a:r>
          </a:p>
          <a:p>
            <a:pPr marL="0" indent="0">
              <a:buNone/>
            </a:pPr>
            <a:endParaRPr lang="vi-VN" sz="2400">
              <a:latin typeface="Arial"/>
              <a:cs typeface="Arial"/>
            </a:endParaRPr>
          </a:p>
          <a:p>
            <a:pPr marL="0" indent="0">
              <a:buNone/>
            </a:pPr>
            <a:endParaRPr lang="vi-V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77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829464-3633-DCAB-94A7-D87FC120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VI. TÓM TẮT BỆNH ÁN: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0D9FF5-32FE-9540-4936-6B8D7EC4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2548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3200">
                <a:latin typeface="Times New Roman"/>
                <a:cs typeface="Times New Roman"/>
              </a:rPr>
              <a:t>BN </a:t>
            </a:r>
            <a:r>
              <a:rPr lang="vi-VN" sz="3200" err="1">
                <a:latin typeface="Times New Roman"/>
                <a:cs typeface="Times New Roman"/>
              </a:rPr>
              <a:t>nữ</a:t>
            </a:r>
            <a:r>
              <a:rPr lang="vi-VN" sz="3200">
                <a:latin typeface="Times New Roman"/>
                <a:cs typeface="Times New Roman"/>
              </a:rPr>
              <a:t>, 53 </a:t>
            </a:r>
            <a:r>
              <a:rPr lang="vi-VN" sz="3200" err="1">
                <a:latin typeface="Times New Roman"/>
                <a:cs typeface="Times New Roman"/>
              </a:rPr>
              <a:t>tuổi</a:t>
            </a:r>
            <a:r>
              <a:rPr lang="vi-VN" sz="3200">
                <a:latin typeface="Times New Roman"/>
                <a:cs typeface="Times New Roman"/>
              </a:rPr>
              <a:t>, </a:t>
            </a:r>
            <a:r>
              <a:rPr lang="vi-VN" sz="3200" err="1">
                <a:latin typeface="Times New Roman"/>
                <a:cs typeface="Times New Roman"/>
              </a:rPr>
              <a:t>nhập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viện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vì</a:t>
            </a:r>
            <a:r>
              <a:rPr lang="vi-VN" sz="3200">
                <a:latin typeface="Times New Roman"/>
                <a:cs typeface="Times New Roman"/>
              </a:rPr>
              <a:t> đau ¼ </a:t>
            </a:r>
            <a:r>
              <a:rPr lang="vi-VN" sz="3200" err="1">
                <a:latin typeface="Times New Roman"/>
                <a:cs typeface="Times New Roman"/>
              </a:rPr>
              <a:t>dưới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phải</a:t>
            </a:r>
            <a:r>
              <a:rPr lang="vi-VN" sz="3200">
                <a:latin typeface="Times New Roman"/>
                <a:cs typeface="Times New Roman"/>
              </a:rPr>
              <a:t>, </a:t>
            </a:r>
            <a:r>
              <a:rPr lang="vi-VN" sz="3200" err="1">
                <a:latin typeface="Times New Roman"/>
                <a:cs typeface="Times New Roman"/>
              </a:rPr>
              <a:t>giờ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thứ</a:t>
            </a:r>
            <a:r>
              <a:rPr lang="vi-VN" sz="3200">
                <a:latin typeface="Times New Roman"/>
                <a:cs typeface="Times New Roman"/>
              </a:rPr>
              <a:t> 3, qua </a:t>
            </a:r>
            <a:r>
              <a:rPr lang="vi-VN" sz="3200" err="1">
                <a:latin typeface="Times New Roman"/>
                <a:cs typeface="Times New Roman"/>
              </a:rPr>
              <a:t>hỏi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bệnh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và</a:t>
            </a:r>
            <a:r>
              <a:rPr lang="vi-VN" sz="3200">
                <a:latin typeface="Times New Roman"/>
                <a:cs typeface="Times New Roman"/>
              </a:rPr>
              <a:t> thăm </a:t>
            </a:r>
            <a:r>
              <a:rPr lang="vi-VN" sz="3200" err="1">
                <a:latin typeface="Times New Roman"/>
                <a:cs typeface="Times New Roman"/>
              </a:rPr>
              <a:t>khám</a:t>
            </a:r>
            <a:r>
              <a:rPr lang="vi-VN" sz="3200">
                <a:latin typeface="Times New Roman"/>
                <a:cs typeface="Times New Roman"/>
              </a:rPr>
              <a:t> ghi </a:t>
            </a:r>
            <a:r>
              <a:rPr lang="vi-VN" sz="3200" err="1">
                <a:latin typeface="Times New Roman"/>
                <a:cs typeface="Times New Roman"/>
              </a:rPr>
              <a:t>nhận</a:t>
            </a:r>
            <a:r>
              <a:rPr lang="vi-VN" sz="3200">
                <a:latin typeface="Times New Roman"/>
                <a:cs typeface="Times New Roman"/>
              </a:rPr>
              <a:t>:</a:t>
            </a:r>
          </a:p>
          <a:p>
            <a:pPr>
              <a:buClr>
                <a:srgbClr val="8AD0D6"/>
              </a:buClr>
            </a:pPr>
            <a:r>
              <a:rPr lang="vi-VN" sz="3200">
                <a:latin typeface="Times New Roman"/>
                <a:cs typeface="Times New Roman"/>
              </a:rPr>
              <a:t>TCCN: Đau quanh </a:t>
            </a:r>
            <a:r>
              <a:rPr lang="vi-VN" sz="3200" err="1">
                <a:latin typeface="Times New Roman"/>
                <a:cs typeface="Times New Roman"/>
              </a:rPr>
              <a:t>rốn</a:t>
            </a:r>
            <a:r>
              <a:rPr lang="vi-VN" sz="3200">
                <a:latin typeface="Times New Roman"/>
                <a:cs typeface="Times New Roman"/>
              </a:rPr>
              <a:t> di </a:t>
            </a:r>
            <a:r>
              <a:rPr lang="vi-VN" sz="3200" err="1">
                <a:latin typeface="Times New Roman"/>
                <a:cs typeface="Times New Roman"/>
              </a:rPr>
              <a:t>chuyển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hố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chậu</a:t>
            </a:r>
            <a:r>
              <a:rPr lang="vi-VN" sz="3200">
                <a:latin typeface="Times New Roman"/>
                <a:cs typeface="Times New Roman"/>
              </a:rPr>
              <a:t> P, </a:t>
            </a:r>
            <a:r>
              <a:rPr lang="vi-VN" sz="3200" err="1">
                <a:latin typeface="Times New Roman"/>
                <a:cs typeface="Times New Roman"/>
              </a:rPr>
              <a:t>ớn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lạnh</a:t>
            </a:r>
            <a:r>
              <a:rPr lang="vi-VN" sz="3200">
                <a:latin typeface="Times New Roman"/>
                <a:cs typeface="Times New Roman"/>
              </a:rPr>
              <a:t>, </a:t>
            </a:r>
            <a:r>
              <a:rPr lang="vi-VN" sz="3200" err="1">
                <a:latin typeface="Times New Roman"/>
                <a:cs typeface="Times New Roman"/>
              </a:rPr>
              <a:t>chán</a:t>
            </a:r>
            <a:r>
              <a:rPr lang="vi-VN" sz="3200">
                <a:latin typeface="Times New Roman"/>
                <a:cs typeface="Times New Roman"/>
              </a:rPr>
              <a:t> ăn, tiêu phân </a:t>
            </a:r>
            <a:r>
              <a:rPr lang="vi-VN" sz="3200" err="1">
                <a:latin typeface="Times New Roman"/>
                <a:cs typeface="Times New Roman"/>
              </a:rPr>
              <a:t>lỏng</a:t>
            </a:r>
            <a:endParaRPr lang="vi-VN" sz="3200"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r>
              <a:rPr lang="vi-VN" sz="3200">
                <a:latin typeface="Times New Roman"/>
                <a:cs typeface="Times New Roman"/>
              </a:rPr>
              <a:t>TCTT: </a:t>
            </a:r>
            <a:r>
              <a:rPr lang="vi-VN" sz="3200" err="1">
                <a:latin typeface="Times New Roman"/>
                <a:cs typeface="Times New Roman"/>
              </a:rPr>
              <a:t>Ấn</a:t>
            </a:r>
            <a:r>
              <a:rPr lang="vi-VN" sz="3200">
                <a:latin typeface="Times New Roman"/>
                <a:cs typeface="Times New Roman"/>
              </a:rPr>
              <a:t> đau HCP, </a:t>
            </a:r>
            <a:r>
              <a:rPr lang="vi-VN" sz="3200" err="1">
                <a:latin typeface="Times New Roman"/>
                <a:cs typeface="Times New Roman"/>
              </a:rPr>
              <a:t>phản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ứng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dội</a:t>
            </a:r>
            <a:r>
              <a:rPr lang="vi-VN" sz="3200">
                <a:latin typeface="Times New Roman"/>
                <a:cs typeface="Times New Roman"/>
              </a:rPr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40848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856579-39CB-416A-0C7A-5F6FC244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34" y="783397"/>
            <a:ext cx="9404723" cy="1400530"/>
          </a:xfrm>
        </p:spPr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VII. ĐẶT VẤN ĐỀ: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D32627-DF70-A76B-9F9E-AE207BDB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3000" dirty="0">
                <a:latin typeface="Times New Roman"/>
                <a:cs typeface="Times New Roman"/>
              </a:rPr>
              <a:t>1. Đau ¼ </a:t>
            </a:r>
            <a:r>
              <a:rPr lang="vi-VN" sz="3000" dirty="0" err="1">
                <a:latin typeface="Times New Roman"/>
                <a:cs typeface="Times New Roman"/>
              </a:rPr>
              <a:t>dưới</a:t>
            </a:r>
            <a:r>
              <a:rPr lang="vi-VN" sz="3000" dirty="0">
                <a:latin typeface="Times New Roman"/>
                <a:cs typeface="Times New Roman"/>
              </a:rPr>
              <a:t> P </a:t>
            </a:r>
            <a:r>
              <a:rPr lang="vi-VN" sz="3000" dirty="0" err="1">
                <a:latin typeface="Times New Roman"/>
                <a:cs typeface="Times New Roman"/>
              </a:rPr>
              <a:t>cấp</a:t>
            </a:r>
          </a:p>
        </p:txBody>
      </p:sp>
    </p:spTree>
    <p:extLst>
      <p:ext uri="{BB962C8B-B14F-4D97-AF65-F5344CB8AC3E}">
        <p14:creationId xmlns:p14="http://schemas.microsoft.com/office/powerpoint/2010/main" val="241924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DD87D3-5660-9A15-A66A-793A5A1B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VIII. CHẨN ĐOÁN</a:t>
            </a:r>
            <a:endParaRPr lang="vi-VN"/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2F872F6A-8D12-9922-4A23-C410F28053DC}"/>
              </a:ext>
            </a:extLst>
          </p:cNvPr>
          <p:cNvSpPr txBox="1"/>
          <p:nvPr/>
        </p:nvSpPr>
        <p:spPr>
          <a:xfrm>
            <a:off x="1115799" y="2109762"/>
            <a:ext cx="10492968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 err="1">
                <a:latin typeface="Arial"/>
                <a:cs typeface="Arial"/>
              </a:rPr>
              <a:t>Chẩn</a:t>
            </a:r>
            <a:r>
              <a:rPr lang="vi-VN" sz="3200" dirty="0">
                <a:latin typeface="Arial"/>
                <a:cs typeface="Arial"/>
              </a:rPr>
              <a:t> </a:t>
            </a:r>
            <a:r>
              <a:rPr lang="vi-VN" sz="3200" dirty="0" err="1">
                <a:latin typeface="Arial"/>
                <a:cs typeface="Arial"/>
              </a:rPr>
              <a:t>đoán</a:t>
            </a:r>
            <a:r>
              <a:rPr lang="vi-VN" sz="3200" dirty="0">
                <a:latin typeface="Arial"/>
                <a:cs typeface="Arial"/>
              </a:rPr>
              <a:t> sơ </a:t>
            </a:r>
            <a:r>
              <a:rPr lang="vi-VN" sz="3200" dirty="0" err="1">
                <a:latin typeface="Arial"/>
                <a:cs typeface="Arial"/>
              </a:rPr>
              <a:t>bộ</a:t>
            </a:r>
            <a:r>
              <a:rPr lang="vi-VN" sz="3200" dirty="0">
                <a:latin typeface="Arial"/>
                <a:cs typeface="Arial"/>
              </a:rPr>
              <a:t>: Viêm </a:t>
            </a:r>
            <a:r>
              <a:rPr lang="vi-VN" sz="3200" dirty="0" err="1">
                <a:latin typeface="Arial"/>
                <a:cs typeface="Arial"/>
              </a:rPr>
              <a:t>ruột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thừa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cấp</a:t>
            </a:r>
            <a:r>
              <a:rPr lang="vi-VN" sz="3200" dirty="0">
                <a:latin typeface="Arial"/>
                <a:cs typeface="Arial"/>
              </a:rPr>
              <a:t> </a:t>
            </a:r>
            <a:r>
              <a:rPr lang="vi-VN" sz="3200" dirty="0" err="1">
                <a:latin typeface="Arial"/>
                <a:cs typeface="Arial"/>
              </a:rPr>
              <a:t>giờ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thứ</a:t>
            </a:r>
            <a:r>
              <a:rPr lang="vi-VN" sz="3200" dirty="0">
                <a:latin typeface="Arial"/>
                <a:cs typeface="Arial"/>
              </a:rPr>
              <a:t> 10 chưa </a:t>
            </a:r>
            <a:r>
              <a:rPr lang="vi-VN" sz="3200" dirty="0" err="1">
                <a:latin typeface="Arial"/>
                <a:cs typeface="Arial"/>
              </a:rPr>
              <a:t>biến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chứng</a:t>
            </a:r>
            <a:endParaRPr lang="vi-VN" sz="3200" dirty="0">
              <a:latin typeface="Arial"/>
              <a:cs typeface="Arial"/>
            </a:endParaRPr>
          </a:p>
          <a:p>
            <a:r>
              <a:rPr lang="vi-VN" sz="3200" dirty="0" err="1">
                <a:latin typeface="Arial"/>
                <a:cs typeface="Arial"/>
              </a:rPr>
              <a:t>Chẩn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đoán</a:t>
            </a:r>
            <a:r>
              <a:rPr lang="vi-VN" sz="3200" dirty="0">
                <a:latin typeface="Arial"/>
                <a:cs typeface="Arial"/>
              </a:rPr>
              <a:t> phân </a:t>
            </a:r>
            <a:r>
              <a:rPr lang="vi-VN" sz="3200" dirty="0" err="1">
                <a:latin typeface="Arial"/>
                <a:cs typeface="Arial"/>
              </a:rPr>
              <a:t>biệt</a:t>
            </a:r>
            <a:r>
              <a:rPr lang="vi-VN" sz="3200" dirty="0">
                <a:latin typeface="Arial"/>
                <a:cs typeface="Arial"/>
              </a:rPr>
              <a:t>: </a:t>
            </a:r>
          </a:p>
          <a:p>
            <a:r>
              <a:rPr lang="vi-VN" sz="3200" dirty="0">
                <a:latin typeface="Arial"/>
                <a:cs typeface="Arial"/>
              </a:rPr>
              <a:t>Viêm </a:t>
            </a:r>
            <a:r>
              <a:rPr lang="vi-VN" sz="3200" dirty="0" err="1">
                <a:latin typeface="Arial"/>
                <a:cs typeface="Arial"/>
              </a:rPr>
              <a:t>túi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thừa</a:t>
            </a:r>
            <a:r>
              <a:rPr lang="vi-VN" sz="3200" dirty="0">
                <a:latin typeface="Arial"/>
                <a:cs typeface="Arial"/>
              </a:rPr>
              <a:t> </a:t>
            </a:r>
            <a:r>
              <a:rPr lang="vi-VN" sz="3200" dirty="0" err="1">
                <a:latin typeface="Arial"/>
                <a:cs typeface="Arial"/>
              </a:rPr>
              <a:t>đại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tràng</a:t>
            </a:r>
            <a:endParaRPr lang="vi-VN" sz="3200" dirty="0">
              <a:latin typeface="Arial"/>
              <a:cs typeface="Arial"/>
            </a:endParaRPr>
          </a:p>
          <a:p>
            <a:endParaRPr lang="vi-VN" sz="3200" dirty="0">
              <a:latin typeface="Arial"/>
              <a:cs typeface="Arial"/>
            </a:endParaRPr>
          </a:p>
          <a:p>
            <a:endParaRPr lang="vi-VN" sz="3200" dirty="0">
              <a:latin typeface="Arial"/>
              <a:cs typeface="Arial"/>
            </a:endParaRPr>
          </a:p>
          <a:p>
            <a:endParaRPr lang="vi-VN"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76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92" y="77766"/>
            <a:ext cx="9404723" cy="1400530"/>
          </a:xfrm>
        </p:spPr>
        <p:txBody>
          <a:bodyPr/>
          <a:lstStyle/>
          <a:p>
            <a:r>
              <a:rPr lang="en-US"/>
              <a:t>IX. BIỆN LUẬN: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02" y="778582"/>
            <a:ext cx="10599937" cy="47561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800" dirty="0">
                <a:latin typeface="Calibri"/>
                <a:cs typeface="Calibri"/>
              </a:rPr>
              <a:t>B</a:t>
            </a:r>
            <a:r>
              <a:rPr lang="en-US" sz="2800" dirty="0">
                <a:latin typeface="Calibri"/>
                <a:cs typeface="Calibri"/>
              </a:rPr>
              <a:t>N </a:t>
            </a:r>
            <a:r>
              <a:rPr lang="en-US" sz="2800" dirty="0" err="1">
                <a:latin typeface="Calibri"/>
                <a:cs typeface="Calibri"/>
              </a:rPr>
              <a:t>đau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bụng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kiểu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đau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chuyển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từ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thượng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vị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xuống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hố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chậu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phải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sau</a:t>
            </a:r>
            <a:r>
              <a:rPr lang="en-US" sz="2800" dirty="0">
                <a:latin typeface="Calibri"/>
                <a:cs typeface="Calibri"/>
              </a:rPr>
              <a:t> 7h, </a:t>
            </a:r>
            <a:r>
              <a:rPr lang="en-US" sz="2800" dirty="0" err="1">
                <a:latin typeface="Calibri"/>
                <a:cs typeface="Calibri"/>
              </a:rPr>
              <a:t>đau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liên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tục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mức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độ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tăng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dần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kèm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ớn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lạnh</a:t>
            </a:r>
            <a:r>
              <a:rPr lang="en-US" sz="2800" dirty="0">
                <a:latin typeface="Calibri"/>
                <a:cs typeface="Calibri"/>
              </a:rPr>
              <a:t>, </a:t>
            </a:r>
            <a:r>
              <a:rPr lang="en-US" sz="2800" dirty="0" err="1">
                <a:latin typeface="Calibri"/>
                <a:cs typeface="Calibri"/>
              </a:rPr>
              <a:t>chán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ăn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tiêu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phân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lỏng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khám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ấn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đau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hố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chậu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phải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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Viêm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ruột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thừa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cấp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.</a:t>
            </a:r>
            <a:endParaRPr lang="en-US" sz="280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BN </a:t>
            </a:r>
            <a:r>
              <a:rPr lang="en-US" sz="2800" dirty="0" err="1">
                <a:latin typeface="Calibri"/>
                <a:cs typeface="Calibri"/>
              </a:rPr>
              <a:t>không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sốt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tổng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trạng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sinh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hiệu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ổn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khám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bụng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mềm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phản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ứng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dội</a:t>
            </a:r>
            <a:r>
              <a:rPr lang="en-US" sz="2800" dirty="0">
                <a:latin typeface="Calibri"/>
                <a:cs typeface="Calibri"/>
              </a:rPr>
              <a:t> (-), </a:t>
            </a:r>
            <a:r>
              <a:rPr lang="en-US" sz="2800" dirty="0" err="1">
                <a:latin typeface="Calibri"/>
                <a:cs typeface="Calibri"/>
              </a:rPr>
              <a:t>bệnh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cảnh</a:t>
            </a:r>
            <a:r>
              <a:rPr lang="en-US" sz="2800" dirty="0">
                <a:latin typeface="Calibri"/>
                <a:cs typeface="Calibri"/>
              </a:rPr>
              <a:t> 7h 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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chưa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biến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chứng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viêm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phúc</a:t>
            </a:r>
            <a:r>
              <a:rPr lang="en-US" sz="2800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en-US" sz="2800" dirty="0" err="1">
                <a:latin typeface="Calibri"/>
                <a:cs typeface="Calibri"/>
                <a:sym typeface="Wingdings" pitchFamily="2" charset="2"/>
              </a:rPr>
              <a:t>mạc</a:t>
            </a:r>
            <a:r>
              <a:rPr lang="en-US" sz="2800" dirty="0">
                <a:latin typeface="Calibri"/>
                <a:cs typeface="Calibri"/>
              </a:rPr>
              <a:t> </a:t>
            </a:r>
            <a:endParaRPr lang="en-US" sz="2800" dirty="0">
              <a:latin typeface="Calibri" panose="020F0502020204030204" pitchFamily="34" charset="0"/>
              <a:cs typeface="Calibri"/>
            </a:endParaRPr>
          </a:p>
          <a:p>
            <a:r>
              <a:rPr lang="vi-VN" sz="2800" dirty="0">
                <a:latin typeface="Calibri"/>
                <a:cs typeface="Calibri"/>
              </a:rPr>
              <a:t>BN 53t, đau </a:t>
            </a:r>
            <a:r>
              <a:rPr lang="vi-VN" sz="2800" dirty="0" err="1">
                <a:latin typeface="Calibri"/>
                <a:cs typeface="Calibri"/>
              </a:rPr>
              <a:t>hố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chậu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phải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kèm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chán</a:t>
            </a:r>
            <a:r>
              <a:rPr lang="vi-VN" sz="2800" dirty="0">
                <a:latin typeface="Calibri"/>
                <a:cs typeface="Calibri"/>
              </a:rPr>
              <a:t> ăn, tiêu phân </a:t>
            </a:r>
            <a:r>
              <a:rPr lang="vi-VN" sz="2800" dirty="0" err="1">
                <a:latin typeface="Calibri"/>
                <a:cs typeface="Calibri"/>
              </a:rPr>
              <a:t>lỏng</a:t>
            </a:r>
            <a:r>
              <a:rPr lang="vi-VN" sz="2800" dirty="0">
                <a:latin typeface="Calibri"/>
                <a:cs typeface="Calibri"/>
              </a:rPr>
              <a:t>, không </a:t>
            </a:r>
            <a:r>
              <a:rPr lang="vi-VN" sz="2800" dirty="0" err="1">
                <a:latin typeface="Calibri"/>
                <a:cs typeface="Calibri"/>
              </a:rPr>
              <a:t>loại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trừ</a:t>
            </a:r>
            <a:r>
              <a:rPr lang="vi-VN" sz="2800" dirty="0">
                <a:latin typeface="Calibri"/>
                <a:cs typeface="Calibri"/>
              </a:rPr>
              <a:t> BN viêm </a:t>
            </a:r>
            <a:r>
              <a:rPr lang="vi-VN" sz="2800" dirty="0" err="1">
                <a:latin typeface="Calibri"/>
                <a:cs typeface="Calibri"/>
              </a:rPr>
              <a:t>túi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thừa</a:t>
            </a:r>
            <a:r>
              <a:rPr lang="vi-VN" sz="2800" dirty="0">
                <a:latin typeface="Calibri"/>
                <a:cs typeface="Calibri"/>
              </a:rPr>
              <a:t> </a:t>
            </a:r>
            <a:r>
              <a:rPr lang="vi-VN" sz="2800" dirty="0" err="1">
                <a:latin typeface="Calibri"/>
                <a:cs typeface="Calibri"/>
              </a:rPr>
              <a:t>đại</a:t>
            </a:r>
            <a:r>
              <a:rPr lang="vi-VN" sz="2800" dirty="0">
                <a:latin typeface="Calibri"/>
                <a:cs typeface="Calibri"/>
              </a:rPr>
              <a:t> </a:t>
            </a:r>
            <a:r>
              <a:rPr lang="vi-VN" sz="2800" dirty="0" err="1">
                <a:latin typeface="Calibri"/>
                <a:cs typeface="Calibri"/>
              </a:rPr>
              <a:t>tràng</a:t>
            </a:r>
            <a:r>
              <a:rPr lang="vi-VN" sz="2800" dirty="0">
                <a:latin typeface="Calibri"/>
                <a:cs typeface="Calibri"/>
              </a:rPr>
              <a:t>.</a:t>
            </a:r>
          </a:p>
          <a:p>
            <a:r>
              <a:rPr lang="vi-VN" sz="2800" dirty="0">
                <a:latin typeface="Calibri"/>
                <a:cs typeface="Calibri"/>
              </a:rPr>
              <a:t>BN </a:t>
            </a:r>
            <a:r>
              <a:rPr lang="vi-VN" sz="2800" dirty="0" err="1">
                <a:latin typeface="Calibri"/>
                <a:cs typeface="Calibri"/>
              </a:rPr>
              <a:t>nữ</a:t>
            </a:r>
            <a:r>
              <a:rPr lang="vi-VN" sz="2800" dirty="0">
                <a:latin typeface="Calibri"/>
                <a:cs typeface="Calibri"/>
              </a:rPr>
              <a:t>, 53t, đau ¼ </a:t>
            </a:r>
            <a:r>
              <a:rPr lang="vi-VN" sz="2800" dirty="0" err="1">
                <a:latin typeface="Calibri"/>
                <a:cs typeface="Calibri"/>
              </a:rPr>
              <a:t>dưới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phải</a:t>
            </a:r>
            <a:r>
              <a:rPr lang="vi-VN" sz="2800" dirty="0">
                <a:latin typeface="Calibri"/>
                <a:cs typeface="Calibri"/>
              </a:rPr>
              <a:t>, </a:t>
            </a:r>
            <a:r>
              <a:rPr lang="vi-VN" sz="2800" dirty="0" err="1">
                <a:latin typeface="Calibri"/>
                <a:cs typeface="Calibri"/>
              </a:rPr>
              <a:t>đã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mãn</a:t>
            </a:r>
            <a:r>
              <a:rPr lang="vi-VN" sz="2800" dirty="0">
                <a:latin typeface="Calibri"/>
                <a:cs typeface="Calibri"/>
              </a:rPr>
              <a:t> kinh 2 năm, không ghi </a:t>
            </a:r>
            <a:r>
              <a:rPr lang="vi-VN" sz="2800" dirty="0" err="1">
                <a:latin typeface="Calibri"/>
                <a:cs typeface="Calibri"/>
              </a:rPr>
              <a:t>nhận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xuất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huyết</a:t>
            </a:r>
            <a:r>
              <a:rPr lang="vi-VN" sz="2800" dirty="0">
                <a:latin typeface="Calibri"/>
                <a:cs typeface="Calibri"/>
              </a:rPr>
              <a:t> hay </a:t>
            </a:r>
            <a:r>
              <a:rPr lang="vi-VN" sz="2800" dirty="0" err="1">
                <a:latin typeface="Calibri"/>
                <a:cs typeface="Calibri"/>
              </a:rPr>
              <a:t>dịch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tiết</a:t>
            </a:r>
            <a:r>
              <a:rPr lang="vi-VN" sz="2800" dirty="0">
                <a:latin typeface="Calibri"/>
                <a:cs typeface="Calibri"/>
              </a:rPr>
              <a:t> âm </a:t>
            </a:r>
            <a:r>
              <a:rPr lang="vi-VN" sz="2800" dirty="0" err="1">
                <a:latin typeface="Calibri"/>
                <a:cs typeface="Calibri"/>
              </a:rPr>
              <a:t>đạo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bất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thường</a:t>
            </a:r>
            <a:r>
              <a:rPr lang="vi-VN" sz="2800" dirty="0">
                <a:latin typeface="Calibri"/>
                <a:cs typeface="Calibri"/>
              </a:rPr>
              <a:t> --&gt; </a:t>
            </a:r>
            <a:r>
              <a:rPr lang="vi-VN" sz="2800" dirty="0" err="1">
                <a:latin typeface="Calibri"/>
                <a:cs typeface="Calibri"/>
              </a:rPr>
              <a:t>ít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nghĩ</a:t>
            </a:r>
            <a:r>
              <a:rPr lang="vi-VN" sz="2800" dirty="0">
                <a:latin typeface="Calibri"/>
                <a:cs typeface="Calibri"/>
              </a:rPr>
              <a:t> </a:t>
            </a:r>
            <a:r>
              <a:rPr lang="vi-VN" sz="2800" dirty="0" err="1">
                <a:latin typeface="Calibri"/>
                <a:cs typeface="Calibri"/>
              </a:rPr>
              <a:t>các</a:t>
            </a:r>
            <a:r>
              <a:rPr lang="vi-VN" sz="2800" dirty="0">
                <a:latin typeface="Calibri"/>
                <a:cs typeface="Calibri"/>
              </a:rPr>
              <a:t> nguyên nhân </a:t>
            </a:r>
            <a:r>
              <a:rPr lang="vi-VN" sz="2800" dirty="0" err="1">
                <a:latin typeface="Calibri"/>
                <a:cs typeface="Calibri"/>
              </a:rPr>
              <a:t>phụ</a:t>
            </a:r>
            <a:r>
              <a:rPr lang="vi-VN" sz="2800" dirty="0">
                <a:latin typeface="Calibri"/>
                <a:cs typeface="Calibri"/>
              </a:rPr>
              <a:t> khoa như viêm </a:t>
            </a:r>
            <a:r>
              <a:rPr lang="vi-VN" sz="2800" dirty="0" err="1">
                <a:latin typeface="Calibri"/>
                <a:cs typeface="Calibri"/>
              </a:rPr>
              <a:t>phần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phụ</a:t>
            </a:r>
            <a:r>
              <a:rPr lang="vi-VN" sz="2800" dirty="0">
                <a:latin typeface="Calibri"/>
                <a:cs typeface="Calibri"/>
              </a:rPr>
              <a:t>, </a:t>
            </a:r>
            <a:r>
              <a:rPr lang="vi-VN" sz="2800" dirty="0" err="1">
                <a:latin typeface="Calibri"/>
                <a:cs typeface="Calibri"/>
              </a:rPr>
              <a:t>xoắn</a:t>
            </a:r>
            <a:r>
              <a:rPr lang="vi-VN" sz="2800" dirty="0">
                <a:latin typeface="Calibri"/>
                <a:cs typeface="Calibri"/>
              </a:rPr>
              <a:t> </a:t>
            </a:r>
            <a:r>
              <a:rPr lang="vi-VN" sz="2800" dirty="0" err="1">
                <a:latin typeface="Calibri"/>
                <a:cs typeface="Calibri"/>
              </a:rPr>
              <a:t>phần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phụ</a:t>
            </a:r>
            <a:r>
              <a:rPr lang="vi-VN" sz="2800" dirty="0">
                <a:latin typeface="Calibri"/>
                <a:cs typeface="Calibri"/>
              </a:rPr>
              <a:t>, thai </a:t>
            </a:r>
            <a:r>
              <a:rPr lang="vi-VN" sz="2800" dirty="0" err="1">
                <a:latin typeface="Calibri"/>
                <a:cs typeface="Calibri"/>
              </a:rPr>
              <a:t>ngoài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tử</a:t>
            </a:r>
            <a:r>
              <a:rPr lang="vi-VN" sz="2800" dirty="0">
                <a:latin typeface="Calibri"/>
                <a:cs typeface="Calibri"/>
              </a:rPr>
              <a:t> cung.</a:t>
            </a:r>
          </a:p>
          <a:p>
            <a:pPr>
              <a:buClr>
                <a:srgbClr val="8AD0D6"/>
              </a:buClr>
            </a:pPr>
            <a:r>
              <a:rPr lang="vi-VN" sz="2800" dirty="0">
                <a:latin typeface="Calibri"/>
                <a:cs typeface="Calibri"/>
              </a:rPr>
              <a:t>Viêm </a:t>
            </a:r>
            <a:r>
              <a:rPr lang="vi-VN" sz="2800" dirty="0" err="1">
                <a:latin typeface="Calibri"/>
                <a:cs typeface="Calibri"/>
              </a:rPr>
              <a:t>hạch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mạc</a:t>
            </a:r>
            <a:r>
              <a:rPr lang="vi-VN" sz="2800" dirty="0">
                <a:latin typeface="Calibri"/>
                <a:cs typeface="Calibri"/>
              </a:rPr>
              <a:t> treo: </a:t>
            </a:r>
            <a:r>
              <a:rPr lang="vi-VN" sz="2800" dirty="0" err="1">
                <a:latin typeface="Calibri"/>
                <a:cs typeface="Calibri"/>
              </a:rPr>
              <a:t>thường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gặp</a:t>
            </a:r>
            <a:r>
              <a:rPr lang="vi-VN" sz="2800" dirty="0">
                <a:latin typeface="Calibri"/>
                <a:cs typeface="Calibri"/>
              </a:rPr>
              <a:t> ở </a:t>
            </a:r>
            <a:r>
              <a:rPr lang="vi-VN" sz="2800" dirty="0" err="1">
                <a:latin typeface="Calibri"/>
                <a:cs typeface="Calibri"/>
              </a:rPr>
              <a:t>người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trẻ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tuổi</a:t>
            </a:r>
            <a:r>
              <a:rPr lang="vi-VN" sz="2800" dirty="0">
                <a:latin typeface="Calibri"/>
                <a:cs typeface="Calibri"/>
              </a:rPr>
              <a:t>, phân </a:t>
            </a:r>
            <a:r>
              <a:rPr lang="vi-VN" sz="2800" dirty="0" err="1">
                <a:latin typeface="Calibri"/>
                <a:cs typeface="Calibri"/>
              </a:rPr>
              <a:t>biệt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dirty="0" err="1">
                <a:latin typeface="Calibri"/>
                <a:cs typeface="Calibri"/>
              </a:rPr>
              <a:t>bằng</a:t>
            </a:r>
            <a:r>
              <a:rPr lang="vi-VN" sz="2800" dirty="0">
                <a:latin typeface="Calibri"/>
                <a:cs typeface="Calibri"/>
              </a:rPr>
              <a:t> siêu âm </a:t>
            </a:r>
            <a:r>
              <a:rPr lang="vi-VN" sz="2800" dirty="0" err="1">
                <a:latin typeface="Calibri"/>
                <a:cs typeface="Calibri"/>
              </a:rPr>
              <a:t>bụng</a:t>
            </a:r>
          </a:p>
          <a:p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874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50E72-57A2-EA77-30B7-A4C67EC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X. ĐỀ NGHỊ CẬN LÂM SÀNG: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5D7CB9-7F9B-687F-26D6-090AB029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645" y="1508632"/>
            <a:ext cx="8946541" cy="4195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vi-VN" sz="3000">
                <a:latin typeface="Times New Roman"/>
                <a:cs typeface="Times New Roman"/>
              </a:rPr>
              <a:t>CLS </a:t>
            </a:r>
            <a:r>
              <a:rPr lang="vi-VN" sz="3000" err="1">
                <a:latin typeface="Times New Roman"/>
                <a:cs typeface="Times New Roman"/>
              </a:rPr>
              <a:t>chẩn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đoán</a:t>
            </a:r>
            <a:r>
              <a:rPr lang="vi-VN" sz="3000">
                <a:latin typeface="Times New Roman"/>
                <a:cs typeface="Times New Roman"/>
              </a:rPr>
              <a:t>:</a:t>
            </a:r>
          </a:p>
          <a:p>
            <a:pPr>
              <a:buClr>
                <a:srgbClr val="8AD0D6"/>
              </a:buClr>
            </a:pPr>
            <a:r>
              <a:rPr lang="vi-VN" sz="3000">
                <a:latin typeface="Times New Roman"/>
                <a:cs typeface="Times New Roman"/>
              </a:rPr>
              <a:t>Công </a:t>
            </a:r>
            <a:r>
              <a:rPr lang="vi-VN" sz="3000" err="1">
                <a:latin typeface="Times New Roman"/>
                <a:cs typeface="Times New Roman"/>
              </a:rPr>
              <a:t>thức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máu</a:t>
            </a:r>
            <a:endParaRPr lang="vi-VN" sz="3000"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r>
              <a:rPr lang="vi-VN" sz="3000">
                <a:latin typeface="Times New Roman"/>
                <a:cs typeface="Times New Roman"/>
              </a:rPr>
              <a:t>CRP</a:t>
            </a:r>
          </a:p>
          <a:p>
            <a:pPr>
              <a:buClr>
                <a:srgbClr val="8AD0D6"/>
              </a:buClr>
            </a:pPr>
            <a:r>
              <a:rPr lang="vi-VN" sz="3000">
                <a:latin typeface="Times New Roman"/>
                <a:cs typeface="Times New Roman"/>
              </a:rPr>
              <a:t>Siêu âm </a:t>
            </a:r>
            <a:r>
              <a:rPr lang="vi-VN" sz="3000" err="1">
                <a:latin typeface="Times New Roman"/>
                <a:cs typeface="Times New Roman"/>
              </a:rPr>
              <a:t>bụng</a:t>
            </a:r>
            <a:endParaRPr lang="vi-VN" sz="3000">
              <a:latin typeface="Times New Roman"/>
              <a:cs typeface="Times New Roman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vi-VN" sz="3000">
                <a:latin typeface="Times New Roman"/>
                <a:cs typeface="Times New Roman"/>
              </a:rPr>
              <a:t>CLS </a:t>
            </a:r>
            <a:r>
              <a:rPr lang="vi-VN" sz="3000" err="1">
                <a:latin typeface="Times New Roman"/>
                <a:cs typeface="Times New Roman"/>
              </a:rPr>
              <a:t>thường</a:t>
            </a:r>
            <a:r>
              <a:rPr lang="vi-VN" sz="3000">
                <a:latin typeface="Times New Roman"/>
                <a:cs typeface="Times New Roman"/>
              </a:rPr>
              <a:t> quy:</a:t>
            </a:r>
          </a:p>
          <a:p>
            <a:pPr marL="0" indent="0">
              <a:buNone/>
            </a:pPr>
            <a:r>
              <a:rPr lang="vi-VN" sz="3000">
                <a:latin typeface="Times New Roman"/>
                <a:cs typeface="Times New Roman"/>
              </a:rPr>
              <a:t>AST, ALT, BUN, </a:t>
            </a:r>
            <a:r>
              <a:rPr lang="vi-VN" sz="3000" err="1">
                <a:latin typeface="Times New Roman"/>
                <a:cs typeface="Times New Roman"/>
              </a:rPr>
              <a:t>Creatinin</a:t>
            </a:r>
            <a:r>
              <a:rPr lang="vi-VN" sz="3000">
                <a:latin typeface="Times New Roman"/>
                <a:cs typeface="Times New Roman"/>
              </a:rPr>
              <a:t>, </a:t>
            </a:r>
            <a:r>
              <a:rPr lang="vi-VN" sz="3000" err="1">
                <a:latin typeface="Times New Roman"/>
                <a:cs typeface="Times New Roman"/>
              </a:rPr>
              <a:t>ion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đồ</a:t>
            </a:r>
            <a:r>
              <a:rPr lang="vi-VN" sz="3000">
                <a:latin typeface="Times New Roman"/>
                <a:cs typeface="Times New Roman"/>
              </a:rPr>
              <a:t>, </a:t>
            </a:r>
            <a:r>
              <a:rPr lang="vi-VN" sz="3000" err="1">
                <a:latin typeface="Times New Roman"/>
                <a:cs typeface="Times New Roman"/>
              </a:rPr>
              <a:t>đường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huyết</a:t>
            </a:r>
            <a:r>
              <a:rPr lang="vi-VN" sz="3000">
                <a:latin typeface="Times New Roman"/>
                <a:cs typeface="Times New Roman"/>
              </a:rPr>
              <a:t>. </a:t>
            </a:r>
            <a:endParaRPr lang="vi-VN"/>
          </a:p>
          <a:p>
            <a:pPr marL="0" indent="0">
              <a:buNone/>
            </a:pPr>
            <a:r>
              <a:rPr lang="vi-VN" sz="3000" err="1">
                <a:latin typeface="Times New Roman"/>
                <a:cs typeface="Times New Roman"/>
              </a:rPr>
              <a:t>Xquang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ngực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thẳng</a:t>
            </a:r>
            <a:r>
              <a:rPr lang="vi-VN" sz="3000">
                <a:latin typeface="Times New Roman"/>
                <a:cs typeface="Times New Roman"/>
              </a:rPr>
              <a:t> </a:t>
            </a:r>
            <a:endParaRPr lang="vi-VN"/>
          </a:p>
          <a:p>
            <a:pPr marL="0" indent="0">
              <a:buNone/>
            </a:pPr>
            <a:r>
              <a:rPr lang="vi-VN" sz="3000">
                <a:latin typeface="Times New Roman"/>
                <a:cs typeface="Times New Roman"/>
              </a:rPr>
              <a:t>ECG</a:t>
            </a:r>
            <a:endParaRPr lang="vi-VN"/>
          </a:p>
          <a:p>
            <a:pPr marL="0" indent="0">
              <a:buNone/>
            </a:pPr>
            <a:r>
              <a:rPr lang="vi-VN" sz="3000" err="1">
                <a:latin typeface="Times New Roman"/>
                <a:cs typeface="Times New Roman"/>
              </a:rPr>
              <a:t>Tổng</a:t>
            </a:r>
            <a:r>
              <a:rPr lang="vi-VN" sz="3000">
                <a:latin typeface="Times New Roman"/>
                <a:cs typeface="Times New Roman"/>
              </a:rPr>
              <a:t> phân </a:t>
            </a:r>
            <a:r>
              <a:rPr lang="vi-VN" sz="3000" err="1">
                <a:latin typeface="Times New Roman"/>
                <a:cs typeface="Times New Roman"/>
              </a:rPr>
              <a:t>tích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nước</a:t>
            </a:r>
            <a:r>
              <a:rPr lang="vi-VN" sz="3000">
                <a:latin typeface="Times New Roman"/>
                <a:cs typeface="Times New Roman"/>
              </a:rPr>
              <a:t> </a:t>
            </a:r>
            <a:r>
              <a:rPr lang="vi-VN" sz="3000" err="1">
                <a:latin typeface="Times New Roman"/>
                <a:cs typeface="Times New Roman"/>
              </a:rPr>
              <a:t>tiểu</a:t>
            </a:r>
            <a:r>
              <a:rPr lang="vi-VN" sz="3000">
                <a:latin typeface="Times New Roman"/>
                <a:cs typeface="Times New Roman"/>
              </a:rPr>
              <a:t>  </a:t>
            </a:r>
            <a:endParaRPr lang="vi-VN"/>
          </a:p>
          <a:p>
            <a:pPr marL="0" indent="0">
              <a:buNone/>
            </a:pPr>
            <a:endParaRPr lang="vi-VN"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37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5FA2256-2A3C-BB8D-85B6-9E6D421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EBEBEB"/>
                </a:solidFill>
                <a:latin typeface="Times New Roman"/>
                <a:cs typeface="Times New Roman"/>
              </a:rPr>
              <a:t>XI. </a:t>
            </a:r>
            <a:r>
              <a:rPr lang="vi-VN" err="1">
                <a:solidFill>
                  <a:srgbClr val="EBEBEB"/>
                </a:solidFill>
                <a:latin typeface="Times New Roman"/>
                <a:cs typeface="Times New Roman"/>
              </a:rPr>
              <a:t>Kết</a:t>
            </a:r>
            <a:r>
              <a:rPr lang="vi-VN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lang="vi-VN" err="1">
                <a:solidFill>
                  <a:srgbClr val="EBEBEB"/>
                </a:solidFill>
                <a:latin typeface="Times New Roman"/>
                <a:cs typeface="Times New Roman"/>
              </a:rPr>
              <a:t>quả</a:t>
            </a:r>
            <a:r>
              <a:rPr lang="vi-VN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lang="vi-VN" err="1">
                <a:solidFill>
                  <a:srgbClr val="EBEBEB"/>
                </a:solidFill>
                <a:latin typeface="Times New Roman"/>
                <a:cs typeface="Times New Roman"/>
              </a:rPr>
              <a:t>cận</a:t>
            </a:r>
            <a:r>
              <a:rPr lang="vi-VN">
                <a:solidFill>
                  <a:srgbClr val="EBEBEB"/>
                </a:solidFill>
                <a:latin typeface="Times New Roman"/>
                <a:cs typeface="Times New Roman"/>
              </a:rPr>
              <a:t> lâm </a:t>
            </a:r>
            <a:r>
              <a:rPr lang="vi-VN" err="1">
                <a:solidFill>
                  <a:srgbClr val="EBEBEB"/>
                </a:solidFill>
                <a:latin typeface="Times New Roman"/>
                <a:cs typeface="Times New Roman"/>
              </a:rPr>
              <a:t>sàng</a:t>
            </a:r>
            <a:r>
              <a:rPr lang="vi-VN">
                <a:solidFill>
                  <a:srgbClr val="EBEBEB"/>
                </a:solidFill>
                <a:latin typeface="Times New Roman"/>
                <a:cs typeface="Times New Roman"/>
              </a:rPr>
              <a:t>:</a:t>
            </a:r>
            <a:endParaRPr lang="vi-VN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Hình ảnh 9" descr="Ảnh có chứa văn bản, biên lai, tài liệu&#10;&#10;Mô tả được tự động tạo">
            <a:extLst>
              <a:ext uri="{FF2B5EF4-FFF2-40B4-BE49-F238E27FC236}">
                <a16:creationId xmlns:a16="http://schemas.microsoft.com/office/drawing/2014/main" id="{6B2F0CDE-7A39-A6F0-DB64-5F6EFF20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6" y="647698"/>
            <a:ext cx="4224760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E731701D-1668-DB97-81E7-DC29C2AD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BC: 15,01 k/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ul</a:t>
            </a:r>
            <a:endParaRPr lang="vi-VN" sz="240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Neu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77,3% </a:t>
            </a:r>
          </a:p>
          <a:p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Hb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11,3 g/l</a:t>
            </a:r>
          </a:p>
          <a:p>
            <a:endParaRPr lang="vi-VN" sz="2400">
              <a:solidFill>
                <a:srgbClr val="EBEBEB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--&gt; BC tăng,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neutrophil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 ưu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thế</a:t>
            </a:r>
            <a:endParaRPr lang="vi-VN" sz="2400">
              <a:solidFill>
                <a:srgbClr val="EBEBEB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Thiếu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máu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nhẹ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đẳng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sắc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đẳng</a:t>
            </a:r>
            <a:r>
              <a:rPr lang="vi-VN" sz="24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EBEBEB"/>
                </a:solidFill>
                <a:latin typeface="Arial"/>
                <a:cs typeface="Arial"/>
              </a:rPr>
              <a:t>bào</a:t>
            </a:r>
            <a:endParaRPr lang="vi-VN" sz="2400">
              <a:solidFill>
                <a:srgbClr val="EBEBEB"/>
              </a:solidFill>
              <a:latin typeface="Arial"/>
              <a:cs typeface="Arial"/>
            </a:endParaRPr>
          </a:p>
          <a:p>
            <a:endParaRPr lang="vi-VN" sz="2400">
              <a:solidFill>
                <a:srgbClr val="EBEBEB"/>
              </a:solidFill>
              <a:latin typeface="Arial"/>
              <a:cs typeface="Arial"/>
            </a:endParaRPr>
          </a:p>
          <a:p>
            <a:endParaRPr lang="vi-VN" sz="2400">
              <a:solidFill>
                <a:srgbClr val="EBEBEB"/>
              </a:solidFill>
              <a:latin typeface="Arial"/>
              <a:cs typeface="Arial"/>
            </a:endParaRPr>
          </a:p>
          <a:p>
            <a:endParaRPr lang="vi-VN" sz="2400">
              <a:solidFill>
                <a:srgbClr val="EBEBE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09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F73B08-176D-BF8B-D60F-F8A6CB1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Siêu âm </a:t>
            </a:r>
            <a:r>
              <a:rPr lang="vi-VN" err="1">
                <a:latin typeface="Times New Roman"/>
                <a:cs typeface="Times New Roman"/>
              </a:rPr>
              <a:t>bụng</a:t>
            </a:r>
            <a:r>
              <a:rPr lang="vi-VN">
                <a:latin typeface="Times New Roman"/>
                <a:cs typeface="Times New Roman"/>
              </a:rPr>
              <a:t>:</a:t>
            </a:r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CAA78E1F-B2E1-1F4F-29A6-D66E769D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24" y="1825625"/>
            <a:ext cx="53480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800">
                <a:latin typeface="Arial"/>
                <a:cs typeface="Arial"/>
              </a:rPr>
              <a:t>0h: RT </a:t>
            </a:r>
            <a:r>
              <a:rPr lang="vi-VN" sz="2800" err="1">
                <a:latin typeface="Arial"/>
                <a:cs typeface="Arial"/>
              </a:rPr>
              <a:t>vùng</a:t>
            </a:r>
            <a:r>
              <a:rPr lang="vi-VN" sz="2800">
                <a:latin typeface="Arial"/>
                <a:cs typeface="Arial"/>
              </a:rPr>
              <a:t> HCP d#6mm, </a:t>
            </a:r>
            <a:r>
              <a:rPr lang="vi-VN" sz="2800" err="1">
                <a:latin typeface="Arial"/>
                <a:cs typeface="Arial"/>
              </a:rPr>
              <a:t>thành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phù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nề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lòng</a:t>
            </a:r>
            <a:r>
              <a:rPr lang="vi-VN" sz="2800">
                <a:latin typeface="Arial"/>
                <a:cs typeface="Arial"/>
              </a:rPr>
              <a:t> ứ </a:t>
            </a:r>
            <a:r>
              <a:rPr lang="vi-VN" sz="2800" err="1">
                <a:latin typeface="Arial"/>
                <a:cs typeface="Arial"/>
              </a:rPr>
              <a:t>dịch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đè</a:t>
            </a:r>
            <a:r>
              <a:rPr lang="vi-VN" sz="2800">
                <a:latin typeface="Arial"/>
                <a:cs typeface="Arial"/>
              </a:rPr>
              <a:t> không </a:t>
            </a:r>
            <a:r>
              <a:rPr lang="vi-VN" sz="2800" err="1">
                <a:latin typeface="Arial"/>
                <a:cs typeface="Arial"/>
              </a:rPr>
              <a:t>xẹp</a:t>
            </a:r>
            <a:r>
              <a:rPr lang="vi-VN" sz="2800">
                <a:latin typeface="Arial"/>
                <a:cs typeface="Arial"/>
              </a:rPr>
              <a:t>, thâm </a:t>
            </a:r>
            <a:r>
              <a:rPr lang="vi-VN" sz="2800" err="1">
                <a:latin typeface="Arial"/>
                <a:cs typeface="Arial"/>
              </a:rPr>
              <a:t>nhiễm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mỡ</a:t>
            </a:r>
            <a:r>
              <a:rPr lang="vi-VN" sz="2800">
                <a:latin typeface="Arial"/>
                <a:cs typeface="Arial"/>
              </a:rPr>
              <a:t> xung quanh</a:t>
            </a:r>
          </a:p>
          <a:p>
            <a:r>
              <a:rPr lang="vi-VN" sz="2800">
                <a:latin typeface="Arial"/>
                <a:cs typeface="Arial"/>
              </a:rPr>
              <a:t>6h: RT </a:t>
            </a:r>
            <a:r>
              <a:rPr lang="vi-VN" sz="2800" err="1">
                <a:latin typeface="Arial"/>
                <a:cs typeface="Arial"/>
              </a:rPr>
              <a:t>vùng</a:t>
            </a:r>
            <a:r>
              <a:rPr lang="vi-VN" sz="2800">
                <a:latin typeface="Arial"/>
                <a:cs typeface="Arial"/>
              </a:rPr>
              <a:t> HCP d#8mm, </a:t>
            </a:r>
            <a:r>
              <a:rPr lang="vi-VN" sz="2800" err="1">
                <a:latin typeface="Arial"/>
                <a:cs typeface="Arial"/>
              </a:rPr>
              <a:t>thành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phù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nề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lòng</a:t>
            </a:r>
            <a:r>
              <a:rPr lang="vi-VN" sz="2800">
                <a:latin typeface="Arial"/>
                <a:cs typeface="Arial"/>
              </a:rPr>
              <a:t> ứ </a:t>
            </a:r>
            <a:r>
              <a:rPr lang="vi-VN" sz="2800" err="1">
                <a:latin typeface="Arial"/>
                <a:cs typeface="Arial"/>
              </a:rPr>
              <a:t>dịch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đè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xẹp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một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phần</a:t>
            </a:r>
            <a:r>
              <a:rPr lang="vi-VN" sz="2800">
                <a:latin typeface="Arial"/>
                <a:cs typeface="Arial"/>
              </a:rPr>
              <a:t>, thâm </a:t>
            </a:r>
            <a:r>
              <a:rPr lang="vi-VN" sz="2800" err="1">
                <a:latin typeface="Arial"/>
                <a:cs typeface="Arial"/>
              </a:rPr>
              <a:t>nhiễm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mỡ</a:t>
            </a:r>
            <a:r>
              <a:rPr lang="vi-VN" sz="2800">
                <a:latin typeface="Arial"/>
                <a:cs typeface="Arial"/>
              </a:rPr>
              <a:t> xung quanh.</a:t>
            </a:r>
          </a:p>
          <a:p>
            <a:pPr marL="0" indent="0">
              <a:buNone/>
            </a:pPr>
            <a:r>
              <a:rPr lang="vi-VN" sz="2800">
                <a:latin typeface="Arial"/>
                <a:cs typeface="Arial"/>
              </a:rPr>
              <a:t>--&gt; </a:t>
            </a:r>
            <a:r>
              <a:rPr lang="vi-VN" sz="2800" err="1">
                <a:latin typeface="Arial"/>
                <a:cs typeface="Arial"/>
              </a:rPr>
              <a:t>Có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hình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ảnh</a:t>
            </a:r>
            <a:r>
              <a:rPr lang="vi-VN" sz="2800">
                <a:latin typeface="Arial"/>
                <a:cs typeface="Arial"/>
              </a:rPr>
              <a:t> RT viêm.</a:t>
            </a:r>
          </a:p>
          <a:p>
            <a:pPr marL="0" indent="0">
              <a:buNone/>
            </a:pPr>
            <a:endParaRPr lang="vi-VN" sz="2800">
              <a:latin typeface="Arial"/>
              <a:cs typeface="Arial"/>
            </a:endParaRPr>
          </a:p>
        </p:txBody>
      </p:sp>
      <p:pic>
        <p:nvPicPr>
          <p:cNvPr id="9" name="Hình ảnh 9" descr="Ảnh có chứa văn bản&#10;&#10;Mô tả được tự động tạo">
            <a:extLst>
              <a:ext uri="{FF2B5EF4-FFF2-40B4-BE49-F238E27FC236}">
                <a16:creationId xmlns:a16="http://schemas.microsoft.com/office/drawing/2014/main" id="{50C2D6D1-069A-1D3C-6A7D-DB747FB7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" b="30435"/>
          <a:stretch/>
        </p:blipFill>
        <p:spPr>
          <a:xfrm>
            <a:off x="6827090" y="205746"/>
            <a:ext cx="4957663" cy="3002297"/>
          </a:xfrm>
          <a:prstGeom prst="rect">
            <a:avLst/>
          </a:prstGeom>
        </p:spPr>
      </p:pic>
      <p:pic>
        <p:nvPicPr>
          <p:cNvPr id="11" name="Hình ảnh 11">
            <a:extLst>
              <a:ext uri="{FF2B5EF4-FFF2-40B4-BE49-F238E27FC236}">
                <a16:creationId xmlns:a16="http://schemas.microsoft.com/office/drawing/2014/main" id="{3A95F945-72C8-BD85-0A29-8EA53E16F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41" t="18004" r="35563" b="15184"/>
          <a:stretch/>
        </p:blipFill>
        <p:spPr>
          <a:xfrm rot="16200000">
            <a:off x="7844696" y="2450302"/>
            <a:ext cx="2990189" cy="49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8B854388-06FF-078B-12C0-5A2165AAF32A}"/>
              </a:ext>
            </a:extLst>
          </p:cNvPr>
          <p:cNvSpPr txBox="1"/>
          <p:nvPr/>
        </p:nvSpPr>
        <p:spPr>
          <a:xfrm>
            <a:off x="1260764" y="593008"/>
            <a:ext cx="86189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err="1"/>
              <a:t>Bảng</a:t>
            </a:r>
            <a:r>
              <a:rPr lang="en-US" sz="3000"/>
              <a:t> </a:t>
            </a:r>
            <a:r>
              <a:rPr lang="en-US" sz="3000" err="1"/>
              <a:t>điểm</a:t>
            </a:r>
            <a:r>
              <a:rPr lang="en-US" sz="3000"/>
              <a:t> Alvarado/ MANTRELS:</a:t>
            </a:r>
            <a:r>
              <a:rPr lang="en-US" sz="3000">
                <a:cs typeface="Calibri"/>
              </a:rPr>
              <a:t> 7 </a:t>
            </a:r>
            <a:r>
              <a:rPr lang="en-US" sz="3000" err="1">
                <a:cs typeface="Calibri"/>
              </a:rPr>
              <a:t>điểm</a:t>
            </a:r>
            <a:r>
              <a:rPr lang="en-US" sz="3000">
                <a:cs typeface="Calibri"/>
              </a:rPr>
              <a:t> --&gt; </a:t>
            </a:r>
            <a:r>
              <a:rPr lang="en-US" sz="3000" err="1">
                <a:cs typeface="Calibri"/>
              </a:rPr>
              <a:t>nguy</a:t>
            </a:r>
            <a:r>
              <a:rPr lang="en-US" sz="3000">
                <a:cs typeface="Calibri"/>
              </a:rPr>
              <a:t> </a:t>
            </a:r>
            <a:r>
              <a:rPr lang="en-US" sz="3000" err="1">
                <a:cs typeface="Calibri"/>
              </a:rPr>
              <a:t>cơ</a:t>
            </a:r>
            <a:r>
              <a:rPr lang="en-US" sz="3000">
                <a:cs typeface="Calibri"/>
              </a:rPr>
              <a:t> </a:t>
            </a:r>
            <a:r>
              <a:rPr lang="en-US" sz="3000" err="1">
                <a:cs typeface="Calibri"/>
              </a:rPr>
              <a:t>trung</a:t>
            </a:r>
            <a:r>
              <a:rPr lang="en-US" sz="3000">
                <a:cs typeface="Calibri"/>
              </a:rPr>
              <a:t> </a:t>
            </a:r>
            <a:r>
              <a:rPr lang="en-US" sz="3000" err="1">
                <a:cs typeface="Calibri"/>
              </a:rPr>
              <a:t>bình</a:t>
            </a:r>
            <a:endParaRPr lang="en-US" sz="3000">
              <a:cs typeface="Calibri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115489-88D8-D43F-4992-D6E81E8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2791"/>
              </p:ext>
            </p:extLst>
          </p:nvPr>
        </p:nvGraphicFramePr>
        <p:xfrm>
          <a:off x="2357886" y="1667773"/>
          <a:ext cx="6687925" cy="4119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2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err="1"/>
                        <a:t>Đặc</a:t>
                      </a:r>
                      <a:r>
                        <a:rPr lang="en-US" sz="2400" i="1" baseline="0"/>
                        <a:t> </a:t>
                      </a:r>
                      <a:r>
                        <a:rPr lang="en-US" sz="2400" i="1" baseline="0" err="1"/>
                        <a:t>tính</a:t>
                      </a:r>
                      <a:endParaRPr lang="en-US" sz="24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err="1"/>
                        <a:t>Điểm</a:t>
                      </a:r>
                      <a:endParaRPr lang="en-US" sz="2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Đau</a:t>
                      </a:r>
                      <a:r>
                        <a:rPr lang="en-US" sz="2400" baseline="0"/>
                        <a:t> di </a:t>
                      </a:r>
                      <a:r>
                        <a:rPr lang="en-US" sz="2400" baseline="0" err="1"/>
                        <a:t>chuyển</a:t>
                      </a:r>
                      <a:r>
                        <a:rPr lang="en-US" sz="2400" baseline="0"/>
                        <a:t> (</a:t>
                      </a:r>
                      <a:r>
                        <a:rPr lang="en-US" sz="2400" baseline="0" err="1"/>
                        <a:t>đến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bụng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dưới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phải</a:t>
                      </a:r>
                      <a:r>
                        <a:rPr lang="en-US" sz="2400" baseline="0"/>
                        <a:t>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Chán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ăn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sz="2400" err="1"/>
                        <a:t>Buồn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nôn</a:t>
                      </a:r>
                      <a:r>
                        <a:rPr lang="en-US" sz="2400" baseline="0"/>
                        <a:t>/ </a:t>
                      </a:r>
                      <a:r>
                        <a:rPr lang="en-US" sz="2400" baseline="0" err="1"/>
                        <a:t>Nôn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Ấn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đau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bụng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dưới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phải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Có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phản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ứng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dội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Sốt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Bạch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cầu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tăng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Công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thức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bạch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cầu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chuyển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trái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F6F2FD90-786C-3E33-C9FE-EAC5607AAB13}"/>
                  </a:ext>
                </a:extLst>
              </p14:cNvPr>
              <p14:cNvContentPartPr/>
              <p14:nvPr/>
            </p14:nvContentPartPr>
            <p14:xfrm>
              <a:off x="8443469" y="2299313"/>
              <a:ext cx="190500" cy="85725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F6F2FD90-786C-3E33-C9FE-EAC5607AA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5152" y="2280838"/>
                <a:ext cx="226768" cy="122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Viết tay 12">
                <a:extLst>
                  <a:ext uri="{FF2B5EF4-FFF2-40B4-BE49-F238E27FC236}">
                    <a16:creationId xmlns:a16="http://schemas.microsoft.com/office/drawing/2014/main" id="{FE1BC8EE-E32A-5072-5C86-ADF0D7397ED1}"/>
                  </a:ext>
                </a:extLst>
              </p14:cNvPr>
              <p14:cNvContentPartPr/>
              <p14:nvPr/>
            </p14:nvContentPartPr>
            <p14:xfrm>
              <a:off x="8430179" y="2755650"/>
              <a:ext cx="190500" cy="76200"/>
            </p14:xfrm>
          </p:contentPart>
        </mc:Choice>
        <mc:Fallback xmlns="">
          <p:pic>
            <p:nvPicPr>
              <p:cNvPr id="13" name="Viết tay 12">
                <a:extLst>
                  <a:ext uri="{FF2B5EF4-FFF2-40B4-BE49-F238E27FC236}">
                    <a16:creationId xmlns:a16="http://schemas.microsoft.com/office/drawing/2014/main" id="{FE1BC8EE-E32A-5072-5C86-ADF0D7397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1826" y="2738253"/>
                <a:ext cx="226838" cy="11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69F99E11-8FE3-9D4A-EB5C-EBFC2E588E82}"/>
                  </a:ext>
                </a:extLst>
              </p14:cNvPr>
              <p14:cNvContentPartPr/>
              <p14:nvPr/>
            </p14:nvContentPartPr>
            <p14:xfrm>
              <a:off x="8483341" y="3671760"/>
              <a:ext cx="209550" cy="123825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69F99E11-8FE3-9D4A-EB5C-EBFC2E588E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5732" y="3653112"/>
                <a:ext cx="244416" cy="160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9880C656-E506-7162-0B46-10107A165B95}"/>
                  </a:ext>
                </a:extLst>
              </p14:cNvPr>
              <p14:cNvContentPartPr/>
              <p14:nvPr/>
            </p14:nvContentPartPr>
            <p14:xfrm>
              <a:off x="8443469" y="4988081"/>
              <a:ext cx="247650" cy="11430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9880C656-E506-7162-0B46-10107A165B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5259" y="4970763"/>
                <a:ext cx="283705" cy="148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BEAF1DAD-96F3-BB60-33D3-F0EF584E3340}"/>
                  </a:ext>
                </a:extLst>
              </p14:cNvPr>
              <p14:cNvContentPartPr/>
              <p14:nvPr/>
            </p14:nvContentPartPr>
            <p14:xfrm>
              <a:off x="8456760" y="5435451"/>
              <a:ext cx="304800" cy="11430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BEAF1DAD-96F3-BB60-33D3-F0EF584E33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38809" y="5416835"/>
                <a:ext cx="340342" cy="1511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49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3A3C1-A3A6-95BE-85ED-488C2B6D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445" y="208431"/>
            <a:ext cx="7901077" cy="951752"/>
          </a:xfrm>
        </p:spPr>
        <p:txBody>
          <a:bodyPr/>
          <a:lstStyle/>
          <a:p>
            <a:r>
              <a:rPr lang="vi-VN" sz="2800" err="1">
                <a:latin typeface="Times New Roman"/>
                <a:cs typeface="Times New Roman"/>
              </a:rPr>
              <a:t>Chẩn</a:t>
            </a:r>
            <a:r>
              <a:rPr lang="vi-VN" sz="2800">
                <a:latin typeface="Times New Roman"/>
                <a:cs typeface="Times New Roman"/>
              </a:rPr>
              <a:t> </a:t>
            </a:r>
            <a:r>
              <a:rPr lang="vi-VN" sz="2800" err="1">
                <a:latin typeface="Times New Roman"/>
                <a:cs typeface="Times New Roman"/>
              </a:rPr>
              <a:t>đoán</a:t>
            </a:r>
            <a:r>
              <a:rPr lang="vi-VN" sz="2800">
                <a:latin typeface="Times New Roman"/>
                <a:cs typeface="Times New Roman"/>
              </a:rPr>
              <a:t> </a:t>
            </a:r>
            <a:r>
              <a:rPr lang="vi-VN" sz="2800" err="1">
                <a:latin typeface="Times New Roman"/>
                <a:cs typeface="Times New Roman"/>
              </a:rPr>
              <a:t>xác</a:t>
            </a:r>
            <a:r>
              <a:rPr lang="vi-VN" sz="2800">
                <a:latin typeface="Times New Roman"/>
                <a:cs typeface="Times New Roman"/>
              </a:rPr>
              <a:t> </a:t>
            </a:r>
            <a:r>
              <a:rPr lang="vi-VN" sz="2800" err="1">
                <a:latin typeface="Times New Roman"/>
                <a:cs typeface="Times New Roman"/>
              </a:rPr>
              <a:t>định</a:t>
            </a:r>
            <a:r>
              <a:rPr lang="vi-VN" sz="2800">
                <a:latin typeface="Times New Roman"/>
                <a:cs typeface="Times New Roman"/>
              </a:rPr>
              <a:t>: Viêm RT chưa </a:t>
            </a:r>
            <a:r>
              <a:rPr lang="vi-VN" sz="2800" err="1">
                <a:latin typeface="Times New Roman"/>
                <a:cs typeface="Times New Roman"/>
              </a:rPr>
              <a:t>biến</a:t>
            </a:r>
            <a:r>
              <a:rPr lang="vi-VN" sz="2800">
                <a:latin typeface="Times New Roman"/>
                <a:cs typeface="Times New Roman"/>
              </a:rPr>
              <a:t> </a:t>
            </a:r>
            <a:r>
              <a:rPr lang="vi-VN" sz="2800" err="1">
                <a:latin typeface="Times New Roman"/>
                <a:cs typeface="Times New Roman"/>
              </a:rPr>
              <a:t>chứng</a:t>
            </a:r>
            <a:endParaRPr lang="vi-VN" sz="2800">
              <a:latin typeface="Times New Roman"/>
              <a:cs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2D1CB1-24DF-6414-4F18-711F761C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C90808-C0F9-6D9E-FC40-AC0B50465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36" t="6494" r="24214" b="19694"/>
          <a:stretch/>
        </p:blipFill>
        <p:spPr bwMode="auto">
          <a:xfrm>
            <a:off x="2124339" y="856585"/>
            <a:ext cx="7664584" cy="592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AB92509B-98D8-7B1B-3217-04967F89D14D}"/>
              </a:ext>
            </a:extLst>
          </p:cNvPr>
          <p:cNvCxnSpPr/>
          <p:nvPr/>
        </p:nvCxnSpPr>
        <p:spPr>
          <a:xfrm flipV="1">
            <a:off x="6214079" y="3416953"/>
            <a:ext cx="1682147" cy="28755"/>
          </a:xfrm>
          <a:prstGeom prst="straightConnector1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46B4DD-A8ED-7EE2-CF4B-C939B6BC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HÀNH CHÍNH</a:t>
            </a:r>
            <a:endParaRPr lang="vi-V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8470B-5805-9F96-EE0A-9BE11991F578}"/>
              </a:ext>
            </a:extLst>
          </p:cNvPr>
          <p:cNvSpPr>
            <a:spLocks noGrp="1"/>
          </p:cNvSpPr>
          <p:nvPr/>
        </p:nvSpPr>
        <p:spPr>
          <a:xfrm>
            <a:off x="894811" y="1422159"/>
            <a:ext cx="10515600" cy="4920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: Nguyễn Thị Kim L.           </a:t>
            </a:r>
            <a:r>
              <a:rPr lang="en-US" err="1"/>
              <a:t>Tuổi</a:t>
            </a:r>
            <a:r>
              <a:rPr lang="en-US"/>
              <a:t>: 53              </a:t>
            </a:r>
            <a:r>
              <a:rPr lang="en-US" err="1"/>
              <a:t>Giới</a:t>
            </a:r>
            <a:r>
              <a:rPr lang="en-US"/>
              <a:t>: </a:t>
            </a:r>
            <a:r>
              <a:rPr lang="en-US" err="1"/>
              <a:t>Nữ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2.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: </a:t>
            </a:r>
            <a:r>
              <a:rPr lang="en-US" err="1"/>
              <a:t>Quận</a:t>
            </a:r>
            <a:r>
              <a:rPr lang="en-US"/>
              <a:t> Bình </a:t>
            </a:r>
            <a:r>
              <a:rPr lang="en-US" err="1"/>
              <a:t>Thạnh</a:t>
            </a:r>
            <a:r>
              <a:rPr lang="en-US"/>
              <a:t> , TP HCM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3. </a:t>
            </a:r>
            <a:r>
              <a:rPr lang="en-US" err="1"/>
              <a:t>Nghề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: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trợ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4. </a:t>
            </a:r>
            <a:r>
              <a:rPr lang="en-US" err="1"/>
              <a:t>Ngày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: 0h </a:t>
            </a:r>
            <a:r>
              <a:rPr lang="en-US" err="1"/>
              <a:t>sáng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 9/09/2022, khoa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BV NDGĐ.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524B99-F3D4-85D4-171C-7C13E956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XII. ĐIỀU TRỊ: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25FC21-E236-62CD-9670-10787BE2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9" y="1709878"/>
            <a:ext cx="1120786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800" err="1">
                <a:latin typeface="Arial"/>
                <a:cs typeface="Arial"/>
              </a:rPr>
              <a:t>Ceftriaxon</a:t>
            </a:r>
            <a:r>
              <a:rPr lang="vi-VN" sz="2800">
                <a:latin typeface="Arial"/>
                <a:cs typeface="Arial"/>
              </a:rPr>
              <a:t> 1g/10ml 1 </a:t>
            </a:r>
            <a:r>
              <a:rPr lang="vi-VN" sz="2800" err="1">
                <a:latin typeface="Arial"/>
                <a:cs typeface="Arial"/>
              </a:rPr>
              <a:t>lọ</a:t>
            </a:r>
            <a:r>
              <a:rPr lang="vi-VN" sz="2800">
                <a:latin typeface="Arial"/>
                <a:cs typeface="Arial"/>
              </a:rPr>
              <a:t> pha 10ml </a:t>
            </a:r>
            <a:r>
              <a:rPr lang="vi-VN" sz="2800" err="1">
                <a:latin typeface="Arial"/>
                <a:cs typeface="Arial"/>
              </a:rPr>
              <a:t>nước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cất</a:t>
            </a:r>
            <a:r>
              <a:rPr lang="vi-VN" sz="2800">
                <a:latin typeface="Arial"/>
                <a:cs typeface="Arial"/>
              </a:rPr>
              <a:t> (TMC) 2-4p</a:t>
            </a:r>
          </a:p>
          <a:p>
            <a:r>
              <a:rPr lang="vi-VN" sz="2800" err="1">
                <a:latin typeface="Arial"/>
                <a:cs typeface="Arial"/>
              </a:rPr>
              <a:t>NaCl</a:t>
            </a:r>
            <a:r>
              <a:rPr lang="vi-VN" sz="2800">
                <a:latin typeface="Arial"/>
                <a:cs typeface="Arial"/>
              </a:rPr>
              <a:t> 0.9% 500ml 1 chai (TTM) XXX g/p</a:t>
            </a:r>
          </a:p>
          <a:p>
            <a:r>
              <a:rPr lang="vi-VN" sz="2800" err="1">
                <a:latin typeface="Arial"/>
                <a:cs typeface="Arial"/>
              </a:rPr>
              <a:t>Xét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nghiệm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tiền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phẫu</a:t>
            </a:r>
            <a:r>
              <a:rPr lang="vi-VN" sz="2800">
                <a:latin typeface="Arial"/>
                <a:cs typeface="Arial"/>
              </a:rPr>
              <a:t>: ECG, TPTNT, </a:t>
            </a:r>
            <a:r>
              <a:rPr lang="vi-VN" sz="2800" err="1">
                <a:latin typeface="Arial"/>
                <a:cs typeface="Arial"/>
              </a:rPr>
              <a:t>Ion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đồ</a:t>
            </a:r>
            <a:r>
              <a:rPr lang="vi-VN" sz="2800">
                <a:latin typeface="Arial"/>
                <a:cs typeface="Arial"/>
              </a:rPr>
              <a:t>, AST, ALT, </a:t>
            </a:r>
            <a:r>
              <a:rPr lang="vi-VN" sz="2800" err="1">
                <a:latin typeface="Arial"/>
                <a:cs typeface="Arial"/>
              </a:rPr>
              <a:t>Creatinin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Albumin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Glucose</a:t>
            </a:r>
            <a:r>
              <a:rPr lang="vi-VN" sz="2800">
                <a:latin typeface="Arial"/>
                <a:cs typeface="Arial"/>
              </a:rPr>
              <a:t>, PT, </a:t>
            </a:r>
            <a:r>
              <a:rPr lang="vi-VN" sz="2800" err="1">
                <a:latin typeface="Arial"/>
                <a:cs typeface="Arial"/>
              </a:rPr>
              <a:t>aPTT</a:t>
            </a:r>
            <a:r>
              <a:rPr lang="vi-VN" sz="2800">
                <a:latin typeface="Arial"/>
                <a:cs typeface="Arial"/>
              </a:rPr>
              <a:t>, X quang </a:t>
            </a:r>
            <a:r>
              <a:rPr lang="vi-VN" sz="2800" err="1">
                <a:latin typeface="Arial"/>
                <a:cs typeface="Arial"/>
              </a:rPr>
              <a:t>ngực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thẳng</a:t>
            </a:r>
            <a:r>
              <a:rPr lang="vi-VN" sz="2800">
                <a:latin typeface="Arial"/>
                <a:cs typeface="Arial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vi-VN" sz="2800" err="1">
                <a:latin typeface="Arial"/>
                <a:cs typeface="Arial"/>
              </a:rPr>
              <a:t>Phẫu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thuật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nội</a:t>
            </a:r>
            <a:r>
              <a:rPr lang="vi-VN" sz="2800">
                <a:latin typeface="Arial"/>
                <a:cs typeface="Arial"/>
              </a:rPr>
              <a:t> soi </a:t>
            </a:r>
            <a:r>
              <a:rPr lang="vi-VN" sz="2800" err="1">
                <a:latin typeface="Arial"/>
                <a:cs typeface="Arial"/>
              </a:rPr>
              <a:t>cắt</a:t>
            </a:r>
            <a:r>
              <a:rPr lang="vi-VN" sz="2800">
                <a:latin typeface="Arial"/>
                <a:cs typeface="Arial"/>
              </a:rPr>
              <a:t> RT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vi-VN" sz="2800" err="1">
                <a:latin typeface="Arial"/>
                <a:cs typeface="Arial"/>
              </a:rPr>
              <a:t>Nguycơ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biến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chứng</a:t>
            </a:r>
            <a:r>
              <a:rPr lang="vi-VN" sz="2800">
                <a:latin typeface="Arial"/>
                <a:cs typeface="Arial"/>
              </a:rPr>
              <a:t> sau </a:t>
            </a:r>
            <a:r>
              <a:rPr lang="vi-VN" sz="2800" err="1">
                <a:latin typeface="Arial"/>
                <a:cs typeface="Arial"/>
              </a:rPr>
              <a:t>phẫu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thuật</a:t>
            </a:r>
            <a:r>
              <a:rPr lang="vi-VN" sz="2800">
                <a:latin typeface="Arial"/>
                <a:cs typeface="Arial"/>
              </a:rPr>
              <a:t>: </a:t>
            </a:r>
            <a:r>
              <a:rPr lang="vi-VN" sz="2800" err="1">
                <a:latin typeface="Arial"/>
                <a:cs typeface="Arial"/>
              </a:rPr>
              <a:t>nhiễm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trùng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vết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mổ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chảy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máu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vết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mổ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chảy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máu</a:t>
            </a:r>
            <a:r>
              <a:rPr lang="vi-VN" sz="2800">
                <a:latin typeface="Arial"/>
                <a:cs typeface="Arial"/>
              </a:rPr>
              <a:t> trong ổ </a:t>
            </a:r>
            <a:r>
              <a:rPr lang="vi-VN" sz="2800" err="1">
                <a:latin typeface="Arial"/>
                <a:cs typeface="Arial"/>
              </a:rPr>
              <a:t>bụng</a:t>
            </a:r>
            <a:r>
              <a:rPr lang="vi-VN" sz="2800">
                <a:latin typeface="Arial"/>
                <a:cs typeface="Arial"/>
              </a:rPr>
              <a:t>, </a:t>
            </a:r>
            <a:r>
              <a:rPr lang="vi-VN" sz="2800" err="1">
                <a:latin typeface="Arial"/>
                <a:cs typeface="Arial"/>
              </a:rPr>
              <a:t>tổn</a:t>
            </a:r>
            <a:r>
              <a:rPr lang="vi-VN" sz="2800">
                <a:latin typeface="Arial"/>
                <a:cs typeface="Arial"/>
              </a:rPr>
              <a:t> thương tạng, xì </a:t>
            </a:r>
            <a:r>
              <a:rPr lang="vi-VN" sz="2800" err="1">
                <a:latin typeface="Arial"/>
                <a:cs typeface="Arial"/>
              </a:rPr>
              <a:t>mỏm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ruột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thừa</a:t>
            </a:r>
            <a:r>
              <a:rPr lang="vi-VN" sz="2800">
                <a:latin typeface="Arial"/>
                <a:cs typeface="Arial"/>
              </a:rPr>
              <a:t>.</a:t>
            </a:r>
            <a:endParaRPr lang="vi-VN" sz="2800">
              <a:latin typeface="Arial"/>
              <a:ea typeface="+mj-lt"/>
              <a:cs typeface="Arial"/>
            </a:endParaRPr>
          </a:p>
          <a:p>
            <a:pPr>
              <a:buClr>
                <a:srgbClr val="8AD0D6"/>
              </a:buClr>
            </a:pPr>
            <a:endParaRPr lang="vi-VN" sz="2800">
              <a:latin typeface="Arial"/>
              <a:cs typeface="Arial"/>
            </a:endParaRPr>
          </a:p>
          <a:p>
            <a:pPr>
              <a:buClr>
                <a:srgbClr val="8AD0D6"/>
              </a:buClr>
            </a:pPr>
            <a:endParaRPr lang="vi-VN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18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3D3D0A-D491-4FF3-E876-098693E3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4001"/>
            <a:ext cx="9404723" cy="1199247"/>
          </a:xfrm>
        </p:spPr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XIII. CHẨN ĐOÁN SAU MỔ: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B9F0DA-E4F4-D43E-2B98-A42F1D82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349" y="1768116"/>
            <a:ext cx="78866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3600">
                <a:latin typeface="Arial"/>
                <a:cs typeface="Arial"/>
              </a:rPr>
              <a:t>Viêm </a:t>
            </a:r>
            <a:r>
              <a:rPr lang="vi-VN" sz="3600" err="1">
                <a:latin typeface="Arial"/>
                <a:cs typeface="Arial"/>
              </a:rPr>
              <a:t>ruột</a:t>
            </a:r>
            <a:r>
              <a:rPr lang="vi-VN" sz="3600">
                <a:latin typeface="Arial"/>
                <a:cs typeface="Arial"/>
              </a:rPr>
              <a:t> </a:t>
            </a:r>
            <a:r>
              <a:rPr lang="vi-VN" sz="3600" err="1">
                <a:latin typeface="Arial"/>
                <a:cs typeface="Arial"/>
              </a:rPr>
              <a:t>thừa</a:t>
            </a:r>
            <a:r>
              <a:rPr lang="vi-VN" sz="3600">
                <a:latin typeface="Arial"/>
                <a:cs typeface="Arial"/>
              </a:rPr>
              <a:t> chưa </a:t>
            </a:r>
            <a:r>
              <a:rPr lang="vi-VN" sz="3600" err="1">
                <a:latin typeface="Arial"/>
                <a:cs typeface="Arial"/>
              </a:rPr>
              <a:t>biến</a:t>
            </a:r>
            <a:r>
              <a:rPr lang="vi-VN" sz="3600">
                <a:latin typeface="Arial"/>
                <a:cs typeface="Arial"/>
              </a:rPr>
              <a:t> </a:t>
            </a:r>
            <a:r>
              <a:rPr lang="vi-VN" sz="3600" err="1">
                <a:latin typeface="Arial"/>
                <a:cs typeface="Arial"/>
              </a:rPr>
              <a:t>chứng</a:t>
            </a:r>
            <a:r>
              <a:rPr lang="vi-VN" sz="3600">
                <a:latin typeface="Arial"/>
                <a:cs typeface="Arial"/>
              </a:rPr>
              <a:t>.</a:t>
            </a:r>
            <a:endParaRPr lang="vi-VN" sz="3600"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1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B337B5-46AD-02B0-AEAB-FFEF349B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8933CA-00A9-E216-908F-2CE48897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648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9449AF-35BB-02A0-89BB-BC7E23C7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20" y="1243473"/>
            <a:ext cx="9404723" cy="1400530"/>
          </a:xfrm>
        </p:spPr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I. LÝ DO NHẬP VIỆN: Đau ¼ </a:t>
            </a:r>
            <a:r>
              <a:rPr lang="vi-VN" dirty="0" err="1">
                <a:latin typeface="Times New Roman"/>
                <a:cs typeface="Times New Roman"/>
              </a:rPr>
              <a:t>dưới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phải</a:t>
            </a:r>
            <a:endParaRPr lang="vi-VN" dirty="0" err="1"/>
          </a:p>
        </p:txBody>
      </p:sp>
    </p:spTree>
    <p:extLst>
      <p:ext uri="{BB962C8B-B14F-4D97-AF65-F5344CB8AC3E}">
        <p14:creationId xmlns:p14="http://schemas.microsoft.com/office/powerpoint/2010/main" val="15053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07C6AEB8-CB28-D871-C0CD-071118F5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II. BỆNH SỬ: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2126"/>
            <a:ext cx="9909824" cy="521627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>
              <a:latin typeface="Calibri"/>
              <a:ea typeface="Calibri"/>
              <a:cs typeface="Calibri"/>
            </a:endParaRPr>
          </a:p>
          <a:p>
            <a:r>
              <a:rPr lang="en-US" sz="3200" err="1">
                <a:latin typeface="Calibri"/>
                <a:ea typeface="Calibri"/>
                <a:cs typeface="Calibri"/>
              </a:rPr>
              <a:t>Cách</a:t>
            </a:r>
            <a:r>
              <a:rPr lang="en-US" sz="3200">
                <a:latin typeface="Calibri"/>
                <a:ea typeface="Calibri"/>
                <a:cs typeface="Calibri"/>
              </a:rPr>
              <a:t> NV 3h (21h), BN </a:t>
            </a:r>
            <a:r>
              <a:rPr lang="en-US" sz="3200" err="1">
                <a:latin typeface="Calibri"/>
                <a:ea typeface="Calibri"/>
                <a:cs typeface="Calibri"/>
              </a:rPr>
              <a:t>đang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nằm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nghỉ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thì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khởi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phát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quanh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rốn</a:t>
            </a:r>
            <a:r>
              <a:rPr lang="en-US" sz="3200">
                <a:latin typeface="Calibri"/>
                <a:ea typeface="Calibri"/>
                <a:cs typeface="Calibri"/>
              </a:rPr>
              <a:t>, 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không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liên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quan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đến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ăn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uống</a:t>
            </a:r>
            <a:r>
              <a:rPr lang="en-US" sz="3200">
                <a:latin typeface="Calibri"/>
                <a:ea typeface="Calibri"/>
                <a:cs typeface="Calibri"/>
              </a:rPr>
              <a:t>, </a:t>
            </a:r>
            <a:r>
              <a:rPr lang="en-US" sz="3200" err="1">
                <a:latin typeface="Calibri"/>
                <a:ea typeface="Calibri"/>
                <a:cs typeface="Calibri"/>
              </a:rPr>
              <a:t>sau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đó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khoảng</a:t>
            </a:r>
            <a:r>
              <a:rPr lang="en-US" sz="3200">
                <a:latin typeface="Calibri"/>
                <a:ea typeface="Calibri"/>
                <a:cs typeface="Calibri"/>
              </a:rPr>
              <a:t> 30p </a:t>
            </a:r>
            <a:r>
              <a:rPr lang="en-US" sz="3200" err="1">
                <a:latin typeface="Calibri"/>
                <a:ea typeface="Calibri"/>
                <a:cs typeface="Calibri"/>
              </a:rPr>
              <a:t>thì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lan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hố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chậu</a:t>
            </a:r>
            <a:r>
              <a:rPr lang="en-US" sz="3200">
                <a:latin typeface="Calibri"/>
                <a:ea typeface="Calibri"/>
                <a:cs typeface="Calibri"/>
              </a:rPr>
              <a:t> P (</a:t>
            </a:r>
            <a:r>
              <a:rPr lang="en-US" sz="3200" err="1">
                <a:latin typeface="Calibri"/>
                <a:ea typeface="Calibri"/>
                <a:cs typeface="Calibri"/>
              </a:rPr>
              <a:t>vẫn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còn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quanh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rốn</a:t>
            </a:r>
            <a:r>
              <a:rPr lang="en-US" sz="3200">
                <a:latin typeface="Calibri"/>
                <a:ea typeface="Calibri"/>
                <a:cs typeface="Calibri"/>
              </a:rPr>
              <a:t>), 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quặn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cơn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trên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nền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âm</a:t>
            </a:r>
            <a:r>
              <a:rPr lang="en-US" sz="3200">
                <a:latin typeface="Calibri"/>
                <a:ea typeface="Calibri"/>
                <a:cs typeface="Calibri"/>
              </a:rPr>
              <a:t> ỉ, </a:t>
            </a:r>
            <a:r>
              <a:rPr lang="en-US" sz="3200" err="1">
                <a:latin typeface="Calibri"/>
                <a:ea typeface="Calibri"/>
                <a:cs typeface="Calibri"/>
              </a:rPr>
              <a:t>liên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tục</a:t>
            </a:r>
            <a:r>
              <a:rPr lang="en-US" sz="3200">
                <a:latin typeface="Calibri"/>
                <a:ea typeface="Calibri"/>
                <a:cs typeface="Calibri"/>
              </a:rPr>
              <a:t>, </a:t>
            </a:r>
            <a:r>
              <a:rPr lang="en-US" sz="3200" err="1">
                <a:latin typeface="Calibri"/>
                <a:ea typeface="Calibri"/>
                <a:cs typeface="Calibri"/>
              </a:rPr>
              <a:t>mỗi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cơn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kéo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dài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khoảng</a:t>
            </a:r>
            <a:r>
              <a:rPr lang="en-US" sz="3200">
                <a:latin typeface="Calibri"/>
                <a:ea typeface="Calibri"/>
                <a:cs typeface="Calibri"/>
              </a:rPr>
              <a:t> 3-5p, </a:t>
            </a:r>
            <a:r>
              <a:rPr lang="en-US" sz="3200" err="1">
                <a:latin typeface="Calibri"/>
                <a:ea typeface="Calibri"/>
                <a:cs typeface="Calibri"/>
              </a:rPr>
              <a:t>mức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độ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nhẹ</a:t>
            </a:r>
            <a:r>
              <a:rPr lang="en-US" sz="3200">
                <a:latin typeface="Calibri"/>
                <a:ea typeface="Calibri"/>
                <a:cs typeface="Calibri"/>
              </a:rPr>
              <a:t>, </a:t>
            </a:r>
            <a:r>
              <a:rPr lang="en-US" sz="3200" err="1">
                <a:latin typeface="Calibri"/>
                <a:ea typeface="Calibri"/>
                <a:cs typeface="Calibri"/>
              </a:rPr>
              <a:t>diễn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tiến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tăng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dần</a:t>
            </a:r>
            <a:r>
              <a:rPr lang="en-US" sz="3200">
                <a:latin typeface="Calibri"/>
                <a:ea typeface="Calibri"/>
                <a:cs typeface="Calibri"/>
              </a:rPr>
              <a:t>, </a:t>
            </a:r>
            <a:r>
              <a:rPr lang="en-US" sz="3200" err="1">
                <a:latin typeface="Calibri"/>
                <a:ea typeface="Calibri"/>
                <a:cs typeface="Calibri"/>
              </a:rPr>
              <a:t>không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yếu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tố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tăng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giảm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, </a:t>
            </a:r>
            <a:r>
              <a:rPr lang="en-US" sz="3200" err="1">
                <a:latin typeface="Calibri"/>
                <a:ea typeface="Calibri"/>
                <a:cs typeface="Calibri"/>
              </a:rPr>
              <a:t>kèm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ớn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lạnh</a:t>
            </a:r>
            <a:r>
              <a:rPr lang="en-US" sz="3200">
                <a:latin typeface="Calibri"/>
                <a:ea typeface="Calibri"/>
                <a:cs typeface="Calibri"/>
              </a:rPr>
              <a:t>, </a:t>
            </a:r>
            <a:r>
              <a:rPr lang="en-US" sz="3200" err="1">
                <a:latin typeface="Calibri"/>
                <a:ea typeface="Calibri"/>
                <a:cs typeface="Calibri"/>
              </a:rPr>
              <a:t>không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rõ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sốt</a:t>
            </a:r>
            <a:r>
              <a:rPr lang="en-US" sz="3200">
                <a:latin typeface="Calibri"/>
                <a:ea typeface="Calibri"/>
                <a:cs typeface="Calibri"/>
              </a:rPr>
              <a:t> hay </a:t>
            </a:r>
            <a:r>
              <a:rPr lang="en-US" sz="3200" err="1">
                <a:latin typeface="Calibri"/>
                <a:ea typeface="Calibri"/>
                <a:cs typeface="Calibri"/>
              </a:rPr>
              <a:t>không</a:t>
            </a:r>
            <a:r>
              <a:rPr lang="en-US" sz="3200">
                <a:latin typeface="Calibri"/>
                <a:ea typeface="Calibri"/>
                <a:cs typeface="Calibri"/>
              </a:rPr>
              <a:t>, </a:t>
            </a:r>
            <a:r>
              <a:rPr lang="en-US" sz="3200" err="1">
                <a:latin typeface="Calibri"/>
                <a:ea typeface="Calibri"/>
                <a:cs typeface="Calibri"/>
              </a:rPr>
              <a:t>tiêu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phân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vàng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lỏng</a:t>
            </a:r>
            <a:r>
              <a:rPr lang="en-US" sz="3200">
                <a:latin typeface="Calibri"/>
                <a:ea typeface="Calibri"/>
                <a:cs typeface="Calibri"/>
              </a:rPr>
              <a:t> 1 </a:t>
            </a:r>
            <a:r>
              <a:rPr lang="en-US" sz="3200" err="1">
                <a:latin typeface="Calibri"/>
                <a:ea typeface="Calibri"/>
                <a:cs typeface="Calibri"/>
              </a:rPr>
              <a:t>lần</a:t>
            </a:r>
            <a:r>
              <a:rPr lang="en-US" sz="320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3200">
                <a:latin typeface="Calibri"/>
                <a:ea typeface="Calibri"/>
                <a:cs typeface="Calibri"/>
              </a:rPr>
              <a:t>(0h) BN 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 HCP </a:t>
            </a:r>
            <a:r>
              <a:rPr lang="en-US" sz="3200" err="1">
                <a:latin typeface="Calibri"/>
                <a:ea typeface="Calibri"/>
                <a:cs typeface="Calibri"/>
              </a:rPr>
              <a:t>ngày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càng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tăng</a:t>
            </a:r>
            <a:r>
              <a:rPr lang="en-US" sz="3200">
                <a:latin typeface="Calibri"/>
                <a:ea typeface="Calibri"/>
                <a:cs typeface="Calibri"/>
              </a:rPr>
              <a:t> (</a:t>
            </a:r>
            <a:r>
              <a:rPr lang="en-US" sz="3200" err="1">
                <a:latin typeface="Calibri"/>
                <a:ea typeface="Calibri"/>
                <a:cs typeface="Calibri"/>
              </a:rPr>
              <a:t>hết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quanh</a:t>
            </a:r>
            <a:r>
              <a:rPr lang="en-US" sz="3200">
                <a:latin typeface="Calibri"/>
                <a:ea typeface="Calibri"/>
                <a:cs typeface="Calibri"/>
              </a:rPr>
              <a:t> </a:t>
            </a:r>
            <a:r>
              <a:rPr lang="en-US" sz="3200" err="1">
                <a:latin typeface="Calibri"/>
                <a:ea typeface="Calibri"/>
                <a:cs typeface="Calibri"/>
              </a:rPr>
              <a:t>rốn</a:t>
            </a:r>
            <a:r>
              <a:rPr lang="en-US" sz="3200">
                <a:latin typeface="Calibri"/>
                <a:ea typeface="Calibri"/>
                <a:cs typeface="Calibri"/>
              </a:rPr>
              <a:t>), </a:t>
            </a:r>
            <a:r>
              <a:rPr lang="en-US" sz="3200" err="1">
                <a:latin typeface="Calibri"/>
                <a:ea typeface="Calibri"/>
                <a:cs typeface="Calibri"/>
              </a:rPr>
              <a:t>mức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độ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đau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trung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bình</a:t>
            </a:r>
            <a:r>
              <a:rPr lang="en-US" sz="3200">
                <a:latin typeface="Calibri"/>
                <a:ea typeface="Calibri"/>
                <a:cs typeface="Calibri"/>
              </a:rPr>
              <a:t> 6-7/10 ---&gt; </a:t>
            </a:r>
            <a:r>
              <a:rPr lang="en-US" sz="3200" err="1">
                <a:latin typeface="Calibri"/>
                <a:ea typeface="Calibri"/>
                <a:cs typeface="Calibri"/>
              </a:rPr>
              <a:t>Cấp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cứu</a:t>
            </a:r>
            <a:r>
              <a:rPr lang="en-US" sz="3200">
                <a:latin typeface="Calibri"/>
                <a:ea typeface="Calibri"/>
                <a:cs typeface="Calibri"/>
              </a:rPr>
              <a:t> </a:t>
            </a:r>
            <a:r>
              <a:rPr lang="en-US" sz="3200" err="1">
                <a:latin typeface="Calibri"/>
                <a:ea typeface="Calibri"/>
                <a:cs typeface="Calibri"/>
              </a:rPr>
              <a:t>tại</a:t>
            </a:r>
            <a:r>
              <a:rPr lang="en-US" sz="3200">
                <a:latin typeface="Calibri"/>
                <a:ea typeface="Calibri"/>
                <a:cs typeface="Calibri"/>
              </a:rPr>
              <a:t> BV NDGD.</a:t>
            </a:r>
          </a:p>
          <a:p>
            <a:pPr marL="0" indent="0">
              <a:buNone/>
            </a:pPr>
            <a:endParaRPr lang="en-US" sz="3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59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2383E2-017C-69D2-4CD3-102001F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96491"/>
            <a:ext cx="9404723" cy="1256757"/>
          </a:xfrm>
        </p:spPr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II. BỆNH SỬ: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0876DF-C466-9829-83AE-8ADE7AC0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8555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 err="1">
                <a:latin typeface="Calibri"/>
                <a:cs typeface="Calibri"/>
              </a:rPr>
              <a:t>Diễn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tiến</a:t>
            </a:r>
            <a:r>
              <a:rPr lang="en-US" sz="3000" dirty="0">
                <a:latin typeface="Calibri"/>
                <a:cs typeface="Calibri"/>
              </a:rPr>
              <a:t>: Sau </a:t>
            </a:r>
            <a:r>
              <a:rPr lang="en-US" sz="3000" dirty="0" err="1">
                <a:latin typeface="Calibri"/>
                <a:cs typeface="Calibri"/>
              </a:rPr>
              <a:t>nhập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viện</a:t>
            </a:r>
            <a:r>
              <a:rPr lang="en-US" sz="3000" dirty="0">
                <a:latin typeface="Calibri"/>
                <a:cs typeface="Calibri"/>
              </a:rPr>
              <a:t>,  BN </a:t>
            </a:r>
            <a:r>
              <a:rPr lang="en-US" sz="3000" dirty="0" err="1">
                <a:latin typeface="Calibri"/>
                <a:cs typeface="Calibri"/>
              </a:rPr>
              <a:t>được</a:t>
            </a:r>
            <a:r>
              <a:rPr lang="en-US" sz="3000" dirty="0">
                <a:latin typeface="Calibri"/>
                <a:cs typeface="Calibri"/>
              </a:rPr>
              <a:t> TTM Paracetamol, </a:t>
            </a:r>
            <a:r>
              <a:rPr lang="en-US" sz="3000" dirty="0" err="1">
                <a:latin typeface="Calibri"/>
                <a:cs typeface="Calibri"/>
              </a:rPr>
              <a:t>giảm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đau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hố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chậu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phải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còn</a:t>
            </a:r>
            <a:r>
              <a:rPr lang="en-US" sz="3000" dirty="0">
                <a:latin typeface="Calibri"/>
                <a:cs typeface="Calibri"/>
              </a:rPr>
              <a:t> 2/10.</a:t>
            </a:r>
          </a:p>
          <a:p>
            <a:pPr>
              <a:buClr>
                <a:srgbClr val="8AD0D6"/>
              </a:buClr>
            </a:pPr>
            <a:r>
              <a:rPr lang="en-US" sz="3000" dirty="0">
                <a:latin typeface="Calibri"/>
                <a:cs typeface="Calibri"/>
              </a:rPr>
              <a:t>Trong </a:t>
            </a:r>
            <a:r>
              <a:rPr lang="en-US" sz="3000" dirty="0" err="1">
                <a:latin typeface="Calibri"/>
                <a:cs typeface="Calibri"/>
              </a:rPr>
              <a:t>quá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trình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bệnh</a:t>
            </a:r>
            <a:r>
              <a:rPr lang="en-US" sz="3000" dirty="0">
                <a:latin typeface="Calibri"/>
                <a:cs typeface="Calibri"/>
              </a:rPr>
              <a:t>: BN </a:t>
            </a:r>
            <a:r>
              <a:rPr lang="en-US" sz="3000" dirty="0" err="1">
                <a:latin typeface="Calibri"/>
                <a:cs typeface="Calibri"/>
              </a:rPr>
              <a:t>chán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ăn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ớn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lạnh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không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err="1">
                <a:latin typeface="Calibri"/>
                <a:cs typeface="Calibri"/>
              </a:rPr>
              <a:t>sốt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không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buồn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nôn</a:t>
            </a:r>
            <a:r>
              <a:rPr lang="en-US" sz="3000" dirty="0">
                <a:latin typeface="Calibri"/>
                <a:cs typeface="Calibri"/>
              </a:rPr>
              <a:t>/ </a:t>
            </a:r>
            <a:r>
              <a:rPr lang="en-US" sz="3000" dirty="0" err="1">
                <a:latin typeface="Calibri"/>
                <a:cs typeface="Calibri"/>
              </a:rPr>
              <a:t>nôn,tiêu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phân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lỏng</a:t>
            </a:r>
            <a:r>
              <a:rPr lang="en-US" sz="3000" dirty="0">
                <a:latin typeface="Calibri"/>
                <a:cs typeface="Calibri"/>
              </a:rPr>
              <a:t> 1 </a:t>
            </a:r>
            <a:r>
              <a:rPr lang="en-US" sz="3000" dirty="0" err="1">
                <a:latin typeface="Calibri"/>
                <a:cs typeface="Calibri"/>
              </a:rPr>
              <a:t>lần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nước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tiểu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trong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không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gắt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buốt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không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tiết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dịch</a:t>
            </a:r>
            <a:r>
              <a:rPr lang="en-US" sz="3000" dirty="0">
                <a:latin typeface="Calibri"/>
                <a:cs typeface="Calibri"/>
              </a:rPr>
              <a:t>/ </a:t>
            </a:r>
            <a:r>
              <a:rPr lang="en-US" sz="3000" dirty="0" err="1">
                <a:latin typeface="Calibri"/>
                <a:cs typeface="Calibri"/>
              </a:rPr>
              <a:t>máu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âm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đạo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không</a:t>
            </a:r>
            <a:r>
              <a:rPr lang="en-US" sz="3000" dirty="0">
                <a:latin typeface="Calibri"/>
                <a:cs typeface="Calibri"/>
              </a:rPr>
              <a:t> ho, </a:t>
            </a:r>
            <a:r>
              <a:rPr lang="en-US" sz="3000" dirty="0" err="1">
                <a:latin typeface="Calibri"/>
                <a:cs typeface="Calibri"/>
              </a:rPr>
              <a:t>không</a:t>
            </a:r>
            <a:r>
              <a:rPr lang="en-US" sz="3000" dirty="0">
                <a:latin typeface="Calibri"/>
                <a:cs typeface="Calibri"/>
              </a:rPr>
              <a:t>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3000" dirty="0">
                <a:latin typeface="Calibri"/>
                <a:cs typeface="Calibri"/>
              </a:rPr>
              <a:t>    </a:t>
            </a:r>
            <a:r>
              <a:rPr lang="en-US" sz="3000" dirty="0" err="1">
                <a:latin typeface="Calibri"/>
                <a:cs typeface="Calibri"/>
              </a:rPr>
              <a:t>đau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ngực</a:t>
            </a:r>
            <a:r>
              <a:rPr lang="en-US" sz="3000" dirty="0">
                <a:latin typeface="Calibri"/>
                <a:cs typeface="Calibri"/>
              </a:rPr>
              <a:t>, </a:t>
            </a:r>
            <a:r>
              <a:rPr lang="en-US" sz="3000" dirty="0" err="1">
                <a:latin typeface="Calibri"/>
                <a:cs typeface="Calibri"/>
              </a:rPr>
              <a:t>khó</a:t>
            </a:r>
            <a:r>
              <a:rPr lang="en-US" sz="3000" dirty="0">
                <a:latin typeface="Calibri"/>
                <a:cs typeface="Calibri"/>
              </a:rPr>
              <a:t> </a:t>
            </a:r>
            <a:r>
              <a:rPr lang="en-US" sz="3000" dirty="0" err="1">
                <a:latin typeface="Calibri"/>
                <a:cs typeface="Calibri"/>
              </a:rPr>
              <a:t>thở</a:t>
            </a:r>
            <a:r>
              <a:rPr lang="en-US" sz="3000" dirty="0">
                <a:latin typeface="Calibri"/>
                <a:cs typeface="Calibri"/>
              </a:rPr>
              <a:t>.</a:t>
            </a:r>
            <a:endParaRPr lang="en-US" sz="3000" dirty="0">
              <a:latin typeface="Calibri"/>
              <a:ea typeface="+mj-lt"/>
              <a:cs typeface="Calibri"/>
            </a:endParaRPr>
          </a:p>
          <a:p>
            <a:pPr>
              <a:buClr>
                <a:srgbClr val="8AD0D6"/>
              </a:buClr>
            </a:pPr>
            <a:endParaRPr lang="vi-VN" sz="300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373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8AE7E8-D5F5-EBDC-4C45-1D3E9611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8" y="452718"/>
            <a:ext cx="9404723" cy="1400530"/>
          </a:xfrm>
        </p:spPr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IV. TIỀN CĂN: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C1979B-3928-62B7-DCE6-526BE12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369" y="1219032"/>
            <a:ext cx="10384276" cy="38360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800">
                <a:latin typeface="Arial"/>
                <a:cs typeface="Arial"/>
              </a:rPr>
              <a:t>BN không </a:t>
            </a:r>
            <a:r>
              <a:rPr lang="vi-VN" sz="2800" err="1">
                <a:latin typeface="Arial"/>
                <a:cs typeface="Arial"/>
              </a:rPr>
              <a:t>có</a:t>
            </a:r>
            <a:r>
              <a:rPr lang="vi-VN" sz="2800">
                <a:latin typeface="Arial"/>
                <a:cs typeface="Arial"/>
              </a:rPr>
              <a:t> cơn đau tương </a:t>
            </a:r>
            <a:r>
              <a:rPr lang="vi-VN" sz="2800" err="1">
                <a:latin typeface="Arial"/>
                <a:cs typeface="Arial"/>
              </a:rPr>
              <a:t>tự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trước</a:t>
            </a:r>
            <a:r>
              <a:rPr lang="vi-VN" sz="2800">
                <a:latin typeface="Arial"/>
                <a:cs typeface="Arial"/>
              </a:rPr>
              <a:t> đây.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err="1">
                <a:latin typeface="Arial"/>
                <a:cs typeface="Arial"/>
              </a:rPr>
              <a:t>Mổ</a:t>
            </a:r>
            <a:r>
              <a:rPr lang="vi-VN" sz="2800">
                <a:latin typeface="Arial"/>
                <a:cs typeface="Arial"/>
              </a:rPr>
              <a:t> u xơ </a:t>
            </a:r>
            <a:r>
              <a:rPr lang="vi-VN" sz="2800" err="1">
                <a:latin typeface="Arial"/>
                <a:cs typeface="Arial"/>
              </a:rPr>
              <a:t>tử</a:t>
            </a:r>
            <a:r>
              <a:rPr lang="vi-VN" sz="2800">
                <a:latin typeface="Arial"/>
                <a:cs typeface="Arial"/>
              </a:rPr>
              <a:t> cung &gt;30 năm, chưa ghi </a:t>
            </a:r>
            <a:r>
              <a:rPr lang="vi-VN" sz="2800" err="1">
                <a:latin typeface="Arial"/>
                <a:cs typeface="Arial"/>
              </a:rPr>
              <a:t>nhận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bệnh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lí</a:t>
            </a:r>
            <a:r>
              <a:rPr lang="vi-VN" sz="2800">
                <a:latin typeface="Arial"/>
                <a:cs typeface="Arial"/>
              </a:rPr>
              <a:t> </a:t>
            </a:r>
            <a:r>
              <a:rPr lang="vi-VN" sz="2800" err="1">
                <a:latin typeface="Arial"/>
                <a:cs typeface="Arial"/>
              </a:rPr>
              <a:t>sản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phụ</a:t>
            </a:r>
            <a:r>
              <a:rPr lang="vi-VN" sz="2800">
                <a:latin typeface="Arial"/>
                <a:cs typeface="Arial"/>
              </a:rPr>
              <a:t> khoa </a:t>
            </a:r>
            <a:r>
              <a:rPr lang="vi-VN" sz="2800" err="1">
                <a:latin typeface="Arial"/>
                <a:cs typeface="Arial"/>
              </a:rPr>
              <a:t>khác</a:t>
            </a:r>
            <a:r>
              <a:rPr lang="vi-VN" sz="2800">
                <a:latin typeface="Arial"/>
                <a:cs typeface="Arial"/>
              </a:rPr>
              <a:t>, không </a:t>
            </a:r>
            <a:r>
              <a:rPr lang="vi-VN" sz="2800" err="1">
                <a:latin typeface="Arial"/>
                <a:cs typeface="Arial"/>
              </a:rPr>
              <a:t>tiền</a:t>
            </a:r>
            <a:r>
              <a:rPr lang="vi-VN" sz="2800">
                <a:latin typeface="Arial"/>
                <a:cs typeface="Arial"/>
              </a:rPr>
              <a:t> căn </a:t>
            </a:r>
            <a:r>
              <a:rPr lang="vi-VN" sz="2800" err="1">
                <a:latin typeface="Arial"/>
                <a:cs typeface="Arial"/>
              </a:rPr>
              <a:t>phẫu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thuật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khác</a:t>
            </a:r>
            <a:r>
              <a:rPr lang="vi-VN" sz="2800">
                <a:latin typeface="Arial"/>
                <a:cs typeface="Arial"/>
              </a:rPr>
              <a:t>.</a:t>
            </a:r>
          </a:p>
          <a:p>
            <a:r>
              <a:rPr lang="vi-VN" sz="2800">
                <a:latin typeface="Arial"/>
                <a:cs typeface="Arial"/>
              </a:rPr>
              <a:t>Không </a:t>
            </a:r>
            <a:r>
              <a:rPr lang="vi-VN" sz="2800" err="1">
                <a:latin typeface="Arial"/>
                <a:cs typeface="Arial"/>
              </a:rPr>
              <a:t>có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tiền</a:t>
            </a:r>
            <a:r>
              <a:rPr lang="vi-VN" sz="2800">
                <a:latin typeface="Arial"/>
                <a:cs typeface="Arial"/>
              </a:rPr>
              <a:t> căn </a:t>
            </a:r>
            <a:r>
              <a:rPr lang="vi-VN" sz="2800" err="1">
                <a:latin typeface="Arial"/>
                <a:cs typeface="Arial"/>
              </a:rPr>
              <a:t>bệnh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lí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đường</a:t>
            </a:r>
            <a:r>
              <a:rPr lang="vi-VN" sz="2800">
                <a:latin typeface="Arial"/>
                <a:cs typeface="Arial"/>
              </a:rPr>
              <a:t> tiêu </a:t>
            </a:r>
            <a:r>
              <a:rPr lang="vi-VN" sz="2800" err="1">
                <a:latin typeface="Arial"/>
                <a:cs typeface="Arial"/>
              </a:rPr>
              <a:t>hóa</a:t>
            </a:r>
            <a:r>
              <a:rPr lang="vi-VN" sz="2800">
                <a:latin typeface="Arial"/>
                <a:cs typeface="Arial"/>
              </a:rPr>
              <a:t>, gan </a:t>
            </a:r>
            <a:r>
              <a:rPr lang="vi-VN" sz="2800" err="1">
                <a:latin typeface="Arial"/>
                <a:cs typeface="Arial"/>
              </a:rPr>
              <a:t>mật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tụy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tiết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niệu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ác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tính</a:t>
            </a:r>
            <a:r>
              <a:rPr lang="vi-VN" sz="2800">
                <a:latin typeface="Arial"/>
                <a:cs typeface="Arial"/>
              </a:rPr>
              <a:t>, tim </a:t>
            </a:r>
            <a:r>
              <a:rPr lang="vi-VN" sz="2800" err="1">
                <a:latin typeface="Arial"/>
                <a:cs typeface="Arial"/>
              </a:rPr>
              <a:t>mạch</a:t>
            </a:r>
            <a:r>
              <a:rPr lang="vi-VN" sz="2800">
                <a:latin typeface="Arial"/>
                <a:cs typeface="Arial"/>
              </a:rPr>
              <a:t>, hô </a:t>
            </a:r>
            <a:r>
              <a:rPr lang="vi-VN" sz="2800" err="1">
                <a:latin typeface="Arial"/>
                <a:cs typeface="Arial"/>
              </a:rPr>
              <a:t>hấp</a:t>
            </a:r>
            <a:r>
              <a:rPr lang="vi-VN" sz="2800">
                <a:latin typeface="Arial"/>
                <a:cs typeface="Arial"/>
              </a:rPr>
              <a:t>, THA, </a:t>
            </a:r>
            <a:r>
              <a:rPr lang="vi-VN" sz="2800" err="1">
                <a:latin typeface="Arial"/>
                <a:cs typeface="Arial"/>
              </a:rPr>
              <a:t>đái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tháo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đường</a:t>
            </a:r>
            <a:r>
              <a:rPr lang="vi-VN" sz="2800">
                <a:latin typeface="Arial"/>
                <a:cs typeface="Arial"/>
              </a:rPr>
              <a:t>.</a:t>
            </a:r>
          </a:p>
          <a:p>
            <a:r>
              <a:rPr lang="vi-VN" sz="2800">
                <a:latin typeface="Arial"/>
                <a:cs typeface="Arial"/>
              </a:rPr>
              <a:t>PARA 1001, sinh </a:t>
            </a:r>
            <a:r>
              <a:rPr lang="vi-VN" sz="2800" err="1">
                <a:latin typeface="Arial"/>
                <a:cs typeface="Arial"/>
              </a:rPr>
              <a:t>thường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đã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mãn</a:t>
            </a:r>
            <a:r>
              <a:rPr lang="vi-VN" sz="2800">
                <a:latin typeface="Arial"/>
                <a:cs typeface="Arial"/>
              </a:rPr>
              <a:t> kinh </a:t>
            </a:r>
            <a:r>
              <a:rPr lang="vi-VN" sz="2800" err="1">
                <a:latin typeface="Arial"/>
                <a:cs typeface="Arial"/>
              </a:rPr>
              <a:t>được</a:t>
            </a:r>
            <a:r>
              <a:rPr lang="vi-VN" sz="2800">
                <a:latin typeface="Arial"/>
                <a:cs typeface="Arial"/>
              </a:rPr>
              <a:t> 2 năm, không ghi </a:t>
            </a:r>
            <a:r>
              <a:rPr lang="vi-VN" sz="2800" err="1">
                <a:latin typeface="Arial"/>
                <a:cs typeface="Arial"/>
              </a:rPr>
              <a:t>nhận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xuất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huyết</a:t>
            </a:r>
            <a:r>
              <a:rPr lang="vi-VN" sz="2800">
                <a:latin typeface="Arial"/>
                <a:cs typeface="Arial"/>
              </a:rPr>
              <a:t>/</a:t>
            </a:r>
            <a:r>
              <a:rPr lang="vi-VN" sz="2800" err="1">
                <a:latin typeface="Arial"/>
                <a:cs typeface="Arial"/>
              </a:rPr>
              <a:t>dịch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tiết</a:t>
            </a:r>
            <a:r>
              <a:rPr lang="vi-VN" sz="2800">
                <a:latin typeface="Arial"/>
                <a:cs typeface="Arial"/>
              </a:rPr>
              <a:t> âm </a:t>
            </a:r>
            <a:r>
              <a:rPr lang="vi-VN" sz="2800" err="1">
                <a:latin typeface="Arial"/>
                <a:cs typeface="Arial"/>
              </a:rPr>
              <a:t>đạo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bất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thường</a:t>
            </a:r>
            <a:r>
              <a:rPr lang="vi-VN" sz="2800">
                <a:latin typeface="Arial"/>
                <a:cs typeface="Arial"/>
              </a:rPr>
              <a:t>.</a:t>
            </a:r>
          </a:p>
          <a:p>
            <a:r>
              <a:rPr lang="vi-VN" sz="2800">
                <a:latin typeface="Arial"/>
                <a:cs typeface="Arial"/>
              </a:rPr>
              <a:t>Không ghi </a:t>
            </a:r>
            <a:r>
              <a:rPr lang="vi-VN" sz="2800" err="1">
                <a:latin typeface="Arial"/>
                <a:cs typeface="Arial"/>
              </a:rPr>
              <a:t>nhận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dị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ứng</a:t>
            </a:r>
            <a:r>
              <a:rPr lang="vi-VN" sz="2800">
                <a:latin typeface="Arial"/>
                <a:cs typeface="Arial"/>
              </a:rPr>
              <a:t>, </a:t>
            </a:r>
            <a:r>
              <a:rPr lang="vi-VN" sz="2800" err="1">
                <a:latin typeface="Arial"/>
                <a:cs typeface="Arial"/>
              </a:rPr>
              <a:t>rượu</a:t>
            </a:r>
            <a:r>
              <a:rPr lang="vi-VN" sz="2800">
                <a:latin typeface="Arial"/>
                <a:cs typeface="Arial"/>
              </a:rPr>
              <a:t> bia, </a:t>
            </a:r>
            <a:r>
              <a:rPr lang="vi-VN" sz="2800" err="1">
                <a:latin typeface="Arial"/>
                <a:cs typeface="Arial"/>
              </a:rPr>
              <a:t>thuốc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lá</a:t>
            </a:r>
            <a:r>
              <a:rPr lang="vi-VN" sz="2800">
                <a:latin typeface="Arial"/>
                <a:cs typeface="Arial"/>
              </a:rPr>
              <a:t>, không </a:t>
            </a:r>
            <a:r>
              <a:rPr lang="vi-VN" sz="2800" err="1">
                <a:latin typeface="Arial"/>
                <a:cs typeface="Arial"/>
              </a:rPr>
              <a:t>sử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dụng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thuốc</a:t>
            </a:r>
            <a:r>
              <a:rPr lang="vi-VN" sz="2800">
                <a:latin typeface="Arial"/>
                <a:cs typeface="Arial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vi-VN" sz="2800" err="1">
                <a:latin typeface="Arial"/>
                <a:cs typeface="Arial"/>
              </a:rPr>
              <a:t>Tiền</a:t>
            </a:r>
            <a:r>
              <a:rPr lang="vi-VN" sz="2800">
                <a:latin typeface="Arial"/>
                <a:cs typeface="Arial"/>
              </a:rPr>
              <a:t> căn gia </a:t>
            </a:r>
            <a:r>
              <a:rPr lang="vi-VN" sz="2800" err="1">
                <a:latin typeface="Arial"/>
                <a:cs typeface="Arial"/>
              </a:rPr>
              <a:t>đình</a:t>
            </a:r>
            <a:r>
              <a:rPr lang="vi-VN" sz="2800">
                <a:latin typeface="Arial"/>
                <a:cs typeface="Arial"/>
              </a:rPr>
              <a:t> chưa ghi </a:t>
            </a:r>
            <a:r>
              <a:rPr lang="vi-VN" sz="2800" err="1">
                <a:latin typeface="Arial"/>
                <a:cs typeface="Arial"/>
              </a:rPr>
              <a:t>nhận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bất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lang="vi-VN" sz="2800" err="1">
                <a:latin typeface="Arial"/>
                <a:cs typeface="Arial"/>
              </a:rPr>
              <a:t>thường</a:t>
            </a:r>
            <a:r>
              <a:rPr lang="vi-VN" sz="280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62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295A0D-A53B-0413-EB96-C7F5D6F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LƯỢC QUA CÁC CƠ QUAN: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8309B4-0ED8-902F-A610-47C8A1FE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3200">
                <a:latin typeface="Times New Roman"/>
                <a:cs typeface="Times New Roman"/>
              </a:rPr>
              <a:t>Không đau </a:t>
            </a:r>
            <a:r>
              <a:rPr lang="vi-VN" sz="3200" err="1">
                <a:latin typeface="Times New Roman"/>
                <a:cs typeface="Times New Roman"/>
              </a:rPr>
              <a:t>đầu</a:t>
            </a:r>
            <a:r>
              <a:rPr lang="vi-VN" sz="3200">
                <a:latin typeface="Times New Roman"/>
                <a:cs typeface="Times New Roman"/>
              </a:rPr>
              <a:t>, </a:t>
            </a:r>
            <a:r>
              <a:rPr lang="vi-VN" sz="3200" err="1">
                <a:latin typeface="Times New Roman"/>
                <a:cs typeface="Times New Roman"/>
              </a:rPr>
              <a:t>chóng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mặt</a:t>
            </a:r>
            <a:r>
              <a:rPr lang="vi-VN" sz="3200">
                <a:latin typeface="Times New Roman"/>
                <a:cs typeface="Times New Roman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vi-VN" sz="3200">
                <a:latin typeface="Times New Roman"/>
                <a:cs typeface="Times New Roman"/>
              </a:rPr>
              <a:t>Không đau </a:t>
            </a:r>
            <a:r>
              <a:rPr lang="vi-VN" sz="3200" err="1">
                <a:latin typeface="Times New Roman"/>
                <a:cs typeface="Times New Roman"/>
              </a:rPr>
              <a:t>ngực</a:t>
            </a:r>
            <a:r>
              <a:rPr lang="vi-VN" sz="3200">
                <a:latin typeface="Times New Roman"/>
                <a:cs typeface="Times New Roman"/>
              </a:rPr>
              <a:t>, </a:t>
            </a:r>
            <a:r>
              <a:rPr lang="vi-VN" sz="3200" err="1">
                <a:latin typeface="Times New Roman"/>
                <a:cs typeface="Times New Roman"/>
              </a:rPr>
              <a:t>khong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hồi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hộp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đánh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trống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ngực</a:t>
            </a:r>
            <a:r>
              <a:rPr lang="vi-VN" sz="3200">
                <a:latin typeface="Times New Roman"/>
                <a:cs typeface="Times New Roman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vi-VN" sz="3200">
                <a:latin typeface="Times New Roman"/>
                <a:cs typeface="Times New Roman"/>
              </a:rPr>
              <a:t>Không ho, không </a:t>
            </a:r>
            <a:r>
              <a:rPr lang="vi-VN" sz="3200" err="1">
                <a:latin typeface="Times New Roman"/>
                <a:cs typeface="Times New Roman"/>
              </a:rPr>
              <a:t>khó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thở</a:t>
            </a:r>
            <a:r>
              <a:rPr lang="vi-VN" sz="3200">
                <a:latin typeface="Times New Roman"/>
                <a:cs typeface="Times New Roman"/>
              </a:rPr>
              <a:t>.</a:t>
            </a:r>
            <a:endParaRPr lang="vi-VN"/>
          </a:p>
          <a:p>
            <a:pPr>
              <a:buClr>
                <a:srgbClr val="8AD0D6"/>
              </a:buClr>
            </a:pPr>
            <a:r>
              <a:rPr lang="vi-VN" sz="3200">
                <a:latin typeface="Times New Roman"/>
                <a:cs typeface="Times New Roman"/>
              </a:rPr>
              <a:t>Đau </a:t>
            </a:r>
            <a:r>
              <a:rPr lang="vi-VN" sz="3200" err="1">
                <a:latin typeface="Times New Roman"/>
                <a:cs typeface="Times New Roman"/>
              </a:rPr>
              <a:t>hố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chậu</a:t>
            </a:r>
            <a:r>
              <a:rPr lang="vi-VN" sz="3200">
                <a:latin typeface="Times New Roman"/>
                <a:cs typeface="Times New Roman"/>
              </a:rPr>
              <a:t> P </a:t>
            </a:r>
            <a:r>
              <a:rPr lang="vi-VN" sz="3200" err="1">
                <a:latin typeface="Times New Roman"/>
                <a:cs typeface="Times New Roman"/>
              </a:rPr>
              <a:t>còn</a:t>
            </a:r>
            <a:r>
              <a:rPr lang="vi-VN" sz="3200">
                <a:latin typeface="Times New Roman"/>
                <a:cs typeface="Times New Roman"/>
              </a:rPr>
              <a:t> 2/10, </a:t>
            </a:r>
            <a:r>
              <a:rPr lang="vi-VN" sz="3200" err="1">
                <a:latin typeface="Times New Roman"/>
                <a:cs typeface="Times New Roman"/>
              </a:rPr>
              <a:t>chán</a:t>
            </a:r>
            <a:r>
              <a:rPr lang="vi-VN" sz="3200">
                <a:latin typeface="Times New Roman"/>
                <a:cs typeface="Times New Roman"/>
              </a:rPr>
              <a:t> ăn, không </a:t>
            </a:r>
            <a:r>
              <a:rPr lang="vi-VN" sz="3200" err="1">
                <a:latin typeface="Times New Roman"/>
                <a:cs typeface="Times New Roman"/>
              </a:rPr>
              <a:t>buồn</a:t>
            </a:r>
            <a:r>
              <a:rPr lang="vi-VN" sz="3200">
                <a:latin typeface="Times New Roman"/>
                <a:cs typeface="Times New Roman"/>
              </a:rPr>
              <a:t> nôn, không nôn.</a:t>
            </a:r>
          </a:p>
          <a:p>
            <a:pPr>
              <a:buClr>
                <a:srgbClr val="8AD0D6"/>
              </a:buClr>
            </a:pPr>
            <a:r>
              <a:rPr lang="vi-VN" sz="3200" err="1">
                <a:latin typeface="Times New Roman"/>
                <a:cs typeface="Times New Roman"/>
              </a:rPr>
              <a:t>Tiểu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vàng</a:t>
            </a:r>
            <a:r>
              <a:rPr lang="vi-VN" sz="3200">
                <a:latin typeface="Times New Roman"/>
                <a:cs typeface="Times New Roman"/>
              </a:rPr>
              <a:t> trong, không </a:t>
            </a:r>
            <a:r>
              <a:rPr lang="vi-VN" sz="3200" err="1">
                <a:latin typeface="Times New Roman"/>
                <a:cs typeface="Times New Roman"/>
              </a:rPr>
              <a:t>gắt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buốt</a:t>
            </a:r>
            <a:r>
              <a:rPr lang="vi-VN" sz="32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44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FEA-FDD6-CE38-0F6E-7682438F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V. KHÁM: (7h </a:t>
            </a:r>
            <a:r>
              <a:rPr lang="vi-VN" dirty="0" err="1">
                <a:latin typeface="Times New Roman"/>
                <a:cs typeface="Times New Roman"/>
              </a:rPr>
              <a:t>sáng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ngày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nhập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viện</a:t>
            </a:r>
            <a:r>
              <a:rPr lang="vi-VN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9080-D6FF-F390-D35B-98231503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/>
              <a:t>1. </a:t>
            </a:r>
            <a:r>
              <a:rPr lang="en-GB" sz="2400" err="1"/>
              <a:t>Tổng</a:t>
            </a:r>
            <a:r>
              <a:rPr lang="en-GB" sz="2400"/>
              <a:t> </a:t>
            </a:r>
            <a:r>
              <a:rPr lang="en-GB" sz="2400" err="1"/>
              <a:t>trạng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GB" sz="2400" err="1"/>
              <a:t>Bênh</a:t>
            </a:r>
            <a:r>
              <a:rPr lang="en-GB" sz="2400"/>
              <a:t> </a:t>
            </a:r>
            <a:r>
              <a:rPr lang="en-GB" sz="2400" err="1"/>
              <a:t>nhân</a:t>
            </a:r>
            <a:r>
              <a:rPr lang="en-GB" sz="2400"/>
              <a:t> </a:t>
            </a:r>
            <a:r>
              <a:rPr lang="en-GB" sz="2400" err="1"/>
              <a:t>tỉnh</a:t>
            </a:r>
            <a:r>
              <a:rPr lang="en-GB" sz="2400"/>
              <a:t>, </a:t>
            </a:r>
            <a:r>
              <a:rPr lang="en-GB" sz="2400" err="1"/>
              <a:t>tiếp</a:t>
            </a:r>
            <a:r>
              <a:rPr lang="en-GB" sz="2400"/>
              <a:t> </a:t>
            </a:r>
            <a:r>
              <a:rPr lang="en-GB" sz="2400" err="1"/>
              <a:t>xúc</a:t>
            </a:r>
            <a:r>
              <a:rPr lang="en-GB" sz="2400"/>
              <a:t> </a:t>
            </a:r>
            <a:r>
              <a:rPr lang="en-GB" sz="2400" err="1"/>
              <a:t>tốt</a:t>
            </a:r>
            <a:r>
              <a:rPr lang="en-GB" sz="2400"/>
              <a:t>.</a:t>
            </a:r>
          </a:p>
          <a:p>
            <a:pPr>
              <a:buClr>
                <a:srgbClr val="8AD0D6"/>
              </a:buClr>
            </a:pPr>
            <a:r>
              <a:rPr lang="en-GB" sz="2400" err="1"/>
              <a:t>Huyết</a:t>
            </a:r>
            <a:r>
              <a:rPr lang="en-GB" sz="2400"/>
              <a:t> </a:t>
            </a:r>
            <a:r>
              <a:rPr lang="en-GB" sz="2400" err="1"/>
              <a:t>áp</a:t>
            </a:r>
            <a:r>
              <a:rPr lang="en-GB" sz="2400"/>
              <a:t>: 120/80 mmHg  </a:t>
            </a:r>
            <a:r>
              <a:rPr lang="en-GB" sz="2400" err="1"/>
              <a:t>Mạch</a:t>
            </a:r>
            <a:r>
              <a:rPr lang="en-GB" sz="2400"/>
              <a:t> : 90 </a:t>
            </a:r>
            <a:r>
              <a:rPr lang="en-GB" sz="2400" err="1"/>
              <a:t>lần</a:t>
            </a:r>
            <a:r>
              <a:rPr lang="en-GB" sz="2400"/>
              <a:t>/</a:t>
            </a:r>
            <a:r>
              <a:rPr lang="en-GB" sz="2400" err="1"/>
              <a:t>phút</a:t>
            </a:r>
            <a:r>
              <a:rPr lang="en-GB" sz="2400"/>
              <a:t>. </a:t>
            </a:r>
          </a:p>
          <a:p>
            <a:pPr>
              <a:buClr>
                <a:srgbClr val="8AD0D6"/>
              </a:buClr>
            </a:pPr>
            <a:r>
              <a:rPr lang="en-GB" sz="2400" err="1"/>
              <a:t>Nhịp</a:t>
            </a:r>
            <a:r>
              <a:rPr lang="en-GB" sz="2400"/>
              <a:t> </a:t>
            </a:r>
            <a:r>
              <a:rPr lang="en-GB" sz="2400" err="1"/>
              <a:t>thở</a:t>
            </a:r>
            <a:r>
              <a:rPr lang="en-GB" sz="2400"/>
              <a:t>: 18 </a:t>
            </a:r>
            <a:r>
              <a:rPr lang="en-GB" sz="2400" err="1"/>
              <a:t>lần</a:t>
            </a:r>
            <a:r>
              <a:rPr lang="en-GB" sz="2400"/>
              <a:t>/</a:t>
            </a:r>
            <a:r>
              <a:rPr lang="en-GB" sz="2400" err="1"/>
              <a:t>phút</a:t>
            </a:r>
            <a:r>
              <a:rPr lang="en-GB" sz="2400"/>
              <a:t>.  Thân </a:t>
            </a:r>
            <a:r>
              <a:rPr lang="en-GB" sz="2400" err="1"/>
              <a:t>nhiệt</a:t>
            </a:r>
            <a:r>
              <a:rPr lang="en-GB" sz="2400"/>
              <a:t>: 37 0C. </a:t>
            </a:r>
            <a:r>
              <a:rPr lang="en-GB" sz="2400" err="1"/>
              <a:t>Không</a:t>
            </a:r>
            <a:r>
              <a:rPr lang="en-GB" sz="2400"/>
              <a:t> </a:t>
            </a:r>
            <a:r>
              <a:rPr lang="en-GB" sz="2400" err="1"/>
              <a:t>môi</a:t>
            </a:r>
            <a:r>
              <a:rPr lang="en-GB" sz="2400"/>
              <a:t> </a:t>
            </a:r>
            <a:r>
              <a:rPr lang="en-GB" sz="2400" err="1"/>
              <a:t>khô</a:t>
            </a:r>
            <a:r>
              <a:rPr lang="en-GB" sz="2400"/>
              <a:t> </a:t>
            </a:r>
            <a:r>
              <a:rPr lang="en-GB" sz="2400" err="1"/>
              <a:t>lưỡi</a:t>
            </a:r>
            <a:r>
              <a:rPr lang="en-GB" sz="2400"/>
              <a:t> </a:t>
            </a:r>
            <a:r>
              <a:rPr lang="en-GB" sz="2400" err="1"/>
              <a:t>dơ</a:t>
            </a:r>
            <a:endParaRPr lang="en-GB" sz="2400"/>
          </a:p>
          <a:p>
            <a:pPr>
              <a:buClr>
                <a:srgbClr val="8AD0D6"/>
              </a:buClr>
            </a:pPr>
            <a:r>
              <a:rPr lang="en-GB" sz="2400" err="1"/>
              <a:t>Thể</a:t>
            </a:r>
            <a:r>
              <a:rPr lang="en-GB" sz="2400"/>
              <a:t> </a:t>
            </a:r>
            <a:r>
              <a:rPr lang="en-GB" sz="2400" err="1"/>
              <a:t>trạng</a:t>
            </a:r>
            <a:r>
              <a:rPr lang="en-GB" sz="2400"/>
              <a:t> </a:t>
            </a:r>
            <a:r>
              <a:rPr lang="en-GB" sz="2400" err="1"/>
              <a:t>trung</a:t>
            </a:r>
            <a:r>
              <a:rPr lang="en-GB" sz="2400"/>
              <a:t> </a:t>
            </a:r>
            <a:r>
              <a:rPr lang="en-GB" sz="2400" err="1"/>
              <a:t>bình</a:t>
            </a:r>
            <a:r>
              <a:rPr lang="en-GB" sz="2400"/>
              <a:t> , </a:t>
            </a:r>
            <a:r>
              <a:rPr lang="en-GB" sz="2400" err="1"/>
              <a:t>cao</a:t>
            </a:r>
            <a:r>
              <a:rPr lang="en-GB" sz="2400"/>
              <a:t> 1m6 </a:t>
            </a:r>
            <a:r>
              <a:rPr lang="en-GB" sz="2400" err="1"/>
              <a:t>nặng</a:t>
            </a:r>
            <a:r>
              <a:rPr lang="en-GB" sz="2400"/>
              <a:t> 52kg , BMI 20.3</a:t>
            </a:r>
          </a:p>
          <a:p>
            <a:pPr>
              <a:buClr>
                <a:srgbClr val="8AD0D6"/>
              </a:buClr>
            </a:pPr>
            <a:r>
              <a:rPr lang="en-GB" sz="2400"/>
              <a:t>Da </a:t>
            </a:r>
            <a:r>
              <a:rPr lang="en-GB" sz="2400" err="1"/>
              <a:t>niêm</a:t>
            </a:r>
            <a:r>
              <a:rPr lang="en-GB" sz="2400"/>
              <a:t> </a:t>
            </a:r>
            <a:r>
              <a:rPr lang="en-GB" sz="2400" err="1"/>
              <a:t>hồng</a:t>
            </a:r>
            <a:endParaRPr lang="en-GB" sz="2400"/>
          </a:p>
          <a:p>
            <a:pPr>
              <a:buClr>
                <a:srgbClr val="8AD0D6"/>
              </a:buClr>
            </a:pPr>
            <a:r>
              <a:rPr lang="en-GB" sz="2400" err="1"/>
              <a:t>Hạch</a:t>
            </a:r>
            <a:r>
              <a:rPr lang="en-GB" sz="2400"/>
              <a:t> </a:t>
            </a:r>
            <a:r>
              <a:rPr lang="en-GB" sz="2400" err="1"/>
              <a:t>ngoại</a:t>
            </a:r>
            <a:r>
              <a:rPr lang="en-GB" sz="2400"/>
              <a:t> </a:t>
            </a:r>
            <a:r>
              <a:rPr lang="en-GB" sz="2400" err="1"/>
              <a:t>biên</a:t>
            </a:r>
            <a:r>
              <a:rPr lang="en-GB" sz="2400"/>
              <a:t> </a:t>
            </a:r>
            <a:r>
              <a:rPr lang="en-GB" sz="2400" err="1"/>
              <a:t>không</a:t>
            </a:r>
            <a:r>
              <a:rPr lang="en-GB" sz="2400"/>
              <a:t> </a:t>
            </a:r>
            <a:r>
              <a:rPr lang="en-GB" sz="2400" err="1"/>
              <a:t>sờ</a:t>
            </a:r>
            <a:r>
              <a:rPr lang="en-GB" sz="2400"/>
              <a:t> </a:t>
            </a:r>
            <a:r>
              <a:rPr lang="en-GB" sz="2400" err="1"/>
              <a:t>chạm</a:t>
            </a:r>
            <a:endParaRPr lang="en-GB" sz="2400"/>
          </a:p>
          <a:p>
            <a:pPr>
              <a:buClr>
                <a:srgbClr val="8AD0D6"/>
              </a:buClr>
            </a:pPr>
            <a:endParaRPr lang="en-GB" sz="2400"/>
          </a:p>
          <a:p>
            <a:pPr>
              <a:buClr>
                <a:srgbClr val="8AD0D6"/>
              </a:buClr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34048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1BA7-3AAE-7D5C-555F-0AFBF4D0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V. KHÁM: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ADFB-4F7D-C780-190F-EDB2A99A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614" y="163597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2. </a:t>
            </a:r>
            <a:r>
              <a:rPr lang="en-GB" sz="2400" err="1"/>
              <a:t>Khám</a:t>
            </a:r>
            <a:r>
              <a:rPr lang="en-GB" sz="2400"/>
              <a:t> </a:t>
            </a:r>
            <a:r>
              <a:rPr lang="en-GB" sz="2400" err="1"/>
              <a:t>các</a:t>
            </a:r>
            <a:r>
              <a:rPr lang="en-GB" sz="2400"/>
              <a:t> </a:t>
            </a:r>
            <a:r>
              <a:rPr lang="en-GB" sz="2400" err="1"/>
              <a:t>cơ</a:t>
            </a:r>
            <a:r>
              <a:rPr lang="en-GB" sz="2400"/>
              <a:t> </a:t>
            </a:r>
            <a:r>
              <a:rPr lang="en-GB" sz="2400" err="1"/>
              <a:t>quan</a:t>
            </a:r>
            <a:endParaRPr lang="en-GB" sz="2400"/>
          </a:p>
          <a:p>
            <a:pPr marL="0" indent="0">
              <a:buClr>
                <a:srgbClr val="8AD0D6"/>
              </a:buClr>
              <a:buNone/>
            </a:pPr>
            <a:r>
              <a:rPr lang="en-GB" sz="2400"/>
              <a:t>a. </a:t>
            </a:r>
            <a:r>
              <a:rPr lang="en-GB" sz="2400" err="1"/>
              <a:t>Đầu</a:t>
            </a:r>
            <a:r>
              <a:rPr lang="en-GB" sz="2400"/>
              <a:t> </a:t>
            </a:r>
            <a:r>
              <a:rPr lang="en-GB" sz="2400" err="1"/>
              <a:t>mặt</a:t>
            </a:r>
            <a:r>
              <a:rPr lang="en-GB" sz="2400"/>
              <a:t> </a:t>
            </a:r>
            <a:r>
              <a:rPr lang="en-GB" sz="2400" err="1"/>
              <a:t>cổ</a:t>
            </a:r>
            <a:endParaRPr lang="en-GB" sz="2400"/>
          </a:p>
          <a:p>
            <a:pPr marL="0" indent="0">
              <a:buClr>
                <a:srgbClr val="8AD0D6"/>
              </a:buClr>
              <a:buNone/>
            </a:pPr>
            <a:r>
              <a:rPr lang="en-GB" sz="2400" err="1"/>
              <a:t>Cân</a:t>
            </a:r>
            <a:r>
              <a:rPr lang="en-GB" sz="2400"/>
              <a:t> </a:t>
            </a:r>
            <a:r>
              <a:rPr lang="en-GB" sz="2400" err="1"/>
              <a:t>đối</a:t>
            </a:r>
            <a:r>
              <a:rPr lang="en-GB" sz="2400"/>
              <a:t>. </a:t>
            </a:r>
            <a:r>
              <a:rPr lang="en-GB" sz="2400" err="1"/>
              <a:t>Môi</a:t>
            </a:r>
            <a:r>
              <a:rPr lang="en-GB" sz="2400"/>
              <a:t> </a:t>
            </a:r>
            <a:r>
              <a:rPr lang="en-GB" sz="2400" err="1"/>
              <a:t>không</a:t>
            </a:r>
            <a:r>
              <a:rPr lang="en-GB" sz="2400"/>
              <a:t> </a:t>
            </a:r>
            <a:r>
              <a:rPr lang="en-GB" sz="2400" err="1"/>
              <a:t>khô</a:t>
            </a:r>
            <a:r>
              <a:rPr lang="en-GB" sz="2400"/>
              <a:t>, </a:t>
            </a:r>
            <a:r>
              <a:rPr lang="en-GB" sz="2400" err="1"/>
              <a:t>lưỡi</a:t>
            </a:r>
            <a:r>
              <a:rPr lang="en-GB" sz="2400"/>
              <a:t> </a:t>
            </a:r>
            <a:r>
              <a:rPr lang="en-GB" sz="2400" err="1"/>
              <a:t>không</a:t>
            </a:r>
            <a:r>
              <a:rPr lang="en-GB" sz="2400"/>
              <a:t> </a:t>
            </a:r>
            <a:r>
              <a:rPr lang="en-GB" sz="2400" err="1"/>
              <a:t>dơ</a:t>
            </a:r>
            <a:r>
              <a:rPr lang="en-GB" sz="2400"/>
              <a:t>. Tuyến </a:t>
            </a:r>
            <a:r>
              <a:rPr lang="en-GB" sz="2400" err="1"/>
              <a:t>giáp</a:t>
            </a:r>
            <a:r>
              <a:rPr lang="en-GB" sz="2400"/>
              <a:t> </a:t>
            </a:r>
            <a:r>
              <a:rPr lang="en-GB" sz="2400" err="1"/>
              <a:t>không</a:t>
            </a:r>
            <a:r>
              <a:rPr lang="en-GB" sz="2400"/>
              <a:t> to. </a:t>
            </a:r>
            <a:r>
              <a:rPr lang="en-GB" sz="2400" err="1"/>
              <a:t>Hạch</a:t>
            </a:r>
            <a:r>
              <a:rPr lang="en-GB" sz="2400"/>
              <a:t> </a:t>
            </a:r>
            <a:r>
              <a:rPr lang="en-GB" sz="2400" err="1"/>
              <a:t>cổ</a:t>
            </a:r>
            <a:r>
              <a:rPr lang="en-GB" sz="2400"/>
              <a:t>, </a:t>
            </a:r>
            <a:r>
              <a:rPr lang="en-GB" sz="2400" err="1"/>
              <a:t>hạch</a:t>
            </a:r>
            <a:r>
              <a:rPr lang="en-GB" sz="2400"/>
              <a:t> </a:t>
            </a:r>
            <a:r>
              <a:rPr lang="en-GB" sz="2400" err="1"/>
              <a:t>thượng</a:t>
            </a:r>
            <a:r>
              <a:rPr lang="en-GB" sz="2400"/>
              <a:t> </a:t>
            </a:r>
            <a:r>
              <a:rPr lang="en-GB" sz="2400" err="1"/>
              <a:t>đòn</a:t>
            </a:r>
            <a:r>
              <a:rPr lang="en-GB" sz="2400"/>
              <a:t> </a:t>
            </a:r>
            <a:r>
              <a:rPr lang="en-GB" sz="2400" err="1"/>
              <a:t>không</a:t>
            </a:r>
            <a:r>
              <a:rPr lang="en-GB" sz="2400"/>
              <a:t> </a:t>
            </a:r>
            <a:r>
              <a:rPr lang="en-GB" sz="2400" err="1"/>
              <a:t>sờ</a:t>
            </a:r>
            <a:r>
              <a:rPr lang="en-GB" sz="2400"/>
              <a:t> </a:t>
            </a:r>
            <a:r>
              <a:rPr lang="en-GB" sz="2400" err="1"/>
              <a:t>chạm</a:t>
            </a:r>
            <a:endParaRPr lang="en-GB" sz="2400"/>
          </a:p>
          <a:p>
            <a:pPr marL="0" indent="0">
              <a:buNone/>
            </a:pPr>
            <a:r>
              <a:rPr lang="en-GB" sz="2400"/>
              <a:t>b. </a:t>
            </a:r>
            <a:r>
              <a:rPr lang="en-GB" sz="2400" err="1"/>
              <a:t>Ngực</a:t>
            </a:r>
            <a:endParaRPr lang="en-GB" sz="2400"/>
          </a:p>
          <a:p>
            <a:pPr marL="0" indent="0">
              <a:buNone/>
            </a:pPr>
            <a:r>
              <a:rPr lang="en-GB" sz="2400" err="1"/>
              <a:t>Cân</a:t>
            </a:r>
            <a:r>
              <a:rPr lang="en-GB" sz="2400"/>
              <a:t> </a:t>
            </a:r>
            <a:r>
              <a:rPr lang="en-GB" sz="2400" err="1"/>
              <a:t>đối</a:t>
            </a:r>
            <a:r>
              <a:rPr lang="en-GB" sz="2400"/>
              <a:t>, di </a:t>
            </a:r>
            <a:r>
              <a:rPr lang="en-GB" sz="2400" err="1"/>
              <a:t>động</a:t>
            </a:r>
            <a:r>
              <a:rPr lang="en-GB" sz="2400"/>
              <a:t> </a:t>
            </a:r>
            <a:r>
              <a:rPr lang="en-GB" sz="2400" err="1"/>
              <a:t>đều</a:t>
            </a:r>
            <a:r>
              <a:rPr lang="en-GB" sz="2400"/>
              <a:t> </a:t>
            </a:r>
            <a:r>
              <a:rPr lang="en-GB" sz="2400" err="1"/>
              <a:t>theo</a:t>
            </a:r>
            <a:r>
              <a:rPr lang="en-GB" sz="2400"/>
              <a:t> </a:t>
            </a:r>
            <a:r>
              <a:rPr lang="en-GB" sz="2400" err="1"/>
              <a:t>nhịp</a:t>
            </a:r>
            <a:r>
              <a:rPr lang="en-GB" sz="2400"/>
              <a:t> </a:t>
            </a:r>
            <a:r>
              <a:rPr lang="en-GB" sz="2400" err="1"/>
              <a:t>thở</a:t>
            </a:r>
            <a:endParaRPr lang="en-GB" sz="2400"/>
          </a:p>
          <a:p>
            <a:pPr marL="0" indent="0">
              <a:buNone/>
            </a:pPr>
            <a:r>
              <a:rPr lang="en-GB" sz="2400"/>
              <a:t>Tim </a:t>
            </a:r>
            <a:r>
              <a:rPr lang="en-GB" sz="2400" err="1"/>
              <a:t>đều</a:t>
            </a:r>
            <a:r>
              <a:rPr lang="en-GB" sz="2400"/>
              <a:t> 90 </a:t>
            </a:r>
            <a:r>
              <a:rPr lang="en-GB" sz="2400" err="1"/>
              <a:t>lần</a:t>
            </a:r>
            <a:r>
              <a:rPr lang="en-GB" sz="2400"/>
              <a:t>/p ,</a:t>
            </a:r>
            <a:r>
              <a:rPr lang="en-GB" sz="2400" err="1"/>
              <a:t>không</a:t>
            </a:r>
            <a:r>
              <a:rPr lang="en-GB" sz="2400"/>
              <a:t> </a:t>
            </a:r>
            <a:r>
              <a:rPr lang="en-GB" sz="2400" err="1"/>
              <a:t>âm</a:t>
            </a:r>
            <a:r>
              <a:rPr lang="en-GB" sz="2400"/>
              <a:t> </a:t>
            </a:r>
            <a:r>
              <a:rPr lang="en-GB" sz="2400" err="1"/>
              <a:t>thổi</a:t>
            </a:r>
            <a:endParaRPr lang="en-GB" sz="2400"/>
          </a:p>
          <a:p>
            <a:pPr marL="0" indent="0">
              <a:buNone/>
            </a:pPr>
            <a:r>
              <a:rPr lang="en-GB" sz="2400" err="1"/>
              <a:t>Phổi</a:t>
            </a:r>
            <a:r>
              <a:rPr lang="en-GB" sz="2400"/>
              <a:t> </a:t>
            </a:r>
            <a:r>
              <a:rPr lang="en-GB" sz="2400" err="1"/>
              <a:t>trong</a:t>
            </a:r>
            <a:r>
              <a:rPr lang="en-GB" sz="2400"/>
              <a:t>, </a:t>
            </a:r>
            <a:r>
              <a:rPr lang="en-GB" sz="2400" err="1"/>
              <a:t>không</a:t>
            </a:r>
            <a:r>
              <a:rPr lang="en-GB" sz="2400"/>
              <a:t> rale</a:t>
            </a:r>
          </a:p>
          <a:p>
            <a:pPr marL="0" indent="0">
              <a:buNone/>
            </a:pPr>
            <a:endParaRPr lang="en-GB" sz="2400"/>
          </a:p>
          <a:p>
            <a:pPr>
              <a:buClr>
                <a:srgbClr val="8AD0D6"/>
              </a:buClr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58608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22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3" baseType="lpstr">
      <vt:lpstr>Ion</vt:lpstr>
      <vt:lpstr>BỆNH ÁN  NGOẠI KHOA</vt:lpstr>
      <vt:lpstr>HÀNH CHÍNH</vt:lpstr>
      <vt:lpstr>I. LÝ DO NHẬP VIỆN: Đau ¼ dưới phải</vt:lpstr>
      <vt:lpstr>II. BỆNH SỬ:</vt:lpstr>
      <vt:lpstr>II. BỆNH SỬ:</vt:lpstr>
      <vt:lpstr>IV. TIỀN CĂN:</vt:lpstr>
      <vt:lpstr>LƯỢC QUA CÁC CƠ QUAN:</vt:lpstr>
      <vt:lpstr>V. KHÁM: (7h sáng ngày nhập viện)</vt:lpstr>
      <vt:lpstr>V. KHÁM:</vt:lpstr>
      <vt:lpstr>V. KHÁM:</vt:lpstr>
      <vt:lpstr>VI. TÓM TẮT BỆNH ÁN:</vt:lpstr>
      <vt:lpstr>VII. ĐẶT VẤN ĐỀ:</vt:lpstr>
      <vt:lpstr>VIII. CHẨN ĐOÁN</vt:lpstr>
      <vt:lpstr>IX. BIỆN LUẬN:</vt:lpstr>
      <vt:lpstr>X. ĐỀ NGHỊ CẬN LÂM SÀNG:</vt:lpstr>
      <vt:lpstr>XI. Kết quả cận lâm sàng:</vt:lpstr>
      <vt:lpstr>Siêu âm bụng:</vt:lpstr>
      <vt:lpstr>Bản trình bày PowerPoint</vt:lpstr>
      <vt:lpstr>Chẩn đoán xác định: Viêm RT chưa biến chứng</vt:lpstr>
      <vt:lpstr>XII. ĐIỀU TRỊ:</vt:lpstr>
      <vt:lpstr>XIII. CHẨN ĐOÁN SAU MỔ: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58</cp:revision>
  <dcterms:created xsi:type="dcterms:W3CDTF">2022-09-11T10:53:46Z</dcterms:created>
  <dcterms:modified xsi:type="dcterms:W3CDTF">2022-10-30T08:59:37Z</dcterms:modified>
</cp:coreProperties>
</file>