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0" r:id="rId12"/>
    <p:sldId id="271" r:id="rId13"/>
    <p:sldId id="263" r:id="rId14"/>
    <p:sldId id="264" r:id="rId15"/>
    <p:sldId id="265" r:id="rId16"/>
    <p:sldId id="266" r:id="rId17"/>
    <p:sldId id="272" r:id="rId18"/>
    <p:sldId id="273" r:id="rId19"/>
    <p:sldId id="267" r:id="rId20"/>
    <p:sldId id="275" r:id="rId21"/>
    <p:sldId id="282" r:id="rId22"/>
    <p:sldId id="274" r:id="rId23"/>
    <p:sldId id="281" r:id="rId24"/>
    <p:sldId id="268" r:id="rId25"/>
    <p:sldId id="283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21A9C-2BB7-415F-A270-80AC950C7BC7}" v="321" dt="2022-10-10T17:46:31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5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4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774321-72CB-4970-A04A-81B91123C43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202660-8F0A-460E-8341-DBE06C2F7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1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2FC4E-7391-4BEE-6AE6-D1B7793C462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BỆNH ÁN NGOẠI KHOA</a:t>
            </a:r>
          </a:p>
        </p:txBody>
      </p:sp>
    </p:spTree>
    <p:extLst>
      <p:ext uri="{BB962C8B-B14F-4D97-AF65-F5344CB8AC3E}">
        <p14:creationId xmlns:p14="http://schemas.microsoft.com/office/powerpoint/2010/main" val="2644103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6B18-0440-C52F-FB26-77543809D6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7149" y="264319"/>
            <a:ext cx="10058400" cy="559930"/>
          </a:xfrm>
        </p:spPr>
        <p:txBody>
          <a:bodyPr>
            <a:normAutofit/>
          </a:bodyPr>
          <a:lstStyle/>
          <a:p>
            <a:r>
              <a:rPr lang="en-US" sz="2400" b="1" dirty="0"/>
              <a:t>VII) TÓM TẮT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B2F7-0D75-A1C8-98CB-AEFE6FA13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4045" y="1286333"/>
            <a:ext cx="10058400" cy="40227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BN </a:t>
            </a:r>
            <a:r>
              <a:rPr lang="en-US" dirty="0" err="1">
                <a:solidFill>
                  <a:schemeClr val="tx1"/>
                </a:solidFill>
              </a:rPr>
              <a:t>nữ</a:t>
            </a:r>
            <a:r>
              <a:rPr lang="en-US" dirty="0">
                <a:solidFill>
                  <a:schemeClr val="tx1"/>
                </a:solidFill>
              </a:rPr>
              <a:t>, 69 </a:t>
            </a:r>
            <a:r>
              <a:rPr lang="en-US" dirty="0" err="1">
                <a:solidFill>
                  <a:schemeClr val="tx1"/>
                </a:solidFill>
              </a:rPr>
              <a:t>tuổi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bụng</a:t>
            </a:r>
            <a:r>
              <a:rPr lang="en-US" dirty="0">
                <a:solidFill>
                  <a:schemeClr val="tx1"/>
                </a:solidFill>
              </a:rPr>
              <a:t>. Qua </a:t>
            </a:r>
            <a:r>
              <a:rPr lang="en-US" dirty="0" err="1">
                <a:solidFill>
                  <a:schemeClr val="tx1"/>
                </a:solidFill>
              </a:rPr>
              <a:t>hỏi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 TCCN: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quặn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cơn</a:t>
            </a:r>
            <a:r>
              <a:rPr lang="vi-VN" dirty="0">
                <a:solidFill>
                  <a:schemeClr val="tx1"/>
                </a:solidFill>
              </a:rPr>
              <a:t>, ở </a:t>
            </a:r>
            <a:r>
              <a:rPr lang="vi-VN" dirty="0" err="1">
                <a:solidFill>
                  <a:schemeClr val="tx1"/>
                </a:solidFill>
              </a:rPr>
              <a:t>vùng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hạ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và</a:t>
            </a:r>
            <a:r>
              <a:rPr lang="vi-VN" dirty="0">
                <a:solidFill>
                  <a:schemeClr val="tx1"/>
                </a:solidFill>
              </a:rPr>
              <a:t> HC (T)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Buồn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nôn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Khó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thấy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bụng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nôn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ói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 TCTT: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nhẹ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vùng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hạ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vị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và</a:t>
            </a:r>
            <a:r>
              <a:rPr lang="vi-VN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HC </a:t>
            </a:r>
            <a:r>
              <a:rPr lang="en-US" dirty="0">
                <a:solidFill>
                  <a:schemeClr val="tx1"/>
                </a:solidFill>
              </a:rPr>
              <a:t>(T)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kháng</a:t>
            </a:r>
            <a:r>
              <a:rPr lang="en-US" dirty="0">
                <a:solidFill>
                  <a:schemeClr val="tx1"/>
                </a:solidFill>
              </a:rPr>
              <a:t> (-)</a:t>
            </a:r>
          </a:p>
          <a:p>
            <a:r>
              <a:rPr lang="en-US" dirty="0" err="1">
                <a:solidFill>
                  <a:schemeClr val="tx1"/>
                </a:solidFill>
              </a:rPr>
              <a:t>Tiền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căn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xoắn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ruột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lấy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thai</a:t>
            </a:r>
            <a:r>
              <a:rPr lang="en-US" dirty="0">
                <a:solidFill>
                  <a:schemeClr val="tx1"/>
                </a:solidFill>
              </a:rPr>
              <a:t>, THA</a:t>
            </a:r>
          </a:p>
        </p:txBody>
      </p:sp>
    </p:spTree>
    <p:extLst>
      <p:ext uri="{BB962C8B-B14F-4D97-AF65-F5344CB8AC3E}">
        <p14:creationId xmlns:p14="http://schemas.microsoft.com/office/powerpoint/2010/main" val="344522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8430-3733-B136-0F25-097C27C97F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848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2400" b="1" dirty="0"/>
              <a:t>IX) ĐẶT VẤN ĐỀ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FFFB2-A037-AFB5-0897-467EEEE87EA7}"/>
              </a:ext>
            </a:extLst>
          </p:cNvPr>
          <p:cNvSpPr txBox="1"/>
          <p:nvPr/>
        </p:nvSpPr>
        <p:spPr>
          <a:xfrm>
            <a:off x="1442357" y="2389414"/>
            <a:ext cx="821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endParaRPr lang="vi-VN" sz="2400" dirty="0"/>
          </a:p>
          <a:p>
            <a:pPr marL="342900" indent="-342900">
              <a:buAutoNum type="arabicPeriod"/>
            </a:pPr>
            <a:r>
              <a:rPr lang="vi-VN" sz="2400" dirty="0" err="1"/>
              <a:t>Tiền</a:t>
            </a:r>
            <a:r>
              <a:rPr lang="vi-VN" sz="2400" dirty="0"/>
              <a:t> căn </a:t>
            </a:r>
            <a:r>
              <a:rPr lang="vi-VN" sz="2400" dirty="0" err="1"/>
              <a:t>mổ</a:t>
            </a:r>
            <a:r>
              <a:rPr lang="vi-VN" sz="2400" dirty="0"/>
              <a:t> </a:t>
            </a:r>
            <a:r>
              <a:rPr lang="vi-VN" sz="2400" dirty="0" err="1"/>
              <a:t>xoắn</a:t>
            </a:r>
            <a:r>
              <a:rPr lang="vi-VN" sz="2400" dirty="0"/>
              <a:t> </a:t>
            </a:r>
            <a:r>
              <a:rPr lang="vi-VN" sz="2400" dirty="0" err="1"/>
              <a:t>ruột</a:t>
            </a:r>
            <a:endParaRPr lang="vi-VN" sz="2400" dirty="0"/>
          </a:p>
          <a:p>
            <a:pPr marL="342900" indent="-342900">
              <a:buAutoNum type="arabicPeriod"/>
            </a:pPr>
            <a:r>
              <a:rPr lang="vi-VN" sz="2400" dirty="0"/>
              <a:t>THA</a:t>
            </a:r>
          </a:p>
        </p:txBody>
      </p:sp>
    </p:spTree>
    <p:extLst>
      <p:ext uri="{BB962C8B-B14F-4D97-AF65-F5344CB8AC3E}">
        <p14:creationId xmlns:p14="http://schemas.microsoft.com/office/powerpoint/2010/main" val="84040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69F-09AE-C826-08CE-81950DE125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8969" y="164989"/>
            <a:ext cx="10058400" cy="1449387"/>
          </a:xfrm>
        </p:spPr>
        <p:txBody>
          <a:bodyPr>
            <a:normAutofit/>
          </a:bodyPr>
          <a:lstStyle/>
          <a:p>
            <a:r>
              <a:rPr lang="en-US" sz="2400" b="1" dirty="0"/>
              <a:t>X) CHẨN ĐOÁN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47E5D-8519-43B8-D32E-05BEF44ADB67}"/>
              </a:ext>
            </a:extLst>
          </p:cNvPr>
          <p:cNvSpPr txBox="1"/>
          <p:nvPr/>
        </p:nvSpPr>
        <p:spPr>
          <a:xfrm>
            <a:off x="723900" y="20955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CĐSB: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ruột</a:t>
            </a:r>
            <a:r>
              <a:rPr lang="en-US" sz="2000" dirty="0"/>
              <a:t> do </a:t>
            </a:r>
            <a:r>
              <a:rPr lang="en-US" sz="2000" dirty="0" err="1"/>
              <a:t>dính</a:t>
            </a:r>
            <a:r>
              <a:rPr lang="en-US" sz="2000" dirty="0"/>
              <a:t> – VMC/THA</a:t>
            </a:r>
          </a:p>
          <a:p>
            <a:r>
              <a:rPr lang="en-US" sz="2000" dirty="0"/>
              <a:t>CĐPB: 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ruột</a:t>
            </a:r>
            <a:r>
              <a:rPr lang="en-US" sz="2000" dirty="0"/>
              <a:t> do u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tràng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ruột</a:t>
            </a:r>
            <a:r>
              <a:rPr lang="en-US" sz="2000" dirty="0"/>
              <a:t> do </a:t>
            </a:r>
            <a:r>
              <a:rPr lang="en-US" sz="2000" dirty="0" err="1"/>
              <a:t>bã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5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51ED-75F3-2EF6-C542-D0A9D04888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0649" y="738101"/>
            <a:ext cx="10058400" cy="755850"/>
          </a:xfrm>
        </p:spPr>
        <p:txBody>
          <a:bodyPr>
            <a:normAutofit/>
          </a:bodyPr>
          <a:lstStyle/>
          <a:p>
            <a:r>
              <a:rPr lang="en-US" sz="2600" b="1" dirty="0"/>
              <a:t>XI) </a:t>
            </a:r>
            <a:r>
              <a:rPr lang="en-US" sz="2600" b="1" dirty="0" err="1"/>
              <a:t>Biện</a:t>
            </a:r>
            <a:r>
              <a:rPr lang="en-US" sz="2600" b="1" dirty="0"/>
              <a:t> </a:t>
            </a:r>
            <a:r>
              <a:rPr lang="en-US" sz="2600" b="1" dirty="0" err="1"/>
              <a:t>luận</a:t>
            </a:r>
            <a:endParaRPr lang="en-US" sz="2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B09D-EC4F-777D-7498-B2F2687E6753}"/>
              </a:ext>
            </a:extLst>
          </p:cNvPr>
          <p:cNvSpPr txBox="1"/>
          <p:nvPr/>
        </p:nvSpPr>
        <p:spPr>
          <a:xfrm>
            <a:off x="1023257" y="2106386"/>
            <a:ext cx="9650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Hội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chứng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bán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tắc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ruột</a:t>
            </a: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anose="020F0502020204030204" pitchFamily="34" charset="0"/>
              </a:rPr>
              <a:t>BN </a:t>
            </a:r>
            <a:r>
              <a:rPr lang="en-US" sz="2400" dirty="0" err="1">
                <a:latin typeface="Calibri" panose="020F0502020204030204" pitchFamily="34" charset="0"/>
              </a:rPr>
              <a:t>nữ</a:t>
            </a:r>
            <a:r>
              <a:rPr lang="en-US" sz="2400" dirty="0">
                <a:latin typeface="Calibri" panose="020F0502020204030204" pitchFamily="34" charset="0"/>
              </a:rPr>
              <a:t> 69 </a:t>
            </a:r>
            <a:r>
              <a:rPr lang="en-US" sz="2400" dirty="0" err="1">
                <a:latin typeface="Calibri" panose="020F0502020204030204" pitchFamily="34" charset="0"/>
              </a:rPr>
              <a:t>tuổi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nhập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viện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triệu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chứng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bụng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quặn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cơn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hạ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vị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dirty="0" err="1">
                <a:latin typeface="Calibri" panose="020F0502020204030204" pitchFamily="34" charset="0"/>
              </a:rPr>
              <a:t>hố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chậu</a:t>
            </a:r>
            <a:r>
              <a:rPr lang="en-US" sz="2400" dirty="0">
                <a:latin typeface="Calibri" panose="020F0502020204030204" pitchFamily="34" charset="0"/>
              </a:rPr>
              <a:t> (T) </a:t>
            </a:r>
            <a:r>
              <a:rPr lang="en-US" sz="2400" dirty="0" err="1">
                <a:latin typeface="Calibri" panose="020F0502020204030204" pitchFamily="34" charset="0"/>
              </a:rPr>
              <a:t>kèm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trướng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bụng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buồn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nôn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đi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cầu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rặn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lượng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ít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vẫn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trung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tiện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được</a:t>
            </a: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</a:rPr>
              <a:t>Khám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ghi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nhận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bụng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trướng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âm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ruột</a:t>
            </a:r>
            <a:r>
              <a:rPr lang="en-US" sz="2400" dirty="0">
                <a:latin typeface="Calibri" panose="020F0502020204030204" pitchFamily="34" charset="0"/>
              </a:rPr>
              <a:t> 7l/p, </a:t>
            </a:r>
            <a:r>
              <a:rPr lang="en-US" sz="2400" dirty="0" err="1">
                <a:latin typeface="Calibri" panose="020F0502020204030204" pitchFamily="34" charset="0"/>
              </a:rPr>
              <a:t>tăng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âm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sắc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gõ</a:t>
            </a:r>
            <a:r>
              <a:rPr lang="en-US" sz="2400" dirty="0">
                <a:latin typeface="Calibri" panose="020F0502020204030204" pitchFamily="34" charset="0"/>
              </a:rPr>
              <a:t> vang</a:t>
            </a:r>
          </a:p>
          <a:p>
            <a:r>
              <a:rPr lang="en-US" sz="2400" dirty="0">
                <a:latin typeface="Calibri" panose="020F0502020204030204" pitchFamily="34" charset="0"/>
              </a:rPr>
              <a:t>=&gt; BN </a:t>
            </a:r>
            <a:r>
              <a:rPr lang="en-US" sz="2400" dirty="0" err="1">
                <a:latin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hội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chứng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bán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tắc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ruột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9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FBC960-ECEA-82CD-F962-DBFF6A6E7C25}"/>
              </a:ext>
            </a:extLst>
          </p:cNvPr>
          <p:cNvSpPr txBox="1"/>
          <p:nvPr/>
        </p:nvSpPr>
        <p:spPr>
          <a:xfrm>
            <a:off x="919843" y="1801586"/>
            <a:ext cx="102216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gây</a:t>
            </a:r>
            <a:r>
              <a:rPr lang="en-US" sz="2200" dirty="0"/>
              <a:t> </a:t>
            </a:r>
            <a:r>
              <a:rPr lang="en-US" sz="2200" dirty="0" err="1"/>
              <a:t>bán</a:t>
            </a:r>
            <a:r>
              <a:rPr lang="en-US" sz="2200" dirty="0"/>
              <a:t> </a:t>
            </a:r>
            <a:r>
              <a:rPr lang="en-US" sz="2200" dirty="0" err="1"/>
              <a:t>tắc</a:t>
            </a:r>
            <a:r>
              <a:rPr lang="en-US" sz="2200" dirty="0"/>
              <a:t> </a:t>
            </a:r>
            <a:r>
              <a:rPr lang="en-US" sz="2200" dirty="0" err="1"/>
              <a:t>ruột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BN </a:t>
            </a:r>
            <a:r>
              <a:rPr lang="en-US" sz="2200" dirty="0" err="1"/>
              <a:t>này</a:t>
            </a:r>
            <a:r>
              <a:rPr lang="en-US" sz="2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Dính</a:t>
            </a:r>
            <a:r>
              <a:rPr lang="en-US" sz="2200" dirty="0"/>
              <a:t> </a:t>
            </a:r>
            <a:r>
              <a:rPr lang="en-US" sz="2200" dirty="0" err="1"/>
              <a:t>ruột</a:t>
            </a:r>
            <a:r>
              <a:rPr lang="en-US" sz="2200" dirty="0"/>
              <a:t>: BN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phẫu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10 </a:t>
            </a:r>
            <a:r>
              <a:rPr lang="en-US" sz="2200" dirty="0" err="1"/>
              <a:t>năm</a:t>
            </a:r>
            <a:r>
              <a:rPr lang="en-US" sz="2200" dirty="0"/>
              <a:t> (</a:t>
            </a:r>
            <a:r>
              <a:rPr lang="en-US" sz="2200" dirty="0" err="1"/>
              <a:t>mổ</a:t>
            </a:r>
            <a:r>
              <a:rPr lang="en-US" sz="2200" dirty="0"/>
              <a:t> </a:t>
            </a:r>
            <a:r>
              <a:rPr lang="en-US" sz="2200" dirty="0" err="1"/>
              <a:t>xoắn</a:t>
            </a:r>
            <a:r>
              <a:rPr lang="en-US" sz="2200" dirty="0"/>
              <a:t> </a:t>
            </a:r>
            <a:r>
              <a:rPr lang="en-US" sz="2200" dirty="0" err="1"/>
              <a:t>ruột</a:t>
            </a:r>
            <a:r>
              <a:rPr lang="en-US" sz="2200" dirty="0"/>
              <a:t>),…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Bã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ăn</a:t>
            </a:r>
            <a:r>
              <a:rPr lang="en-US" sz="2200" dirty="0"/>
              <a:t>: </a:t>
            </a:r>
            <a:r>
              <a:rPr lang="vi-VN" sz="2200" dirty="0"/>
              <a:t>BN </a:t>
            </a:r>
            <a:r>
              <a:rPr lang="vi-VN" sz="2200" dirty="0" err="1"/>
              <a:t>vẫn</a:t>
            </a:r>
            <a:r>
              <a:rPr lang="vi-VN" sz="2200" dirty="0"/>
              <a:t> </a:t>
            </a:r>
            <a:r>
              <a:rPr lang="vi-VN" sz="2200" dirty="0" err="1"/>
              <a:t>còn</a:t>
            </a:r>
            <a:r>
              <a:rPr lang="vi-VN" sz="2200" dirty="0"/>
              <a:t> </a:t>
            </a:r>
            <a:r>
              <a:rPr lang="vi-VN" sz="2200" dirty="0" err="1"/>
              <a:t>chức</a:t>
            </a:r>
            <a:r>
              <a:rPr lang="vi-VN" sz="2200"/>
              <a:t> năng ăn nhai</a:t>
            </a:r>
            <a:r>
              <a:rPr lang="en-US" sz="220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dạ</a:t>
            </a:r>
            <a:r>
              <a:rPr lang="en-US" sz="2200" dirty="0"/>
              <a:t> </a:t>
            </a:r>
            <a:r>
              <a:rPr lang="en-US" sz="2200" dirty="0" err="1"/>
              <a:t>dày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nghĩ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,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nghĩ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trừ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U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tràng</a:t>
            </a:r>
            <a:r>
              <a:rPr lang="en-US" sz="2200" dirty="0"/>
              <a:t>: BN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cơn</a:t>
            </a:r>
            <a:r>
              <a:rPr lang="en-US" sz="2200" dirty="0"/>
              <a:t> </a:t>
            </a:r>
            <a:r>
              <a:rPr lang="en-US" sz="2200" dirty="0" err="1"/>
              <a:t>đau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( &lt;24h),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chán</a:t>
            </a:r>
            <a:r>
              <a:rPr lang="en-US" sz="2200" dirty="0"/>
              <a:t> </a:t>
            </a:r>
            <a:r>
              <a:rPr lang="en-US" sz="2200" dirty="0" err="1"/>
              <a:t>ăn</a:t>
            </a:r>
            <a:r>
              <a:rPr lang="en-US" sz="2200" dirty="0"/>
              <a:t> </a:t>
            </a:r>
            <a:r>
              <a:rPr lang="en-US" sz="2200" dirty="0" err="1"/>
              <a:t>sụt</a:t>
            </a:r>
            <a:r>
              <a:rPr lang="en-US" sz="2200" dirty="0"/>
              <a:t> </a:t>
            </a:r>
            <a:r>
              <a:rPr lang="en-US" sz="2200" dirty="0" err="1"/>
              <a:t>cân</a:t>
            </a:r>
            <a:r>
              <a:rPr lang="en-US" sz="2200" dirty="0"/>
              <a:t>, </a:t>
            </a:r>
            <a:r>
              <a:rPr lang="en-US" sz="2200" dirty="0" err="1"/>
              <a:t>thăm</a:t>
            </a:r>
            <a:r>
              <a:rPr lang="en-US" sz="2200" dirty="0"/>
              <a:t> </a:t>
            </a:r>
            <a:r>
              <a:rPr lang="en-US" sz="2200" dirty="0" err="1"/>
              <a:t>hậu</a:t>
            </a:r>
            <a:r>
              <a:rPr lang="en-US" sz="2200" dirty="0"/>
              <a:t> </a:t>
            </a:r>
            <a:r>
              <a:rPr lang="en-US" sz="2200" dirty="0" err="1"/>
              <a:t>môn</a:t>
            </a:r>
            <a:r>
              <a:rPr lang="en-US" sz="2200" dirty="0"/>
              <a:t> </a:t>
            </a:r>
            <a:r>
              <a:rPr lang="en-US" sz="2200" dirty="0" err="1"/>
              <a:t>trực</a:t>
            </a:r>
            <a:r>
              <a:rPr lang="en-US" sz="2200" dirty="0"/>
              <a:t> </a:t>
            </a:r>
            <a:r>
              <a:rPr lang="en-US" sz="2200" dirty="0" err="1"/>
              <a:t>tràng</a:t>
            </a:r>
            <a:r>
              <a:rPr lang="en-US" sz="2200" dirty="0"/>
              <a:t> </a:t>
            </a: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polyp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, </a:t>
            </a:r>
            <a:r>
              <a:rPr lang="en-US" sz="2200" dirty="0" err="1"/>
              <a:t>khám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máu</a:t>
            </a:r>
            <a:r>
              <a:rPr lang="en-US" sz="2200" dirty="0"/>
              <a:t>, </a:t>
            </a:r>
            <a:r>
              <a:rPr lang="en-US" sz="2200" dirty="0" err="1"/>
              <a:t>tuy</a:t>
            </a:r>
            <a:r>
              <a:rPr lang="en-US" sz="2200" dirty="0"/>
              <a:t> </a:t>
            </a:r>
            <a:r>
              <a:rPr lang="en-US" sz="2200" dirty="0" err="1"/>
              <a:t>nhiên</a:t>
            </a:r>
            <a:r>
              <a:rPr lang="en-US" sz="2200" dirty="0"/>
              <a:t> ở BN </a:t>
            </a:r>
            <a:r>
              <a:rPr lang="en-US" sz="2200" dirty="0" err="1"/>
              <a:t>lớn</a:t>
            </a:r>
            <a:r>
              <a:rPr lang="en-US" sz="2200" dirty="0"/>
              <a:t> </a:t>
            </a:r>
            <a:r>
              <a:rPr lang="en-US" sz="2200" dirty="0" err="1"/>
              <a:t>tuổi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đau</a:t>
            </a:r>
            <a:r>
              <a:rPr lang="en-US" sz="2200" dirty="0"/>
              <a:t> </a:t>
            </a:r>
            <a:r>
              <a:rPr lang="en-US" sz="2200" dirty="0" err="1"/>
              <a:t>bụng</a:t>
            </a:r>
            <a:r>
              <a:rPr lang="en-US" sz="2200" dirty="0"/>
              <a:t>,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chất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=&gt; </a:t>
            </a: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trừ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=&gt;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nghị</a:t>
            </a:r>
            <a:r>
              <a:rPr lang="en-US" sz="2200" dirty="0"/>
              <a:t> CT scan </a:t>
            </a:r>
            <a:r>
              <a:rPr lang="en-US" sz="2200" dirty="0" err="1"/>
              <a:t>bụng</a:t>
            </a:r>
            <a:r>
              <a:rPr lang="en-US" sz="2200" dirty="0"/>
              <a:t> </a:t>
            </a:r>
            <a:r>
              <a:rPr lang="en-US" sz="2200" dirty="0" err="1"/>
              <a:t>chậu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cản</a:t>
            </a:r>
            <a:r>
              <a:rPr lang="en-US" sz="2200" dirty="0"/>
              <a:t> </a:t>
            </a:r>
            <a:r>
              <a:rPr lang="en-US" sz="2200" dirty="0" err="1"/>
              <a:t>quang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khảo</a:t>
            </a:r>
            <a:r>
              <a:rPr lang="en-US" sz="2200" dirty="0"/>
              <a:t> </a:t>
            </a:r>
            <a:r>
              <a:rPr lang="en-US" sz="2200" dirty="0" err="1"/>
              <a:t>sát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Lao </a:t>
            </a:r>
            <a:r>
              <a:rPr lang="en-US" sz="2200" dirty="0" err="1"/>
              <a:t>ruột</a:t>
            </a:r>
            <a:r>
              <a:rPr lang="en-US" sz="2200" dirty="0"/>
              <a:t>: BN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nhiễm</a:t>
            </a:r>
            <a:r>
              <a:rPr lang="en-US" sz="2200" dirty="0"/>
              <a:t> </a:t>
            </a:r>
            <a:r>
              <a:rPr lang="en-US" sz="2200" dirty="0" err="1"/>
              <a:t>lao</a:t>
            </a:r>
            <a:r>
              <a:rPr lang="en-US" sz="2200" dirty="0"/>
              <a:t> hay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xúc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lao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nghĩ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87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12D03-CF53-941D-14DA-4A79F3C840DF}"/>
              </a:ext>
            </a:extLst>
          </p:cNvPr>
          <p:cNvSpPr txBox="1"/>
          <p:nvPr/>
        </p:nvSpPr>
        <p:spPr>
          <a:xfrm>
            <a:off x="470265" y="1655122"/>
            <a:ext cx="954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XII) ĐỀ NGHỊ CẬN LÂM SÀNG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B19E2-3881-36CC-61E5-4B4EDB627356}"/>
              </a:ext>
            </a:extLst>
          </p:cNvPr>
          <p:cNvSpPr txBox="1"/>
          <p:nvPr/>
        </p:nvSpPr>
        <p:spPr>
          <a:xfrm>
            <a:off x="946784" y="2316984"/>
            <a:ext cx="94951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/>
              <a:t>X </a:t>
            </a:r>
            <a:r>
              <a:rPr lang="en-US" sz="2200" dirty="0" err="1"/>
              <a:t>quang</a:t>
            </a:r>
            <a:r>
              <a:rPr lang="en-US" sz="2200" dirty="0"/>
              <a:t> </a:t>
            </a:r>
            <a:r>
              <a:rPr lang="en-US" sz="2200" dirty="0" err="1"/>
              <a:t>bụng</a:t>
            </a:r>
            <a:r>
              <a:rPr lang="en-US" sz="2200" dirty="0"/>
              <a:t> </a:t>
            </a:r>
            <a:r>
              <a:rPr lang="en-US" sz="2200" dirty="0" err="1"/>
              <a:t>đứng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sửa</a:t>
            </a:r>
            <a:r>
              <a:rPr lang="en-US" sz="2200" dirty="0"/>
              <a:t> </a:t>
            </a:r>
            <a:r>
              <a:rPr lang="en-US" sz="2200" dirty="0" err="1"/>
              <a:t>soạn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 err="1"/>
              <a:t>Siêu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</a:t>
            </a:r>
            <a:r>
              <a:rPr lang="en-US" sz="2200" dirty="0" err="1"/>
              <a:t>bụng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CT scan </a:t>
            </a:r>
            <a:r>
              <a:rPr lang="en-US" sz="2200" dirty="0" err="1"/>
              <a:t>bụng</a:t>
            </a:r>
            <a:r>
              <a:rPr lang="en-US" sz="2200" dirty="0"/>
              <a:t> </a:t>
            </a:r>
            <a:r>
              <a:rPr lang="en-US" sz="2200" dirty="0" err="1"/>
              <a:t>chậu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cản</a:t>
            </a:r>
            <a:r>
              <a:rPr lang="en-US" sz="2200" dirty="0"/>
              <a:t> </a:t>
            </a:r>
            <a:r>
              <a:rPr lang="en-US" sz="2200" dirty="0" err="1"/>
              <a:t>quang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CTM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AST, ALT, BUN, Creatinine, Ion </a:t>
            </a:r>
            <a:r>
              <a:rPr lang="en-US" sz="2200" dirty="0" err="1"/>
              <a:t>đồ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PT, APTT</a:t>
            </a:r>
          </a:p>
        </p:txBody>
      </p:sp>
    </p:spTree>
    <p:extLst>
      <p:ext uri="{BB962C8B-B14F-4D97-AF65-F5344CB8AC3E}">
        <p14:creationId xmlns:p14="http://schemas.microsoft.com/office/powerpoint/2010/main" val="261743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B5EA-F7CA-E2CC-AD72-B06B3B93E4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129" y="490779"/>
            <a:ext cx="6276975" cy="846137"/>
          </a:xfrm>
        </p:spPr>
        <p:txBody>
          <a:bodyPr>
            <a:normAutofit/>
          </a:bodyPr>
          <a:lstStyle/>
          <a:p>
            <a:r>
              <a:rPr lang="en-US" sz="2800" b="1" dirty="0"/>
              <a:t>XII) KẾT QUẢ CẬN LÂM SÀNG</a:t>
            </a:r>
          </a:p>
        </p:txBody>
      </p:sp>
      <p:pic>
        <p:nvPicPr>
          <p:cNvPr id="6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1BBF671-8A59-1D3C-5718-E49BC4B00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2" r="490" b="28394"/>
          <a:stretch/>
        </p:blipFill>
        <p:spPr>
          <a:xfrm>
            <a:off x="877240" y="3626068"/>
            <a:ext cx="4918164" cy="2199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8AA71-1E40-1A88-9293-48966B71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45" y="1201943"/>
            <a:ext cx="4515447" cy="5451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0FBB31-4B97-1817-C9E8-D7B72DE17F30}"/>
              </a:ext>
            </a:extLst>
          </p:cNvPr>
          <p:cNvSpPr txBox="1"/>
          <p:nvPr/>
        </p:nvSpPr>
        <p:spPr>
          <a:xfrm>
            <a:off x="554946" y="2281437"/>
            <a:ext cx="4599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 </a:t>
            </a:r>
            <a:r>
              <a:rPr lang="en-US" sz="2000" b="1" dirty="0" err="1"/>
              <a:t>quang</a:t>
            </a:r>
            <a:r>
              <a:rPr lang="en-US" sz="2000" b="1" dirty="0"/>
              <a:t> </a:t>
            </a:r>
            <a:r>
              <a:rPr lang="en-US" sz="2000" b="1" dirty="0" err="1"/>
              <a:t>bụng</a:t>
            </a:r>
            <a:r>
              <a:rPr lang="en-US" sz="2000" b="1" dirty="0"/>
              <a:t> </a:t>
            </a:r>
            <a:r>
              <a:rPr lang="en-US" sz="2000" b="1" dirty="0" err="1"/>
              <a:t>đứng</a:t>
            </a:r>
            <a:r>
              <a:rPr lang="en-US" sz="2000" b="1" dirty="0"/>
              <a:t>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sửa</a:t>
            </a:r>
            <a:r>
              <a:rPr lang="en-US" sz="2000" b="1" dirty="0"/>
              <a:t> </a:t>
            </a:r>
            <a:r>
              <a:rPr lang="en-US" sz="2000" b="1" dirty="0" err="1"/>
              <a:t>soạn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686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36D2511-1F89-B533-A249-B425B6C5E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" b="29333"/>
          <a:stretch/>
        </p:blipFill>
        <p:spPr>
          <a:xfrm>
            <a:off x="5860475" y="955391"/>
            <a:ext cx="5257368" cy="4846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37D68-D770-DAFA-5C79-4C046452EC2C}"/>
              </a:ext>
            </a:extLst>
          </p:cNvPr>
          <p:cNvSpPr txBox="1"/>
          <p:nvPr/>
        </p:nvSpPr>
        <p:spPr>
          <a:xfrm>
            <a:off x="826113" y="725214"/>
            <a:ext cx="4420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Siêu</a:t>
            </a:r>
            <a:r>
              <a:rPr lang="en-US" sz="2400" b="1" dirty="0"/>
              <a:t> </a:t>
            </a:r>
            <a:r>
              <a:rPr lang="en-US" sz="2400" b="1" dirty="0" err="1"/>
              <a:t>âm</a:t>
            </a:r>
            <a:r>
              <a:rPr lang="en-US" sz="2400" b="1" dirty="0"/>
              <a:t> </a:t>
            </a:r>
            <a:r>
              <a:rPr lang="en-US" sz="2400" b="1" dirty="0" err="1"/>
              <a:t>bụng</a:t>
            </a:r>
            <a:endParaRPr lang="en-US" sz="2400" b="1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Gan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mỡ</a:t>
            </a:r>
            <a:r>
              <a:rPr lang="en-US" dirty="0"/>
              <a:t> </a:t>
            </a:r>
            <a:r>
              <a:rPr lang="en-US" dirty="0" err="1"/>
              <a:t>nhẹ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ổ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hố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75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D93CF-6AA8-9557-CB93-DEF9081B9CEF}"/>
              </a:ext>
            </a:extLst>
          </p:cNvPr>
          <p:cNvSpPr txBox="1"/>
          <p:nvPr/>
        </p:nvSpPr>
        <p:spPr>
          <a:xfrm>
            <a:off x="1242323" y="1330610"/>
            <a:ext cx="966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CT-scan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4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A9E2F-5B03-CDDF-7B4B-4D76003DF84B}"/>
              </a:ext>
            </a:extLst>
          </p:cNvPr>
          <p:cNvSpPr txBox="1"/>
          <p:nvPr/>
        </p:nvSpPr>
        <p:spPr>
          <a:xfrm>
            <a:off x="309092" y="109471"/>
            <a:ext cx="9736429" cy="568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CT- scan </a:t>
            </a:r>
            <a:r>
              <a:rPr lang="en-US" sz="1700" b="1" dirty="0" err="1"/>
              <a:t>bụng</a:t>
            </a:r>
            <a:r>
              <a:rPr lang="en-US" sz="1700" b="1" dirty="0"/>
              <a:t> </a:t>
            </a:r>
            <a:r>
              <a:rPr lang="en-US" sz="1700" b="1" dirty="0" err="1"/>
              <a:t>chậu</a:t>
            </a:r>
            <a:r>
              <a:rPr lang="en-US" sz="1700" b="1" dirty="0"/>
              <a:t> </a:t>
            </a:r>
            <a:r>
              <a:rPr lang="en-US" sz="1700" b="1" dirty="0" err="1"/>
              <a:t>có</a:t>
            </a:r>
            <a:r>
              <a:rPr lang="en-US" sz="1700" b="1" dirty="0"/>
              <a:t> </a:t>
            </a:r>
            <a:r>
              <a:rPr lang="en-US" sz="1700" b="1" dirty="0" err="1"/>
              <a:t>cản</a:t>
            </a:r>
            <a:r>
              <a:rPr lang="en-US" sz="1700" b="1" dirty="0"/>
              <a:t> </a:t>
            </a:r>
            <a:r>
              <a:rPr lang="en-US" sz="1700" b="1" dirty="0" err="1"/>
              <a:t>quang</a:t>
            </a:r>
            <a:endParaRPr lang="en-US" sz="1700" b="1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MÔ TẢ: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Gan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bờ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huyết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tĩnh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Túi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lòng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sỏi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sỏi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thượng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d#6mm.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dmax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41mm,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lòng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ứ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non (+),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rốn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niêm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xẹp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lòng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Ứ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ổ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đậm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# 8-10HU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phì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bóc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 LUẬN: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ruột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dưới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rốn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(T),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dính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500" dirty="0">
                <a:effectLst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Ứ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trực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500" dirty="0">
                <a:effectLst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Nang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(P).</a:t>
            </a:r>
            <a:r>
              <a:rPr lang="en-US" sz="1500" dirty="0">
                <a:effectLst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ổ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bụng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810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EBFE-AC83-BCD4-787E-D89FA318EB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6348" y="366852"/>
            <a:ext cx="10058400" cy="898732"/>
          </a:xfrm>
        </p:spPr>
        <p:txBody>
          <a:bodyPr>
            <a:normAutofit/>
          </a:bodyPr>
          <a:lstStyle/>
          <a:p>
            <a:r>
              <a:rPr lang="en-US" sz="2400" b="1" dirty="0"/>
              <a:t>I) HÀNH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57AC-5C79-AE92-B623-9C3D5AF6A4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6435" y="1508333"/>
            <a:ext cx="10058400" cy="4022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: Lê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nữ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: 1953 (69 </a:t>
            </a:r>
            <a:r>
              <a:rPr lang="en-US" dirty="0" err="1">
                <a:solidFill>
                  <a:schemeClr val="tx1"/>
                </a:solidFill>
              </a:rPr>
              <a:t>tuổi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Hòa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Bình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Hòa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Xuân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Lộc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Đồng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Nai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nghiệp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nghỉ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hưu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lúc</a:t>
            </a:r>
            <a:r>
              <a:rPr lang="en-US" dirty="0">
                <a:solidFill>
                  <a:schemeClr val="tx1"/>
                </a:solidFill>
              </a:rPr>
              <a:t> 9h </a:t>
            </a:r>
            <a:r>
              <a:rPr lang="en-US" dirty="0" err="1">
                <a:solidFill>
                  <a:schemeClr val="tx1"/>
                </a:solidFill>
              </a:rPr>
              <a:t>ngày</a:t>
            </a:r>
            <a:r>
              <a:rPr lang="en-US" dirty="0">
                <a:solidFill>
                  <a:schemeClr val="tx1"/>
                </a:solidFill>
              </a:rPr>
              <a:t> 7/10/2022 khoa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cứu</a:t>
            </a:r>
            <a:r>
              <a:rPr lang="en-US" dirty="0">
                <a:solidFill>
                  <a:schemeClr val="tx1"/>
                </a:solidFill>
              </a:rPr>
              <a:t> BVND GĐ</a:t>
            </a:r>
          </a:p>
        </p:txBody>
      </p:sp>
    </p:spTree>
    <p:extLst>
      <p:ext uri="{BB962C8B-B14F-4D97-AF65-F5344CB8AC3E}">
        <p14:creationId xmlns:p14="http://schemas.microsoft.com/office/powerpoint/2010/main" val="316318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3478BB-DECC-37EC-D09E-D8EBE7D73C4E}"/>
              </a:ext>
            </a:extLst>
          </p:cNvPr>
          <p:cNvSpPr txBox="1"/>
          <p:nvPr/>
        </p:nvSpPr>
        <p:spPr>
          <a:xfrm>
            <a:off x="1487510" y="1075386"/>
            <a:ext cx="7598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Công</a:t>
            </a:r>
            <a:r>
              <a:rPr lang="en-US" sz="2200" b="1" dirty="0"/>
              <a:t> </a:t>
            </a:r>
            <a:r>
              <a:rPr lang="en-US" sz="2200" b="1" dirty="0" err="1"/>
              <a:t>thức</a:t>
            </a:r>
            <a:r>
              <a:rPr lang="en-US" sz="2200" b="1" dirty="0"/>
              <a:t> </a:t>
            </a:r>
            <a:r>
              <a:rPr lang="en-US" sz="2200" b="1" dirty="0" err="1"/>
              <a:t>máu</a:t>
            </a:r>
            <a:endParaRPr lang="en-US" sz="2200" b="1" dirty="0"/>
          </a:p>
          <a:p>
            <a:r>
              <a:rPr lang="en-US" sz="2200" dirty="0"/>
              <a:t>WBC 10.22 K/</a:t>
            </a:r>
            <a:r>
              <a:rPr lang="en-US" sz="2200" dirty="0" err="1"/>
              <a:t>uL</a:t>
            </a:r>
            <a:r>
              <a:rPr lang="en-US" sz="2200" dirty="0"/>
              <a:t>    Neu 79,3%</a:t>
            </a:r>
          </a:p>
          <a:p>
            <a:r>
              <a:rPr lang="en-US" sz="2200" dirty="0"/>
              <a:t>HGB: 134 g/l         MCV: 88.1 </a:t>
            </a:r>
            <a:r>
              <a:rPr lang="en-US" sz="2200" dirty="0" err="1"/>
              <a:t>fL</a:t>
            </a:r>
            <a:r>
              <a:rPr lang="en-US" sz="2200" dirty="0"/>
              <a:t>          MCH: 29.1 </a:t>
            </a:r>
            <a:r>
              <a:rPr lang="en-US" sz="2200" dirty="0" err="1"/>
              <a:t>pg</a:t>
            </a:r>
            <a:endParaRPr lang="en-US" sz="2200" dirty="0"/>
          </a:p>
          <a:p>
            <a:r>
              <a:rPr lang="en-US" sz="2200" dirty="0"/>
              <a:t>PLT: 191 G/L</a:t>
            </a:r>
          </a:p>
          <a:p>
            <a:r>
              <a:rPr lang="en-US" sz="2200" b="1" dirty="0" err="1"/>
              <a:t>Các</a:t>
            </a:r>
            <a:r>
              <a:rPr lang="en-US" sz="2200" b="1" dirty="0"/>
              <a:t> </a:t>
            </a:r>
            <a:r>
              <a:rPr lang="en-US" sz="2200" b="1" dirty="0" err="1"/>
              <a:t>xét</a:t>
            </a:r>
            <a:r>
              <a:rPr lang="en-US" sz="2200" b="1" dirty="0"/>
              <a:t> </a:t>
            </a:r>
            <a:r>
              <a:rPr lang="en-US" sz="2200" b="1" dirty="0" err="1"/>
              <a:t>nghiệm</a:t>
            </a:r>
            <a:r>
              <a:rPr lang="en-US" sz="2200" b="1" dirty="0"/>
              <a:t> </a:t>
            </a:r>
            <a:r>
              <a:rPr lang="en-US" sz="2200" b="1" dirty="0" err="1"/>
              <a:t>khác</a:t>
            </a:r>
            <a:endParaRPr lang="en-US" sz="2200" b="1" dirty="0"/>
          </a:p>
          <a:p>
            <a:pPr marL="285750" indent="-285750">
              <a:buFontTx/>
              <a:buChar char="-"/>
            </a:pPr>
            <a:r>
              <a:rPr lang="en-US" sz="2200" dirty="0"/>
              <a:t>PT: 10.7s           INR: 0.97%               APTT: 26.3s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Creatinine </a:t>
            </a:r>
            <a:r>
              <a:rPr lang="en-US" sz="2200" dirty="0" err="1"/>
              <a:t>máu</a:t>
            </a:r>
            <a:r>
              <a:rPr lang="en-US" sz="2200" dirty="0"/>
              <a:t>: 64.5 </a:t>
            </a:r>
            <a:r>
              <a:rPr lang="en-US" sz="2200" dirty="0" err="1"/>
              <a:t>umol</a:t>
            </a:r>
            <a:r>
              <a:rPr lang="en-US" sz="2200" dirty="0"/>
              <a:t>/L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AST: 21.3     ALT: 21.5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Ion </a:t>
            </a:r>
            <a:r>
              <a:rPr lang="en-US" sz="2200" dirty="0" err="1"/>
              <a:t>đồ</a:t>
            </a:r>
            <a:r>
              <a:rPr lang="en-US" sz="2200" dirty="0"/>
              <a:t>: </a:t>
            </a:r>
          </a:p>
          <a:p>
            <a:r>
              <a:rPr lang="en-US" sz="2200" dirty="0"/>
              <a:t>+ Na: 137.7 mmol/l</a:t>
            </a:r>
          </a:p>
          <a:p>
            <a:r>
              <a:rPr lang="en-US" sz="2200" dirty="0"/>
              <a:t>+ K: 3.34 mmol/l</a:t>
            </a:r>
          </a:p>
          <a:p>
            <a:r>
              <a:rPr lang="en-US" sz="2200" dirty="0"/>
              <a:t>+ Cl: 103.4 mmol/l</a:t>
            </a:r>
          </a:p>
        </p:txBody>
      </p:sp>
    </p:spTree>
    <p:extLst>
      <p:ext uri="{BB962C8B-B14F-4D97-AF65-F5344CB8AC3E}">
        <p14:creationId xmlns:p14="http://schemas.microsoft.com/office/powerpoint/2010/main" val="10469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63A5-B046-BE8F-A8BA-30C5BBD636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0029" y="145671"/>
            <a:ext cx="10058400" cy="1449387"/>
          </a:xfrm>
        </p:spPr>
        <p:txBody>
          <a:bodyPr>
            <a:normAutofit/>
          </a:bodyPr>
          <a:lstStyle/>
          <a:p>
            <a:r>
              <a:rPr lang="en-US" sz="2600" b="1" dirty="0"/>
              <a:t>XIII) CHẨN ĐOÁN XÁC ĐỊNH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124CA-A1CC-BF65-9DFD-ECC26C61BE39}"/>
              </a:ext>
            </a:extLst>
          </p:cNvPr>
          <p:cNvSpPr txBox="1"/>
          <p:nvPr/>
        </p:nvSpPr>
        <p:spPr>
          <a:xfrm>
            <a:off x="830687" y="2002665"/>
            <a:ext cx="1034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do </a:t>
            </a:r>
            <a:r>
              <a:rPr lang="en-US" dirty="0" err="1"/>
              <a:t>dính</a:t>
            </a:r>
            <a:r>
              <a:rPr lang="en-US" dirty="0"/>
              <a:t> –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/ THA </a:t>
            </a:r>
          </a:p>
        </p:txBody>
      </p:sp>
    </p:spTree>
    <p:extLst>
      <p:ext uri="{BB962C8B-B14F-4D97-AF65-F5344CB8AC3E}">
        <p14:creationId xmlns:p14="http://schemas.microsoft.com/office/powerpoint/2010/main" val="220619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366B1C-0E48-BF80-039E-511BDC1B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XIV)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trị</a:t>
            </a:r>
            <a:endParaRPr lang="vi-VN" dirty="0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313F63FC-B677-14D5-C5AF-8D4CE9763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31" y="1737360"/>
            <a:ext cx="6027500" cy="4697137"/>
          </a:xfrm>
        </p:spPr>
      </p:pic>
    </p:spTree>
    <p:extLst>
      <p:ext uri="{BB962C8B-B14F-4D97-AF65-F5344CB8AC3E}">
        <p14:creationId xmlns:p14="http://schemas.microsoft.com/office/powerpoint/2010/main" val="394792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268C-8F16-2AC9-5C48-9B47465F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17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2600" b="1" dirty="0"/>
              <a:t>XIV) ĐIỀU TRỊ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C8AB107-BCCA-B25B-680C-E4A467F4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- </a:t>
            </a:r>
            <a:r>
              <a:rPr lang="vi-VN" dirty="0" err="1"/>
              <a:t>Bù</a:t>
            </a:r>
            <a:r>
              <a:rPr lang="vi-VN" dirty="0"/>
              <a:t> </a:t>
            </a:r>
            <a:r>
              <a:rPr lang="vi-VN" dirty="0" err="1"/>
              <a:t>đắp</a:t>
            </a:r>
            <a:r>
              <a:rPr lang="vi-VN" dirty="0"/>
              <a:t> </a:t>
            </a:r>
            <a:r>
              <a:rPr lang="vi-VN" dirty="0" err="1"/>
              <a:t>nước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giải</a:t>
            </a:r>
            <a:endParaRPr lang="vi-VN" dirty="0"/>
          </a:p>
          <a:p>
            <a:r>
              <a:rPr lang="vi-VN" dirty="0"/>
              <a:t>- </a:t>
            </a:r>
            <a:r>
              <a:rPr lang="vi-VN" dirty="0" err="1"/>
              <a:t>Nhịn</a:t>
            </a:r>
            <a:r>
              <a:rPr lang="vi-VN" dirty="0"/>
              <a:t> </a:t>
            </a:r>
            <a:r>
              <a:rPr lang="vi-VN" dirty="0" err="1"/>
              <a:t>đói</a:t>
            </a:r>
            <a:r>
              <a:rPr lang="vi-VN" dirty="0"/>
              <a:t>, nuôi </a:t>
            </a:r>
            <a:r>
              <a:rPr lang="vi-VN" dirty="0" err="1"/>
              <a:t>dưỡng</a:t>
            </a:r>
            <a:r>
              <a:rPr lang="vi-VN" dirty="0"/>
              <a:t> qua </a:t>
            </a:r>
            <a:r>
              <a:rPr lang="vi-VN" dirty="0" err="1"/>
              <a:t>đường</a:t>
            </a:r>
            <a:r>
              <a:rPr lang="vi-VN" dirty="0"/>
              <a:t> TM</a:t>
            </a:r>
          </a:p>
          <a:p>
            <a:r>
              <a:rPr lang="vi-VN" dirty="0"/>
              <a:t>-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ống</a:t>
            </a:r>
            <a:r>
              <a:rPr lang="vi-VN" dirty="0"/>
              <a:t> thông </a:t>
            </a:r>
            <a:r>
              <a:rPr lang="vi-VN" dirty="0" err="1"/>
              <a:t>mũi</a:t>
            </a:r>
            <a:r>
              <a:rPr lang="vi-VN" dirty="0"/>
              <a:t> – </a:t>
            </a:r>
            <a:r>
              <a:rPr lang="vi-VN" dirty="0" err="1"/>
              <a:t>dạ</a:t>
            </a:r>
            <a:r>
              <a:rPr lang="vi-VN" dirty="0"/>
              <a:t> </a:t>
            </a:r>
            <a:r>
              <a:rPr lang="vi-VN" dirty="0" err="1"/>
              <a:t>dày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áp</a:t>
            </a:r>
            <a:endParaRPr lang="vi-VN" dirty="0"/>
          </a:p>
          <a:p>
            <a:r>
              <a:rPr lang="vi-VN" dirty="0"/>
              <a:t>- </a:t>
            </a:r>
            <a:r>
              <a:rPr lang="vi-VN" dirty="0" err="1"/>
              <a:t>Kháng</a:t>
            </a:r>
            <a:r>
              <a:rPr lang="vi-VN" dirty="0"/>
              <a:t> sinh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rộng</a:t>
            </a:r>
            <a:endParaRPr lang="vi-VN" dirty="0"/>
          </a:p>
          <a:p>
            <a:r>
              <a:rPr lang="vi-VN" dirty="0"/>
              <a:t>- 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:</a:t>
            </a:r>
          </a:p>
          <a:p>
            <a:r>
              <a:rPr lang="vi-VN" dirty="0"/>
              <a:t>+ Theo </a:t>
            </a:r>
            <a:r>
              <a:rPr lang="vi-VN" dirty="0" err="1"/>
              <a:t>dõi</a:t>
            </a:r>
            <a:r>
              <a:rPr lang="vi-VN" dirty="0"/>
              <a:t> lâm </a:t>
            </a:r>
            <a:r>
              <a:rPr lang="vi-VN" dirty="0" err="1"/>
              <a:t>sàng</a:t>
            </a:r>
            <a:r>
              <a:rPr lang="vi-VN" dirty="0"/>
              <a:t> </a:t>
            </a:r>
          </a:p>
          <a:p>
            <a:r>
              <a:rPr lang="vi-VN" dirty="0"/>
              <a:t>+ </a:t>
            </a:r>
            <a:r>
              <a:rPr lang="vi-VN" dirty="0" err="1"/>
              <a:t>Chụp</a:t>
            </a:r>
            <a:r>
              <a:rPr lang="vi-VN" dirty="0"/>
              <a:t> XQKSS </a:t>
            </a:r>
            <a:r>
              <a:rPr lang="vi-VN" dirty="0" err="1"/>
              <a:t>mỗi</a:t>
            </a:r>
            <a:r>
              <a:rPr lang="vi-VN" dirty="0"/>
              <a:t> 4-6h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endParaRPr lang="vi-VN" dirty="0"/>
          </a:p>
          <a:p>
            <a:r>
              <a:rPr lang="vi-VN" dirty="0"/>
              <a:t>+ Theo </a:t>
            </a:r>
            <a:r>
              <a:rPr lang="vi-VN" dirty="0" err="1"/>
              <a:t>dõi</a:t>
            </a:r>
            <a:r>
              <a:rPr lang="vi-VN" dirty="0"/>
              <a:t> 48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72h </a:t>
            </a:r>
            <a:r>
              <a:rPr lang="vi-VN" dirty="0" err="1"/>
              <a:t>miễn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 không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TRTN</a:t>
            </a:r>
          </a:p>
          <a:p>
            <a:r>
              <a:rPr lang="vi-VN" dirty="0"/>
              <a:t>+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mổ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711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8509-6F41-0AFB-DFBB-BF21C917AC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574" y="1056068"/>
            <a:ext cx="10058400" cy="564747"/>
          </a:xfrm>
        </p:spPr>
        <p:txBody>
          <a:bodyPr>
            <a:normAutofit/>
          </a:bodyPr>
          <a:lstStyle/>
          <a:p>
            <a:r>
              <a:rPr lang="en-US" sz="2400" b="1" dirty="0"/>
              <a:t>II) LÍ DO NHẬP VIỆN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AAE6-AD04-017C-36F6-D794052020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2152" y="1779207"/>
            <a:ext cx="10058400" cy="4022725"/>
          </a:xfrm>
        </p:spPr>
        <p:txBody>
          <a:bodyPr/>
          <a:lstStyle/>
          <a:p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5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81A6-38FD-C17D-2E71-F616681A0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998" y="294403"/>
            <a:ext cx="10058400" cy="761665"/>
          </a:xfrm>
        </p:spPr>
        <p:txBody>
          <a:bodyPr>
            <a:normAutofit/>
          </a:bodyPr>
          <a:lstStyle/>
          <a:p>
            <a:r>
              <a:rPr lang="en-US" sz="2400" b="1" dirty="0"/>
              <a:t>III) BỆNH SỬ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BD8A-ABFD-EF8A-B54F-C3CC621630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8816" y="1417637"/>
            <a:ext cx="10058400" cy="4022725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NV 12h BN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quặn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dưới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rốn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kéo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dài</a:t>
            </a:r>
            <a:r>
              <a:rPr lang="en-US" dirty="0">
                <a:solidFill>
                  <a:schemeClr val="tx1"/>
                </a:solidFill>
              </a:rPr>
              <a:t> 1-2p,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r>
              <a:rPr lang="en-US" dirty="0">
                <a:solidFill>
                  <a:schemeClr val="tx1"/>
                </a:solidFill>
              </a:rPr>
              <a:t> 10 -15p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buồn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nôn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nôn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ngoài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âm</a:t>
            </a:r>
            <a:r>
              <a:rPr lang="en-US" dirty="0">
                <a:solidFill>
                  <a:schemeClr val="tx1"/>
                </a:solidFill>
              </a:rPr>
              <a:t> ỉ </a:t>
            </a:r>
            <a:r>
              <a:rPr lang="en-US" dirty="0" err="1">
                <a:solidFill>
                  <a:schemeClr val="tx1"/>
                </a:solidFill>
              </a:rPr>
              <a:t>mức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nhẹ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</a:t>
            </a:r>
            <a:r>
              <a:rPr lang="en-US" dirty="0">
                <a:solidFill>
                  <a:schemeClr val="tx1"/>
                </a:solidFill>
              </a:rPr>
              <a:t> sang </a:t>
            </a:r>
            <a:r>
              <a:rPr lang="en-US" dirty="0" err="1">
                <a:solidFill>
                  <a:schemeClr val="tx1"/>
                </a:solidFill>
              </a:rPr>
              <a:t>vùng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chậu</a:t>
            </a:r>
            <a:r>
              <a:rPr lang="en-US" dirty="0">
                <a:solidFill>
                  <a:schemeClr val="tx1"/>
                </a:solidFill>
              </a:rPr>
              <a:t> (T),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tang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nằm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ít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Sáng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hôm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viện</a:t>
            </a:r>
            <a:r>
              <a:rPr lang="en-US" dirty="0">
                <a:solidFill>
                  <a:schemeClr val="tx1"/>
                </a:solidFill>
              </a:rPr>
              <a:t>, BN </a:t>
            </a:r>
            <a:r>
              <a:rPr lang="en-US" dirty="0" err="1">
                <a:solidFill>
                  <a:schemeClr val="tx1"/>
                </a:solidFill>
              </a:rPr>
              <a:t>thấy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bụng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, ợ </a:t>
            </a:r>
            <a:r>
              <a:rPr lang="en-US" dirty="0" err="1">
                <a:solidFill>
                  <a:schemeClr val="tx1"/>
                </a:solidFill>
              </a:rPr>
              <a:t>hơi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=&gt; BN </a:t>
            </a:r>
            <a:r>
              <a:rPr lang="en-US" dirty="0" err="1">
                <a:solidFill>
                  <a:schemeClr val="tx1"/>
                </a:solidFill>
              </a:rPr>
              <a:t>khám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cứu</a:t>
            </a:r>
            <a:r>
              <a:rPr lang="en-US" dirty="0">
                <a:solidFill>
                  <a:schemeClr val="tx1"/>
                </a:solidFill>
              </a:rPr>
              <a:t> BV NDGĐ 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bệnh</a:t>
            </a:r>
            <a:r>
              <a:rPr lang="en-US" dirty="0">
                <a:solidFill>
                  <a:schemeClr val="tx1"/>
                </a:solidFill>
              </a:rPr>
              <a:t>, BN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nôn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buồn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nôn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thở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buốt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, BN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cầu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lần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ít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ít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. BN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6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36A6-5A36-4CC3-040B-9FF05EE5E1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5255" y="152109"/>
            <a:ext cx="8262937" cy="543350"/>
          </a:xfrm>
        </p:spPr>
        <p:txBody>
          <a:bodyPr>
            <a:normAutofit/>
          </a:bodyPr>
          <a:lstStyle/>
          <a:p>
            <a:r>
              <a:rPr lang="en-US" sz="2400" b="1" dirty="0"/>
              <a:t>IV) 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48A8-C66D-D377-4C67-A5B86B2F57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6221" y="933584"/>
            <a:ext cx="10703717" cy="4805229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1) </a:t>
            </a:r>
            <a:r>
              <a:rPr lang="en-US" sz="1500" dirty="0" err="1">
                <a:solidFill>
                  <a:schemeClr val="tx1"/>
                </a:solidFill>
              </a:rPr>
              <a:t>Bản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thân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r>
              <a:rPr lang="en-US" sz="1500" dirty="0">
                <a:solidFill>
                  <a:schemeClr val="tx1"/>
                </a:solidFill>
              </a:rPr>
              <a:t>- </a:t>
            </a:r>
            <a:r>
              <a:rPr lang="en-US" sz="1500" dirty="0" err="1">
                <a:solidFill>
                  <a:schemeClr val="tx1"/>
                </a:solidFill>
              </a:rPr>
              <a:t>Nội</a:t>
            </a:r>
            <a:r>
              <a:rPr lang="en-US" sz="1500" dirty="0">
                <a:solidFill>
                  <a:schemeClr val="tx1"/>
                </a:solidFill>
              </a:rPr>
              <a:t> khoa:</a:t>
            </a:r>
          </a:p>
          <a:p>
            <a:r>
              <a:rPr lang="en-US" sz="1500" dirty="0">
                <a:solidFill>
                  <a:schemeClr val="tx1"/>
                </a:solidFill>
              </a:rPr>
              <a:t>+ THA </a:t>
            </a:r>
            <a:r>
              <a:rPr lang="en-US" sz="1500" dirty="0" err="1">
                <a:solidFill>
                  <a:schemeClr val="tx1"/>
                </a:solidFill>
              </a:rPr>
              <a:t>cách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vi-VN" sz="1500" dirty="0">
                <a:solidFill>
                  <a:schemeClr val="tx1"/>
                </a:solidFill>
              </a:rPr>
              <a:t>2 </a:t>
            </a:r>
            <a:r>
              <a:rPr lang="en-US" sz="1500" dirty="0" err="1">
                <a:solidFill>
                  <a:schemeClr val="tx1"/>
                </a:solidFill>
              </a:rPr>
              <a:t>năm</a:t>
            </a:r>
            <a:r>
              <a:rPr lang="en-US" sz="1500" dirty="0">
                <a:solidFill>
                  <a:schemeClr val="tx1"/>
                </a:solidFill>
              </a:rPr>
              <a:t>, HA </a:t>
            </a:r>
            <a:r>
              <a:rPr lang="en-US" sz="1500" dirty="0" err="1">
                <a:solidFill>
                  <a:schemeClr val="tx1"/>
                </a:solidFill>
              </a:rPr>
              <a:t>cao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nhất</a:t>
            </a:r>
            <a:r>
              <a:rPr lang="en-US" sz="1500" dirty="0">
                <a:solidFill>
                  <a:schemeClr val="tx1"/>
                </a:solidFill>
              </a:rPr>
              <a:t> 160mmHg, </a:t>
            </a:r>
            <a:r>
              <a:rPr lang="en-US" sz="1500" dirty="0" err="1">
                <a:solidFill>
                  <a:schemeClr val="tx1"/>
                </a:solidFill>
              </a:rPr>
              <a:t>đang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điều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vi-VN" sz="1500" dirty="0">
                <a:solidFill>
                  <a:schemeClr val="tx1"/>
                </a:solidFill>
              </a:rPr>
              <a:t> </a:t>
            </a:r>
            <a:r>
              <a:rPr lang="vi-VN" sz="1500" dirty="0" err="1">
                <a:solidFill>
                  <a:schemeClr val="tx1"/>
                </a:solidFill>
              </a:rPr>
              <a:t>Amlodipine</a:t>
            </a:r>
            <a:r>
              <a:rPr lang="vi-VN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hiện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ổn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 </a:t>
            </a:r>
            <a:r>
              <a:rPr lang="en-US" sz="1500" dirty="0" err="1">
                <a:solidFill>
                  <a:schemeClr val="tx1"/>
                </a:solidFill>
              </a:rPr>
              <a:t>Chưa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nhận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tiền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căn</a:t>
            </a:r>
            <a:r>
              <a:rPr lang="en-US" sz="1500" dirty="0">
                <a:solidFill>
                  <a:schemeClr val="tx1"/>
                </a:solidFill>
              </a:rPr>
              <a:t> ĐTĐ, RL </a:t>
            </a:r>
            <a:r>
              <a:rPr lang="en-US" sz="1500" dirty="0" err="1">
                <a:solidFill>
                  <a:schemeClr val="tx1"/>
                </a:solidFill>
              </a:rPr>
              <a:t>mỡ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máu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 </a:t>
            </a:r>
            <a:r>
              <a:rPr lang="en-US" sz="1500" dirty="0" err="1">
                <a:solidFill>
                  <a:schemeClr val="tx1"/>
                </a:solidFill>
              </a:rPr>
              <a:t>Chưa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nhận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tiền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căn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các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bệnh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tim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mạch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hô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hấp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các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bệnh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nội</a:t>
            </a:r>
            <a:r>
              <a:rPr lang="en-US" sz="1500" dirty="0">
                <a:solidFill>
                  <a:schemeClr val="tx1"/>
                </a:solidFill>
              </a:rPr>
              <a:t> khoa </a:t>
            </a:r>
            <a:r>
              <a:rPr lang="en-US" sz="1500" dirty="0" err="1">
                <a:solidFill>
                  <a:schemeClr val="tx1"/>
                </a:solidFill>
              </a:rPr>
              <a:t>khác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 </a:t>
            </a:r>
            <a:r>
              <a:rPr lang="en-US" sz="1500" dirty="0" err="1">
                <a:solidFill>
                  <a:schemeClr val="tx1"/>
                </a:solidFill>
              </a:rPr>
              <a:t>Ngoại</a:t>
            </a:r>
            <a:r>
              <a:rPr lang="en-US" sz="1500" dirty="0">
                <a:solidFill>
                  <a:schemeClr val="tx1"/>
                </a:solidFill>
              </a:rPr>
              <a:t> khoa:</a:t>
            </a:r>
          </a:p>
          <a:p>
            <a:r>
              <a:rPr lang="en-US" sz="1500" dirty="0">
                <a:solidFill>
                  <a:schemeClr val="tx1"/>
                </a:solidFill>
              </a:rPr>
              <a:t>+ </a:t>
            </a:r>
            <a:r>
              <a:rPr lang="en-US" sz="1500" dirty="0" err="1">
                <a:solidFill>
                  <a:schemeClr val="tx1"/>
                </a:solidFill>
              </a:rPr>
              <a:t>Cách</a:t>
            </a:r>
            <a:r>
              <a:rPr lang="en-US" sz="1500" dirty="0">
                <a:solidFill>
                  <a:schemeClr val="tx1"/>
                </a:solidFill>
              </a:rPr>
              <a:t> 10 </a:t>
            </a:r>
            <a:r>
              <a:rPr lang="en-US" sz="1500" dirty="0" err="1">
                <a:solidFill>
                  <a:schemeClr val="tx1"/>
                </a:solidFill>
              </a:rPr>
              <a:t>năm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mổ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xoắn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ruột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vi-VN" sz="1500" dirty="0" err="1">
                <a:solidFill>
                  <a:schemeClr val="tx1"/>
                </a:solidFill>
              </a:rPr>
              <a:t>tại</a:t>
            </a:r>
            <a:r>
              <a:rPr lang="vi-VN" sz="1500" dirty="0">
                <a:solidFill>
                  <a:schemeClr val="tx1"/>
                </a:solidFill>
              </a:rPr>
              <a:t> BV tư ở </a:t>
            </a:r>
            <a:r>
              <a:rPr lang="vi-VN" sz="1500" dirty="0" err="1">
                <a:solidFill>
                  <a:schemeClr val="tx1"/>
                </a:solidFill>
              </a:rPr>
              <a:t>Đồng</a:t>
            </a:r>
            <a:r>
              <a:rPr lang="vi-VN" sz="1500" dirty="0">
                <a:solidFill>
                  <a:schemeClr val="tx1"/>
                </a:solidFill>
              </a:rPr>
              <a:t> Nai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 </a:t>
            </a:r>
            <a:r>
              <a:rPr lang="en-US" sz="1500" dirty="0" err="1">
                <a:solidFill>
                  <a:schemeClr val="tx1"/>
                </a:solidFill>
              </a:rPr>
              <a:t>Cách</a:t>
            </a:r>
            <a:r>
              <a:rPr lang="en-US" sz="1500" dirty="0">
                <a:solidFill>
                  <a:schemeClr val="tx1"/>
                </a:solidFill>
              </a:rPr>
              <a:t> 30 </a:t>
            </a:r>
            <a:r>
              <a:rPr lang="en-US" sz="1500" dirty="0" err="1">
                <a:solidFill>
                  <a:schemeClr val="tx1"/>
                </a:solidFill>
              </a:rPr>
              <a:t>năm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mổ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bắt</a:t>
            </a:r>
            <a:r>
              <a:rPr lang="en-US" sz="1500" dirty="0">
                <a:solidFill>
                  <a:schemeClr val="tx1"/>
                </a:solidFill>
              </a:rPr>
              <a:t> con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- </a:t>
            </a:r>
            <a:r>
              <a:rPr lang="en-US" sz="1500" dirty="0" err="1">
                <a:solidFill>
                  <a:schemeClr val="tx1"/>
                </a:solidFill>
              </a:rPr>
              <a:t>Sản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phụ</a:t>
            </a:r>
            <a:r>
              <a:rPr lang="en-US" sz="1500" dirty="0">
                <a:solidFill>
                  <a:schemeClr val="tx1"/>
                </a:solidFill>
              </a:rPr>
              <a:t> khoa: PARA 2002, </a:t>
            </a:r>
            <a:r>
              <a:rPr lang="en-US" sz="1500" dirty="0" err="1">
                <a:solidFill>
                  <a:schemeClr val="tx1"/>
                </a:solidFill>
              </a:rPr>
              <a:t>kinh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đầu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năm</a:t>
            </a:r>
            <a:r>
              <a:rPr lang="en-US" sz="1500" dirty="0">
                <a:solidFill>
                  <a:schemeClr val="tx1"/>
                </a:solidFill>
              </a:rPr>
              <a:t> 15 </a:t>
            </a:r>
            <a:r>
              <a:rPr lang="en-US" sz="1500" dirty="0" err="1">
                <a:solidFill>
                  <a:schemeClr val="tx1"/>
                </a:solidFill>
              </a:rPr>
              <a:t>tuổi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mãn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kinh</a:t>
            </a:r>
            <a:r>
              <a:rPr lang="en-US" sz="1500" dirty="0">
                <a:solidFill>
                  <a:schemeClr val="tx1"/>
                </a:solidFill>
              </a:rPr>
              <a:t> 15 </a:t>
            </a:r>
            <a:r>
              <a:rPr lang="en-US" sz="1500" dirty="0" err="1">
                <a:solidFill>
                  <a:schemeClr val="tx1"/>
                </a:solidFill>
              </a:rPr>
              <a:t>năm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nhận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xuất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huyết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bất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thường</a:t>
            </a:r>
            <a:r>
              <a:rPr lang="en-US" sz="1500" dirty="0">
                <a:solidFill>
                  <a:schemeClr val="tx1"/>
                </a:solidFill>
              </a:rPr>
              <a:t>. </a:t>
            </a:r>
          </a:p>
          <a:p>
            <a:r>
              <a:rPr lang="en-US" sz="1500" dirty="0">
                <a:solidFill>
                  <a:schemeClr val="tx1"/>
                </a:solidFill>
              </a:rPr>
              <a:t>- </a:t>
            </a:r>
            <a:r>
              <a:rPr lang="en-US" sz="1500" dirty="0" err="1">
                <a:solidFill>
                  <a:schemeClr val="tx1"/>
                </a:solidFill>
              </a:rPr>
              <a:t>Thuốc</a:t>
            </a:r>
            <a:r>
              <a:rPr lang="en-US" sz="1500" dirty="0">
                <a:solidFill>
                  <a:schemeClr val="tx1"/>
                </a:solidFill>
              </a:rPr>
              <a:t>: BN </a:t>
            </a:r>
            <a:r>
              <a:rPr lang="en-US" sz="1500" dirty="0" err="1">
                <a:solidFill>
                  <a:schemeClr val="tx1"/>
                </a:solidFill>
              </a:rPr>
              <a:t>đang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dụng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thuốc</a:t>
            </a:r>
            <a:r>
              <a:rPr lang="en-US" sz="1500" dirty="0">
                <a:solidFill>
                  <a:schemeClr val="tx1"/>
                </a:solidFill>
              </a:rPr>
              <a:t> THA</a:t>
            </a:r>
          </a:p>
          <a:p>
            <a:r>
              <a:rPr lang="en-US" sz="1500" dirty="0">
                <a:solidFill>
                  <a:schemeClr val="tx1"/>
                </a:solidFill>
              </a:rPr>
              <a:t>- </a:t>
            </a:r>
            <a:r>
              <a:rPr lang="en-US" sz="1500" dirty="0" err="1">
                <a:solidFill>
                  <a:schemeClr val="tx1"/>
                </a:solidFill>
              </a:rPr>
              <a:t>Dị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ứng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en-US" sz="1500" dirty="0" err="1">
                <a:solidFill>
                  <a:schemeClr val="tx1"/>
                </a:solidFill>
              </a:rPr>
              <a:t>Chưa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nhận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 BN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dụng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rượu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bia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thuốc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lá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2) Gia </a:t>
            </a:r>
            <a:r>
              <a:rPr lang="en-US" sz="1500" dirty="0" err="1">
                <a:solidFill>
                  <a:schemeClr val="tx1"/>
                </a:solidFill>
              </a:rPr>
              <a:t>đình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en-US" sz="1500" dirty="0" err="1">
                <a:solidFill>
                  <a:schemeClr val="tx1"/>
                </a:solidFill>
              </a:rPr>
              <a:t>Chưa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nhận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4771-B945-01DC-4F19-0C0CD029DD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5104" y="1099334"/>
            <a:ext cx="10058400" cy="626436"/>
          </a:xfrm>
        </p:spPr>
        <p:txBody>
          <a:bodyPr>
            <a:normAutofit/>
          </a:bodyPr>
          <a:lstStyle/>
          <a:p>
            <a:r>
              <a:rPr lang="en-US" sz="2400" b="1" dirty="0"/>
              <a:t>V) LƯỢC QUA CÁC CƠ QUAN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B2378-D8C2-1204-E3BA-FF26FA94CC32}"/>
              </a:ext>
            </a:extLst>
          </p:cNvPr>
          <p:cNvSpPr txBox="1"/>
          <p:nvPr/>
        </p:nvSpPr>
        <p:spPr>
          <a:xfrm>
            <a:off x="1326524" y="2144332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sốt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Không</a:t>
            </a:r>
            <a:r>
              <a:rPr lang="en-US" sz="2000" dirty="0"/>
              <a:t> ho,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ngực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thở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bụng</a:t>
            </a:r>
            <a:r>
              <a:rPr lang="en-US" sz="2000" dirty="0"/>
              <a:t> </a:t>
            </a:r>
            <a:r>
              <a:rPr lang="en-US" sz="2000" dirty="0" err="1"/>
              <a:t>âm</a:t>
            </a:r>
            <a:r>
              <a:rPr lang="en-US" sz="2000" dirty="0"/>
              <a:t> ỉ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hố</a:t>
            </a:r>
            <a:r>
              <a:rPr lang="en-US" sz="2000" dirty="0"/>
              <a:t> </a:t>
            </a:r>
            <a:r>
              <a:rPr lang="en-US" sz="2000" dirty="0" err="1"/>
              <a:t>chậu</a:t>
            </a:r>
            <a:r>
              <a:rPr lang="en-US" sz="2000" dirty="0"/>
              <a:t> 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Bu</a:t>
            </a:r>
            <a:r>
              <a:rPr lang="en-US" sz="2000" dirty="0" err="1"/>
              <a:t>ồn</a:t>
            </a:r>
            <a:r>
              <a:rPr lang="en-US" sz="2000" dirty="0"/>
              <a:t> </a:t>
            </a:r>
            <a:r>
              <a:rPr lang="en-US" sz="2000" dirty="0" err="1"/>
              <a:t>nôn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nôn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Tiểu</a:t>
            </a:r>
            <a:r>
              <a:rPr lang="en-US" sz="2000" dirty="0"/>
              <a:t> </a:t>
            </a:r>
            <a:r>
              <a:rPr lang="en-US" sz="2000" dirty="0" err="1"/>
              <a:t>vàng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gắt</a:t>
            </a:r>
            <a:r>
              <a:rPr lang="en-US" sz="2000" dirty="0"/>
              <a:t> </a:t>
            </a:r>
            <a:r>
              <a:rPr lang="en-US" sz="2000" dirty="0" err="1"/>
              <a:t>buốt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liệt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nhức</a:t>
            </a:r>
            <a:r>
              <a:rPr lang="en-US" sz="2000" dirty="0"/>
              <a:t> </a:t>
            </a:r>
            <a:r>
              <a:rPr lang="en-US" sz="2000" dirty="0" err="1"/>
              <a:t>xương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707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1FA2-3BF3-6EA2-D171-6151FECD4E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3741" y="422567"/>
            <a:ext cx="10058400" cy="614183"/>
          </a:xfrm>
        </p:spPr>
        <p:txBody>
          <a:bodyPr>
            <a:normAutofit/>
          </a:bodyPr>
          <a:lstStyle/>
          <a:p>
            <a:r>
              <a:rPr lang="en-US" sz="2400" b="1" dirty="0"/>
              <a:t>VI) KHÁM LÂM SÀNG ( 10h </a:t>
            </a:r>
            <a:r>
              <a:rPr lang="en-US" sz="2400" b="1" dirty="0" err="1"/>
              <a:t>ngày</a:t>
            </a:r>
            <a:r>
              <a:rPr lang="en-US" sz="2400" b="1" dirty="0"/>
              <a:t> 10/10)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83E01-DA1F-D795-F264-1EC80F900748}"/>
              </a:ext>
            </a:extLst>
          </p:cNvPr>
          <p:cNvSpPr txBox="1"/>
          <p:nvPr/>
        </p:nvSpPr>
        <p:spPr>
          <a:xfrm>
            <a:off x="1004552" y="1736725"/>
            <a:ext cx="101421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BN </a:t>
            </a:r>
            <a:r>
              <a:rPr lang="en-US" sz="2000" dirty="0" err="1"/>
              <a:t>tỉnh</a:t>
            </a:r>
            <a:r>
              <a:rPr lang="en-US" sz="2000" dirty="0"/>
              <a:t>,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xúc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Chi </a:t>
            </a:r>
            <a:r>
              <a:rPr lang="en-US" sz="2000" dirty="0" err="1"/>
              <a:t>ấm</a:t>
            </a:r>
            <a:r>
              <a:rPr lang="en-US" sz="2000" dirty="0"/>
              <a:t>, </a:t>
            </a: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Da </a:t>
            </a:r>
            <a:r>
              <a:rPr lang="en-US" sz="2000" dirty="0" err="1"/>
              <a:t>niêm</a:t>
            </a:r>
            <a:r>
              <a:rPr lang="en-US" sz="2000" dirty="0"/>
              <a:t> </a:t>
            </a:r>
            <a:r>
              <a:rPr lang="en-US" sz="2000" dirty="0" err="1"/>
              <a:t>hồng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</a:t>
            </a:r>
            <a:r>
              <a:rPr lang="en-US" sz="2000" dirty="0" err="1"/>
              <a:t>nước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Hạch</a:t>
            </a:r>
            <a:r>
              <a:rPr lang="en-US" sz="2000" dirty="0"/>
              <a:t> </a:t>
            </a:r>
            <a:r>
              <a:rPr lang="en-US" sz="2000" dirty="0" err="1"/>
              <a:t>thượng</a:t>
            </a:r>
            <a:r>
              <a:rPr lang="en-US" sz="2000" dirty="0"/>
              <a:t> </a:t>
            </a:r>
            <a:r>
              <a:rPr lang="en-US" sz="2000" dirty="0" err="1"/>
              <a:t>đòn</a:t>
            </a:r>
            <a:r>
              <a:rPr lang="en-US" sz="2000" dirty="0"/>
              <a:t>, </a:t>
            </a:r>
            <a:r>
              <a:rPr lang="en-US" sz="2000" dirty="0" err="1"/>
              <a:t>hạch</a:t>
            </a:r>
            <a:r>
              <a:rPr lang="en-US" sz="2000" dirty="0"/>
              <a:t> </a:t>
            </a:r>
            <a:r>
              <a:rPr lang="en-US" sz="2000" dirty="0" err="1"/>
              <a:t>nách</a:t>
            </a:r>
            <a:r>
              <a:rPr lang="en-US" sz="2000" dirty="0"/>
              <a:t>, </a:t>
            </a:r>
            <a:r>
              <a:rPr lang="en-US" sz="2000" dirty="0" err="1"/>
              <a:t>hạch</a:t>
            </a:r>
            <a:r>
              <a:rPr lang="en-US" sz="2000" dirty="0"/>
              <a:t> </a:t>
            </a:r>
            <a:r>
              <a:rPr lang="en-US" sz="2000" dirty="0" err="1"/>
              <a:t>bẹn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sờ</a:t>
            </a:r>
            <a:r>
              <a:rPr lang="en-US" sz="2000" dirty="0"/>
              <a:t> </a:t>
            </a:r>
            <a:r>
              <a:rPr lang="en-US" sz="2000" dirty="0" err="1"/>
              <a:t>chạm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</a:p>
          <a:p>
            <a:r>
              <a:rPr lang="en-US" sz="2000" dirty="0"/>
              <a:t>+ M: 80l/p</a:t>
            </a:r>
          </a:p>
          <a:p>
            <a:r>
              <a:rPr lang="en-US" sz="2000" dirty="0"/>
              <a:t>+ HA:120/70 mmHg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Nhiệt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: 37 </a:t>
            </a:r>
            <a:r>
              <a:rPr lang="en-US" sz="2000" dirty="0" err="1"/>
              <a:t>độ</a:t>
            </a:r>
            <a:r>
              <a:rPr lang="en-US" sz="2000" dirty="0"/>
              <a:t> C</a:t>
            </a:r>
          </a:p>
          <a:p>
            <a:r>
              <a:rPr lang="en-US" sz="2000" dirty="0"/>
              <a:t>+ NT: 20l/p</a:t>
            </a:r>
          </a:p>
          <a:p>
            <a:r>
              <a:rPr lang="en-US" sz="2000" dirty="0"/>
              <a:t>+ CN: 50kg, CC 155cm =&gt; BMI: 20,8 kg/m2 :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42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C84B-A3E0-3F43-F657-4A926E26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46220"/>
            <a:ext cx="10058400" cy="4993330"/>
          </a:xfrm>
        </p:spPr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dirty="0">
                <a:solidFill>
                  <a:schemeClr val="tx1"/>
                </a:solidFill>
              </a:rPr>
              <a:t> Tim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phổi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Khám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bụng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Bụng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trướng</a:t>
            </a:r>
            <a:r>
              <a:rPr lang="en-US" dirty="0">
                <a:solidFill>
                  <a:schemeClr val="tx1"/>
                </a:solidFill>
              </a:rPr>
              <a:t>, di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nhịp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thở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sẹo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Nghe NĐR 7l/p, tang </a:t>
            </a:r>
            <a:r>
              <a:rPr lang="en-US" dirty="0" err="1">
                <a:solidFill>
                  <a:schemeClr val="tx1"/>
                </a:solidFill>
              </a:rPr>
              <a:t>âm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sắc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Gõ</a:t>
            </a:r>
            <a:r>
              <a:rPr lang="en-US" dirty="0">
                <a:solidFill>
                  <a:schemeClr val="tx1"/>
                </a:solidFill>
              </a:rPr>
              <a:t> vang</a:t>
            </a:r>
          </a:p>
          <a:p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chậu</a:t>
            </a:r>
            <a:r>
              <a:rPr lang="en-US" dirty="0">
                <a:solidFill>
                  <a:schemeClr val="tx1"/>
                </a:solidFill>
              </a:rPr>
              <a:t> (T) ,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kháng</a:t>
            </a:r>
            <a:r>
              <a:rPr lang="en-US" dirty="0">
                <a:solidFill>
                  <a:schemeClr val="tx1"/>
                </a:solidFill>
              </a:rPr>
              <a:t> (-)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rắn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bò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nổi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Gan </a:t>
            </a:r>
            <a:r>
              <a:rPr lang="en-US" dirty="0" err="1">
                <a:solidFill>
                  <a:schemeClr val="tx1"/>
                </a:solidFill>
              </a:rPr>
              <a:t>lách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sờ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chạm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Chạm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thận</a:t>
            </a:r>
            <a:r>
              <a:rPr lang="en-US" dirty="0">
                <a:solidFill>
                  <a:schemeClr val="tx1"/>
                </a:solidFill>
              </a:rPr>
              <a:t> (-), </a:t>
            </a:r>
            <a:r>
              <a:rPr lang="en-US" dirty="0" err="1">
                <a:solidFill>
                  <a:schemeClr val="tx1"/>
                </a:solidFill>
              </a:rPr>
              <a:t>cầu</a:t>
            </a:r>
            <a:r>
              <a:rPr lang="en-US" dirty="0">
                <a:solidFill>
                  <a:schemeClr val="tx1"/>
                </a:solidFill>
              </a:rPr>
              <a:t> bang </a:t>
            </a:r>
            <a:r>
              <a:rPr lang="en-US" dirty="0" err="1">
                <a:solidFill>
                  <a:schemeClr val="tx1"/>
                </a:solidFill>
              </a:rPr>
              <a:t>quang</a:t>
            </a:r>
            <a:r>
              <a:rPr lang="en-US" dirty="0">
                <a:solidFill>
                  <a:schemeClr val="tx1"/>
                </a:solidFill>
              </a:rPr>
              <a:t> (-)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2E0E4-ADD1-BE7F-BF97-1249B2A56D5E}"/>
              </a:ext>
            </a:extLst>
          </p:cNvPr>
          <p:cNvSpPr txBox="1"/>
          <p:nvPr/>
        </p:nvSpPr>
        <p:spPr>
          <a:xfrm>
            <a:off x="977415" y="1720840"/>
            <a:ext cx="11549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Hậu</a:t>
            </a:r>
            <a:r>
              <a:rPr lang="en-US" sz="2400" b="1" dirty="0"/>
              <a:t> </a:t>
            </a:r>
            <a:r>
              <a:rPr lang="en-US" sz="2400" b="1" dirty="0" err="1"/>
              <a:t>môn</a:t>
            </a:r>
            <a:r>
              <a:rPr lang="en-US" sz="2400" b="1" dirty="0"/>
              <a:t> </a:t>
            </a:r>
            <a:r>
              <a:rPr lang="en-US" sz="2400" b="1" dirty="0" err="1"/>
              <a:t>trực</a:t>
            </a:r>
            <a:r>
              <a:rPr lang="en-US" sz="2400" b="1" dirty="0"/>
              <a:t> </a:t>
            </a:r>
            <a:r>
              <a:rPr lang="en-US" sz="2400" b="1" dirty="0" err="1"/>
              <a:t>tràng</a:t>
            </a:r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Niêm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 </a:t>
            </a:r>
            <a:r>
              <a:rPr lang="en-US" sz="2400" dirty="0" err="1"/>
              <a:t>trơn</a:t>
            </a:r>
            <a:r>
              <a:rPr lang="en-US" sz="2400" dirty="0"/>
              <a:t> </a:t>
            </a:r>
            <a:r>
              <a:rPr lang="en-US" sz="2400" dirty="0" err="1"/>
              <a:t>láng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sờ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u 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Bóng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dính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găng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Thần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,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xương</a:t>
            </a:r>
            <a:r>
              <a:rPr lang="en-US" sz="2400" b="1" dirty="0"/>
              <a:t> </a:t>
            </a:r>
            <a:r>
              <a:rPr lang="en-US" sz="2400" b="1" dirty="0" err="1"/>
              <a:t>khớp</a:t>
            </a:r>
            <a:endParaRPr lang="en-US" sz="2400" b="1" dirty="0"/>
          </a:p>
          <a:p>
            <a:pPr>
              <a:buFontTx/>
              <a:buChar char="-"/>
            </a:pPr>
            <a:r>
              <a:rPr lang="en-US" sz="2400" dirty="0"/>
              <a:t>  </a:t>
            </a:r>
            <a:r>
              <a:rPr lang="en-US" sz="2400" dirty="0" err="1"/>
              <a:t>Cổ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thần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  </a:t>
            </a:r>
            <a:r>
              <a:rPr lang="en-US" sz="2400" dirty="0" err="1"/>
              <a:t>Tứ</a:t>
            </a:r>
            <a:r>
              <a:rPr lang="en-US" sz="2400" dirty="0"/>
              <a:t> chi, </a:t>
            </a:r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sống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   </a:t>
            </a:r>
            <a:r>
              <a:rPr lang="en-US" sz="2400" dirty="0" err="1"/>
              <a:t>Khống</a:t>
            </a:r>
            <a:r>
              <a:rPr lang="en-US" sz="2400" dirty="0"/>
              <a:t> </a:t>
            </a:r>
            <a:r>
              <a:rPr lang="en-US" sz="2400" dirty="0" err="1"/>
              <a:t>giưới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0136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4FC381F48924490E9025A640D784C" ma:contentTypeVersion="14" ma:contentTypeDescription="Create a new document." ma:contentTypeScope="" ma:versionID="1bb95f4d567b44916f8870f24befac90">
  <xsd:schema xmlns:xsd="http://www.w3.org/2001/XMLSchema" xmlns:xs="http://www.w3.org/2001/XMLSchema" xmlns:p="http://schemas.microsoft.com/office/2006/metadata/properties" xmlns:ns3="60d075af-e68b-443e-be1d-8223572950ed" xmlns:ns4="bf470e6a-db1e-4e87-9ea6-c6a404506e31" targetNamespace="http://schemas.microsoft.com/office/2006/metadata/properties" ma:root="true" ma:fieldsID="372c9d301e4ed73c5b739fcd79d1d842" ns3:_="" ns4:_="">
    <xsd:import namespace="60d075af-e68b-443e-be1d-8223572950ed"/>
    <xsd:import namespace="bf470e6a-db1e-4e87-9ea6-c6a404506e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075af-e68b-443e-be1d-8223572950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70e6a-db1e-4e87-9ea6-c6a404506e3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FD14C9-5976-40A8-84ED-6E1708D1160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0d075af-e68b-443e-be1d-8223572950ed"/>
    <ds:schemaRef ds:uri="bf470e6a-db1e-4e87-9ea6-c6a404506e3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23BFE9-8C07-4A07-86E9-43CFB7AA5D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15D9EF-E5F4-4714-B84B-BB026FF1C312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295</Words>
  <Application>Microsoft Office PowerPoint</Application>
  <PresentationFormat>Màn hình rộng</PresentationFormat>
  <Paragraphs>38</Paragraphs>
  <Slides>23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4" baseType="lpstr">
      <vt:lpstr>Retrospect</vt:lpstr>
      <vt:lpstr>BỆNH ÁN NGOẠI KHOA</vt:lpstr>
      <vt:lpstr>I) HÀNH CHÍNH</vt:lpstr>
      <vt:lpstr>II) LÍ DO NHẬP VIỆN</vt:lpstr>
      <vt:lpstr>III) BỆNH SỬ</vt:lpstr>
      <vt:lpstr>IV) TIỀN CĂN</vt:lpstr>
      <vt:lpstr>V) LƯỢC QUA CÁC CƠ QUAN</vt:lpstr>
      <vt:lpstr>VI) KHÁM LÂM SÀNG ( 10h ngày 10/10)</vt:lpstr>
      <vt:lpstr>Bản trình bày PowerPoint</vt:lpstr>
      <vt:lpstr>Bản trình bày PowerPoint</vt:lpstr>
      <vt:lpstr>VII) TÓM TẮT</vt:lpstr>
      <vt:lpstr>IX) ĐẶT VẤN ĐỀ</vt:lpstr>
      <vt:lpstr>X) CHẨN ĐOÁN</vt:lpstr>
      <vt:lpstr>XI) Biện luận</vt:lpstr>
      <vt:lpstr>Bản trình bày PowerPoint</vt:lpstr>
      <vt:lpstr>Bản trình bày PowerPoint</vt:lpstr>
      <vt:lpstr>XII) KẾT QUẢ CẬN LÂM SÀNG</vt:lpstr>
      <vt:lpstr>Bản trình bày PowerPoint</vt:lpstr>
      <vt:lpstr>Bản trình bày PowerPoint</vt:lpstr>
      <vt:lpstr>Bản trình bày PowerPoint</vt:lpstr>
      <vt:lpstr>Bản trình bày PowerPoint</vt:lpstr>
      <vt:lpstr>XIII) CHẨN ĐOÁN XÁC ĐỊNH</vt:lpstr>
      <vt:lpstr>XIV) Điều trị</vt:lpstr>
      <vt:lpstr>XIV) ĐIỀU TRỊ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NGOẠI KHOA</dc:title>
  <dc:creator>Viet Cu - Y17</dc:creator>
  <cp:lastModifiedBy>Cù Thanh Việt</cp:lastModifiedBy>
  <cp:revision>3</cp:revision>
  <dcterms:created xsi:type="dcterms:W3CDTF">2022-10-10T08:47:48Z</dcterms:created>
  <dcterms:modified xsi:type="dcterms:W3CDTF">2022-10-30T09:07:01Z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0x0101009E04FC381F48924490E9025A640D784C</vt:lpwstr>
  </property>
</Properties>
</file>