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82" r:id="rId6"/>
    <p:sldId id="261" r:id="rId7"/>
    <p:sldId id="264" r:id="rId8"/>
    <p:sldId id="281" r:id="rId9"/>
    <p:sldId id="262" r:id="rId10"/>
    <p:sldId id="263" r:id="rId11"/>
    <p:sldId id="265" r:id="rId12"/>
    <p:sldId id="266" r:id="rId13"/>
    <p:sldId id="267" r:id="rId14"/>
    <p:sldId id="268" r:id="rId15"/>
    <p:sldId id="306" r:id="rId16"/>
    <p:sldId id="307" r:id="rId17"/>
    <p:sldId id="270" r:id="rId18"/>
    <p:sldId id="272" r:id="rId19"/>
    <p:sldId id="283" r:id="rId20"/>
    <p:sldId id="284" r:id="rId21"/>
    <p:sldId id="274" r:id="rId22"/>
    <p:sldId id="275" r:id="rId23"/>
    <p:sldId id="278" r:id="rId24"/>
    <p:sldId id="277" r:id="rId25"/>
    <p:sldId id="303"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352800"/>
            <a:ext cx="6400800" cy="1600200"/>
          </a:xfrm>
        </p:spPr>
        <p:txBody>
          <a:bodyPr>
            <a:noAutofit/>
          </a:bodyPr>
          <a:lstStyle/>
          <a:p>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3 – BV </a:t>
            </a:r>
            <a:r>
              <a:rPr lang="en-US" sz="2400" dirty="0" err="1" smtClean="0">
                <a:latin typeface="Times New Roman" panose="02020603050405020304" pitchFamily="18" charset="0"/>
                <a:cs typeface="Times New Roman" panose="02020603050405020304" pitchFamily="18" charset="0"/>
              </a:rPr>
              <a:t>Bình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Dân</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Võ</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Cường</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Trần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Hân</a:t>
            </a:r>
            <a:br>
              <a:rPr lang="en-US" sz="2400" dirty="0" smtClean="0">
                <a:latin typeface="Times New Roman" panose="02020603050405020304" pitchFamily="18" charset="0"/>
                <a:cs typeface="Times New Roman" panose="02020603050405020304" pitchFamily="18" charset="0"/>
              </a:rPr>
            </a:br>
            <a:r>
              <a:rPr lang="en-US" sz="2400" dirty="0" err="1" smtClean="0">
                <a:latin typeface="Times New Roman" panose="02020603050405020304" pitchFamily="18" charset="0"/>
                <a:cs typeface="Times New Roman" panose="02020603050405020304" pitchFamily="18" charset="0"/>
              </a:rPr>
              <a:t>Lê</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Huy</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Giảng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BS. </a:t>
            </a:r>
            <a:r>
              <a:rPr lang="en-US" sz="2400" dirty="0" err="1" smtClean="0">
                <a:latin typeface="Times New Roman" panose="02020603050405020304" pitchFamily="18" charset="0"/>
                <a:cs typeface="Times New Roman" panose="02020603050405020304" pitchFamily="18" charset="0"/>
              </a:rPr>
              <a:t>Đặng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Thái</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p:txBody>
          <a:bodyPr/>
          <a:lstStyle/>
          <a:p>
            <a:r>
              <a:rPr lang="en-US" smtClean="0">
                <a:latin typeface="Times New Roman" panose="02020603050405020304" pitchFamily="18" charset="0"/>
                <a:cs typeface="Times New Roman" panose="02020603050405020304" pitchFamily="18" charset="0"/>
              </a:rPr>
              <a:t>BỆNH ÁN VIÊM RUỘT THỪA CẤP</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Tóm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tắt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BN </a:t>
            </a:r>
            <a:r>
              <a:rPr lang="en-US" sz="2400" dirty="0" err="1" smtClean="0">
                <a:latin typeface="Times New Roman" panose="02020603050405020304" pitchFamily="18" charset="0"/>
                <a:cs typeface="Times New Roman" panose="02020603050405020304" pitchFamily="18" charset="0"/>
              </a:rPr>
              <a:t>nữ</a:t>
            </a:r>
            <a:r>
              <a:rPr lang="en-US" sz="2400" dirty="0" smtClean="0">
                <a:latin typeface="Times New Roman" panose="02020603050405020304" pitchFamily="18" charset="0"/>
                <a:cs typeface="Times New Roman" panose="02020603050405020304" pitchFamily="18" charset="0"/>
              </a:rPr>
              <a:t>, 46 </a:t>
            </a:r>
            <a:r>
              <a:rPr lang="en-US" sz="2400" dirty="0" err="1" smtClean="0">
                <a:latin typeface="Times New Roman" panose="02020603050405020304" pitchFamily="18" charset="0"/>
                <a:cs typeface="Times New Roman" panose="02020603050405020304" pitchFamily="18" charset="0"/>
              </a:rPr>
              <a:t>tuổi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Triệu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chậu</a:t>
            </a:r>
            <a:r>
              <a:rPr lang="en-US" sz="2400" dirty="0" smtClean="0">
                <a:latin typeface="Times New Roman" panose="02020603050405020304" pitchFamily="18" charset="0"/>
                <a:cs typeface="Times New Roman" panose="02020603050405020304" pitchFamily="18" charset="0"/>
              </a:rPr>
              <a:t> (P) </a:t>
            </a:r>
            <a:r>
              <a:rPr lang="en-US" sz="2400" dirty="0" err="1" smtClean="0">
                <a:latin typeface="Times New Roman" panose="02020603050405020304" pitchFamily="18" charset="0"/>
                <a:cs typeface="Times New Roman" panose="02020603050405020304" pitchFamily="18" charset="0"/>
              </a:rPr>
              <a:t>liên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không yếu tố tăng giảm</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ói</a:t>
            </a:r>
            <a:r>
              <a:rPr lang="en-US" sz="2400" dirty="0" smtClean="0">
                <a:latin typeface="Times New Roman" panose="02020603050405020304" pitchFamily="18" charset="0"/>
                <a:cs typeface="Times New Roman" panose="02020603050405020304" pitchFamily="18" charset="0"/>
              </a:rPr>
              <a:t> 4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cũ</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vừa</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Triệu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Sốt</a:t>
            </a:r>
            <a:r>
              <a:rPr lang="en-US" sz="2400" dirty="0" smtClean="0">
                <a:latin typeface="Times New Roman" panose="02020603050405020304" pitchFamily="18" charset="0"/>
                <a:cs typeface="Times New Roman" panose="02020603050405020304" pitchFamily="18" charset="0"/>
              </a:rPr>
              <a:t> 38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C</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Ấn đau HCP nhiều</a:t>
            </a:r>
            <a:r>
              <a:rPr lang="en-US" sz="2400" dirty="0" err="1"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Đau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chậu</a:t>
            </a:r>
            <a:r>
              <a:rPr lang="en-US" dirty="0" smtClean="0">
                <a:latin typeface="Times New Roman" panose="02020603050405020304" pitchFamily="18" charset="0"/>
                <a:cs typeface="Times New Roman" panose="02020603050405020304" pitchFamily="18" charset="0"/>
              </a:rPr>
              <a:t> (P)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Sốt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Chẩn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800" dirty="0" err="1" smtClean="0">
                <a:latin typeface="Times New Roman" panose="02020603050405020304" pitchFamily="18" charset="0"/>
                <a:cs typeface="Times New Roman" panose="02020603050405020304" pitchFamily="18" charset="0"/>
              </a:rPr>
              <a:t>Viêm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ruột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thừa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cấp</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Chẩn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Viêm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túi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thừa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tràng</a:t>
            </a:r>
            <a:endParaRPr lang="en-US" dirty="0" err="1"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sym typeface="+mn-ea"/>
              </a:rPr>
              <a:t>Xoắn buồng trứng P</a:t>
            </a:r>
            <a:endParaRPr lang="en-US" dirty="0">
              <a:latin typeface="Times New Roman" panose="02020603050405020304" pitchFamily="18" charset="0"/>
              <a:cs typeface="Times New Roman" panose="02020603050405020304" pitchFamily="18" charset="0"/>
            </a:endParaRPr>
          </a:p>
          <a:p>
            <a:pPr marL="514350" indent="-514350">
              <a:buNone/>
            </a:pP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Biện luận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lnSpcReduction="10000"/>
          </a:bodyPr>
          <a:p>
            <a:pPr marL="514350" indent="-514350">
              <a:buAutoNum type="arabicPeriod"/>
            </a:pPr>
            <a:r>
              <a:rPr lang="en-US" sz="2220">
                <a:latin typeface="Times New Roman" panose="02020603050405020304" pitchFamily="18" charset="0"/>
                <a:cs typeface="Times New Roman" panose="02020603050405020304" pitchFamily="18" charset="0"/>
              </a:rPr>
              <a:t>Đau HCP</a:t>
            </a:r>
            <a:endParaRPr lang="en-US" sz="2220">
              <a:latin typeface="Times New Roman" panose="02020603050405020304" pitchFamily="18" charset="0"/>
              <a:cs typeface="Times New Roman" panose="02020603050405020304" pitchFamily="18" charset="0"/>
            </a:endParaRPr>
          </a:p>
          <a:p>
            <a:pPr marL="0" indent="0">
              <a:buNone/>
            </a:pPr>
            <a:r>
              <a:rPr lang="en-US" sz="2220">
                <a:latin typeface="Times New Roman" panose="02020603050405020304" pitchFamily="18" charset="0"/>
                <a:cs typeface="Times New Roman" panose="02020603050405020304" pitchFamily="18" charset="0"/>
              </a:rPr>
              <a:t>Bệnh nhân nữ, 46 tuổi, đau hố chậu phải có thể do các nguyên nhân:​</a:t>
            </a:r>
            <a:endParaRPr lang="en-US" sz="222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20">
                <a:latin typeface="Times New Roman" panose="02020603050405020304" pitchFamily="18" charset="0"/>
                <a:cs typeface="Times New Roman" panose="02020603050405020304" pitchFamily="18" charset="0"/>
              </a:rPr>
              <a:t>Viêm ruột thừa cấp: Nghĩ nhiều do BN có đau bụng hố chậu phải (25% BN khởi phát đau HCP), đau âm ỉ, liên tục, không yếu tố tăng giảm kèm sốt nhẹ 38độ C, chán ăn, nôn ói. Khám có ấn đau hố chậu phải, phản ứng dội (+).​</a:t>
            </a:r>
            <a:endParaRPr lang="en-US" sz="222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20">
                <a:latin typeface="Times New Roman" panose="02020603050405020304" pitchFamily="18" charset="0"/>
                <a:cs typeface="Times New Roman" panose="02020603050405020304" pitchFamily="18" charset="0"/>
              </a:rPr>
              <a:t>Viêm túi thừa manh tràng: Nghĩ do bệnh cảnh tương tự viêm ruột thừa tuy nhiên </a:t>
            </a:r>
            <a:r>
              <a:rPr lang="en-US" sz="2220" dirty="0" err="1" smtClean="0">
                <a:latin typeface="Times New Roman" panose="02020603050405020304" pitchFamily="18" charset="0"/>
                <a:cs typeface="Times New Roman" panose="02020603050405020304" pitchFamily="18" charset="0"/>
                <a:sym typeface="+mn-ea"/>
              </a:rPr>
              <a:t>tần</a:t>
            </a:r>
            <a:r>
              <a:rPr lang="en-US" sz="2220" dirty="0" smtClean="0">
                <a:latin typeface="Times New Roman" panose="02020603050405020304" pitchFamily="18" charset="0"/>
                <a:cs typeface="Times New Roman" panose="02020603050405020304" pitchFamily="18" charset="0"/>
                <a:sym typeface="+mn-ea"/>
              </a:rPr>
              <a:t> </a:t>
            </a:r>
            <a:r>
              <a:rPr lang="en-US" sz="2220" dirty="0" err="1" smtClean="0">
                <a:latin typeface="Times New Roman" panose="02020603050405020304" pitchFamily="18" charset="0"/>
                <a:cs typeface="Times New Roman" panose="02020603050405020304" pitchFamily="18" charset="0"/>
                <a:sym typeface="+mn-ea"/>
              </a:rPr>
              <a:t>suất</a:t>
            </a:r>
            <a:r>
              <a:rPr lang="en-US" sz="2220" dirty="0" smtClean="0">
                <a:latin typeface="Times New Roman" panose="02020603050405020304" pitchFamily="18" charset="0"/>
                <a:cs typeface="Times New Roman" panose="02020603050405020304" pitchFamily="18" charset="0"/>
                <a:sym typeface="+mn-ea"/>
              </a:rPr>
              <a:t> </a:t>
            </a:r>
            <a:r>
              <a:rPr lang="en-US" sz="2220" dirty="0" err="1" smtClean="0">
                <a:latin typeface="Times New Roman" panose="02020603050405020304" pitchFamily="18" charset="0"/>
                <a:cs typeface="Times New Roman" panose="02020603050405020304" pitchFamily="18" charset="0"/>
                <a:sym typeface="+mn-ea"/>
              </a:rPr>
              <a:t>ít</a:t>
            </a:r>
            <a:r>
              <a:rPr lang="en-US" sz="2220" dirty="0" smtClean="0">
                <a:latin typeface="Times New Roman" panose="02020603050405020304" pitchFamily="18" charset="0"/>
                <a:cs typeface="Times New Roman" panose="02020603050405020304" pitchFamily="18" charset="0"/>
                <a:sym typeface="+mn-ea"/>
              </a:rPr>
              <a:t> </a:t>
            </a:r>
            <a:r>
              <a:rPr lang="en-US" sz="2220" dirty="0" err="1" smtClean="0">
                <a:latin typeface="Times New Roman" panose="02020603050405020304" pitchFamily="18" charset="0"/>
                <a:cs typeface="Times New Roman" panose="02020603050405020304" pitchFamily="18" charset="0"/>
                <a:sym typeface="+mn-ea"/>
              </a:rPr>
              <a:t>gặp hơn VRT</a:t>
            </a:r>
            <a:r>
              <a:rPr lang="en-US" sz="2220" dirty="0" smtClean="0">
                <a:latin typeface="Times New Roman" panose="02020603050405020304" pitchFamily="18" charset="0"/>
                <a:cs typeface="Times New Roman" panose="02020603050405020304" pitchFamily="18" charset="0"/>
                <a:sym typeface="+mn-ea"/>
              </a:rPr>
              <a:t> nên ít nghĩ</a:t>
            </a:r>
            <a:endParaRPr lang="en-US" sz="2220" dirty="0" smtClean="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sz="2220">
                <a:latin typeface="Times New Roman" panose="02020603050405020304" pitchFamily="18" charset="0"/>
                <a:cs typeface="Times New Roman" panose="02020603050405020304" pitchFamily="18" charset="0"/>
                <a:sym typeface="+mn-ea"/>
              </a:rPr>
              <a:t>Xoắn buồng trứng P: BN trong độ tuổi sinh sản Đau HCP đột ngột, liên tục, mức độ nhiều, khám có ấn đau nhiều HCP - phù hợp do có thể xoắn buồng trứng đột ngột, tắc mạch máu gây đau nhiều liên tục</a:t>
            </a:r>
            <a:endParaRPr lang="en-US" sz="2220" dirty="0" smtClean="0">
              <a:latin typeface="Times New Roman" panose="02020603050405020304" pitchFamily="18" charset="0"/>
              <a:cs typeface="Times New Roman" panose="02020603050405020304" pitchFamily="18" charset="0"/>
              <a:sym typeface="+mn-ea"/>
            </a:endParaRPr>
          </a:p>
          <a:p>
            <a:pPr>
              <a:buNone/>
            </a:pPr>
            <a:endParaRPr lang="en-US" sz="222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Biện luận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p>
            <a:pPr marL="0" indent="0">
              <a:buNone/>
            </a:pPr>
            <a:r>
              <a:rPr lang="en-US" sz="2400">
                <a:latin typeface="Times New Roman" panose="02020603050405020304" pitchFamily="18" charset="0"/>
                <a:cs typeface="Times New Roman" panose="02020603050405020304" pitchFamily="18" charset="0"/>
              </a:rPr>
              <a:t>2. Sốt:​</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sym typeface="+mn-ea"/>
              </a:rPr>
              <a:t>- Phù hợp VRT cấp và viêm túi thừa manh tràng: Bệnh nhân sốt nhẹ 38 độ C kèm đau hố chậu phải, đau âm ỉ, liên tục, mức độ nhiều, không yếu tố tăng giảm, ấn đau HCP mức độ nhiều không đề kháng thành bụng ​.</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 Xoắn buồng trứng T: phù hợp do có thể sốt khi đã hoại tử, phù hợp đau đột ngột liên tục mức độ nhiều </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1. CLS </a:t>
            </a:r>
            <a:r>
              <a:rPr lang="en-US" dirty="0" err="1" smtClean="0">
                <a:latin typeface="Times New Roman" panose="02020603050405020304" pitchFamily="18" charset="0"/>
                <a:cs typeface="Times New Roman" panose="02020603050405020304" pitchFamily="18" charset="0"/>
              </a:rPr>
              <a:t>chẩn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máu</a:t>
            </a:r>
            <a:r>
              <a:rPr lang="en-US" dirty="0" smtClean="0">
                <a:latin typeface="Times New Roman" panose="02020603050405020304" pitchFamily="18" charset="0"/>
                <a:cs typeface="Times New Roman" panose="02020603050405020304" pitchFamily="18" charset="0"/>
              </a:rPr>
              <a:t>, CRP, </a:t>
            </a:r>
            <a:r>
              <a:rPr lang="en-US" dirty="0" err="1" smtClean="0">
                <a:latin typeface="Times New Roman" panose="02020603050405020304" pitchFamily="18" charset="0"/>
                <a:cs typeface="Times New Roman" panose="02020603050405020304" pitchFamily="18" charset="0"/>
              </a:rPr>
              <a:t>siêu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bụng</a:t>
            </a: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CLS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ABO-Rh, </a:t>
            </a:r>
            <a:r>
              <a:rPr lang="en-US" dirty="0" err="1" smtClean="0">
                <a:latin typeface="Times New Roman" panose="02020603050405020304" pitchFamily="18" charset="0"/>
                <a:cs typeface="Times New Roman" panose="02020603050405020304" pitchFamily="18" charset="0"/>
              </a:rPr>
              <a:t>đông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máu</a:t>
            </a:r>
            <a:r>
              <a:rPr lang="en-US" dirty="0" smtClean="0">
                <a:latin typeface="Times New Roman" panose="02020603050405020304" pitchFamily="18" charset="0"/>
                <a:cs typeface="Times New Roman" panose="02020603050405020304" pitchFamily="18" charset="0"/>
              </a:rPr>
              <a:t> (PT, </a:t>
            </a:r>
            <a:r>
              <a:rPr lang="en-US" dirty="0" err="1" smtClean="0">
                <a:latin typeface="Times New Roman" panose="02020603050405020304" pitchFamily="18" charset="0"/>
                <a:cs typeface="Times New Roman" panose="02020603050405020304" pitchFamily="18" charset="0"/>
              </a:rPr>
              <a:t>aPTT</a:t>
            </a:r>
            <a:r>
              <a:rPr lang="en-US" dirty="0" smtClean="0">
                <a:latin typeface="Times New Roman" panose="02020603050405020304" pitchFamily="18" charset="0"/>
                <a:cs typeface="Times New Roman" panose="02020603050405020304" pitchFamily="18" charset="0"/>
              </a:rPr>
              <a:t>, INR), </a:t>
            </a:r>
            <a:r>
              <a:rPr lang="en-US" dirty="0" err="1" smtClean="0">
                <a:latin typeface="Times New Roman" panose="02020603050405020304" pitchFamily="18" charset="0"/>
                <a:cs typeface="Times New Roman" panose="02020603050405020304" pitchFamily="18" charset="0"/>
              </a:rPr>
              <a:t>tổng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tiểu</a:t>
            </a:r>
            <a:r>
              <a:rPr lang="en-US" dirty="0" smtClean="0">
                <a:latin typeface="Times New Roman" panose="02020603050405020304" pitchFamily="18" charset="0"/>
                <a:cs typeface="Times New Roman" panose="02020603050405020304" pitchFamily="18" charset="0"/>
              </a:rPr>
              <a:t>, AST, ALT, BUN, </a:t>
            </a:r>
            <a:r>
              <a:rPr lang="en-US" dirty="0" err="1" smtClean="0">
                <a:latin typeface="Times New Roman" panose="02020603050405020304" pitchFamily="18" charset="0"/>
                <a:cs typeface="Times New Roman" panose="02020603050405020304" pitchFamily="18" charset="0"/>
              </a:rPr>
              <a:t>Creatinine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XQ </a:t>
            </a:r>
            <a:r>
              <a:rPr lang="en-US" dirty="0" err="1" smtClean="0">
                <a:latin typeface="Times New Roman" panose="02020603050405020304" pitchFamily="18" charset="0"/>
                <a:cs typeface="Times New Roman" panose="02020603050405020304" pitchFamily="18" charset="0"/>
              </a:rPr>
              <a:t>ngực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thẳng</a:t>
            </a:r>
            <a:r>
              <a:rPr lang="en-US" dirty="0" smtClean="0">
                <a:latin typeface="Times New Roman" panose="02020603050405020304" pitchFamily="18" charset="0"/>
                <a:cs typeface="Times New Roman" panose="02020603050405020304" pitchFamily="18" charset="0"/>
              </a:rPr>
              <a:t>, ECG.</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66" y="-152400"/>
            <a:ext cx="7772400" cy="1143000"/>
          </a:xfrm>
        </p:spPr>
        <p:txBody>
          <a:bodyPr/>
          <a:lstStyle/>
          <a:p>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sz="quarter" idx="1"/>
          </p:nvPr>
        </p:nvGraphicFramePr>
        <p:xfrm>
          <a:off x="381000" y="1600200"/>
          <a:ext cx="6705600" cy="3163536"/>
        </p:xfrm>
        <a:graphic>
          <a:graphicData uri="http://schemas.openxmlformats.org/drawingml/2006/table">
            <a:tbl>
              <a:tblPr bandRow="1">
                <a:tableStyleId>{5C22544A-7EE6-4342-B048-85BDC9FD1C3A}</a:tableStyleId>
              </a:tblPr>
              <a:tblGrid>
                <a:gridCol w="1788160"/>
                <a:gridCol w="1676400"/>
                <a:gridCol w="1788160"/>
                <a:gridCol w="1452880"/>
              </a:tblGrid>
              <a:tr h="316575">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Giá trị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tham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chiếu</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Đơn vị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WBC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b="1" dirty="0" smtClean="0">
                          <a:effectLst/>
                          <a:latin typeface="Times New Roman" panose="02020603050405020304" pitchFamily="18" charset="0"/>
                          <a:cs typeface="Times New Roman" panose="02020603050405020304" pitchFamily="18" charset="0"/>
                        </a:rPr>
                        <a:t>14,17</a:t>
                      </a:r>
                      <a:endParaRPr lang="en-US" sz="1800" b="1"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(4.5-11.0)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k/ul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Neu%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b="1" dirty="0" smtClean="0">
                          <a:effectLst/>
                          <a:latin typeface="Times New Roman" panose="02020603050405020304" pitchFamily="18" charset="0"/>
                          <a:ea typeface="+mn-ea"/>
                          <a:cs typeface="Times New Roman" panose="02020603050405020304" pitchFamily="18" charset="0"/>
                        </a:rPr>
                        <a:t>94,2</a:t>
                      </a:r>
                      <a:endParaRPr lang="en-US" sz="1800" b="1"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(40-70)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nchor="ctr"/>
                </a:tc>
              </a:tr>
              <a:tr h="316575">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RBC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4,21</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(4.5-5.3)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a:t>
                      </a:r>
                      <a:r>
                        <a:rPr lang="en-US" sz="1800" dirty="0" err="1">
                          <a:effectLst/>
                          <a:latin typeface="Times New Roman" panose="02020603050405020304" pitchFamily="18" charset="0"/>
                          <a:cs typeface="Times New Roman" panose="02020603050405020304" pitchFamily="18" charset="0"/>
                        </a:rPr>
                        <a:t>ul</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HGB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13.4</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(13-16)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g/dl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Hct</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38,6</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(37-47)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MCV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smtClean="0">
                          <a:effectLst/>
                          <a:latin typeface="Times New Roman" panose="02020603050405020304" pitchFamily="18" charset="0"/>
                          <a:ea typeface="+mn-ea"/>
                          <a:cs typeface="Times New Roman" panose="02020603050405020304" pitchFamily="18" charset="0"/>
                        </a:rPr>
                        <a:t>91,7</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(78-98)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fl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MCH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smtClean="0">
                          <a:effectLst/>
                          <a:latin typeface="Times New Roman" panose="02020603050405020304" pitchFamily="18" charset="0"/>
                          <a:ea typeface="+mn-ea"/>
                          <a:cs typeface="Times New Roman" panose="02020603050405020304" pitchFamily="18" charset="0"/>
                        </a:rPr>
                        <a:t>31,8</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(25-35)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latin typeface="Times New Roman" panose="02020603050405020304" pitchFamily="18" charset="0"/>
                          <a:cs typeface="Times New Roman" panose="02020603050405020304" pitchFamily="18" charset="0"/>
                        </a:rPr>
                        <a:t>pg </a:t>
                      </a:r>
                      <a:endParaRPr lang="en-US" sz="18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r h="316575">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PLT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smtClean="0">
                          <a:effectLst/>
                          <a:latin typeface="Times New Roman" panose="02020603050405020304" pitchFamily="18" charset="0"/>
                          <a:ea typeface="+mn-ea"/>
                          <a:cs typeface="Times New Roman" panose="02020603050405020304" pitchFamily="18" charset="0"/>
                        </a:rPr>
                        <a:t>289</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(140-440)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k/</a:t>
                      </a:r>
                      <a:r>
                        <a:rPr lang="en-US" sz="1800" dirty="0" err="1">
                          <a:effectLst/>
                          <a:latin typeface="Times New Roman" panose="02020603050405020304" pitchFamily="18" charset="0"/>
                          <a:cs typeface="Times New Roman" panose="02020603050405020304" pitchFamily="18" charset="0"/>
                        </a:rPr>
                        <a:t>ul</a:t>
                      </a: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r>
            </a:tbl>
          </a:graphicData>
        </a:graphic>
      </p:graphicFrame>
      <p:sp>
        <p:nvSpPr>
          <p:cNvPr id="7" name="TextBox 6"/>
          <p:cNvSpPr txBox="1"/>
          <p:nvPr/>
        </p:nvSpPr>
        <p:spPr>
          <a:xfrm>
            <a:off x="304800" y="1011788"/>
            <a:ext cx="27432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máu</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(5/9):</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38200" y="4724400"/>
            <a:ext cx="6757670" cy="1938020"/>
          </a:xfrm>
          <a:prstGeom prst="rect">
            <a:avLst/>
          </a:prstGeom>
          <a:noFill/>
        </p:spPr>
        <p:txBody>
          <a:bodyPr wrap="square" rtlCol="0">
            <a:spAutoFit/>
          </a:bodyPr>
          <a:lstStyle/>
          <a:p>
            <a:endParaRPr lang="en-US" sz="2000" b="1" dirty="0" err="1" smtClean="0">
              <a:latin typeface="Times New Roman" panose="02020603050405020304" pitchFamily="18" charset="0"/>
              <a:cs typeface="Times New Roman" panose="02020603050405020304" pitchFamily="18" charset="0"/>
            </a:endParaRPr>
          </a:p>
          <a:p>
            <a:endParaRPr lang="en-US" sz="2000" b="1" dirty="0" err="1" smtClean="0">
              <a:latin typeface="Times New Roman" panose="02020603050405020304" pitchFamily="18" charset="0"/>
              <a:cs typeface="Times New Roman" panose="02020603050405020304" pitchFamily="18" charset="0"/>
            </a:endParaRPr>
          </a:p>
          <a:p>
            <a:endParaRPr lang="en-US" sz="2000" b="1" dirty="0" err="1" smtClean="0">
              <a:latin typeface="Times New Roman" panose="02020603050405020304" pitchFamily="18" charset="0"/>
              <a:cs typeface="Times New Roman" panose="02020603050405020304" pitchFamily="18" charset="0"/>
            </a:endParaRPr>
          </a:p>
          <a:p>
            <a:r>
              <a:rPr lang="en-US" sz="2000" b="1" dirty="0" err="1" smtClean="0">
                <a:latin typeface="Arial" panose="020B0604020202020204" pitchFamily="34" charset="0"/>
                <a:cs typeface="Arial" panose="020B0604020202020204" pitchFamily="34" charset="0"/>
              </a:rPr>
              <a:t>→ </a:t>
            </a:r>
            <a:r>
              <a:rPr lang="en-US" sz="2000" b="1" dirty="0" err="1" smtClean="0">
                <a:latin typeface="Times New Roman" panose="02020603050405020304" pitchFamily="18" charset="0"/>
                <a:cs typeface="Times New Roman" panose="02020603050405020304" pitchFamily="18" charset="0"/>
              </a:rPr>
              <a:t>Bạch</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cầu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tăng 14k &lt; 20k</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neutro</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ưu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thế</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VRT </a:t>
            </a:r>
            <a:r>
              <a:rPr lang="en-US" sz="2000" dirty="0" err="1" smtClean="0">
                <a:latin typeface="Times New Roman" panose="02020603050405020304" pitchFamily="18" charset="0"/>
                <a:cs typeface="Times New Roman" panose="02020603050405020304" pitchFamily="18" charset="0"/>
              </a:rPr>
              <a:t>cấp, Viêm túi thừa mạnh tràng và xoắn BT</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Số lượng HC, TC trong giới hạn </a:t>
            </a:r>
            <a:r>
              <a:rPr lang="en-US" sz="2000" dirty="0" err="1" smtClean="0">
                <a:latin typeface="Times New Roman" panose="02020603050405020304" pitchFamily="18" charset="0"/>
                <a:cs typeface="Times New Roman" panose="02020603050405020304" pitchFamily="18" charset="0"/>
              </a:rPr>
              <a:t>bình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Siêu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bụng</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br>
              <a:rPr lang="en-US" sz="1800" dirty="0" smtClean="0"/>
            </a:br>
            <a:r>
              <a:rPr lang="vi-VN" sz="2000" dirty="0" smtClean="0"/>
              <a:t>Ruột </a:t>
            </a:r>
            <a:r>
              <a:rPr lang="vi-VN" sz="2000" dirty="0"/>
              <a:t>thừa 1/4 bụng dưới (P) d# 6 - 7m, thâm nhiễm mỡ xung quanh </a:t>
            </a:r>
            <a:br>
              <a:rPr lang="en-US" sz="2000" dirty="0" smtClean="0"/>
            </a:br>
            <a:r>
              <a:rPr lang="vi-VN" sz="2000" dirty="0" smtClean="0"/>
              <a:t>Kết </a:t>
            </a:r>
            <a:r>
              <a:rPr lang="vi-VN" sz="2000" dirty="0"/>
              <a:t>luận: Theo dõi viêm ruột thừa vùng 1/4 bụng dưới (P</a:t>
            </a:r>
            <a:r>
              <a:rPr lang="vi-VN" sz="2000" dirty="0" smtClean="0"/>
              <a:t>)</a:t>
            </a:r>
            <a:endParaRPr lang="en-US" sz="2000" dirty="0" smtClean="0"/>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ảnh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ruột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thừa</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14400" y="1295400"/>
            <a:ext cx="7772400" cy="45720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914400" y="1905000"/>
          <a:ext cx="7239000" cy="4516501"/>
        </p:xfrm>
        <a:graphic>
          <a:graphicData uri="http://schemas.openxmlformats.org/drawingml/2006/table">
            <a:tbl>
              <a:tblPr firstRow="1" firstCol="1" bandRow="1">
                <a:tableStyleId>{5C22544A-7EE6-4342-B048-85BDC9FD1C3A}</a:tableStyleId>
              </a:tblPr>
              <a:tblGrid>
                <a:gridCol w="2413000"/>
                <a:gridCol w="2413000"/>
                <a:gridCol w="2413000"/>
              </a:tblGrid>
              <a:tr h="622300">
                <a:tc>
                  <a:txBody>
                    <a:bodyPr/>
                    <a:lstStyle/>
                    <a:p>
                      <a:pPr marL="0" marR="0" algn="just">
                        <a:lnSpc>
                          <a:spcPct val="107000"/>
                        </a:lnSpc>
                        <a:spcBef>
                          <a:spcPts val="0"/>
                        </a:spcBef>
                        <a:spcAft>
                          <a:spcPts val="800"/>
                        </a:spcAft>
                      </a:pPr>
                      <a:r>
                        <a:rPr lang="en-US" sz="2400" dirty="0" err="1">
                          <a:effectLst/>
                          <a:latin typeface="Times New Roman" panose="02020603050405020304" pitchFamily="18" charset="0"/>
                          <a:cs typeface="Times New Roman" panose="02020603050405020304" pitchFamily="18" charset="0"/>
                        </a:rPr>
                        <a:t>Thông</a:t>
                      </a:r>
                      <a:r>
                        <a:rPr lang="en-US" sz="2400" dirty="0">
                          <a:effectLst/>
                          <a:latin typeface="Times New Roman" panose="02020603050405020304" pitchFamily="18" charset="0"/>
                          <a:cs typeface="Times New Roman" panose="02020603050405020304" pitchFamily="18" charset="0"/>
                        </a:rPr>
                        <a:t> </a:t>
                      </a:r>
                      <a:r>
                        <a:rPr lang="en-US" sz="2400" dirty="0" err="1">
                          <a:effectLst/>
                          <a:latin typeface="Times New Roman" panose="02020603050405020304" pitchFamily="18" charset="0"/>
                          <a:cs typeface="Times New Roman" panose="02020603050405020304" pitchFamily="18" charset="0"/>
                        </a:rPr>
                        <a:t>số</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latin typeface="Times New Roman" panose="02020603050405020304" pitchFamily="18" charset="0"/>
                          <a:cs typeface="Times New Roman" panose="02020603050405020304" pitchFamily="18" charset="0"/>
                        </a:rPr>
                        <a:t>Kết quả</a:t>
                      </a:r>
                      <a:endParaRPr lang="en-US" sz="200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latin typeface="Times New Roman" panose="02020603050405020304" pitchFamily="18" charset="0"/>
                          <a:cs typeface="Times New Roman" panose="02020603050405020304" pitchFamily="18" charset="0"/>
                        </a:rPr>
                        <a:t>Khoảng tham chiếu</a:t>
                      </a:r>
                      <a:endParaRPr lang="en-US" sz="200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2400" dirty="0" err="1" smtClean="0">
                          <a:solidFill>
                            <a:schemeClr val="bg1"/>
                          </a:solidFill>
                          <a:effectLst/>
                          <a:latin typeface="Times New Roman" panose="02020603050405020304" pitchFamily="18" charset="0"/>
                          <a:ea typeface="Arial" panose="020B0604020202020204"/>
                          <a:cs typeface="Times New Roman" panose="02020603050405020304" pitchFamily="18" charset="0"/>
                        </a:rPr>
                        <a:t>Ure</a:t>
                      </a:r>
                      <a:endParaRPr lang="en-US" sz="24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3.6 </a:t>
                      </a:r>
                      <a:endParaRPr lang="en-US" sz="24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1.7 – 8.3 </a:t>
                      </a:r>
                      <a:r>
                        <a:rPr lang="en-US" sz="24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mmol</a:t>
                      </a:r>
                      <a:r>
                        <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/l</a:t>
                      </a:r>
                      <a:endParaRPr lang="en-US" sz="24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Glucose</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smtClean="0">
                          <a:effectLst/>
                          <a:latin typeface="Times New Roman" panose="02020603050405020304" pitchFamily="18" charset="0"/>
                          <a:cs typeface="Times New Roman" panose="02020603050405020304" pitchFamily="18" charset="0"/>
                        </a:rPr>
                        <a:t>6.3</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3.6 - 6.4 </a:t>
                      </a:r>
                      <a:r>
                        <a:rPr lang="en-US" sz="2400" dirty="0" err="1">
                          <a:effectLst/>
                          <a:latin typeface="Times New Roman" panose="02020603050405020304" pitchFamily="18" charset="0"/>
                          <a:cs typeface="Times New Roman" panose="02020603050405020304" pitchFamily="18" charset="0"/>
                        </a:rPr>
                        <a:t>mmol</a:t>
                      </a:r>
                      <a:r>
                        <a:rPr lang="en-US" sz="2400" dirty="0">
                          <a:effectLst/>
                          <a:latin typeface="Times New Roman" panose="02020603050405020304" pitchFamily="18" charset="0"/>
                          <a:cs typeface="Times New Roman" panose="02020603050405020304" pitchFamily="18" charset="0"/>
                        </a:rPr>
                        <a:t>/l</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2400" dirty="0" err="1">
                          <a:effectLst/>
                          <a:latin typeface="Times New Roman" panose="02020603050405020304" pitchFamily="18" charset="0"/>
                          <a:cs typeface="Times New Roman" panose="02020603050405020304" pitchFamily="18" charset="0"/>
                        </a:rPr>
                        <a:t>Creatinin</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smtClean="0">
                          <a:solidFill>
                            <a:schemeClr val="dk1"/>
                          </a:solidFill>
                          <a:effectLst/>
                          <a:latin typeface="Times New Roman" panose="02020603050405020304" pitchFamily="18" charset="0"/>
                          <a:ea typeface="+mn-ea"/>
                          <a:cs typeface="Times New Roman" panose="02020603050405020304" pitchFamily="18" charset="0"/>
                        </a:rPr>
                        <a:t>60</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latin typeface="Times New Roman" panose="02020603050405020304" pitchFamily="18" charset="0"/>
                          <a:cs typeface="Times New Roman" panose="02020603050405020304" pitchFamily="18" charset="0"/>
                        </a:rPr>
                        <a:t>62 - 120 mmol/l</a:t>
                      </a:r>
                      <a:endParaRPr lang="en-US" sz="200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2400" dirty="0" err="1" smtClean="0">
                          <a:solidFill>
                            <a:schemeClr val="bg1"/>
                          </a:solidFill>
                          <a:effectLst/>
                          <a:latin typeface="Times New Roman" panose="02020603050405020304" pitchFamily="18" charset="0"/>
                          <a:ea typeface="Arial" panose="020B0604020202020204"/>
                          <a:cs typeface="Times New Roman" panose="02020603050405020304" pitchFamily="18" charset="0"/>
                        </a:rPr>
                        <a:t>eGFR</a:t>
                      </a:r>
                      <a:r>
                        <a:rPr lang="en-US" sz="2400" baseline="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 (</a:t>
                      </a:r>
                      <a:r>
                        <a:rPr lang="en-US" sz="2400" baseline="0" dirty="0" err="1" smtClean="0">
                          <a:solidFill>
                            <a:schemeClr val="bg1"/>
                          </a:solidFill>
                          <a:effectLst/>
                          <a:latin typeface="Times New Roman" panose="02020603050405020304" pitchFamily="18" charset="0"/>
                          <a:ea typeface="Arial" panose="020B0604020202020204"/>
                          <a:cs typeface="Times New Roman" panose="02020603050405020304" pitchFamily="18" charset="0"/>
                        </a:rPr>
                        <a:t>cKD</a:t>
                      </a:r>
                      <a:r>
                        <a:rPr lang="en-US" sz="2400" baseline="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a:t>
                      </a:r>
                      <a:endPar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105,37</a:t>
                      </a:r>
                      <a:endPar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24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&gt;60</a:t>
                      </a:r>
                      <a:endParaRPr lang="en-US" sz="24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r>
              <a:tr h="622300">
                <a:tc>
                  <a:txBody>
                    <a:bodyPr/>
                    <a:lstStyle/>
                    <a:p>
                      <a:pPr marL="0" marR="0" algn="just">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AST</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0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18</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a:effectLst/>
                          <a:latin typeface="Times New Roman" panose="02020603050405020304" pitchFamily="18" charset="0"/>
                          <a:cs typeface="Times New Roman" panose="02020603050405020304" pitchFamily="18" charset="0"/>
                        </a:rPr>
                        <a:t>10 - 37 U/L</a:t>
                      </a:r>
                      <a:endParaRPr lang="en-US" sz="200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ALT</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smtClean="0">
                          <a:solidFill>
                            <a:schemeClr val="dk1"/>
                          </a:solidFill>
                          <a:effectLst/>
                          <a:latin typeface="Times New Roman" panose="02020603050405020304" pitchFamily="18" charset="0"/>
                          <a:ea typeface="+mn-ea"/>
                          <a:cs typeface="Times New Roman" panose="02020603050405020304" pitchFamily="18" charset="0"/>
                        </a:rPr>
                        <a:t>22</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2400" dirty="0">
                          <a:effectLst/>
                          <a:latin typeface="Times New Roman" panose="02020603050405020304" pitchFamily="18" charset="0"/>
                          <a:cs typeface="Times New Roman" panose="02020603050405020304" pitchFamily="18" charset="0"/>
                        </a:rPr>
                        <a:t>10 - 40 U/L</a:t>
                      </a:r>
                      <a:endParaRPr lang="en-US" sz="20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err="1" smtClean="0">
                <a:latin typeface="Times New Roman" panose="02020603050405020304" pitchFamily="18" charset="0"/>
                <a:cs typeface="Times New Roman" panose="02020603050405020304" pitchFamily="18" charset="0"/>
              </a:rPr>
              <a:t>Họ</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Ánh</a:t>
            </a:r>
            <a:r>
              <a:rPr lang="en-US" dirty="0" smtClean="0">
                <a:latin typeface="Times New Roman" panose="02020603050405020304" pitchFamily="18" charset="0"/>
                <a:cs typeface="Times New Roman" panose="02020603050405020304" pitchFamily="18" charset="0"/>
              </a:rPr>
              <a:t> H.</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Nữ</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Tuổi</a:t>
            </a:r>
            <a:r>
              <a:rPr lang="en-US" dirty="0" smtClean="0">
                <a:latin typeface="Times New Roman" panose="02020603050405020304" pitchFamily="18" charset="0"/>
                <a:cs typeface="Times New Roman" panose="02020603050405020304" pitchFamily="18" charset="0"/>
              </a:rPr>
              <a:t>: 46</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Nghề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Địa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huyện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tỉnh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Nai</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cứu</a:t>
            </a:r>
            <a:r>
              <a:rPr lang="en-US" dirty="0" smtClean="0">
                <a:latin typeface="Times New Roman" panose="02020603050405020304" pitchFamily="18" charset="0"/>
                <a:cs typeface="Times New Roman" panose="02020603050405020304" pitchFamily="18" charset="0"/>
              </a:rPr>
              <a:t>: 13h50’,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5/9/2022.</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36"/>
            <a:ext cx="7772400" cy="1143000"/>
          </a:xfrm>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14400" y="1143000"/>
            <a:ext cx="8229600" cy="457200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4. </a:t>
            </a:r>
            <a:r>
              <a:rPr lang="en-US" sz="2400" dirty="0" err="1" smtClean="0">
                <a:latin typeface="Times New Roman" panose="02020603050405020304" pitchFamily="18" charset="0"/>
                <a:cs typeface="Times New Roman" panose="02020603050405020304" pitchFamily="18" charset="0"/>
              </a:rPr>
              <a:t>Đông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máu</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nhóm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p>
          <a:p>
            <a:pPr marL="0" indent="0">
              <a:buNone/>
            </a:pPr>
            <a:endParaRPr lang="en-US" sz="2400" dirty="0"/>
          </a:p>
        </p:txBody>
      </p:sp>
      <p:graphicFrame>
        <p:nvGraphicFramePr>
          <p:cNvPr id="4" name="Table 3"/>
          <p:cNvGraphicFramePr>
            <a:graphicFrameLocks noGrp="1"/>
          </p:cNvGraphicFramePr>
          <p:nvPr/>
        </p:nvGraphicFramePr>
        <p:xfrm>
          <a:off x="914400" y="1752600"/>
          <a:ext cx="7239000" cy="4356100"/>
        </p:xfrm>
        <a:graphic>
          <a:graphicData uri="http://schemas.openxmlformats.org/drawingml/2006/table">
            <a:tbl>
              <a:tblPr firstRow="1" firstCol="1" bandRow="1">
                <a:tableStyleId>{5C22544A-7EE6-4342-B048-85BDC9FD1C3A}</a:tableStyleId>
              </a:tblPr>
              <a:tblGrid>
                <a:gridCol w="2413000"/>
                <a:gridCol w="2413000"/>
                <a:gridCol w="2413000"/>
              </a:tblGrid>
              <a:tr h="622300">
                <a:tc>
                  <a:txBody>
                    <a:bodyPr/>
                    <a:lstStyle/>
                    <a:p>
                      <a:pPr marL="0" marR="0" algn="just">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số</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err="1">
                          <a:effectLst/>
                          <a:latin typeface="Times New Roman" panose="02020603050405020304" pitchFamily="18" charset="0"/>
                          <a:cs typeface="Times New Roman" panose="02020603050405020304" pitchFamily="18" charset="0"/>
                        </a:rPr>
                        <a:t>Kết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quả</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a:effectLst/>
                          <a:latin typeface="Times New Roman" panose="02020603050405020304" pitchFamily="18" charset="0"/>
                          <a:cs typeface="Times New Roman" panose="02020603050405020304" pitchFamily="18" charset="0"/>
                        </a:rPr>
                        <a:t>Khoảng tham chiếu</a:t>
                      </a:r>
                      <a:endParaRPr lang="en-US" sz="180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l">
                        <a:lnSpc>
                          <a:spcPct val="107000"/>
                        </a:lnSpc>
                        <a:spcBef>
                          <a:spcPts val="0"/>
                        </a:spcBef>
                        <a:spcAft>
                          <a:spcPts val="800"/>
                        </a:spcAft>
                      </a:pPr>
                      <a:r>
                        <a:rPr lang="en-US" sz="1800" dirty="0" err="1" smtClean="0">
                          <a:effectLst/>
                          <a:latin typeface="Times New Roman" panose="02020603050405020304" pitchFamily="18" charset="0"/>
                          <a:cs typeface="Times New Roman" panose="02020603050405020304" pitchFamily="18" charset="0"/>
                        </a:rPr>
                        <a:t>Thời</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gian</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Prothrombin</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smtClean="0">
                          <a:effectLst/>
                          <a:latin typeface="Times New Roman" panose="02020603050405020304" pitchFamily="18" charset="0"/>
                          <a:cs typeface="Times New Roman" panose="02020603050405020304" pitchFamily="18" charset="0"/>
                        </a:rPr>
                        <a:t>11.0 s</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smtClean="0">
                          <a:effectLst/>
                          <a:latin typeface="Times New Roman" panose="02020603050405020304" pitchFamily="18" charset="0"/>
                          <a:cs typeface="Times New Roman" panose="02020603050405020304" pitchFamily="18" charset="0"/>
                        </a:rPr>
                        <a:t>0.8 – 16 s</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l">
                        <a:lnSpc>
                          <a:spcPct val="107000"/>
                        </a:lnSpc>
                        <a:spcBef>
                          <a:spcPts val="0"/>
                        </a:spcBef>
                        <a:spcAft>
                          <a:spcPts val="800"/>
                        </a:spcAft>
                      </a:pPr>
                      <a:r>
                        <a:rPr lang="en-US" sz="1800" dirty="0" err="1" smtClean="0">
                          <a:effectLst/>
                          <a:latin typeface="Times New Roman" panose="02020603050405020304" pitchFamily="18" charset="0"/>
                          <a:cs typeface="Times New Roman" panose="02020603050405020304" pitchFamily="18" charset="0"/>
                        </a:rPr>
                        <a:t>Thời</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gian</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Prothrombin</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chứng</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smtClean="0">
                          <a:solidFill>
                            <a:schemeClr val="dk1"/>
                          </a:solidFill>
                          <a:effectLst/>
                          <a:latin typeface="Times New Roman" panose="02020603050405020304" pitchFamily="18" charset="0"/>
                          <a:ea typeface="+mn-ea"/>
                          <a:cs typeface="Times New Roman" panose="02020603050405020304" pitchFamily="18" charset="0"/>
                        </a:rPr>
                        <a:t>12.9s</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err="1" smtClean="0">
                          <a:effectLst/>
                          <a:latin typeface="Times New Roman" panose="02020603050405020304" pitchFamily="18" charset="0"/>
                          <a:cs typeface="Times New Roman" panose="02020603050405020304" pitchFamily="18" charset="0"/>
                        </a:rPr>
                        <a:t>Chứng</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18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INR</a:t>
                      </a:r>
                      <a:endParaRPr lang="en-US" sz="18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8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1.05 </a:t>
                      </a:r>
                      <a:endParaRPr lang="en-US" sz="18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8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&lt;1.2</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r>
              <a:tr h="622300">
                <a:tc>
                  <a:txBody>
                    <a:bodyPr/>
                    <a:lstStyle/>
                    <a:p>
                      <a:pPr marL="0" marR="0" algn="just">
                        <a:lnSpc>
                          <a:spcPct val="107000"/>
                        </a:lnSpc>
                        <a:spcBef>
                          <a:spcPts val="0"/>
                        </a:spcBef>
                        <a:spcAft>
                          <a:spcPts val="800"/>
                        </a:spcAft>
                      </a:pPr>
                      <a:r>
                        <a:rPr lang="en-US" sz="1800" dirty="0" smtClean="0">
                          <a:effectLst/>
                          <a:latin typeface="Times New Roman" panose="02020603050405020304" pitchFamily="18" charset="0"/>
                          <a:cs typeface="Times New Roman" panose="02020603050405020304" pitchFamily="18" charset="0"/>
                        </a:rPr>
                        <a:t>APTT</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24.4s</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smtClean="0">
                          <a:solidFill>
                            <a:schemeClr val="dk1"/>
                          </a:solidFill>
                          <a:effectLst/>
                          <a:latin typeface="Times New Roman" panose="02020603050405020304" pitchFamily="18" charset="0"/>
                          <a:ea typeface="+mn-ea"/>
                          <a:cs typeface="Times New Roman" panose="02020603050405020304" pitchFamily="18" charset="0"/>
                        </a:rPr>
                        <a:t>24</a:t>
                      </a:r>
                      <a:r>
                        <a:rPr lang="en-US" sz="1800" baseline="0" dirty="0" smtClean="0">
                          <a:solidFill>
                            <a:schemeClr val="dk1"/>
                          </a:solidFill>
                          <a:effectLst/>
                          <a:latin typeface="Times New Roman" panose="02020603050405020304" pitchFamily="18" charset="0"/>
                          <a:ea typeface="+mn-ea"/>
                          <a:cs typeface="Times New Roman" panose="02020603050405020304" pitchFamily="18" charset="0"/>
                        </a:rPr>
                        <a:t> – 38s</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1800" dirty="0" smtClean="0">
                          <a:effectLst/>
                          <a:latin typeface="Times New Roman" panose="02020603050405020304" pitchFamily="18" charset="0"/>
                          <a:cs typeface="Times New Roman" panose="02020603050405020304" pitchFamily="18" charset="0"/>
                        </a:rPr>
                        <a:t>APTT</a:t>
                      </a:r>
                      <a:r>
                        <a:rPr lang="en-US" sz="1800" baseline="0" dirty="0" smtClean="0">
                          <a:effectLst/>
                          <a:latin typeface="Times New Roman" panose="02020603050405020304" pitchFamily="18" charset="0"/>
                          <a:cs typeface="Times New Roman" panose="02020603050405020304" pitchFamily="18" charset="0"/>
                        </a:rPr>
                        <a:t> </a:t>
                      </a:r>
                      <a:r>
                        <a:rPr lang="en-US" sz="1800" baseline="0" dirty="0" err="1" smtClean="0">
                          <a:effectLst/>
                          <a:latin typeface="Times New Roman" panose="02020603050405020304" pitchFamily="18" charset="0"/>
                          <a:cs typeface="Times New Roman" panose="02020603050405020304" pitchFamily="18" charset="0"/>
                        </a:rPr>
                        <a:t>chứng</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smtClean="0">
                          <a:solidFill>
                            <a:schemeClr val="dk1"/>
                          </a:solidFill>
                          <a:effectLst/>
                          <a:latin typeface="Times New Roman" panose="02020603050405020304" pitchFamily="18" charset="0"/>
                          <a:ea typeface="+mn-ea"/>
                          <a:cs typeface="Times New Roman" panose="02020603050405020304" pitchFamily="18" charset="0"/>
                        </a:rPr>
                        <a:t>32s</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800" dirty="0" err="1" smtClean="0">
                          <a:solidFill>
                            <a:schemeClr val="dk1"/>
                          </a:solidFill>
                          <a:effectLst/>
                          <a:latin typeface="Times New Roman" panose="02020603050405020304" pitchFamily="18" charset="0"/>
                          <a:ea typeface="+mn-ea"/>
                          <a:cs typeface="Times New Roman" panose="02020603050405020304" pitchFamily="18" charset="0"/>
                        </a:rPr>
                        <a:t>Chứng</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622300">
                <a:tc>
                  <a:txBody>
                    <a:bodyPr/>
                    <a:lstStyle/>
                    <a:p>
                      <a:pPr marL="0" marR="0" algn="just">
                        <a:lnSpc>
                          <a:spcPct val="107000"/>
                        </a:lnSpc>
                        <a:spcBef>
                          <a:spcPts val="0"/>
                        </a:spcBef>
                        <a:spcAft>
                          <a:spcPts val="800"/>
                        </a:spcAft>
                      </a:pPr>
                      <a:r>
                        <a:rPr lang="en-US" sz="1800" dirty="0" err="1" smtClean="0">
                          <a:solidFill>
                            <a:schemeClr val="bg1"/>
                          </a:solidFill>
                          <a:effectLst/>
                          <a:latin typeface="Times New Roman" panose="02020603050405020304" pitchFamily="18" charset="0"/>
                          <a:ea typeface="Arial" panose="020B0604020202020204"/>
                          <a:cs typeface="Times New Roman" panose="02020603050405020304" pitchFamily="18" charset="0"/>
                        </a:rPr>
                        <a:t>Nhóm</a:t>
                      </a:r>
                      <a:r>
                        <a:rPr lang="en-US" sz="1800" baseline="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 </a:t>
                      </a:r>
                      <a:r>
                        <a:rPr lang="en-US" sz="1800" baseline="0" dirty="0" err="1" smtClean="0">
                          <a:solidFill>
                            <a:schemeClr val="bg1"/>
                          </a:solidFill>
                          <a:effectLst/>
                          <a:latin typeface="Times New Roman" panose="02020603050405020304" pitchFamily="18" charset="0"/>
                          <a:ea typeface="Arial" panose="020B0604020202020204"/>
                          <a:cs typeface="Times New Roman" panose="02020603050405020304" pitchFamily="18" charset="0"/>
                        </a:rPr>
                        <a:t>máu</a:t>
                      </a:r>
                      <a:r>
                        <a:rPr lang="en-US" sz="1800" baseline="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 </a:t>
                      </a:r>
                      <a:endParaRPr lang="en-US" sz="18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8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O+</a:t>
                      </a: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endParaRPr lang="en-US" sz="18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868362"/>
          </a:xfrm>
        </p:spPr>
        <p:txBody>
          <a:bodyPr/>
          <a:lstStyle/>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14400" y="1295400"/>
            <a:ext cx="7772400" cy="45720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5</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nước</a:t>
            </a:r>
            <a:r>
              <a:rPr lang="en-US" sz="20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nvGraphicFramePr>
        <p:xfrm>
          <a:off x="1905000" y="1828800"/>
          <a:ext cx="5334000" cy="4754543"/>
        </p:xfrm>
        <a:graphic>
          <a:graphicData uri="http://schemas.openxmlformats.org/drawingml/2006/table">
            <a:tbl>
              <a:tblPr firstRow="1" firstCol="1" bandRow="1">
                <a:tableStyleId>{5C22544A-7EE6-4342-B048-85BDC9FD1C3A}</a:tableStyleId>
              </a:tblPr>
              <a:tblGrid>
                <a:gridCol w="1778000"/>
                <a:gridCol w="1778000"/>
                <a:gridCol w="1778000"/>
              </a:tblGrid>
              <a:tr h="0">
                <a:tc>
                  <a:txBody>
                    <a:bodyPr/>
                    <a:lstStyle/>
                    <a:p>
                      <a:pPr marL="0" marR="0" algn="just">
                        <a:lnSpc>
                          <a:spcPct val="107000"/>
                        </a:lnSpc>
                        <a:spcBef>
                          <a:spcPts val="0"/>
                        </a:spcBef>
                        <a:spcAft>
                          <a:spcPts val="800"/>
                        </a:spcAft>
                      </a:pPr>
                      <a:r>
                        <a:rPr lang="en-US" sz="1600" dirty="0" err="1">
                          <a:effectLst/>
                          <a:latin typeface="Times New Roman" panose="02020603050405020304" pitchFamily="18" charset="0"/>
                          <a:cs typeface="Times New Roman" panose="02020603050405020304" pitchFamily="18" charset="0"/>
                        </a:rPr>
                        <a:t>Thông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số</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err="1">
                          <a:effectLst/>
                          <a:latin typeface="Times New Roman" panose="02020603050405020304" pitchFamily="18" charset="0"/>
                          <a:cs typeface="Times New Roman" panose="02020603050405020304" pitchFamily="18" charset="0"/>
                        </a:rPr>
                        <a:t>Kết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quả</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err="1" smtClean="0">
                          <a:solidFill>
                            <a:schemeClr val="lt1"/>
                          </a:solidFill>
                          <a:effectLst/>
                          <a:latin typeface="Times New Roman" panose="02020603050405020304" pitchFamily="18" charset="0"/>
                          <a:ea typeface="+mn-ea"/>
                          <a:cs typeface="Times New Roman" panose="02020603050405020304" pitchFamily="18" charset="0"/>
                        </a:rPr>
                        <a:t>Đơn</a:t>
                      </a:r>
                      <a:r>
                        <a:rPr lang="en-US" sz="1600" baseline="0" dirty="0" smtClean="0">
                          <a:solidFill>
                            <a:schemeClr val="lt1"/>
                          </a:solidFill>
                          <a:effectLst/>
                          <a:latin typeface="Times New Roman" panose="02020603050405020304" pitchFamily="18" charset="0"/>
                          <a:ea typeface="+mn-ea"/>
                          <a:cs typeface="Times New Roman" panose="02020603050405020304" pitchFamily="18" charset="0"/>
                        </a:rPr>
                        <a:t> </a:t>
                      </a:r>
                      <a:r>
                        <a:rPr lang="en-US" sz="1600" baseline="0" dirty="0" err="1" smtClean="0">
                          <a:solidFill>
                            <a:schemeClr val="lt1"/>
                          </a:solidFill>
                          <a:effectLst/>
                          <a:latin typeface="Times New Roman" panose="02020603050405020304" pitchFamily="18" charset="0"/>
                          <a:ea typeface="+mn-ea"/>
                          <a:cs typeface="Times New Roman" panose="02020603050405020304" pitchFamily="18" charset="0"/>
                        </a:rPr>
                        <a:t>vị</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l">
                        <a:lnSpc>
                          <a:spcPct val="107000"/>
                        </a:lnSpc>
                        <a:spcBef>
                          <a:spcPts val="0"/>
                        </a:spcBef>
                        <a:spcAft>
                          <a:spcPts val="800"/>
                        </a:spcAft>
                      </a:pPr>
                      <a:r>
                        <a:rPr lang="en-US" sz="1600" dirty="0" smtClean="0">
                          <a:solidFill>
                            <a:schemeClr val="lt1"/>
                          </a:solidFill>
                          <a:effectLst/>
                          <a:latin typeface="Times New Roman" panose="02020603050405020304" pitchFamily="18" charset="0"/>
                          <a:ea typeface="+mn-ea"/>
                          <a:cs typeface="Times New Roman" panose="02020603050405020304" pitchFamily="18" charset="0"/>
                        </a:rPr>
                        <a:t>URO</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smtClean="0">
                          <a:solidFill>
                            <a:schemeClr val="dk1"/>
                          </a:solidFill>
                          <a:effectLst/>
                          <a:latin typeface="Times New Roman" panose="02020603050405020304" pitchFamily="18" charset="0"/>
                          <a:ea typeface="+mn-ea"/>
                          <a:cs typeface="Times New Roman" panose="02020603050405020304" pitchFamily="18" charset="0"/>
                        </a:rPr>
                        <a:t>normal</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smtClean="0">
                          <a:effectLst/>
                          <a:latin typeface="Times New Roman" panose="02020603050405020304" pitchFamily="18" charset="0"/>
                          <a:cs typeface="Times New Roman" panose="02020603050405020304" pitchFamily="18" charset="0"/>
                        </a:rPr>
                        <a:t>mg/dl</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278674">
                <a:tc>
                  <a:txBody>
                    <a:bodyPr/>
                    <a:lstStyle/>
                    <a:p>
                      <a:pPr marL="0" marR="0" algn="l">
                        <a:lnSpc>
                          <a:spcPct val="107000"/>
                        </a:lnSpc>
                        <a:spcBef>
                          <a:spcPts val="0"/>
                        </a:spcBef>
                        <a:spcAft>
                          <a:spcPts val="800"/>
                        </a:spcAft>
                      </a:pPr>
                      <a:r>
                        <a:rPr lang="en-US" sz="1600" dirty="0" smtClean="0">
                          <a:effectLst/>
                          <a:latin typeface="Times New Roman" panose="02020603050405020304" pitchFamily="18" charset="0"/>
                          <a:cs typeface="Times New Roman" panose="02020603050405020304" pitchFamily="18" charset="0"/>
                        </a:rPr>
                        <a:t>GLU</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r>
                        <a:rPr lang="en-US" dirty="0" smtClean="0"/>
                        <a:t>normal</a:t>
                      </a:r>
                      <a:endParaRPr lang="en-US" dirty="0"/>
                    </a:p>
                  </a:txBody>
                  <a:tcPr marL="68580" marR="68580" marT="0" marB="0"/>
                </a:tc>
                <a:tc>
                  <a:txBody>
                    <a:bodyPr/>
                    <a:lstStyle/>
                    <a:p>
                      <a:pPr marL="0" marR="0" indent="0" algn="just" defTabSz="914400" rtl="0" eaLnBrk="1" fontAlgn="auto" latinLnBrk="0" hangingPunct="1">
                        <a:lnSpc>
                          <a:spcPct val="107000"/>
                        </a:lnSpc>
                        <a:spcBef>
                          <a:spcPts val="0"/>
                        </a:spcBef>
                        <a:spcAft>
                          <a:spcPts val="800"/>
                        </a:spcAft>
                        <a:buClrTx/>
                        <a:buSzTx/>
                        <a:buFontTx/>
                        <a:buNone/>
                        <a:defRPr/>
                      </a:pPr>
                      <a:r>
                        <a:rPr lang="en-US" sz="1600" dirty="0" smtClean="0">
                          <a:effectLst/>
                          <a:latin typeface="Times New Roman" panose="02020603050405020304" pitchFamily="18" charset="0"/>
                          <a:cs typeface="Times New Roman" panose="02020603050405020304" pitchFamily="18" charset="0"/>
                        </a:rPr>
                        <a:t>mg/dl</a:t>
                      </a:r>
                      <a:endPar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KET</a:t>
                      </a:r>
                      <a:endPar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r>
                        <a:rPr lang="en-US" dirty="0" smtClean="0"/>
                        <a:t>++30</a:t>
                      </a:r>
                      <a:endParaRPr lang="en-US" dirty="0"/>
                    </a:p>
                  </a:txBody>
                  <a:tcPr marL="68580" marR="68580" marT="0" marB="0" anchor="ctr"/>
                </a:tc>
                <a:tc>
                  <a:txBody>
                    <a:bodyPr/>
                    <a:lstStyle/>
                    <a:p>
                      <a:pPr marL="0" marR="0" indent="0" algn="just" defTabSz="914400" rtl="0" eaLnBrk="1" fontAlgn="auto" latinLnBrk="0" hangingPunct="1">
                        <a:lnSpc>
                          <a:spcPct val="107000"/>
                        </a:lnSpc>
                        <a:spcBef>
                          <a:spcPts val="0"/>
                        </a:spcBef>
                        <a:spcAft>
                          <a:spcPts val="800"/>
                        </a:spcAft>
                        <a:buClrTx/>
                        <a:buSzTx/>
                        <a:buFontTx/>
                        <a:buNone/>
                        <a:defRPr/>
                      </a:pPr>
                      <a:r>
                        <a:rPr lang="en-US" sz="1600" dirty="0" smtClean="0">
                          <a:effectLst/>
                          <a:latin typeface="Times New Roman" panose="02020603050405020304" pitchFamily="18" charset="0"/>
                          <a:cs typeface="Times New Roman" panose="02020603050405020304" pitchFamily="18" charset="0"/>
                        </a:rPr>
                        <a:t>mg/dl</a:t>
                      </a:r>
                      <a:endPar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r>
              <a:tr h="383177">
                <a:tc>
                  <a:txBody>
                    <a:bodyPr/>
                    <a:lstStyle/>
                    <a:p>
                      <a:pPr marL="0" marR="0" algn="just">
                        <a:lnSpc>
                          <a:spcPct val="107000"/>
                        </a:lnSpc>
                        <a:spcBef>
                          <a:spcPts val="0"/>
                        </a:spcBef>
                        <a:spcAft>
                          <a:spcPts val="800"/>
                        </a:spcAft>
                      </a:pPr>
                      <a:r>
                        <a:rPr lang="en-US" sz="1600" dirty="0" smtClean="0">
                          <a:effectLst/>
                          <a:latin typeface="Times New Roman" panose="02020603050405020304" pitchFamily="18" charset="0"/>
                          <a:cs typeface="Times New Roman" panose="02020603050405020304" pitchFamily="18" charset="0"/>
                        </a:rPr>
                        <a:t>BIL</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r>
                        <a:rPr lang="en-US" dirty="0" err="1" smtClean="0"/>
                        <a:t>Neg</a:t>
                      </a:r>
                      <a:endParaRPr lang="en-US" dirty="0"/>
                    </a:p>
                  </a:txBody>
                  <a:tcPr marL="68580" marR="68580" marT="0" marB="0"/>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mg/dl</a:t>
                      </a:r>
                      <a:endPar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effectLst/>
                          <a:latin typeface="Times New Roman" panose="02020603050405020304" pitchFamily="18" charset="0"/>
                          <a:cs typeface="Times New Roman" panose="02020603050405020304" pitchFamily="18" charset="0"/>
                        </a:rPr>
                        <a:t>PRO</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r>
                        <a:rPr lang="en-US" dirty="0" smtClean="0"/>
                        <a:t>+- 0.15</a:t>
                      </a:r>
                      <a:endParaRPr lang="en-US" dirty="0"/>
                    </a:p>
                  </a:txBody>
                  <a:tcPr marL="68580" marR="68580" marT="0" marB="0"/>
                </a:tc>
                <a:tc>
                  <a:txBody>
                    <a:bodyPr/>
                    <a:lstStyle/>
                    <a:p>
                      <a:pPr marL="0" marR="0" algn="just">
                        <a:lnSpc>
                          <a:spcPct val="107000"/>
                        </a:lnSpc>
                        <a:spcBef>
                          <a:spcPts val="0"/>
                        </a:spcBef>
                        <a:spcAft>
                          <a:spcPts val="800"/>
                        </a:spcAft>
                      </a:pP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NIT</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neg</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pH</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6.0</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mg/dl</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BLD-hem</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neg</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SG</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1.025</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LEU</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neg</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c/</a:t>
                      </a:r>
                      <a:r>
                        <a:rPr lang="en-US" sz="16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uL</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A/C</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+80</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mg/</a:t>
                      </a:r>
                      <a:r>
                        <a:rPr lang="en-US" sz="16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gCr</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r h="383177">
                <a:tc>
                  <a:txBody>
                    <a:bodyPr/>
                    <a:lstStyle/>
                    <a:p>
                      <a:pPr marL="0" marR="0" algn="just">
                        <a:lnSpc>
                          <a:spcPct val="107000"/>
                        </a:lnSpc>
                        <a:spcBef>
                          <a:spcPts val="0"/>
                        </a:spcBef>
                        <a:spcAft>
                          <a:spcPts val="800"/>
                        </a:spcAft>
                      </a:pPr>
                      <a:r>
                        <a:rPr lang="en-US" sz="1600" dirty="0" smtClean="0">
                          <a:solidFill>
                            <a:schemeClr val="bg1"/>
                          </a:solidFill>
                          <a:effectLst/>
                          <a:latin typeface="Times New Roman" panose="02020603050405020304" pitchFamily="18" charset="0"/>
                          <a:ea typeface="Arial" panose="020B0604020202020204"/>
                          <a:cs typeface="Times New Roman" panose="02020603050405020304" pitchFamily="18" charset="0"/>
                        </a:rPr>
                        <a:t>P/C</a:t>
                      </a:r>
                      <a:endParaRPr lang="en-US" sz="1600" dirty="0">
                        <a:solidFill>
                          <a:schemeClr val="bg1"/>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+0.15</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Arial" panose="020B0604020202020204"/>
                          <a:cs typeface="Times New Roman" panose="02020603050405020304" pitchFamily="18" charset="0"/>
                        </a:rPr>
                        <a:t>g/</a:t>
                      </a:r>
                      <a:r>
                        <a:rPr lang="en-US" sz="1600"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rPr>
                        <a:t>gCR</a:t>
                      </a:r>
                      <a:endParaRPr lang="en-US" sz="1600" dirty="0">
                        <a:solidFill>
                          <a:srgbClr val="000000"/>
                        </a:solidFill>
                        <a:effectLst/>
                        <a:latin typeface="Times New Roman" panose="02020603050405020304" pitchFamily="18" charset="0"/>
                        <a:ea typeface="Arial" panose="020B0604020202020204"/>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Chẩn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Viêm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ruột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thừa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Hướng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sz="2400">
                <a:latin typeface="Times New Roman" panose="02020603050405020304" pitchFamily="18" charset="0"/>
                <a:cs typeface="Times New Roman" panose="02020603050405020304" pitchFamily="18" charset="0"/>
              </a:rPr>
              <a:t> Vấn đề cần xử trí cấp cứu: viêm ruột thừa </a:t>
            </a:r>
            <a:r>
              <a:rPr lang="en-US" sz="2400">
                <a:latin typeface="Times New Roman" panose="02020603050405020304" pitchFamily="18" charset="0"/>
                <a:cs typeface="Times New Roman" panose="02020603050405020304" pitchFamily="18" charset="0"/>
              </a:rPr>
              <a:t>cấp</a:t>
            </a:r>
            <a:endParaRPr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sz="2400">
                <a:latin typeface="Times New Roman" panose="02020603050405020304" pitchFamily="18" charset="0"/>
                <a:cs typeface="Times New Roman" panose="02020603050405020304" pitchFamily="18" charset="0"/>
              </a:rPr>
              <a:t>Nhịn ăn, nhịn uống​</a:t>
            </a:r>
            <a:endParaRPr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sz="2400">
                <a:latin typeface="Times New Roman" panose="02020603050405020304" pitchFamily="18" charset="0"/>
                <a:cs typeface="Times New Roman" panose="02020603050405020304" pitchFamily="18" charset="0"/>
              </a:rPr>
              <a:t>Kháng sinh dự phòng​</a:t>
            </a:r>
            <a:endParaRPr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sz="2400">
                <a:latin typeface="Times New Roman" panose="02020603050405020304" pitchFamily="18" charset="0"/>
                <a:cs typeface="Times New Roman" panose="02020603050405020304" pitchFamily="18" charset="0"/>
              </a:rPr>
              <a:t>Cefuroxim 1.5g tiêm tĩnh mạch 30 phút trước phẫu thuật​</a:t>
            </a:r>
            <a:endParaRPr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sz="2400">
                <a:latin typeface="Times New Roman" panose="02020603050405020304" pitchFamily="18" charset="0"/>
                <a:cs typeface="Times New Roman" panose="02020603050405020304" pitchFamily="18" charset="0"/>
              </a:rPr>
              <a:t>Phẫu thuật nội soi cắt ruột thừa</a:t>
            </a:r>
            <a:endParaRPr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Hướng điều trị</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p>
            <a:pPr marL="0" indent="0">
              <a:buNone/>
            </a:pPr>
            <a:r>
              <a:rPr lang="en-US" sz="2400">
                <a:latin typeface="Times New Roman" panose="02020603050405020304" pitchFamily="18" charset="0"/>
                <a:cs typeface="Times New Roman" panose="02020603050405020304" pitchFamily="18" charset="0"/>
              </a:rPr>
              <a:t>Vấn đề hậu phẫu:​</a:t>
            </a:r>
            <a:endParaRPr lang="en-US"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Cho ăn sớm sau mổ </a:t>
            </a:r>
            <a:endParaRPr lang="en-US"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Theo dõi biến chứng​</a:t>
            </a:r>
            <a:endParaRPr lang="en-US"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Chảy máu​</a:t>
            </a:r>
            <a:endParaRPr lang="en-US"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Nhiễm trùng​</a:t>
            </a:r>
            <a:endParaRPr lang="en-US"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Xì mỏm ruột thừa​</a:t>
            </a:r>
            <a:endParaRPr lang="en-US" sz="24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Tắc ruột do dính sau mổ​</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lượng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vi-VN" sz="2400" dirty="0" smtClean="0"/>
              <a:t>G</a:t>
            </a:r>
            <a:r>
              <a:rPr lang="en-US" sz="2400" dirty="0" smtClean="0"/>
              <a:t>ầ</a:t>
            </a:r>
            <a:r>
              <a:rPr lang="vi-VN" sz="2400" dirty="0" smtClean="0"/>
              <a:t>n</a:t>
            </a:r>
            <a:r>
              <a:rPr lang="vi-VN" sz="2400" dirty="0"/>
              <a:t>: </a:t>
            </a:r>
            <a:r>
              <a:rPr lang="vi-VN" sz="2400" dirty="0" smtClean="0"/>
              <a:t>BN </a:t>
            </a:r>
            <a:r>
              <a:rPr lang="vi-VN" sz="2400" dirty="0"/>
              <a:t>tổng trạng ổn, không bệnh lý nội khoa nặng nề kèm </a:t>
            </a:r>
            <a:r>
              <a:rPr lang="vi-VN" sz="2400" dirty="0">
                <a:latin typeface="Arial" panose="020B0604020202020204" pitchFamily="34" charset="0"/>
                <a:cs typeface="Arial" panose="020B0604020202020204" pitchFamily="34" charset="0"/>
              </a:rPr>
              <a:t>→</a:t>
            </a:r>
            <a:r>
              <a:rPr lang="vi-VN" sz="2400" dirty="0"/>
              <a:t> phẫu thuật được </a:t>
            </a:r>
            <a:endParaRPr lang="en-US" sz="2400" dirty="0" smtClean="0"/>
          </a:p>
          <a:p>
            <a:r>
              <a:rPr lang="vi-VN" sz="2400" dirty="0" smtClean="0"/>
              <a:t>Xa:</a:t>
            </a:r>
            <a:r>
              <a:rPr lang="en-US" sz="2400" dirty="0" smtClean="0"/>
              <a:t> </a:t>
            </a:r>
            <a:r>
              <a:rPr lang="en-US" sz="2400" dirty="0" err="1" smtClean="0">
                <a:latin typeface="Times New Roman" panose="02020603050405020304" pitchFamily="18" charset="0"/>
                <a:cs typeface="Times New Roman" panose="02020603050405020304" pitchFamily="18" charset="0"/>
              </a:rPr>
              <a:t>nguy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gặp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biến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mổ</a:t>
            </a:r>
            <a:br>
              <a:rPr lang="en-US" sz="2400" dirty="0"/>
            </a:b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do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marL="0" indent="0">
              <a:buNone/>
            </a:pPr>
            <a:r>
              <a:rPr lang="en-US" dirty="0" err="1" smtClean="0">
                <a:latin typeface="Times New Roman" panose="02020603050405020304" pitchFamily="18" charset="0"/>
                <a:cs typeface="Times New Roman" panose="02020603050405020304" pitchFamily="18" charset="0"/>
              </a:rPr>
              <a:t>Đau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chậu</a:t>
            </a:r>
            <a:r>
              <a:rPr lang="en-US" dirty="0" smtClean="0">
                <a:latin typeface="Times New Roman" panose="02020603050405020304" pitchFamily="18" charset="0"/>
                <a:cs typeface="Times New Roman" panose="02020603050405020304" pitchFamily="18" charset="0"/>
              </a:rPr>
              <a:t> (P)</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sz="quarter" idx="1"/>
          </p:nvPr>
        </p:nvSpPr>
        <p:spPr/>
        <p:txBody>
          <a:bodyPr>
            <a:normAutofit/>
          </a:bodyPr>
          <a:lstStyle/>
          <a:p>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viện</a:t>
            </a:r>
            <a:r>
              <a:rPr lang="en-US" sz="2400" dirty="0">
                <a:latin typeface="Times New Roman" panose="02020603050405020304" pitchFamily="18" charset="0"/>
                <a:cs typeface="Times New Roman" panose="02020603050405020304" pitchFamily="18" charset="0"/>
              </a:rPr>
              <a:t> 20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BN </a:t>
            </a:r>
            <a:r>
              <a:rPr lang="en-US" sz="2400" dirty="0" err="1">
                <a:latin typeface="Times New Roman" panose="02020603050405020304" pitchFamily="18" charset="0"/>
                <a:cs typeface="Times New Roman" panose="02020603050405020304" pitchFamily="18" charset="0"/>
              </a:rPr>
              <a:t>đau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hố</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chậu</a:t>
            </a:r>
            <a:r>
              <a:rPr lang="en-US" sz="2400" dirty="0">
                <a:latin typeface="Times New Roman" panose="02020603050405020304" pitchFamily="18" charset="0"/>
                <a:cs typeface="Times New Roman" panose="02020603050405020304" pitchFamily="18" charset="0"/>
              </a:rPr>
              <a:t> (P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khởi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phát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tối</a:t>
            </a:r>
            <a:r>
              <a:rPr lang="en-US" sz="2400" dirty="0">
                <a:latin typeface="Times New Roman" panose="02020603050405020304" pitchFamily="18" charset="0"/>
                <a:cs typeface="Times New Roman" panose="02020603050405020304" pitchFamily="18" charset="0"/>
              </a:rPr>
              <a:t> 30 </a:t>
            </a:r>
            <a:r>
              <a:rPr lang="en-US" sz="2400" dirty="0" err="1">
                <a:latin typeface="Times New Roman" panose="02020603050405020304" pitchFamily="18" charset="0"/>
                <a:cs typeface="Times New Roman" panose="02020603050405020304" pitchFamily="18" charset="0"/>
              </a:rPr>
              <a:t>phút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đau</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liên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mức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 yếu tố tăng giảm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kèm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nôn</a:t>
            </a:r>
            <a:r>
              <a:rPr lang="en-US" sz="2400" dirty="0" smtClean="0">
                <a:latin typeface="Times New Roman" panose="02020603050405020304" pitchFamily="18" charset="0"/>
                <a:cs typeface="Times New Roman" panose="02020603050405020304" pitchFamily="18" charset="0"/>
              </a:rPr>
              <a:t> 4 </a:t>
            </a:r>
            <a:r>
              <a:rPr lang="en-US" sz="2400" dirty="0" err="1" smtClean="0">
                <a:latin typeface="Times New Roman" panose="02020603050405020304" pitchFamily="18" charset="0"/>
                <a:cs typeface="Times New Roman" panose="02020603050405020304" pitchFamily="18" charset="0"/>
              </a:rPr>
              <a:t>lần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cũ</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lượng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lạnh</a:t>
            </a:r>
            <a:r>
              <a:rPr lang="en-US" sz="2400" dirty="0" smtClean="0">
                <a:latin typeface="Times New Roman" panose="02020603050405020304" pitchFamily="18" charset="0"/>
                <a:cs typeface="Times New Roman" panose="02020603050405020304" pitchFamily="18" charset="0"/>
              </a:rPr>
              <a:t> run,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lỏng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tiểu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đạo</a:t>
            </a:r>
            <a:r>
              <a:rPr lang="en-US" sz="2400" dirty="0" smtClean="0">
                <a:latin typeface="Times New Roman" panose="02020603050405020304" pitchFamily="18" charset="0"/>
                <a:cs typeface="Times New Roman" panose="02020603050405020304" pitchFamily="18" charset="0"/>
              </a:rPr>
              <a:t>. BN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thuốc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nhà</a:t>
            </a:r>
            <a:r>
              <a:rPr lang="en-US" sz="2400" dirty="0" smtClean="0">
                <a:latin typeface="Times New Roman" panose="02020603050405020304" pitchFamily="18" charset="0"/>
                <a:cs typeface="Times New Roman" panose="02020603050405020304" pitchFamily="18" charset="0"/>
              </a:rPr>
              <a:t> không rõ loại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còn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chậu</a:t>
            </a:r>
            <a:r>
              <a:rPr lang="en-US" sz="2400" dirty="0" smtClean="0">
                <a:latin typeface="Times New Roman" panose="02020603050405020304" pitchFamily="18" charset="0"/>
                <a:cs typeface="Times New Roman" panose="02020603050405020304" pitchFamily="18" charset="0"/>
              </a:rPr>
              <a:t> (P) </a:t>
            </a:r>
            <a:r>
              <a:rPr lang="en-US" sz="2400" dirty="0" err="1" smtClean="0">
                <a:latin typeface="Times New Roman" panose="02020603050405020304" pitchFamily="18" charset="0"/>
                <a:cs typeface="Times New Roman" panose="02020603050405020304" pitchFamily="18" charset="0"/>
              </a:rPr>
              <a:t>nhiều</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nhập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BV </a:t>
            </a:r>
            <a:r>
              <a:rPr lang="en-US" sz="2400" dirty="0" err="1" smtClean="0">
                <a:latin typeface="Times New Roman" panose="02020603050405020304" pitchFamily="18" charset="0"/>
                <a:cs typeface="Times New Roman" panose="02020603050405020304" pitchFamily="18" charset="0"/>
              </a:rPr>
              <a:t>Bình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Dân</a:t>
            </a:r>
            <a:r>
              <a:rPr lang="en-US" sz="2400" dirty="0" smtClean="0">
                <a:latin typeface="Times New Roman" panose="02020603050405020304" pitchFamily="18" charset="0"/>
                <a:cs typeface="Times New Roman" panose="02020603050405020304" pitchFamily="18" charset="0"/>
              </a:rPr>
              <a:t>.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căn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1. T</a:t>
            </a:r>
            <a:r>
              <a:rPr lang="vi-VN" sz="2400" dirty="0" smtClean="0">
                <a:latin typeface="Times New Roman" panose="02020603050405020304" pitchFamily="18" charset="0"/>
                <a:cs typeface="Times New Roman" panose="02020603050405020304" pitchFamily="18" charset="0"/>
              </a:rPr>
              <a:t>iền </a:t>
            </a:r>
            <a:r>
              <a:rPr lang="vi-VN" sz="2400" dirty="0">
                <a:latin typeface="Times New Roman" panose="02020603050405020304" pitchFamily="18" charset="0"/>
                <a:cs typeface="Times New Roman" panose="02020603050405020304" pitchFamily="18" charset="0"/>
              </a:rPr>
              <a:t>căn bản </a:t>
            </a:r>
            <a:r>
              <a:rPr lang="vi-VN" sz="2400" dirty="0" smtClean="0">
                <a:latin typeface="Times New Roman" panose="02020603050405020304" pitchFamily="18" charset="0"/>
                <a:cs typeface="Times New Roman" panose="02020603050405020304" pitchFamily="18" charset="0"/>
              </a:rPr>
              <a:t>thân</a:t>
            </a:r>
            <a:endParaRPr lang="en-US" sz="2400" dirty="0" smtClean="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Nội </a:t>
            </a:r>
            <a:r>
              <a:rPr lang="vi-VN" sz="2400" dirty="0" smtClean="0">
                <a:latin typeface="Times New Roman" panose="02020603050405020304" pitchFamily="18" charset="0"/>
                <a:cs typeface="Times New Roman" panose="02020603050405020304" pitchFamily="18" charset="0"/>
              </a:rPr>
              <a:t>khoa</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Chưa ghi nhận </a:t>
            </a:r>
            <a:r>
              <a:rPr lang="en-US" sz="2400" dirty="0" err="1" smtClean="0">
                <a:latin typeface="Times New Roman" panose="02020603050405020304" pitchFamily="18" charset="0"/>
                <a:cs typeface="Times New Roman" panose="02020603050405020304" pitchFamily="18" charset="0"/>
              </a:rPr>
              <a:t>tăng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đường</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bệnh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đây</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Ngoại khoa</a:t>
            </a:r>
            <a:endParaRPr lang="en-US" sz="2400" dirty="0" smtClean="0">
              <a:latin typeface="Times New Roman" panose="02020603050405020304" pitchFamily="18" charset="0"/>
              <a:cs typeface="Times New Roman" panose="02020603050405020304" pitchFamily="18" charset="0"/>
            </a:endParaRPr>
          </a:p>
          <a:p>
            <a:pPr marL="0" indent="0">
              <a:buNone/>
            </a:pPr>
            <a:r>
              <a:rPr lang="vi-VN" sz="2400" dirty="0" smtClean="0">
                <a:latin typeface="Times New Roman" panose="02020603050405020304" pitchFamily="18" charset="0"/>
                <a:cs typeface="Times New Roman" panose="02020603050405020304" pitchFamily="18" charset="0"/>
              </a:rPr>
              <a:t> ⁃ Chưa ghi nhận tiền căn phẫu thuật, thủ thuật xâm lấn </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a:t>
            </a:r>
            <a:r>
              <a:rPr lang="vi-VN" sz="2400" dirty="0">
                <a:latin typeface="Times New Roman" panose="02020603050405020304" pitchFamily="18" charset="0"/>
                <a:cs typeface="Times New Roman" panose="02020603050405020304" pitchFamily="18" charset="0"/>
              </a:rPr>
              <a:t>. Sản phụ khoa</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PARA: 2002, thai kỳ ổn định, sinh thường </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Chu kỳ kinh dao động 25-40 ngày, lượng trung bình, đỏ thẫm, không đau bụng, đau lưng khi hành kinh. Kinh chót ngày 4/8/2022, </a:t>
            </a:r>
            <a:r>
              <a:rPr lang="vi-VN" sz="2400" dirty="0" smtClean="0">
                <a:latin typeface="Times New Roman" panose="02020603050405020304" pitchFamily="18" charset="0"/>
                <a:cs typeface="Times New Roman" panose="02020603050405020304" pitchFamily="18" charset="0"/>
              </a:rPr>
              <a:t>tính chất không thay đổi</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Chưa ghi nhận bệnh lý phụ khoa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d</a:t>
            </a:r>
            <a:r>
              <a:rPr lang="vi-VN" sz="2400" dirty="0">
                <a:latin typeface="Times New Roman" panose="02020603050405020304" pitchFamily="18" charset="0"/>
                <a:cs typeface="Times New Roman" panose="02020603050405020304" pitchFamily="18" charset="0"/>
              </a:rPr>
              <a:t>. Thói quen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rượu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Sinh hoạt: Ăn uống đúng cử, hạn chế đồ chiên xào, ngủ sớm, vận động </a:t>
            </a:r>
            <a:r>
              <a:rPr lang="vi-VN" sz="2400" dirty="0" smtClean="0">
                <a:latin typeface="Times New Roman" panose="02020603050405020304" pitchFamily="18" charset="0"/>
                <a:cs typeface="Times New Roman" panose="02020603050405020304" pitchFamily="18" charset="0"/>
              </a:rPr>
              <a:t>nhẹ</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Tiền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Autofit/>
          </a:bodyPr>
          <a:lstStyle/>
          <a:p>
            <a:pPr marL="0" indent="0">
              <a:buNone/>
            </a:pPr>
            <a:r>
              <a:rPr lang="en-US" sz="2400" dirty="0"/>
              <a:t>2.  </a:t>
            </a:r>
            <a:r>
              <a:rPr lang="vi-VN" sz="2400" dirty="0"/>
              <a:t>Tiền căn gia đình </a:t>
            </a:r>
            <a:endParaRPr lang="en-US" sz="2400" dirty="0"/>
          </a:p>
          <a:p>
            <a:pPr marL="0" indent="0">
              <a:buNone/>
            </a:pPr>
            <a:r>
              <a:rPr lang="vi-VN" sz="2400" dirty="0"/>
              <a:t>⁃ Chưa ghi nhận bệnh lý ác tính, bệnh di truyền</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Khám</a:t>
            </a:r>
            <a:r>
              <a:rPr lang="en-US" dirty="0" smtClean="0">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a:t>
            </a:r>
            <a:r>
              <a:rPr lang="en-US" sz="2800" dirty="0" smtClean="0">
                <a:solidFill>
                  <a:schemeClr val="tx1"/>
                </a:solidFill>
                <a:latin typeface="Times New Roman" panose="02020603050405020304" pitchFamily="18" charset="0"/>
                <a:cs typeface="Times New Roman" panose="02020603050405020304" pitchFamily="18" charset="0"/>
              </a:rPr>
              <a:t>14h00</a:t>
            </a:r>
            <a:r>
              <a:rPr lang="en-US" sz="2800" dirty="0" smtClean="0">
                <a:solidFill>
                  <a:schemeClr val="tx1"/>
                </a:solidFill>
                <a:latin typeface="Times New Roman" panose="02020603050405020304" pitchFamily="18" charset="0"/>
                <a:cs typeface="Times New Roman" panose="02020603050405020304" pitchFamily="18" charset="0"/>
              </a:rPr>
              <a:t>’, 5/9/2022)</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457200" indent="-457200">
              <a:buAutoNum type="arabicPeriod"/>
            </a:pPr>
            <a:r>
              <a:rPr lang="en-US" sz="2400" dirty="0" err="1" smtClean="0">
                <a:latin typeface="Times New Roman" panose="02020603050405020304" pitchFamily="18" charset="0"/>
                <a:cs typeface="Times New Roman" panose="02020603050405020304" pitchFamily="18" charset="0"/>
              </a:rPr>
              <a:t>Tổng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trạng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BN </a:t>
            </a:r>
            <a:r>
              <a:rPr lang="en-US" sz="2400" dirty="0" err="1" smtClean="0">
                <a:latin typeface="Times New Roman" panose="02020603050405020304" pitchFamily="18" charset="0"/>
                <a:cs typeface="Times New Roman" panose="02020603050405020304" pitchFamily="18" charset="0"/>
              </a:rPr>
              <a:t>tỉnh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Da </a:t>
            </a:r>
            <a:r>
              <a:rPr lang="en-US" sz="2400" dirty="0" err="1" smtClean="0">
                <a:latin typeface="Times New Roman" panose="02020603050405020304" pitchFamily="18" charset="0"/>
                <a:cs typeface="Times New Roman" panose="02020603050405020304" pitchFamily="18" charset="0"/>
              </a:rPr>
              <a:t>niêm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hồng</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cao</a:t>
            </a:r>
            <a:r>
              <a:rPr lang="en-US" sz="2400" dirty="0" smtClean="0">
                <a:latin typeface="Times New Roman" panose="02020603050405020304" pitchFamily="18" charset="0"/>
                <a:cs typeface="Times New Roman" panose="02020603050405020304" pitchFamily="18" charset="0"/>
              </a:rPr>
              <a:t>: 1m51 , </a:t>
            </a:r>
            <a:r>
              <a:rPr lang="en-US" sz="2400" dirty="0" err="1" smtClean="0">
                <a:latin typeface="Times New Roman" panose="02020603050405020304" pitchFamily="18" charset="0"/>
                <a:cs typeface="Times New Roman" panose="02020603050405020304" pitchFamily="18" charset="0"/>
              </a:rPr>
              <a:t>cân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nặng</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45kg </a:t>
            </a:r>
            <a:r>
              <a:rPr lang="en-US" sz="2400" dirty="0" smtClean="0">
                <a:latin typeface="Times New Roman" panose="02020603050405020304" pitchFamily="18" charset="0"/>
                <a:cs typeface="Times New Roman" panose="02020603050405020304" pitchFamily="18" charset="0"/>
              </a:rPr>
              <a:t>→ BMI: </a:t>
            </a:r>
            <a:r>
              <a:rPr lang="en-US" sz="2400" dirty="0" smtClean="0">
                <a:latin typeface="Times New Roman" panose="02020603050405020304" pitchFamily="18" charset="0"/>
                <a:cs typeface="Times New Roman" panose="02020603050405020304" pitchFamily="18" charset="0"/>
              </a:rPr>
              <a:t>18,5</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mạch</a:t>
            </a:r>
            <a:r>
              <a:rPr lang="en-US" sz="2400" dirty="0" smtClean="0">
                <a:latin typeface="Times New Roman" panose="02020603050405020304" pitchFamily="18" charset="0"/>
                <a:cs typeface="Times New Roman" panose="02020603050405020304" pitchFamily="18" charset="0"/>
              </a:rPr>
              <a:t> 92l/p, </a:t>
            </a:r>
            <a:r>
              <a:rPr lang="en-US" sz="2400" dirty="0" err="1" smtClean="0">
                <a:latin typeface="Times New Roman" panose="02020603050405020304" pitchFamily="18" charset="0"/>
                <a:cs typeface="Times New Roman" panose="02020603050405020304" pitchFamily="18" charset="0"/>
              </a:rPr>
              <a: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áp</a:t>
            </a:r>
            <a:r>
              <a:rPr lang="en-US" sz="2400" dirty="0" smtClean="0">
                <a:latin typeface="Times New Roman" panose="02020603050405020304" pitchFamily="18" charset="0"/>
                <a:cs typeface="Times New Roman" panose="02020603050405020304" pitchFamily="18" charset="0"/>
              </a:rPr>
              <a:t> 110/60 mmHg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38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C, </a:t>
            </a:r>
            <a:r>
              <a:rPr lang="en-US" sz="2400" dirty="0" err="1" smtClean="0">
                <a:latin typeface="Times New Roman" panose="02020603050405020304" pitchFamily="18" charset="0"/>
                <a:cs typeface="Times New Roman" panose="02020603050405020304" pitchFamily="18" charset="0"/>
              </a:rPr>
              <a:t>nhịp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thở</a:t>
            </a:r>
            <a:r>
              <a:rPr lang="en-US" sz="2400" dirty="0" smtClean="0">
                <a:latin typeface="Times New Roman" panose="02020603050405020304" pitchFamily="18" charset="0"/>
                <a:cs typeface="Times New Roman" panose="02020603050405020304" pitchFamily="18" charset="0"/>
              </a:rPr>
              <a:t> 18 l/p</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vi-VN" sz="2400" dirty="0" smtClean="0">
                <a:latin typeface="Times New Roman" panose="02020603050405020304" pitchFamily="18" charset="0"/>
                <a:cs typeface="Times New Roman" panose="02020603050405020304" pitchFamily="18" charset="0"/>
              </a:rPr>
              <a:t>Ngự</a:t>
            </a:r>
            <a:r>
              <a:rPr lang="en-US" sz="2400" dirty="0" smtClean="0">
                <a:latin typeface="Times New Roman" panose="02020603050405020304" pitchFamily="18" charset="0"/>
                <a:cs typeface="Times New Roman" panose="02020603050405020304" pitchFamily="18" charset="0"/>
              </a:rPr>
              <a:t>c:</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Tim: T1 T2 đều rõ, tần số 104 lần/phút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Phổi trong</a:t>
            </a:r>
            <a:endParaRPr lang="vi-VN" sz="2400" dirty="0" smtClean="0">
              <a:latin typeface="Times New Roman" panose="02020603050405020304" pitchFamily="18" charset="0"/>
              <a:cs typeface="Times New Roman" panose="02020603050405020304" pitchFamily="18" charset="0"/>
            </a:endParaRPr>
          </a:p>
          <a:p>
            <a:pPr marL="457200" indent="-457200">
              <a:buAutoNum type="arabicPeriod"/>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Khám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3. </a:t>
            </a:r>
            <a:r>
              <a:rPr lang="en-US" sz="2400" dirty="0" err="1" smtClean="0">
                <a:latin typeface="Times New Roman" panose="02020603050405020304" pitchFamily="18" charset="0"/>
                <a:cs typeface="Times New Roman" panose="02020603050405020304" pitchFamily="18" charset="0"/>
              </a:rPr>
              <a:t>Khám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đối</a:t>
            </a:r>
            <a:r>
              <a:rPr lang="en-US" sz="2400" dirty="0" smtClean="0">
                <a:latin typeface="Times New Roman" panose="02020603050405020304" pitchFamily="18" charset="0"/>
                <a:cs typeface="Times New Roman" panose="02020603050405020304" pitchFamily="18" charset="0"/>
              </a:rPr>
              <a:t>, di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nhịp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sẹo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mổ</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cũ</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tuần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ruột</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6l/p, </a:t>
            </a:r>
            <a:r>
              <a:rPr lang="en-US" sz="2400" dirty="0" err="1" smtClean="0">
                <a:latin typeface="Times New Roman" panose="02020603050405020304" pitchFamily="18" charset="0"/>
                <a:cs typeface="Times New Roman" panose="02020603050405020304" pitchFamily="18" charset="0"/>
              </a:rPr>
              <a:t>âm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Sờ</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sâu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ấn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chậu</a:t>
            </a:r>
            <a:r>
              <a:rPr lang="en-US" sz="2400" dirty="0" smtClean="0">
                <a:latin typeface="Times New Roman" panose="02020603050405020304" pitchFamily="18" charset="0"/>
                <a:cs typeface="Times New Roman" panose="02020603050405020304" pitchFamily="18" charset="0"/>
              </a:rPr>
              <a:t> (P),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kháng</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chạm</a:t>
            </a:r>
            <a:r>
              <a:rPr lang="en-US" sz="2400" dirty="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Gõ</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khắp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bụng</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chưa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0</TotalTime>
  <Words>5396</Words>
  <Application>WPS Presentation</Application>
  <PresentationFormat>On-screen Show (4:3)</PresentationFormat>
  <Paragraphs>380</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Wingdings 2</vt:lpstr>
      <vt:lpstr>Wingdings</vt:lpstr>
      <vt:lpstr>Times New Roman</vt:lpstr>
      <vt:lpstr>Perpetua</vt:lpstr>
      <vt:lpstr>Microsoft YaHei</vt:lpstr>
      <vt:lpstr>Arial Unicode MS</vt:lpstr>
      <vt:lpstr>Franklin Gothic Book</vt:lpstr>
      <vt:lpstr>Calibri</vt:lpstr>
      <vt:lpstr>Calibri</vt:lpstr>
      <vt:lpstr>Arial</vt:lpstr>
      <vt:lpstr>Equity</vt:lpstr>
      <vt:lpstr>BỆNH ÁN VIÊM RUỘT THỪA CẤP</vt:lpstr>
      <vt:lpstr>Hành chính</vt:lpstr>
      <vt:lpstr>Lí do nhập viện</vt:lpstr>
      <vt:lpstr>Bệnh sử </vt:lpstr>
      <vt:lpstr>Tiền căn</vt:lpstr>
      <vt:lpstr>Tiền căn (tt)</vt:lpstr>
      <vt:lpstr>Tiền căn (tt)</vt:lpstr>
      <vt:lpstr>Khám (14h00’, 5/9/2022)</vt:lpstr>
      <vt:lpstr>Khám</vt:lpstr>
      <vt:lpstr>Tóm tắt</vt:lpstr>
      <vt:lpstr>Đặt vấn đề</vt:lpstr>
      <vt:lpstr>Chẩn đoán sơ bộ</vt:lpstr>
      <vt:lpstr>Chẩn đoán phân biệt</vt:lpstr>
      <vt:lpstr>Biện luận</vt:lpstr>
      <vt:lpstr>Biện luận</vt:lpstr>
      <vt:lpstr>Đề nghị cận lâm sàng</vt:lpstr>
      <vt:lpstr>Kết quả cận lâm sàng</vt:lpstr>
      <vt:lpstr>Kết quả cận lâm sàng</vt:lpstr>
      <vt:lpstr>Kết quả cận lâm sàng</vt:lpstr>
      <vt:lpstr>Kết quả cận lâm sàng</vt:lpstr>
      <vt:lpstr>Kết quả cận lâm sàng</vt:lpstr>
      <vt:lpstr>Chẩn đoán xác định</vt:lpstr>
      <vt:lpstr>Hướng điều trị</vt:lpstr>
      <vt:lpstr>Hướng điều trị</vt:lpstr>
      <vt:lpstr>Tiên lượng: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VIÊM RUỘT THỪA</dc:title>
  <dc:creator>Huy Le Duc</dc:creator>
  <cp:lastModifiedBy>Quang Cường Võ</cp:lastModifiedBy>
  <cp:revision>53</cp:revision>
  <dcterms:created xsi:type="dcterms:W3CDTF">2006-08-16T00:00:00Z</dcterms:created>
  <dcterms:modified xsi:type="dcterms:W3CDTF">2022-10-04T18:54:24Z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40EC11A52761455A8C6159EA953FE510</vt:lpwstr>
  </property>
  <property fmtid="{D5CDD505-2E9C-101B-9397-08002B2CF9AE}" pid="3" name="KSOProductBuildVer">
    <vt:lpwstr>1033-11.2.0.11341</vt:lpwstr>
  </property>
</Properties>
</file>