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308" r:id="rId6"/>
    <p:sldId id="261" r:id="rId7"/>
    <p:sldId id="289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38" r:id="rId21"/>
    <p:sldId id="321" r:id="rId22"/>
    <p:sldId id="322" r:id="rId23"/>
    <p:sldId id="339" r:id="rId24"/>
    <p:sldId id="281" r:id="rId25"/>
    <p:sldId id="283" r:id="rId26"/>
    <p:sldId id="292" r:id="rId27"/>
    <p:sldId id="282" r:id="rId28"/>
    <p:sldId id="323" r:id="rId29"/>
    <p:sldId id="294" r:id="rId30"/>
    <p:sldId id="280" r:id="rId31"/>
    <p:sldId id="340" r:id="rId32"/>
    <p:sldId id="296" r:id="rId33"/>
    <p:sldId id="326" r:id="rId34"/>
    <p:sldId id="327" r:id="rId35"/>
    <p:sldId id="305" r:id="rId36"/>
    <p:sldId id="330" r:id="rId37"/>
    <p:sldId id="33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F82C-BE25-AB90-AB6F-289642644E15}" v="1947" dt="2022-02-22T09:30:26.058"/>
    <p1510:client id="{0F768E02-E5F1-42EA-9D03-154800AECEC1}" v="6279" dt="2022-02-22T09:32:11.386"/>
    <p1510:client id="{53BC0949-6B70-A920-93B5-4797D4AA82DA}" v="20" dt="2022-02-21T17:02:30.527"/>
    <p1510:client id="{ED7FF67C-EE31-4491-934A-96451AC09391}" v="1295" dt="2022-02-22T16:14:2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Kiểu Trung bình 4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Kiểu Sáng 3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Kiểu Trung bình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31" autoAdjust="0"/>
  </p:normalViewPr>
  <p:slideViewPr>
    <p:cSldViewPr snapToGrid="0">
      <p:cViewPr varScale="1">
        <p:scale>
          <a:sx n="56" d="100"/>
          <a:sy n="56" d="100"/>
        </p:scale>
        <p:origin x="168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4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66F77-094B-4B47-8472-2B93A43798D4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9543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36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¼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328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89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056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864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85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32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39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0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45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40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A7F1AF-569E-4256-857F-D3C9E41149F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5E9569-9A4E-4FA1-85F2-49279099391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734905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>
                <a:latin typeface="Arial"/>
                <a:cs typeface="Arial"/>
              </a:rPr>
              <a:t>BỆNH ÁN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0" y="3735495"/>
            <a:ext cx="11754118" cy="2387599"/>
          </a:xfrm>
        </p:spPr>
        <p:txBody>
          <a:bodyPr>
            <a:normAutofit/>
          </a:bodyPr>
          <a:lstStyle/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8425" algn="l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vi-VN" dirty="0"/>
              <a:t>1</a:t>
            </a:r>
            <a:r>
              <a:rPr lang="en-US" dirty="0"/>
              <a:t>: 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D1003E-5756-4031-93C0-7043C81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</a:t>
            </a:fld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Tiền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căn</a:t>
            </a:r>
            <a:r>
              <a:rPr lang="en-US" b="1">
                <a:latin typeface="Arial"/>
                <a:cs typeface="Times New Roman"/>
              </a:rPr>
              <a:t> 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dirty="0" err="1">
                <a:latin typeface="Arial"/>
                <a:cs typeface="Calibri"/>
              </a:rPr>
              <a:t>Bản</a:t>
            </a:r>
            <a:r>
              <a:rPr lang="en-US" sz="3200" b="1" u="sng" dirty="0">
                <a:latin typeface="Arial"/>
                <a:cs typeface="Calibri"/>
              </a:rPr>
              <a:t> </a:t>
            </a:r>
            <a:r>
              <a:rPr lang="en-US" sz="3200" b="1" u="sng" dirty="0" err="1">
                <a:latin typeface="Arial"/>
                <a:cs typeface="Calibri"/>
              </a:rPr>
              <a:t>thân</a:t>
            </a:r>
            <a:r>
              <a:rPr lang="en-US" sz="3200" b="1" u="sng" dirty="0">
                <a:latin typeface="Arial"/>
                <a:cs typeface="Calibri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3200" b="1" dirty="0" err="1">
                <a:latin typeface="Arial"/>
                <a:cs typeface="Calibri"/>
              </a:rPr>
              <a:t>Thói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quen</a:t>
            </a:r>
            <a:r>
              <a:rPr lang="en-US" sz="3200" b="1" dirty="0">
                <a:latin typeface="Arial"/>
                <a:cs typeface="Calibri"/>
              </a:rPr>
              <a:t>: </a:t>
            </a:r>
            <a:r>
              <a:rPr lang="en-US" sz="3200" dirty="0" err="1">
                <a:latin typeface="Arial"/>
                <a:cs typeface="Calibri"/>
              </a:rPr>
              <a:t>Không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hút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thuốc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lá</a:t>
            </a:r>
            <a:r>
              <a:rPr lang="en-US" sz="3200" dirty="0">
                <a:latin typeface="Arial"/>
                <a:cs typeface="Calibri"/>
              </a:rPr>
              <a:t>, </a:t>
            </a:r>
            <a:r>
              <a:rPr lang="en-US" sz="3200" dirty="0" err="1">
                <a:latin typeface="Arial"/>
                <a:cs typeface="Calibri"/>
              </a:rPr>
              <a:t>không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uống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rượu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bia</a:t>
            </a:r>
            <a:r>
              <a:rPr lang="en-US" sz="3200" dirty="0">
                <a:latin typeface="Arial"/>
                <a:cs typeface="Calibri"/>
              </a:rPr>
              <a:t>.</a:t>
            </a:r>
            <a:endParaRPr lang="en-US" sz="32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3200" b="1" dirty="0" err="1">
                <a:latin typeface="Arial"/>
                <a:cs typeface="Calibri"/>
              </a:rPr>
              <a:t>Dị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ứng</a:t>
            </a:r>
            <a:r>
              <a:rPr lang="en-US" sz="3200" b="1" dirty="0">
                <a:latin typeface="Arial"/>
                <a:cs typeface="Calibri"/>
              </a:rPr>
              <a:t>: </a:t>
            </a:r>
            <a:r>
              <a:rPr lang="en-US" sz="3200" dirty="0" err="1">
                <a:latin typeface="Arial"/>
                <a:cs typeface="Calibri"/>
              </a:rPr>
              <a:t>Chưa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ghi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nhận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tiền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căn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dị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ứng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thuốc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thức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ăn</a:t>
            </a:r>
            <a:endParaRPr lang="vi-VN" sz="3200" dirty="0">
              <a:latin typeface="Arial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latin typeface="Arial"/>
                <a:cs typeface="Calibri"/>
              </a:rPr>
              <a:t>Gia </a:t>
            </a:r>
            <a:r>
              <a:rPr lang="en-US" sz="3200" b="1" dirty="0" err="1">
                <a:latin typeface="Arial"/>
                <a:cs typeface="Calibri"/>
              </a:rPr>
              <a:t>đình</a:t>
            </a:r>
            <a:r>
              <a:rPr lang="en-US" sz="3200" b="1" dirty="0">
                <a:latin typeface="Arial"/>
                <a:cs typeface="Calibri"/>
              </a:rPr>
              <a:t>: </a:t>
            </a:r>
            <a:r>
              <a:rPr lang="vi-VN" sz="3200" dirty="0">
                <a:latin typeface="Arial"/>
                <a:cs typeface="Calibri"/>
              </a:rPr>
              <a:t>C</a:t>
            </a:r>
            <a:r>
              <a:rPr lang="en-US" sz="3200" dirty="0" err="1">
                <a:latin typeface="Arial"/>
                <a:cs typeface="Calibri"/>
              </a:rPr>
              <a:t>hưa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ghi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nhận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tiền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căn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bệnh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lý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trong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gia</a:t>
            </a:r>
            <a:r>
              <a:rPr lang="en-US" sz="3200" dirty="0">
                <a:latin typeface="Arial"/>
                <a:cs typeface="Calibri"/>
              </a:rPr>
              <a:t> </a:t>
            </a:r>
            <a:br>
              <a:rPr lang="vi-VN" sz="3200" dirty="0">
                <a:latin typeface="Arial"/>
                <a:cs typeface="Calibri"/>
              </a:rPr>
            </a:br>
            <a:r>
              <a:rPr lang="vi-VN" sz="3200" dirty="0" err="1">
                <a:latin typeface="Arial"/>
                <a:cs typeface="Calibri"/>
              </a:rPr>
              <a:t>đìn</a:t>
            </a:r>
            <a:r>
              <a:rPr lang="en-US" sz="3200" dirty="0">
                <a:latin typeface="Arial"/>
                <a:cs typeface="Calibri"/>
              </a:rPr>
              <a:t>h.</a:t>
            </a:r>
            <a:endParaRPr lang="en-US" dirty="0">
              <a:latin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BCFB5B0-E4E7-48EC-8835-6830E0F1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4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Lược</a:t>
            </a:r>
            <a:r>
              <a:rPr lang="en-US" b="1">
                <a:latin typeface="Arial"/>
                <a:cs typeface="Times New Roman"/>
              </a:rPr>
              <a:t> qua </a:t>
            </a:r>
            <a:r>
              <a:rPr lang="en-US" b="1" err="1">
                <a:latin typeface="Arial"/>
                <a:cs typeface="Times New Roman"/>
              </a:rPr>
              <a:t>các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cơ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quan</a:t>
            </a:r>
            <a:endParaRPr lang="vi-VN" err="1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>
                <a:latin typeface="Arial"/>
                <a:cs typeface="Calibri"/>
              </a:rPr>
              <a:t>Tim </a:t>
            </a:r>
            <a:r>
              <a:rPr lang="en-US" sz="3000" u="sng" dirty="0" err="1">
                <a:latin typeface="Arial"/>
                <a:cs typeface="Calibri"/>
              </a:rPr>
              <a:t>mạch</a:t>
            </a:r>
            <a:r>
              <a:rPr lang="en-US" sz="3000" dirty="0">
                <a:latin typeface="Arial"/>
                <a:cs typeface="Calibri"/>
              </a:rPr>
              <a:t>: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đau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ngực</a:t>
            </a:r>
            <a:endParaRPr lang="en-US"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 err="1">
                <a:latin typeface="Arial"/>
                <a:cs typeface="Calibri"/>
              </a:rPr>
              <a:t>Hô</a:t>
            </a:r>
            <a:r>
              <a:rPr lang="en-US" sz="3000" u="sng" dirty="0">
                <a:latin typeface="Arial"/>
                <a:cs typeface="Calibri"/>
              </a:rPr>
              <a:t> </a:t>
            </a:r>
            <a:r>
              <a:rPr lang="en-US" sz="3000" u="sng" dirty="0" err="1">
                <a:latin typeface="Arial"/>
                <a:cs typeface="Calibri"/>
              </a:rPr>
              <a:t>hấp</a:t>
            </a:r>
            <a:r>
              <a:rPr lang="en-US" sz="3000" dirty="0">
                <a:latin typeface="Arial"/>
                <a:cs typeface="Calibri"/>
              </a:rPr>
              <a:t>: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ho,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khó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thở</a:t>
            </a:r>
            <a:endParaRPr lang="en-US"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 err="1">
                <a:latin typeface="Arial"/>
                <a:cs typeface="Calibri"/>
              </a:rPr>
              <a:t>Tiêu</a:t>
            </a:r>
            <a:r>
              <a:rPr lang="en-US" sz="3000" u="sng" dirty="0">
                <a:latin typeface="Arial"/>
                <a:cs typeface="Calibri"/>
              </a:rPr>
              <a:t> </a:t>
            </a:r>
            <a:r>
              <a:rPr lang="en-US" sz="3000" u="sng" dirty="0" err="1">
                <a:latin typeface="Arial"/>
                <a:cs typeface="Calibri"/>
              </a:rPr>
              <a:t>hóa</a:t>
            </a:r>
            <a:r>
              <a:rPr lang="en-US" sz="3000" dirty="0">
                <a:latin typeface="Arial"/>
                <a:cs typeface="Calibri"/>
              </a:rPr>
              <a:t>: </a:t>
            </a:r>
            <a:r>
              <a:rPr lang="en-US" sz="3000" dirty="0" err="1">
                <a:latin typeface="Arial"/>
                <a:cs typeface="Calibri"/>
              </a:rPr>
              <a:t>đau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bụng</a:t>
            </a:r>
            <a:r>
              <a:rPr lang="en-US" sz="3000" dirty="0">
                <a:latin typeface="Arial"/>
                <a:cs typeface="Calibri"/>
              </a:rPr>
              <a:t> ¼ </a:t>
            </a:r>
            <a:r>
              <a:rPr lang="en-US" sz="3000" dirty="0" err="1">
                <a:latin typeface="Arial"/>
                <a:cs typeface="Calibri"/>
              </a:rPr>
              <a:t>dưới</a:t>
            </a:r>
            <a:r>
              <a:rPr lang="vi-VN" sz="3000" dirty="0">
                <a:latin typeface="Arial"/>
                <a:cs typeface="Arial"/>
              </a:rPr>
              <a:t> </a:t>
            </a:r>
            <a:r>
              <a:rPr lang="vi-VN" sz="3000" dirty="0" err="1">
                <a:latin typeface="Arial"/>
                <a:cs typeface="Arial"/>
              </a:rPr>
              <a:t>phải</a:t>
            </a:r>
            <a:r>
              <a:rPr lang="vi-VN" sz="3000" dirty="0">
                <a:latin typeface="Arial"/>
                <a:cs typeface="Arial"/>
              </a:rPr>
              <a:t>, tiêu phân </a:t>
            </a:r>
            <a:r>
              <a:rPr lang="vi-VN" sz="3000" dirty="0" err="1">
                <a:latin typeface="Arial"/>
                <a:cs typeface="Arial"/>
              </a:rPr>
              <a:t>lỏng</a:t>
            </a:r>
            <a:r>
              <a:rPr lang="vi-VN" sz="3000" dirty="0">
                <a:latin typeface="Arial"/>
                <a:cs typeface="Arial"/>
              </a:rPr>
              <a:t> </a:t>
            </a:r>
            <a:r>
              <a:rPr lang="vi-VN" sz="3000" dirty="0" err="1">
                <a:latin typeface="Arial"/>
                <a:cs typeface="Arial"/>
              </a:rPr>
              <a:t>sệt</a:t>
            </a:r>
            <a:r>
              <a:rPr lang="vi-VN" sz="3000" dirty="0">
                <a:latin typeface="Arial"/>
                <a:cs typeface="Arial"/>
              </a:rPr>
              <a:t> </a:t>
            </a:r>
            <a:r>
              <a:rPr lang="vi-VN" sz="3000" dirty="0" err="1">
                <a:latin typeface="Arial"/>
                <a:cs typeface="Arial"/>
              </a:rPr>
              <a:t>vàng</a:t>
            </a:r>
            <a:r>
              <a:rPr lang="vi-VN" sz="3000" dirty="0">
                <a:latin typeface="Arial"/>
                <a:cs typeface="Arial"/>
              </a:rPr>
              <a:t>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 err="1">
                <a:latin typeface="Arial"/>
                <a:cs typeface="Calibri"/>
              </a:rPr>
              <a:t>Thận</a:t>
            </a:r>
            <a:r>
              <a:rPr lang="en-US" sz="3000" u="sng" dirty="0">
                <a:latin typeface="Arial"/>
                <a:cs typeface="Calibri"/>
              </a:rPr>
              <a:t> - </a:t>
            </a:r>
            <a:r>
              <a:rPr lang="en-US" sz="3000" u="sng" dirty="0" err="1">
                <a:latin typeface="Arial"/>
                <a:cs typeface="Calibri"/>
              </a:rPr>
              <a:t>tiết</a:t>
            </a:r>
            <a:r>
              <a:rPr lang="en-US" sz="3000" u="sng" dirty="0">
                <a:latin typeface="Arial"/>
                <a:cs typeface="Calibri"/>
              </a:rPr>
              <a:t> </a:t>
            </a:r>
            <a:r>
              <a:rPr lang="en-US" sz="3000" u="sng" dirty="0" err="1">
                <a:latin typeface="Arial"/>
                <a:cs typeface="Calibri"/>
              </a:rPr>
              <a:t>niệu</a:t>
            </a:r>
            <a:r>
              <a:rPr lang="en-US" sz="3000" dirty="0">
                <a:latin typeface="Arial"/>
                <a:cs typeface="Calibri"/>
              </a:rPr>
              <a:t>: </a:t>
            </a:r>
            <a:r>
              <a:rPr lang="en-US" sz="3000" dirty="0" err="1">
                <a:latin typeface="Arial"/>
                <a:cs typeface="Calibri"/>
              </a:rPr>
              <a:t>tiểu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vàng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trong</a:t>
            </a:r>
            <a:r>
              <a:rPr lang="en-US" sz="3000" dirty="0">
                <a:latin typeface="Arial"/>
                <a:cs typeface="Calibri"/>
              </a:rPr>
              <a:t>, </a:t>
            </a:r>
            <a:r>
              <a:rPr lang="en-US" sz="3000" dirty="0" err="1">
                <a:latin typeface="Arial"/>
                <a:cs typeface="Calibri"/>
              </a:rPr>
              <a:t>lượng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nước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tiểu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bình</a:t>
            </a:r>
            <a:r>
              <a:rPr lang="en-US" sz="3000" dirty="0">
                <a:latin typeface="Arial"/>
                <a:cs typeface="Calibri"/>
              </a:rPr>
              <a:t> </a:t>
            </a:r>
            <a:r>
              <a:rPr lang="en-US" sz="3000" dirty="0" err="1">
                <a:latin typeface="Arial"/>
                <a:cs typeface="Calibri"/>
              </a:rPr>
              <a:t>thường</a:t>
            </a:r>
            <a:r>
              <a:rPr lang="en-US" sz="3000" dirty="0">
                <a:latin typeface="Arial"/>
                <a:cs typeface="Calibri"/>
              </a:rPr>
              <a:t>. </a:t>
            </a:r>
            <a:endParaRPr lang="en-US"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 err="1">
                <a:latin typeface="Arial"/>
                <a:cs typeface="Calibri"/>
              </a:rPr>
              <a:t>Thần</a:t>
            </a:r>
            <a:r>
              <a:rPr lang="en-US" sz="3000" u="sng" dirty="0">
                <a:latin typeface="Arial"/>
                <a:cs typeface="Calibri"/>
              </a:rPr>
              <a:t> </a:t>
            </a:r>
            <a:r>
              <a:rPr lang="en-US" sz="3000" u="sng" dirty="0" err="1">
                <a:latin typeface="Arial"/>
                <a:cs typeface="Calibri"/>
              </a:rPr>
              <a:t>kinh</a:t>
            </a:r>
            <a:r>
              <a:rPr lang="en-US" sz="3000" dirty="0">
                <a:latin typeface="Arial"/>
                <a:cs typeface="Calibri"/>
              </a:rPr>
              <a:t>: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sốt</a:t>
            </a:r>
            <a:r>
              <a:rPr lang="en-US" sz="3000" dirty="0">
                <a:latin typeface="Arial"/>
                <a:cs typeface="Calibri"/>
              </a:rPr>
              <a:t>,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tê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yếu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tay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chân</a:t>
            </a:r>
            <a:endParaRPr lang="en-US"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u="sng" dirty="0" err="1">
                <a:latin typeface="Arial"/>
                <a:cs typeface="Calibri"/>
              </a:rPr>
              <a:t>Cơ</a:t>
            </a:r>
            <a:r>
              <a:rPr lang="en-US" sz="3000" u="sng" dirty="0">
                <a:latin typeface="Arial"/>
                <a:cs typeface="Calibri"/>
              </a:rPr>
              <a:t> </a:t>
            </a:r>
            <a:r>
              <a:rPr lang="en-US" sz="3000" u="sng" dirty="0" err="1">
                <a:latin typeface="Arial"/>
                <a:cs typeface="Calibri"/>
              </a:rPr>
              <a:t>xương</a:t>
            </a:r>
            <a:r>
              <a:rPr lang="en-US" sz="3000" u="sng" dirty="0">
                <a:latin typeface="Arial"/>
                <a:cs typeface="Calibri"/>
              </a:rPr>
              <a:t> </a:t>
            </a:r>
            <a:r>
              <a:rPr lang="en-US" sz="3000" u="sng" dirty="0" err="1">
                <a:latin typeface="Arial"/>
                <a:cs typeface="Calibri"/>
              </a:rPr>
              <a:t>khớp</a:t>
            </a:r>
            <a:r>
              <a:rPr lang="en-US" sz="3000" dirty="0">
                <a:latin typeface="Arial"/>
                <a:cs typeface="Calibri"/>
              </a:rPr>
              <a:t>: </a:t>
            </a:r>
            <a:r>
              <a:rPr lang="en-US" sz="3000" dirty="0" err="1">
                <a:latin typeface="Arial"/>
                <a:cs typeface="Calibri"/>
              </a:rPr>
              <a:t>không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đau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khớp</a:t>
            </a:r>
            <a:r>
              <a:rPr lang="en-US" sz="3000" dirty="0">
                <a:latin typeface="Arial"/>
                <a:cs typeface="Calibri"/>
              </a:rPr>
              <a:t>, </a:t>
            </a:r>
            <a:r>
              <a:rPr lang="en-US" sz="3000" dirty="0" err="1">
                <a:latin typeface="Arial"/>
                <a:cs typeface="Calibri"/>
              </a:rPr>
              <a:t>vận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động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các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khớp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bình</a:t>
            </a:r>
            <a:r>
              <a:rPr lang="en-US" sz="3000" dirty="0">
                <a:latin typeface="Arial"/>
                <a:cs typeface="Calibri"/>
              </a:rPr>
              <a:t> </a:t>
            </a:r>
            <a:r>
              <a:rPr lang="en-US" sz="3000" dirty="0" err="1">
                <a:latin typeface="Arial"/>
                <a:cs typeface="Calibri"/>
              </a:rPr>
              <a:t>thường</a:t>
            </a:r>
            <a:endParaRPr lang="en-US" sz="3000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2DFB0FA-44F3-45A8-BB28-EDAACC86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29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sàng</a:t>
            </a:r>
            <a:r>
              <a:rPr lang="en-US" b="1" dirty="0">
                <a:latin typeface="Calibri"/>
                <a:cs typeface="Calibri"/>
              </a:rPr>
              <a:t> 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dirty="0">
                <a:latin typeface="Arial"/>
                <a:cs typeface="Calibri"/>
              </a:rPr>
              <a:t>(</a:t>
            </a:r>
            <a:r>
              <a:rPr lang="vi-VN" dirty="0">
                <a:latin typeface="Arial"/>
                <a:cs typeface="Calibri"/>
              </a:rPr>
              <a:t>19h30</a:t>
            </a:r>
            <a:r>
              <a:rPr lang="en-US" dirty="0">
                <a:latin typeface="Arial"/>
                <a:cs typeface="Calibri"/>
              </a:rPr>
              <a:t>h </a:t>
            </a:r>
            <a:r>
              <a:rPr lang="en-US" dirty="0" err="1">
                <a:latin typeface="Arial"/>
                <a:cs typeface="Calibri"/>
              </a:rPr>
              <a:t>ngày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vi-VN" dirty="0">
                <a:latin typeface="Arial"/>
                <a:cs typeface="Calibri"/>
              </a:rPr>
              <a:t>05</a:t>
            </a:r>
            <a:r>
              <a:rPr lang="en-US" dirty="0">
                <a:latin typeface="Arial"/>
                <a:cs typeface="Calibri"/>
              </a:rPr>
              <a:t>/0</a:t>
            </a:r>
            <a:r>
              <a:rPr lang="vi-VN" dirty="0">
                <a:latin typeface="Arial"/>
                <a:cs typeface="Calibri"/>
              </a:rPr>
              <a:t>9</a:t>
            </a:r>
            <a:r>
              <a:rPr lang="en-US" dirty="0">
                <a:latin typeface="Arial"/>
                <a:cs typeface="Calibri"/>
              </a:rPr>
              <a:t>/2022: Sau NV </a:t>
            </a:r>
            <a:r>
              <a:rPr lang="vi-VN" dirty="0">
                <a:latin typeface="Arial"/>
                <a:cs typeface="Calibri"/>
              </a:rPr>
              <a:t>7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giờ</a:t>
            </a:r>
            <a:r>
              <a:rPr lang="en-US" dirty="0">
                <a:latin typeface="Arial"/>
                <a:cs typeface="Calibri"/>
              </a:rPr>
              <a:t>)</a:t>
            </a:r>
            <a:endParaRPr lang="vi-VN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0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5790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Arial"/>
                    <a:cs typeface="Arial"/>
                  </a:rPr>
                  <a:t>A. </a:t>
                </a:r>
                <a:r>
                  <a:rPr lang="en-US" b="1" dirty="0" err="1">
                    <a:latin typeface="Arial"/>
                    <a:cs typeface="Arial"/>
                  </a:rPr>
                  <a:t>Tổng</a:t>
                </a:r>
                <a:r>
                  <a:rPr lang="en-US" b="1" dirty="0">
                    <a:latin typeface="Arial"/>
                    <a:cs typeface="Arial"/>
                  </a:rPr>
                  <a:t> </a:t>
                </a:r>
                <a:r>
                  <a:rPr lang="en-US" b="1" dirty="0" err="1">
                    <a:latin typeface="Arial"/>
                    <a:cs typeface="Arial"/>
                  </a:rPr>
                  <a:t>quát</a:t>
                </a:r>
                <a:r>
                  <a:rPr lang="en-US" b="1" dirty="0">
                    <a:latin typeface="Arial"/>
                    <a:cs typeface="Arial"/>
                  </a:rPr>
                  <a:t>:</a:t>
                </a:r>
                <a:endParaRPr lang="en-US" dirty="0">
                  <a:latin typeface="Arial"/>
                  <a:cs typeface="Arial"/>
                </a:endParaRPr>
              </a:p>
              <a:p>
                <a:pPr>
                  <a:buFont typeface="Arial"/>
                  <a:buChar char="•"/>
                </a:pPr>
                <a:r>
                  <a:rPr lang="en-US" dirty="0">
                    <a:latin typeface="Arial"/>
                    <a:cs typeface="Arial"/>
                  </a:rPr>
                  <a:t>BN </a:t>
                </a:r>
                <a:r>
                  <a:rPr lang="en-US" dirty="0" err="1">
                    <a:latin typeface="Arial"/>
                    <a:cs typeface="Arial"/>
                  </a:rPr>
                  <a:t>tỉnh</a:t>
                </a:r>
                <a:r>
                  <a:rPr lang="en-US" dirty="0">
                    <a:latin typeface="Arial"/>
                    <a:cs typeface="Arial"/>
                  </a:rPr>
                  <a:t>, </a:t>
                </a:r>
                <a:r>
                  <a:rPr lang="en-US" dirty="0" err="1">
                    <a:latin typeface="Arial"/>
                    <a:cs typeface="Arial"/>
                  </a:rPr>
                  <a:t>tiếp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xúc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được</a:t>
                </a:r>
                <a:r>
                  <a:rPr lang="vi-VN" dirty="0">
                    <a:latin typeface="Arial"/>
                    <a:cs typeface="Arial"/>
                  </a:rPr>
                  <a:t>.</a:t>
                </a:r>
                <a:endParaRPr lang="en-US" dirty="0">
                  <a:latin typeface="Arial"/>
                  <a:cs typeface="Arial"/>
                </a:endParaRPr>
              </a:p>
              <a:p>
                <a:pPr>
                  <a:buFont typeface="Arial"/>
                  <a:buChar char="•"/>
                </a:pPr>
                <a:r>
                  <a:rPr lang="en-US" dirty="0" err="1">
                    <a:latin typeface="Arial"/>
                    <a:cs typeface="Arial"/>
                  </a:rPr>
                  <a:t>Sinh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hiệu</a:t>
                </a:r>
                <a:r>
                  <a:rPr lang="en-US" dirty="0">
                    <a:latin typeface="Arial"/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/>
                    <a:cs typeface="Arial"/>
                  </a:rPr>
                  <a:t>  </a:t>
                </a:r>
                <a:r>
                  <a:rPr lang="en-US" dirty="0" err="1">
                    <a:latin typeface="Arial"/>
                    <a:cs typeface="Arial"/>
                  </a:rPr>
                  <a:t>Mạch</a:t>
                </a:r>
                <a:r>
                  <a:rPr lang="en-US" dirty="0">
                    <a:latin typeface="Arial"/>
                    <a:cs typeface="Arial"/>
                  </a:rPr>
                  <a:t> 108 </a:t>
                </a:r>
                <a:r>
                  <a:rPr lang="en-US" dirty="0" err="1">
                    <a:latin typeface="Arial"/>
                    <a:cs typeface="Arial"/>
                  </a:rPr>
                  <a:t>lần</a:t>
                </a:r>
                <a:r>
                  <a:rPr lang="en-US" dirty="0">
                    <a:latin typeface="Arial"/>
                    <a:cs typeface="Arial"/>
                  </a:rPr>
                  <a:t>/</a:t>
                </a:r>
                <a:r>
                  <a:rPr lang="en-US" dirty="0" err="1">
                    <a:latin typeface="Arial"/>
                    <a:cs typeface="Arial"/>
                  </a:rPr>
                  <a:t>phút</a:t>
                </a:r>
                <a:r>
                  <a:rPr lang="en-US" dirty="0">
                    <a:latin typeface="Arial"/>
                    <a:cs typeface="Arial"/>
                  </a:rPr>
                  <a:t>                   HA: 1</a:t>
                </a:r>
                <a:r>
                  <a:rPr lang="vi-VN" dirty="0">
                    <a:latin typeface="Arial"/>
                    <a:cs typeface="Arial"/>
                  </a:rPr>
                  <a:t>2</a:t>
                </a:r>
                <a:r>
                  <a:rPr lang="en-US" dirty="0">
                    <a:latin typeface="Arial"/>
                    <a:cs typeface="Arial"/>
                  </a:rPr>
                  <a:t>0/60 mmHg 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/>
                    <a:cs typeface="Arial"/>
                  </a:rPr>
                  <a:t>  </a:t>
                </a:r>
                <a:r>
                  <a:rPr lang="en-US" dirty="0" err="1">
                    <a:latin typeface="Arial"/>
                    <a:cs typeface="Arial"/>
                  </a:rPr>
                  <a:t>Nhiệt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độ</a:t>
                </a:r>
                <a:r>
                  <a:rPr lang="en-US" dirty="0">
                    <a:latin typeface="Arial"/>
                    <a:cs typeface="Arial"/>
                  </a:rPr>
                  <a:t>: 37</a:t>
                </a:r>
                <a:r>
                  <a:rPr lang="vi-VN" dirty="0">
                    <a:latin typeface="Arial"/>
                    <a:cs typeface="Arial"/>
                  </a:rPr>
                  <a:t>,7</a:t>
                </a:r>
                <a:r>
                  <a:rPr lang="en-US" dirty="0">
                    <a:latin typeface="Arial"/>
                    <a:cs typeface="Arial"/>
                  </a:rPr>
                  <a:t> 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℃</m:t>
                    </m:r>
                  </m:oMath>
                </a14:m>
                <a:r>
                  <a:rPr lang="en-US" dirty="0">
                    <a:latin typeface="Arial"/>
                    <a:cs typeface="Arial"/>
                  </a:rPr>
                  <a:t>                       </a:t>
                </a:r>
                <a:r>
                  <a:rPr lang="en-US" dirty="0" err="1">
                    <a:latin typeface="Arial"/>
                    <a:cs typeface="Arial"/>
                  </a:rPr>
                  <a:t>Thở</a:t>
                </a:r>
                <a:r>
                  <a:rPr lang="en-US" dirty="0">
                    <a:latin typeface="Arial"/>
                    <a:cs typeface="Arial"/>
                  </a:rPr>
                  <a:t>: 18 </a:t>
                </a:r>
                <a:r>
                  <a:rPr lang="en-US" dirty="0" err="1">
                    <a:latin typeface="Arial"/>
                    <a:cs typeface="Arial"/>
                  </a:rPr>
                  <a:t>lần</a:t>
                </a:r>
                <a:r>
                  <a:rPr lang="en-US" dirty="0">
                    <a:latin typeface="Arial"/>
                    <a:cs typeface="Arial"/>
                  </a:rPr>
                  <a:t>/</a:t>
                </a:r>
                <a:r>
                  <a:rPr lang="en-US" dirty="0" err="1">
                    <a:latin typeface="Arial"/>
                    <a:cs typeface="Arial"/>
                  </a:rPr>
                  <a:t>phút</a:t>
                </a:r>
                <a:endParaRPr lang="en-US" dirty="0">
                  <a:latin typeface="Arial"/>
                  <a:cs typeface="Arial"/>
                </a:endParaRPr>
              </a:p>
              <a:p>
                <a:pPr>
                  <a:buFont typeface="Arial"/>
                  <a:buChar char="•"/>
                </a:pPr>
                <a:r>
                  <a:rPr lang="en-US" dirty="0">
                    <a:latin typeface="Arial"/>
                    <a:cs typeface="Arial"/>
                  </a:rPr>
                  <a:t>Da </a:t>
                </a:r>
                <a:r>
                  <a:rPr lang="en-US" dirty="0" err="1">
                    <a:latin typeface="Arial"/>
                    <a:cs typeface="Arial"/>
                  </a:rPr>
                  <a:t>niêm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hồng</a:t>
                </a:r>
                <a:r>
                  <a:rPr lang="en-US" dirty="0">
                    <a:latin typeface="Arial"/>
                    <a:cs typeface="Arial"/>
                  </a:rPr>
                  <a:t>, </a:t>
                </a:r>
                <a:r>
                  <a:rPr lang="vi-VN" dirty="0">
                    <a:latin typeface="Arial"/>
                    <a:cs typeface="Arial"/>
                  </a:rPr>
                  <a:t>Không </a:t>
                </a:r>
                <a:r>
                  <a:rPr lang="vi-VN" dirty="0" err="1">
                    <a:latin typeface="Arial"/>
                    <a:cs typeface="Arial"/>
                  </a:rPr>
                  <a:t>phù</a:t>
                </a:r>
                <a:r>
                  <a:rPr lang="vi-VN" dirty="0">
                    <a:latin typeface="Arial"/>
                    <a:cs typeface="Arial"/>
                  </a:rPr>
                  <a:t>, không </a:t>
                </a:r>
                <a:r>
                  <a:rPr lang="vi-VN" dirty="0" err="1">
                    <a:latin typeface="Arial"/>
                    <a:cs typeface="Arial"/>
                  </a:rPr>
                  <a:t>xuất</a:t>
                </a:r>
                <a:r>
                  <a:rPr lang="vi-VN" dirty="0">
                    <a:latin typeface="Arial"/>
                    <a:cs typeface="Arial"/>
                  </a:rPr>
                  <a:t> </a:t>
                </a:r>
                <a:r>
                  <a:rPr lang="vi-VN" dirty="0" err="1">
                    <a:latin typeface="Arial"/>
                    <a:cs typeface="Arial"/>
                  </a:rPr>
                  <a:t>huyết</a:t>
                </a:r>
                <a:r>
                  <a:rPr lang="vi-VN" dirty="0">
                    <a:latin typeface="Arial"/>
                    <a:cs typeface="Arial"/>
                  </a:rPr>
                  <a:t> da niêm</a:t>
                </a:r>
                <a:endParaRPr lang="en-US" dirty="0">
                  <a:latin typeface="Arial"/>
                  <a:cs typeface="Arial"/>
                </a:endParaRPr>
              </a:p>
              <a:p>
                <a:pPr>
                  <a:buFont typeface="Arial"/>
                  <a:buChar char="•"/>
                </a:pPr>
                <a:r>
                  <a:rPr lang="en-US" dirty="0" err="1">
                    <a:latin typeface="Arial"/>
                    <a:cs typeface="Arial"/>
                  </a:rPr>
                  <a:t>Hạch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thượng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đòn</a:t>
                </a:r>
                <a:r>
                  <a:rPr lang="en-US" dirty="0">
                    <a:latin typeface="Arial"/>
                    <a:cs typeface="Arial"/>
                  </a:rPr>
                  <a:t>, </a:t>
                </a:r>
                <a:r>
                  <a:rPr lang="en-US" dirty="0" err="1">
                    <a:latin typeface="Arial"/>
                    <a:cs typeface="Arial"/>
                  </a:rPr>
                  <a:t>hạch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cổ</a:t>
                </a:r>
                <a:r>
                  <a:rPr lang="en-US" dirty="0">
                    <a:latin typeface="Arial"/>
                    <a:cs typeface="Arial"/>
                  </a:rPr>
                  <a:t>, </a:t>
                </a:r>
                <a:r>
                  <a:rPr lang="en-US" dirty="0" err="1">
                    <a:latin typeface="Arial"/>
                    <a:cs typeface="Arial"/>
                  </a:rPr>
                  <a:t>hạch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bẹn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không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sờ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chạm</a:t>
                </a:r>
                <a:r>
                  <a:rPr lang="en-US" dirty="0">
                    <a:latin typeface="Arial"/>
                    <a:cs typeface="Arial"/>
                  </a:rPr>
                  <a:t>.</a:t>
                </a:r>
                <a:endParaRPr lang="en-US" dirty="0"/>
              </a:p>
              <a:p>
                <a:pPr>
                  <a:buFont typeface="Arial"/>
                  <a:buChar char="•"/>
                </a:pPr>
                <a:r>
                  <a:rPr lang="en-US" dirty="0" err="1">
                    <a:latin typeface="Arial"/>
                    <a:cs typeface="Arial"/>
                  </a:rPr>
                  <a:t>Chiều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cao</a:t>
                </a:r>
                <a:r>
                  <a:rPr lang="en-US" dirty="0">
                    <a:latin typeface="Arial"/>
                    <a:cs typeface="Arial"/>
                  </a:rPr>
                  <a:t>:  150 cm </a:t>
                </a:r>
                <a:r>
                  <a:rPr lang="en-US" dirty="0" err="1">
                    <a:latin typeface="Arial"/>
                    <a:cs typeface="Arial"/>
                  </a:rPr>
                  <a:t>Cân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nặng</a:t>
                </a:r>
                <a:r>
                  <a:rPr lang="en-US" dirty="0">
                    <a:latin typeface="Arial"/>
                    <a:cs typeface="Arial"/>
                  </a:rPr>
                  <a:t>:  </a:t>
                </a:r>
                <a:r>
                  <a:rPr lang="vi-VN" dirty="0">
                    <a:latin typeface="Arial"/>
                    <a:cs typeface="Arial"/>
                  </a:rPr>
                  <a:t>55 </a:t>
                </a:r>
                <a:r>
                  <a:rPr lang="en-US" dirty="0">
                    <a:latin typeface="Arial"/>
                    <a:cs typeface="Arial"/>
                  </a:rPr>
                  <a:t>kg        </a:t>
                </a:r>
                <a:r>
                  <a:rPr lang="en-US" b="1" dirty="0">
                    <a:latin typeface="Arial"/>
                    <a:cs typeface="Arial"/>
                  </a:rPr>
                  <a:t>BMI: </a:t>
                </a:r>
                <a:r>
                  <a:rPr lang="vi-VN" b="1" dirty="0">
                    <a:latin typeface="Arial"/>
                    <a:cs typeface="Arial"/>
                  </a:rPr>
                  <a:t>24.4</a:t>
                </a:r>
                <a:r>
                  <a:rPr lang="en-US" b="1" dirty="0">
                    <a:latin typeface="Arial"/>
                    <a:cs typeface="Arial"/>
                  </a:rPr>
                  <a:t> kg/m2</a:t>
                </a:r>
                <a:endParaRPr lang="en-US" dirty="0">
                  <a:latin typeface="Arial"/>
                  <a:cs typeface="Arial"/>
                </a:endParaRPr>
              </a:p>
              <a:p>
                <a:pPr marL="0" indent="0">
                  <a:buFont typeface="Wingdings,Sans-Serif"/>
                  <a:buChar char="è"/>
                </a:pPr>
                <a:r>
                  <a:rPr lang="en-US" dirty="0" err="1">
                    <a:latin typeface="Arial"/>
                    <a:cs typeface="Arial"/>
                  </a:rPr>
                  <a:t>Thể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en-US" dirty="0" err="1">
                    <a:latin typeface="Arial"/>
                    <a:cs typeface="Arial"/>
                  </a:rPr>
                  <a:t>trạng</a:t>
                </a:r>
                <a:r>
                  <a:rPr lang="en-US" dirty="0">
                    <a:latin typeface="Arial"/>
                    <a:cs typeface="Arial"/>
                  </a:rPr>
                  <a:t> </a:t>
                </a:r>
                <a:r>
                  <a:rPr lang="vi-VN" dirty="0">
                    <a:latin typeface="Arial"/>
                    <a:cs typeface="Arial"/>
                  </a:rPr>
                  <a:t>TB</a:t>
                </a:r>
                <a:r>
                  <a:rPr lang="en-US" dirty="0">
                    <a:latin typeface="Arial"/>
                    <a:cs typeface="Arial"/>
                  </a:rPr>
                  <a:t>.</a:t>
                </a:r>
              </a:p>
              <a:p>
                <a:pPr>
                  <a:buFont typeface="Arial"/>
                  <a:buChar char="•"/>
                </a:pPr>
                <a:endParaRPr lang="en-US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buFont typeface="Arial"/>
                  <a:buChar char="•"/>
                </a:pPr>
                <a:endParaRPr lang="en-US" dirty="0">
                  <a:latin typeface="Arial"/>
                  <a:cs typeface="Calibri"/>
                </a:endParaRPr>
              </a:p>
            </p:txBody>
          </p:sp>
        </mc:Choice>
        <mc:Fallback xmlns="">
          <p:sp>
            <p:nvSpPr>
              <p:cNvPr id="104860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5790"/>
              </a:xfrm>
              <a:blipFill>
                <a:blip r:embed="rId2"/>
                <a:stretch>
                  <a:fillRect l="-638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EF60AE0-783C-463B-9C27-8C038A4F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51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sàng</a:t>
            </a:r>
            <a:r>
              <a:rPr lang="en-US" b="1" dirty="0">
                <a:latin typeface="Calibri"/>
                <a:cs typeface="Calibri"/>
              </a:rPr>
              <a:t> 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dirty="0">
                <a:latin typeface="Arial"/>
                <a:cs typeface="Calibri"/>
              </a:rPr>
              <a:t>(</a:t>
            </a:r>
            <a:r>
              <a:rPr lang="vi-VN" dirty="0">
                <a:latin typeface="Arial"/>
                <a:cs typeface="Calibri"/>
              </a:rPr>
              <a:t>19h30</a:t>
            </a:r>
            <a:r>
              <a:rPr lang="en-US" dirty="0">
                <a:latin typeface="Arial"/>
                <a:cs typeface="Calibri"/>
              </a:rPr>
              <a:t>h </a:t>
            </a:r>
            <a:r>
              <a:rPr lang="en-US" dirty="0" err="1">
                <a:latin typeface="Arial"/>
                <a:cs typeface="Calibri"/>
              </a:rPr>
              <a:t>ngày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vi-VN" dirty="0">
                <a:latin typeface="Arial"/>
                <a:cs typeface="Calibri"/>
              </a:rPr>
              <a:t>05</a:t>
            </a:r>
            <a:r>
              <a:rPr lang="en-US" dirty="0">
                <a:latin typeface="Arial"/>
                <a:cs typeface="Calibri"/>
              </a:rPr>
              <a:t>/0</a:t>
            </a:r>
            <a:r>
              <a:rPr lang="vi-VN" dirty="0">
                <a:latin typeface="Arial"/>
                <a:cs typeface="Calibri"/>
              </a:rPr>
              <a:t>9</a:t>
            </a:r>
            <a:r>
              <a:rPr lang="en-US" dirty="0">
                <a:latin typeface="Arial"/>
                <a:cs typeface="Calibri"/>
              </a:rPr>
              <a:t>/2022: Sau NV </a:t>
            </a:r>
            <a:r>
              <a:rPr lang="vi-VN" dirty="0">
                <a:latin typeface="Arial"/>
                <a:cs typeface="Calibri"/>
              </a:rPr>
              <a:t>7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giờ</a:t>
            </a:r>
            <a:r>
              <a:rPr lang="en-US" dirty="0">
                <a:latin typeface="Arial"/>
                <a:cs typeface="Calibri"/>
              </a:rPr>
              <a:t>)</a:t>
            </a:r>
            <a:endParaRPr lang="vi-VN" dirty="0">
              <a:latin typeface="Arial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/>
                <a:cs typeface="Calibri"/>
              </a:rPr>
              <a:t>B. </a:t>
            </a:r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từng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vùng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/>
                <a:cs typeface="Calibri"/>
              </a:rPr>
              <a:t>1. </a:t>
            </a:r>
            <a:r>
              <a:rPr lang="en-US" b="1" dirty="0" err="1">
                <a:latin typeface="Arial"/>
                <a:cs typeface="Calibri"/>
              </a:rPr>
              <a:t>Đầu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mặt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cổ</a:t>
            </a:r>
            <a:r>
              <a:rPr lang="en-US" b="1" dirty="0">
                <a:latin typeface="Arial"/>
                <a:cs typeface="Calibri"/>
              </a:rPr>
              <a:t>: 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vi-VN" dirty="0" err="1">
                <a:latin typeface="Arial"/>
                <a:cs typeface="Calibri"/>
              </a:rPr>
              <a:t>Kết</a:t>
            </a:r>
            <a:r>
              <a:rPr lang="vi-VN" dirty="0">
                <a:latin typeface="Arial"/>
                <a:cs typeface="Calibri"/>
              </a:rPr>
              <a:t> </a:t>
            </a:r>
            <a:r>
              <a:rPr lang="vi-VN" dirty="0" err="1">
                <a:latin typeface="Arial"/>
                <a:cs typeface="Calibri"/>
              </a:rPr>
              <a:t>mạc</a:t>
            </a:r>
            <a:r>
              <a:rPr lang="vi-VN" dirty="0">
                <a:latin typeface="Arial"/>
                <a:cs typeface="Calibri"/>
              </a:rPr>
              <a:t> </a:t>
            </a:r>
            <a:r>
              <a:rPr lang="vi-VN" dirty="0" err="1">
                <a:latin typeface="Arial"/>
                <a:cs typeface="Calibri"/>
              </a:rPr>
              <a:t>mắt</a:t>
            </a:r>
            <a:r>
              <a:rPr lang="vi-VN" dirty="0">
                <a:latin typeface="Arial"/>
                <a:cs typeface="Calibri"/>
              </a:rPr>
              <a:t> không </a:t>
            </a:r>
            <a:r>
              <a:rPr lang="vi-VN" dirty="0" err="1">
                <a:latin typeface="Arial"/>
                <a:cs typeface="Calibri"/>
              </a:rPr>
              <a:t>vàng</a:t>
            </a:r>
            <a:r>
              <a:rPr lang="vi-VN" dirty="0">
                <a:latin typeface="Arial"/>
                <a:cs typeface="Calibri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Họng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sạch</a:t>
            </a:r>
            <a:r>
              <a:rPr lang="en-US" dirty="0">
                <a:latin typeface="Arial"/>
                <a:cs typeface="Calibri"/>
              </a:rPr>
              <a:t>, 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môi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khô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lưỡi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dơ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Tuyến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giáp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 to.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Khí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quản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lệch</a:t>
            </a:r>
            <a:endParaRPr lang="en-US" dirty="0">
              <a:latin typeface="Arial"/>
            </a:endParaRPr>
          </a:p>
          <a:p>
            <a:pP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latin typeface="Arial"/>
              <a:cs typeface="Calibri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9620C31-3ACB-43CA-A517-CD3EF822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66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sàng</a:t>
            </a:r>
            <a:r>
              <a:rPr lang="en-US" b="1" dirty="0">
                <a:latin typeface="Calibri"/>
                <a:cs typeface="Calibri"/>
              </a:rPr>
              <a:t> 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dirty="0">
                <a:latin typeface="Arial"/>
                <a:cs typeface="Calibri"/>
              </a:rPr>
              <a:t>(</a:t>
            </a:r>
            <a:r>
              <a:rPr lang="vi-VN" dirty="0">
                <a:latin typeface="Arial"/>
                <a:cs typeface="Calibri"/>
              </a:rPr>
              <a:t>19h30</a:t>
            </a:r>
            <a:r>
              <a:rPr lang="en-US" dirty="0">
                <a:latin typeface="Arial"/>
                <a:cs typeface="Calibri"/>
              </a:rPr>
              <a:t>h </a:t>
            </a:r>
            <a:r>
              <a:rPr lang="en-US" dirty="0" err="1">
                <a:latin typeface="Arial"/>
                <a:cs typeface="Calibri"/>
              </a:rPr>
              <a:t>ngày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vi-VN" dirty="0">
                <a:latin typeface="Arial"/>
                <a:cs typeface="Calibri"/>
              </a:rPr>
              <a:t>05</a:t>
            </a:r>
            <a:r>
              <a:rPr lang="en-US" dirty="0">
                <a:latin typeface="Arial"/>
                <a:cs typeface="Calibri"/>
              </a:rPr>
              <a:t>/0</a:t>
            </a:r>
            <a:r>
              <a:rPr lang="vi-VN" dirty="0">
                <a:latin typeface="Arial"/>
                <a:cs typeface="Calibri"/>
              </a:rPr>
              <a:t>9</a:t>
            </a:r>
            <a:r>
              <a:rPr lang="en-US" dirty="0">
                <a:latin typeface="Arial"/>
                <a:cs typeface="Calibri"/>
              </a:rPr>
              <a:t>/2022: Sau NV </a:t>
            </a:r>
            <a:r>
              <a:rPr lang="vi-VN" dirty="0">
                <a:latin typeface="Arial"/>
                <a:cs typeface="Calibri"/>
              </a:rPr>
              <a:t>7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giờ</a:t>
            </a:r>
            <a:r>
              <a:rPr lang="en-US" dirty="0">
                <a:latin typeface="Arial"/>
                <a:cs typeface="Calibri"/>
              </a:rPr>
              <a:t>)</a:t>
            </a:r>
            <a:endParaRPr lang="vi-VN" dirty="0">
              <a:latin typeface="Arial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8128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Arial"/>
                <a:cs typeface="Calibri"/>
              </a:rPr>
              <a:t>B. </a:t>
            </a:r>
            <a:r>
              <a:rPr lang="en-US" b="1" err="1">
                <a:latin typeface="Arial"/>
                <a:cs typeface="Calibri"/>
              </a:rPr>
              <a:t>Khám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từng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vùng</a:t>
            </a:r>
            <a:endParaRPr lang="en-US" err="1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Arial"/>
                <a:cs typeface="Calibri"/>
              </a:rPr>
              <a:t>2. </a:t>
            </a:r>
            <a:r>
              <a:rPr lang="en-US" b="1" err="1">
                <a:latin typeface="Arial"/>
                <a:cs typeface="Calibri"/>
              </a:rPr>
              <a:t>Ngực</a:t>
            </a:r>
            <a:r>
              <a:rPr lang="en-US" b="1">
                <a:latin typeface="Arial"/>
                <a:cs typeface="Calibri"/>
              </a:rPr>
              <a:t>: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err="1">
                <a:latin typeface="Arial"/>
                <a:cs typeface="Calibri"/>
              </a:rPr>
              <a:t>Cân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đối</a:t>
            </a:r>
            <a:r>
              <a:rPr lang="en-US">
                <a:latin typeface="Arial"/>
                <a:cs typeface="Calibri"/>
              </a:rPr>
              <a:t>, di </a:t>
            </a:r>
            <a:r>
              <a:rPr lang="en-US" err="1">
                <a:latin typeface="Arial"/>
                <a:cs typeface="Calibri"/>
              </a:rPr>
              <a:t>động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đều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theo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nhịp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thở</a:t>
            </a:r>
            <a:r>
              <a:rPr lang="en-US">
                <a:latin typeface="Arial"/>
                <a:cs typeface="Calibri"/>
              </a:rPr>
              <a:t>, </a:t>
            </a:r>
            <a:r>
              <a:rPr lang="en-US" err="1">
                <a:latin typeface="Arial"/>
                <a:cs typeface="Calibri"/>
              </a:rPr>
              <a:t>không</a:t>
            </a:r>
            <a:r>
              <a:rPr lang="en-US">
                <a:latin typeface="Arial"/>
                <a:cs typeface="Calibri"/>
              </a:rPr>
              <a:t> co </a:t>
            </a:r>
            <a:r>
              <a:rPr lang="en-US" err="1">
                <a:latin typeface="Arial"/>
                <a:cs typeface="Calibri"/>
              </a:rPr>
              <a:t>kéo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cơ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hô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hấp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phụ</a:t>
            </a:r>
            <a:endParaRPr lang="en-US">
              <a:latin typeface="Arial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err="1">
                <a:latin typeface="Arial"/>
                <a:cs typeface="Calibri"/>
              </a:rPr>
              <a:t>Phổi</a:t>
            </a:r>
            <a:r>
              <a:rPr lang="en-US">
                <a:latin typeface="Arial"/>
                <a:cs typeface="Calibri"/>
              </a:rPr>
              <a:t>: </a:t>
            </a:r>
            <a:r>
              <a:rPr lang="en-US" err="1">
                <a:latin typeface="Arial"/>
                <a:cs typeface="Calibri"/>
              </a:rPr>
              <a:t>Âm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phế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bào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êm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dịu</a:t>
            </a:r>
            <a:r>
              <a:rPr lang="en-US">
                <a:latin typeface="Arial"/>
                <a:cs typeface="Calibri"/>
              </a:rPr>
              <a:t> 2 </a:t>
            </a:r>
            <a:r>
              <a:rPr lang="en-US" err="1">
                <a:latin typeface="Arial"/>
                <a:cs typeface="Calibri"/>
              </a:rPr>
              <a:t>phế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trường</a:t>
            </a:r>
            <a:r>
              <a:rPr lang="en-US">
                <a:latin typeface="Arial"/>
                <a:cs typeface="Calibri"/>
              </a:rPr>
              <a:t>.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Arial"/>
                <a:cs typeface="Calibri"/>
              </a:rPr>
              <a:t>Tim: Tim </a:t>
            </a:r>
            <a:r>
              <a:rPr lang="en-US" err="1">
                <a:latin typeface="Arial"/>
                <a:cs typeface="Calibri"/>
              </a:rPr>
              <a:t>đều</a:t>
            </a:r>
            <a:r>
              <a:rPr lang="en-US">
                <a:latin typeface="Arial"/>
                <a:cs typeface="Calibri"/>
              </a:rPr>
              <a:t> 108 </a:t>
            </a:r>
            <a:r>
              <a:rPr lang="en-US" err="1">
                <a:latin typeface="Arial"/>
                <a:cs typeface="Calibri"/>
              </a:rPr>
              <a:t>lần</a:t>
            </a:r>
            <a:r>
              <a:rPr lang="en-US">
                <a:latin typeface="Arial"/>
                <a:cs typeface="Calibri"/>
              </a:rPr>
              <a:t>/</a:t>
            </a:r>
            <a:r>
              <a:rPr lang="en-US" err="1">
                <a:latin typeface="Arial"/>
                <a:cs typeface="Calibri"/>
              </a:rPr>
              <a:t>phút</a:t>
            </a:r>
            <a:r>
              <a:rPr lang="en-US">
                <a:latin typeface="Arial"/>
                <a:cs typeface="Calibri"/>
              </a:rPr>
              <a:t>. T1, T2 </a:t>
            </a:r>
            <a:r>
              <a:rPr lang="en-US" err="1">
                <a:latin typeface="Arial"/>
                <a:cs typeface="Calibri"/>
              </a:rPr>
              <a:t>đều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rõ</a:t>
            </a:r>
            <a:r>
              <a:rPr lang="en-US">
                <a:latin typeface="Arial"/>
                <a:cs typeface="Calibri"/>
              </a:rPr>
              <a:t>, </a:t>
            </a:r>
            <a:r>
              <a:rPr lang="en-US" err="1">
                <a:latin typeface="Arial"/>
                <a:cs typeface="Calibri"/>
              </a:rPr>
              <a:t>không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nghe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âm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thổi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bệnh</a:t>
            </a:r>
            <a:r>
              <a:rPr lang="en-US">
                <a:latin typeface="Arial"/>
                <a:cs typeface="Calibri"/>
              </a:rPr>
              <a:t> </a:t>
            </a:r>
            <a:r>
              <a:rPr lang="en-US" err="1">
                <a:latin typeface="Arial"/>
                <a:cs typeface="Calibri"/>
              </a:rPr>
              <a:t>lý</a:t>
            </a:r>
            <a:r>
              <a:rPr lang="en-US">
                <a:latin typeface="Arial"/>
                <a:cs typeface="Calibri"/>
              </a:rPr>
              <a:t>.</a:t>
            </a:r>
            <a:endParaRPr lang="en-US"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>
              <a:latin typeface="Arial"/>
              <a:cs typeface="Calibri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C9A7BD4-9812-47E9-A568-006E75F7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31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sàng</a:t>
            </a:r>
            <a:r>
              <a:rPr lang="en-US" b="1" dirty="0">
                <a:latin typeface="Calibri"/>
                <a:cs typeface="Calibri"/>
              </a:rPr>
              <a:t> 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dirty="0">
                <a:latin typeface="Arial"/>
                <a:cs typeface="Calibri"/>
              </a:rPr>
              <a:t>(</a:t>
            </a:r>
            <a:r>
              <a:rPr lang="vi-VN" dirty="0">
                <a:latin typeface="Arial"/>
                <a:cs typeface="Calibri"/>
              </a:rPr>
              <a:t>19h30</a:t>
            </a:r>
            <a:r>
              <a:rPr lang="en-US" dirty="0">
                <a:latin typeface="Arial"/>
                <a:cs typeface="Calibri"/>
              </a:rPr>
              <a:t>h </a:t>
            </a:r>
            <a:r>
              <a:rPr lang="en-US" dirty="0" err="1">
                <a:latin typeface="Arial"/>
                <a:cs typeface="Calibri"/>
              </a:rPr>
              <a:t>ngày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vi-VN" dirty="0">
                <a:latin typeface="Arial"/>
                <a:cs typeface="Calibri"/>
              </a:rPr>
              <a:t>05</a:t>
            </a:r>
            <a:r>
              <a:rPr lang="en-US" dirty="0">
                <a:latin typeface="Arial"/>
                <a:cs typeface="Calibri"/>
              </a:rPr>
              <a:t>/0</a:t>
            </a:r>
            <a:r>
              <a:rPr lang="vi-VN" dirty="0">
                <a:latin typeface="Arial"/>
                <a:cs typeface="Calibri"/>
              </a:rPr>
              <a:t>9</a:t>
            </a:r>
            <a:r>
              <a:rPr lang="en-US" dirty="0">
                <a:latin typeface="Arial"/>
                <a:cs typeface="Calibri"/>
              </a:rPr>
              <a:t>/2022: Sau NV </a:t>
            </a:r>
            <a:r>
              <a:rPr lang="vi-VN" dirty="0">
                <a:latin typeface="Arial"/>
                <a:cs typeface="Calibri"/>
              </a:rPr>
              <a:t>7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giờ</a:t>
            </a:r>
            <a:r>
              <a:rPr lang="en-US" dirty="0">
                <a:latin typeface="Arial"/>
                <a:cs typeface="Calibri"/>
              </a:rPr>
              <a:t>)</a:t>
            </a:r>
            <a:endParaRPr lang="vi-VN" dirty="0">
              <a:latin typeface="Arial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/>
                <a:cs typeface="Calibri"/>
              </a:rPr>
              <a:t>B. </a:t>
            </a:r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từng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vùng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/>
                <a:cs typeface="Calibri"/>
              </a:rPr>
              <a:t>3. </a:t>
            </a:r>
            <a:r>
              <a:rPr lang="en-US" b="1" dirty="0" err="1">
                <a:latin typeface="Arial"/>
                <a:cs typeface="Calibri"/>
              </a:rPr>
              <a:t>Bụng</a:t>
            </a:r>
            <a:r>
              <a:rPr lang="en-US" b="1" dirty="0">
                <a:latin typeface="Arial"/>
                <a:cs typeface="Calibri"/>
              </a:rPr>
              <a:t>: 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Cân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đối</a:t>
            </a:r>
            <a:r>
              <a:rPr lang="en-US" dirty="0">
                <a:latin typeface="Arial"/>
                <a:cs typeface="Calibri"/>
              </a:rPr>
              <a:t>, di </a:t>
            </a:r>
            <a:r>
              <a:rPr lang="en-US" dirty="0" err="1">
                <a:latin typeface="Arial"/>
                <a:cs typeface="Calibri"/>
              </a:rPr>
              <a:t>động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đều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theo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nhịp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thở</a:t>
            </a:r>
            <a:r>
              <a:rPr lang="en-US" dirty="0">
                <a:latin typeface="Arial"/>
                <a:cs typeface="Calibri"/>
              </a:rPr>
              <a:t>, 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sẹo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mổ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cũ</a:t>
            </a:r>
            <a:r>
              <a:rPr lang="en-US" dirty="0">
                <a:latin typeface="Arial"/>
                <a:cs typeface="Calibri"/>
              </a:rPr>
              <a:t>, 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 THBH.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Bụng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mềm</a:t>
            </a:r>
            <a:r>
              <a:rPr lang="en-US" dirty="0">
                <a:latin typeface="Arial"/>
                <a:cs typeface="Calibri"/>
              </a:rPr>
              <a:t>, </a:t>
            </a:r>
            <a:r>
              <a:rPr lang="en-US" dirty="0" err="1">
                <a:latin typeface="Arial"/>
                <a:cs typeface="Calibri"/>
              </a:rPr>
              <a:t>không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trướng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Gõ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trong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err="1">
                <a:latin typeface="Arial"/>
                <a:cs typeface="Calibri"/>
              </a:rPr>
              <a:t>Ấn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đau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hố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chậu</a:t>
            </a:r>
            <a:r>
              <a:rPr lang="en-US" dirty="0">
                <a:latin typeface="Arial"/>
                <a:cs typeface="Calibri"/>
              </a:rPr>
              <a:t> </a:t>
            </a:r>
            <a:r>
              <a:rPr lang="en-US" dirty="0" err="1">
                <a:latin typeface="Arial"/>
                <a:cs typeface="Calibri"/>
              </a:rPr>
              <a:t>phải</a:t>
            </a:r>
            <a:r>
              <a:rPr lang="en-US" dirty="0">
                <a:latin typeface="Arial"/>
                <a:cs typeface="Calibri"/>
              </a:rPr>
              <a:t>, </a:t>
            </a:r>
            <a:r>
              <a:rPr lang="en-US" dirty="0" err="1">
                <a:latin typeface="Arial"/>
                <a:cs typeface="Calibri"/>
              </a:rPr>
              <a:t>phản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ứng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dội</a:t>
            </a:r>
            <a:r>
              <a:rPr lang="en-US" dirty="0">
                <a:latin typeface="Arial"/>
                <a:cs typeface="Calibri"/>
              </a:rPr>
              <a:t> (</a:t>
            </a:r>
            <a:r>
              <a:rPr lang="vi-VN" dirty="0">
                <a:latin typeface="Arial"/>
                <a:cs typeface="Calibri"/>
              </a:rPr>
              <a:t>-</a:t>
            </a:r>
            <a:r>
              <a:rPr lang="en-US" dirty="0">
                <a:latin typeface="Arial"/>
                <a:cs typeface="Calibri"/>
              </a:rPr>
              <a:t>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vi-VN" dirty="0">
                <a:latin typeface="Arial"/>
                <a:cs typeface="Calibri"/>
              </a:rPr>
              <a:t>Gan, lách</a:t>
            </a:r>
            <a:r>
              <a:rPr lang="en-US" dirty="0">
                <a:latin typeface="Arial"/>
                <a:cs typeface="Calibri"/>
              </a:rPr>
              <a:t>, </a:t>
            </a:r>
            <a:r>
              <a:rPr lang="en-US" dirty="0" err="1">
                <a:latin typeface="Arial"/>
                <a:cs typeface="Calibri"/>
              </a:rPr>
              <a:t>thận</a:t>
            </a:r>
            <a:r>
              <a:rPr lang="vi-VN" dirty="0">
                <a:latin typeface="Arial"/>
                <a:cs typeface="Calibri"/>
              </a:rPr>
              <a:t> không </a:t>
            </a:r>
            <a:r>
              <a:rPr lang="vi-VN" dirty="0" err="1">
                <a:latin typeface="Arial"/>
                <a:cs typeface="Calibri"/>
              </a:rPr>
              <a:t>sờ</a:t>
            </a:r>
            <a:r>
              <a:rPr lang="vi-VN" dirty="0">
                <a:latin typeface="Arial"/>
                <a:cs typeface="Calibri"/>
              </a:rPr>
              <a:t> </a:t>
            </a:r>
            <a:r>
              <a:rPr lang="vi-VN" dirty="0" err="1">
                <a:latin typeface="Arial"/>
                <a:cs typeface="Calibri"/>
              </a:rPr>
              <a:t>chạm</a:t>
            </a:r>
            <a:r>
              <a:rPr lang="vi-VN" dirty="0">
                <a:latin typeface="Arial"/>
                <a:cs typeface="Calibri"/>
              </a:rPr>
              <a:t>.</a:t>
            </a:r>
            <a:endParaRPr lang="vi-VN" dirty="0"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>
              <a:latin typeface="Arial"/>
              <a:cs typeface="Calibri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6F60E51-E0E9-4E5E-BC5A-92AA0CC9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21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Calibri"/>
              </a:rPr>
              <a:t>Khám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 </a:t>
            </a:r>
            <a:r>
              <a:rPr lang="en-US" b="1" dirty="0" err="1">
                <a:latin typeface="Arial"/>
                <a:cs typeface="Calibri"/>
              </a:rPr>
              <a:t>sàng</a:t>
            </a:r>
            <a:r>
              <a:rPr lang="en-US" b="1" dirty="0">
                <a:latin typeface="Calibri"/>
                <a:cs typeface="Calibri"/>
              </a:rPr>
              <a:t> </a:t>
            </a:r>
            <a:br>
              <a:rPr lang="en-US" b="1" dirty="0">
                <a:latin typeface="Calibri"/>
                <a:cs typeface="Calibri"/>
              </a:rPr>
            </a:br>
            <a:r>
              <a:rPr lang="en-US" dirty="0">
                <a:latin typeface="Arial"/>
                <a:cs typeface="Calibri"/>
              </a:rPr>
              <a:t>(</a:t>
            </a:r>
            <a:r>
              <a:rPr lang="vi-VN" dirty="0">
                <a:latin typeface="Arial"/>
                <a:cs typeface="Calibri"/>
              </a:rPr>
              <a:t>19h30</a:t>
            </a:r>
            <a:r>
              <a:rPr lang="en-US" dirty="0">
                <a:latin typeface="Arial"/>
                <a:cs typeface="Calibri"/>
              </a:rPr>
              <a:t>h </a:t>
            </a:r>
            <a:r>
              <a:rPr lang="en-US" dirty="0" err="1">
                <a:latin typeface="Arial"/>
                <a:cs typeface="Calibri"/>
              </a:rPr>
              <a:t>ngày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vi-VN" dirty="0">
                <a:latin typeface="Arial"/>
                <a:cs typeface="Calibri"/>
              </a:rPr>
              <a:t>05</a:t>
            </a:r>
            <a:r>
              <a:rPr lang="en-US" dirty="0">
                <a:latin typeface="Arial"/>
                <a:cs typeface="Calibri"/>
              </a:rPr>
              <a:t>/0</a:t>
            </a:r>
            <a:r>
              <a:rPr lang="vi-VN" dirty="0">
                <a:latin typeface="Arial"/>
                <a:cs typeface="Calibri"/>
              </a:rPr>
              <a:t>9</a:t>
            </a:r>
            <a:r>
              <a:rPr lang="en-US" dirty="0">
                <a:latin typeface="Arial"/>
                <a:cs typeface="Calibri"/>
              </a:rPr>
              <a:t>/2022: Sau NV </a:t>
            </a:r>
            <a:r>
              <a:rPr lang="vi-VN" dirty="0">
                <a:latin typeface="Arial"/>
                <a:cs typeface="Calibri"/>
              </a:rPr>
              <a:t>7</a:t>
            </a:r>
            <a:r>
              <a:rPr lang="en-US" dirty="0">
                <a:latin typeface="Arial"/>
                <a:cs typeface="Calibri"/>
              </a:rPr>
              <a:t> </a:t>
            </a:r>
            <a:r>
              <a:rPr lang="en-US" dirty="0" err="1">
                <a:latin typeface="Arial"/>
                <a:cs typeface="Calibri"/>
              </a:rPr>
              <a:t>giờ</a:t>
            </a:r>
            <a:r>
              <a:rPr lang="en-US" dirty="0">
                <a:latin typeface="Arial"/>
                <a:cs typeface="Calibri"/>
              </a:rPr>
              <a:t>)</a:t>
            </a:r>
            <a:endParaRPr lang="vi-VN" dirty="0">
              <a:latin typeface="Arial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Arial"/>
                <a:cs typeface="Calibri"/>
              </a:rPr>
              <a:t>B. </a:t>
            </a:r>
            <a:r>
              <a:rPr lang="en-US" b="1" err="1">
                <a:latin typeface="Arial"/>
                <a:cs typeface="Calibri"/>
              </a:rPr>
              <a:t>Khám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từng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vùng</a:t>
            </a:r>
            <a:endParaRPr lang="en-US" err="1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Arial"/>
                <a:cs typeface="Calibri"/>
              </a:rPr>
              <a:t>4. </a:t>
            </a:r>
            <a:r>
              <a:rPr lang="en-US" b="1" err="1">
                <a:latin typeface="Arial"/>
                <a:cs typeface="Calibri"/>
              </a:rPr>
              <a:t>Thần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kinh</a:t>
            </a:r>
            <a:r>
              <a:rPr lang="en-US">
                <a:latin typeface="Arial"/>
                <a:cs typeface="Calibri"/>
              </a:rPr>
              <a:t>: </a:t>
            </a:r>
            <a:r>
              <a:rPr lang="en-US" err="1">
                <a:latin typeface="Arial"/>
                <a:cs typeface="Calibri"/>
              </a:rPr>
              <a:t>cổ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mềm</a:t>
            </a:r>
            <a:r>
              <a:rPr lang="en-US">
                <a:latin typeface="Arial"/>
                <a:cs typeface="Calibri"/>
              </a:rPr>
              <a:t>, </a:t>
            </a:r>
            <a:r>
              <a:rPr lang="en-US" err="1">
                <a:latin typeface="Arial"/>
                <a:cs typeface="Calibri"/>
              </a:rPr>
              <a:t>không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dấu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thần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kinh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khu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trú</a:t>
            </a:r>
            <a:endParaRPr lang="en-US" err="1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Arial"/>
                <a:cs typeface="Calibri"/>
              </a:rPr>
              <a:t>5. </a:t>
            </a:r>
            <a:r>
              <a:rPr lang="en-US" b="1" err="1">
                <a:latin typeface="Arial"/>
                <a:cs typeface="Calibri"/>
              </a:rPr>
              <a:t>Cơ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xương</a:t>
            </a:r>
            <a:r>
              <a:rPr lang="en-US" b="1">
                <a:latin typeface="Arial"/>
                <a:cs typeface="Calibri"/>
              </a:rPr>
              <a:t> </a:t>
            </a:r>
            <a:r>
              <a:rPr lang="en-US" b="1" err="1">
                <a:latin typeface="Arial"/>
                <a:cs typeface="Calibri"/>
              </a:rPr>
              <a:t>khớp</a:t>
            </a:r>
            <a:r>
              <a:rPr lang="en-US">
                <a:latin typeface="Arial"/>
                <a:cs typeface="Calibri"/>
              </a:rPr>
              <a:t>: </a:t>
            </a:r>
            <a:r>
              <a:rPr lang="en-US" err="1">
                <a:latin typeface="Arial"/>
                <a:cs typeface="Calibri"/>
              </a:rPr>
              <a:t>các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khớp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không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sưng</a:t>
            </a:r>
            <a:r>
              <a:rPr lang="en-US">
                <a:latin typeface="Arial"/>
                <a:cs typeface="Calibri"/>
              </a:rPr>
              <a:t>, </a:t>
            </a:r>
            <a:r>
              <a:rPr lang="en-US" err="1">
                <a:latin typeface="Arial"/>
                <a:cs typeface="Calibri"/>
              </a:rPr>
              <a:t>nóng</a:t>
            </a:r>
            <a:r>
              <a:rPr lang="en-US">
                <a:latin typeface="Arial"/>
                <a:cs typeface="Calibri"/>
              </a:rPr>
              <a:t>, </a:t>
            </a:r>
            <a:r>
              <a:rPr lang="en-US" err="1">
                <a:latin typeface="Arial"/>
                <a:cs typeface="Calibri"/>
              </a:rPr>
              <a:t>đỏ</a:t>
            </a:r>
            <a:r>
              <a:rPr lang="en-US">
                <a:latin typeface="Arial"/>
                <a:cs typeface="Calibri"/>
              </a:rPr>
              <a:t>, </a:t>
            </a:r>
            <a:r>
              <a:rPr lang="en-US" err="1">
                <a:latin typeface="Arial"/>
                <a:cs typeface="Calibri"/>
              </a:rPr>
              <a:t>đau</a:t>
            </a:r>
            <a:r>
              <a:rPr lang="en-US">
                <a:latin typeface="Arial"/>
                <a:cs typeface="Calibri"/>
              </a:rPr>
              <a:t>. Các </a:t>
            </a:r>
            <a:r>
              <a:rPr lang="en-US" err="1">
                <a:latin typeface="Arial"/>
                <a:cs typeface="Calibri"/>
              </a:rPr>
              <a:t>khớp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trong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giới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hạn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vận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động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bình</a:t>
            </a:r>
            <a:r>
              <a:rPr lang="en-US">
                <a:latin typeface="Arial"/>
                <a:cs typeface="Calibri"/>
              </a:rPr>
              <a:t> </a:t>
            </a:r>
            <a:r>
              <a:rPr lang="en-US" err="1">
                <a:latin typeface="Arial"/>
                <a:cs typeface="Calibri"/>
              </a:rPr>
              <a:t>thường</a:t>
            </a:r>
            <a:r>
              <a:rPr lang="en-US">
                <a:latin typeface="Arial"/>
                <a:cs typeface="Calibri"/>
              </a:rPr>
              <a:t>.</a:t>
            </a:r>
            <a:endParaRPr lang="en-US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C06B68E-1FB5-44E7-A2CF-47F25EF4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87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/>
                <a:cs typeface="Calibri"/>
              </a:rPr>
              <a:t>Tóm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tắt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bệnh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án</a:t>
            </a:r>
            <a:endParaRPr lang="en-US" b="1" dirty="0">
              <a:latin typeface="Arial"/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23823" y="2049528"/>
            <a:ext cx="10555377" cy="41074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/>
                <a:cs typeface="Arial"/>
              </a:rPr>
              <a:t>BN </a:t>
            </a:r>
            <a:r>
              <a:rPr lang="en-US" dirty="0" err="1">
                <a:latin typeface="Arial"/>
                <a:cs typeface="Arial"/>
              </a:rPr>
              <a:t>nữ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vi-VN" dirty="0">
                <a:latin typeface="Arial"/>
                <a:cs typeface="Arial"/>
              </a:rPr>
              <a:t>56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tuổi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chậu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bệnh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ngày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thứ</a:t>
            </a:r>
            <a:r>
              <a:rPr lang="vi-VN" dirty="0">
                <a:latin typeface="Arial"/>
                <a:cs typeface="Arial"/>
              </a:rPr>
              <a:t> 3</a:t>
            </a:r>
            <a:r>
              <a:rPr lang="en-US" dirty="0">
                <a:latin typeface="Arial"/>
                <a:cs typeface="Arial"/>
              </a:rPr>
              <a:t>. </a:t>
            </a:r>
            <a:endParaRPr lang="vi-VN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vi-VN" b="1" i="1" dirty="0">
                <a:latin typeface="Arial"/>
                <a:cs typeface="Arial"/>
              </a:rPr>
              <a:t>TCCN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/>
                <a:cs typeface="Arial"/>
              </a:rPr>
              <a:t>   </a:t>
            </a:r>
            <a:r>
              <a:rPr lang="en-US" dirty="0" err="1">
                <a:latin typeface="Arial"/>
                <a:cs typeface="Arial"/>
              </a:rPr>
              <a:t>Đau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bụng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quanh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rốn</a:t>
            </a:r>
            <a:r>
              <a:rPr lang="en-US" dirty="0">
                <a:latin typeface="Arial"/>
                <a:cs typeface="Arial"/>
              </a:rPr>
              <a:t> di 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hố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chậu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nặng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đau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tục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nằm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yên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/>
                <a:cs typeface="Arial"/>
              </a:rPr>
              <a:t>   </a:t>
            </a:r>
            <a:r>
              <a:rPr lang="en-US" dirty="0" err="1">
                <a:latin typeface="Arial"/>
                <a:cs typeface="Arial"/>
              </a:rPr>
              <a:t>Sốt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vi-VN" dirty="0">
                <a:latin typeface="Arial"/>
                <a:cs typeface="Arial"/>
              </a:rPr>
              <a:t>tiêu phân </a:t>
            </a:r>
            <a:r>
              <a:rPr lang="vi-VN" dirty="0" err="1">
                <a:latin typeface="Arial"/>
                <a:cs typeface="Arial"/>
              </a:rPr>
              <a:t>lỏng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chán</a:t>
            </a:r>
            <a:r>
              <a:rPr lang="vi-VN" dirty="0">
                <a:latin typeface="Arial"/>
                <a:cs typeface="Arial"/>
              </a:rPr>
              <a:t> ăn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i="1" dirty="0">
                <a:latin typeface="Arial"/>
                <a:cs typeface="Arial"/>
              </a:rPr>
              <a:t>TCTT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/>
                <a:cs typeface="Arial"/>
              </a:rPr>
              <a:t>  </a:t>
            </a:r>
            <a:r>
              <a:rPr lang="en-US" dirty="0" err="1">
                <a:latin typeface="Arial"/>
                <a:cs typeface="Arial"/>
              </a:rPr>
              <a:t>Ấn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đau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chậu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Phản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dội</a:t>
            </a:r>
            <a:r>
              <a:rPr lang="en-US" dirty="0">
                <a:latin typeface="Arial"/>
                <a:cs typeface="Arial"/>
              </a:rPr>
              <a:t>(-)</a:t>
            </a:r>
            <a:endParaRPr lang="vi-VN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b="1" i="1" dirty="0" err="1">
                <a:latin typeface="Arial"/>
                <a:cs typeface="Arial"/>
              </a:rPr>
              <a:t>Tiền</a:t>
            </a:r>
            <a:r>
              <a:rPr lang="vi-VN" b="1" i="1" dirty="0">
                <a:latin typeface="Arial"/>
                <a:cs typeface="Arial"/>
              </a:rPr>
              <a:t> căn</a:t>
            </a:r>
            <a:r>
              <a:rPr lang="vi-VN" b="1" dirty="0">
                <a:latin typeface="Arial"/>
                <a:cs typeface="Arial"/>
              </a:rPr>
              <a:t>: 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vi-VN" dirty="0">
                <a:latin typeface="Arial"/>
                <a:cs typeface="Arial"/>
              </a:rPr>
              <a:t>HA</a:t>
            </a:r>
            <a:endParaRPr lang="en-US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/>
              <a:cs typeface="Calibri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53E9EC8-E19E-4AF4-B1FF-604E5643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732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Đặt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vấn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đề</a:t>
            </a:r>
            <a:endParaRPr lang="en-US" b="1" err="1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latin typeface="Arial"/>
                <a:cs typeface="Arial"/>
              </a:rPr>
              <a:t>Đau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hố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chậu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phải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67242D9-D935-4B3B-A081-00A3DCA8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59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Chẩn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đoán</a:t>
            </a:r>
            <a:r>
              <a:rPr lang="en-US" b="1">
                <a:latin typeface="Arial"/>
                <a:cs typeface="Calibri"/>
              </a:rPr>
              <a:t> </a:t>
            </a:r>
            <a:endParaRPr lang="en-US" b="1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>
                <a:latin typeface="Arial"/>
                <a:cs typeface="Arial"/>
              </a:rPr>
              <a:t>Chẩn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đoán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sơ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bộ</a:t>
            </a:r>
            <a:r>
              <a:rPr lang="en-US" sz="3200" dirty="0">
                <a:latin typeface="Arial"/>
                <a:cs typeface="Arial"/>
              </a:rPr>
              <a:t>: </a:t>
            </a:r>
            <a:r>
              <a:rPr lang="en-US" sz="3200" dirty="0" err="1">
                <a:latin typeface="Arial"/>
                <a:cs typeface="Arial"/>
              </a:rPr>
              <a:t>Viêm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ruột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thừa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cấp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ngày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vi-VN" sz="3200" dirty="0">
                <a:latin typeface="Arial"/>
                <a:cs typeface="Arial"/>
              </a:rPr>
              <a:t>3</a:t>
            </a:r>
            <a:r>
              <a:rPr lang="en-US" sz="3200" dirty="0">
                <a:latin typeface="Arial"/>
                <a:cs typeface="Arial"/>
              </a:rPr>
              <a:t> / T</a:t>
            </a:r>
            <a:r>
              <a:rPr lang="vi-VN" sz="3200" dirty="0">
                <a:latin typeface="Arial"/>
                <a:cs typeface="Arial"/>
              </a:rPr>
              <a:t>HA</a:t>
            </a:r>
          </a:p>
          <a:p>
            <a:pPr>
              <a:lnSpc>
                <a:spcPct val="100000"/>
              </a:lnSpc>
            </a:pPr>
            <a:r>
              <a:rPr lang="en-US" sz="3200" b="1" dirty="0" err="1">
                <a:latin typeface="Arial"/>
                <a:cs typeface="Arial"/>
              </a:rPr>
              <a:t>Chẩn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đoán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phân</a:t>
            </a:r>
            <a:r>
              <a:rPr lang="en-US" sz="3200" b="1" dirty="0">
                <a:latin typeface="Arial"/>
                <a:cs typeface="Arial"/>
              </a:rPr>
              <a:t> </a:t>
            </a:r>
            <a:r>
              <a:rPr lang="en-US" sz="3200" b="1" dirty="0" err="1">
                <a:latin typeface="Arial"/>
                <a:cs typeface="Arial"/>
              </a:rPr>
              <a:t>biệt</a:t>
            </a:r>
            <a:r>
              <a:rPr lang="en-US" sz="3200" dirty="0">
                <a:latin typeface="Arial"/>
                <a:cs typeface="Arial"/>
              </a:rPr>
              <a:t>:</a:t>
            </a:r>
          </a:p>
          <a:p>
            <a:pPr lvl="1">
              <a:lnSpc>
                <a:spcPct val="100000"/>
              </a:lnSpc>
              <a:buChar char="-"/>
            </a:pPr>
            <a:r>
              <a:rPr lang="en-US" sz="3200" dirty="0" err="1">
                <a:latin typeface="Arial"/>
                <a:cs typeface="Arial"/>
              </a:rPr>
              <a:t>Viêm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phụ</a:t>
            </a:r>
            <a:r>
              <a:rPr lang="en-US" sz="3200" dirty="0">
                <a:latin typeface="Arial"/>
                <a:cs typeface="Arial"/>
              </a:rPr>
              <a:t> /T</a:t>
            </a:r>
            <a:r>
              <a:rPr lang="vi-VN" sz="3200" dirty="0">
                <a:latin typeface="Arial"/>
                <a:cs typeface="Arial"/>
              </a:rPr>
              <a:t>HA</a:t>
            </a:r>
            <a:endParaRPr lang="en-US" sz="3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-"/>
            </a:pPr>
            <a:r>
              <a:rPr lang="en-US" sz="3200" dirty="0" err="1">
                <a:latin typeface="Arial"/>
                <a:cs typeface="Arial"/>
              </a:rPr>
              <a:t>Viêm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túi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thừa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manh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tràng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ngày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vi-VN" sz="3200" dirty="0">
                <a:latin typeface="Arial"/>
                <a:cs typeface="Arial"/>
              </a:rPr>
              <a:t>3</a:t>
            </a:r>
            <a:r>
              <a:rPr lang="en-US" sz="3200" dirty="0">
                <a:latin typeface="Arial"/>
                <a:cs typeface="Arial"/>
              </a:rPr>
              <a:t> /T</a:t>
            </a:r>
            <a:r>
              <a:rPr lang="vi-VN" sz="3200" dirty="0">
                <a:latin typeface="Arial"/>
                <a:cs typeface="Arial"/>
              </a:rPr>
              <a:t>HA</a:t>
            </a:r>
            <a:endParaRPr lang="en-US" sz="3200" dirty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pPr marL="514350" indent="-514350">
              <a:buAutoNum type="arabicPeriod"/>
            </a:pP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0003200-414A-4163-9F21-A89B61A7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Hành</a:t>
            </a:r>
            <a:r>
              <a:rPr lang="en-US" b="1"/>
              <a:t> </a:t>
            </a:r>
            <a:r>
              <a:rPr lang="en-US" b="1" err="1"/>
              <a:t>chính</a:t>
            </a:r>
            <a:endParaRPr lang="en-US" b="1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vi-VN" dirty="0" err="1"/>
              <a:t>Phạm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H</a:t>
            </a:r>
            <a:r>
              <a:rPr lang="en-US" dirty="0"/>
              <a:t>.	</a:t>
            </a:r>
            <a:r>
              <a:rPr lang="en-US" dirty="0" err="1"/>
              <a:t>Giới</a:t>
            </a:r>
            <a:r>
              <a:rPr lang="en-US" dirty="0"/>
              <a:t>: </a:t>
            </a:r>
            <a:r>
              <a:rPr lang="vi-VN" dirty="0"/>
              <a:t>N</a:t>
            </a:r>
            <a:r>
              <a:rPr lang="en-US" dirty="0"/>
              <a:t>ữ</a:t>
            </a:r>
          </a:p>
          <a:p>
            <a:r>
              <a:rPr lang="en-US" dirty="0" err="1"/>
              <a:t>Tuổi</a:t>
            </a:r>
            <a:r>
              <a:rPr lang="en-US" dirty="0"/>
              <a:t>: </a:t>
            </a:r>
            <a:r>
              <a:rPr lang="vi-VN" dirty="0"/>
              <a:t>56</a:t>
            </a:r>
            <a:r>
              <a:rPr lang="en-US" dirty="0"/>
              <a:t> (</a:t>
            </a:r>
            <a:r>
              <a:rPr lang="vi-VN" dirty="0"/>
              <a:t>1966</a:t>
            </a:r>
            <a:r>
              <a:rPr lang="en-US" dirty="0"/>
              <a:t>)			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: </a:t>
            </a:r>
            <a:r>
              <a:rPr lang="vi-VN" dirty="0"/>
              <a:t>Buôn </a:t>
            </a:r>
            <a:r>
              <a:rPr lang="vi-VN" dirty="0" err="1"/>
              <a:t>bán</a:t>
            </a:r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Đức</a:t>
            </a:r>
            <a:r>
              <a:rPr lang="vi-VN" dirty="0"/>
              <a:t>, TP HCM</a:t>
            </a:r>
            <a:endParaRPr lang="en-US" dirty="0"/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vi-VN" dirty="0"/>
              <a:t>12</a:t>
            </a:r>
            <a:r>
              <a:rPr lang="en-US" dirty="0"/>
              <a:t>g30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vi-VN" dirty="0"/>
              <a:t>05</a:t>
            </a:r>
            <a:r>
              <a:rPr lang="en-US" dirty="0"/>
              <a:t>/0</a:t>
            </a:r>
            <a:r>
              <a:rPr lang="vi-VN" dirty="0"/>
              <a:t>9</a:t>
            </a:r>
            <a:r>
              <a:rPr lang="en-US" dirty="0"/>
              <a:t>/2022</a:t>
            </a:r>
          </a:p>
          <a:p>
            <a:r>
              <a:rPr lang="en-US" dirty="0"/>
              <a:t>Khoa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– BV </a:t>
            </a:r>
            <a:r>
              <a:rPr lang="vi-VN" dirty="0"/>
              <a:t>NDGĐ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F32D7CD-D060-4D43-8F61-4A7AA922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</a:t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591D22-42B6-4D77-93E6-8346F52E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680"/>
            <a:ext cx="10058400" cy="965200"/>
          </a:xfrm>
        </p:spPr>
        <p:txBody>
          <a:bodyPr/>
          <a:lstStyle/>
          <a:p>
            <a:r>
              <a:rPr lang="en-US" b="1" dirty="0" err="1"/>
              <a:t>Biện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endParaRPr lang="en-US" b="1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53327F1-2D30-4120-B7D3-D640B624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4454"/>
            <a:ext cx="10058400" cy="4351866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56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LS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(10-30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BN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VRT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bớt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túi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quặn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thói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chướng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Ở BN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bụng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mắc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56C799-B6F6-423C-B80E-2B4A623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Đề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nghị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cận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lâm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sàng</a:t>
            </a:r>
            <a:endParaRPr lang="en-US" b="1" err="1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latin typeface="Arial"/>
                <a:cs typeface="Arial"/>
              </a:rPr>
              <a:t>CĐXĐ </a:t>
            </a:r>
            <a:r>
              <a:rPr lang="en-US" sz="3200" err="1">
                <a:latin typeface="Arial"/>
                <a:cs typeface="Arial"/>
              </a:rPr>
              <a:t>bệnh</a:t>
            </a:r>
            <a:r>
              <a:rPr lang="en-US" sz="3200">
                <a:latin typeface="Arial"/>
                <a:cs typeface="Arial"/>
              </a:rPr>
              <a:t>: </a:t>
            </a:r>
            <a:r>
              <a:rPr lang="en-US" sz="3200" err="1">
                <a:latin typeface="Arial"/>
                <a:cs typeface="Arial"/>
              </a:rPr>
              <a:t>Siêu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âm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bụng</a:t>
            </a:r>
            <a:r>
              <a:rPr lang="en-US" sz="3200">
                <a:latin typeface="Arial"/>
                <a:cs typeface="Arial"/>
              </a:rPr>
              <a:t>, Công </a:t>
            </a:r>
            <a:r>
              <a:rPr lang="en-US" sz="3200" err="1">
                <a:latin typeface="Arial"/>
                <a:cs typeface="Arial"/>
              </a:rPr>
              <a:t>thức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máu</a:t>
            </a:r>
            <a:r>
              <a:rPr lang="en-US" sz="3200">
                <a:latin typeface="Arial"/>
                <a:cs typeface="Arial"/>
              </a:rPr>
              <a:t>, CRP</a:t>
            </a:r>
            <a:endParaRPr lang="vi-VN"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  <a:cs typeface="Arial"/>
              </a:rPr>
              <a:t>Đánh giá trước phẫu thuật: Ion </a:t>
            </a:r>
            <a:r>
              <a:rPr lang="en-US" sz="3200" err="1">
                <a:latin typeface="Arial"/>
                <a:cs typeface="Arial"/>
              </a:rPr>
              <a:t>đồ</a:t>
            </a:r>
            <a:r>
              <a:rPr lang="en-US" sz="3200">
                <a:latin typeface="Arial"/>
                <a:cs typeface="Arial"/>
              </a:rPr>
              <a:t>, </a:t>
            </a:r>
            <a:r>
              <a:rPr lang="en-US" sz="3200" err="1">
                <a:latin typeface="Arial"/>
                <a:cs typeface="Arial"/>
              </a:rPr>
              <a:t>đường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huyết</a:t>
            </a:r>
            <a:r>
              <a:rPr lang="en-US" sz="3200">
                <a:latin typeface="Arial"/>
                <a:cs typeface="Arial"/>
              </a:rPr>
              <a:t>, AST, ALT, Ure, </a:t>
            </a:r>
            <a:r>
              <a:rPr lang="en-US" sz="3200" err="1">
                <a:latin typeface="Arial"/>
                <a:cs typeface="Arial"/>
              </a:rPr>
              <a:t>Creatinin</a:t>
            </a:r>
            <a:r>
              <a:rPr lang="en-US" sz="320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máu</a:t>
            </a:r>
            <a:r>
              <a:rPr lang="en-US" sz="3200">
                <a:latin typeface="Arial"/>
                <a:cs typeface="Arial"/>
              </a:rPr>
              <a:t>, TPTNT, </a:t>
            </a:r>
            <a:r>
              <a:rPr lang="en-US" sz="3200" err="1">
                <a:latin typeface="Arial"/>
                <a:cs typeface="Arial"/>
              </a:rPr>
              <a:t>Điện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tâm</a:t>
            </a:r>
            <a:r>
              <a:rPr lang="en-US" sz="3200">
                <a:latin typeface="Arial"/>
                <a:cs typeface="Arial"/>
              </a:rPr>
              <a:t> đồ, Đông </a:t>
            </a:r>
            <a:r>
              <a:rPr lang="en-US" sz="3200" err="1">
                <a:latin typeface="Arial"/>
                <a:cs typeface="Arial"/>
              </a:rPr>
              <a:t>máu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toàn</a:t>
            </a:r>
            <a:r>
              <a:rPr lang="en-US" sz="3200">
                <a:latin typeface="Arial"/>
                <a:cs typeface="Arial"/>
              </a:rPr>
              <a:t> </a:t>
            </a:r>
            <a:r>
              <a:rPr lang="en-US" sz="3200" err="1">
                <a:latin typeface="Arial"/>
                <a:cs typeface="Arial"/>
              </a:rPr>
              <a:t>bộ</a:t>
            </a:r>
            <a:r>
              <a:rPr lang="en-US" sz="3200">
                <a:latin typeface="Arial"/>
                <a:cs typeface="Arial"/>
              </a:rPr>
              <a:t> (TQ, TCK, INR), </a:t>
            </a:r>
            <a:r>
              <a:rPr lang="en-US" sz="3200" err="1">
                <a:latin typeface="Arial"/>
                <a:cs typeface="Arial"/>
              </a:rPr>
              <a:t>Nhóm</a:t>
            </a:r>
            <a:r>
              <a:rPr lang="en-US" sz="3200">
                <a:latin typeface="Arial"/>
                <a:cs typeface="Arial"/>
              </a:rPr>
              <a:t> máu.</a:t>
            </a:r>
            <a:endParaRPr lang="en-US" sz="3200" err="1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F94B88D-6923-42D7-8CBC-564D832F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34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1016000" y="-180757"/>
            <a:ext cx="10058400" cy="1450757"/>
          </a:xfrm>
        </p:spPr>
        <p:txBody>
          <a:bodyPr/>
          <a:lstStyle/>
          <a:p>
            <a:r>
              <a:rPr lang="en-US" b="1" dirty="0" err="1">
                <a:latin typeface="Arial"/>
                <a:cs typeface="Calibri"/>
              </a:rPr>
              <a:t>Kết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quả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cận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lâm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en-US" b="1" dirty="0" err="1">
                <a:latin typeface="Arial"/>
                <a:cs typeface="Calibri"/>
              </a:rPr>
              <a:t>sàng</a:t>
            </a:r>
            <a:endParaRPr lang="en-US" b="1" dirty="0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95960" y="1358648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1. </a:t>
            </a:r>
            <a:r>
              <a:rPr lang="en-US" sz="2400" b="1" dirty="0" err="1">
                <a:latin typeface="Arial"/>
                <a:cs typeface="Arial"/>
              </a:rPr>
              <a:t>Siêu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>
                <a:latin typeface="Arial"/>
                <a:cs typeface="Arial"/>
              </a:rPr>
              <a:t>âm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>
                <a:latin typeface="Arial"/>
                <a:cs typeface="Arial"/>
              </a:rPr>
              <a:t>bụng</a:t>
            </a:r>
            <a:endParaRPr lang="en-US" sz="2400" b="1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Arial"/>
                <a:cs typeface="Arial"/>
              </a:rPr>
              <a:t>Gan: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bờ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đều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cấu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trúc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đồng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nhất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Túi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mật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thành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dày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sỏi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Đường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mật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tỏng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và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ngoài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gan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dãn</a:t>
            </a: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Tụy</a:t>
            </a:r>
            <a:r>
              <a:rPr lang="en-US" sz="1900" dirty="0">
                <a:latin typeface="Arial"/>
                <a:cs typeface="Arial"/>
              </a:rPr>
              <a:t>: </a:t>
            </a:r>
            <a:r>
              <a:rPr lang="en-US" sz="1900" dirty="0" err="1">
                <a:latin typeface="Arial"/>
                <a:cs typeface="Arial"/>
              </a:rPr>
              <a:t>cấu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trúc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đồng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nhất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ống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Wirsung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dãn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Lách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tĩnh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mạch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lách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dãn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Thận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hai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bên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sỏi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ứ </a:t>
            </a:r>
            <a:r>
              <a:rPr lang="en-US" sz="1900" dirty="0" err="1">
                <a:latin typeface="Arial"/>
                <a:cs typeface="Arial"/>
              </a:rPr>
              <a:t>nước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Bàng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quang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thành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dày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sỏi</a:t>
            </a:r>
            <a:endParaRPr lang="en-US" sz="19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Dịch</a:t>
            </a:r>
            <a:r>
              <a:rPr lang="en-US" sz="1900" dirty="0">
                <a:latin typeface="Arial"/>
                <a:cs typeface="Arial"/>
              </a:rPr>
              <a:t> ổ </a:t>
            </a:r>
            <a:r>
              <a:rPr lang="en-US" sz="1900" dirty="0" err="1">
                <a:latin typeface="Arial"/>
                <a:cs typeface="Arial"/>
              </a:rPr>
              <a:t>bụng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có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Động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mạch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chủ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bụng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phình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Hố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chậu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 P 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thâm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nhiễm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mỡ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và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ít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dịch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xung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quanh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, chưa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khảo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sát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được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ruột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thừa</a:t>
            </a:r>
            <a:r>
              <a:rPr lang="en-US" sz="19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=&gt; </a:t>
            </a:r>
            <a:r>
              <a:rPr lang="en-US" sz="2400" b="1" dirty="0" err="1">
                <a:latin typeface="Arial"/>
                <a:cs typeface="Arial"/>
              </a:rPr>
              <a:t>Kết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>
                <a:latin typeface="Arial"/>
                <a:cs typeface="Arial"/>
              </a:rPr>
              <a:t>luận</a:t>
            </a:r>
            <a:r>
              <a:rPr lang="en-US" sz="2400" b="1" dirty="0">
                <a:latin typeface="Arial"/>
                <a:cs typeface="Arial"/>
              </a:rPr>
              <a:t>: </a:t>
            </a:r>
            <a:r>
              <a:rPr lang="en-US" sz="2400" b="1" dirty="0" err="1">
                <a:latin typeface="Arial"/>
                <a:cs typeface="Arial"/>
              </a:rPr>
              <a:t>Hình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sz="2400" b="1" dirty="0" err="1">
                <a:latin typeface="Arial"/>
                <a:cs typeface="Arial"/>
              </a:rPr>
              <a:t>ảnh</a:t>
            </a: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vi-VN" sz="2400" b="1" dirty="0" err="1">
                <a:latin typeface="Arial"/>
                <a:cs typeface="Arial"/>
              </a:rPr>
              <a:t>gợi</a:t>
            </a:r>
            <a:r>
              <a:rPr lang="vi-VN" sz="2400" b="1" dirty="0">
                <a:latin typeface="Arial"/>
                <a:cs typeface="Arial"/>
              </a:rPr>
              <a:t> ý </a:t>
            </a:r>
            <a:r>
              <a:rPr lang="vi-VN" sz="2400" b="1" dirty="0" err="1">
                <a:latin typeface="Arial"/>
                <a:cs typeface="Arial"/>
              </a:rPr>
              <a:t>có</a:t>
            </a:r>
            <a:r>
              <a:rPr lang="vi-VN" sz="2400" b="1" dirty="0">
                <a:latin typeface="Arial"/>
                <a:cs typeface="Arial"/>
              </a:rPr>
              <a:t> viêm </a:t>
            </a:r>
            <a:r>
              <a:rPr lang="vi-VN" sz="2400" b="1" dirty="0" err="1">
                <a:latin typeface="Arial"/>
                <a:cs typeface="Arial"/>
              </a:rPr>
              <a:t>vùng</a:t>
            </a:r>
            <a:r>
              <a:rPr lang="vi-VN" sz="2400" b="1" dirty="0">
                <a:latin typeface="Arial"/>
                <a:cs typeface="Arial"/>
              </a:rPr>
              <a:t> HCP, chưa </a:t>
            </a:r>
            <a:r>
              <a:rPr lang="vi-VN" sz="2400" b="1" dirty="0" err="1">
                <a:latin typeface="Arial"/>
                <a:cs typeface="Arial"/>
              </a:rPr>
              <a:t>khảo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sát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được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ruột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thừa</a:t>
            </a:r>
            <a:r>
              <a:rPr lang="vi-VN" sz="2400" b="1" dirty="0">
                <a:latin typeface="Arial"/>
                <a:cs typeface="Arial"/>
              </a:rPr>
              <a:t> nên </a:t>
            </a:r>
            <a:r>
              <a:rPr lang="vi-VN" sz="2400" b="1" dirty="0" err="1">
                <a:latin typeface="Arial"/>
                <a:cs typeface="Arial"/>
              </a:rPr>
              <a:t>kết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hợp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hình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ảnh</a:t>
            </a:r>
            <a:r>
              <a:rPr lang="vi-VN" sz="2400" b="1" dirty="0">
                <a:latin typeface="Arial"/>
                <a:cs typeface="Arial"/>
              </a:rPr>
              <a:t> trên CT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01D7317-E2F0-4813-BE91-828E44C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874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FE7690-6F4E-D141-9AB1-AD2217F9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805"/>
            <a:ext cx="10515600" cy="1325563"/>
          </a:xfrm>
        </p:spPr>
        <p:txBody>
          <a:bodyPr/>
          <a:lstStyle/>
          <a:p>
            <a:r>
              <a:rPr lang="vi-VN" dirty="0"/>
              <a:t>2. CT </a:t>
            </a:r>
            <a:r>
              <a:rPr lang="vi-VN" dirty="0" err="1"/>
              <a:t>scan</a:t>
            </a:r>
            <a:r>
              <a:rPr lang="vi-VN" dirty="0"/>
              <a:t> </a:t>
            </a:r>
            <a:r>
              <a:rPr lang="vi-VN" dirty="0" err="1"/>
              <a:t>bụng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cản</a:t>
            </a:r>
            <a:r>
              <a:rPr lang="vi-VN" dirty="0"/>
              <a:t> quang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0652ED-47D8-BE27-721C-53992EE4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/>
          </a:bodyPr>
          <a:lstStyle/>
          <a:p>
            <a:r>
              <a:rPr lang="vi-VN" dirty="0"/>
              <a:t>Mô </a:t>
            </a:r>
            <a:r>
              <a:rPr lang="vi-VN" dirty="0" err="1"/>
              <a:t>tả</a:t>
            </a:r>
            <a:endParaRPr lang="vi-VN" dirty="0"/>
          </a:p>
          <a:p>
            <a:pPr>
              <a:lnSpc>
                <a:spcPct val="80000"/>
              </a:lnSpc>
            </a:pPr>
            <a:r>
              <a:rPr lang="en-US" sz="1900" dirty="0">
                <a:latin typeface="Arial"/>
                <a:cs typeface="Arial"/>
              </a:rPr>
              <a:t>Gan: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bờ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đều</a:t>
            </a:r>
            <a:r>
              <a:rPr lang="en-US" sz="1900" dirty="0">
                <a:latin typeface="Arial"/>
                <a:cs typeface="Arial"/>
              </a:rPr>
              <a:t>,</a:t>
            </a:r>
            <a:r>
              <a:rPr lang="vi-VN" sz="1900" dirty="0">
                <a:latin typeface="Arial"/>
                <a:cs typeface="Arial"/>
              </a:rPr>
              <a:t> nhu mô gan không </a:t>
            </a:r>
            <a:r>
              <a:rPr lang="vi-VN" sz="1900" dirty="0" err="1">
                <a:latin typeface="Arial"/>
                <a:cs typeface="Arial"/>
              </a:rPr>
              <a:t>thấy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tổn</a:t>
            </a:r>
            <a:r>
              <a:rPr lang="vi-VN" sz="1900" dirty="0">
                <a:latin typeface="Arial"/>
                <a:cs typeface="Arial"/>
              </a:rPr>
              <a:t> thương khu </a:t>
            </a:r>
            <a:r>
              <a:rPr lang="vi-VN" sz="1900" dirty="0" err="1">
                <a:latin typeface="Arial"/>
                <a:cs typeface="Arial"/>
              </a:rPr>
              <a:t>trú</a:t>
            </a:r>
            <a:r>
              <a:rPr lang="vi-VN" sz="1900" dirty="0">
                <a:latin typeface="Arial"/>
                <a:cs typeface="Arial"/>
              </a:rPr>
              <a:t>, </a:t>
            </a:r>
            <a:r>
              <a:rPr lang="vi-VN" sz="1900" dirty="0" err="1">
                <a:latin typeface="Arial"/>
                <a:cs typeface="Arial"/>
              </a:rPr>
              <a:t>bắt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thuốc</a:t>
            </a:r>
            <a:r>
              <a:rPr lang="vi-VN" sz="1900" dirty="0">
                <a:latin typeface="Arial"/>
                <a:cs typeface="Arial"/>
              </a:rPr>
              <a:t> binh </a:t>
            </a:r>
            <a:r>
              <a:rPr lang="vi-VN" sz="1900" dirty="0" err="1">
                <a:latin typeface="Arial"/>
                <a:cs typeface="Arial"/>
              </a:rPr>
              <a:t>thường</a:t>
            </a:r>
            <a:r>
              <a:rPr lang="vi-VN" sz="1900" dirty="0">
                <a:latin typeface="Arial"/>
                <a:cs typeface="Arial"/>
              </a:rPr>
              <a:t>, không </a:t>
            </a:r>
            <a:r>
              <a:rPr lang="vi-VN" sz="1900" dirty="0" err="1">
                <a:latin typeface="Arial"/>
                <a:cs typeface="Arial"/>
              </a:rPr>
              <a:t>thấy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huyết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khối</a:t>
            </a:r>
            <a:r>
              <a:rPr lang="vi-VN" sz="1900" dirty="0">
                <a:latin typeface="Arial"/>
                <a:cs typeface="Arial"/>
              </a:rPr>
              <a:t> tinh </a:t>
            </a:r>
            <a:r>
              <a:rPr lang="vi-VN" sz="1900" dirty="0" err="1">
                <a:latin typeface="Arial"/>
                <a:cs typeface="Arial"/>
              </a:rPr>
              <a:t>mạch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cửa</a:t>
            </a:r>
            <a:r>
              <a:rPr lang="vi-VN" sz="1900" dirty="0">
                <a:latin typeface="Arial"/>
                <a:cs typeface="Arial"/>
              </a:rPr>
              <a:t>.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Túi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mật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to, </a:t>
            </a:r>
            <a:r>
              <a:rPr lang="en-US" sz="1900" dirty="0" err="1">
                <a:latin typeface="Arial"/>
                <a:cs typeface="Arial"/>
              </a:rPr>
              <a:t>thành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dày</a:t>
            </a:r>
            <a:r>
              <a:rPr lang="en-US" sz="1900" dirty="0">
                <a:latin typeface="Arial"/>
                <a:cs typeface="Arial"/>
              </a:rPr>
              <a:t>,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sỏi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Đường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mật</a:t>
            </a:r>
            <a:r>
              <a:rPr lang="en-US" sz="1900" dirty="0">
                <a:latin typeface="Arial"/>
                <a:cs typeface="Arial"/>
              </a:rPr>
              <a:t> t</a:t>
            </a:r>
            <a:r>
              <a:rPr lang="vi-VN" sz="1900" dirty="0">
                <a:latin typeface="Arial"/>
                <a:cs typeface="Arial"/>
              </a:rPr>
              <a:t>ro</a:t>
            </a:r>
            <a:r>
              <a:rPr lang="en-US" sz="1900" dirty="0">
                <a:latin typeface="Arial"/>
                <a:cs typeface="Arial"/>
              </a:rPr>
              <a:t>ng </a:t>
            </a:r>
            <a:r>
              <a:rPr lang="en-US" sz="1900" dirty="0" err="1">
                <a:latin typeface="Arial"/>
                <a:cs typeface="Arial"/>
              </a:rPr>
              <a:t>và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ngoài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gan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dãn</a:t>
            </a: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Tụy</a:t>
            </a:r>
            <a:r>
              <a:rPr lang="en-US" sz="1900" dirty="0">
                <a:latin typeface="Arial"/>
                <a:cs typeface="Arial"/>
              </a:rPr>
              <a:t>: </a:t>
            </a:r>
            <a:r>
              <a:rPr lang="vi-VN" sz="1900" dirty="0">
                <a:latin typeface="Arial"/>
                <a:cs typeface="Arial"/>
              </a:rPr>
              <a:t>không </a:t>
            </a:r>
            <a:r>
              <a:rPr lang="vi-VN" sz="1900" dirty="0" err="1">
                <a:latin typeface="Arial"/>
                <a:cs typeface="Arial"/>
              </a:rPr>
              <a:t>thấy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bất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thường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hình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dạng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và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cấu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trúc</a:t>
            </a:r>
            <a:r>
              <a:rPr lang="vi-VN" sz="1900" dirty="0">
                <a:latin typeface="Arial"/>
                <a:cs typeface="Arial"/>
              </a:rPr>
              <a:t>, </a:t>
            </a:r>
            <a:r>
              <a:rPr lang="vi-VN" sz="1900" dirty="0" err="1">
                <a:latin typeface="Arial"/>
                <a:cs typeface="Arial"/>
              </a:rPr>
              <a:t>bắt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thuốc</a:t>
            </a:r>
            <a:r>
              <a:rPr lang="vi-VN" sz="1900" dirty="0">
                <a:latin typeface="Arial"/>
                <a:cs typeface="Arial"/>
              </a:rPr>
              <a:t> binh </a:t>
            </a:r>
            <a:r>
              <a:rPr lang="vi-VN" sz="1900" dirty="0" err="1">
                <a:latin typeface="Arial"/>
                <a:cs typeface="Arial"/>
              </a:rPr>
              <a:t>thường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vi-VN" sz="1900" dirty="0" err="1">
                <a:latin typeface="Arial"/>
                <a:cs typeface="Arial"/>
              </a:rPr>
              <a:t>Hình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ảnh</a:t>
            </a:r>
            <a:r>
              <a:rPr lang="vi-VN" sz="1900" dirty="0">
                <a:latin typeface="Arial"/>
                <a:cs typeface="Arial"/>
              </a:rPr>
              <a:t> binh </a:t>
            </a:r>
            <a:r>
              <a:rPr lang="vi-VN" sz="1900" dirty="0" err="1">
                <a:latin typeface="Arial"/>
                <a:cs typeface="Arial"/>
              </a:rPr>
              <a:t>thường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của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lách</a:t>
            </a:r>
            <a:r>
              <a:rPr lang="vi-VN" sz="1900" dirty="0">
                <a:latin typeface="Arial"/>
                <a:cs typeface="Arial"/>
              </a:rPr>
              <a:t>, </a:t>
            </a:r>
            <a:r>
              <a:rPr lang="vi-VN" sz="1900" dirty="0" err="1">
                <a:latin typeface="Arial"/>
                <a:cs typeface="Arial"/>
              </a:rPr>
              <a:t>thượng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thận</a:t>
            </a:r>
            <a:r>
              <a:rPr lang="vi-VN" sz="1900" dirty="0">
                <a:latin typeface="Arial"/>
                <a:cs typeface="Arial"/>
              </a:rPr>
              <a:t>, hai </a:t>
            </a:r>
            <a:r>
              <a:rPr lang="vi-VN" sz="1900" dirty="0" err="1">
                <a:latin typeface="Arial"/>
                <a:cs typeface="Arial"/>
              </a:rPr>
              <a:t>thận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và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bàng</a:t>
            </a:r>
            <a:r>
              <a:rPr lang="vi-VN" sz="1900" dirty="0">
                <a:latin typeface="Arial"/>
                <a:cs typeface="Arial"/>
              </a:rPr>
              <a:t> quang. </a:t>
            </a:r>
          </a:p>
          <a:p>
            <a:pPr>
              <a:lnSpc>
                <a:spcPct val="80000"/>
              </a:lnSpc>
            </a:pP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Ruột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thừa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vung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hố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chậu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(P) d# 7mm,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thành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dày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bắt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thuốc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mạnh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, thâm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nhiễm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mỡ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kèm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ít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00" dirty="0" err="1">
                <a:solidFill>
                  <a:srgbClr val="FF0000"/>
                </a:solidFill>
                <a:latin typeface="Arial"/>
                <a:cs typeface="Arial"/>
              </a:rPr>
              <a:t>dịch</a:t>
            </a:r>
            <a:r>
              <a:rPr lang="vi-VN" sz="1900" dirty="0">
                <a:solidFill>
                  <a:srgbClr val="FF0000"/>
                </a:solidFill>
                <a:latin typeface="Arial"/>
                <a:cs typeface="Arial"/>
              </a:rPr>
              <a:t> xung quanh</a:t>
            </a:r>
          </a:p>
          <a:p>
            <a:pPr>
              <a:lnSpc>
                <a:spcPct val="80000"/>
              </a:lnSpc>
            </a:pPr>
            <a:r>
              <a:rPr lang="vi-VN" sz="1900" dirty="0">
                <a:latin typeface="Arial"/>
                <a:cs typeface="Arial"/>
              </a:rPr>
              <a:t>Không </a:t>
            </a:r>
            <a:r>
              <a:rPr lang="vi-VN" sz="1900" dirty="0" err="1">
                <a:latin typeface="Arial"/>
                <a:cs typeface="Arial"/>
              </a:rPr>
              <a:t>thấy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hạch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phì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đại</a:t>
            </a:r>
            <a:r>
              <a:rPr lang="vi-VN" sz="1900" dirty="0">
                <a:latin typeface="Arial"/>
                <a:cs typeface="Arial"/>
              </a:rPr>
              <a:t> ở vung </a:t>
            </a:r>
            <a:r>
              <a:rPr lang="vi-VN" sz="1900" dirty="0" err="1">
                <a:latin typeface="Arial"/>
                <a:cs typeface="Arial"/>
              </a:rPr>
              <a:t>bụng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chậu</a:t>
            </a:r>
            <a:endParaRPr lang="en-US" sz="1900" dirty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sz="1900" dirty="0" err="1">
                <a:latin typeface="Arial"/>
                <a:cs typeface="Arial"/>
              </a:rPr>
              <a:t>Động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mạch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chủ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bụng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không</a:t>
            </a:r>
            <a:r>
              <a:rPr lang="en-US" sz="1900" dirty="0">
                <a:latin typeface="Arial"/>
                <a:cs typeface="Arial"/>
              </a:rPr>
              <a:t> </a:t>
            </a:r>
            <a:r>
              <a:rPr lang="en-US" sz="1900" dirty="0" err="1">
                <a:latin typeface="Arial"/>
                <a:cs typeface="Arial"/>
              </a:rPr>
              <a:t>phình</a:t>
            </a:r>
            <a:r>
              <a:rPr lang="vi-VN" sz="1900" dirty="0">
                <a:latin typeface="Arial"/>
                <a:cs typeface="Arial"/>
              </a:rPr>
              <a:t> hay </a:t>
            </a:r>
            <a:r>
              <a:rPr lang="vi-VN" sz="1900" dirty="0" err="1">
                <a:latin typeface="Arial"/>
                <a:cs typeface="Arial"/>
              </a:rPr>
              <a:t>bóc</a:t>
            </a:r>
            <a:r>
              <a:rPr lang="vi-VN" sz="1900" dirty="0">
                <a:latin typeface="Arial"/>
                <a:cs typeface="Arial"/>
              </a:rPr>
              <a:t> </a:t>
            </a:r>
            <a:r>
              <a:rPr lang="vi-VN" sz="1900" dirty="0" err="1">
                <a:latin typeface="Arial"/>
                <a:cs typeface="Arial"/>
              </a:rPr>
              <a:t>tách</a:t>
            </a:r>
            <a:endParaRPr lang="en-US" sz="1900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CC134A-02B4-B112-3F6C-C4C0ECD3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81823" cy="914400"/>
          </a:xfrm>
        </p:spPr>
        <p:txBody>
          <a:bodyPr>
            <a:normAutofit/>
          </a:bodyPr>
          <a:lstStyle/>
          <a:p>
            <a:r>
              <a:rPr lang="en-US" sz="3200" b="1">
                <a:latin typeface="Arial"/>
                <a:cs typeface="Times New Roman"/>
              </a:rPr>
              <a:t>2. Công </a:t>
            </a:r>
            <a:r>
              <a:rPr lang="en-US" sz="3200" b="1" err="1">
                <a:latin typeface="Arial"/>
                <a:cs typeface="Times New Roman"/>
              </a:rPr>
              <a:t>thức</a:t>
            </a:r>
            <a:r>
              <a:rPr lang="en-US" sz="3200" b="1">
                <a:latin typeface="Arial"/>
                <a:cs typeface="Times New Roman"/>
              </a:rPr>
              <a:t> </a:t>
            </a:r>
            <a:r>
              <a:rPr lang="en-US" sz="3200" b="1" err="1">
                <a:latin typeface="Arial"/>
                <a:cs typeface="Times New Roman"/>
              </a:rPr>
              <a:t>máu</a:t>
            </a:r>
            <a:endParaRPr lang="en-US" sz="3200" b="1">
              <a:latin typeface="Arial"/>
              <a:cs typeface="Times New Roman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38617"/>
              </p:ext>
            </p:extLst>
          </p:nvPr>
        </p:nvGraphicFramePr>
        <p:xfrm>
          <a:off x="247973" y="774914"/>
          <a:ext cx="11690742" cy="5178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WBC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200" b="0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9.4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4 - 10 G/L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 NEU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8</a:t>
                      </a:r>
                      <a:r>
                        <a:rPr lang="vi-VN" sz="2200" b="1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9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45 - 75% N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 LYM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4,8</a:t>
                      </a: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20 - 35% 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 MONO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6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4 - 10% M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 EOS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0,0</a:t>
                      </a: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1 - 8% E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 BASO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cs typeface="Times New Roman"/>
                        </a:rPr>
                        <a:t>0.2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0 - 2% B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RBC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4,24</a:t>
                      </a: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3.8 - 5.5 T/L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HGB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  <a:r>
                        <a:rPr lang="vi-VN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1,5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120 - 175 g/L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 HCT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35,9</a:t>
                      </a: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0.35 - 0.53 L/L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 MCV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84,7</a:t>
                      </a: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78 - 100 </a:t>
                      </a:r>
                      <a:r>
                        <a:rPr lang="en-US" sz="2200" err="1">
                          <a:effectLst/>
                          <a:latin typeface="Arial"/>
                          <a:cs typeface="Times New Roman"/>
                        </a:rPr>
                        <a:t>fL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 MCH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29,0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26.7 - 30.7 </a:t>
                      </a:r>
                      <a:r>
                        <a:rPr lang="en-US" sz="2200" err="1">
                          <a:effectLst/>
                          <a:latin typeface="Arial"/>
                          <a:cs typeface="Times New Roman"/>
                        </a:rPr>
                        <a:t>pG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 MCHC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343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320 - 350 g/L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 RDW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12.7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12 - 20 %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98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-  PLT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239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cs typeface="Times New Roman"/>
                        </a:rPr>
                        <a:t>150 - 450 G/L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39613" marR="39613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2BAA2F7-E055-4A4E-882E-EE2CA85B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24</a:t>
            </a:fld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D81D54-B4A1-45E6-8E5C-E7DEF468C3D5}"/>
              </a:ext>
            </a:extLst>
          </p:cNvPr>
          <p:cNvSpPr txBox="1">
            <a:spLocks/>
          </p:cNvSpPr>
          <p:nvPr/>
        </p:nvSpPr>
        <p:spPr>
          <a:xfrm>
            <a:off x="0" y="6011124"/>
            <a:ext cx="10181823" cy="75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2400" b="1" dirty="0">
              <a:latin typeface="Arial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64185"/>
              </p:ext>
            </p:extLst>
          </p:nvPr>
        </p:nvGraphicFramePr>
        <p:xfrm>
          <a:off x="1330559" y="1433680"/>
          <a:ext cx="9359658" cy="4270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3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Kết</a:t>
                      </a: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 </a:t>
                      </a:r>
                      <a:r>
                        <a:rPr lang="en-US" sz="22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quả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Giá </a:t>
                      </a:r>
                      <a:r>
                        <a:rPr lang="en-US" sz="22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trị</a:t>
                      </a: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 </a:t>
                      </a:r>
                      <a:r>
                        <a:rPr lang="en-US" sz="22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bình</a:t>
                      </a: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 </a:t>
                      </a:r>
                      <a:r>
                        <a:rPr lang="en-US" sz="22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thường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Glucose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5,3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4,2-6,7 mmol/L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Ure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2,0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1,7-8,3 mmol/L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Creatinine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42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44-108 mg/dL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eGFR (MDRD)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  <a:r>
                        <a:rPr lang="vi-VN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15</a:t>
                      </a:r>
                      <a:r>
                        <a:rPr lang="en-US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,</a:t>
                      </a:r>
                      <a:r>
                        <a:rPr lang="vi-VN" sz="220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&gt;= 60 ml/</a:t>
                      </a:r>
                      <a:r>
                        <a:rPr lang="en-US" sz="2200" err="1">
                          <a:effectLst/>
                          <a:latin typeface="Arial"/>
                          <a:cs typeface="Times New Roman"/>
                        </a:rPr>
                        <a:t>ph</a:t>
                      </a: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/1.73 m2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AST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18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&lt;35 U/L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ALT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8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&lt;35 U/L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err="1">
                          <a:effectLst/>
                          <a:latin typeface="Arial"/>
                          <a:cs typeface="Times New Roman"/>
                        </a:rPr>
                        <a:t>Natri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Arial"/>
                          <a:cs typeface="Times New Roman"/>
                        </a:rPr>
                        <a:t>13</a:t>
                      </a:r>
                      <a:r>
                        <a:rPr lang="vi-VN" sz="2200" b="0" dirty="0">
                          <a:effectLst/>
                          <a:latin typeface="Arial"/>
                          <a:cs typeface="Times New Roman"/>
                        </a:rPr>
                        <a:t>8</a:t>
                      </a:r>
                      <a:endParaRPr lang="en-US" sz="2200" b="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135</a:t>
                      </a:r>
                      <a:r>
                        <a:rPr lang="vi-VN" sz="2200">
                          <a:effectLst/>
                          <a:latin typeface="Arial"/>
                          <a:cs typeface="Times New Roman"/>
                        </a:rPr>
                        <a:t>– </a:t>
                      </a: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150 mmol/L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cs typeface="Times New Roman"/>
                        </a:rPr>
                        <a:t>Kali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Arial"/>
                          <a:cs typeface="Times New Roman"/>
                        </a:rPr>
                        <a:t>3.</a:t>
                      </a:r>
                      <a:r>
                        <a:rPr lang="vi-VN" sz="2200" b="0" dirty="0">
                          <a:effectLst/>
                          <a:latin typeface="Arial"/>
                          <a:cs typeface="Times New Roman"/>
                        </a:rPr>
                        <a:t>6</a:t>
                      </a:r>
                      <a:endParaRPr lang="en-US" sz="2200" b="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3.5</a:t>
                      </a:r>
                      <a:r>
                        <a:rPr lang="vi-VN" sz="2200">
                          <a:effectLst/>
                          <a:latin typeface="Arial"/>
                          <a:cs typeface="Times New Roman"/>
                        </a:rPr>
                        <a:t> -</a:t>
                      </a: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 5.5 mmol/L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200" err="1">
                          <a:effectLst/>
                          <a:latin typeface="Arial"/>
                          <a:cs typeface="Times New Roman"/>
                        </a:rPr>
                        <a:t>Clo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9</a:t>
                      </a:r>
                      <a:r>
                        <a:rPr lang="vi-VN" sz="2200" b="0" dirty="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9</a:t>
                      </a:r>
                      <a:endParaRPr lang="en-US" sz="2200" b="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cs typeface="Times New Roman"/>
                        </a:rPr>
                        <a:t>98-106 mmol/L</a:t>
                      </a:r>
                      <a:endParaRPr lang="en-US" sz="22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8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cs typeface="Times New Roman"/>
                        </a:rPr>
                        <a:t>Ca2+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1,14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/>
                          <a:cs typeface="Times New Roman"/>
                        </a:rPr>
                        <a:t>1,1 -1,4 mmol/L</a:t>
                      </a:r>
                      <a:endParaRPr lang="en-US" sz="2200" dirty="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AA52A8A-8CB5-46D2-B45B-57987BA1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25</a:t>
            </a:fld>
            <a:endParaRPr lang="vi-VN"/>
          </a:p>
        </p:txBody>
      </p:sp>
      <p:sp>
        <p:nvSpPr>
          <p:cNvPr id="1048642" name="Rectangle 1"/>
          <p:cNvSpPr>
            <a:spLocks noChangeArrowheads="1"/>
          </p:cNvSpPr>
          <p:nvPr/>
        </p:nvSpPr>
        <p:spPr bwMode="auto">
          <a:xfrm>
            <a:off x="697955" y="441956"/>
            <a:ext cx="365239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latin typeface="Arial"/>
                <a:cs typeface="Times New Roman"/>
              </a:rPr>
              <a:t>3. SINH HÓA</a:t>
            </a:r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8C0233-BD9B-F216-F361-A829774B51F4}"/>
              </a:ext>
            </a:extLst>
          </p:cNvPr>
          <p:cNvSpPr txBox="1"/>
          <p:nvPr/>
        </p:nvSpPr>
        <p:spPr>
          <a:xfrm>
            <a:off x="1302346" y="59260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/>
                <a:cs typeface="Times New Roman"/>
              </a:rPr>
              <a:t>CRP </a:t>
            </a:r>
            <a:r>
              <a:rPr lang="vi-VN" sz="2000" b="1" dirty="0">
                <a:latin typeface="Arial"/>
                <a:cs typeface="Times New Roman"/>
              </a:rPr>
              <a:t>219 </a:t>
            </a:r>
            <a:r>
              <a:rPr lang="vi-VN" sz="2000" b="1" dirty="0" err="1">
                <a:latin typeface="Arial"/>
                <a:cs typeface="Times New Roman"/>
              </a:rPr>
              <a:t>mg</a:t>
            </a:r>
            <a:r>
              <a:rPr lang="vi-VN" sz="2000" b="1" dirty="0">
                <a:latin typeface="Arial"/>
                <a:cs typeface="Times New Roman"/>
              </a:rPr>
              <a:t>/L</a:t>
            </a:r>
            <a:endParaRPr lang="en-US" sz="2000" b="1" dirty="0">
              <a:latin typeface="Arial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768721"/>
              </p:ext>
            </p:extLst>
          </p:nvPr>
        </p:nvGraphicFramePr>
        <p:xfrm>
          <a:off x="3932520" y="1257597"/>
          <a:ext cx="4147214" cy="5071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URO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NORM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GLU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 # 50 (+/-) mg/dl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KET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++ 30 mg/dl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BIL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NEG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PRO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+ 0,3 g/L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NIT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NEG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pH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6,5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BLD –Hem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NEG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SG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1,028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LEU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NEG 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A/C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++ &gt;=300 mg/</a:t>
                      </a:r>
                      <a:r>
                        <a:rPr lang="en-US" sz="18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gCr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4165072947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P/C</a:t>
                      </a:r>
                    </a:p>
                  </a:txBody>
                  <a:tcPr marL="28284" marR="2828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++ &gt;= 0,5 g/</a:t>
                      </a:r>
                      <a:r>
                        <a:rPr lang="en-US" sz="1800" err="1">
                          <a:effectLst/>
                          <a:latin typeface="Arial"/>
                          <a:ea typeface="Calibri" panose="020F0502020204030204" pitchFamily="34" charset="0"/>
                          <a:cs typeface="Times New Roman"/>
                        </a:rPr>
                        <a:t>gCr</a:t>
                      </a:r>
                    </a:p>
                  </a:txBody>
                  <a:tcPr marL="28284" marR="28284" marT="0" marB="0"/>
                </a:tc>
                <a:extLst>
                  <a:ext uri="{0D108BD9-81ED-4DB2-BD59-A6C34878D82A}">
                    <a16:rowId xmlns:a16="http://schemas.microsoft.com/office/drawing/2014/main" val="2788042310"/>
                  </a:ext>
                </a:extLst>
              </a:tr>
            </a:tbl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8A45234-43EC-431B-81EE-DEA677F5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26</a:t>
            </a:fld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22BB9F-E9BA-465A-9BB2-E58485FF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5" y="441956"/>
            <a:ext cx="668601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Arial"/>
                <a:cs typeface="Arial"/>
              </a:rPr>
              <a:t>4. </a:t>
            </a:r>
            <a:r>
              <a:rPr lang="en-US" sz="3200" b="1" err="1">
                <a:latin typeface="Arial"/>
                <a:cs typeface="Arial"/>
              </a:rPr>
              <a:t>Tổng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phân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tích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nước</a:t>
            </a:r>
            <a:r>
              <a:rPr lang="en-US" sz="3200" b="1">
                <a:latin typeface="Arial"/>
                <a:cs typeface="Arial"/>
              </a:rPr>
              <a:t> </a:t>
            </a:r>
            <a:r>
              <a:rPr lang="en-US" sz="3200" b="1" err="1">
                <a:latin typeface="Arial"/>
                <a:cs typeface="Arial"/>
              </a:rPr>
              <a:t>tiểu</a:t>
            </a:r>
            <a:endParaRPr lang="en-US" sz="320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785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97774"/>
              </p:ext>
            </p:extLst>
          </p:nvPr>
        </p:nvGraphicFramePr>
        <p:xfrm>
          <a:off x="1794757" y="1746095"/>
          <a:ext cx="7580639" cy="28379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3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- PT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/>
                        </a:rPr>
                        <a:t>11.2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Arial"/>
                        </a:rPr>
                        <a:t>0,8-16 </a:t>
                      </a:r>
                      <a:r>
                        <a:rPr lang="en-US" sz="2400" b="0" err="1">
                          <a:effectLst/>
                          <a:latin typeface="Arial"/>
                        </a:rPr>
                        <a:t>giây</a:t>
                      </a:r>
                      <a:endParaRPr lang="en-US" sz="2400" b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- PT </a:t>
                      </a:r>
                      <a:r>
                        <a:rPr lang="en-US" sz="2400" err="1">
                          <a:effectLst/>
                          <a:latin typeface="Arial"/>
                        </a:rPr>
                        <a:t>chứng</a:t>
                      </a:r>
                      <a:endParaRPr lang="en-US" sz="240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- INR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1,07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0.8-1.2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. APTT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26,6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24 - 38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. APTT (</a:t>
                      </a:r>
                      <a:r>
                        <a:rPr lang="en-US" sz="2400" err="1">
                          <a:effectLst/>
                          <a:latin typeface="Arial"/>
                        </a:rPr>
                        <a:t>ch</a:t>
                      </a:r>
                      <a:r>
                        <a:rPr lang="vi-VN" sz="2400">
                          <a:effectLst/>
                          <a:latin typeface="Arial"/>
                        </a:rPr>
                        <a:t>ứ</a:t>
                      </a:r>
                      <a:r>
                        <a:rPr lang="en-US" sz="2400">
                          <a:effectLst/>
                          <a:latin typeface="Arial"/>
                        </a:rPr>
                        <a:t>ng)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5A0928E-EBA3-4B25-937F-898B66B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27</a:t>
            </a:fld>
            <a:endParaRPr lang="vi-VN"/>
          </a:p>
        </p:txBody>
      </p:sp>
      <p:sp>
        <p:nvSpPr>
          <p:cNvPr id="1048641" name="Rectangle 1"/>
          <p:cNvSpPr>
            <a:spLocks noChangeArrowheads="1"/>
          </p:cNvSpPr>
          <p:nvPr/>
        </p:nvSpPr>
        <p:spPr bwMode="auto">
          <a:xfrm>
            <a:off x="1737443" y="5590638"/>
            <a:ext cx="229005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Nhóm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máu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 AB</a:t>
            </a:r>
            <a:r>
              <a:rPr lang="en-US" sz="2400" baseline="30000" dirty="0">
                <a:latin typeface="Arial"/>
                <a:ea typeface="Calibri" panose="020F0502020204030204" pitchFamily="34" charset="0"/>
                <a:cs typeface="Arial"/>
              </a:rPr>
              <a:t>+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60DD3-9EDE-4AE5-90DF-14454A05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5" y="441956"/>
            <a:ext cx="901514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latin typeface="Arial"/>
                <a:cs typeface="Times New Roman"/>
              </a:rPr>
              <a:t>5. ĐÔNG MÁU TOÀN BỘ VÀ NHÓM MÁU</a:t>
            </a:r>
            <a:endParaRPr lang="en-US" sz="4000" b="0" i="0" u="none" strike="noStrike" cap="none" normalizeH="0" baseline="0">
              <a:ln>
                <a:noFill/>
              </a:ln>
              <a:effectLst/>
              <a:latin typeface="Arial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860DD3-9EDE-4AE5-90DF-14454A051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29" y="441956"/>
            <a:ext cx="406933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latin typeface="Arial"/>
                <a:cs typeface="Times New Roman"/>
              </a:rPr>
              <a:t>6. ĐIỆN TÂM ĐỒ</a:t>
            </a:r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6A47FA-B060-4063-BADB-DB7494D5E171}"/>
              </a:ext>
            </a:extLst>
          </p:cNvPr>
          <p:cNvSpPr txBox="1"/>
          <p:nvPr/>
        </p:nvSpPr>
        <p:spPr>
          <a:xfrm>
            <a:off x="2876396" y="2967335"/>
            <a:ext cx="76746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Nhịp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nhanh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xoang</a:t>
            </a:r>
            <a:r>
              <a:rPr lang="en-US" sz="2400" dirty="0">
                <a:latin typeface="Arial"/>
                <a:cs typeface="Arial"/>
              </a:rPr>
              <a:t>, </a:t>
            </a:r>
            <a:r>
              <a:rPr lang="en-US" sz="2400" dirty="0" err="1">
                <a:latin typeface="Arial"/>
                <a:cs typeface="Arial"/>
              </a:rPr>
              <a:t>tần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số</a:t>
            </a:r>
            <a:r>
              <a:rPr lang="en-US" sz="2400" dirty="0">
                <a:latin typeface="Arial"/>
                <a:cs typeface="Arial"/>
              </a:rPr>
              <a:t> 106 </a:t>
            </a:r>
            <a:r>
              <a:rPr lang="en-US" sz="2400" dirty="0" err="1">
                <a:latin typeface="Arial"/>
                <a:cs typeface="Arial"/>
              </a:rPr>
              <a:t>lần</a:t>
            </a:r>
            <a:r>
              <a:rPr lang="en-US" sz="2400" dirty="0">
                <a:latin typeface="Arial"/>
                <a:cs typeface="Arial"/>
              </a:rPr>
              <a:t>/</a:t>
            </a:r>
            <a:r>
              <a:rPr lang="en-US" sz="2400" dirty="0" err="1">
                <a:latin typeface="Arial"/>
                <a:cs typeface="Arial"/>
              </a:rPr>
              <a:t>phút</a:t>
            </a:r>
            <a:r>
              <a:rPr lang="en-US" sz="2400" dirty="0">
                <a:latin typeface="Arial"/>
                <a:cs typeface="Arial"/>
              </a:rPr>
              <a:t>​</a:t>
            </a:r>
            <a:endParaRPr lang="vi-VN" sz="2400" dirty="0">
              <a:latin typeface="Arial"/>
              <a:cs typeface="Arial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1C04DC49-DEB3-4923-8655-BED03877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3260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CC5DAB1-6CEC-479C-9883-09B59258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68878" cy="132556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/>
                <a:cs typeface="Calibri"/>
              </a:rPr>
              <a:t>Các </a:t>
            </a:r>
            <a:r>
              <a:rPr lang="en-US" b="1" err="1">
                <a:latin typeface="Arial"/>
                <a:cs typeface="Calibri"/>
              </a:rPr>
              <a:t>bảng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điểm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chẩn</a:t>
            </a:r>
            <a:r>
              <a:rPr lang="en-US" b="1">
                <a:latin typeface="Arial"/>
                <a:cs typeface="Calibri"/>
              </a:rPr>
              <a:t> đoán viêm ruột thừa</a:t>
            </a:r>
            <a:endParaRPr lang="en-US" b="1" err="1">
              <a:cs typeface="Calibri"/>
            </a:endParaRP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995D6B66-A243-4A30-8A59-8FAE918D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82" y="2052214"/>
            <a:ext cx="4740203" cy="4196185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Avarado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score (1986)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9-10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7-8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5-6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&lt;5: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Appendicitis Inflammatory Response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0-4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5-8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9-12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hỗ dành sẵn cho Số hiệu Bản chiếu 12">
            <a:extLst>
              <a:ext uri="{FF2B5EF4-FFF2-40B4-BE49-F238E27FC236}">
                <a16:creationId xmlns:a16="http://schemas.microsoft.com/office/drawing/2014/main" id="{21A77200-544C-4C60-A64A-B257AC9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29</a:t>
            </a:fld>
            <a:endParaRPr lang="vi-V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61C52-32C8-4441-832F-B175A748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723847"/>
            <a:ext cx="6957970" cy="39054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49902" y="6026213"/>
            <a:ext cx="1089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1.2.1 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recommend the use of clinical scores to 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exclude acute appendicitis 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identify intermediate-risk patients needing of imaging diagnostics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QoE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High; Strength of recommendation: Strong; 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1A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Lý</a:t>
            </a:r>
            <a:r>
              <a:rPr lang="en-US" b="1"/>
              <a:t> do </a:t>
            </a:r>
            <a:r>
              <a:rPr lang="en-US" b="1" err="1"/>
              <a:t>nhập</a:t>
            </a:r>
            <a:r>
              <a:rPr lang="en-US" b="1"/>
              <a:t> </a:t>
            </a:r>
            <a:r>
              <a:rPr lang="en-US" b="1" err="1"/>
              <a:t>viện</a:t>
            </a:r>
            <a:r>
              <a:rPr lang="en-US" b="1"/>
              <a:t>: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Đau</a:t>
            </a:r>
            <a:r>
              <a:rPr lang="en-US" sz="4000" dirty="0"/>
              <a:t> </a:t>
            </a:r>
            <a:r>
              <a:rPr lang="en-US" sz="4000" dirty="0" err="1"/>
              <a:t>hố</a:t>
            </a:r>
            <a:r>
              <a:rPr lang="en-US" sz="4000" dirty="0"/>
              <a:t> </a:t>
            </a:r>
            <a:r>
              <a:rPr lang="en-US" sz="4000" dirty="0" err="1"/>
              <a:t>chậu</a:t>
            </a:r>
            <a:r>
              <a:rPr lang="en-US" sz="4000" dirty="0"/>
              <a:t> </a:t>
            </a:r>
            <a:r>
              <a:rPr lang="en-US" sz="4000" dirty="0" err="1"/>
              <a:t>phải</a:t>
            </a:r>
            <a:endParaRPr lang="en-US" sz="40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3E7778F-3DED-471E-9B97-A0B2B993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</a:t>
            </a:fld>
            <a:endParaRPr lang="vi-V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1A464-042A-4997-8552-488F6B79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cs typeface="Calibri"/>
              </a:rPr>
              <a:t>Thang </a:t>
            </a:r>
            <a:r>
              <a:rPr lang="en-US" b="1" err="1">
                <a:latin typeface="Arial"/>
                <a:cs typeface="Calibri"/>
              </a:rPr>
              <a:t>điểm</a:t>
            </a:r>
            <a:r>
              <a:rPr lang="en-US" b="1">
                <a:latin typeface="Arial"/>
                <a:cs typeface="Calibri"/>
              </a:rPr>
              <a:t> Alvarado</a:t>
            </a:r>
            <a:endParaRPr lang="vi-VN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Google Shape;239;p22"/>
          <p:cNvSpPr txBox="1"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cs typeface="Arial"/>
              </a:rPr>
              <a:t>Alvarado 6 </a:t>
            </a:r>
            <a:r>
              <a:rPr lang="en-US" dirty="0" err="1">
                <a:latin typeface="Arial"/>
                <a:cs typeface="Arial"/>
              </a:rPr>
              <a:t>điểm</a:t>
            </a:r>
            <a:endParaRPr lang="vi-VN" dirty="0">
              <a:latin typeface="Arial"/>
              <a:cs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cs typeface="Arial"/>
              </a:rPr>
              <a:t>SA </a:t>
            </a:r>
            <a:r>
              <a:rPr lang="vi-VN" dirty="0" err="1">
                <a:latin typeface="Arial"/>
                <a:cs typeface="Arial"/>
              </a:rPr>
              <a:t>gợi</a:t>
            </a:r>
            <a:r>
              <a:rPr lang="vi-VN" dirty="0">
                <a:latin typeface="Arial"/>
                <a:cs typeface="Arial"/>
              </a:rPr>
              <a:t> ý viêm </a:t>
            </a:r>
            <a:r>
              <a:rPr lang="vi-VN" dirty="0" err="1">
                <a:latin typeface="Arial"/>
                <a:cs typeface="Arial"/>
              </a:rPr>
              <a:t>vùng</a:t>
            </a:r>
            <a:r>
              <a:rPr lang="vi-VN" dirty="0">
                <a:latin typeface="Arial"/>
                <a:cs typeface="Arial"/>
              </a:rPr>
              <a:t> HCP</a:t>
            </a:r>
            <a:endParaRPr lang="en-US" dirty="0">
              <a:latin typeface="Arial"/>
              <a:cs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cs typeface="Arial"/>
              </a:rPr>
              <a:t>=&gt; </a:t>
            </a:r>
            <a:r>
              <a:rPr lang="vi-VN" dirty="0" err="1">
                <a:latin typeface="Arial"/>
                <a:cs typeface="Arial"/>
              </a:rPr>
              <a:t>Nghĩ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nhiều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ruột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thừa</a:t>
            </a:r>
            <a:r>
              <a:rPr lang="vi-VN" dirty="0">
                <a:latin typeface="Arial"/>
                <a:cs typeface="Arial"/>
              </a:rPr>
              <a:t> =&gt; CT </a:t>
            </a:r>
            <a:r>
              <a:rPr lang="vi-VN" dirty="0" err="1">
                <a:latin typeface="Arial"/>
                <a:cs typeface="Arial"/>
              </a:rPr>
              <a:t>scan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bụng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để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chẩn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đoán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xác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định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49CF258-F9EB-4D61-B426-F7EE315A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5E9569-9A4E-4FA1-85F2-492790993914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vi-VN"/>
          </a:p>
        </p:txBody>
      </p:sp>
      <p:graphicFrame>
        <p:nvGraphicFramePr>
          <p:cNvPr id="240" name="Google Shape;240;p22"/>
          <p:cNvGraphicFramePr/>
          <p:nvPr>
            <p:extLst>
              <p:ext uri="{D42A27DB-BD31-4B8C-83A1-F6EECF244321}">
                <p14:modId xmlns:p14="http://schemas.microsoft.com/office/powerpoint/2010/main" val="1355018563"/>
              </p:ext>
            </p:extLst>
          </p:nvPr>
        </p:nvGraphicFramePr>
        <p:xfrm>
          <a:off x="926082" y="645106"/>
          <a:ext cx="4885847" cy="524774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385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cap="none" spc="0" err="1">
                          <a:solidFill>
                            <a:schemeClr val="bg1"/>
                          </a:solidFill>
                          <a:latin typeface="Arial"/>
                        </a:rPr>
                        <a:t>Đặc</a:t>
                      </a:r>
                      <a:r>
                        <a:rPr lang="en-US" sz="1900" b="0" cap="none" spc="0">
                          <a:solidFill>
                            <a:schemeClr val="bg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0" cap="none" spc="0" err="1">
                          <a:solidFill>
                            <a:schemeClr val="bg1"/>
                          </a:solidFill>
                          <a:latin typeface="Arial"/>
                        </a:rPr>
                        <a:t>tính</a:t>
                      </a:r>
                      <a:endParaRPr sz="1900" b="0" cap="none" spc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60143" marR="152252" marT="123187" marB="12318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cap="none" spc="0" err="1">
                          <a:solidFill>
                            <a:schemeClr val="bg1"/>
                          </a:solidFill>
                          <a:latin typeface="Arial"/>
                        </a:rPr>
                        <a:t>Điểm</a:t>
                      </a:r>
                      <a:endParaRPr sz="1900" b="0" cap="none" spc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60143" marR="152252" marT="123187" marB="12318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  <a:latin typeface="Arial"/>
                        </a:rPr>
                        <a:t>Đau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rial"/>
                        </a:rPr>
                        <a:t> di 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  <a:latin typeface="Arial"/>
                        </a:rPr>
                        <a:t>chuyển</a:t>
                      </a:r>
                      <a:endParaRPr sz="1900" cap="none" spc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Chán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ăn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Buồn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nôn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,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nôn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Ấn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đau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bụng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dưới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phải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2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Phản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ứng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dội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sz="1900" cap="none" spc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Sốt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Tăng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bạch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cầu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0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Công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thức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bạch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cầu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chuyển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  <a:latin typeface="Arial"/>
                        </a:rPr>
                        <a:t>trái</a:t>
                      </a:r>
                      <a:endParaRPr sz="1900" cap="none" spc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  <a:endParaRPr sz="1900" cap="none" spc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160143" marR="152252" marT="123187" marB="12318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21A464-042A-4997-8552-488F6B79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605" y="61462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Calibri"/>
              </a:rPr>
              <a:t>Thang </a:t>
            </a:r>
            <a:r>
              <a:rPr lang="en-US" b="1" dirty="0" err="1">
                <a:latin typeface="Arial"/>
                <a:cs typeface="Calibri"/>
              </a:rPr>
              <a:t>điểm</a:t>
            </a:r>
            <a:r>
              <a:rPr lang="en-US" b="1" dirty="0">
                <a:latin typeface="Arial"/>
                <a:cs typeface="Calibri"/>
              </a:rPr>
              <a:t> A</a:t>
            </a:r>
            <a:r>
              <a:rPr lang="vi-VN" b="1" dirty="0">
                <a:latin typeface="Arial"/>
                <a:cs typeface="Calibri"/>
              </a:rPr>
              <a:t>IR</a:t>
            </a:r>
            <a:endParaRPr lang="vi-VN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Google Shape;239;p22"/>
          <p:cNvSpPr txBox="1">
            <a:spLocks noGrp="1"/>
          </p:cNvSpPr>
          <p:nvPr>
            <p:ph idx="1"/>
          </p:nvPr>
        </p:nvSpPr>
        <p:spPr>
          <a:xfrm>
            <a:off x="6574244" y="2219234"/>
            <a:ext cx="5127172" cy="36701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cs typeface="Arial"/>
              </a:rPr>
              <a:t>A</a:t>
            </a:r>
            <a:r>
              <a:rPr lang="vi-VN" dirty="0">
                <a:latin typeface="Arial"/>
                <a:cs typeface="Arial"/>
              </a:rPr>
              <a:t>IR 6 </a:t>
            </a:r>
            <a:r>
              <a:rPr lang="vi-VN" dirty="0" err="1">
                <a:latin typeface="Arial"/>
                <a:cs typeface="Arial"/>
              </a:rPr>
              <a:t>điểm</a:t>
            </a:r>
            <a:endParaRPr lang="vi-VN" dirty="0">
              <a:latin typeface="Arial"/>
              <a:cs typeface="Arial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cs typeface="Arial"/>
              </a:rPr>
              <a:t>=&gt; </a:t>
            </a:r>
            <a:r>
              <a:rPr lang="vi-VN" dirty="0" err="1">
                <a:latin typeface="Arial"/>
                <a:cs typeface="Arial"/>
              </a:rPr>
              <a:t>Ủng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hộ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ruột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thừa</a:t>
            </a:r>
            <a:r>
              <a:rPr lang="vi-VN" dirty="0">
                <a:latin typeface="Arial"/>
                <a:cs typeface="Arial"/>
              </a:rPr>
              <a:t> =&gt; CT </a:t>
            </a:r>
            <a:r>
              <a:rPr lang="vi-VN" dirty="0" err="1">
                <a:latin typeface="Arial"/>
                <a:cs typeface="Arial"/>
              </a:rPr>
              <a:t>scan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bụng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để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chẩn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đoán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xác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định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49CF258-F9EB-4D61-B426-F7EE315A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5E9569-9A4E-4FA1-85F2-492790993914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vi-VN"/>
          </a:p>
        </p:txBody>
      </p:sp>
      <p:graphicFrame>
        <p:nvGraphicFramePr>
          <p:cNvPr id="240" name="Google Shape;240;p22"/>
          <p:cNvGraphicFramePr/>
          <p:nvPr>
            <p:extLst>
              <p:ext uri="{D42A27DB-BD31-4B8C-83A1-F6EECF244321}">
                <p14:modId xmlns:p14="http://schemas.microsoft.com/office/powerpoint/2010/main" val="1817974927"/>
              </p:ext>
            </p:extLst>
          </p:nvPr>
        </p:nvGraphicFramePr>
        <p:xfrm>
          <a:off x="561911" y="378427"/>
          <a:ext cx="6025471" cy="54132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85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/>
                        <a:t>Đặc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tính</a:t>
                      </a:r>
                      <a:endParaRPr sz="2400" dirty="0">
                        <a:latin typeface="Arial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err="1"/>
                        <a:t>Điểm</a:t>
                      </a:r>
                      <a:endParaRPr sz="2400">
                        <a:latin typeface="Arial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Nôn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Đau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hố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chậu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phải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Phản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ứng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dội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đề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kháng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Nhẹ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TB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Nặng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Sốt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&gt;38.5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Tăng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bạch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cầu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10-14.9 K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4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Tỉ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lệ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bạch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cầu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đa nhân 70-84%</a:t>
                      </a: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462">
                <a:tc>
                  <a:txBody>
                    <a:bodyPr/>
                    <a:lstStyle/>
                    <a:p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≥  85%     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366103436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CRP                                           10-49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3321652694"/>
                  </a:ext>
                </a:extLst>
              </a:tr>
              <a:tr h="435321">
                <a:tc>
                  <a:txBody>
                    <a:bodyPr/>
                    <a:lstStyle/>
                    <a:p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          ≥ 50 </a:t>
                      </a:r>
                      <a:r>
                        <a:rPr lang="vi-VN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</a:t>
                      </a: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0676" marR="110676" marT="55337" marB="55337"/>
                </a:tc>
                <a:extLst>
                  <a:ext uri="{0D108BD9-81ED-4DB2-BD59-A6C34878D82A}">
                    <a16:rowId xmlns:a16="http://schemas.microsoft.com/office/drawing/2014/main" val="180925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5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Arial"/>
                <a:cs typeface="Arial"/>
              </a:rPr>
              <a:t>CHẨN ĐOÁN XÁC ĐỊNH</a:t>
            </a:r>
          </a:p>
        </p:txBody>
      </p:sp>
      <p:pic>
        <p:nvPicPr>
          <p:cNvPr id="6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D863F1F-B9E5-4B94-BAE9-5A232919F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88" y="123036"/>
            <a:ext cx="7864813" cy="6586782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74CC150-0CB8-45E5-9372-687D579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281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Chẩn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đoán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xác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định</a:t>
            </a:r>
            <a:endParaRPr lang="en-US" b="1" err="1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 err="1">
                <a:latin typeface="Arial"/>
                <a:cs typeface="Calibri"/>
              </a:rPr>
              <a:t>Viêm</a:t>
            </a:r>
            <a:r>
              <a:rPr lang="en-US" sz="3600" dirty="0">
                <a:latin typeface="Arial"/>
                <a:cs typeface="Calibri"/>
              </a:rPr>
              <a:t> </a:t>
            </a:r>
            <a:r>
              <a:rPr lang="en-US" sz="3600" dirty="0" err="1">
                <a:latin typeface="Arial"/>
                <a:cs typeface="Calibri"/>
              </a:rPr>
              <a:t>ruột</a:t>
            </a:r>
            <a:r>
              <a:rPr lang="en-US" sz="3600" dirty="0">
                <a:latin typeface="Arial"/>
                <a:cs typeface="Calibri"/>
              </a:rPr>
              <a:t> </a:t>
            </a:r>
            <a:r>
              <a:rPr lang="en-US" sz="3600" dirty="0" err="1">
                <a:latin typeface="Arial"/>
                <a:cs typeface="Calibri"/>
              </a:rPr>
              <a:t>thừa</a:t>
            </a:r>
            <a:r>
              <a:rPr lang="en-US" sz="3600" dirty="0">
                <a:latin typeface="Arial"/>
                <a:cs typeface="Calibri"/>
              </a:rPr>
              <a:t> </a:t>
            </a:r>
            <a:r>
              <a:rPr lang="en-US" sz="3600" dirty="0" err="1">
                <a:latin typeface="Arial"/>
                <a:cs typeface="Calibri"/>
              </a:rPr>
              <a:t>cấp</a:t>
            </a:r>
            <a:r>
              <a:rPr lang="en-US" sz="3600" dirty="0">
                <a:latin typeface="Arial"/>
                <a:cs typeface="Calibri"/>
              </a:rPr>
              <a:t> </a:t>
            </a:r>
            <a:r>
              <a:rPr lang="vi-VN" sz="3600" dirty="0">
                <a:latin typeface="Arial"/>
                <a:cs typeface="Calibri"/>
              </a:rPr>
              <a:t>ngày 3/ THA</a:t>
            </a:r>
            <a:endParaRPr lang="en-US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B80073E-AAD4-42DA-ABA5-9C57193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7306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Điều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trị</a:t>
            </a:r>
            <a:endParaRPr lang="en-US" b="1" err="1">
              <a:cs typeface="Calibri"/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2072640"/>
            <a:ext cx="11234467" cy="43637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3200" b="1" dirty="0" err="1">
                <a:latin typeface="Arial"/>
                <a:cs typeface="Calibri"/>
              </a:rPr>
              <a:t>Vấn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đề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điều</a:t>
            </a:r>
            <a:r>
              <a:rPr lang="en-US" sz="3200" b="1" dirty="0">
                <a:latin typeface="Arial"/>
                <a:cs typeface="Calibri"/>
              </a:rPr>
              <a:t> </a:t>
            </a:r>
            <a:r>
              <a:rPr lang="en-US" sz="3200" b="1" dirty="0" err="1">
                <a:latin typeface="Arial"/>
                <a:cs typeface="Calibri"/>
              </a:rPr>
              <a:t>trị</a:t>
            </a:r>
            <a:r>
              <a:rPr lang="en-US" sz="3200" dirty="0">
                <a:latin typeface="Arial"/>
                <a:cs typeface="Calibri"/>
              </a:rPr>
              <a:t>: 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atin typeface="Arial"/>
                <a:cs typeface="Calibri"/>
              </a:rPr>
              <a:t>Viêm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ruột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thừa</a:t>
            </a:r>
            <a:endParaRPr lang="en-US" sz="3200" dirty="0">
              <a:latin typeface="Arial"/>
              <a:cs typeface="Arial"/>
            </a:endParaRPr>
          </a:p>
          <a:p>
            <a:pPr>
              <a:buFont typeface="Arial"/>
            </a:pPr>
            <a:r>
              <a:rPr lang="en-US" sz="3200" b="1" dirty="0" err="1">
                <a:latin typeface="Arial"/>
                <a:cs typeface="Calibri"/>
              </a:rPr>
              <a:t>Hướng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điều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trị</a:t>
            </a:r>
            <a:r>
              <a:rPr lang="en-US" sz="3200" b="1" dirty="0">
                <a:latin typeface="Arial"/>
                <a:cs typeface="Calibri"/>
              </a:rPr>
              <a:t>: </a:t>
            </a:r>
          </a:p>
          <a:p>
            <a:pPr marL="514350" indent="-514350">
              <a:buAutoNum type="arabicPeriod"/>
            </a:pPr>
            <a:r>
              <a:rPr lang="en-US" sz="3200" dirty="0" err="1">
                <a:latin typeface="Arial"/>
                <a:cs typeface="Calibri"/>
              </a:rPr>
              <a:t>Phẫu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thuật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nội</a:t>
            </a:r>
            <a:r>
              <a:rPr lang="en-US" sz="3200" dirty="0">
                <a:latin typeface="Arial"/>
                <a:cs typeface="Calibri"/>
              </a:rPr>
              <a:t> soi </a:t>
            </a:r>
            <a:r>
              <a:rPr lang="en-US" sz="3200" dirty="0" err="1">
                <a:latin typeface="Arial"/>
                <a:cs typeface="Calibri"/>
              </a:rPr>
              <a:t>cắt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bỏ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ruột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thừa</a:t>
            </a:r>
            <a:endParaRPr lang="en-US" sz="3200" dirty="0">
              <a:latin typeface="Arial"/>
              <a:cs typeface="Calibri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65D4726-1565-42DD-8F2F-0C3016DF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2716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43193E-E9F6-49F5-A946-4B301E0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So </a:t>
            </a:r>
            <a:r>
              <a:rPr lang="en-US" b="1" err="1">
                <a:latin typeface="Arial"/>
                <a:cs typeface="Arial"/>
              </a:rPr>
              <a:t>sánh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mổ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hở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và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mổ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nội</a:t>
            </a:r>
            <a:r>
              <a:rPr lang="en-US" b="1">
                <a:latin typeface="Arial"/>
                <a:cs typeface="Arial"/>
              </a:rPr>
              <a:t> soi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893D6CA9-ECA3-43BA-857B-EC03A7B8B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7181"/>
              </p:ext>
            </p:extLst>
          </p:nvPr>
        </p:nvGraphicFramePr>
        <p:xfrm>
          <a:off x="960119" y="2292985"/>
          <a:ext cx="9350830" cy="3091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1793">
                  <a:extLst>
                    <a:ext uri="{9D8B030D-6E8A-4147-A177-3AD203B41FA5}">
                      <a16:colId xmlns:a16="http://schemas.microsoft.com/office/drawing/2014/main" val="2770212456"/>
                    </a:ext>
                  </a:extLst>
                </a:gridCol>
                <a:gridCol w="3549037">
                  <a:extLst>
                    <a:ext uri="{9D8B030D-6E8A-4147-A177-3AD203B41FA5}">
                      <a16:colId xmlns:a16="http://schemas.microsoft.com/office/drawing/2014/main" val="4289322904"/>
                    </a:ext>
                  </a:extLst>
                </a:gridCol>
              </a:tblGrid>
              <a:tr h="489558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Arial"/>
                        </a:rPr>
                        <a:t>Mổ nội soi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Arial"/>
                        </a:rPr>
                        <a:t>Mổ hở</a:t>
                      </a:r>
                      <a:endParaRPr lang="en-US" sz="2800" b="1" err="1">
                        <a:latin typeface="Arial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592144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Vết mổ nhỏ nhưng cho phép thám sát rộng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Thời gian mổ ngắn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0045465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Ít đau, ít phải sử dụng thuốc giảm đau á phiện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Giảm chi phí cuộc mổ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669828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Giảm thời gian nằm viện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Ít áp xe tổn lưu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235846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/>
                        </a:rPr>
                        <a:t>Giảm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nhiễm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trùng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vết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mổ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00021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/>
                        </a:rPr>
                        <a:t>Trở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lại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hoạt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động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bình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thường</a:t>
                      </a:r>
                      <a:r>
                        <a:rPr lang="en-US" sz="2000" dirty="0">
                          <a:latin typeface="Arial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</a:rPr>
                        <a:t>sớm</a:t>
                      </a:r>
                      <a:endParaRPr lang="en-US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727743"/>
                  </a:ext>
                </a:extLst>
              </a:tr>
              <a:tr h="428844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/>
                        </a:rPr>
                        <a:t>Chi phí xã hội thấp hơn</a:t>
                      </a:r>
                      <a:endParaRPr lang="en-US" sz="2000" err="1">
                        <a:latin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75582"/>
                  </a:ext>
                </a:extLst>
              </a:tr>
            </a:tbl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E187C93-C5B5-401F-A32C-8EF1D6B5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81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Calibri"/>
              </a:rPr>
              <a:t>Tiên </a:t>
            </a:r>
            <a:r>
              <a:rPr lang="en-US" b="1" err="1">
                <a:latin typeface="Arial"/>
                <a:cs typeface="Calibri"/>
              </a:rPr>
              <a:t>lượng</a:t>
            </a:r>
            <a:endParaRPr lang="vi-VN" err="1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3200" b="1" dirty="0" err="1">
                <a:latin typeface="Arial"/>
                <a:cs typeface="Calibri"/>
              </a:rPr>
              <a:t>Tiên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lượng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gần</a:t>
            </a:r>
            <a:r>
              <a:rPr lang="en-US" sz="3200" dirty="0">
                <a:latin typeface="Arial"/>
                <a:cs typeface="Calibri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Calibri"/>
              </a:rPr>
              <a:t>   Bn </a:t>
            </a:r>
            <a:r>
              <a:rPr lang="en-US" sz="3200" dirty="0" err="1">
                <a:latin typeface="Arial"/>
                <a:cs typeface="Calibri"/>
              </a:rPr>
              <a:t>nữ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vi-VN" sz="3200" dirty="0">
                <a:latin typeface="Arial"/>
                <a:cs typeface="Calibri"/>
              </a:rPr>
              <a:t>trung niên, viêm </a:t>
            </a:r>
            <a:r>
              <a:rPr lang="vi-VN" sz="3200" dirty="0" err="1">
                <a:latin typeface="Arial"/>
                <a:cs typeface="Calibri"/>
              </a:rPr>
              <a:t>ruột</a:t>
            </a:r>
            <a:r>
              <a:rPr lang="vi-VN" sz="3200" dirty="0">
                <a:latin typeface="Arial"/>
                <a:cs typeface="Calibri"/>
              </a:rPr>
              <a:t> </a:t>
            </a:r>
            <a:r>
              <a:rPr lang="vi-VN" sz="3200" dirty="0" err="1">
                <a:latin typeface="Arial"/>
                <a:cs typeface="Calibri"/>
              </a:rPr>
              <a:t>thừa</a:t>
            </a:r>
            <a:r>
              <a:rPr lang="vi-VN" sz="3200" dirty="0">
                <a:latin typeface="Arial"/>
                <a:cs typeface="Calibri"/>
              </a:rPr>
              <a:t> chưa </a:t>
            </a:r>
            <a:r>
              <a:rPr lang="vi-VN" sz="3200" dirty="0" err="1">
                <a:latin typeface="Arial"/>
                <a:cs typeface="Calibri"/>
              </a:rPr>
              <a:t>vỡ</a:t>
            </a:r>
            <a:r>
              <a:rPr lang="vi-VN" sz="3200" dirty="0">
                <a:latin typeface="Arial"/>
                <a:cs typeface="Calibri"/>
              </a:rPr>
              <a:t>, </a:t>
            </a:r>
            <a:r>
              <a:rPr lang="vi-VN" sz="3200" dirty="0" err="1">
                <a:latin typeface="Arial"/>
                <a:cs typeface="Calibri"/>
              </a:rPr>
              <a:t>phẫu</a:t>
            </a:r>
            <a:r>
              <a:rPr lang="vi-VN" sz="3200" dirty="0">
                <a:latin typeface="Arial"/>
                <a:cs typeface="Calibri"/>
              </a:rPr>
              <a:t> </a:t>
            </a:r>
            <a:r>
              <a:rPr lang="vi-VN" sz="3200" dirty="0" err="1">
                <a:latin typeface="Arial"/>
                <a:cs typeface="Calibri"/>
              </a:rPr>
              <a:t>thuật</a:t>
            </a:r>
            <a:r>
              <a:rPr lang="vi-VN" sz="3200" dirty="0">
                <a:latin typeface="Arial"/>
                <a:cs typeface="Calibri"/>
              </a:rPr>
              <a:t> </a:t>
            </a:r>
            <a:r>
              <a:rPr lang="vi-VN" sz="3200" dirty="0" err="1">
                <a:latin typeface="Arial"/>
                <a:cs typeface="Calibri"/>
              </a:rPr>
              <a:t>nội</a:t>
            </a:r>
            <a:r>
              <a:rPr lang="vi-VN" sz="3200" dirty="0">
                <a:latin typeface="Arial"/>
                <a:cs typeface="Calibri"/>
              </a:rPr>
              <a:t> soi tiên </a:t>
            </a:r>
            <a:r>
              <a:rPr lang="vi-VN" sz="3200" dirty="0" err="1">
                <a:latin typeface="Arial"/>
                <a:cs typeface="Calibri"/>
              </a:rPr>
              <a:t>lượng</a:t>
            </a:r>
            <a:r>
              <a:rPr lang="vi-VN" sz="3200" dirty="0">
                <a:latin typeface="Arial"/>
                <a:cs typeface="Calibri"/>
              </a:rPr>
              <a:t> </a:t>
            </a:r>
            <a:r>
              <a:rPr lang="vi-VN" sz="3200" dirty="0" err="1">
                <a:latin typeface="Arial"/>
                <a:cs typeface="Calibri"/>
              </a:rPr>
              <a:t>khá</a:t>
            </a:r>
            <a:endParaRPr lang="vi-VN" sz="32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n-US" sz="3200" b="1" dirty="0" err="1">
                <a:latin typeface="Arial"/>
                <a:cs typeface="Calibri"/>
              </a:rPr>
              <a:t>Tiên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lượng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xa</a:t>
            </a:r>
            <a:r>
              <a:rPr lang="en-US" sz="3200" dirty="0">
                <a:latin typeface="Arial"/>
                <a:cs typeface="Calibri"/>
              </a:rPr>
              <a:t>: 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Calibri"/>
              </a:rPr>
              <a:t>   </a:t>
            </a:r>
            <a:r>
              <a:rPr lang="en-US" sz="3200" dirty="0" err="1">
                <a:latin typeface="Arial"/>
                <a:cs typeface="Calibri"/>
              </a:rPr>
              <a:t>Nguy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cơ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tắc</a:t>
            </a:r>
            <a:r>
              <a:rPr lang="en-US" sz="3200" dirty="0">
                <a:latin typeface="Arial"/>
                <a:cs typeface="Calibri"/>
              </a:rPr>
              <a:t> </a:t>
            </a:r>
            <a:r>
              <a:rPr lang="en-US" sz="3200" dirty="0" err="1">
                <a:latin typeface="Arial"/>
                <a:cs typeface="Calibri"/>
              </a:rPr>
              <a:t>ruột</a:t>
            </a:r>
            <a:r>
              <a:rPr lang="en-US" sz="3200" dirty="0">
                <a:latin typeface="Arial"/>
                <a:cs typeface="Calibri"/>
              </a:rPr>
              <a:t> do </a:t>
            </a:r>
            <a:r>
              <a:rPr lang="en-US" sz="3200" dirty="0" err="1">
                <a:latin typeface="Arial"/>
                <a:cs typeface="Calibri"/>
              </a:rPr>
              <a:t>dính</a:t>
            </a:r>
            <a:r>
              <a:rPr lang="en-US" sz="3200" dirty="0">
                <a:latin typeface="Arial"/>
                <a:cs typeface="Calibri"/>
              </a:rPr>
              <a:t>.</a:t>
            </a:r>
            <a:endParaRPr lang="en-US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C36FED-8DF4-4643-BE40-A5DDA82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11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Calibri"/>
              </a:rPr>
              <a:t>Biến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chứng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sau</a:t>
            </a:r>
            <a:r>
              <a:rPr lang="en-US" b="1">
                <a:latin typeface="Arial"/>
                <a:cs typeface="Calibri"/>
              </a:rPr>
              <a:t> </a:t>
            </a:r>
            <a:r>
              <a:rPr lang="en-US" b="1" err="1">
                <a:latin typeface="Arial"/>
                <a:cs typeface="Calibri"/>
              </a:rPr>
              <a:t>mổ</a:t>
            </a:r>
            <a:endParaRPr lang="vi-VN" err="1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4467" cy="48257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Nhiễm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trùng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vết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mổ</a:t>
            </a:r>
            <a:r>
              <a:rPr lang="vi-VN">
                <a:latin typeface="Arial"/>
                <a:cs typeface="Arial"/>
              </a:rPr>
              <a:t>: &lt;5% trong </a:t>
            </a:r>
            <a:r>
              <a:rPr lang="vi-VN" err="1">
                <a:latin typeface="Arial"/>
                <a:cs typeface="Arial"/>
              </a:rPr>
              <a:t>mổ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mở</a:t>
            </a:r>
            <a:r>
              <a:rPr lang="vi-VN">
                <a:latin typeface="Arial"/>
                <a:cs typeface="Arial"/>
              </a:rPr>
              <a:t> khi VRT chưa </a:t>
            </a:r>
            <a:r>
              <a:rPr lang="vi-VN" err="1">
                <a:latin typeface="Arial"/>
                <a:cs typeface="Arial"/>
              </a:rPr>
              <a:t>vỡ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rất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hiếm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bị</a:t>
            </a:r>
            <a:r>
              <a:rPr lang="vi-VN">
                <a:latin typeface="Arial"/>
                <a:cs typeface="Arial"/>
              </a:rPr>
              <a:t> khi </a:t>
            </a:r>
            <a:r>
              <a:rPr lang="vi-VN" err="1">
                <a:latin typeface="Arial"/>
                <a:cs typeface="Arial"/>
              </a:rPr>
              <a:t>mổ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nội</a:t>
            </a:r>
            <a:r>
              <a:rPr lang="vi-VN">
                <a:latin typeface="Arial"/>
                <a:cs typeface="Arial"/>
              </a:rPr>
              <a:t> soi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biến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chứng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khác</a:t>
            </a:r>
            <a:r>
              <a:rPr lang="vi-VN">
                <a:latin typeface="Arial"/>
                <a:cs typeface="Arial"/>
              </a:rPr>
              <a:t> liên quan </a:t>
            </a:r>
            <a:r>
              <a:rPr lang="vi-VN" err="1">
                <a:latin typeface="Arial"/>
                <a:cs typeface="Arial"/>
              </a:rPr>
              <a:t>lỗ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trocar</a:t>
            </a:r>
            <a:r>
              <a:rPr lang="vi-VN">
                <a:latin typeface="Arial"/>
                <a:cs typeface="Arial"/>
              </a:rPr>
              <a:t>: </a:t>
            </a:r>
            <a:r>
              <a:rPr lang="vi-VN" err="1">
                <a:latin typeface="Arial"/>
                <a:cs typeface="Arial"/>
              </a:rPr>
              <a:t>nhiễm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trùng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chảy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máu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thoát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vị</a:t>
            </a:r>
            <a:endParaRPr lang="en-US" err="1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Chảy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máu</a:t>
            </a:r>
            <a:r>
              <a:rPr lang="vi-VN">
                <a:latin typeface="Arial"/>
                <a:cs typeface="Arial"/>
              </a:rPr>
              <a:t> trong ổ </a:t>
            </a:r>
            <a:r>
              <a:rPr lang="vi-VN" err="1">
                <a:latin typeface="Arial"/>
                <a:cs typeface="Arial"/>
              </a:rPr>
              <a:t>bụng</a:t>
            </a:r>
            <a:r>
              <a:rPr lang="vi-VN">
                <a:latin typeface="Arial"/>
                <a:cs typeface="Arial"/>
              </a:rPr>
              <a:t>: đa </a:t>
            </a:r>
            <a:r>
              <a:rPr lang="vi-VN" err="1">
                <a:latin typeface="Arial"/>
                <a:cs typeface="Arial"/>
              </a:rPr>
              <a:t>số</a:t>
            </a:r>
            <a:r>
              <a:rPr lang="vi-VN">
                <a:latin typeface="Arial"/>
                <a:cs typeface="Arial"/>
              </a:rPr>
              <a:t> do </a:t>
            </a:r>
            <a:r>
              <a:rPr lang="vi-VN" err="1">
                <a:latin typeface="Arial"/>
                <a:cs typeface="Arial"/>
              </a:rPr>
              <a:t>lỗi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kỹ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thuật</a:t>
            </a:r>
            <a:endParaRPr lang="en-US" err="1">
              <a:latin typeface="Arial"/>
              <a:cs typeface="Arial"/>
            </a:endParaRPr>
          </a:p>
          <a:p>
            <a:pPr>
              <a:buFont typeface="Arial"/>
            </a:pPr>
            <a:r>
              <a:rPr lang="vi-VN" err="1">
                <a:latin typeface="Arial"/>
                <a:cs typeface="Arial"/>
              </a:rPr>
              <a:t>Xì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mỏm</a:t>
            </a:r>
            <a:r>
              <a:rPr lang="vi-VN">
                <a:latin typeface="Arial"/>
                <a:cs typeface="Arial"/>
              </a:rPr>
              <a:t> RT   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</a:pPr>
            <a:r>
              <a:rPr lang="vi-VN" err="1">
                <a:latin typeface="Arial"/>
                <a:cs typeface="Arial"/>
              </a:rPr>
              <a:t>Áp</a:t>
            </a:r>
            <a:r>
              <a:rPr lang="vi-VN">
                <a:latin typeface="Arial"/>
                <a:cs typeface="Arial"/>
              </a:rPr>
              <a:t> xe </a:t>
            </a:r>
            <a:r>
              <a:rPr lang="vi-VN" err="1">
                <a:latin typeface="Arial"/>
                <a:cs typeface="Arial"/>
              </a:rPr>
              <a:t>tồn</a:t>
            </a:r>
            <a:r>
              <a:rPr lang="vi-VN">
                <a:latin typeface="Arial"/>
                <a:cs typeface="Arial"/>
              </a:rPr>
              <a:t> lưu: </a:t>
            </a:r>
            <a:r>
              <a:rPr lang="vi-VN" err="1">
                <a:latin typeface="Arial"/>
                <a:cs typeface="Arial"/>
              </a:rPr>
              <a:t>tỉ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lệ</a:t>
            </a:r>
            <a:r>
              <a:rPr lang="vi-VN">
                <a:latin typeface="Arial"/>
                <a:cs typeface="Arial"/>
              </a:rPr>
              <a:t> cao ở </a:t>
            </a:r>
            <a:r>
              <a:rPr lang="vi-VN" err="1">
                <a:latin typeface="Arial"/>
                <a:cs typeface="Arial"/>
              </a:rPr>
              <a:t>mổ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nội</a:t>
            </a:r>
            <a:r>
              <a:rPr lang="vi-VN">
                <a:latin typeface="Arial"/>
                <a:cs typeface="Arial"/>
              </a:rPr>
              <a:t> soi so </a:t>
            </a:r>
            <a:r>
              <a:rPr lang="vi-VN" err="1">
                <a:latin typeface="Arial"/>
                <a:cs typeface="Arial"/>
              </a:rPr>
              <a:t>với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mổ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mở</a:t>
            </a:r>
            <a:r>
              <a:rPr lang="vi-VN">
                <a:latin typeface="Arial"/>
                <a:cs typeface="Arial"/>
              </a:rPr>
              <a:t> (4,6% </a:t>
            </a:r>
            <a:r>
              <a:rPr lang="vi-VN" err="1">
                <a:latin typeface="Arial"/>
                <a:cs typeface="Arial"/>
              </a:rPr>
              <a:t>với</a:t>
            </a:r>
            <a:r>
              <a:rPr lang="vi-VN">
                <a:latin typeface="Arial"/>
                <a:cs typeface="Arial"/>
              </a:rPr>
              <a:t> 1%)</a:t>
            </a:r>
            <a:endParaRPr lang="en-US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Tắc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ruột</a:t>
            </a:r>
            <a:r>
              <a:rPr lang="en-US">
                <a:latin typeface="Arial"/>
                <a:cs typeface="Arial"/>
              </a:rPr>
              <a:t>, </a:t>
            </a:r>
            <a:r>
              <a:rPr lang="en-US" err="1">
                <a:latin typeface="Arial"/>
                <a:cs typeface="Arial"/>
              </a:rPr>
              <a:t>liệt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ruột</a:t>
            </a:r>
            <a:r>
              <a:rPr lang="vi-VN">
                <a:latin typeface="Arial"/>
                <a:cs typeface="Arial"/>
              </a:rPr>
              <a:t> sau </a:t>
            </a:r>
            <a:r>
              <a:rPr lang="vi-VN" err="1">
                <a:latin typeface="Arial"/>
                <a:cs typeface="Arial"/>
              </a:rPr>
              <a:t>mổ</a:t>
            </a:r>
            <a:endParaRPr lang="en-US" sz="2400" err="1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186F6-2321-486A-8073-009B4FBB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398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CFE0DD-853D-4803-934D-D5DCC3D9E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4738"/>
            <a:ext cx="9144000" cy="2387600"/>
          </a:xfrm>
        </p:spPr>
        <p:txBody>
          <a:bodyPr/>
          <a:lstStyle/>
          <a:p>
            <a:r>
              <a:rPr lang="en-US" b="1" err="1">
                <a:latin typeface="Arial"/>
                <a:cs typeface="Arial"/>
              </a:rPr>
              <a:t>Chân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thành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cảm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err="1">
                <a:latin typeface="Arial"/>
                <a:cs typeface="Arial"/>
              </a:rPr>
              <a:t>ơn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63A1CB2-4762-4968-A2E1-5036CD1B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1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Bệnh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sử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5675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b="1" dirty="0" err="1">
                <a:latin typeface="Arial"/>
                <a:cs typeface="Arial"/>
              </a:rPr>
              <a:t>Cách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nhập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viện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2 </a:t>
            </a:r>
            <a:r>
              <a:rPr lang="vi-VN" sz="3200" b="1" dirty="0" err="1">
                <a:latin typeface="Arial"/>
                <a:cs typeface="Arial"/>
              </a:rPr>
              <a:t>ngày</a:t>
            </a:r>
            <a:r>
              <a:rPr lang="en-US" sz="3200" b="1" dirty="0">
                <a:latin typeface="Arial"/>
                <a:cs typeface="Arial"/>
              </a:rPr>
              <a:t>: </a:t>
            </a:r>
            <a:r>
              <a:rPr lang="en-US" sz="3200" b="1" dirty="0" err="1">
                <a:latin typeface="Arial"/>
                <a:cs typeface="Arial"/>
              </a:rPr>
              <a:t>Đau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bụng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vùng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vi-VN" sz="3200" b="1" dirty="0">
                <a:latin typeface="Arial"/>
                <a:cs typeface="Arial"/>
              </a:rPr>
              <a:t>quanh</a:t>
            </a:r>
            <a:r>
              <a:rPr lang="en-US" sz="3200" b="1" dirty="0">
                <a:latin typeface="Arial"/>
                <a:cs typeface="Arial"/>
              </a:rPr>
              <a:t> </a:t>
            </a:r>
            <a:r>
              <a:rPr lang="en-US" sz="3200" b="1" dirty="0" err="1">
                <a:latin typeface="Arial"/>
                <a:cs typeface="Arial"/>
              </a:rPr>
              <a:t>rốn</a:t>
            </a:r>
            <a:r>
              <a:rPr lang="en-US" sz="3200" b="1" dirty="0">
                <a:latin typeface="Arial"/>
                <a:cs typeface="Arial"/>
              </a:rPr>
              <a:t>:</a:t>
            </a:r>
            <a:endParaRPr lang="vi-VN" dirty="0"/>
          </a:p>
          <a:p>
            <a:pPr lvl="1"/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Đang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nghỉ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đột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ngột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đau</a:t>
            </a:r>
            <a:endParaRPr lang="en-US" sz="3200" dirty="0">
              <a:latin typeface="Arial"/>
              <a:cs typeface="Arial"/>
            </a:endParaRPr>
          </a:p>
          <a:p>
            <a:pPr lvl="1"/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Đau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liên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tục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mức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độ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6-7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/10,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lan</a:t>
            </a:r>
            <a:endParaRPr lang="en-US" sz="3200" dirty="0">
              <a:latin typeface="Arial"/>
              <a:cs typeface="Arial"/>
            </a:endParaRPr>
          </a:p>
          <a:p>
            <a:pPr lvl="1"/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yếu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tố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tăng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giảm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đau</a:t>
            </a:r>
            <a:endParaRPr lang="en-US" sz="3200" dirty="0">
              <a:latin typeface="Arial"/>
              <a:cs typeface="Arial"/>
            </a:endParaRPr>
          </a:p>
          <a:p>
            <a:pPr lvl="1"/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BN đi khám tại Bv Hồng Đức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chẩn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đoán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RLTH, cho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thuốc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về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và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tự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theo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dõi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tại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nhà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, tuy nhiên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uống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thuốc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không </a:t>
            </a:r>
            <a:r>
              <a:rPr lang="vi-VN" sz="3200" dirty="0" err="1">
                <a:latin typeface="Arial"/>
                <a:cs typeface="Arial"/>
                <a:sym typeface="Wingdings" panose="05000000000000000000" pitchFamily="2" charset="2"/>
              </a:rPr>
              <a:t>giảm</a:t>
            </a:r>
            <a:r>
              <a:rPr lang="vi-VN" sz="3200" dirty="0">
                <a:latin typeface="Arial"/>
                <a:cs typeface="Arial"/>
                <a:sym typeface="Wingdings" panose="05000000000000000000" pitchFamily="2" charset="2"/>
              </a:rPr>
              <a:t> đau</a:t>
            </a:r>
          </a:p>
          <a:p>
            <a:pPr lvl="1"/>
            <a:r>
              <a:rPr lang="vi-VN" sz="3200" dirty="0">
                <a:latin typeface="Arial"/>
                <a:cs typeface="Calibri"/>
                <a:sym typeface="Wingdings" panose="05000000000000000000" pitchFamily="2" charset="2"/>
              </a:rPr>
              <a:t>Sau </a:t>
            </a:r>
            <a:r>
              <a:rPr lang="vi-VN" sz="3200" dirty="0" err="1">
                <a:latin typeface="Arial"/>
                <a:cs typeface="Calibri"/>
                <a:sym typeface="Wingdings" panose="05000000000000000000" pitchFamily="2" charset="2"/>
              </a:rPr>
              <a:t>đó</a:t>
            </a:r>
            <a:r>
              <a:rPr lang="vi-VN" sz="3200" dirty="0">
                <a:latin typeface="Arial"/>
                <a:cs typeface="Calibri"/>
                <a:sym typeface="Wingdings" panose="05000000000000000000" pitchFamily="2" charset="2"/>
              </a:rPr>
              <a:t> 6h v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ị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trí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di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chuyển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xuống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hố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chậu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phải,đau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âm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ỉ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liên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tục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mức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độ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nặng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tăng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khi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di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chuyển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và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giảm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khi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nằm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yên</a:t>
            </a:r>
            <a:endParaRPr lang="en-US" sz="3200" dirty="0">
              <a:latin typeface="Arial"/>
              <a:cs typeface="Arial"/>
            </a:endParaRPr>
          </a:p>
          <a:p>
            <a:pPr lvl="1"/>
            <a:endParaRPr lang="vi-VN" sz="3200" dirty="0">
              <a:latin typeface="Arial"/>
              <a:cs typeface="Arial"/>
              <a:sym typeface="Wingdings" panose="05000000000000000000" pitchFamily="2" charset="2"/>
            </a:endParaRPr>
          </a:p>
          <a:p>
            <a:pPr lvl="1"/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E2DF682-5DF5-4A8C-8C2A-82D25C4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4</a:t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Bệnh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sử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>
                <a:latin typeface="Arial"/>
                <a:cs typeface="Calibri"/>
              </a:rPr>
              <a:t>Cách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nhập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viện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vi-VN" sz="3200" b="1" dirty="0">
                <a:latin typeface="Arial"/>
                <a:cs typeface="Calibri"/>
              </a:rPr>
              <a:t>1 </a:t>
            </a:r>
            <a:r>
              <a:rPr lang="vi-VN" sz="3200" b="1" dirty="0" err="1">
                <a:latin typeface="Arial"/>
                <a:cs typeface="Calibri"/>
              </a:rPr>
              <a:t>ngày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,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bệnh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nhân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còn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đau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bụng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với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tính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chất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tương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Calibri"/>
                <a:sym typeface="Wingdings" panose="05000000000000000000" pitchFamily="2" charset="2"/>
              </a:rPr>
              <a:t>tự</a:t>
            </a:r>
            <a:r>
              <a:rPr lang="vi-VN" sz="3200" dirty="0">
                <a:latin typeface="Arial"/>
                <a:cs typeface="Calibri"/>
                <a:sym typeface="Wingdings" panose="05000000000000000000" pitchFamily="2" charset="2"/>
              </a:rPr>
              <a:t> nên đi khám tại BS ở PK ngoài, được chích thuốc giảm đau không rõ loại tuy nhiên cũng không giảm đau.</a:t>
            </a:r>
            <a:r>
              <a:rPr lang="en-US" sz="3200" dirty="0">
                <a:latin typeface="Arial"/>
                <a:cs typeface="Calibri"/>
                <a:sym typeface="Wingdings" panose="05000000000000000000" pitchFamily="2" charset="2"/>
              </a:rPr>
              <a:t> 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E8CF9D0-E194-43F1-AC09-4E472B6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61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Bệnh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sử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>
                <a:latin typeface="Arial"/>
                <a:cs typeface="Times New Roman"/>
              </a:rPr>
              <a:t>Cách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nhập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viện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vi-VN" sz="3200" b="1" dirty="0">
                <a:latin typeface="Arial"/>
                <a:cs typeface="Times New Roman"/>
              </a:rPr>
              <a:t>2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giờ</a:t>
            </a:r>
            <a:r>
              <a:rPr lang="en-US" sz="3200" b="1" dirty="0">
                <a:latin typeface="Arial"/>
                <a:cs typeface="Times New Roman"/>
              </a:rPr>
              <a:t>:</a:t>
            </a:r>
          </a:p>
          <a:p>
            <a:pPr lvl="1"/>
            <a:r>
              <a:rPr lang="en-US" sz="3200" dirty="0" err="1">
                <a:latin typeface="Arial"/>
                <a:cs typeface="Times New Roman"/>
              </a:rPr>
              <a:t>Còn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đau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bụng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>
                <a:latin typeface="Arial"/>
                <a:cs typeface="Times New Roman"/>
                <a:sym typeface="Wingdings" panose="05000000000000000000" pitchFamily="2" charset="2"/>
              </a:rPr>
              <a:t> </a:t>
            </a:r>
            <a:r>
              <a:rPr lang="vi-VN" sz="3200" dirty="0">
                <a:latin typeface="Arial"/>
                <a:cs typeface="Times New Roman"/>
              </a:rPr>
              <a:t>Nên đi </a:t>
            </a:r>
            <a:r>
              <a:rPr lang="vi-VN" sz="3200" dirty="0" err="1">
                <a:latin typeface="Arial"/>
                <a:cs typeface="Times New Roman"/>
              </a:rPr>
              <a:t>khám</a:t>
            </a:r>
            <a:r>
              <a:rPr lang="vi-VN" sz="3200" dirty="0">
                <a:latin typeface="Arial"/>
                <a:cs typeface="Times New Roman"/>
              </a:rPr>
              <a:t> </a:t>
            </a:r>
            <a:r>
              <a:rPr lang="vi-VN" sz="3200" dirty="0" err="1">
                <a:latin typeface="Arial"/>
                <a:cs typeface="Times New Roman"/>
              </a:rPr>
              <a:t>tại</a:t>
            </a:r>
            <a:r>
              <a:rPr lang="vi-VN" sz="3200" dirty="0">
                <a:latin typeface="Arial"/>
                <a:cs typeface="Times New Roman"/>
              </a:rPr>
              <a:t> BV NDGĐ</a:t>
            </a:r>
            <a:endParaRPr lang="en-US" sz="3200" dirty="0">
              <a:latin typeface="Arial"/>
              <a:cs typeface="Times New Roman"/>
            </a:endParaRPr>
          </a:p>
          <a:p>
            <a:r>
              <a:rPr lang="en-US" sz="3200" b="1" dirty="0" err="1">
                <a:latin typeface="Arial"/>
                <a:cs typeface="Calibri"/>
              </a:rPr>
              <a:t>Tình</a:t>
            </a:r>
            <a:r>
              <a:rPr lang="en-US" sz="3200" b="1" dirty="0">
                <a:latin typeface="Arial"/>
                <a:cs typeface="Calibri"/>
              </a:rPr>
              <a:t> </a:t>
            </a:r>
            <a:r>
              <a:rPr lang="en-US" sz="3200" b="1" dirty="0" err="1">
                <a:latin typeface="Arial"/>
                <a:cs typeface="Calibri"/>
              </a:rPr>
              <a:t>trạng</a:t>
            </a:r>
            <a:r>
              <a:rPr lang="en-US" sz="3200" b="1" dirty="0">
                <a:latin typeface="Arial"/>
                <a:cs typeface="Calibri"/>
              </a:rPr>
              <a:t> </a:t>
            </a:r>
            <a:r>
              <a:rPr lang="en-US" sz="3200" b="1" dirty="0" err="1">
                <a:latin typeface="Arial"/>
                <a:cs typeface="Calibri"/>
              </a:rPr>
              <a:t>lúc</a:t>
            </a:r>
            <a:r>
              <a:rPr lang="en-US" sz="3200" b="1" dirty="0">
                <a:latin typeface="Arial"/>
                <a:cs typeface="Calibri"/>
              </a:rPr>
              <a:t> </a:t>
            </a:r>
            <a:r>
              <a:rPr lang="en-US" sz="3200" b="1" dirty="0" err="1">
                <a:latin typeface="Arial"/>
                <a:cs typeface="Calibri"/>
              </a:rPr>
              <a:t>nhập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viện</a:t>
            </a:r>
            <a:r>
              <a:rPr lang="en-US" sz="3200" dirty="0">
                <a:latin typeface="Arial"/>
                <a:cs typeface="Calibri"/>
              </a:rPr>
              <a:t>: BN </a:t>
            </a:r>
            <a:r>
              <a:rPr lang="en-US" sz="3200" dirty="0" err="1">
                <a:latin typeface="Arial"/>
                <a:cs typeface="Calibri"/>
              </a:rPr>
              <a:t>tỉnh</a:t>
            </a:r>
            <a:r>
              <a:rPr lang="en-US" sz="3200" dirty="0">
                <a:latin typeface="Arial"/>
                <a:cs typeface="Calibri"/>
              </a:rPr>
              <a:t>, </a:t>
            </a:r>
            <a:r>
              <a:rPr lang="en-US" sz="3200" dirty="0" err="1">
                <a:latin typeface="Arial"/>
                <a:cs typeface="Calibri"/>
              </a:rPr>
              <a:t>tiếp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xúc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được</a:t>
            </a:r>
            <a:endParaRPr lang="en-US" sz="32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Calibri"/>
              </a:rPr>
              <a:t>   </a:t>
            </a:r>
            <a:r>
              <a:rPr lang="en-US" sz="3200" dirty="0" err="1">
                <a:latin typeface="Arial"/>
                <a:cs typeface="Calibri"/>
              </a:rPr>
              <a:t>Mạch</a:t>
            </a:r>
            <a:r>
              <a:rPr lang="en-US" sz="3200" dirty="0">
                <a:latin typeface="Arial"/>
                <a:cs typeface="Calibri"/>
              </a:rPr>
              <a:t>: 1</a:t>
            </a:r>
            <a:r>
              <a:rPr lang="vi-VN" sz="3200" dirty="0">
                <a:latin typeface="Arial"/>
                <a:cs typeface="Calibri"/>
              </a:rPr>
              <a:t>02</a:t>
            </a:r>
            <a:r>
              <a:rPr lang="en-US" sz="3200" dirty="0">
                <a:latin typeface="Arial"/>
                <a:cs typeface="Calibri"/>
              </a:rPr>
              <a:t> l/</a:t>
            </a:r>
            <a:r>
              <a:rPr lang="en-US" sz="3200" dirty="0" err="1">
                <a:latin typeface="Arial"/>
                <a:cs typeface="Calibri"/>
              </a:rPr>
              <a:t>ph</a:t>
            </a:r>
            <a:r>
              <a:rPr lang="en-US" sz="3200" dirty="0">
                <a:latin typeface="Arial"/>
                <a:cs typeface="Calibri"/>
              </a:rPr>
              <a:t>		</a:t>
            </a:r>
            <a:r>
              <a:rPr lang="vi-VN" sz="3200" dirty="0">
                <a:latin typeface="Arial"/>
                <a:cs typeface="Calibri"/>
              </a:rPr>
              <a:t>          </a:t>
            </a:r>
            <a:r>
              <a:rPr lang="en-US" sz="3200" dirty="0">
                <a:latin typeface="Arial"/>
                <a:cs typeface="Calibri"/>
              </a:rPr>
              <a:t>HA: 120/60 mmHg</a:t>
            </a:r>
          </a:p>
          <a:p>
            <a:pPr marL="0" indent="0">
              <a:buNone/>
            </a:pPr>
            <a:r>
              <a:rPr lang="en-US" sz="3200" dirty="0">
                <a:latin typeface="Arial"/>
                <a:cs typeface="Calibri"/>
              </a:rPr>
              <a:t>   </a:t>
            </a:r>
            <a:r>
              <a:rPr lang="en-US" sz="3200" dirty="0" err="1">
                <a:latin typeface="Arial"/>
                <a:cs typeface="Calibri"/>
              </a:rPr>
              <a:t>Nhiệt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độ</a:t>
            </a:r>
            <a:r>
              <a:rPr lang="en-US" sz="3200" dirty="0">
                <a:latin typeface="Arial"/>
                <a:cs typeface="Calibri"/>
              </a:rPr>
              <a:t>: 37</a:t>
            </a:r>
            <a:r>
              <a:rPr lang="vi-VN" sz="3200" dirty="0">
                <a:latin typeface="Arial"/>
                <a:cs typeface="Calibri"/>
              </a:rPr>
              <a:t>,7</a:t>
            </a:r>
            <a:r>
              <a:rPr lang="en-US" sz="3200" baseline="30000" dirty="0" err="1">
                <a:latin typeface="Arial"/>
                <a:cs typeface="Calibri"/>
              </a:rPr>
              <a:t>o</a:t>
            </a:r>
            <a:r>
              <a:rPr lang="en-US" sz="3200" dirty="0" err="1">
                <a:latin typeface="Arial"/>
                <a:cs typeface="Calibri"/>
              </a:rPr>
              <a:t>C</a:t>
            </a:r>
            <a:r>
              <a:rPr lang="en-US" sz="3200" dirty="0">
                <a:latin typeface="Arial"/>
                <a:cs typeface="Calibri"/>
              </a:rPr>
              <a:t>		          </a:t>
            </a:r>
            <a:r>
              <a:rPr lang="en-US" sz="3200" dirty="0" err="1">
                <a:latin typeface="Arial"/>
                <a:cs typeface="Calibri"/>
              </a:rPr>
              <a:t>Nhịp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thở</a:t>
            </a:r>
            <a:r>
              <a:rPr lang="en-US" sz="3200" dirty="0">
                <a:latin typeface="Arial"/>
                <a:cs typeface="Calibri"/>
              </a:rPr>
              <a:t>: 18l</a:t>
            </a:r>
            <a:r>
              <a:rPr lang="vi-VN" sz="3200" dirty="0">
                <a:latin typeface="Arial"/>
                <a:cs typeface="Calibri"/>
              </a:rPr>
              <a:t> </a:t>
            </a:r>
            <a:r>
              <a:rPr lang="en-US" sz="3200" dirty="0">
                <a:latin typeface="Arial"/>
                <a:cs typeface="Calibri"/>
              </a:rPr>
              <a:t>/</a:t>
            </a:r>
            <a:r>
              <a:rPr lang="en-US" sz="3200" dirty="0" err="1">
                <a:latin typeface="Arial"/>
                <a:cs typeface="Calibri"/>
              </a:rPr>
              <a:t>phút</a:t>
            </a:r>
            <a:r>
              <a:rPr lang="en-US" sz="3200" dirty="0">
                <a:latin typeface="Arial"/>
                <a:cs typeface="Calibri"/>
              </a:rPr>
              <a:t> </a:t>
            </a:r>
            <a:endParaRPr lang="en-US" sz="3200" dirty="0">
              <a:latin typeface="Arial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8633B99-7DAB-4A6A-BE2A-F7AB0DA7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6</a:t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Bệnh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sử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>
                <a:latin typeface="Arial"/>
                <a:cs typeface="Times New Roman"/>
              </a:rPr>
              <a:t>Tình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trạng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sau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nhập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viện</a:t>
            </a:r>
            <a:r>
              <a:rPr lang="en-US" sz="3200" b="1" dirty="0">
                <a:latin typeface="Arial"/>
                <a:cs typeface="Times New Roman"/>
              </a:rPr>
              <a:t>:</a:t>
            </a:r>
            <a:endParaRPr lang="en-US" sz="3200" dirty="0">
              <a:latin typeface="Arial"/>
              <a:cs typeface="Times New Roman"/>
            </a:endParaRPr>
          </a:p>
          <a:p>
            <a:pPr lvl="1"/>
            <a:r>
              <a:rPr lang="en-US" sz="3200" dirty="0" err="1">
                <a:latin typeface="Arial"/>
                <a:cs typeface="Times New Roman"/>
              </a:rPr>
              <a:t>Còn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đau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hố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chậu</a:t>
            </a:r>
            <a:r>
              <a:rPr lang="en-US" sz="3200" dirty="0">
                <a:latin typeface="Arial"/>
                <a:cs typeface="Times New Roman"/>
              </a:rPr>
              <a:t> </a:t>
            </a:r>
            <a:r>
              <a:rPr lang="en-US" sz="3200" dirty="0" err="1">
                <a:latin typeface="Arial"/>
                <a:cs typeface="Times New Roman"/>
              </a:rPr>
              <a:t>phải</a:t>
            </a:r>
            <a:endParaRPr lang="vi-VN" sz="3200" dirty="0">
              <a:latin typeface="Arial"/>
              <a:cs typeface="Times New Roman"/>
            </a:endParaRPr>
          </a:p>
          <a:p>
            <a:pPr lvl="1"/>
            <a:r>
              <a:rPr lang="vi-VN" sz="3200" dirty="0" err="1">
                <a:latin typeface="Arial"/>
                <a:cs typeface="Times New Roman"/>
              </a:rPr>
              <a:t>Sốt</a:t>
            </a:r>
            <a:r>
              <a:rPr lang="vi-VN" sz="3200" dirty="0">
                <a:latin typeface="Arial"/>
                <a:cs typeface="Times New Roman"/>
              </a:rPr>
              <a:t> 39 </a:t>
            </a:r>
            <a:r>
              <a:rPr lang="vi-VN" sz="3200" dirty="0" err="1">
                <a:latin typeface="Arial"/>
                <a:cs typeface="Times New Roman"/>
              </a:rPr>
              <a:t>độ</a:t>
            </a:r>
            <a:endParaRPr lang="en-US" sz="3200" dirty="0">
              <a:latin typeface="Arial"/>
              <a:cs typeface="Times New Roman"/>
            </a:endParaRPr>
          </a:p>
          <a:p>
            <a:r>
              <a:rPr lang="en-US" sz="3200" b="1" dirty="0" err="1">
                <a:latin typeface="Arial"/>
                <a:cs typeface="Times New Roman"/>
              </a:rPr>
              <a:t>Trong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quá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trình</a:t>
            </a:r>
            <a:r>
              <a:rPr lang="en-US" sz="3200" b="1" dirty="0">
                <a:latin typeface="Arial"/>
                <a:cs typeface="Times New Roman"/>
              </a:rPr>
              <a:t> </a:t>
            </a:r>
            <a:r>
              <a:rPr lang="en-US" sz="3200" b="1" dirty="0" err="1">
                <a:latin typeface="Arial"/>
                <a:cs typeface="Times New Roman"/>
              </a:rPr>
              <a:t>bệnh</a:t>
            </a:r>
            <a:r>
              <a:rPr lang="en-US" sz="3200" dirty="0">
                <a:latin typeface="Arial"/>
                <a:cs typeface="Times New Roman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bệnh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nhân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chán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ăn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tiêu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phân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lỏng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2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lần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/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ngày,không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nhầy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máu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bệnh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nhân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buồn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nôn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hay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nôn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không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ra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huyết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âm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đạo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tiểu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vàng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trong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bình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sz="3200" dirty="0" err="1">
                <a:latin typeface="Arial"/>
                <a:cs typeface="Arial"/>
                <a:sym typeface="Wingdings" panose="05000000000000000000" pitchFamily="2" charset="2"/>
              </a:rPr>
              <a:t>thường</a:t>
            </a:r>
            <a:r>
              <a:rPr lang="en-US" sz="3200" dirty="0">
                <a:latin typeface="Arial"/>
                <a:cs typeface="Arial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26B639F-54ED-444F-AC1E-62C75314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6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Tiền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căn</a:t>
            </a:r>
            <a:r>
              <a:rPr lang="en-US" b="1">
                <a:latin typeface="Arial"/>
                <a:cs typeface="Times New Roman"/>
              </a:rPr>
              <a:t> 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 err="1">
                <a:latin typeface="Arial"/>
                <a:cs typeface="Calibri"/>
              </a:rPr>
              <a:t>Bản</a:t>
            </a:r>
            <a:r>
              <a:rPr lang="en-US" sz="3200" b="1" u="sng" dirty="0">
                <a:latin typeface="Arial"/>
                <a:cs typeface="Calibri"/>
              </a:rPr>
              <a:t> </a:t>
            </a:r>
            <a:r>
              <a:rPr lang="en-US" sz="3200" b="1" u="sng" dirty="0" err="1">
                <a:latin typeface="Arial"/>
                <a:cs typeface="Calibri"/>
              </a:rPr>
              <a:t>thân</a:t>
            </a:r>
            <a:r>
              <a:rPr lang="en-US" sz="3200" b="1" u="sng" dirty="0">
                <a:latin typeface="Arial"/>
                <a:cs typeface="Calibri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b="1" dirty="0" err="1">
                <a:latin typeface="Arial"/>
                <a:cs typeface="Calibri"/>
              </a:rPr>
              <a:t>Bệnh</a:t>
            </a:r>
            <a:r>
              <a:rPr lang="en-US" sz="3200" b="1" dirty="0">
                <a:latin typeface="Arial"/>
                <a:cs typeface="Calibri"/>
              </a:rPr>
              <a:t> </a:t>
            </a:r>
            <a:r>
              <a:rPr lang="en-US" sz="3200" b="1" dirty="0" err="1">
                <a:latin typeface="Arial"/>
                <a:cs typeface="Calibri"/>
              </a:rPr>
              <a:t>lý</a:t>
            </a:r>
            <a:r>
              <a:rPr lang="en-US" sz="3200" b="1" dirty="0">
                <a:latin typeface="Arial"/>
                <a:cs typeface="Calibri"/>
              </a:rPr>
              <a:t>:</a:t>
            </a:r>
            <a:endParaRPr lang="en-US" sz="3200" dirty="0">
              <a:latin typeface="Arial"/>
              <a:cs typeface="Calibri"/>
            </a:endParaRPr>
          </a:p>
          <a:p>
            <a:r>
              <a:rPr lang="en-US" sz="3200" b="1" dirty="0" err="1">
                <a:latin typeface="Arial"/>
                <a:cs typeface="Times New Roman"/>
              </a:rPr>
              <a:t>Sản</a:t>
            </a:r>
            <a:r>
              <a:rPr lang="en-US" sz="3200" b="1" dirty="0">
                <a:latin typeface="Arial"/>
                <a:cs typeface="Times New Roman"/>
              </a:rPr>
              <a:t> khoa:</a:t>
            </a:r>
            <a:r>
              <a:rPr lang="en-US" sz="3200" dirty="0">
                <a:latin typeface="Arial"/>
                <a:cs typeface="Times New Roman"/>
              </a:rPr>
              <a:t> PARA 0000, </a:t>
            </a:r>
            <a:r>
              <a:rPr lang="en-US" sz="3200" dirty="0" err="1">
                <a:latin typeface="Arial"/>
                <a:cs typeface="Times New Roman"/>
              </a:rPr>
              <a:t>k</a:t>
            </a:r>
            <a:r>
              <a:rPr lang="en-US" sz="3200" dirty="0" err="1">
                <a:latin typeface="Arial"/>
                <a:cs typeface="Calibri"/>
              </a:rPr>
              <a:t>inh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đầu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năm</a:t>
            </a:r>
            <a:r>
              <a:rPr lang="en-US" sz="3200" dirty="0">
                <a:latin typeface="Arial"/>
                <a:cs typeface="Calibri"/>
              </a:rPr>
              <a:t> 13 </a:t>
            </a:r>
            <a:r>
              <a:rPr lang="en-US" sz="3200" dirty="0" err="1">
                <a:latin typeface="Arial"/>
                <a:cs typeface="Calibri"/>
              </a:rPr>
              <a:t>tuổi</a:t>
            </a:r>
            <a:r>
              <a:rPr lang="en-US" sz="3200" dirty="0">
                <a:latin typeface="Arial"/>
                <a:cs typeface="Calibri"/>
              </a:rPr>
              <a:t>,</a:t>
            </a:r>
            <a:r>
              <a:rPr lang="vi-VN" sz="3200" dirty="0">
                <a:latin typeface="Arial"/>
                <a:cs typeface="Calibri"/>
              </a:rPr>
              <a:t> đã mãn kinh 5 năm</a:t>
            </a:r>
            <a:r>
              <a:rPr lang="en-US" sz="3200" dirty="0">
                <a:latin typeface="Arial"/>
                <a:cs typeface="Calibri"/>
              </a:rPr>
              <a:t>. </a:t>
            </a:r>
            <a:r>
              <a:rPr lang="en-US" sz="3200" dirty="0" err="1">
                <a:latin typeface="Arial"/>
                <a:cs typeface="Calibri"/>
              </a:rPr>
              <a:t>Chưa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ghi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nhận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tiền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căn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viêm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nhiễm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phần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phụ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trước</a:t>
            </a:r>
            <a:r>
              <a:rPr lang="en-US" sz="3200" dirty="0">
                <a:latin typeface="Arial"/>
                <a:cs typeface="Calibri"/>
              </a:rPr>
              <a:t> </a:t>
            </a:r>
            <a:r>
              <a:rPr lang="en-US" sz="3200" dirty="0" err="1">
                <a:latin typeface="Arial"/>
                <a:cs typeface="Calibri"/>
              </a:rPr>
              <a:t>đây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b="1" dirty="0" err="1">
                <a:latin typeface="Arial"/>
                <a:cs typeface="Calibri"/>
              </a:rPr>
              <a:t>Nội</a:t>
            </a:r>
            <a:r>
              <a:rPr lang="en-US" sz="3200" b="1" dirty="0">
                <a:latin typeface="Arial"/>
                <a:cs typeface="Calibri"/>
              </a:rPr>
              <a:t> khoa: </a:t>
            </a:r>
            <a:endParaRPr lang="en-US" sz="3200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>
                <a:latin typeface="Arial"/>
                <a:cs typeface="Calibri"/>
              </a:rPr>
              <a:t>THA</a:t>
            </a:r>
            <a:r>
              <a:rPr lang="vi-VN" sz="2800" dirty="0">
                <a:latin typeface="Arial"/>
                <a:cs typeface="Calibri"/>
              </a:rPr>
              <a:t>: </a:t>
            </a:r>
            <a:r>
              <a:rPr lang="vi-VN" sz="2800" dirty="0" err="1">
                <a:latin typeface="Arial"/>
                <a:cs typeface="Calibri"/>
              </a:rPr>
              <a:t>điều</a:t>
            </a:r>
            <a:r>
              <a:rPr lang="vi-VN" sz="2800" dirty="0">
                <a:latin typeface="Arial"/>
                <a:cs typeface="Calibri"/>
              </a:rPr>
              <a:t> </a:t>
            </a:r>
            <a:r>
              <a:rPr lang="vi-VN" sz="2800" dirty="0" err="1">
                <a:latin typeface="Arial"/>
                <a:cs typeface="Calibri"/>
              </a:rPr>
              <a:t>trị</a:t>
            </a:r>
            <a:r>
              <a:rPr lang="vi-VN" sz="2800" dirty="0">
                <a:latin typeface="Arial"/>
                <a:cs typeface="Calibri"/>
              </a:rPr>
              <a:t> </a:t>
            </a:r>
            <a:r>
              <a:rPr lang="vi-VN" sz="2800" dirty="0" err="1">
                <a:latin typeface="Arial"/>
                <a:cs typeface="Calibri"/>
              </a:rPr>
              <a:t>thuốc</a:t>
            </a:r>
            <a:r>
              <a:rPr lang="vi-VN" sz="2800" dirty="0">
                <a:latin typeface="Arial"/>
                <a:cs typeface="Calibri"/>
              </a:rPr>
              <a:t> </a:t>
            </a:r>
            <a:r>
              <a:rPr lang="vi-VN" sz="2800" dirty="0" err="1">
                <a:latin typeface="Arial"/>
                <a:cs typeface="Calibri"/>
              </a:rPr>
              <a:t>hàng</a:t>
            </a:r>
            <a:r>
              <a:rPr lang="vi-VN" sz="2800" dirty="0">
                <a:latin typeface="Arial"/>
                <a:cs typeface="Calibri"/>
              </a:rPr>
              <a:t> </a:t>
            </a:r>
            <a:r>
              <a:rPr lang="vi-VN" sz="2800" dirty="0" err="1">
                <a:latin typeface="Arial"/>
                <a:cs typeface="Calibri"/>
              </a:rPr>
              <a:t>ngày</a:t>
            </a:r>
            <a:endParaRPr lang="vi-VN" sz="2800" dirty="0">
              <a:latin typeface="Arial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Calibri"/>
              </a:rPr>
              <a:t>C</a:t>
            </a:r>
            <a:r>
              <a:rPr lang="en-US" sz="2800" dirty="0" err="1">
                <a:latin typeface="Arial"/>
                <a:cs typeface="Calibri"/>
              </a:rPr>
              <a:t>hưa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chích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ngừa</a:t>
            </a:r>
            <a:r>
              <a:rPr lang="en-US" sz="2800" dirty="0">
                <a:latin typeface="Arial"/>
                <a:cs typeface="Calibri"/>
              </a:rPr>
              <a:t> </a:t>
            </a:r>
            <a:r>
              <a:rPr lang="en-US" sz="2800" dirty="0" err="1">
                <a:latin typeface="Arial"/>
                <a:cs typeface="Calibri"/>
              </a:rPr>
              <a:t>viêm</a:t>
            </a:r>
            <a:r>
              <a:rPr lang="en-US" sz="2800" dirty="0">
                <a:latin typeface="Arial"/>
                <a:cs typeface="Calibri"/>
              </a:rPr>
              <a:t> </a:t>
            </a:r>
            <a:r>
              <a:rPr lang="en-US" sz="2800" dirty="0" err="1">
                <a:latin typeface="Arial"/>
                <a:cs typeface="Calibri"/>
              </a:rPr>
              <a:t>gan</a:t>
            </a:r>
            <a:r>
              <a:rPr lang="en-US" sz="2800" dirty="0">
                <a:latin typeface="Arial"/>
                <a:cs typeface="Calibri"/>
              </a:rPr>
              <a:t> B.</a:t>
            </a:r>
            <a:endParaRPr lang="en-US" sz="2800" dirty="0">
              <a:latin typeface="Arial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vi-VN" sz="2800" dirty="0">
                <a:latin typeface="Arial"/>
                <a:cs typeface="Calibri"/>
              </a:rPr>
              <a:t>Chưa ghi </a:t>
            </a:r>
            <a:r>
              <a:rPr lang="vi-VN" sz="2800" dirty="0" err="1">
                <a:latin typeface="Arial"/>
                <a:cs typeface="Calibri"/>
              </a:rPr>
              <a:t>nhận</a:t>
            </a:r>
            <a:r>
              <a:rPr lang="vi-VN" sz="2800" dirty="0">
                <a:latin typeface="Arial"/>
                <a:cs typeface="Calibri"/>
              </a:rPr>
              <a:t> </a:t>
            </a:r>
            <a:r>
              <a:rPr lang="vi-VN" sz="2800" dirty="0" err="1">
                <a:latin typeface="Arial"/>
                <a:cs typeface="Calibri"/>
              </a:rPr>
              <a:t>tiền</a:t>
            </a:r>
            <a:r>
              <a:rPr lang="vi-VN" sz="2800" dirty="0">
                <a:latin typeface="Arial"/>
                <a:cs typeface="Calibri"/>
              </a:rPr>
              <a:t> căn </a:t>
            </a:r>
            <a:r>
              <a:rPr lang="en-US" sz="2800" dirty="0" err="1">
                <a:latin typeface="Arial"/>
                <a:cs typeface="Calibri"/>
              </a:rPr>
              <a:t>bệnh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lý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tiêu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hóa</a:t>
            </a:r>
            <a:r>
              <a:rPr lang="en-US" sz="2800" dirty="0">
                <a:latin typeface="Arial"/>
                <a:cs typeface="Calibri"/>
              </a:rPr>
              <a:t> </a:t>
            </a:r>
            <a:r>
              <a:rPr lang="en-US" sz="2800" dirty="0" err="1">
                <a:latin typeface="Arial"/>
                <a:cs typeface="Calibri"/>
              </a:rPr>
              <a:t>khác</a:t>
            </a:r>
            <a:r>
              <a:rPr lang="en-US" sz="2800" dirty="0">
                <a:latin typeface="Arial"/>
                <a:cs typeface="Calibri"/>
              </a:rPr>
              <a:t>.</a:t>
            </a:r>
            <a:endParaRPr lang="en-US" sz="2800" dirty="0">
              <a:latin typeface="Arial"/>
              <a:cs typeface="Times New Roman"/>
            </a:endParaRPr>
          </a:p>
          <a:p>
            <a:pPr marL="0" indent="0">
              <a:buNone/>
            </a:pPr>
            <a:endParaRPr lang="en-US" sz="3200" dirty="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702E13F-5904-4D1D-8C2C-FCA60089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10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Arial"/>
                <a:cs typeface="Times New Roman"/>
              </a:rPr>
              <a:t>Tiền</a:t>
            </a:r>
            <a:r>
              <a:rPr lang="en-US" b="1">
                <a:latin typeface="Arial"/>
                <a:cs typeface="Times New Roman"/>
              </a:rPr>
              <a:t> </a:t>
            </a:r>
            <a:r>
              <a:rPr lang="en-US" b="1" err="1">
                <a:latin typeface="Arial"/>
                <a:cs typeface="Times New Roman"/>
              </a:rPr>
              <a:t>căn</a:t>
            </a:r>
            <a:r>
              <a:rPr lang="en-US" b="1">
                <a:latin typeface="Arial"/>
                <a:cs typeface="Times New Roman"/>
              </a:rPr>
              <a:t> 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u="sng" err="1">
                <a:latin typeface="Arial"/>
                <a:cs typeface="Calibri"/>
              </a:rPr>
              <a:t>Bản</a:t>
            </a:r>
            <a:r>
              <a:rPr lang="en-US" sz="3200" b="1" u="sng">
                <a:latin typeface="Arial"/>
                <a:cs typeface="Calibri"/>
              </a:rPr>
              <a:t> </a:t>
            </a:r>
            <a:r>
              <a:rPr lang="en-US" sz="3200" b="1" u="sng" err="1">
                <a:latin typeface="Arial"/>
                <a:cs typeface="Calibri"/>
              </a:rPr>
              <a:t>thân</a:t>
            </a:r>
            <a:r>
              <a:rPr lang="en-US" sz="3200" b="1" u="sng">
                <a:latin typeface="Arial"/>
                <a:cs typeface="Calibri"/>
              </a:rPr>
              <a:t>:</a:t>
            </a:r>
            <a:endParaRPr lang="en-US" sz="32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3200" b="1" err="1">
                <a:latin typeface="Arial"/>
                <a:cs typeface="Calibri"/>
              </a:rPr>
              <a:t>Bệnh</a:t>
            </a:r>
            <a:r>
              <a:rPr lang="en-US" sz="3200" b="1">
                <a:latin typeface="Arial"/>
                <a:cs typeface="Calibri"/>
              </a:rPr>
              <a:t> </a:t>
            </a:r>
            <a:r>
              <a:rPr lang="en-US" sz="3200" b="1" err="1">
                <a:latin typeface="Arial"/>
                <a:cs typeface="Calibri"/>
              </a:rPr>
              <a:t>lý</a:t>
            </a:r>
            <a:r>
              <a:rPr lang="en-US" sz="3200" b="1">
                <a:latin typeface="Arial"/>
                <a:cs typeface="Calibri"/>
              </a:rPr>
              <a:t>:</a:t>
            </a:r>
            <a:endParaRPr lang="en-US" sz="3200">
              <a:latin typeface="Arial"/>
              <a:cs typeface="Calibri"/>
            </a:endParaRPr>
          </a:p>
          <a:p>
            <a:r>
              <a:rPr lang="en-US" sz="3200" b="1" err="1">
                <a:latin typeface="Arial"/>
                <a:cs typeface="Calibri"/>
              </a:rPr>
              <a:t>Ngoại</a:t>
            </a:r>
            <a:r>
              <a:rPr lang="en-US" sz="3200" b="1">
                <a:latin typeface="Arial"/>
                <a:cs typeface="Calibri"/>
              </a:rPr>
              <a:t> khoa: </a:t>
            </a:r>
            <a:endParaRPr lang="en-US" sz="32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vi-VN" sz="2800">
                <a:latin typeface="Arial"/>
                <a:cs typeface="Calibri"/>
              </a:rPr>
              <a:t>Chưa ghi </a:t>
            </a:r>
            <a:r>
              <a:rPr lang="vi-VN" sz="2800" err="1">
                <a:latin typeface="Arial"/>
                <a:cs typeface="Calibri"/>
              </a:rPr>
              <a:t>nhận</a:t>
            </a:r>
            <a:r>
              <a:rPr lang="vi-VN" sz="2800">
                <a:latin typeface="Arial"/>
                <a:cs typeface="Calibri"/>
              </a:rPr>
              <a:t> </a:t>
            </a:r>
            <a:r>
              <a:rPr lang="vi-VN" sz="2800" err="1">
                <a:latin typeface="Arial"/>
                <a:cs typeface="Calibri"/>
              </a:rPr>
              <a:t>tiền</a:t>
            </a:r>
            <a:r>
              <a:rPr lang="vi-VN" sz="2800">
                <a:latin typeface="Arial"/>
                <a:cs typeface="Calibri"/>
              </a:rPr>
              <a:t> căn </a:t>
            </a:r>
            <a:r>
              <a:rPr lang="vi-VN" sz="2800" err="1">
                <a:latin typeface="Arial"/>
                <a:cs typeface="Calibri"/>
              </a:rPr>
              <a:t>các</a:t>
            </a:r>
            <a:r>
              <a:rPr lang="vi-VN" sz="2800">
                <a:latin typeface="Arial"/>
                <a:cs typeface="Calibri"/>
              </a:rPr>
              <a:t> cơn đau tương </a:t>
            </a:r>
            <a:r>
              <a:rPr lang="vi-VN" sz="2800" err="1">
                <a:latin typeface="Arial"/>
                <a:cs typeface="Calibri"/>
              </a:rPr>
              <a:t>tự</a:t>
            </a:r>
            <a:r>
              <a:rPr lang="vi-VN" sz="2800">
                <a:latin typeface="Arial"/>
                <a:cs typeface="Calibri"/>
              </a:rPr>
              <a:t> </a:t>
            </a:r>
            <a:r>
              <a:rPr lang="vi-VN" sz="2800" err="1">
                <a:latin typeface="Arial"/>
                <a:cs typeface="Calibri"/>
              </a:rPr>
              <a:t>trước</a:t>
            </a:r>
            <a:r>
              <a:rPr lang="vi-VN" sz="2800">
                <a:latin typeface="Arial"/>
                <a:cs typeface="Calibri"/>
              </a:rPr>
              <a:t> đây.</a:t>
            </a:r>
            <a:endParaRPr lang="en-US" sz="28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err="1">
                <a:latin typeface="Arial"/>
                <a:cs typeface="Calibri"/>
              </a:rPr>
              <a:t>Chưa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ghi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nhận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tiền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căn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phẫu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thuật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trước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đây</a:t>
            </a:r>
            <a:r>
              <a:rPr lang="en-US" sz="2800">
                <a:latin typeface="Arial"/>
                <a:cs typeface="Calibri"/>
              </a:rPr>
              <a:t>.</a:t>
            </a:r>
            <a:endParaRPr lang="en-US" sz="2800" err="1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err="1">
                <a:latin typeface="Arial"/>
                <a:cs typeface="Calibri"/>
              </a:rPr>
              <a:t>Không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tiền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căn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chấn</a:t>
            </a:r>
            <a:r>
              <a:rPr lang="en-US" sz="2800">
                <a:latin typeface="Arial"/>
                <a:cs typeface="Calibri"/>
              </a:rPr>
              <a:t> </a:t>
            </a:r>
            <a:r>
              <a:rPr lang="en-US" sz="2800" err="1">
                <a:latin typeface="Arial"/>
                <a:cs typeface="Calibri"/>
              </a:rPr>
              <a:t>thương</a:t>
            </a:r>
            <a:r>
              <a:rPr lang="en-US" sz="2800">
                <a:latin typeface="Arial"/>
                <a:cs typeface="Calibri"/>
              </a:rPr>
              <a:t>.</a:t>
            </a:r>
            <a:endParaRPr lang="en-US" sz="2800">
              <a:latin typeface="Arial"/>
            </a:endParaRPr>
          </a:p>
          <a:p>
            <a:pPr marL="0" indent="0">
              <a:buNone/>
            </a:pPr>
            <a:endParaRPr lang="en-US" sz="3200">
              <a:latin typeface="Arial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2777651-9085-4DF2-97BE-518C0ABC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9569-9A4E-4FA1-85F2-492790993914}" type="slidenum">
              <a:rPr lang="en-US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2316255"/>
      </p:ext>
    </p:extLst>
  </p:cSld>
  <p:clrMapOvr>
    <a:masterClrMapping/>
  </p:clrMapOvr>
</p:sld>
</file>

<file path=ppt/theme/theme1.xml><?xml version="1.0" encoding="utf-8"?>
<a:theme xmlns:a="http://schemas.openxmlformats.org/drawingml/2006/main" name="Hoài niệm">
  <a:themeElements>
    <a:clrScheme name="Hoài niệm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2513</Words>
  <Application>Microsoft Office PowerPoint</Application>
  <PresentationFormat>Widescreen</PresentationFormat>
  <Paragraphs>394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Times New Roman</vt:lpstr>
      <vt:lpstr>Wingdings,Sans-Serif</vt:lpstr>
      <vt:lpstr>Hoài niệm</vt:lpstr>
      <vt:lpstr>BỆNH ÁN</vt:lpstr>
      <vt:lpstr>Hành chính</vt:lpstr>
      <vt:lpstr>Lý do nhập viện:</vt:lpstr>
      <vt:lpstr>Bệnh sử</vt:lpstr>
      <vt:lpstr>Bệnh sử</vt:lpstr>
      <vt:lpstr>Bệnh sử</vt:lpstr>
      <vt:lpstr>Bệnh sử</vt:lpstr>
      <vt:lpstr>Tiền căn </vt:lpstr>
      <vt:lpstr>Tiền căn </vt:lpstr>
      <vt:lpstr>Tiền căn </vt:lpstr>
      <vt:lpstr>Lược qua các cơ quan</vt:lpstr>
      <vt:lpstr>Khám lâm sàng  (19h30h ngày 05/09/2022: Sau NV 7 giờ)</vt:lpstr>
      <vt:lpstr>Khám lâm sàng  (19h30h ngày 05/09/2022: Sau NV 7 giờ)</vt:lpstr>
      <vt:lpstr>Khám lâm sàng  (19h30h ngày 05/09/2022: Sau NV 7 giờ)</vt:lpstr>
      <vt:lpstr>Khám lâm sàng  (19h30h ngày 05/09/2022: Sau NV 7 giờ)</vt:lpstr>
      <vt:lpstr>Khám lâm sàng  (19h30h ngày 05/09/2022: Sau NV 7 giờ)</vt:lpstr>
      <vt:lpstr>Tóm tắt bệnh án</vt:lpstr>
      <vt:lpstr>Đặt vấn đề</vt:lpstr>
      <vt:lpstr>Chẩn đoán </vt:lpstr>
      <vt:lpstr>Biện luận</vt:lpstr>
      <vt:lpstr>Đề nghị cận lâm sàng</vt:lpstr>
      <vt:lpstr>Kết quả cận lâm sàng</vt:lpstr>
      <vt:lpstr>2. CT scan bụng có cản quang</vt:lpstr>
      <vt:lpstr>2. Công thức máu</vt:lpstr>
      <vt:lpstr>PowerPoint Presentation</vt:lpstr>
      <vt:lpstr>PowerPoint Presentation</vt:lpstr>
      <vt:lpstr>PowerPoint Presentation</vt:lpstr>
      <vt:lpstr>PowerPoint Presentation</vt:lpstr>
      <vt:lpstr>Các bảng điểm chẩn đoán viêm ruột thừa</vt:lpstr>
      <vt:lpstr>Thang điểm Alvarado</vt:lpstr>
      <vt:lpstr>Thang điểm AIR</vt:lpstr>
      <vt:lpstr>CHẨN ĐOÁN XÁC ĐỊNH</vt:lpstr>
      <vt:lpstr>Chẩn đoán xác định</vt:lpstr>
      <vt:lpstr>Điều trị</vt:lpstr>
      <vt:lpstr>So sánh mổ hở và mổ nội soi</vt:lpstr>
      <vt:lpstr>Tiên lượng</vt:lpstr>
      <vt:lpstr>Biến chứng sau mổ</vt:lpstr>
      <vt:lpstr>Chân thành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Windows User</dc:creator>
  <cp:lastModifiedBy>Ha Hua - Y17</cp:lastModifiedBy>
  <cp:revision>9</cp:revision>
  <dcterms:created xsi:type="dcterms:W3CDTF">2018-12-24T09:12:51Z</dcterms:created>
  <dcterms:modified xsi:type="dcterms:W3CDTF">2022-09-06T18:44:14Z</dcterms:modified>
</cp:coreProperties>
</file>