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4" r:id="rId4"/>
    <p:sldId id="257" r:id="rId5"/>
    <p:sldId id="268" r:id="rId6"/>
    <p:sldId id="258" r:id="rId7"/>
    <p:sldId id="259" r:id="rId8"/>
    <p:sldId id="271" r:id="rId9"/>
    <p:sldId id="272" r:id="rId10"/>
    <p:sldId id="261" r:id="rId11"/>
    <p:sldId id="262" r:id="rId12"/>
    <p:sldId id="273" r:id="rId13"/>
    <p:sldId id="266" r:id="rId14"/>
    <p:sldId id="270" r:id="rId15"/>
    <p:sldId id="276" r:id="rId16"/>
    <p:sldId id="265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54179-3EF1-4DA0-8D7D-A78C03B4C40F}" v="2198" dt="2022-09-07T18:20:40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7" d="100"/>
          <a:sy n="77" d="100"/>
        </p:scale>
        <p:origin x="-17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383" y="1271451"/>
            <a:ext cx="11617233" cy="1907586"/>
          </a:xfrm>
          <a:solidFill>
            <a:schemeClr val="accent1"/>
          </a:solidFill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TIẾP CẬN CHẨN ĐOÁN VÀ ĐIỀU TRỊ VIÊM RUỘT THỪA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790432" cy="2442146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GB" sz="4200" dirty="0" err="1" smtClean="0"/>
              <a:t>Nhóm</a:t>
            </a:r>
            <a:r>
              <a:rPr lang="en-GB" sz="4200" dirty="0" smtClean="0"/>
              <a:t> 3 – BV </a:t>
            </a:r>
            <a:r>
              <a:rPr lang="en-GB" sz="4200" dirty="0" err="1" smtClean="0"/>
              <a:t>Bình</a:t>
            </a:r>
            <a:r>
              <a:rPr lang="en-GB" sz="4200" dirty="0" smtClean="0"/>
              <a:t> </a:t>
            </a:r>
            <a:r>
              <a:rPr lang="en-GB" sz="4200" dirty="0" err="1" smtClean="0"/>
              <a:t>Dân</a:t>
            </a:r>
            <a:endParaRPr lang="en-GB" sz="4200" dirty="0" smtClean="0"/>
          </a:p>
          <a:p>
            <a:pPr algn="r"/>
            <a:r>
              <a:rPr lang="en-GB" sz="4200" dirty="0" err="1" smtClean="0"/>
              <a:t>Võ</a:t>
            </a:r>
            <a:r>
              <a:rPr lang="en-GB" sz="4200" dirty="0" smtClean="0"/>
              <a:t> </a:t>
            </a:r>
            <a:r>
              <a:rPr lang="en-GB" sz="4200" dirty="0" err="1" smtClean="0"/>
              <a:t>Quang</a:t>
            </a:r>
            <a:r>
              <a:rPr lang="en-GB" sz="4200" dirty="0" smtClean="0"/>
              <a:t> </a:t>
            </a:r>
            <a:r>
              <a:rPr lang="en-GB" sz="4200" dirty="0" err="1" smtClean="0"/>
              <a:t>Cường</a:t>
            </a:r>
            <a:endParaRPr lang="en-GB" sz="4200" dirty="0" smtClean="0"/>
          </a:p>
          <a:p>
            <a:pPr algn="r"/>
            <a:r>
              <a:rPr lang="en-GB" sz="4200" dirty="0" err="1" smtClean="0"/>
              <a:t>Trần</a:t>
            </a:r>
            <a:r>
              <a:rPr lang="en-GB" sz="4200" dirty="0" smtClean="0"/>
              <a:t> </a:t>
            </a:r>
            <a:r>
              <a:rPr lang="en-GB" sz="4200" dirty="0" err="1" smtClean="0"/>
              <a:t>Ngọc</a:t>
            </a:r>
            <a:r>
              <a:rPr lang="en-GB" sz="4200" dirty="0" smtClean="0"/>
              <a:t> </a:t>
            </a:r>
            <a:r>
              <a:rPr lang="en-GB" sz="4200" dirty="0" err="1" smtClean="0"/>
              <a:t>Hân</a:t>
            </a:r>
            <a:endParaRPr lang="en-GB" sz="4200" dirty="0" smtClean="0"/>
          </a:p>
          <a:p>
            <a:pPr algn="r"/>
            <a:r>
              <a:rPr lang="en-GB" sz="4200" dirty="0" err="1" smtClean="0"/>
              <a:t>Lê</a:t>
            </a:r>
            <a:r>
              <a:rPr lang="en-GB" sz="4200" dirty="0" smtClean="0"/>
              <a:t> </a:t>
            </a:r>
            <a:r>
              <a:rPr lang="en-GB" sz="4200" dirty="0" err="1" smtClean="0"/>
              <a:t>Đức</a:t>
            </a:r>
            <a:r>
              <a:rPr lang="en-GB" sz="4200" dirty="0" smtClean="0"/>
              <a:t> </a:t>
            </a:r>
            <a:r>
              <a:rPr lang="en-GB" sz="4200" dirty="0" err="1" smtClean="0"/>
              <a:t>Huy</a:t>
            </a:r>
            <a:endParaRPr lang="en-GB" sz="4200" dirty="0" smtClean="0"/>
          </a:p>
          <a:p>
            <a:pPr algn="l"/>
            <a:r>
              <a:rPr lang="en-GB" sz="4200" dirty="0"/>
              <a:t/>
            </a:r>
            <a:br>
              <a:rPr lang="en-GB" sz="4200" dirty="0"/>
            </a:br>
            <a:r>
              <a:rPr lang="en-GB" sz="4400" b="1" dirty="0" err="1" smtClean="0"/>
              <a:t>Giảng</a:t>
            </a:r>
            <a:r>
              <a:rPr lang="en-GB" sz="4400" b="1" dirty="0" smtClean="0"/>
              <a:t> </a:t>
            </a:r>
            <a:r>
              <a:rPr lang="en-GB" sz="4400" b="1" dirty="0" err="1" smtClean="0"/>
              <a:t>viên</a:t>
            </a:r>
            <a:r>
              <a:rPr lang="en-GB" sz="4400" b="1" dirty="0" smtClean="0"/>
              <a:t> </a:t>
            </a:r>
            <a:r>
              <a:rPr lang="en-GB" sz="4400" b="1" dirty="0" err="1" smtClean="0"/>
              <a:t>đánh</a:t>
            </a:r>
            <a:r>
              <a:rPr lang="en-GB" sz="4400" b="1" dirty="0" smtClean="0"/>
              <a:t> </a:t>
            </a:r>
            <a:r>
              <a:rPr lang="en-GB" sz="4400" b="1" dirty="0" err="1" smtClean="0"/>
              <a:t>giá</a:t>
            </a:r>
            <a:r>
              <a:rPr lang="en-GB" sz="4400" b="1" dirty="0" smtClean="0"/>
              <a:t>: BS. </a:t>
            </a:r>
            <a:r>
              <a:rPr lang="en-GB" sz="4400" b="1" dirty="0" err="1" smtClean="0"/>
              <a:t>Đặng</a:t>
            </a:r>
            <a:r>
              <a:rPr lang="en-GB" sz="4400" b="1" dirty="0" smtClean="0"/>
              <a:t> </a:t>
            </a:r>
            <a:r>
              <a:rPr lang="en-GB" sz="4400" b="1" dirty="0" err="1" smtClean="0"/>
              <a:t>Trường</a:t>
            </a:r>
            <a:r>
              <a:rPr lang="en-GB" sz="4400" b="1" dirty="0" smtClean="0"/>
              <a:t> </a:t>
            </a:r>
            <a:r>
              <a:rPr lang="en-GB" sz="4400" b="1" dirty="0" err="1" smtClean="0"/>
              <a:t>Thái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903" y="1320551"/>
            <a:ext cx="10515600" cy="4351338"/>
          </a:xfrm>
        </p:spPr>
        <p:txBody>
          <a:bodyPr/>
          <a:lstStyle/>
          <a:p>
            <a:r>
              <a:rPr lang="en-US" dirty="0" smtClean="0"/>
              <a:t>VPM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4" y="1801349"/>
            <a:ext cx="4704620" cy="353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4710" y="5347007"/>
            <a:ext cx="5161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VRT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thủng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do.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HCP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nốt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(</a:t>
            </a:r>
            <a:r>
              <a:rPr lang="en-US" dirty="0" err="1" smtClean="0"/>
              <a:t>bọt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) 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do </a:t>
            </a:r>
            <a:r>
              <a:rPr lang="en-US" dirty="0" err="1" smtClean="0"/>
              <a:t>thủng</a:t>
            </a:r>
            <a:r>
              <a:rPr lang="en-US" dirty="0" smtClean="0"/>
              <a:t>, </a:t>
            </a:r>
            <a:r>
              <a:rPr lang="en-US" dirty="0" err="1" smtClean="0"/>
              <a:t>hoại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gây</a:t>
            </a:r>
            <a:r>
              <a:rPr lang="en-US" dirty="0" smtClean="0"/>
              <a:t> VPM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lấp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AutoShape 4" descr="Classification of acute appendicitis (CAA) type 3b on CT: Appendicitis with free perforation. Shown is a transverse plane of the lower abdomen with free fluid, air and marked fat stranding indicating free perforation due to a necrotic, destroyed, and therefore undetectable append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602" y="1755310"/>
            <a:ext cx="4770223" cy="3591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14602" y="5474043"/>
            <a:ext cx="4770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VPM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ở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CT </a:t>
            </a:r>
            <a:r>
              <a:rPr lang="en-US" dirty="0" err="1" smtClean="0"/>
              <a:t>bụng</a:t>
            </a:r>
            <a:r>
              <a:rPr lang="en-US" dirty="0" smtClean="0"/>
              <a:t>,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bụng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hơi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thâm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mỡ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8184" y="1600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Researchgate.net: </a:t>
            </a:r>
            <a:r>
              <a:rPr lang="en-US" sz="1200" b="1" i="1" dirty="0" smtClean="0"/>
              <a:t>Classification of acute appendicitis (CAA): treatment directed new classification based on imaging (ultrasound, computed tomography) and pathology, </a:t>
            </a:r>
            <a:r>
              <a:rPr lang="de-DE" sz="1200" i="1" dirty="0" smtClean="0"/>
              <a:t>Jörg </a:t>
            </a:r>
            <a:r>
              <a:rPr lang="de-DE" sz="1200" i="1" dirty="0"/>
              <a:t>C. </a:t>
            </a:r>
            <a:r>
              <a:rPr lang="de-DE" sz="1200" i="1" dirty="0" smtClean="0"/>
              <a:t>Hoffmann, Claus-Peter Trimborn, Michael </a:t>
            </a:r>
            <a:r>
              <a:rPr lang="de-DE" sz="1200" i="1" dirty="0"/>
              <a:t>Hoffmann</a:t>
            </a:r>
            <a:r>
              <a:rPr lang="de-DE" sz="1200" i="1" dirty="0" smtClean="0"/>
              <a:t>[...], Alois </a:t>
            </a:r>
            <a:r>
              <a:rPr lang="de-DE" sz="1200" i="1" dirty="0"/>
              <a:t>Hollerweger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9592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43" y="1442566"/>
            <a:ext cx="10515600" cy="4351338"/>
          </a:xfrm>
        </p:spPr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1546" y="4942027"/>
            <a:ext cx="894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VRT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abcess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6757" y="5943600"/>
            <a:ext cx="998425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Researchgate.net: </a:t>
            </a:r>
            <a:r>
              <a:rPr lang="en-US" sz="1600" b="1" i="1" dirty="0"/>
              <a:t>Ultrasonography of the acute abdomen: gastrointestinal conditions</a:t>
            </a:r>
            <a:r>
              <a:rPr lang="en-US" sz="1600" i="1" dirty="0"/>
              <a:t>, </a:t>
            </a:r>
            <a:r>
              <a:rPr lang="en-US" sz="1600" i="1" dirty="0" err="1"/>
              <a:t>Julien</a:t>
            </a:r>
            <a:r>
              <a:rPr lang="en-US" sz="1600" i="1" dirty="0"/>
              <a:t> </a:t>
            </a:r>
            <a:r>
              <a:rPr lang="en-US" sz="1600" i="1" dirty="0" err="1"/>
              <a:t>Puylaert</a:t>
            </a:r>
            <a:endParaRPr lang="en-US" sz="1600" i="1" dirty="0"/>
          </a:p>
          <a:p>
            <a:r>
              <a:rPr lang="en-US" sz="1600" b="1" dirty="0"/>
              <a:t/>
            </a:r>
            <a:br>
              <a:rPr lang="en-US" sz="1600" b="1" dirty="0"/>
            </a:br>
            <a:endParaRPr lang="en-US" sz="1600" b="1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AutoShape 4" descr="Acute appendicitis with a small periappendiceal abscess. The patient had a 4-day history of right lower quadrant pain and at physical examination had clear peritonitis. The sedimentation rate was 48 mm/hour. Palpation was unreliable. Subsequent appendectomy with evacuation of the abscess was performed without technical difficulties. 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551" y="1227277"/>
            <a:ext cx="36576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9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43" y="1442566"/>
            <a:ext cx="10515600" cy="4351338"/>
          </a:xfrm>
        </p:spPr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35" y="2021232"/>
            <a:ext cx="8688026" cy="267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09816" y="4695568"/>
            <a:ext cx="894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CT </a:t>
            </a:r>
            <a:r>
              <a:rPr lang="en-US" dirty="0" err="1" smtClean="0"/>
              <a:t>bụng</a:t>
            </a:r>
            <a:r>
              <a:rPr lang="en-US" dirty="0" smtClean="0"/>
              <a:t> ở BN </a:t>
            </a:r>
            <a:r>
              <a:rPr lang="en-US" dirty="0" err="1" smtClean="0"/>
              <a:t>nữ</a:t>
            </a:r>
            <a:r>
              <a:rPr lang="en-US" dirty="0" smtClean="0"/>
              <a:t> 87 </a:t>
            </a:r>
            <a:r>
              <a:rPr lang="en-US" dirty="0" err="1" smtClean="0"/>
              <a:t>tuổi</a:t>
            </a:r>
            <a:r>
              <a:rPr lang="en-US" dirty="0" smtClean="0"/>
              <a:t>: 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(A)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(B).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VRT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(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).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thủng</a:t>
            </a:r>
            <a:r>
              <a:rPr lang="en-US" dirty="0" smtClean="0"/>
              <a:t> (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). </a:t>
            </a:r>
            <a:r>
              <a:rPr lang="en-US" dirty="0" err="1" smtClean="0"/>
              <a:t>Abcess</a:t>
            </a:r>
            <a:r>
              <a:rPr lang="en-US" dirty="0" smtClean="0"/>
              <a:t>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</a:t>
            </a:r>
            <a:r>
              <a:rPr lang="en-US" dirty="0" err="1" smtClean="0"/>
              <a:t>quanh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manh</a:t>
            </a:r>
            <a:r>
              <a:rPr lang="en-US" dirty="0" smtClean="0"/>
              <a:t> </a:t>
            </a:r>
            <a:r>
              <a:rPr lang="en-US" dirty="0" err="1" smtClean="0"/>
              <a:t>tràng</a:t>
            </a:r>
            <a:r>
              <a:rPr lang="en-US" dirty="0" smtClean="0"/>
              <a:t> (</a:t>
            </a:r>
            <a:r>
              <a:rPr lang="en-US" dirty="0" err="1" smtClean="0"/>
              <a:t>ngôi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6757" y="5943600"/>
            <a:ext cx="9984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ncbi.nlm.nih.gov:</a:t>
            </a:r>
            <a:r>
              <a:rPr lang="en-US" sz="1400" b="1" dirty="0" err="1" smtClean="0"/>
              <a:t>Imaging</a:t>
            </a:r>
            <a:r>
              <a:rPr lang="en-US" sz="1400" b="1" dirty="0" smtClean="0"/>
              <a:t> </a:t>
            </a:r>
            <a:r>
              <a:rPr lang="en-US" sz="1400" b="1" dirty="0"/>
              <a:t>of acute appendicitis</a:t>
            </a:r>
            <a:r>
              <a:rPr lang="en-US" sz="1400" b="1" dirty="0" smtClean="0"/>
              <a:t>: </a:t>
            </a:r>
            <a:r>
              <a:rPr lang="en-US" sz="1400" b="1" dirty="0"/>
              <a:t>Advances, </a:t>
            </a:r>
            <a:r>
              <a:rPr lang="en-US" sz="1400" i="1" dirty="0" err="1"/>
              <a:t>Sonay</a:t>
            </a:r>
            <a:r>
              <a:rPr lang="en-US" sz="1400" i="1" dirty="0"/>
              <a:t> </a:t>
            </a:r>
            <a:r>
              <a:rPr lang="en-US" sz="1400" i="1" dirty="0" err="1"/>
              <a:t>Aydın</a:t>
            </a:r>
            <a:r>
              <a:rPr lang="en-US" sz="1400" i="1" dirty="0"/>
              <a:t>, </a:t>
            </a:r>
            <a:r>
              <a:rPr lang="en-US" sz="1400" i="1" dirty="0" err="1"/>
              <a:t>Erdal</a:t>
            </a:r>
            <a:r>
              <a:rPr lang="en-US" sz="1400" i="1" dirty="0"/>
              <a:t> </a:t>
            </a:r>
            <a:r>
              <a:rPr lang="en-US" sz="1400" i="1" dirty="0" err="1"/>
              <a:t>Karavas</a:t>
            </a:r>
            <a:r>
              <a:rPr lang="en-US" sz="1400" i="1" dirty="0"/>
              <a:t>, and </a:t>
            </a:r>
            <a:r>
              <a:rPr lang="en-US" sz="1400" i="1" dirty="0" err="1"/>
              <a:t>Düzgün</a:t>
            </a:r>
            <a:r>
              <a:rPr lang="en-US" sz="1400" i="1" dirty="0"/>
              <a:t> Can </a:t>
            </a:r>
            <a:r>
              <a:rPr lang="en-US" sz="1400" i="1" dirty="0" err="1"/>
              <a:t>Şenbil</a:t>
            </a:r>
            <a:endParaRPr lang="en-US" sz="1400" i="1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43" y="1442566"/>
            <a:ext cx="10515600" cy="4351338"/>
          </a:xfrm>
        </p:spPr>
        <p:txBody>
          <a:bodyPr/>
          <a:lstStyle/>
          <a:p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quánh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14" y="2141237"/>
            <a:ext cx="5300619" cy="321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1914" y="5486400"/>
            <a:ext cx="4942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căng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quánh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605" y="2141237"/>
            <a:ext cx="4420844" cy="321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10865" y="5486400"/>
            <a:ext cx="3941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thủng</a:t>
            </a:r>
            <a:r>
              <a:rPr lang="en-US" dirty="0" smtClean="0"/>
              <a:t> (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)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quánh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, </a:t>
            </a:r>
            <a:r>
              <a:rPr lang="en-US" dirty="0" err="1" smtClean="0"/>
              <a:t>thâm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mỡ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(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47038" y="1942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Researchgate.net: </a:t>
            </a:r>
            <a:r>
              <a:rPr lang="en-US" sz="1200" b="1" i="1" dirty="0"/>
              <a:t>Classification of acute appendicitis (CAA): treatment directed new classification based on imaging (ultrasound, computed tomography) and pathology, </a:t>
            </a:r>
            <a:r>
              <a:rPr lang="de-DE" sz="1200" i="1" dirty="0"/>
              <a:t>Jörg C. Hoffmann, Claus-Peter Trimborn, Michael Hoffmann[...], Alois Hollerweger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2188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745760"/>
              </p:ext>
            </p:extLst>
          </p:nvPr>
        </p:nvGraphicFramePr>
        <p:xfrm>
          <a:off x="615531" y="461686"/>
          <a:ext cx="11098674" cy="570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52">
                  <a:extLst>
                    <a:ext uri="{9D8B030D-6E8A-4147-A177-3AD203B41FA5}">
                      <a16:colId xmlns:a16="http://schemas.microsoft.com/office/drawing/2014/main" xmlns="" val="3045764773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xmlns="" val="36206444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189145206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xmlns="" val="2053618949"/>
                    </a:ext>
                  </a:extLst>
                </a:gridCol>
                <a:gridCol w="2724912">
                  <a:extLst>
                    <a:ext uri="{9D8B030D-6E8A-4147-A177-3AD203B41FA5}">
                      <a16:colId xmlns:a16="http://schemas.microsoft.com/office/drawing/2014/main" xmlns="" val="565522544"/>
                    </a:ext>
                  </a:extLst>
                </a:gridCol>
                <a:gridCol w="2335674">
                  <a:extLst>
                    <a:ext uri="{9D8B030D-6E8A-4147-A177-3AD203B41FA5}">
                      <a16:colId xmlns:a16="http://schemas.microsoft.com/office/drawing/2014/main" xmlns="" val="3844996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8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Viêm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ruột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thừa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endParaRPr lang="en-GB" sz="1800" b="1" i="0" u="none" strike="noStrike" noProof="0" dirty="0" smtClean="0">
                        <a:latin typeface="+mn-lt"/>
                        <a:cs typeface="Arial" pitchFamily="34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GB" sz="1800" b="1" i="0" u="none" strike="noStrike" noProof="0" dirty="0" smtClean="0">
                          <a:latin typeface="+mn-lt"/>
                          <a:cs typeface="Arial" pitchFamily="34" charset="0"/>
                        </a:rPr>
                        <a:t>sung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huyết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/</a:t>
                      </a: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mủ</a:t>
                      </a:r>
                      <a:endParaRPr lang="en-US" sz="1800" dirty="0" err="1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Viêm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phúc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endParaRPr lang="en-GB" sz="1800" b="1" i="0" u="none" strike="noStrike" noProof="0" dirty="0" smtClean="0">
                        <a:latin typeface="+mn-lt"/>
                        <a:cs typeface="Arial" pitchFamily="34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GB" sz="1800" b="1" i="0" u="none" strike="noStrike" noProof="0" dirty="0" err="1" smtClean="0">
                          <a:latin typeface="+mn-lt"/>
                          <a:cs typeface="Arial" pitchFamily="34" charset="0"/>
                        </a:rPr>
                        <a:t>mạc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khu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trú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Viêm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r>
                        <a:rPr lang="en-GB" sz="1800" b="1" i="0" u="none" strike="noStrike" noProof="0" dirty="0" err="1" smtClean="0">
                          <a:latin typeface="+mn-lt"/>
                          <a:cs typeface="Arial" pitchFamily="34" charset="0"/>
                        </a:rPr>
                        <a:t>phúc</a:t>
                      </a:r>
                      <a:endParaRPr lang="en-GB" sz="1800" b="1" i="0" u="none" strike="noStrike" noProof="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GB" sz="1800" b="1" i="0" u="none" strike="noStrike" noProof="0" dirty="0" err="1" smtClean="0">
                          <a:latin typeface="+mn-lt"/>
                          <a:cs typeface="Arial" pitchFamily="34" charset="0"/>
                        </a:rPr>
                        <a:t>mạc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toàn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thể</a:t>
                      </a:r>
                      <a:endParaRPr lang="en-GB" sz="1800" b="1" i="0" u="none" strike="noStrike" noProof="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Áp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xe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ruột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thừa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Đám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quánh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ruột</a:t>
                      </a:r>
                      <a:r>
                        <a:rPr lang="en-GB" sz="1800" b="1" i="0" u="none" strike="noStrike" noProof="0" dirty="0">
                          <a:latin typeface="+mn-lt"/>
                          <a:cs typeface="Arial" pitchFamily="34" charset="0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+mn-lt"/>
                          <a:cs typeface="Arial" pitchFamily="34" charset="0"/>
                        </a:rPr>
                        <a:t>thừa</a:t>
                      </a:r>
                      <a:endParaRPr lang="en-US" sz="1800" dirty="0" err="1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881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+mn-lt"/>
                          <a:cs typeface="Arial" pitchFamily="34" charset="0"/>
                        </a:rPr>
                        <a:t>Nguyên</a:t>
                      </a:r>
                      <a:r>
                        <a:rPr lang="en-US" sz="1800" b="1" baseline="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+mn-lt"/>
                          <a:cs typeface="Arial" pitchFamily="34" charset="0"/>
                        </a:rPr>
                        <a:t>tắc</a:t>
                      </a:r>
                      <a:r>
                        <a:rPr lang="en-US" sz="1800" b="1" baseline="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+mn-lt"/>
                          <a:cs typeface="Arial" pitchFamily="34" charset="0"/>
                        </a:rPr>
                        <a:t>điều</a:t>
                      </a:r>
                      <a:r>
                        <a:rPr lang="en-US" sz="1800" b="1" baseline="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+mn-lt"/>
                          <a:cs typeface="Arial" pitchFamily="34" charset="0"/>
                        </a:rPr>
                        <a:t>trị</a:t>
                      </a:r>
                      <a:endParaRPr lang="en-US" sz="1800" b="1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P</a:t>
                      </a:r>
                      <a:r>
                        <a:rPr lang="vi-VN" sz="1600" dirty="0" smtClean="0">
                          <a:latin typeface="+mj-lt"/>
                          <a:cs typeface="Arial" pitchFamily="34" charset="0"/>
                        </a:rPr>
                        <a:t>hẫu thuật cắt bỏ</a:t>
                      </a:r>
                      <a:endParaRPr lang="en-US" sz="1600" dirty="0" smtClean="0">
                        <a:latin typeface="+mj-lt"/>
                        <a:cs typeface="Arial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vi-VN" sz="1600" dirty="0" smtClean="0">
                          <a:latin typeface="+mj-lt"/>
                          <a:cs typeface="Arial" pitchFamily="34" charset="0"/>
                        </a:rPr>
                        <a:t>ruột thừa</a:t>
                      </a: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 </a:t>
                      </a:r>
                      <a:r>
                        <a:rPr lang="vi-VN" sz="1600" dirty="0" smtClean="0">
                          <a:latin typeface="+mj-lt"/>
                          <a:cs typeface="Arial" pitchFamily="34" charset="0"/>
                        </a:rPr>
                        <a:t>càng</a:t>
                      </a: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 </a:t>
                      </a:r>
                      <a:r>
                        <a:rPr lang="vi-VN" sz="1600" dirty="0" smtClean="0">
                          <a:latin typeface="+mj-lt"/>
                          <a:cs typeface="Arial" pitchFamily="34" charset="0"/>
                        </a:rPr>
                        <a:t>sớm</a:t>
                      </a:r>
                      <a:r>
                        <a:rPr lang="en-US" sz="1600" baseline="0" dirty="0" smtClean="0">
                          <a:latin typeface="+mj-lt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+mn-lt"/>
                          <a:cs typeface="Arial" pitchFamily="34" charset="0"/>
                        </a:rPr>
                        <a:t>càng</a:t>
                      </a:r>
                      <a:r>
                        <a:rPr lang="vi-VN" sz="1600" dirty="0" smtClean="0">
                          <a:latin typeface="+mj-lt"/>
                          <a:cs typeface="Arial" pitchFamily="34" charset="0"/>
                        </a:rPr>
                        <a:t> tốt, tránh trì </a:t>
                      </a: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/>
                      </a:r>
                      <a:br>
                        <a:rPr lang="en-US" sz="1600" dirty="0" smtClean="0">
                          <a:latin typeface="+mj-lt"/>
                          <a:cs typeface="Arial" pitchFamily="34" charset="0"/>
                        </a:rPr>
                      </a:br>
                      <a:r>
                        <a:rPr lang="vi-VN" sz="1600" dirty="0" smtClean="0">
                          <a:latin typeface="+mj-lt"/>
                          <a:cs typeface="Arial" pitchFamily="34" charset="0"/>
                        </a:rPr>
                        <a:t>hoãn không cần</a:t>
                      </a: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/>
                      </a:r>
                      <a:br>
                        <a:rPr lang="en-US" sz="1600" dirty="0" smtClean="0">
                          <a:latin typeface="+mj-lt"/>
                          <a:cs typeface="Arial" pitchFamily="34" charset="0"/>
                        </a:rPr>
                      </a:br>
                      <a:r>
                        <a:rPr lang="vi-VN" sz="1600" dirty="0" smtClean="0">
                          <a:latin typeface="+mj-lt"/>
                          <a:cs typeface="Arial" pitchFamily="34" charset="0"/>
                        </a:rPr>
                        <a:t>thiết</a:t>
                      </a:r>
                      <a:endParaRPr lang="en-US" sz="1600" dirty="0" smtClean="0">
                        <a:latin typeface="+mj-lt"/>
                        <a:ea typeface="+mn-lt"/>
                        <a:cs typeface="Arial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vi-VN" sz="1600" dirty="0" smtClean="0">
                          <a:latin typeface="+mj-lt"/>
                          <a:cs typeface="Arial" pitchFamily="34" charset="0"/>
                        </a:rPr>
                        <a:t>KS dự phòng</a:t>
                      </a:r>
                      <a:endParaRPr lang="en-US" sz="1600" dirty="0" smtClean="0">
                        <a:latin typeface="+mj-lt"/>
                        <a:ea typeface="+mn-lt"/>
                        <a:cs typeface="Arial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M</a:t>
                      </a:r>
                      <a:r>
                        <a:rPr lang="vi-VN" sz="1600" dirty="0" smtClean="0">
                          <a:latin typeface="+mj-lt"/>
                          <a:cs typeface="Arial" pitchFamily="34" charset="0"/>
                        </a:rPr>
                        <a:t>ổ mở / PT nội soi</a:t>
                      </a:r>
                      <a:endParaRPr lang="en-US" sz="1600" dirty="0" smtClean="0">
                        <a:latin typeface="+mj-lt"/>
                        <a:ea typeface="+mn-lt"/>
                        <a:cs typeface="Arial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 smtClean="0">
                          <a:latin typeface="+mn-lt"/>
                          <a:cs typeface="Arial" pitchFamily="34" charset="0"/>
                        </a:rPr>
                        <a:t>Khi</a:t>
                      </a:r>
                      <a:r>
                        <a:rPr lang="en-US" sz="1600" baseline="0" dirty="0" smtClean="0">
                          <a:latin typeface="+mj-lt"/>
                          <a:cs typeface="Arial" pitchFamily="34" charset="0"/>
                        </a:rPr>
                        <a:t> </a:t>
                      </a:r>
                      <a:r>
                        <a:rPr lang="vi-VN" sz="1600" dirty="0" smtClean="0">
                          <a:latin typeface="+mj-lt"/>
                          <a:cs typeface="Arial" pitchFamily="34" charset="0"/>
                        </a:rPr>
                        <a:t>VRT vỡ:</a:t>
                      </a: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/>
                      </a:r>
                      <a:br>
                        <a:rPr lang="en-US" sz="1600" dirty="0" smtClean="0">
                          <a:latin typeface="+mj-lt"/>
                          <a:cs typeface="Arial" pitchFamily="34" charset="0"/>
                        </a:rPr>
                      </a:br>
                      <a:r>
                        <a:rPr lang="vi-VN" sz="1600" dirty="0" smtClean="0">
                          <a:latin typeface="+mj-lt"/>
                          <a:cs typeface="Arial" pitchFamily="34" charset="0"/>
                        </a:rPr>
                        <a:t>rửa bụng,</a:t>
                      </a:r>
                      <a:r>
                        <a:rPr lang="en-US" sz="1600" dirty="0" smtClean="0">
                          <a:latin typeface="+mj-lt"/>
                          <a:cs typeface="Arial" pitchFamily="34" charset="0"/>
                        </a:rPr>
                        <a:t> </a:t>
                      </a:r>
                      <a:r>
                        <a:rPr lang="vi-VN" sz="1600" dirty="0" smtClean="0">
                          <a:latin typeface="+mj-lt"/>
                          <a:cs typeface="Arial" pitchFamily="34" charset="0"/>
                        </a:rPr>
                        <a:t>dẫn lưu, KS điều trị</a:t>
                      </a:r>
                      <a:endParaRPr lang="en-US" sz="1600" dirty="0" smtClean="0">
                        <a:latin typeface="+mj-lt"/>
                        <a:cs typeface="Arial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01638" indent="-282575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Điều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trị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sốc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nhiễm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khuẩn</a:t>
                      </a:r>
                      <a:endParaRPr lang="en-US" sz="16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401638" indent="-293688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Bồi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hoàn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nước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điện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giải</a:t>
                      </a:r>
                      <a:endParaRPr lang="en-US" sz="1600" dirty="0" smtClean="0">
                        <a:latin typeface="+mn-lt"/>
                        <a:ea typeface="+mn-lt"/>
                        <a:cs typeface="Arial" pitchFamily="34" charset="0"/>
                      </a:endParaRPr>
                    </a:p>
                    <a:p>
                      <a:pPr marL="401638" indent="-293688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Dùng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kháng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sinh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phổ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rộng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, </a:t>
                      </a:r>
                      <a:b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</a:b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tiếp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tục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ít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nhất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4-  7 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ngày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</a:p>
                    <a:p>
                      <a:pPr marL="401638" indent="-293688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sau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 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phẫu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thuật</a:t>
                      </a:r>
                      <a:endParaRPr lang="en-US" sz="1600" dirty="0" smtClean="0">
                        <a:latin typeface="+mn-lt"/>
                        <a:ea typeface="+mn-lt"/>
                        <a:cs typeface="Arial" pitchFamily="34" charset="0"/>
                      </a:endParaRPr>
                    </a:p>
                    <a:p>
                      <a:pPr marL="401638" indent="-293688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Mổ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mở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/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mổ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nội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soi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cắt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ruột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b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</a:b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thừa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và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làm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sạch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khoang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/>
                      </a:r>
                      <a:b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</a:b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phúc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mạc</a:t>
                      </a:r>
                      <a:endParaRPr lang="en-GB" sz="1600" dirty="0" smtClean="0">
                        <a:latin typeface="+mn-lt"/>
                        <a:cs typeface="Arial" pitchFamily="34" charset="0"/>
                      </a:endParaRPr>
                    </a:p>
                    <a:p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1638" indent="-293688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Xu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hướng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điều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trị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bảo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tồn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,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nếu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không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đáp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ứng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hoặc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áp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xe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quá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lớn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mới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mổ</a:t>
                      </a:r>
                      <a:endParaRPr lang="en-US" sz="1600" dirty="0" smtClean="0">
                        <a:latin typeface="+mn-lt"/>
                        <a:ea typeface="+mn-lt"/>
                        <a:cs typeface="Arial" pitchFamily="34" charset="0"/>
                      </a:endParaRPr>
                    </a:p>
                    <a:p>
                      <a:pPr marL="401638" indent="-293688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Wingdings" panose="020B0604020202020204" pitchFamily="34" charset="0"/>
                        <a:buChar char="ü"/>
                      </a:pP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≤4cm: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kháng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sinh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±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chọc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b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</a:b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hút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/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dẫn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lưu</a:t>
                      </a:r>
                      <a:endParaRPr lang="en-US" sz="16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401638" indent="-293688">
                        <a:spcBef>
                          <a:spcPts val="400"/>
                        </a:spcBef>
                        <a:buFont typeface="Wingdings" panose="020B0604020202020204" pitchFamily="34" charset="0"/>
                        <a:buChar char="ü"/>
                      </a:pP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4 -</a:t>
                      </a:r>
                      <a:r>
                        <a:rPr lang="en-US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6cm :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kháng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sinh</a:t>
                      </a:r>
                      <a:endParaRPr lang="en-US" sz="1600" dirty="0" smtClean="0">
                        <a:latin typeface="+mn-lt"/>
                        <a:ea typeface="+mn-lt"/>
                        <a:cs typeface="Arial" pitchFamily="34" charset="0"/>
                      </a:endParaRPr>
                    </a:p>
                    <a:p>
                      <a:pPr marL="107950" indent="0">
                        <a:spcBef>
                          <a:spcPts val="400"/>
                        </a:spcBef>
                        <a:buFont typeface="Wingdings" panose="020B0604020202020204" pitchFamily="34" charset="0"/>
                        <a:buNone/>
                      </a:pP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      +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chọc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hút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/ 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dẫn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lưu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,</a:t>
                      </a:r>
                      <a:r>
                        <a:rPr lang="en-US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         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không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đỡ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 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thì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mổ</a:t>
                      </a:r>
                      <a:endParaRPr lang="en-US" sz="1600" dirty="0" smtClean="0">
                        <a:latin typeface="+mn-lt"/>
                        <a:ea typeface="+mn-lt"/>
                        <a:cs typeface="Arial" pitchFamily="34" charset="0"/>
                      </a:endParaRPr>
                    </a:p>
                    <a:p>
                      <a:pPr marL="401638" indent="-293688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Wingdings" panose="020B0604020202020204" pitchFamily="34" charset="0"/>
                        <a:buChar char="ü"/>
                      </a:pP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≥ 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7cm, 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áp</a:t>
                      </a:r>
                      <a:r>
                        <a:rPr lang="en-US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xe</a:t>
                      </a:r>
                      <a:r>
                        <a:rPr lang="en-US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giữa</a:t>
                      </a:r>
                      <a:r>
                        <a:rPr lang="en-US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các</a:t>
                      </a:r>
                      <a:r>
                        <a:rPr lang="en-US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quai</a:t>
                      </a:r>
                      <a:r>
                        <a:rPr lang="en-US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ruột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: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nên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mổ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endParaRPr lang="en-US" sz="1600" dirty="0"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0795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Wingdings" panose="020B0604020202020204" pitchFamily="34" charset="0"/>
                        <a:buNone/>
                      </a:pPr>
                      <a:endParaRPr lang="en-US" sz="1600" dirty="0" smtClean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9497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Nguyên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tắc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 </a:t>
                      </a:r>
                    </a:p>
                    <a:p>
                      <a:pPr marL="10795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      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không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có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chỉ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định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/>
                      </a:r>
                      <a:b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</a:b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      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mổ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cấp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cứu</a:t>
                      </a:r>
                      <a:endParaRPr lang="en-US" sz="16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401638" indent="-293688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Kiểm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soát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tình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trạng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b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</a:b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nhiễm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khuẩn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,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theo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</a:p>
                    <a:p>
                      <a:pPr marL="401638" indent="-293688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dõi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diễn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tiến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đám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quánh</a:t>
                      </a:r>
                      <a:endParaRPr lang="en-US" sz="1600" dirty="0" smtClean="0">
                        <a:latin typeface="+mn-lt"/>
                        <a:ea typeface="+mn-lt"/>
                        <a:cs typeface="Arial" pitchFamily="34" charset="0"/>
                      </a:endParaRPr>
                    </a:p>
                    <a:p>
                      <a:pPr marL="401638" indent="-293688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Lên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kế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hoạch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mổ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b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</a:b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nguội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sau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6-12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tuần</a:t>
                      </a:r>
                      <a:endParaRPr lang="en-US" sz="1600" dirty="0" smtClean="0">
                        <a:latin typeface="+mn-lt"/>
                        <a:ea typeface="+mn-lt"/>
                        <a:cs typeface="Arial" pitchFamily="34" charset="0"/>
                      </a:endParaRPr>
                    </a:p>
                    <a:p>
                      <a:pPr marL="401638" indent="-293688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Cân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nhắc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cắt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RT</a:t>
                      </a:r>
                      <a:b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</a:b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thường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quy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vì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tỉ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lệ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</a:p>
                    <a:p>
                      <a:pPr marL="10795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     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tái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phát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không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</a:t>
                      </a:r>
                      <a:r>
                        <a:rPr lang="en-US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cao</a:t>
                      </a:r>
                      <a:r>
                        <a:rPr lang="en-US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 (7-   15%)</a:t>
                      </a:r>
                      <a:endParaRPr lang="en-GB" sz="1600" dirty="0" smtClean="0">
                        <a:latin typeface="+mn-lt"/>
                        <a:cs typeface="Arial" pitchFamily="34" charset="0"/>
                      </a:endParaRPr>
                    </a:p>
                    <a:p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453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+mn-lt"/>
                          <a:cs typeface="Arial" pitchFamily="34" charset="0"/>
                        </a:rPr>
                        <a:t>Lựa</a:t>
                      </a:r>
                      <a:r>
                        <a:rPr lang="en-US" sz="1800" b="1" baseline="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+mn-lt"/>
                          <a:cs typeface="Arial" pitchFamily="34" charset="0"/>
                        </a:rPr>
                        <a:t>chọn</a:t>
                      </a:r>
                      <a:r>
                        <a:rPr lang="en-US" sz="1800" b="1" baseline="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+mn-lt"/>
                          <a:cs typeface="Arial" pitchFamily="34" charset="0"/>
                        </a:rPr>
                        <a:t>kháng</a:t>
                      </a:r>
                      <a:r>
                        <a:rPr lang="en-US" sz="1800" b="1" baseline="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+mn-lt"/>
                          <a:cs typeface="Arial" pitchFamily="34" charset="0"/>
                        </a:rPr>
                        <a:t>sinh</a:t>
                      </a:r>
                      <a:endParaRPr lang="en-US" sz="1800" b="1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Thường</a:t>
                      </a:r>
                      <a:r>
                        <a:rPr lang="en-GB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 </a:t>
                      </a:r>
                      <a:r>
                        <a:rPr lang="en-GB" sz="1600" baseline="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chọn</a:t>
                      </a:r>
                      <a:r>
                        <a:rPr lang="en-GB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 </a:t>
                      </a:r>
                      <a:r>
                        <a:rPr lang="en-GB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Cephalosporin </a:t>
                      </a:r>
                      <a:r>
                        <a:rPr lang="en-GB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thế</a:t>
                      </a:r>
                      <a:r>
                        <a:rPr lang="en-GB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 </a:t>
                      </a:r>
                      <a:r>
                        <a:rPr lang="en-GB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hệ</a:t>
                      </a:r>
                      <a:r>
                        <a:rPr lang="en-GB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 2 (</a:t>
                      </a:r>
                      <a:r>
                        <a:rPr lang="en-GB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Cefotetan</a:t>
                      </a:r>
                      <a:r>
                        <a:rPr lang="en-GB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, </a:t>
                      </a:r>
                      <a:r>
                        <a:rPr lang="en-GB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Cefoxitin</a:t>
                      </a:r>
                      <a:r>
                        <a:rPr lang="en-GB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, </a:t>
                      </a:r>
                      <a:r>
                        <a:rPr lang="en-GB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Cefuroxim</a:t>
                      </a:r>
                      <a:r>
                        <a:rPr lang="en-GB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)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Cephalosporin</a:t>
                      </a:r>
                      <a:r>
                        <a:rPr lang="en-GB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 </a:t>
                      </a:r>
                      <a:r>
                        <a:rPr lang="en-GB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thế</a:t>
                      </a:r>
                      <a:r>
                        <a:rPr lang="en-GB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 </a:t>
                      </a:r>
                      <a:r>
                        <a:rPr lang="en-GB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hệ</a:t>
                      </a:r>
                      <a:r>
                        <a:rPr lang="en-GB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 3 (Ceftriaxone, </a:t>
                      </a:r>
                      <a:r>
                        <a:rPr lang="en-GB" sz="160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Ceftazidim</a:t>
                      </a:r>
                      <a:r>
                        <a:rPr lang="en-GB" sz="1600" dirty="0" smtClean="0">
                          <a:latin typeface="+mn-lt"/>
                          <a:ea typeface="+mn-lt"/>
                          <a:cs typeface="Arial" pitchFamily="34" charset="0"/>
                        </a:rPr>
                        <a:t>) +</a:t>
                      </a:r>
                      <a:r>
                        <a:rPr lang="en-GB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 Metronidazole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aseline="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Carbapenem</a:t>
                      </a:r>
                      <a:r>
                        <a:rPr lang="en-GB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 </a:t>
                      </a:r>
                      <a:r>
                        <a:rPr lang="en-GB" sz="1600" baseline="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và</a:t>
                      </a:r>
                      <a:r>
                        <a:rPr lang="en-GB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 Quinolone </a:t>
                      </a:r>
                      <a:r>
                        <a:rPr lang="en-GB" sz="1600" baseline="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thế</a:t>
                      </a:r>
                      <a:r>
                        <a:rPr lang="en-GB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 </a:t>
                      </a:r>
                      <a:r>
                        <a:rPr lang="en-GB" sz="1600" baseline="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hệ</a:t>
                      </a:r>
                      <a:r>
                        <a:rPr lang="en-GB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 </a:t>
                      </a:r>
                      <a:r>
                        <a:rPr lang="en-GB" sz="1600" baseline="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mới</a:t>
                      </a:r>
                      <a:endParaRPr lang="en-GB" sz="1600" baseline="0" dirty="0" smtClean="0">
                        <a:latin typeface="+mn-lt"/>
                        <a:ea typeface="+mn-lt"/>
                        <a:cs typeface="Arial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Metronidazole + Aminoglycoside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 baseline="0" dirty="0" smtClean="0">
                          <a:latin typeface="+mn-lt"/>
                          <a:ea typeface="+mn-lt"/>
                          <a:cs typeface="Arial" pitchFamily="34" charset="0"/>
                        </a:rPr>
                        <a:t>Clindamycin + </a:t>
                      </a:r>
                      <a:r>
                        <a:rPr lang="en-GB" sz="1600" baseline="0" dirty="0" err="1" smtClean="0">
                          <a:latin typeface="+mn-lt"/>
                          <a:ea typeface="+mn-lt"/>
                          <a:cs typeface="Arial" pitchFamily="34" charset="0"/>
                        </a:rPr>
                        <a:t>Monobactam</a:t>
                      </a:r>
                      <a:endParaRPr lang="en-GB" sz="1600" dirty="0" smtClean="0">
                        <a:latin typeface="+mn-lt"/>
                        <a:cs typeface="Arial" pitchFamily="34" charset="0"/>
                      </a:endParaRPr>
                    </a:p>
                    <a:p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961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4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pPr algn="ctr"/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khảo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9508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1800" b="1" dirty="0" err="1"/>
              <a:t>Bệnh</a:t>
            </a:r>
            <a:r>
              <a:rPr lang="en-US" sz="1800" b="1" dirty="0"/>
              <a:t> </a:t>
            </a:r>
            <a:r>
              <a:rPr lang="en-US" sz="1800" b="1" dirty="0" err="1"/>
              <a:t>học</a:t>
            </a:r>
            <a:r>
              <a:rPr lang="en-US" sz="1800" b="1" dirty="0"/>
              <a:t> </a:t>
            </a:r>
            <a:r>
              <a:rPr lang="en-US" sz="1800" b="1" dirty="0" err="1"/>
              <a:t>ngoại</a:t>
            </a:r>
            <a:r>
              <a:rPr lang="en-US" sz="1800" b="1" dirty="0"/>
              <a:t> </a:t>
            </a:r>
            <a:r>
              <a:rPr lang="en-US" sz="1800" b="1" dirty="0" err="1"/>
              <a:t>khoa</a:t>
            </a:r>
            <a:r>
              <a:rPr lang="en-US" sz="1800" b="1" dirty="0"/>
              <a:t> </a:t>
            </a:r>
            <a:r>
              <a:rPr lang="en-US" sz="1800" b="1" dirty="0" err="1"/>
              <a:t>Tiêu</a:t>
            </a:r>
            <a:r>
              <a:rPr lang="en-US" sz="1800" b="1" dirty="0"/>
              <a:t> </a:t>
            </a:r>
            <a:r>
              <a:rPr lang="en-US" sz="1800" b="1" dirty="0" err="1"/>
              <a:t>hóa</a:t>
            </a:r>
            <a:r>
              <a:rPr lang="en-US" sz="1800" dirty="0"/>
              <a:t>, 2021, </a:t>
            </a:r>
            <a:r>
              <a:rPr lang="en-US" sz="1800" i="1" dirty="0" err="1"/>
              <a:t>Đại</a:t>
            </a:r>
            <a:r>
              <a:rPr lang="en-US" sz="1800" i="1" dirty="0"/>
              <a:t> </a:t>
            </a:r>
            <a:r>
              <a:rPr lang="en-US" sz="1800" i="1" dirty="0" err="1"/>
              <a:t>học</a:t>
            </a:r>
            <a:r>
              <a:rPr lang="en-US" sz="1800" i="1" dirty="0"/>
              <a:t> Y </a:t>
            </a:r>
            <a:r>
              <a:rPr lang="en-US" sz="1800" i="1" dirty="0" err="1"/>
              <a:t>dược</a:t>
            </a:r>
            <a:r>
              <a:rPr lang="en-US" sz="1800" i="1" dirty="0"/>
              <a:t> TPHCM</a:t>
            </a:r>
            <a:r>
              <a:rPr lang="en-US" sz="1800" i="1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1800" b="1" dirty="0" err="1" smtClean="0"/>
              <a:t>Ngoại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khoa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cơ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sở</a:t>
            </a:r>
            <a:r>
              <a:rPr lang="en-US" sz="1800" b="1" dirty="0" smtClean="0"/>
              <a:t>, </a:t>
            </a:r>
            <a:r>
              <a:rPr lang="en-US" sz="1800" dirty="0" smtClean="0"/>
              <a:t> 2021,</a:t>
            </a:r>
            <a:r>
              <a:rPr lang="en-US" sz="1800" b="1" dirty="0" smtClean="0"/>
              <a:t> </a:t>
            </a:r>
            <a:r>
              <a:rPr lang="en-US" sz="1800" dirty="0" err="1" smtClean="0"/>
              <a:t>Đại</a:t>
            </a:r>
            <a:r>
              <a:rPr lang="en-US" sz="1800" dirty="0" smtClean="0"/>
              <a:t> </a:t>
            </a:r>
            <a:r>
              <a:rPr lang="en-US" sz="1800" dirty="0" err="1" smtClean="0"/>
              <a:t>học</a:t>
            </a:r>
            <a:r>
              <a:rPr lang="en-US" sz="1800" dirty="0" smtClean="0"/>
              <a:t> Y </a:t>
            </a:r>
            <a:r>
              <a:rPr lang="en-US" sz="1800" dirty="0" err="1" smtClean="0"/>
              <a:t>dược</a:t>
            </a:r>
            <a:r>
              <a:rPr lang="en-US" sz="1800" dirty="0" smtClean="0"/>
              <a:t> TPHCM</a:t>
            </a:r>
            <a:endParaRPr lang="en-US" sz="1800" dirty="0"/>
          </a:p>
          <a:p>
            <a:pPr marL="514350" indent="-514350">
              <a:buAutoNum type="arabicPeriod"/>
            </a:pPr>
            <a:r>
              <a:rPr lang="en-US" sz="1800" b="1" dirty="0" err="1"/>
              <a:t>Cấp</a:t>
            </a:r>
            <a:r>
              <a:rPr lang="en-US" sz="1800" b="1" dirty="0"/>
              <a:t> </a:t>
            </a:r>
            <a:r>
              <a:rPr lang="en-US" sz="1800" b="1" dirty="0" err="1"/>
              <a:t>cứu</a:t>
            </a:r>
            <a:r>
              <a:rPr lang="en-US" sz="1800" b="1" dirty="0"/>
              <a:t> </a:t>
            </a:r>
            <a:r>
              <a:rPr lang="en-US" sz="1800" b="1" dirty="0" err="1"/>
              <a:t>ngoại</a:t>
            </a:r>
            <a:r>
              <a:rPr lang="en-US" sz="1800" b="1" dirty="0"/>
              <a:t> </a:t>
            </a:r>
            <a:r>
              <a:rPr lang="en-US" sz="1800" b="1" dirty="0" err="1"/>
              <a:t>Tiêu</a:t>
            </a:r>
            <a:r>
              <a:rPr lang="en-US" sz="1800" b="1" dirty="0"/>
              <a:t> </a:t>
            </a:r>
            <a:r>
              <a:rPr lang="en-US" sz="1800" b="1" dirty="0" err="1"/>
              <a:t>hóa</a:t>
            </a:r>
            <a:r>
              <a:rPr lang="en-US" sz="1800" dirty="0"/>
              <a:t>, 2018, </a:t>
            </a:r>
            <a:r>
              <a:rPr lang="en-US" sz="1800" i="1" dirty="0" err="1"/>
              <a:t>Đại</a:t>
            </a:r>
            <a:r>
              <a:rPr lang="en-US" sz="1800" i="1" dirty="0"/>
              <a:t> </a:t>
            </a:r>
            <a:r>
              <a:rPr lang="en-US" sz="1800" i="1" dirty="0" err="1"/>
              <a:t>học</a:t>
            </a:r>
            <a:r>
              <a:rPr lang="en-US" sz="1800" i="1" dirty="0"/>
              <a:t> Y </a:t>
            </a:r>
            <a:r>
              <a:rPr lang="en-US" sz="1800" i="1" dirty="0" err="1"/>
              <a:t>dược</a:t>
            </a:r>
            <a:r>
              <a:rPr lang="en-US" sz="1800" i="1" dirty="0"/>
              <a:t> TP.HCM</a:t>
            </a:r>
          </a:p>
          <a:p>
            <a:pPr marL="514350" indent="-514350">
              <a:buAutoNum type="arabicPeriod"/>
            </a:pPr>
            <a:r>
              <a:rPr lang="en-US" sz="1800" dirty="0" err="1"/>
              <a:t>B</a:t>
            </a:r>
            <a:r>
              <a:rPr lang="en-US" sz="1800" dirty="0" err="1" smtClean="0"/>
              <a:t>ài</a:t>
            </a:r>
            <a:r>
              <a:rPr lang="en-US" sz="1800" dirty="0" smtClean="0"/>
              <a:t> </a:t>
            </a:r>
            <a:r>
              <a:rPr lang="en-US" sz="1800" dirty="0" err="1"/>
              <a:t>giảng</a:t>
            </a:r>
            <a:r>
              <a:rPr lang="en-US" sz="1800" dirty="0"/>
              <a:t> </a:t>
            </a:r>
            <a:r>
              <a:rPr lang="en-US" sz="1800" b="1" i="1" dirty="0"/>
              <a:t>“</a:t>
            </a:r>
            <a:r>
              <a:rPr lang="en-US" sz="1800" b="1" i="1" dirty="0" err="1"/>
              <a:t>Viêm</a:t>
            </a:r>
            <a:r>
              <a:rPr lang="en-US" sz="1800" b="1" i="1" dirty="0"/>
              <a:t> </a:t>
            </a:r>
            <a:r>
              <a:rPr lang="en-US" sz="1800" b="1" i="1" dirty="0" err="1"/>
              <a:t>ruột</a:t>
            </a:r>
            <a:r>
              <a:rPr lang="en-US" sz="1800" b="1" i="1" dirty="0"/>
              <a:t> </a:t>
            </a:r>
            <a:r>
              <a:rPr lang="en-US" sz="1800" b="1" i="1" dirty="0" err="1"/>
              <a:t>thừa</a:t>
            </a:r>
            <a:r>
              <a:rPr lang="en-US" sz="1800" b="1" i="1" dirty="0"/>
              <a:t>”, </a:t>
            </a:r>
            <a:r>
              <a:rPr lang="en-US" sz="1800" i="1" dirty="0"/>
              <a:t>PGS.TS </a:t>
            </a:r>
            <a:r>
              <a:rPr lang="en-US" sz="1800" i="1" dirty="0" err="1"/>
              <a:t>Nguyễn</a:t>
            </a:r>
            <a:r>
              <a:rPr lang="en-US" sz="1800" i="1" dirty="0"/>
              <a:t> </a:t>
            </a:r>
            <a:r>
              <a:rPr lang="en-US" sz="1800" i="1" dirty="0" err="1"/>
              <a:t>Văn</a:t>
            </a:r>
            <a:r>
              <a:rPr lang="en-US" sz="1800" i="1" dirty="0"/>
              <a:t> </a:t>
            </a:r>
            <a:r>
              <a:rPr lang="en-US" sz="1800" i="1" dirty="0" err="1"/>
              <a:t>Hải</a:t>
            </a:r>
            <a:r>
              <a:rPr lang="en-US" sz="1800" i="1" dirty="0"/>
              <a:t>, </a:t>
            </a:r>
            <a:r>
              <a:rPr lang="en-US" sz="1800" i="1" dirty="0" err="1"/>
              <a:t>ThS</a:t>
            </a:r>
            <a:r>
              <a:rPr lang="en-US" sz="1800" i="1" dirty="0"/>
              <a:t>. </a:t>
            </a:r>
            <a:r>
              <a:rPr lang="en-US" sz="1800" i="1" dirty="0" err="1"/>
              <a:t>Dương</a:t>
            </a:r>
            <a:r>
              <a:rPr lang="en-US" sz="1800" i="1" dirty="0"/>
              <a:t> </a:t>
            </a:r>
            <a:r>
              <a:rPr lang="en-US" sz="1800" i="1" dirty="0" err="1"/>
              <a:t>Bá</a:t>
            </a:r>
            <a:r>
              <a:rPr lang="en-US" sz="1800" i="1" dirty="0"/>
              <a:t> </a:t>
            </a:r>
            <a:r>
              <a:rPr lang="en-US" sz="1800" i="1" dirty="0" err="1"/>
              <a:t>Lập</a:t>
            </a:r>
            <a:r>
              <a:rPr lang="en-US" sz="1800" i="1" dirty="0"/>
              <a:t>, </a:t>
            </a:r>
            <a:r>
              <a:rPr lang="en-US" sz="1800" i="1" dirty="0" err="1"/>
              <a:t>Elearning</a:t>
            </a:r>
            <a:r>
              <a:rPr lang="en-US" sz="1800" i="1" dirty="0"/>
              <a:t> </a:t>
            </a:r>
            <a:r>
              <a:rPr lang="en-US" sz="1800" i="1" dirty="0" err="1"/>
              <a:t>Đại</a:t>
            </a:r>
            <a:r>
              <a:rPr lang="en-US" sz="1800" i="1" dirty="0"/>
              <a:t> </a:t>
            </a:r>
            <a:r>
              <a:rPr lang="en-US" sz="1800" i="1" dirty="0" err="1"/>
              <a:t>học</a:t>
            </a:r>
            <a:r>
              <a:rPr lang="en-US" sz="1800" i="1" dirty="0"/>
              <a:t> Y </a:t>
            </a:r>
            <a:r>
              <a:rPr lang="en-US" sz="1800" i="1" dirty="0" err="1"/>
              <a:t>dược</a:t>
            </a:r>
            <a:r>
              <a:rPr lang="en-US" sz="1800" i="1" dirty="0"/>
              <a:t> TPHCM</a:t>
            </a:r>
          </a:p>
          <a:p>
            <a:pPr marL="514350" indent="-514350">
              <a:buAutoNum type="arabicPeriod"/>
            </a:pPr>
            <a:r>
              <a:rPr lang="en-US" sz="1800" dirty="0" err="1"/>
              <a:t>Uptodate</a:t>
            </a:r>
            <a:r>
              <a:rPr lang="en-US" sz="1800" dirty="0"/>
              <a:t> 2022, </a:t>
            </a:r>
            <a:r>
              <a:rPr lang="en-US" sz="1800" b="1" i="1" dirty="0"/>
              <a:t>Acute appendicitis in adults: Clinical manifestations and differential </a:t>
            </a:r>
            <a:r>
              <a:rPr lang="en-US" sz="1800" b="1" i="1" dirty="0" smtClean="0"/>
              <a:t>diagnosis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800" dirty="0"/>
              <a:t>Researchgate.net: </a:t>
            </a:r>
            <a:r>
              <a:rPr lang="en-US" sz="1800" b="1" i="1" dirty="0"/>
              <a:t>Classification of acute appendicitis (CAA): treatment directed new classification based on imaging (ultrasound, computed tomography) and pathology, </a:t>
            </a:r>
            <a:r>
              <a:rPr lang="de-DE" sz="1800" i="1" dirty="0"/>
              <a:t>Jörg C. Hoffmann, Claus-Peter Trimborn, Michael Hoffmann[...], Alois </a:t>
            </a:r>
            <a:r>
              <a:rPr lang="de-DE" sz="1800" i="1" dirty="0" smtClean="0"/>
              <a:t>Hollerweger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800" dirty="0"/>
              <a:t>Researchgate.net: </a:t>
            </a:r>
            <a:r>
              <a:rPr lang="en-US" sz="1800" b="1" i="1" dirty="0"/>
              <a:t>Ultrasonography of the acute abdomen: gastrointestinal conditions</a:t>
            </a:r>
            <a:r>
              <a:rPr lang="en-US" sz="1800" i="1" dirty="0"/>
              <a:t>, </a:t>
            </a:r>
            <a:r>
              <a:rPr lang="en-US" sz="1800" i="1" dirty="0" err="1"/>
              <a:t>Julien</a:t>
            </a:r>
            <a:r>
              <a:rPr lang="en-US" sz="1800" i="1" dirty="0"/>
              <a:t> </a:t>
            </a:r>
            <a:r>
              <a:rPr lang="en-US" sz="1800" i="1" dirty="0" err="1" smtClean="0"/>
              <a:t>Puylaert</a:t>
            </a:r>
            <a:endParaRPr lang="en-US" sz="1800" i="1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800" dirty="0" smtClean="0"/>
              <a:t>ncbi.nlm.nih.gov: </a:t>
            </a:r>
            <a:r>
              <a:rPr lang="en-US" sz="1800" b="1" dirty="0" smtClean="0"/>
              <a:t>Imaging </a:t>
            </a:r>
            <a:r>
              <a:rPr lang="en-US" sz="1800" b="1" dirty="0"/>
              <a:t>of acute appendicitis: Advances, </a:t>
            </a:r>
            <a:r>
              <a:rPr lang="en-US" sz="1800" i="1" dirty="0" err="1"/>
              <a:t>Sonay</a:t>
            </a:r>
            <a:r>
              <a:rPr lang="en-US" sz="1800" i="1" dirty="0"/>
              <a:t> </a:t>
            </a:r>
            <a:r>
              <a:rPr lang="en-US" sz="1800" i="1" dirty="0" err="1"/>
              <a:t>Aydın</a:t>
            </a:r>
            <a:r>
              <a:rPr lang="en-US" sz="1800" i="1" dirty="0"/>
              <a:t>, </a:t>
            </a:r>
            <a:r>
              <a:rPr lang="en-US" sz="1800" i="1" dirty="0" err="1"/>
              <a:t>Erdal</a:t>
            </a:r>
            <a:r>
              <a:rPr lang="en-US" sz="1800" i="1" dirty="0"/>
              <a:t> </a:t>
            </a:r>
            <a:r>
              <a:rPr lang="en-US" sz="1800" i="1" dirty="0" err="1"/>
              <a:t>Karavas</a:t>
            </a:r>
            <a:r>
              <a:rPr lang="en-US" sz="1800" i="1" dirty="0"/>
              <a:t>, and </a:t>
            </a:r>
            <a:r>
              <a:rPr lang="en-US" sz="1800" i="1" dirty="0" err="1"/>
              <a:t>Düzgün</a:t>
            </a:r>
            <a:r>
              <a:rPr lang="en-US" sz="1800" i="1" dirty="0"/>
              <a:t> Can </a:t>
            </a:r>
            <a:r>
              <a:rPr lang="en-US" sz="1800" i="1" dirty="0" err="1"/>
              <a:t>Şenbil</a:t>
            </a:r>
            <a:endParaRPr lang="en-US" sz="1800" i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i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sz="1800" i="1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i="1" dirty="0"/>
          </a:p>
          <a:p>
            <a:pPr marL="514350" indent="-514350">
              <a:buAutoNum type="arabicPeriod"/>
            </a:pPr>
            <a:endParaRPr lang="en-US" sz="18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6208" y="1865977"/>
            <a:ext cx="11444416" cy="2011079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 err="1" smtClean="0">
                <a:solidFill>
                  <a:schemeClr val="bg1"/>
                </a:solidFill>
              </a:rPr>
              <a:t>Xin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cảm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ơn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thầy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và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các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bạn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đã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theo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dõi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và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lắng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nghe</a:t>
            </a:r>
            <a:r>
              <a:rPr lang="en-US" sz="6600" b="1" dirty="0" smtClean="0">
                <a:solidFill>
                  <a:schemeClr val="bg1"/>
                </a:solidFill>
              </a:rPr>
              <a:t>.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bày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VRT (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lậm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70" y="117991"/>
            <a:ext cx="10554729" cy="1031188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 err="1" smtClean="0">
                <a:latin typeface="Arial" pitchFamily="34" charset="0"/>
                <a:cs typeface="Arial" pitchFamily="34" charset="0"/>
              </a:rPr>
              <a:t>Lâm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sàng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228831"/>
              </p:ext>
            </p:extLst>
          </p:nvPr>
        </p:nvGraphicFramePr>
        <p:xfrm>
          <a:off x="899984" y="1145335"/>
          <a:ext cx="10515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0870"/>
                <a:gridCol w="3484606"/>
                <a:gridCol w="32601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TRIỆU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CHỨNG CƠ NĂNG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TRIỆ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U CHỨNG THỰC THỂ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TRIỆU CHỨNG TOÀN THÂN</a:t>
                      </a:r>
                    </a:p>
                  </a:txBody>
                  <a:tcPr/>
                </a:tc>
              </a:tr>
              <a:tr h="4753781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kumimoji="0" lang="vi-VN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1. Đau bụng (&gt;95%):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</a:t>
                      </a:r>
                      <a:r>
                        <a:rPr kumimoji="0" lang="vi-VN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Là triệu chứng xuất hiện đầu tiên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 </a:t>
                      </a:r>
                      <a:r>
                        <a:rPr kumimoji="0" lang="vi-VN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Tính chất: âm ỉ, liên tục, tăng dần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 </a:t>
                      </a:r>
                      <a:r>
                        <a:rPr kumimoji="0" lang="vi-VN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Vị trí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:</a:t>
                      </a:r>
                      <a:b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+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Trên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rốn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,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quanh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rốn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→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hố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chậu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(P)</a:t>
                      </a:r>
                      <a:b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+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Đau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từ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đầu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hố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chậu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(P) (25%)</a:t>
                      </a:r>
                      <a:b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+ 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Times New Roman" pitchFamily="18" charset="0"/>
                          <a:cs typeface="Arial" pitchFamily="34" charset="0"/>
                        </a:rPr>
                        <a:t>T</a:t>
                      </a:r>
                      <a:r>
                        <a:rPr kumimoji="0" lang="vi-VN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ea typeface="Times New Roman" pitchFamily="18" charset="0"/>
                          <a:cs typeface="Mangal"/>
                        </a:rPr>
                        <a:t>uỳ vào vị trí giải phẫu của ruột thừa</a:t>
                      </a:r>
                      <a:endParaRPr kumimoji="0" lang="en-US" altLang="ja-JP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ea typeface="Times New Roman" pitchFamily="18" charset="0"/>
                        <a:cs typeface="Mangal"/>
                      </a:endParaRP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ja-JP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ea typeface="Times New Roman" pitchFamily="18" charset="0"/>
                        <a:cs typeface="Mangal"/>
                      </a:endParaRPr>
                    </a:p>
                    <a:p>
                      <a:pPr marL="0" indent="0">
                        <a:buNone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 2</a:t>
                      </a:r>
                      <a:r>
                        <a:rPr kumimoji="0" lang="en-US" altLang="ja-JP" sz="11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.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vi-VN" sz="1600" dirty="0" smtClean="0">
                          <a:latin typeface="Arial" pitchFamily="34" charset="0"/>
                          <a:cs typeface="Arial" pitchFamily="34" charset="0"/>
                        </a:rPr>
                        <a:t>Rối loạn tiêu hoá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-  </a:t>
                      </a:r>
                      <a:r>
                        <a:rPr lang="vi-VN" sz="1600" dirty="0" smtClean="0">
                          <a:latin typeface="Arial" pitchFamily="34" charset="0"/>
                          <a:cs typeface="Arial" pitchFamily="34" charset="0"/>
                        </a:rPr>
                        <a:t>Chán ăn, ăn không ngon: &gt;90%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vi-VN" sz="1600" dirty="0" smtClean="0">
                          <a:latin typeface="Arial" pitchFamily="34" charset="0"/>
                          <a:cs typeface="Arial" pitchFamily="34" charset="0"/>
                        </a:rPr>
                        <a:t>Nôn/ buồn nôn: 60-80%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vi-VN" sz="1600" dirty="0" smtClean="0">
                          <a:latin typeface="Arial" pitchFamily="34" charset="0"/>
                          <a:cs typeface="Arial" pitchFamily="34" charset="0"/>
                        </a:rPr>
                        <a:t>Tiêu chảy/ táo bón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* </a:t>
                      </a:r>
                      <a:r>
                        <a:rPr lang="vi-VN" sz="1600" dirty="0" smtClean="0">
                          <a:latin typeface="Arial" pitchFamily="34" charset="0"/>
                          <a:cs typeface="Arial" pitchFamily="34" charset="0"/>
                        </a:rPr>
                        <a:t>Tam chứng Murphy (đúng trình tự xuất hiện)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endParaRPr lang="vi-VN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vi-VN" sz="1600" b="1" dirty="0" smtClean="0">
                          <a:latin typeface="Arial" pitchFamily="34" charset="0"/>
                          <a:cs typeface="Arial" pitchFamily="34" charset="0"/>
                        </a:rPr>
                        <a:t>  Đau bụng dưới phải – Nôn – Sốt </a:t>
                      </a:r>
                    </a:p>
                    <a:p>
                      <a:pPr marL="23495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vi-VN" altLang="ja-JP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ea typeface="Times New Roman" pitchFamily="18" charset="0"/>
                        <a:cs typeface="Mangal"/>
                      </a:endParaRPr>
                    </a:p>
                    <a:p>
                      <a:pPr marL="23495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endParaRPr kumimoji="0" lang="en-US" altLang="ja-JP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23495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endParaRPr kumimoji="0" lang="vi-VN" altLang="ja-JP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vi-VN" sz="1600" dirty="0" smtClean="0">
                          <a:latin typeface="Arial" pitchFamily="34" charset="0"/>
                          <a:cs typeface="Arial" pitchFamily="34" charset="0"/>
                        </a:rPr>
                        <a:t> Đau khi ấn ở ¼  bụng dưới phải</a:t>
                      </a:r>
                    </a:p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vi-VN" sz="1600" dirty="0" smtClean="0">
                          <a:latin typeface="Arial" pitchFamily="34" charset="0"/>
                          <a:cs typeface="Arial" pitchFamily="34" charset="0"/>
                        </a:rPr>
                        <a:t> Điểm đau: McBurrney, Lanz, Clado</a:t>
                      </a:r>
                    </a:p>
                    <a:p>
                      <a:pPr>
                        <a:tabLst>
                          <a:tab pos="3027363" algn="l"/>
                        </a:tabLst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vi-VN" sz="1600" dirty="0" smtClean="0">
                          <a:latin typeface="Arial" pitchFamily="34" charset="0"/>
                          <a:cs typeface="Arial" pitchFamily="34" charset="0"/>
                        </a:rPr>
                        <a:t> Dấu kích thích phúc mạc: phản ứng dội, dấu hiệu Rovsing, Du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vi-VN" sz="1600" dirty="0" smtClean="0">
                          <a:latin typeface="Arial" pitchFamily="34" charset="0"/>
                          <a:cs typeface="Arial" pitchFamily="34" charset="0"/>
                        </a:rPr>
                        <a:t>phy, 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Ấn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đau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đề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kháng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thành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bụng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rõ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nghi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ngờ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biến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chứng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viêm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phúc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mạc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vi-VN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vi-VN" sz="1600" dirty="0" smtClean="0">
                          <a:latin typeface="Arial" pitchFamily="34" charset="0"/>
                          <a:cs typeface="Arial" pitchFamily="34" charset="0"/>
                        </a:rPr>
                        <a:t>Sốt: 37,5-38,5 độ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 pitchFamily="34" charset="0"/>
                          <a:cs typeface="Arial" pitchFamily="34" charset="0"/>
                        </a:rPr>
                        <a:t>sốt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(25-50%)</a:t>
                      </a:r>
                      <a:endParaRPr lang="vi-VN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- S</a:t>
                      </a:r>
                      <a:r>
                        <a:rPr lang="vi-VN" sz="1600" dirty="0" smtClean="0">
                          <a:latin typeface="Arial" pitchFamily="34" charset="0"/>
                          <a:cs typeface="Arial" pitchFamily="34" charset="0"/>
                        </a:rPr>
                        <a:t>ốt &gt;39 độ gợi ý có biến chứng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c</a:t>
                      </a:r>
                      <a:r>
                        <a:rPr lang="vi-VN" sz="1600" dirty="0" smtClean="0">
                          <a:latin typeface="Arial" pitchFamily="34" charset="0"/>
                          <a:cs typeface="Arial" pitchFamily="34" charset="0"/>
                        </a:rPr>
                        <a:t>ó viêm phúc mạc: vẻ mặt nhiễm trùng nhiễm độc, thở nhanh, mạch nhanh, huyết áp tụt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73" y="3511406"/>
            <a:ext cx="2974216" cy="239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5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897" y="167418"/>
            <a:ext cx="10365260" cy="109297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biệt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lâm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sàng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VRT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BD41DCF4-A352-1FD3-D323-F99FDAD37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2446"/>
              </p:ext>
            </p:extLst>
          </p:nvPr>
        </p:nvGraphicFramePr>
        <p:xfrm>
          <a:off x="899983" y="1331355"/>
          <a:ext cx="10515689" cy="502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667">
                  <a:extLst>
                    <a:ext uri="{9D8B030D-6E8A-4147-A177-3AD203B41FA5}">
                      <a16:colId xmlns:a16="http://schemas.microsoft.com/office/drawing/2014/main" xmlns="" val="2560749845"/>
                    </a:ext>
                  </a:extLst>
                </a:gridCol>
                <a:gridCol w="1257009">
                  <a:extLst>
                    <a:ext uri="{9D8B030D-6E8A-4147-A177-3AD203B41FA5}">
                      <a16:colId xmlns:a16="http://schemas.microsoft.com/office/drawing/2014/main" xmlns="" val="2855080549"/>
                    </a:ext>
                  </a:extLst>
                </a:gridCol>
                <a:gridCol w="1676011">
                  <a:extLst>
                    <a:ext uri="{9D8B030D-6E8A-4147-A177-3AD203B41FA5}">
                      <a16:colId xmlns:a16="http://schemas.microsoft.com/office/drawing/2014/main" xmlns="" val="1184817652"/>
                    </a:ext>
                  </a:extLst>
                </a:gridCol>
                <a:gridCol w="1530643">
                  <a:extLst>
                    <a:ext uri="{9D8B030D-6E8A-4147-A177-3AD203B41FA5}">
                      <a16:colId xmlns:a16="http://schemas.microsoft.com/office/drawing/2014/main" xmlns="" val="2117409857"/>
                    </a:ext>
                  </a:extLst>
                </a:gridCol>
                <a:gridCol w="1590501">
                  <a:extLst>
                    <a:ext uri="{9D8B030D-6E8A-4147-A177-3AD203B41FA5}">
                      <a16:colId xmlns:a16="http://schemas.microsoft.com/office/drawing/2014/main" xmlns="" val="4040633832"/>
                    </a:ext>
                  </a:extLst>
                </a:gridCol>
                <a:gridCol w="1575532">
                  <a:extLst>
                    <a:ext uri="{9D8B030D-6E8A-4147-A177-3AD203B41FA5}">
                      <a16:colId xmlns:a16="http://schemas.microsoft.com/office/drawing/2014/main" xmlns="" val="4141319141"/>
                    </a:ext>
                  </a:extLst>
                </a:gridCol>
                <a:gridCol w="1665326">
                  <a:extLst>
                    <a:ext uri="{9D8B030D-6E8A-4147-A177-3AD203B41FA5}">
                      <a16:colId xmlns:a16="http://schemas.microsoft.com/office/drawing/2014/main" xmlns="" val="3769882110"/>
                    </a:ext>
                  </a:extLst>
                </a:gridCol>
              </a:tblGrid>
              <a:tr h="933156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 marL="89786" marR="8978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Viêm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ruột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thừa</a:t>
                      </a:r>
                      <a:r>
                        <a:rPr lang="en-GB" dirty="0"/>
                        <a:t> sung </a:t>
                      </a:r>
                      <a:r>
                        <a:rPr lang="en-GB" dirty="0" err="1"/>
                        <a:t>huyết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mủ</a:t>
                      </a:r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Viêm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phúc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mạc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khu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trú</a:t>
                      </a:r>
                      <a:r>
                        <a:rPr lang="en-GB" dirty="0"/>
                        <a:t> </a:t>
                      </a:r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Viêm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phúc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mạc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toàn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thể</a:t>
                      </a:r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Áp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xe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ruột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thừa</a:t>
                      </a:r>
                      <a:endParaRPr lang="en-US" dirty="0" err="1"/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Đám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quánh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ruột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thừa</a:t>
                      </a:r>
                    </a:p>
                  </a:txBody>
                  <a:tcPr marL="89786" marR="89786"/>
                </a:tc>
                <a:extLst>
                  <a:ext uri="{0D108BD9-81ED-4DB2-BD59-A6C34878D82A}">
                    <a16:rowId xmlns:a16="http://schemas.microsoft.com/office/drawing/2014/main" xmlns="" val="2919991705"/>
                  </a:ext>
                </a:extLst>
              </a:tr>
              <a:tr h="933156">
                <a:tc gridSpan="2">
                  <a:txBody>
                    <a:bodyPr/>
                    <a:lstStyle/>
                    <a:p>
                      <a:r>
                        <a:rPr lang="en-GB" b="1" dirty="0" err="1"/>
                        <a:t>Thời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gian</a:t>
                      </a:r>
                    </a:p>
                  </a:txBody>
                  <a:tcPr marL="89786" marR="8978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</a:t>
                      </a:r>
                      <a:r>
                        <a:rPr lang="en-GB" dirty="0" err="1"/>
                        <a:t>ngày</a:t>
                      </a:r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&gt; 1 </a:t>
                      </a:r>
                      <a:r>
                        <a:rPr lang="en-GB" dirty="0" err="1"/>
                        <a:t>ngày</a:t>
                      </a:r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&gt; 1 </a:t>
                      </a:r>
                      <a:r>
                        <a:rPr lang="en-GB" dirty="0" err="1"/>
                        <a:t>ngày</a:t>
                      </a:r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&gt; 3 </a:t>
                      </a:r>
                      <a:r>
                        <a:rPr lang="en-GB" dirty="0" err="1"/>
                        <a:t>ngày</a:t>
                      </a:r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&gt; </a:t>
                      </a:r>
                      <a:r>
                        <a:rPr lang="en-GB" dirty="0" smtClean="0"/>
                        <a:t>3 </a:t>
                      </a:r>
                      <a:r>
                        <a:rPr lang="en-GB" dirty="0" err="1"/>
                        <a:t>ngày</a:t>
                      </a:r>
                      <a:endParaRPr lang="en-GB" dirty="0"/>
                    </a:p>
                  </a:txBody>
                  <a:tcPr marL="89786" marR="89786"/>
                </a:tc>
                <a:extLst>
                  <a:ext uri="{0D108BD9-81ED-4DB2-BD59-A6C34878D82A}">
                    <a16:rowId xmlns:a16="http://schemas.microsoft.com/office/drawing/2014/main" xmlns="" val="1920461891"/>
                  </a:ext>
                </a:extLst>
              </a:tr>
              <a:tr h="1918559">
                <a:tc rowSpan="2">
                  <a:txBody>
                    <a:bodyPr/>
                    <a:lstStyle/>
                    <a:p>
                      <a:r>
                        <a:rPr lang="en-GB" b="1" dirty="0" err="1" smtClean="0"/>
                        <a:t>Triệu</a:t>
                      </a:r>
                      <a:r>
                        <a:rPr lang="en-GB" b="1" baseline="0" dirty="0" smtClean="0"/>
                        <a:t> </a:t>
                      </a:r>
                      <a:r>
                        <a:rPr lang="en-GB" b="1" baseline="0" dirty="0" err="1" smtClean="0"/>
                        <a:t>chứng</a:t>
                      </a:r>
                      <a:r>
                        <a:rPr lang="en-GB" b="1" baseline="0" dirty="0" smtClean="0"/>
                        <a:t> </a:t>
                      </a:r>
                      <a:r>
                        <a:rPr lang="en-GB" b="1" baseline="0" dirty="0" err="1" smtClean="0"/>
                        <a:t>cơ</a:t>
                      </a:r>
                      <a:r>
                        <a:rPr lang="en-GB" b="1" baseline="0" dirty="0" smtClean="0"/>
                        <a:t> </a:t>
                      </a:r>
                      <a:r>
                        <a:rPr lang="en-GB" b="1" baseline="0" dirty="0" err="1" smtClean="0"/>
                        <a:t>năng</a:t>
                      </a:r>
                      <a:endParaRPr lang="en-GB" b="1" dirty="0"/>
                    </a:p>
                  </a:txBody>
                  <a:tcPr marL="89786" marR="89786" anchor="ctr"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Tính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chất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đau</a:t>
                      </a:r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Khu </a:t>
                      </a:r>
                      <a:r>
                        <a:rPr lang="en-GB" dirty="0" err="1"/>
                        <a:t>trú</a:t>
                      </a:r>
                      <a:r>
                        <a:rPr lang="en-GB" dirty="0"/>
                        <a:t> 1 </a:t>
                      </a:r>
                      <a:r>
                        <a:rPr lang="en-GB" dirty="0" err="1"/>
                        <a:t>điểm</a:t>
                      </a:r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Đau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khu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trú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1 </a:t>
                      </a:r>
                      <a:r>
                        <a:rPr lang="en-GB" dirty="0" err="1"/>
                        <a:t>vùng</a:t>
                      </a:r>
                      <a:endParaRPr lang="en-GB" dirty="0"/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Đau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bụng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lan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tỏa</a:t>
                      </a:r>
                      <a:r>
                        <a:rPr lang="en-GB" baseline="0" dirty="0" smtClean="0"/>
                        <a:t> ( </a:t>
                      </a:r>
                      <a:r>
                        <a:rPr lang="en-GB" baseline="0" dirty="0" err="1" smtClean="0"/>
                        <a:t>ít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nhất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≥ </a:t>
                      </a:r>
                      <a:r>
                        <a:rPr lang="en-GB" dirty="0"/>
                        <a:t>2 </a:t>
                      </a:r>
                      <a:r>
                        <a:rPr lang="en-GB" dirty="0" err="1" smtClean="0"/>
                        <a:t>vùng</a:t>
                      </a:r>
                      <a:r>
                        <a:rPr lang="en-GB" dirty="0" smtClean="0"/>
                        <a:t> )</a:t>
                      </a:r>
                      <a:endParaRPr lang="en-GB" dirty="0"/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Đau</a:t>
                      </a:r>
                      <a:r>
                        <a:rPr lang="en-GB" baseline="0" dirty="0" smtClean="0"/>
                        <a:t> 1 </a:t>
                      </a:r>
                      <a:r>
                        <a:rPr lang="en-GB" baseline="0" dirty="0" err="1" smtClean="0"/>
                        <a:t>vùng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vài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ngày</a:t>
                      </a:r>
                      <a:r>
                        <a:rPr lang="en-GB" baseline="0" dirty="0" smtClean="0"/>
                        <a:t>, </a:t>
                      </a:r>
                      <a:r>
                        <a:rPr lang="en-GB" baseline="0" dirty="0" err="1" smtClean="0"/>
                        <a:t>sau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đó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có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tăng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đau</a:t>
                      </a:r>
                      <a:endParaRPr lang="en-GB" dirty="0"/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Đau</a:t>
                      </a:r>
                      <a:r>
                        <a:rPr lang="en-GB" baseline="0" dirty="0" smtClean="0"/>
                        <a:t> 1 </a:t>
                      </a:r>
                      <a:r>
                        <a:rPr lang="en-GB" baseline="0" dirty="0" err="1" smtClean="0"/>
                        <a:t>vùng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vài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ngày</a:t>
                      </a:r>
                      <a:r>
                        <a:rPr lang="en-GB" baseline="0" dirty="0" smtClean="0"/>
                        <a:t>, </a:t>
                      </a:r>
                      <a:r>
                        <a:rPr lang="en-GB" baseline="0" dirty="0" err="1" smtClean="0"/>
                        <a:t>sau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đó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có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giảm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đau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nhưng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không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hết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hẳn</a:t>
                      </a:r>
                      <a:endParaRPr lang="en-GB" dirty="0"/>
                    </a:p>
                  </a:txBody>
                  <a:tcPr marL="89786" marR="89786"/>
                </a:tc>
                <a:extLst>
                  <a:ext uri="{0D108BD9-81ED-4DB2-BD59-A6C34878D82A}">
                    <a16:rowId xmlns:a16="http://schemas.microsoft.com/office/drawing/2014/main" xmlns="" val="2000503023"/>
                  </a:ext>
                </a:extLst>
              </a:tr>
              <a:tr h="1244325">
                <a:tc vMerge="1">
                  <a:txBody>
                    <a:bodyPr/>
                    <a:lstStyle/>
                    <a:p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Tính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chất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sốt</a:t>
                      </a:r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Sốt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nhẹ</a:t>
                      </a:r>
                      <a:r>
                        <a:rPr lang="en-GB" dirty="0"/>
                        <a:t> (37.5- 38 </a:t>
                      </a:r>
                      <a:r>
                        <a:rPr lang="en-GB" dirty="0" err="1"/>
                        <a:t>độ</a:t>
                      </a:r>
                      <a:r>
                        <a:rPr lang="en-GB" dirty="0"/>
                        <a:t>) </a:t>
                      </a:r>
                      <a:r>
                        <a:rPr lang="en-GB" dirty="0" err="1"/>
                        <a:t>hoặc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không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sốt</a:t>
                      </a:r>
                      <a:r>
                        <a:rPr lang="en-GB" dirty="0"/>
                        <a:t> </a:t>
                      </a:r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Sốt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cao</a:t>
                      </a:r>
                      <a:r>
                        <a:rPr lang="en-GB" dirty="0"/>
                        <a:t> 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≥ 39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độ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C</a:t>
                      </a:r>
                      <a:endParaRPr lang="en-GB" dirty="0"/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latin typeface="Calibri"/>
                        </a:rPr>
                        <a:t>Sốt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cao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 ≥ 39 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độ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0" i="0" u="none" strike="noStrike" noProof="0" dirty="0" smtClean="0">
                          <a:latin typeface="Calibri"/>
                        </a:rPr>
                        <a:t>C </a:t>
                      </a:r>
                      <a:r>
                        <a:rPr lang="en-GB" sz="1800" b="0" i="0" u="none" strike="noStrike" noProof="0" dirty="0" err="1" smtClean="0">
                          <a:latin typeface="Calibri"/>
                        </a:rPr>
                        <a:t>hoặc</a:t>
                      </a:r>
                      <a:r>
                        <a:rPr lang="en-GB" sz="1800" b="0" i="0" u="none" strike="noStrike" baseline="0" noProof="0" dirty="0" smtClean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baseline="0" noProof="0" dirty="0" err="1" smtClean="0">
                          <a:latin typeface="Calibri"/>
                        </a:rPr>
                        <a:t>hạ</a:t>
                      </a:r>
                      <a:r>
                        <a:rPr lang="en-GB" sz="1800" b="0" i="0" u="none" strike="noStrike" baseline="0" noProof="0" dirty="0" smtClean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baseline="0" noProof="0" dirty="0" err="1" smtClean="0">
                          <a:latin typeface="Calibri"/>
                        </a:rPr>
                        <a:t>thân</a:t>
                      </a:r>
                      <a:r>
                        <a:rPr lang="en-GB" sz="1800" b="0" i="0" u="none" strike="noStrike" baseline="0" noProof="0" dirty="0" smtClean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baseline="0" noProof="0" dirty="0" err="1" smtClean="0">
                          <a:latin typeface="Calibri"/>
                        </a:rPr>
                        <a:t>nhiệt</a:t>
                      </a:r>
                      <a:r>
                        <a:rPr lang="en-GB" sz="1800" b="0" i="0" u="none" strike="noStrike" baseline="0" noProof="0" dirty="0" smtClean="0">
                          <a:latin typeface="Calibri"/>
                        </a:rPr>
                        <a:t> &lt;35 </a:t>
                      </a:r>
                      <a:r>
                        <a:rPr lang="en-GB" sz="1800" b="0" i="0" u="none" strike="noStrike" baseline="0" noProof="0" dirty="0" err="1" smtClean="0">
                          <a:latin typeface="Calibri"/>
                        </a:rPr>
                        <a:t>độ</a:t>
                      </a:r>
                      <a:r>
                        <a:rPr lang="en-GB" sz="1800" b="0" i="0" u="none" strike="noStrike" baseline="0" noProof="0" dirty="0" smtClean="0">
                          <a:latin typeface="Calibri"/>
                        </a:rPr>
                        <a:t> C</a:t>
                      </a:r>
                      <a:endParaRPr lang="en-US" dirty="0"/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latin typeface="Calibri"/>
                        </a:rPr>
                        <a:t>Sốt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cao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 ≥ 39 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đ</a:t>
                      </a:r>
                      <a:r>
                        <a:rPr lang="en-GB" sz="1800" b="0" i="0" u="none" strike="noStrike" noProof="0" dirty="0" err="1" smtClean="0">
                          <a:latin typeface="Calibri"/>
                        </a:rPr>
                        <a:t>ộ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 C</a:t>
                      </a:r>
                      <a:endParaRPr lang="en-US" dirty="0"/>
                    </a:p>
                  </a:txBody>
                  <a:tcPr marL="89786" marR="8978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latin typeface="Calibri"/>
                        </a:rPr>
                        <a:t>Sốt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nhẹ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 (37.5- 38 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độ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) 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hoặc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0" i="0" u="none" strike="noStrike" noProof="0" dirty="0" smtClean="0">
                          <a:latin typeface="Calibri"/>
                        </a:rPr>
                        <a:t>    </a:t>
                      </a:r>
                      <a:r>
                        <a:rPr lang="en-GB" sz="1800" b="0" i="0" u="none" strike="noStrike" noProof="0" dirty="0" err="1" smtClean="0">
                          <a:latin typeface="Calibri"/>
                        </a:rPr>
                        <a:t>không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sốt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 </a:t>
                      </a:r>
                      <a:endParaRPr lang="en-US" dirty="0"/>
                    </a:p>
                  </a:txBody>
                  <a:tcPr marL="89786" marR="89786"/>
                </a:tc>
                <a:extLst>
                  <a:ext uri="{0D108BD9-81ED-4DB2-BD59-A6C34878D82A}">
                    <a16:rowId xmlns:a16="http://schemas.microsoft.com/office/drawing/2014/main" xmlns="" val="259036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5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897769"/>
              </p:ext>
            </p:extLst>
          </p:nvPr>
        </p:nvGraphicFramePr>
        <p:xfrm>
          <a:off x="452438" y="234949"/>
          <a:ext cx="11233594" cy="474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122">
                  <a:extLst>
                    <a:ext uri="{9D8B030D-6E8A-4147-A177-3AD203B41FA5}">
                      <a16:colId xmlns:a16="http://schemas.microsoft.com/office/drawing/2014/main" xmlns="" val="2881196782"/>
                    </a:ext>
                  </a:extLst>
                </a:gridCol>
                <a:gridCol w="1746504">
                  <a:extLst>
                    <a:ext uri="{9D8B030D-6E8A-4147-A177-3AD203B41FA5}">
                      <a16:colId xmlns:a16="http://schemas.microsoft.com/office/drawing/2014/main" xmlns="" val="140003078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xmlns="" val="157275583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xmlns="" val="3210253148"/>
                    </a:ext>
                  </a:extLst>
                </a:gridCol>
                <a:gridCol w="1956816">
                  <a:extLst>
                    <a:ext uri="{9D8B030D-6E8A-4147-A177-3AD203B41FA5}">
                      <a16:colId xmlns:a16="http://schemas.microsoft.com/office/drawing/2014/main" xmlns="" val="707541277"/>
                    </a:ext>
                  </a:extLst>
                </a:gridCol>
                <a:gridCol w="1801368">
                  <a:extLst>
                    <a:ext uri="{9D8B030D-6E8A-4147-A177-3AD203B41FA5}">
                      <a16:colId xmlns:a16="http://schemas.microsoft.com/office/drawing/2014/main" xmlns="" val="1469977865"/>
                    </a:ext>
                  </a:extLst>
                </a:gridCol>
              </a:tblGrid>
              <a:tr h="99949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Viêm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ruột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thừa</a:t>
                      </a:r>
                      <a:r>
                        <a:rPr lang="en-GB" dirty="0"/>
                        <a:t> sung </a:t>
                      </a:r>
                      <a:r>
                        <a:rPr lang="en-GB" dirty="0" err="1"/>
                        <a:t>huyết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mủ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Viêm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phúc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mạc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khu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trú</a:t>
                      </a:r>
                      <a:r>
                        <a:rPr lang="en-GB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Viêm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phúc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mạc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toàn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Áp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xe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ruột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thừa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Đám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quánh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ruột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thừa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7756521"/>
                  </a:ext>
                </a:extLst>
              </a:tr>
              <a:tr h="37490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Triệu</a:t>
                      </a:r>
                      <a:r>
                        <a:rPr lang="en-GB" b="1" baseline="0" dirty="0" smtClean="0"/>
                        <a:t> </a:t>
                      </a:r>
                      <a:r>
                        <a:rPr lang="en-GB" b="1" baseline="0" dirty="0" err="1" smtClean="0"/>
                        <a:t>chứng</a:t>
                      </a:r>
                      <a:r>
                        <a:rPr lang="en-GB" b="1" baseline="0" dirty="0" smtClean="0"/>
                        <a:t> </a:t>
                      </a:r>
                      <a:r>
                        <a:rPr lang="en-GB" b="1" baseline="0" dirty="0" err="1" smtClean="0"/>
                        <a:t>thực</a:t>
                      </a:r>
                      <a:r>
                        <a:rPr lang="en-GB" b="1" baseline="0" dirty="0" smtClean="0"/>
                        <a:t> </a:t>
                      </a:r>
                      <a:r>
                        <a:rPr lang="en-GB" b="1" baseline="0" dirty="0" err="1" smtClean="0"/>
                        <a:t>thể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Ấn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đau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tại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vùng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tổn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thương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Đề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kháng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thành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bụng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tại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vùng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tổn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thương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dirty="0" err="1" smtClean="0"/>
                        <a:t>Đề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bụng</a:t>
                      </a:r>
                      <a:r>
                        <a:rPr lang="en-US" baseline="0" dirty="0" smtClean="0"/>
                        <a:t>, co </a:t>
                      </a:r>
                      <a:r>
                        <a:rPr lang="en-US" baseline="0" dirty="0" err="1" smtClean="0"/>
                        <a:t>cứng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bụng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cảm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phúc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tỏa</a:t>
                      </a:r>
                      <a:endParaRPr lang="en-US" baseline="0" dirty="0" smtClean="0"/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Vẻ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mặt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nhiễm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rõ</a:t>
                      </a:r>
                      <a:endParaRPr lang="en-US" baseline="0" dirty="0" smtClean="0"/>
                    </a:p>
                    <a:p>
                      <a:pPr marL="285750" lvl="0" indent="-285750">
                        <a:buFontTx/>
                        <a:buChar char="-"/>
                      </a:pPr>
                      <a:r>
                        <a:rPr lang="en-US" baseline="0" dirty="0" smtClean="0"/>
                        <a:t>Có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có </a:t>
                      </a:r>
                      <a:r>
                        <a:rPr lang="en-US" baseline="0" dirty="0" err="1" smtClean="0"/>
                        <a:t>dấu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sốc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mạnh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nhanh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nhỏ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huyết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áp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tụt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kẹp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 smtClean="0"/>
                        <a:t>Sờ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rõ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di </a:t>
                      </a:r>
                      <a:r>
                        <a:rPr lang="en-US" baseline="0" dirty="0" err="1" smtClean="0"/>
                        <a:t>động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mềm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đau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ấn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 smtClean="0"/>
                        <a:t>Sờ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thấy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baseline="0" dirty="0" err="1" smtClean="0"/>
                        <a:t>mảng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GB" dirty="0" err="1" smtClean="0"/>
                        <a:t>chắc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giới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hạn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không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rõ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ít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đau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khi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ấn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100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57FAD67-E1F3-10F9-BCEF-E5205FE0E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557078"/>
              </p:ext>
            </p:extLst>
          </p:nvPr>
        </p:nvGraphicFramePr>
        <p:xfrm>
          <a:off x="492470" y="122558"/>
          <a:ext cx="11166129" cy="6158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77">
                  <a:extLst>
                    <a:ext uri="{9D8B030D-6E8A-4147-A177-3AD203B41FA5}">
                      <a16:colId xmlns:a16="http://schemas.microsoft.com/office/drawing/2014/main" xmlns="" val="4225823312"/>
                    </a:ext>
                  </a:extLst>
                </a:gridCol>
                <a:gridCol w="1980853">
                  <a:extLst>
                    <a:ext uri="{9D8B030D-6E8A-4147-A177-3AD203B41FA5}">
                      <a16:colId xmlns:a16="http://schemas.microsoft.com/office/drawing/2014/main" xmlns="" val="3710579173"/>
                    </a:ext>
                  </a:extLst>
                </a:gridCol>
                <a:gridCol w="1532238">
                  <a:extLst>
                    <a:ext uri="{9D8B030D-6E8A-4147-A177-3AD203B41FA5}">
                      <a16:colId xmlns:a16="http://schemas.microsoft.com/office/drawing/2014/main" xmlns="" val="1434097615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xmlns="" val="30213455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225562684"/>
                    </a:ext>
                  </a:extLst>
                </a:gridCol>
                <a:gridCol w="1933831">
                  <a:extLst>
                    <a:ext uri="{9D8B030D-6E8A-4147-A177-3AD203B41FA5}">
                      <a16:colId xmlns:a16="http://schemas.microsoft.com/office/drawing/2014/main" xmlns="" val="3595217040"/>
                    </a:ext>
                  </a:extLst>
                </a:gridCol>
              </a:tblGrid>
              <a:tr h="112102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 err="1">
                          <a:latin typeface="Calibri"/>
                        </a:rPr>
                        <a:t>Viêm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Calibri"/>
                        </a:rPr>
                        <a:t>ruột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1" i="0" u="none" strike="noStrike" noProof="0" dirty="0" err="1" smtClean="0">
                          <a:latin typeface="Calibri"/>
                        </a:rPr>
                        <a:t>thừa</a:t>
                      </a:r>
                      <a:r>
                        <a:rPr lang="en-GB" sz="1800" b="1" i="0" u="none" strike="noStrike" noProof="0" dirty="0" smtClean="0">
                          <a:latin typeface="Calibri"/>
                        </a:rPr>
                        <a:t/>
                      </a:r>
                      <a:br>
                        <a:rPr lang="en-GB" sz="1800" b="1" i="0" u="none" strike="noStrike" noProof="0" dirty="0" smtClean="0">
                          <a:latin typeface="Calibri"/>
                        </a:rPr>
                      </a:br>
                      <a:r>
                        <a:rPr lang="en-GB" sz="1800" b="1" i="0" u="none" strike="noStrike" noProof="0" dirty="0" smtClean="0">
                          <a:latin typeface="Calibri"/>
                        </a:rPr>
                        <a:t>sung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Calibri"/>
                        </a:rPr>
                        <a:t>huyết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/</a:t>
                      </a:r>
                      <a:r>
                        <a:rPr lang="en-GB" sz="1800" b="1" i="0" u="none" strike="noStrike" noProof="0" dirty="0" err="1">
                          <a:latin typeface="Calibri"/>
                        </a:rPr>
                        <a:t>mủ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 err="1">
                          <a:latin typeface="Calibri"/>
                        </a:rPr>
                        <a:t>Viêm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Calibri"/>
                        </a:rPr>
                        <a:t>phúc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endParaRPr lang="en-GB" sz="1800" b="1" i="0" u="none" strike="noStrike" noProof="0" dirty="0" smtClean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GB" sz="1800" b="1" i="0" u="none" strike="noStrike" noProof="0" dirty="0" err="1" smtClean="0">
                          <a:latin typeface="Calibri"/>
                        </a:rPr>
                        <a:t>mạc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1" i="0" u="none" strike="noStrike" noProof="0" dirty="0" err="1" smtClean="0">
                          <a:latin typeface="Calibri"/>
                        </a:rPr>
                        <a:t>khu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Calibri"/>
                        </a:rPr>
                        <a:t>trú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 err="1">
                          <a:latin typeface="Calibri"/>
                        </a:rPr>
                        <a:t>Viêm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Calibri"/>
                        </a:rPr>
                        <a:t>phúc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Calibri"/>
                        </a:rPr>
                        <a:t>mạc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1" i="0" u="none" strike="noStrike" noProof="0" dirty="0" smtClean="0">
                          <a:latin typeface="Calibri"/>
                        </a:rPr>
                        <a:t/>
                      </a:r>
                      <a:br>
                        <a:rPr lang="en-GB" sz="1800" b="1" i="0" u="none" strike="noStrike" noProof="0" dirty="0" smtClean="0">
                          <a:latin typeface="Calibri"/>
                        </a:rPr>
                      </a:br>
                      <a:r>
                        <a:rPr lang="en-GB" sz="1800" b="1" i="0" u="none" strike="noStrike" noProof="0" dirty="0" err="1" smtClean="0">
                          <a:latin typeface="Calibri"/>
                        </a:rPr>
                        <a:t>toàn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Calibri"/>
                        </a:rPr>
                        <a:t>thể</a:t>
                      </a:r>
                      <a:endParaRPr lang="en-GB" sz="1800" b="1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 err="1">
                          <a:latin typeface="Calibri"/>
                        </a:rPr>
                        <a:t>Áp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Calibri"/>
                        </a:rPr>
                        <a:t>xe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Calibri"/>
                        </a:rPr>
                        <a:t>ruột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Calibri"/>
                        </a:rPr>
                        <a:t>thừa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 dirty="0" err="1">
                          <a:latin typeface="Calibri"/>
                        </a:rPr>
                        <a:t>Đám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Calibri"/>
                        </a:rPr>
                        <a:t>quánh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1" i="0" u="none" strike="noStrike" noProof="0" dirty="0" smtClean="0">
                          <a:latin typeface="Calibri"/>
                        </a:rPr>
                        <a:t/>
                      </a:r>
                      <a:br>
                        <a:rPr lang="en-GB" sz="1800" b="1" i="0" u="none" strike="noStrike" noProof="0" dirty="0" smtClean="0">
                          <a:latin typeface="Calibri"/>
                        </a:rPr>
                      </a:br>
                      <a:r>
                        <a:rPr lang="en-GB" sz="1800" b="1" i="0" u="none" strike="noStrike" noProof="0" dirty="0" err="1" smtClean="0">
                          <a:latin typeface="Calibri"/>
                        </a:rPr>
                        <a:t>ruột</a:t>
                      </a:r>
                      <a:r>
                        <a:rPr lang="en-GB" sz="1800" b="1" i="0" u="none" strike="noStrike" noProof="0" dirty="0">
                          <a:latin typeface="Calibri"/>
                        </a:rPr>
                        <a:t> </a:t>
                      </a:r>
                      <a:r>
                        <a:rPr lang="en-GB" sz="1800" b="1" i="0" u="none" strike="noStrike" noProof="0" dirty="0" err="1">
                          <a:latin typeface="Calibri"/>
                        </a:rPr>
                        <a:t>thừa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1609302"/>
                  </a:ext>
                </a:extLst>
              </a:tr>
              <a:tr h="1110342">
                <a:tc>
                  <a:txBody>
                    <a:bodyPr/>
                    <a:lstStyle/>
                    <a:p>
                      <a:r>
                        <a:rPr lang="en-GB" b="1" dirty="0" err="1"/>
                        <a:t>Số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lượng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bạch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cầu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Tăng</a:t>
                      </a:r>
                      <a:r>
                        <a:rPr lang="en-GB" dirty="0"/>
                        <a:t> </a:t>
                      </a:r>
                      <a:r>
                        <a:rPr lang="en-GB" dirty="0" err="1" smtClean="0"/>
                        <a:t>nhẹ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/>
                        <a:t>&lt; </a:t>
                      </a:r>
                      <a:r>
                        <a:rPr lang="en-GB" dirty="0" smtClean="0"/>
                        <a:t>12k/</a:t>
                      </a:r>
                      <a:r>
                        <a:rPr lang="en-GB" dirty="0" err="1" smtClean="0"/>
                        <a:t>uL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có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khi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không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tăng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Tăng &gt; </a:t>
                      </a:r>
                      <a:r>
                        <a:rPr lang="en-GB" dirty="0" smtClean="0"/>
                        <a:t>20k/</a:t>
                      </a:r>
                      <a:r>
                        <a:rPr lang="en-GB" dirty="0" err="1" smtClean="0"/>
                        <a:t>uL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latin typeface="Calibri"/>
                        </a:rPr>
                        <a:t>Tăng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 smtClean="0">
                          <a:latin typeface="Calibri"/>
                        </a:rPr>
                        <a:t>cao</a:t>
                      </a:r>
                      <a:r>
                        <a:rPr lang="en-GB" sz="1800" b="0" i="0" u="none" strike="noStrike" baseline="0" noProof="0" dirty="0" smtClean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smtClean="0">
                          <a:latin typeface="Calibri"/>
                        </a:rPr>
                        <a:t>&gt; 20k/</a:t>
                      </a:r>
                      <a:r>
                        <a:rPr lang="en-GB" sz="1800" b="0" i="0" u="none" strike="noStrike" noProof="0" dirty="0" err="1" smtClean="0">
                          <a:latin typeface="Calibri"/>
                        </a:rPr>
                        <a:t>uL</a:t>
                      </a:r>
                      <a:r>
                        <a:rPr lang="en-GB" sz="1800" b="0" i="0" u="none" strike="noStrike" noProof="0" dirty="0" smtClean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 smtClean="0">
                          <a:latin typeface="Calibri"/>
                        </a:rPr>
                        <a:t>hoặc</a:t>
                      </a:r>
                      <a:r>
                        <a:rPr lang="en-GB" sz="1800" b="0" i="0" u="none" strike="noStrike" baseline="0" noProof="0" dirty="0" smtClean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baseline="0" noProof="0" dirty="0" err="1" smtClean="0">
                          <a:latin typeface="Calibri"/>
                        </a:rPr>
                        <a:t>giảm</a:t>
                      </a:r>
                      <a:r>
                        <a:rPr lang="en-GB" sz="1800" b="0" i="0" u="none" strike="noStrike" baseline="0" noProof="0" dirty="0" smtClean="0">
                          <a:latin typeface="Calibri"/>
                        </a:rPr>
                        <a:t> &lt;4k/</a:t>
                      </a:r>
                      <a:r>
                        <a:rPr lang="en-GB" sz="1800" b="0" i="0" u="none" strike="noStrike" baseline="0" noProof="0" dirty="0" err="1" smtClean="0">
                          <a:latin typeface="Calibri"/>
                        </a:rPr>
                        <a:t>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Tăng &gt; </a:t>
                      </a:r>
                      <a:r>
                        <a:rPr lang="en-GB" sz="1800" b="0" i="0" u="none" strike="noStrike" noProof="0" dirty="0" smtClean="0">
                          <a:latin typeface="Calibri"/>
                        </a:rPr>
                        <a:t>20k/</a:t>
                      </a:r>
                      <a:r>
                        <a:rPr lang="en-GB" sz="1800" b="0" i="0" u="none" strike="noStrike" noProof="0" dirty="0" err="1" smtClean="0">
                          <a:latin typeface="Calibri"/>
                        </a:rPr>
                        <a:t>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/>
                        <a:t>Tăng </a:t>
                      </a:r>
                      <a:r>
                        <a:rPr lang="en-GB" sz="1800" b="0" i="0" u="none" strike="noStrike" noProof="0" dirty="0" err="1"/>
                        <a:t>nhẹ</a:t>
                      </a:r>
                      <a:r>
                        <a:rPr lang="en-GB" sz="1800" b="0" i="0" u="none" strike="noStrike" noProof="0" dirty="0"/>
                        <a:t> &lt; </a:t>
                      </a:r>
                      <a:r>
                        <a:rPr lang="en-GB" sz="1800" b="0" i="0" u="none" strike="noStrike" noProof="0" dirty="0" smtClean="0"/>
                        <a:t>12k/</a:t>
                      </a:r>
                      <a:r>
                        <a:rPr lang="en-GB" sz="1800" b="0" i="0" u="none" strike="noStrike" noProof="0" dirty="0" err="1" smtClean="0"/>
                        <a:t>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5838828"/>
                  </a:ext>
                </a:extLst>
              </a:tr>
              <a:tr h="2391452">
                <a:tc>
                  <a:txBody>
                    <a:bodyPr/>
                    <a:lstStyle/>
                    <a:p>
                      <a:r>
                        <a:rPr lang="en-GB" b="1" dirty="0" err="1"/>
                        <a:t>Siêu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âm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bụng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Ruột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thừa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đ</a:t>
                      </a:r>
                      <a:r>
                        <a:rPr lang="en-GB" dirty="0" err="1" smtClean="0"/>
                        <a:t>ường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kính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/>
                        <a:t>&gt; 6mm, </a:t>
                      </a:r>
                      <a:r>
                        <a:rPr lang="en-GB" dirty="0" err="1"/>
                        <a:t>có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hình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dạng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ngón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tay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khi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cắt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dọc</a:t>
                      </a:r>
                      <a:r>
                        <a:rPr lang="en-GB" dirty="0"/>
                        <a:t>), </a:t>
                      </a:r>
                      <a:r>
                        <a:rPr lang="en-GB" dirty="0" err="1"/>
                        <a:t>hoặc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hình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bia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khi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cắt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ngang</a:t>
                      </a:r>
                      <a:r>
                        <a:rPr lang="en-GB" dirty="0"/>
                        <a:t>), </a:t>
                      </a:r>
                      <a:r>
                        <a:rPr lang="en-GB" dirty="0" err="1"/>
                        <a:t>thâm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nhiễm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mỡ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xung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quanh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Thành </a:t>
                      </a:r>
                      <a:r>
                        <a:rPr lang="en-GB" dirty="0" err="1"/>
                        <a:t>ruột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thừa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mất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liên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tục</a:t>
                      </a:r>
                    </a:p>
                    <a:p>
                      <a:pPr lvl="0">
                        <a:buNone/>
                      </a:pPr>
                      <a:r>
                        <a:rPr lang="en-GB" dirty="0" err="1"/>
                        <a:t>Có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dịch</a:t>
                      </a:r>
                      <a:r>
                        <a:rPr lang="en-GB" dirty="0"/>
                        <a:t> ổ </a:t>
                      </a:r>
                      <a:r>
                        <a:rPr lang="en-GB" dirty="0" err="1"/>
                        <a:t>bụng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 err="1">
                          <a:latin typeface="Calibri"/>
                        </a:rPr>
                        <a:t>Dịch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mủ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/>
                      </a:r>
                      <a:br>
                        <a:rPr lang="en-GB" sz="1800" b="0" i="0" u="none" strike="noStrike" noProof="0" dirty="0">
                          <a:latin typeface="Calibri"/>
                        </a:rPr>
                      </a:br>
                      <a:r>
                        <a:rPr lang="en-GB" sz="1800" b="0" i="0" u="none" strike="noStrike" noProof="0" dirty="0" err="1">
                          <a:latin typeface="Calibri"/>
                        </a:rPr>
                        <a:t>Khối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áp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xe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cho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độ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hồi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âm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kém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hoặc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hồi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âm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hỗn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hợp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kèm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hơi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với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giới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hạn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khá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GB" sz="1800" b="0" i="0" u="none" strike="noStrike" noProof="0" dirty="0" err="1">
                          <a:latin typeface="Calibri"/>
                        </a:rPr>
                        <a:t>rõ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RT </a:t>
                      </a:r>
                      <a:r>
                        <a:rPr lang="en-GB" dirty="0" err="1" smtClean="0"/>
                        <a:t>vỡ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được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khu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trú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bởi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mạc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treo</a:t>
                      </a:r>
                      <a:r>
                        <a:rPr lang="en-GB" baseline="0" dirty="0" smtClean="0"/>
                        <a:t>, </a:t>
                      </a:r>
                      <a:r>
                        <a:rPr lang="en-GB" baseline="0" dirty="0" err="1" smtClean="0"/>
                        <a:t>mạc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nối</a:t>
                      </a:r>
                      <a:r>
                        <a:rPr lang="en-GB" baseline="0" dirty="0" smtClean="0"/>
                        <a:t>, </a:t>
                      </a:r>
                      <a:r>
                        <a:rPr lang="en-GB" baseline="0" dirty="0" err="1" smtClean="0"/>
                        <a:t>các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quai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ruột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tạo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thành</a:t>
                      </a:r>
                      <a:r>
                        <a:rPr lang="en-GB" baseline="0" dirty="0" smtClean="0"/>
                        <a:t> 1 </a:t>
                      </a:r>
                      <a:r>
                        <a:rPr lang="en-GB" baseline="0" dirty="0" err="1" smtClean="0"/>
                        <a:t>khối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giảm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không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đồng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nhất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và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có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thể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thấy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cấu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trúc</a:t>
                      </a:r>
                      <a:r>
                        <a:rPr lang="en-GB" baseline="0" dirty="0" smtClean="0"/>
                        <a:t> RT </a:t>
                      </a:r>
                      <a:r>
                        <a:rPr lang="en-GB" baseline="0" dirty="0" err="1" smtClean="0"/>
                        <a:t>trong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khối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viêm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29472"/>
                  </a:ext>
                </a:extLst>
              </a:tr>
              <a:tr h="1535958">
                <a:tc>
                  <a:txBody>
                    <a:bodyPr/>
                    <a:lstStyle/>
                    <a:p>
                      <a:r>
                        <a:rPr lang="en-GB" b="1" dirty="0"/>
                        <a:t>CT scan </a:t>
                      </a:r>
                      <a:r>
                        <a:rPr lang="en-GB" b="1" dirty="0" err="1"/>
                        <a:t>bụng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có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cản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quang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Đường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kính</a:t>
                      </a:r>
                      <a:r>
                        <a:rPr lang="en-GB" dirty="0"/>
                        <a:t> &gt; 6mm, </a:t>
                      </a:r>
                      <a:r>
                        <a:rPr lang="en-GB" dirty="0" err="1"/>
                        <a:t>thành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dày</a:t>
                      </a:r>
                      <a:r>
                        <a:rPr lang="en-GB" dirty="0"/>
                        <a:t> &gt; 2mm, </a:t>
                      </a:r>
                      <a:r>
                        <a:rPr lang="en-GB" dirty="0" err="1"/>
                        <a:t>thâm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nhiễm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mỡ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xung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quanh</a:t>
                      </a:r>
                    </a:p>
                    <a:p>
                      <a:pPr lvl="0">
                        <a:buNone/>
                      </a:pPr>
                      <a:r>
                        <a:rPr lang="en-GB" dirty="0" err="1"/>
                        <a:t>Không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dịch</a:t>
                      </a:r>
                      <a:r>
                        <a:rPr lang="en-GB" dirty="0"/>
                        <a:t> ổ </a:t>
                      </a:r>
                      <a:r>
                        <a:rPr lang="en-GB" dirty="0" err="1"/>
                        <a:t>bụng</a:t>
                      </a:r>
                      <a:r>
                        <a:rPr lang="en-GB" dirty="0"/>
                        <a:t>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 err="1"/>
                        <a:t>Có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hình</a:t>
                      </a:r>
                      <a:r>
                        <a:rPr lang="en-GB" dirty="0"/>
                        <a:t> </a:t>
                      </a:r>
                      <a:r>
                        <a:rPr lang="en-GB" dirty="0" err="1"/>
                        <a:t>ảnh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ruột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thừa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viêm</a:t>
                      </a:r>
                      <a:r>
                        <a:rPr lang="en-GB" dirty="0"/>
                        <a:t>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GB" dirty="0" err="1"/>
                        <a:t>Dịch</a:t>
                      </a:r>
                      <a:r>
                        <a:rPr lang="en-GB" dirty="0"/>
                        <a:t> ổ </a:t>
                      </a:r>
                      <a:r>
                        <a:rPr lang="en-GB" dirty="0" err="1"/>
                        <a:t>bụng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Khối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áp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xe</a:t>
                      </a:r>
                      <a:r>
                        <a:rPr lang="en-GB" dirty="0"/>
                        <a:t> </a:t>
                      </a:r>
                      <a:r>
                        <a:rPr lang="en-GB" dirty="0" err="1"/>
                        <a:t>có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dịch</a:t>
                      </a:r>
                      <a:r>
                        <a:rPr lang="en-GB" dirty="0"/>
                        <a:t> </a:t>
                      </a:r>
                      <a:r>
                        <a:rPr lang="en-GB" dirty="0" err="1"/>
                        <a:t>mủ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và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hơi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Hình </a:t>
                      </a:r>
                      <a:r>
                        <a:rPr lang="en-GB" dirty="0" err="1"/>
                        <a:t>ảnh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ruột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thừa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viêm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hoặc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có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thể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thấy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hình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ảnh</a:t>
                      </a:r>
                      <a:r>
                        <a:rPr lang="en-GB" dirty="0"/>
                        <a:t> </a:t>
                      </a:r>
                      <a:r>
                        <a:rPr lang="en-GB" dirty="0" err="1"/>
                        <a:t>ruột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thừa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bình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thường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7779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9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ảnh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43" y="1442566"/>
            <a:ext cx="10515600" cy="4351338"/>
          </a:xfrm>
        </p:spPr>
        <p:txBody>
          <a:bodyPr/>
          <a:lstStyle/>
          <a:p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844" y="634499"/>
            <a:ext cx="6163799" cy="54652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25611" y="2351472"/>
            <a:ext cx="3731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xám</a:t>
            </a:r>
            <a:r>
              <a:rPr lang="en-US" dirty="0" smtClean="0"/>
              <a:t> (A,B) </a:t>
            </a:r>
            <a:r>
              <a:rPr lang="en-US" dirty="0" err="1" smtClean="0"/>
              <a:t>và</a:t>
            </a:r>
            <a:r>
              <a:rPr lang="en-US" dirty="0" smtClean="0"/>
              <a:t> Doppler (C)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 </a:t>
            </a:r>
            <a:r>
              <a:rPr lang="en-US" dirty="0" err="1" smtClean="0"/>
              <a:t>Hình</a:t>
            </a:r>
            <a:r>
              <a:rPr lang="en-US" dirty="0" smtClean="0"/>
              <a:t> A,B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6mm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ở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. </a:t>
            </a:r>
            <a:r>
              <a:rPr lang="en-US" dirty="0" err="1" smtClean="0"/>
              <a:t>Hình</a:t>
            </a:r>
            <a:r>
              <a:rPr lang="en-US" dirty="0" smtClean="0"/>
              <a:t> C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xẹp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tưới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508" y="59346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 smtClean="0"/>
              <a:t>Uptodate</a:t>
            </a:r>
            <a:r>
              <a:rPr lang="en-US" sz="1600" b="1" dirty="0" smtClean="0"/>
              <a:t> 2022: </a:t>
            </a:r>
            <a:r>
              <a:rPr lang="en-US" sz="1600" b="1" i="1" dirty="0" smtClean="0"/>
              <a:t>Acute </a:t>
            </a:r>
            <a:r>
              <a:rPr lang="en-US" sz="1600" b="1" i="1" dirty="0"/>
              <a:t>appendicitis in adults: Clinical manifestations and differential </a:t>
            </a:r>
            <a:r>
              <a:rPr lang="en-US" sz="1600" b="1" i="1" dirty="0" smtClean="0"/>
              <a:t>diagnosis – </a:t>
            </a:r>
            <a:r>
              <a:rPr lang="en-US" sz="1600" i="1" dirty="0"/>
              <a:t> </a:t>
            </a:r>
            <a:r>
              <a:rPr lang="en-US" sz="1600" dirty="0" smtClean="0"/>
              <a:t>Imaging examination.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23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46" y="93277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ảnh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43" y="1442566"/>
            <a:ext cx="10515600" cy="4351338"/>
          </a:xfrm>
        </p:spPr>
        <p:txBody>
          <a:bodyPr/>
          <a:lstStyle/>
          <a:p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(CT)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294" y="1040756"/>
            <a:ext cx="4498805" cy="4513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7330" y="2174789"/>
            <a:ext cx="4374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CT </a:t>
            </a:r>
            <a:r>
              <a:rPr lang="en-US" dirty="0" err="1" smtClean="0"/>
              <a:t>bụng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(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)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hơi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&lt; </a:t>
            </a:r>
            <a:r>
              <a:rPr lang="en-US" dirty="0" smtClean="0"/>
              <a:t>6mm.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3146" y="573524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/>
              <a:t>Uptodate</a:t>
            </a:r>
            <a:r>
              <a:rPr lang="en-US" sz="1600" b="1" dirty="0"/>
              <a:t> 2022: </a:t>
            </a:r>
            <a:r>
              <a:rPr lang="en-US" sz="1600" b="1" i="1" dirty="0"/>
              <a:t>Acute appendicitis in adults: Clinical manifestations and differential diagnosis – </a:t>
            </a:r>
            <a:r>
              <a:rPr lang="en-US" sz="1600" i="1" dirty="0"/>
              <a:t> </a:t>
            </a:r>
            <a:r>
              <a:rPr lang="en-US" sz="1600" dirty="0"/>
              <a:t>Imaging examination.</a:t>
            </a:r>
          </a:p>
        </p:txBody>
      </p:sp>
    </p:spTree>
    <p:extLst>
      <p:ext uri="{BB962C8B-B14F-4D97-AF65-F5344CB8AC3E}">
        <p14:creationId xmlns:p14="http://schemas.microsoft.com/office/powerpoint/2010/main" val="2235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36" y="156562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ảnh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36" y="1195431"/>
            <a:ext cx="10515600" cy="4351338"/>
          </a:xfrm>
        </p:spPr>
        <p:txBody>
          <a:bodyPr/>
          <a:lstStyle/>
          <a:p>
            <a:r>
              <a:rPr lang="en-US" dirty="0" smtClean="0"/>
              <a:t>VRT </a:t>
            </a:r>
            <a:r>
              <a:rPr lang="en-US" dirty="0" err="1" smtClean="0"/>
              <a:t>cấp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822" y="1534254"/>
            <a:ext cx="6138510" cy="351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36" y="1707249"/>
            <a:ext cx="4797435" cy="334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4036" y="5249046"/>
            <a:ext cx="486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Doppler </a:t>
            </a:r>
            <a:r>
              <a:rPr lang="en-US" dirty="0" err="1" smtClean="0"/>
              <a:t>bụng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dày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sung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8822" y="5249046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CT </a:t>
            </a:r>
            <a:r>
              <a:rPr lang="en-US" dirty="0" err="1" smtClean="0"/>
              <a:t>bụng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dày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ruột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(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)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sỏi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4908" y="6017740"/>
            <a:ext cx="514041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Uptodate</a:t>
            </a:r>
            <a:r>
              <a:rPr lang="en-US" sz="1600" b="1" dirty="0"/>
              <a:t> 2022: </a:t>
            </a:r>
            <a:r>
              <a:rPr lang="en-US" sz="1600" b="1" i="1" dirty="0"/>
              <a:t>Acute appendicitis in adults: Clinical manifestations and differential diagnosis – </a:t>
            </a:r>
            <a:r>
              <a:rPr lang="en-US" sz="1600" i="1" dirty="0"/>
              <a:t> </a:t>
            </a:r>
            <a:r>
              <a:rPr lang="en-US" sz="1600" dirty="0"/>
              <a:t>Imaging examination.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19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1332</Words>
  <Application>Microsoft Office PowerPoint</Application>
  <PresentationFormat>Custom</PresentationFormat>
  <Paragraphs>178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TIẾP CẬN CHẨN ĐOÁN VÀ ĐIỀU TRỊ VIÊM RUỘT THỪA </vt:lpstr>
      <vt:lpstr>Nội dung trình bày</vt:lpstr>
      <vt:lpstr>Lâm sàng </vt:lpstr>
      <vt:lpstr>Phân biệt các thể lâm sàng của VRT</vt:lpstr>
      <vt:lpstr>PowerPoint Presentation</vt:lpstr>
      <vt:lpstr>PowerPoint Presentation</vt:lpstr>
      <vt:lpstr>Hình ảnh học </vt:lpstr>
      <vt:lpstr>Hình ảnh học </vt:lpstr>
      <vt:lpstr>Hình ảnh học </vt:lpstr>
      <vt:lpstr>Hình ảnh học </vt:lpstr>
      <vt:lpstr>Hình ảnh học </vt:lpstr>
      <vt:lpstr>Hình ảnh học </vt:lpstr>
      <vt:lpstr>Hình ảnh học </vt:lpstr>
      <vt:lpstr>PowerPoint Presentation</vt:lpstr>
      <vt:lpstr>Tài liệu tham khảo</vt:lpstr>
      <vt:lpstr>Xin cảm ơn thầy và các bạn đã theo dõi và lắng nghe.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Le Duc</dc:creator>
  <cp:lastModifiedBy>Huy Le Duc</cp:lastModifiedBy>
  <cp:revision>158</cp:revision>
  <dcterms:created xsi:type="dcterms:W3CDTF">2022-09-07T17:53:29Z</dcterms:created>
  <dcterms:modified xsi:type="dcterms:W3CDTF">2022-09-22T12:52:43Z</dcterms:modified>
</cp:coreProperties>
</file>