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64"/>
  </p:notesMasterIdLst>
  <p:sldIdLst>
    <p:sldId id="256" r:id="rId2"/>
    <p:sldId id="257" r:id="rId3"/>
    <p:sldId id="259" r:id="rId4"/>
    <p:sldId id="260" r:id="rId5"/>
    <p:sldId id="261" r:id="rId6"/>
    <p:sldId id="280" r:id="rId7"/>
    <p:sldId id="282" r:id="rId8"/>
    <p:sldId id="284" r:id="rId9"/>
    <p:sldId id="285" r:id="rId10"/>
    <p:sldId id="292" r:id="rId11"/>
    <p:sldId id="286" r:id="rId12"/>
    <p:sldId id="287" r:id="rId13"/>
    <p:sldId id="331" r:id="rId14"/>
    <p:sldId id="332" r:id="rId15"/>
    <p:sldId id="290" r:id="rId16"/>
    <p:sldId id="291" r:id="rId17"/>
    <p:sldId id="334" r:id="rId18"/>
    <p:sldId id="293" r:id="rId19"/>
    <p:sldId id="294" r:id="rId20"/>
    <p:sldId id="295" r:id="rId21"/>
    <p:sldId id="336" r:id="rId22"/>
    <p:sldId id="337" r:id="rId23"/>
    <p:sldId id="338" r:id="rId24"/>
    <p:sldId id="335" r:id="rId25"/>
    <p:sldId id="339" r:id="rId26"/>
    <p:sldId id="340" r:id="rId27"/>
    <p:sldId id="296" r:id="rId28"/>
    <p:sldId id="297" r:id="rId29"/>
    <p:sldId id="315"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279" r:id="rId63"/>
  </p:sldIdLst>
  <p:sldSz cx="9144000" cy="5143500" type="screen16x9"/>
  <p:notesSz cx="6858000" cy="9144000"/>
  <p:embeddedFontLst>
    <p:embeddedFont>
      <p:font typeface="Calibri" panose="020F0502020204030204" pitchFamily="34" charset="0"/>
      <p:regular r:id="rId65"/>
      <p:bold r:id="rId66"/>
      <p:italic r:id="rId67"/>
      <p:boldItalic r:id="rId68"/>
    </p:embeddedFont>
    <p:embeddedFont>
      <p:font typeface="Dosis" pitchFamily="2" charset="0"/>
      <p:regular r:id="rId69"/>
      <p:bold r:id="rId70"/>
    </p:embeddedFont>
    <p:embeddedFont>
      <p:font typeface="Sniglet" pitchFamily="82"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C4B1156A-380E-4F78-BDF5-A606A8083BF9}" styleName="Kiểu Trung bình 4 - Màu chủ đề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Kiểu Trung bình 3 - Màu chủ đề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01" autoAdjust="0"/>
  </p:normalViewPr>
  <p:slideViewPr>
    <p:cSldViewPr snapToGrid="0">
      <p:cViewPr varScale="1">
        <p:scale>
          <a:sx n="80" d="100"/>
          <a:sy n="80"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font" Target="fonts/font4.fntdata" /><Relationship Id="rId7" Type="http://schemas.openxmlformats.org/officeDocument/2006/relationships/slide" Target="slides/slide6.xml" /><Relationship Id="rId71"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font" Target="fonts/font2.fntdata" /><Relationship Id="rId7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font" Target="fonts/font1.fntdata" /><Relationship Id="rId73"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notesMaster" Target="notesMasters/notesMaster1.xml" /><Relationship Id="rId69" Type="http://schemas.openxmlformats.org/officeDocument/2006/relationships/font" Target="fonts/font5.fntdata"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font" Target="fonts/font3.fntdata"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font" Target="fonts/font6.fntdata" /><Relationship Id="rId75"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245757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388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757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5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Chụp cắt lớp vi tính thường không được áp dụng với sỏi túi mật đơn thuần. </a:t>
            </a:r>
          </a:p>
        </p:txBody>
      </p:sp>
    </p:spTree>
    <p:extLst>
      <p:ext uri="{BB962C8B-B14F-4D97-AF65-F5344CB8AC3E}">
        <p14:creationId xmlns:p14="http://schemas.microsoft.com/office/powerpoint/2010/main" val="3425649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2310648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a:t>Hình A: Sỏi có hàm lượng calci thấp</a:t>
            </a:r>
          </a:p>
          <a:p>
            <a:pPr lvl="0">
              <a:spcBef>
                <a:spcPts val="0"/>
              </a:spcBef>
              <a:buNone/>
            </a:pPr>
            <a:r>
              <a:rPr lang="vi-VN"/>
              <a:t>Hình B: Sỏi có hàm lượng calci cao</a:t>
            </a:r>
            <a:endParaRPr/>
          </a:p>
        </p:txBody>
      </p:sp>
    </p:spTree>
    <p:extLst>
      <p:ext uri="{BB962C8B-B14F-4D97-AF65-F5344CB8AC3E}">
        <p14:creationId xmlns:p14="http://schemas.microsoft.com/office/powerpoint/2010/main" val="229061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8533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Đa phần sỏi túi mật phát hiện tình cờ trên siêu âm chúng ta không cần phải điều trị (sỏi túi mật không triệu chứng không cần phải điều trị)</a:t>
            </a:r>
          </a:p>
          <a:p>
            <a:r>
              <a:rPr lang="vi-VN"/>
              <a:t>Túi mật sứ (siêu âm: vách túi mật bị vôi hóa)</a:t>
            </a:r>
          </a:p>
          <a:p>
            <a:r>
              <a:rPr lang="vi-VN"/>
              <a:t>Hội chứng Mirizzi: Sỏi to kẹt ở ống hoặc phễu túi mật chèn ép vào đường mật lân cận </a:t>
            </a:r>
            <a:r>
              <a:rPr lang="vi-VN">
                <a:sym typeface="Wingdings" panose="05000000000000000000" pitchFamily="2" charset="2"/>
              </a:rPr>
              <a:t> Tắc ống gan chung</a:t>
            </a:r>
            <a:endParaRPr lang="vi-VN"/>
          </a:p>
        </p:txBody>
      </p:sp>
    </p:spTree>
    <p:extLst>
      <p:ext uri="{BB962C8B-B14F-4D97-AF65-F5344CB8AC3E}">
        <p14:creationId xmlns:p14="http://schemas.microsoft.com/office/powerpoint/2010/main" val="1095216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134633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Chỉ có hiệu quả làm tan sỏi đối với sỏi kích thước dưới 5mm, 1 viên duy nhất, không ngấm calci.</a:t>
            </a:r>
          </a:p>
          <a:p>
            <a:endParaRPr lang="vi-VN"/>
          </a:p>
        </p:txBody>
      </p:sp>
    </p:spTree>
    <p:extLst>
      <p:ext uri="{BB962C8B-B14F-4D97-AF65-F5344CB8AC3E}">
        <p14:creationId xmlns:p14="http://schemas.microsoft.com/office/powerpoint/2010/main" val="227511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Các phương pháp điều trị không phẫu thuật đều có chung đặc điểm là để lại túi mật, là nơi sẽ tạo sỏi trong tương lai, Nguy cơ tái phát sau này</a:t>
            </a:r>
          </a:p>
          <a:p>
            <a:r>
              <a:rPr lang="vi-VN"/>
              <a:t>+Nhóm nguy cơ cao: &gt;70 tuổi, có nguy cơ tim mạch cao (Goldman cardiac risk index &gt;13),bệnh</a:t>
            </a:r>
          </a:p>
          <a:p>
            <a:r>
              <a:rPr lang="vi-VN"/>
              <a:t>phổi mạn tính, xơ gan Child-Pugh B và C, BMI &gt; 30 kg/m2. Do đó, tiến hành đặt</a:t>
            </a:r>
          </a:p>
          <a:p>
            <a:r>
              <a:rPr lang="vi-VN"/>
              <a:t>dẫn lưu túi mật cấp cứu thì 1, tiến hành phẫu thuật hoặc tán sỏi thì 2</a:t>
            </a:r>
          </a:p>
        </p:txBody>
      </p:sp>
    </p:spTree>
    <p:extLst>
      <p:ext uri="{BB962C8B-B14F-4D97-AF65-F5344CB8AC3E}">
        <p14:creationId xmlns:p14="http://schemas.microsoft.com/office/powerpoint/2010/main" val="77952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328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9527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Hầu hết các ca cắt túi mật nội nội soi được chỉ định ở bệnh nhân có cơn đau quặn mật</a:t>
            </a:r>
          </a:p>
          <a:p>
            <a:r>
              <a:rPr lang="vi-VN"/>
              <a:t>Chống chỉ định tuyệt đối: BN không có khả năng dung nạp với gây mê toàn thân. Bệnh gan giai đoạn cuối với tăng áp lực TM cửa gây cản trở phẫu tích vùng cuống gan và rối loạn đông máu</a:t>
            </a:r>
          </a:p>
          <a:p>
            <a:r>
              <a:rPr lang="vi-VN"/>
              <a:t>CCĐ tương đối: Vì sử dụng CO2 để bơm hơi ổ bụng </a:t>
            </a:r>
            <a:r>
              <a:rPr lang="vi-VN">
                <a:sym typeface="Wingdings" panose="05000000000000000000" pitchFamily="2" charset="2"/>
              </a:rPr>
              <a:t> Bệnh phổi tắc nghẽn mạn tính. Suy tim</a:t>
            </a:r>
            <a:endParaRPr lang="vi-VN"/>
          </a:p>
        </p:txBody>
      </p:sp>
    </p:spTree>
    <p:extLst>
      <p:ext uri="{BB962C8B-B14F-4D97-AF65-F5344CB8AC3E}">
        <p14:creationId xmlns:p14="http://schemas.microsoft.com/office/powerpoint/2010/main" val="3592415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a:t>Vị trí đặt trocar: </a:t>
            </a:r>
          </a:p>
          <a:p>
            <a:pPr lvl="0">
              <a:spcBef>
                <a:spcPts val="0"/>
              </a:spcBef>
              <a:buNone/>
            </a:pPr>
            <a:r>
              <a:rPr lang="vi-VN"/>
              <a:t>+ 10mm ở thượng vị và rốn</a:t>
            </a:r>
          </a:p>
          <a:p>
            <a:pPr lvl="0">
              <a:spcBef>
                <a:spcPts val="0"/>
              </a:spcBef>
              <a:buNone/>
            </a:pPr>
            <a:r>
              <a:rPr lang="vi-VN"/>
              <a:t>+ 5 mm ở hạ sườn phải</a:t>
            </a:r>
            <a:endParaRPr/>
          </a:p>
        </p:txBody>
      </p:sp>
    </p:spTree>
    <p:extLst>
      <p:ext uri="{BB962C8B-B14F-4D97-AF65-F5344CB8AC3E}">
        <p14:creationId xmlns:p14="http://schemas.microsoft.com/office/powerpoint/2010/main" val="500204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Phẫu thuật nội soi cắt túi mật trong viêm túi mật có tỉ lệ chuyển phẫu thuật mổ mở và nguy cơ tổn thương đường mật cao hơn mổ chương trình sỏi túi mật có triệu chứng.</a:t>
            </a:r>
          </a:p>
        </p:txBody>
      </p:sp>
    </p:spTree>
    <p:extLst>
      <p:ext uri="{BB962C8B-B14F-4D97-AF65-F5344CB8AC3E}">
        <p14:creationId xmlns:p14="http://schemas.microsoft.com/office/powerpoint/2010/main" val="3613204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0748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4265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1322633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7662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6857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415320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644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2787417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2576243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3756285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4009393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753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028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223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139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a:t>Nếu đau kéo dài hơn có thể trong bệnh cảnh viêm túi mật hoặc 1 bệnh cảnh nào khác nặng hơn</a:t>
            </a:r>
          </a:p>
          <a:p>
            <a:pPr lvl="0">
              <a:spcBef>
                <a:spcPts val="0"/>
              </a:spcBef>
              <a:buNone/>
            </a:pPr>
            <a:r>
              <a:rPr lang="vi-VN"/>
              <a:t>Cơn đau quặn mật: nguyên nhân do tắc nghẽn túi mật và sự căng chướng của túi mật (căng chướng đột ngột </a:t>
            </a:r>
            <a:r>
              <a:rPr lang="vi-VN">
                <a:sym typeface="Wingdings" panose="05000000000000000000" pitchFamily="2" charset="2"/>
              </a:rPr>
              <a:t> Phản xạ nôn: Không làm giảm đau, không kèm buồn nôn)</a:t>
            </a:r>
          </a:p>
          <a:p>
            <a:pPr lvl="0">
              <a:spcBef>
                <a:spcPts val="0"/>
              </a:spcBef>
              <a:buNone/>
            </a:pPr>
            <a:r>
              <a:rPr lang="vi-VN"/>
              <a:t>Sỏi túi mật không biến chứng hiếm có dấu hiệu vàng da trừ khi sỏi túi mật kèm sỏi ống mật chủ hoặc hội chứng Mirizzi.</a:t>
            </a:r>
            <a:endParaRPr/>
          </a:p>
        </p:txBody>
      </p:sp>
    </p:spTree>
    <p:extLst>
      <p:ext uri="{BB962C8B-B14F-4D97-AF65-F5344CB8AC3E}">
        <p14:creationId xmlns:p14="http://schemas.microsoft.com/office/powerpoint/2010/main" val="392431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876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vi-VN"/>
              <a:t>Đặc điểm di động giúp phân biệt với</a:t>
            </a:r>
          </a:p>
          <a:p>
            <a:pPr marL="171450" indent="-171450">
              <a:buFontTx/>
              <a:buChar char="-"/>
            </a:pPr>
            <a:r>
              <a:rPr lang="vi-VN"/>
              <a:t>Polyp túi mật: Không di động.</a:t>
            </a:r>
          </a:p>
          <a:p>
            <a:pPr marL="171450" indent="-171450">
              <a:buFontTx/>
              <a:buChar char="-"/>
            </a:pPr>
            <a:r>
              <a:rPr lang="vi-VN"/>
              <a:t>Bùn túi mật: Di động chậm hơn và không phản âm như sỏi.</a:t>
            </a:r>
          </a:p>
        </p:txBody>
      </p:sp>
    </p:spTree>
    <p:extLst>
      <p:ext uri="{BB962C8B-B14F-4D97-AF65-F5344CB8AC3E}">
        <p14:creationId xmlns:p14="http://schemas.microsoft.com/office/powerpoint/2010/main" val="266418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6.xml" /><Relationship Id="rId4" Type="http://schemas.openxmlformats.org/officeDocument/2006/relationships/image" Target="../media/image3.jpeg" /></Relationships>
</file>

<file path=ppt/slides/_rels/slide1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1.xml" /><Relationship Id="rId1" Type="http://schemas.openxmlformats.org/officeDocument/2006/relationships/slideLayout" Target="../slideLayouts/slideLayout6.xml" /><Relationship Id="rId4" Type="http://schemas.openxmlformats.org/officeDocument/2006/relationships/image" Target="../media/image5.jpe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4.xml" /><Relationship Id="rId1" Type="http://schemas.openxmlformats.org/officeDocument/2006/relationships/slideLayout" Target="../slideLayouts/slideLayout6.xml" /><Relationship Id="rId4" Type="http://schemas.openxmlformats.org/officeDocument/2006/relationships/image" Target="../media/image7.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0.xml"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2.xml" /><Relationship Id="rId1" Type="http://schemas.openxmlformats.org/officeDocument/2006/relationships/slideLayout" Target="../slideLayouts/slideLayout6.xml" /><Relationship Id="rId4" Type="http://schemas.openxmlformats.org/officeDocument/2006/relationships/image" Target="../media/image10.png"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26.xml"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27.xml" /><Relationship Id="rId1" Type="http://schemas.openxmlformats.org/officeDocument/2006/relationships/slideLayout" Target="../slideLayouts/slideLayout6.xml" /><Relationship Id="rId6" Type="http://schemas.openxmlformats.org/officeDocument/2006/relationships/image" Target="../media/image17.png" /><Relationship Id="rId5" Type="http://schemas.openxmlformats.org/officeDocument/2006/relationships/image" Target="../media/image16.jpg" /><Relationship Id="rId4" Type="http://schemas.openxmlformats.org/officeDocument/2006/relationships/image" Target="../media/image15.jp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28.xml" /><Relationship Id="rId1" Type="http://schemas.openxmlformats.org/officeDocument/2006/relationships/slideLayout" Target="../slideLayouts/slideLayout6.xml" /><Relationship Id="rId4" Type="http://schemas.openxmlformats.org/officeDocument/2006/relationships/image" Target="../media/image19.jpg"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24.jpg" /><Relationship Id="rId2" Type="http://schemas.openxmlformats.org/officeDocument/2006/relationships/notesSlide" Target="../notesSlides/notesSlide33.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4.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4.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132204" y="276404"/>
            <a:ext cx="4131326" cy="1159799"/>
          </a:xfrm>
          <a:prstGeom prst="rect">
            <a:avLst/>
          </a:prstGeom>
        </p:spPr>
        <p:txBody>
          <a:bodyPr lIns="91425" tIns="91425" rIns="91425" bIns="91425" anchor="ctr" anchorCtr="0">
            <a:noAutofit/>
          </a:bodyPr>
          <a:lstStyle/>
          <a:p>
            <a:pPr lvl="0">
              <a:spcBef>
                <a:spcPts val="0"/>
              </a:spcBef>
              <a:buNone/>
            </a:pPr>
            <a:r>
              <a:rPr lang="vi-VN">
                <a:solidFill>
                  <a:schemeClr val="accent1">
                    <a:lumMod val="50000"/>
                  </a:schemeClr>
                </a:solidFill>
              </a:rPr>
              <a:t>Chuyên đề</a:t>
            </a:r>
            <a:br>
              <a:rPr lang="vi-VN">
                <a:solidFill>
                  <a:schemeClr val="accent1">
                    <a:lumMod val="50000"/>
                  </a:schemeClr>
                </a:solidFill>
              </a:rPr>
            </a:br>
            <a:r>
              <a:rPr lang="vi-VN">
                <a:solidFill>
                  <a:schemeClr val="accent1">
                    <a:lumMod val="50000"/>
                  </a:schemeClr>
                </a:solidFill>
              </a:rPr>
              <a:t>Sỏi túi mật</a:t>
            </a:r>
            <a:endParaRPr lang="en" dirty="0">
              <a:solidFill>
                <a:schemeClr val="accent1">
                  <a:lumMod val="50000"/>
                </a:schemeClr>
              </a:solidFill>
            </a:endParaRPr>
          </a:p>
        </p:txBody>
      </p:sp>
      <p:sp>
        <p:nvSpPr>
          <p:cNvPr id="3" name="Hộp Văn bản 2">
            <a:extLst>
              <a:ext uri="{FF2B5EF4-FFF2-40B4-BE49-F238E27FC236}">
                <a16:creationId xmlns:a16="http://schemas.microsoft.com/office/drawing/2014/main" id="{9C845382-EA08-4CE7-9AAC-E931F9A3DE85}"/>
              </a:ext>
            </a:extLst>
          </p:cNvPr>
          <p:cNvSpPr txBox="1"/>
          <p:nvPr/>
        </p:nvSpPr>
        <p:spPr>
          <a:xfrm>
            <a:off x="5695720" y="1644642"/>
            <a:ext cx="3448280" cy="1477328"/>
          </a:xfrm>
          <a:prstGeom prst="rect">
            <a:avLst/>
          </a:prstGeom>
          <a:noFill/>
        </p:spPr>
        <p:txBody>
          <a:bodyPr wrap="square" rtlCol="0">
            <a:spAutoFit/>
          </a:bodyPr>
          <a:lstStyle/>
          <a:p>
            <a:r>
              <a:rPr lang="vi-VN" sz="1800">
                <a:solidFill>
                  <a:schemeClr val="accent1">
                    <a:lumMod val="50000"/>
                  </a:schemeClr>
                </a:solidFill>
              </a:rPr>
              <a:t>Nhóm trình</a:t>
            </a:r>
          </a:p>
          <a:p>
            <a:pPr marL="342900" indent="-342900">
              <a:buAutoNum type="arabicPeriod"/>
            </a:pPr>
            <a:r>
              <a:rPr lang="vi-VN" sz="1800">
                <a:solidFill>
                  <a:schemeClr val="accent1">
                    <a:lumMod val="50000"/>
                  </a:schemeClr>
                </a:solidFill>
              </a:rPr>
              <a:t>Trần Minh Nguyễn</a:t>
            </a:r>
          </a:p>
          <a:p>
            <a:pPr marL="342900" indent="-342900">
              <a:buAutoNum type="arabicPeriod"/>
            </a:pPr>
            <a:r>
              <a:rPr lang="vi-VN" sz="1800">
                <a:solidFill>
                  <a:schemeClr val="accent1">
                    <a:lumMod val="50000"/>
                  </a:schemeClr>
                </a:solidFill>
              </a:rPr>
              <a:t>Phan Quyết Quý</a:t>
            </a:r>
          </a:p>
          <a:p>
            <a:pPr marL="342900" indent="-342900">
              <a:buAutoNum type="arabicPeriod"/>
            </a:pPr>
            <a:r>
              <a:rPr lang="vi-VN" sz="1800">
                <a:solidFill>
                  <a:schemeClr val="accent1">
                    <a:lumMod val="50000"/>
                  </a:schemeClr>
                </a:solidFill>
              </a:rPr>
              <a:t>Lê Nguyễn Anh Thư</a:t>
            </a:r>
          </a:p>
          <a:p>
            <a:pPr marL="342900" indent="-342900">
              <a:buAutoNum type="arabicPeriod"/>
            </a:pPr>
            <a:r>
              <a:rPr lang="vi-VN" sz="1800">
                <a:solidFill>
                  <a:schemeClr val="accent1">
                    <a:lumMod val="50000"/>
                  </a:schemeClr>
                </a:solidFill>
              </a:rPr>
              <a:t>Phạm Hoàng Thanh Tú</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1F22E4-EA0C-42FE-B4C1-FE7450D5652C}"/>
              </a:ext>
            </a:extLst>
          </p:cNvPr>
          <p:cNvSpPr>
            <a:spLocks noGrp="1"/>
          </p:cNvSpPr>
          <p:nvPr>
            <p:ph type="title"/>
          </p:nvPr>
        </p:nvSpPr>
        <p:spPr/>
        <p:txBody>
          <a:bodyPr/>
          <a:lstStyle/>
          <a:p>
            <a:r>
              <a:rPr lang="vi-VN" sz="2400">
                <a:solidFill>
                  <a:schemeClr val="accent1">
                    <a:lumMod val="50000"/>
                  </a:schemeClr>
                </a:solidFill>
              </a:rPr>
              <a:t>Chẩn đoán hình ảnh</a:t>
            </a:r>
          </a:p>
        </p:txBody>
      </p:sp>
      <p:sp>
        <p:nvSpPr>
          <p:cNvPr id="3" name="Chỗ dành sẵn cho Văn bản 2">
            <a:extLst>
              <a:ext uri="{FF2B5EF4-FFF2-40B4-BE49-F238E27FC236}">
                <a16:creationId xmlns:a16="http://schemas.microsoft.com/office/drawing/2014/main" id="{82B70BC5-3966-4E59-8621-B86188BE6686}"/>
              </a:ext>
            </a:extLst>
          </p:cNvPr>
          <p:cNvSpPr>
            <a:spLocks noGrp="1"/>
          </p:cNvSpPr>
          <p:nvPr>
            <p:ph type="body" idx="1"/>
          </p:nvPr>
        </p:nvSpPr>
        <p:spPr/>
        <p:txBody>
          <a:bodyPr/>
          <a:lstStyle/>
          <a:p>
            <a:pPr>
              <a:buNone/>
            </a:pPr>
            <a:r>
              <a:rPr lang="vi-VN" sz="2400" b="1">
                <a:solidFill>
                  <a:schemeClr val="tx1"/>
                </a:solidFill>
                <a:latin typeface="+mj-lt"/>
              </a:rPr>
              <a:t>1. Xquang bụng không sửa soạn</a:t>
            </a:r>
          </a:p>
          <a:p>
            <a:pPr marL="342900" indent="-342900">
              <a:buFontTx/>
              <a:buChar char="-"/>
            </a:pPr>
            <a:r>
              <a:rPr lang="vi-VN" sz="2400">
                <a:solidFill>
                  <a:schemeClr val="tx1"/>
                </a:solidFill>
                <a:latin typeface="+mj-lt"/>
              </a:rPr>
              <a:t>Đây là phương pháp nhằm phát hiện sỏi cản quang, nhưng chỉ có 30% sỏi túi mật là cản quang.</a:t>
            </a:r>
          </a:p>
          <a:p>
            <a:pPr marL="342900" indent="-342900">
              <a:buFontTx/>
              <a:buChar char="-"/>
            </a:pPr>
            <a:r>
              <a:rPr lang="vi-VN" sz="2400">
                <a:solidFill>
                  <a:schemeClr val="tx1"/>
                </a:solidFill>
                <a:latin typeface="+mj-lt"/>
              </a:rPr>
              <a:t>Xquang bụng không sửa soạn rất hạn chế khảo sát bệnh lý đường mật </a:t>
            </a:r>
            <a:r>
              <a:rPr lang="vi-VN" sz="2400">
                <a:solidFill>
                  <a:schemeClr val="tx1"/>
                </a:solidFill>
                <a:latin typeface="+mj-lt"/>
                <a:sym typeface="Wingdings" panose="05000000000000000000" pitchFamily="2" charset="2"/>
              </a:rPr>
              <a:t> Thường dùng để loại trừ các chẩn đoán khác như, thủng ổ loét dạ dày-tá tràng, tắc ruột non, VP thùy dưới phải gây đau ¼ trên phải.</a:t>
            </a:r>
            <a:endParaRPr lang="vi-VN" sz="2400">
              <a:solidFill>
                <a:schemeClr val="tx1"/>
              </a:solidFill>
              <a:latin typeface="+mj-lt"/>
            </a:endParaRPr>
          </a:p>
          <a:p>
            <a:pPr>
              <a:buNone/>
            </a:pPr>
            <a:endParaRPr lang="vi-VN" sz="2400">
              <a:solidFill>
                <a:schemeClr val="tx1"/>
              </a:solidFill>
              <a:latin typeface="+mj-lt"/>
            </a:endParaRPr>
          </a:p>
          <a:p>
            <a:pPr>
              <a:buNone/>
            </a:pPr>
            <a:endParaRPr lang="vi-VN" sz="2400">
              <a:solidFill>
                <a:schemeClr val="tx1"/>
              </a:solidFill>
              <a:latin typeface="+mj-lt"/>
            </a:endParaRPr>
          </a:p>
        </p:txBody>
      </p:sp>
    </p:spTree>
    <p:extLst>
      <p:ext uri="{BB962C8B-B14F-4D97-AF65-F5344CB8AC3E}">
        <p14:creationId xmlns:p14="http://schemas.microsoft.com/office/powerpoint/2010/main" val="161812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1F22E4-EA0C-42FE-B4C1-FE7450D5652C}"/>
              </a:ext>
            </a:extLst>
          </p:cNvPr>
          <p:cNvSpPr>
            <a:spLocks noGrp="1"/>
          </p:cNvSpPr>
          <p:nvPr>
            <p:ph type="title"/>
          </p:nvPr>
        </p:nvSpPr>
        <p:spPr/>
        <p:txBody>
          <a:bodyPr/>
          <a:lstStyle/>
          <a:p>
            <a:r>
              <a:rPr lang="vi-VN" sz="2400">
                <a:solidFill>
                  <a:schemeClr val="accent1">
                    <a:lumMod val="50000"/>
                  </a:schemeClr>
                </a:solidFill>
              </a:rPr>
              <a:t>Chẩn đoán hình ảnh</a:t>
            </a:r>
          </a:p>
        </p:txBody>
      </p:sp>
      <p:sp>
        <p:nvSpPr>
          <p:cNvPr id="3" name="Chỗ dành sẵn cho Văn bản 2">
            <a:extLst>
              <a:ext uri="{FF2B5EF4-FFF2-40B4-BE49-F238E27FC236}">
                <a16:creationId xmlns:a16="http://schemas.microsoft.com/office/drawing/2014/main" id="{82B70BC5-3966-4E59-8621-B86188BE6686}"/>
              </a:ext>
            </a:extLst>
          </p:cNvPr>
          <p:cNvSpPr>
            <a:spLocks noGrp="1"/>
          </p:cNvSpPr>
          <p:nvPr>
            <p:ph type="body" idx="1"/>
          </p:nvPr>
        </p:nvSpPr>
        <p:spPr/>
        <p:txBody>
          <a:bodyPr/>
          <a:lstStyle/>
          <a:p>
            <a:pPr>
              <a:buNone/>
            </a:pPr>
            <a:r>
              <a:rPr lang="vi-VN" sz="2400" b="1">
                <a:solidFill>
                  <a:schemeClr val="tx1"/>
                </a:solidFill>
                <a:latin typeface="+mj-lt"/>
              </a:rPr>
              <a:t>2. Siêu âm bụng</a:t>
            </a:r>
          </a:p>
          <a:p>
            <a:pPr marL="342900" indent="-342900">
              <a:buFontTx/>
              <a:buChar char="-"/>
            </a:pPr>
            <a:r>
              <a:rPr lang="vi-VN" sz="2400">
                <a:solidFill>
                  <a:schemeClr val="tx1"/>
                </a:solidFill>
                <a:latin typeface="+mj-lt"/>
              </a:rPr>
              <a:t>Độ nhạy và độ đặc hiệu lần lượt là 84% và 99%</a:t>
            </a:r>
          </a:p>
          <a:p>
            <a:pPr marL="342900" indent="-342900">
              <a:buFontTx/>
              <a:buChar char="-"/>
            </a:pPr>
            <a:r>
              <a:rPr lang="vi-VN" sz="2400">
                <a:solidFill>
                  <a:schemeClr val="tx1"/>
                </a:solidFill>
                <a:latin typeface="+mj-lt"/>
              </a:rPr>
              <a:t>Siêu âm bụng là phương tiện đầu tay trong đánh giá bệnh nhân có triệu chứng của bệnh đường mật</a:t>
            </a:r>
          </a:p>
          <a:p>
            <a:pPr>
              <a:buNone/>
            </a:pPr>
            <a:endParaRPr lang="vi-VN" sz="2400">
              <a:solidFill>
                <a:schemeClr val="tx1"/>
              </a:solidFill>
              <a:latin typeface="+mj-lt"/>
            </a:endParaRPr>
          </a:p>
        </p:txBody>
      </p:sp>
    </p:spTree>
    <p:extLst>
      <p:ext uri="{BB962C8B-B14F-4D97-AF65-F5344CB8AC3E}">
        <p14:creationId xmlns:p14="http://schemas.microsoft.com/office/powerpoint/2010/main" val="374986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1F22E4-EA0C-42FE-B4C1-FE7450D5652C}"/>
              </a:ext>
            </a:extLst>
          </p:cNvPr>
          <p:cNvSpPr>
            <a:spLocks noGrp="1"/>
          </p:cNvSpPr>
          <p:nvPr>
            <p:ph type="title"/>
          </p:nvPr>
        </p:nvSpPr>
        <p:spPr/>
        <p:txBody>
          <a:bodyPr/>
          <a:lstStyle/>
          <a:p>
            <a:r>
              <a:rPr lang="vi-VN" sz="2400">
                <a:solidFill>
                  <a:schemeClr val="accent1">
                    <a:lumMod val="50000"/>
                  </a:schemeClr>
                </a:solidFill>
              </a:rPr>
              <a:t>Chẩn đoán hình ảnh</a:t>
            </a:r>
          </a:p>
        </p:txBody>
      </p:sp>
      <p:sp>
        <p:nvSpPr>
          <p:cNvPr id="3" name="Chỗ dành sẵn cho Văn bản 2">
            <a:extLst>
              <a:ext uri="{FF2B5EF4-FFF2-40B4-BE49-F238E27FC236}">
                <a16:creationId xmlns:a16="http://schemas.microsoft.com/office/drawing/2014/main" id="{82B70BC5-3966-4E59-8621-B86188BE6686}"/>
              </a:ext>
            </a:extLst>
          </p:cNvPr>
          <p:cNvSpPr>
            <a:spLocks noGrp="1"/>
          </p:cNvSpPr>
          <p:nvPr>
            <p:ph type="body" idx="1"/>
          </p:nvPr>
        </p:nvSpPr>
        <p:spPr/>
        <p:txBody>
          <a:bodyPr/>
          <a:lstStyle/>
          <a:p>
            <a:pPr>
              <a:buNone/>
            </a:pPr>
            <a:r>
              <a:rPr lang="vi-VN" sz="2400" b="1">
                <a:solidFill>
                  <a:schemeClr val="tx1"/>
                </a:solidFill>
                <a:latin typeface="+mj-lt"/>
              </a:rPr>
              <a:t>Đặc điểm trên siêu âm:</a:t>
            </a:r>
          </a:p>
          <a:p>
            <a:pPr marL="342900" indent="-342900">
              <a:buFontTx/>
              <a:buChar char="-"/>
            </a:pPr>
            <a:r>
              <a:rPr lang="vi-VN" sz="2400">
                <a:solidFill>
                  <a:schemeClr val="tx1"/>
                </a:solidFill>
                <a:latin typeface="+mj-lt"/>
              </a:rPr>
              <a:t>Cấu trúc phản âm dày.</a:t>
            </a:r>
          </a:p>
          <a:p>
            <a:pPr marL="342900" indent="-342900">
              <a:buFontTx/>
              <a:buChar char="-"/>
            </a:pPr>
            <a:r>
              <a:rPr lang="vi-VN" sz="2400">
                <a:solidFill>
                  <a:schemeClr val="tx1"/>
                </a:solidFill>
                <a:latin typeface="+mj-lt"/>
              </a:rPr>
              <a:t>Bóng lưng sau sỏi</a:t>
            </a:r>
          </a:p>
          <a:p>
            <a:pPr marL="342900" indent="-342900">
              <a:buFontTx/>
              <a:buChar char="-"/>
            </a:pPr>
            <a:r>
              <a:rPr lang="vi-VN" sz="2400">
                <a:solidFill>
                  <a:schemeClr val="tx1"/>
                </a:solidFill>
                <a:latin typeface="+mj-lt"/>
              </a:rPr>
              <a:t>Di động cùng với sự thay đổi tư thế của người bệnh</a:t>
            </a:r>
          </a:p>
          <a:p>
            <a:pPr>
              <a:buNone/>
            </a:pPr>
            <a:endParaRPr lang="vi-VN" sz="2400">
              <a:solidFill>
                <a:schemeClr val="tx1"/>
              </a:solidFill>
              <a:latin typeface="+mj-lt"/>
            </a:endParaRPr>
          </a:p>
        </p:txBody>
      </p:sp>
    </p:spTree>
    <p:extLst>
      <p:ext uri="{BB962C8B-B14F-4D97-AF65-F5344CB8AC3E}">
        <p14:creationId xmlns:p14="http://schemas.microsoft.com/office/powerpoint/2010/main" val="158764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9" name="Hình ảnh 8">
            <a:extLst>
              <a:ext uri="{FF2B5EF4-FFF2-40B4-BE49-F238E27FC236}">
                <a16:creationId xmlns:a16="http://schemas.microsoft.com/office/drawing/2014/main" id="{B1A1BD42-E75A-404C-BEB5-CDD466F010E8}"/>
              </a:ext>
            </a:extLst>
          </p:cNvPr>
          <p:cNvPicPr>
            <a:picLocks noChangeAspect="1"/>
          </p:cNvPicPr>
          <p:nvPr/>
        </p:nvPicPr>
        <p:blipFill>
          <a:blip r:embed="rId3"/>
          <a:stretch>
            <a:fillRect/>
          </a:stretch>
        </p:blipFill>
        <p:spPr>
          <a:xfrm>
            <a:off x="1132936" y="1284496"/>
            <a:ext cx="2833191" cy="2574508"/>
          </a:xfrm>
          <a:prstGeom prst="rect">
            <a:avLst/>
          </a:prstGeom>
        </p:spPr>
      </p:pic>
      <p:pic>
        <p:nvPicPr>
          <p:cNvPr id="10" name="Picture 2">
            <a:extLst>
              <a:ext uri="{FF2B5EF4-FFF2-40B4-BE49-F238E27FC236}">
                <a16:creationId xmlns:a16="http://schemas.microsoft.com/office/drawing/2014/main" id="{52F5200F-BE95-4137-959B-73910A35C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4650" y="1284496"/>
            <a:ext cx="3504191" cy="257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2706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4" name="Picture 2" descr="Sỏi Bùn Túi Mật Là Gì? Nguyên Nhân &amp; Biện Pháp Điều Trị">
            <a:extLst>
              <a:ext uri="{FF2B5EF4-FFF2-40B4-BE49-F238E27FC236}">
                <a16:creationId xmlns:a16="http://schemas.microsoft.com/office/drawing/2014/main" id="{3DF706EB-BD87-42DC-91E0-273D7EA90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215" y="1338935"/>
            <a:ext cx="3043154" cy="21833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olyp túi mật và nguy cơ ung thư hóa biểu mô túi mật">
            <a:extLst>
              <a:ext uri="{FF2B5EF4-FFF2-40B4-BE49-F238E27FC236}">
                <a16:creationId xmlns:a16="http://schemas.microsoft.com/office/drawing/2014/main" id="{8499A9AC-76A2-4B40-A358-4E1714608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633" y="1338935"/>
            <a:ext cx="3302696" cy="217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441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1F22E4-EA0C-42FE-B4C1-FE7450D5652C}"/>
              </a:ext>
            </a:extLst>
          </p:cNvPr>
          <p:cNvSpPr>
            <a:spLocks noGrp="1"/>
          </p:cNvSpPr>
          <p:nvPr>
            <p:ph type="title"/>
          </p:nvPr>
        </p:nvSpPr>
        <p:spPr/>
        <p:txBody>
          <a:bodyPr/>
          <a:lstStyle/>
          <a:p>
            <a:r>
              <a:rPr lang="vi-VN" sz="2400">
                <a:solidFill>
                  <a:schemeClr val="accent1">
                    <a:lumMod val="50000"/>
                  </a:schemeClr>
                </a:solidFill>
              </a:rPr>
              <a:t>Chẩn đoán hình ảnh</a:t>
            </a:r>
          </a:p>
        </p:txBody>
      </p:sp>
      <p:sp>
        <p:nvSpPr>
          <p:cNvPr id="3" name="Chỗ dành sẵn cho Văn bản 2">
            <a:extLst>
              <a:ext uri="{FF2B5EF4-FFF2-40B4-BE49-F238E27FC236}">
                <a16:creationId xmlns:a16="http://schemas.microsoft.com/office/drawing/2014/main" id="{82B70BC5-3966-4E59-8621-B86188BE6686}"/>
              </a:ext>
            </a:extLst>
          </p:cNvPr>
          <p:cNvSpPr>
            <a:spLocks noGrp="1"/>
          </p:cNvSpPr>
          <p:nvPr>
            <p:ph type="body" idx="1"/>
          </p:nvPr>
        </p:nvSpPr>
        <p:spPr/>
        <p:txBody>
          <a:bodyPr/>
          <a:lstStyle/>
          <a:p>
            <a:pPr>
              <a:buNone/>
            </a:pPr>
            <a:r>
              <a:rPr lang="vi-VN" sz="2400" b="1">
                <a:solidFill>
                  <a:schemeClr val="tx1"/>
                </a:solidFill>
                <a:latin typeface="+mj-lt"/>
              </a:rPr>
              <a:t>3. Chụp cắt lớp vi tính</a:t>
            </a:r>
          </a:p>
          <a:p>
            <a:pPr marL="342900" indent="-342900">
              <a:buFontTx/>
              <a:buChar char="-"/>
            </a:pPr>
            <a:r>
              <a:rPr lang="vi-VN" sz="2400">
                <a:solidFill>
                  <a:schemeClr val="tx1"/>
                </a:solidFill>
                <a:latin typeface="+mj-lt"/>
              </a:rPr>
              <a:t>Đa phần các bệnh nhân chỉ cần chụp siêu âm là đủ để chẩn đoán sỏi túi mật.</a:t>
            </a:r>
          </a:p>
          <a:p>
            <a:pPr marL="342900" indent="-342900">
              <a:buFontTx/>
              <a:buChar char="-"/>
            </a:pPr>
            <a:r>
              <a:rPr lang="vi-VN" sz="2400">
                <a:solidFill>
                  <a:schemeClr val="tx1"/>
                </a:solidFill>
                <a:latin typeface="+mj-lt"/>
              </a:rPr>
              <a:t>Tuy nhiên siêu âm phụ thuộc vào người thực hiện </a:t>
            </a:r>
            <a:r>
              <a:rPr lang="vi-VN" sz="2400">
                <a:solidFill>
                  <a:schemeClr val="tx1"/>
                </a:solidFill>
                <a:latin typeface="+mj-lt"/>
                <a:sym typeface="Wingdings" panose="05000000000000000000" pitchFamily="2" charset="2"/>
              </a:rPr>
              <a:t> Có thể chụp CT để phát hiện sỏi túi mật.</a:t>
            </a:r>
          </a:p>
          <a:p>
            <a:pPr marL="342900" indent="-342900">
              <a:buFontTx/>
              <a:buChar char="-"/>
            </a:pPr>
            <a:r>
              <a:rPr lang="vi-VN" sz="2400">
                <a:solidFill>
                  <a:schemeClr val="tx1"/>
                </a:solidFill>
                <a:latin typeface="+mj-lt"/>
                <a:sym typeface="Wingdings" panose="05000000000000000000" pitchFamily="2" charset="2"/>
              </a:rPr>
              <a:t>CT-scan cũng có giá trị khi nghi ngờ các biến chứng như thủng, viêm tụy cấp, sỏi ống mật chủ, ung thư túi mật…</a:t>
            </a:r>
            <a:endParaRPr lang="vi-VN" sz="2400">
              <a:solidFill>
                <a:schemeClr val="tx1"/>
              </a:solidFill>
              <a:latin typeface="+mj-lt"/>
            </a:endParaRPr>
          </a:p>
        </p:txBody>
      </p:sp>
    </p:spTree>
    <p:extLst>
      <p:ext uri="{BB962C8B-B14F-4D97-AF65-F5344CB8AC3E}">
        <p14:creationId xmlns:p14="http://schemas.microsoft.com/office/powerpoint/2010/main" val="124659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1F22E4-EA0C-42FE-B4C1-FE7450D5652C}"/>
              </a:ext>
            </a:extLst>
          </p:cNvPr>
          <p:cNvSpPr>
            <a:spLocks noGrp="1"/>
          </p:cNvSpPr>
          <p:nvPr>
            <p:ph type="title"/>
          </p:nvPr>
        </p:nvSpPr>
        <p:spPr/>
        <p:txBody>
          <a:bodyPr/>
          <a:lstStyle/>
          <a:p>
            <a:r>
              <a:rPr lang="vi-VN" sz="2400">
                <a:solidFill>
                  <a:schemeClr val="accent1">
                    <a:lumMod val="50000"/>
                  </a:schemeClr>
                </a:solidFill>
              </a:rPr>
              <a:t>Chẩn đoán hình ảnh</a:t>
            </a:r>
          </a:p>
        </p:txBody>
      </p:sp>
      <p:sp>
        <p:nvSpPr>
          <p:cNvPr id="3" name="Chỗ dành sẵn cho Văn bản 2">
            <a:extLst>
              <a:ext uri="{FF2B5EF4-FFF2-40B4-BE49-F238E27FC236}">
                <a16:creationId xmlns:a16="http://schemas.microsoft.com/office/drawing/2014/main" id="{82B70BC5-3966-4E59-8621-B86188BE6686}"/>
              </a:ext>
            </a:extLst>
          </p:cNvPr>
          <p:cNvSpPr>
            <a:spLocks noGrp="1"/>
          </p:cNvSpPr>
          <p:nvPr>
            <p:ph type="body" idx="1"/>
          </p:nvPr>
        </p:nvSpPr>
        <p:spPr>
          <a:xfrm>
            <a:off x="747924" y="1082425"/>
            <a:ext cx="6140399" cy="3610800"/>
          </a:xfrm>
        </p:spPr>
        <p:txBody>
          <a:bodyPr/>
          <a:lstStyle/>
          <a:p>
            <a:pPr marL="342900" indent="-342900">
              <a:buFontTx/>
              <a:buChar char="-"/>
            </a:pPr>
            <a:r>
              <a:rPr lang="vi-VN">
                <a:solidFill>
                  <a:schemeClr val="tx1"/>
                </a:solidFill>
                <a:latin typeface="+mj-lt"/>
              </a:rPr>
              <a:t>Độ nhạy và độ đặc hiệu lần lượt là 75.8% và 97.6%</a:t>
            </a:r>
          </a:p>
          <a:p>
            <a:pPr marL="342900" indent="-342900">
              <a:buFontTx/>
              <a:buChar char="-"/>
            </a:pPr>
            <a:r>
              <a:rPr lang="vi-VN">
                <a:solidFill>
                  <a:schemeClr val="tx1"/>
                </a:solidFill>
                <a:latin typeface="+mj-lt"/>
              </a:rPr>
              <a:t>Đậm độ của sỏi trên CT-scan tùy thuộc vào hàm lượng Canxi chứa trong sỏi</a:t>
            </a:r>
          </a:p>
        </p:txBody>
      </p:sp>
    </p:spTree>
    <p:extLst>
      <p:ext uri="{BB962C8B-B14F-4D97-AF65-F5344CB8AC3E}">
        <p14:creationId xmlns:p14="http://schemas.microsoft.com/office/powerpoint/2010/main" val="215528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2" name="Hình ảnh 1">
            <a:extLst>
              <a:ext uri="{FF2B5EF4-FFF2-40B4-BE49-F238E27FC236}">
                <a16:creationId xmlns:a16="http://schemas.microsoft.com/office/drawing/2014/main" id="{5B2E5D13-6C36-4681-9E78-AD79B0849A15}"/>
              </a:ext>
            </a:extLst>
          </p:cNvPr>
          <p:cNvPicPr>
            <a:picLocks noChangeAspect="1"/>
          </p:cNvPicPr>
          <p:nvPr/>
        </p:nvPicPr>
        <p:blipFill>
          <a:blip r:embed="rId3"/>
          <a:stretch>
            <a:fillRect/>
          </a:stretch>
        </p:blipFill>
        <p:spPr>
          <a:xfrm>
            <a:off x="4572000" y="1195387"/>
            <a:ext cx="3609975" cy="2752725"/>
          </a:xfrm>
          <a:prstGeom prst="rect">
            <a:avLst/>
          </a:prstGeom>
        </p:spPr>
      </p:pic>
      <p:pic>
        <p:nvPicPr>
          <p:cNvPr id="3" name="Hình ảnh 2">
            <a:extLst>
              <a:ext uri="{FF2B5EF4-FFF2-40B4-BE49-F238E27FC236}">
                <a16:creationId xmlns:a16="http://schemas.microsoft.com/office/drawing/2014/main" id="{FEE7438F-F0E1-46F2-B1A7-59A2E7B6ED2F}"/>
              </a:ext>
            </a:extLst>
          </p:cNvPr>
          <p:cNvPicPr>
            <a:picLocks noChangeAspect="1"/>
          </p:cNvPicPr>
          <p:nvPr/>
        </p:nvPicPr>
        <p:blipFill>
          <a:blip r:embed="rId4"/>
          <a:stretch>
            <a:fillRect/>
          </a:stretch>
        </p:blipFill>
        <p:spPr>
          <a:xfrm>
            <a:off x="962025" y="1214437"/>
            <a:ext cx="3352800" cy="2733675"/>
          </a:xfrm>
          <a:prstGeom prst="rect">
            <a:avLst/>
          </a:prstGeom>
        </p:spPr>
      </p:pic>
    </p:spTree>
    <p:extLst>
      <p:ext uri="{BB962C8B-B14F-4D97-AF65-F5344CB8AC3E}">
        <p14:creationId xmlns:p14="http://schemas.microsoft.com/office/powerpoint/2010/main" val="124753381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109973" y="1411951"/>
            <a:ext cx="4832547" cy="1159799"/>
          </a:xfrm>
          <a:prstGeom prst="rect">
            <a:avLst/>
          </a:prstGeom>
        </p:spPr>
        <p:txBody>
          <a:bodyPr lIns="91425" tIns="91425" rIns="91425" bIns="91425" anchor="b" anchorCtr="0">
            <a:noAutofit/>
          </a:bodyPr>
          <a:lstStyle/>
          <a:p>
            <a:pPr lvl="0" rtl="0">
              <a:spcBef>
                <a:spcPts val="0"/>
              </a:spcBef>
              <a:buNone/>
            </a:pPr>
            <a:r>
              <a:rPr lang="vi-VN" sz="6000">
                <a:solidFill>
                  <a:schemeClr val="accent1">
                    <a:lumMod val="50000"/>
                  </a:schemeClr>
                </a:solidFill>
              </a:rPr>
              <a:t>Điều trị</a:t>
            </a:r>
            <a:endParaRPr lang="en" sz="6000">
              <a:solidFill>
                <a:schemeClr val="accent1">
                  <a:lumMod val="50000"/>
                </a:schemeClr>
              </a:solidFill>
            </a:endParaRPr>
          </a:p>
        </p:txBody>
      </p:sp>
    </p:spTree>
    <p:extLst>
      <p:ext uri="{BB962C8B-B14F-4D97-AF65-F5344CB8AC3E}">
        <p14:creationId xmlns:p14="http://schemas.microsoft.com/office/powerpoint/2010/main" val="3288004006"/>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CE0D-98E1-463A-AA2D-AF157894F0AD}"/>
              </a:ext>
            </a:extLst>
          </p:cNvPr>
          <p:cNvSpPr>
            <a:spLocks noGrp="1"/>
          </p:cNvSpPr>
          <p:nvPr>
            <p:ph type="title"/>
          </p:nvPr>
        </p:nvSpPr>
        <p:spPr/>
        <p:txBody>
          <a:bodyPr/>
          <a:lstStyle/>
          <a:p>
            <a:r>
              <a:rPr lang="vi-VN" sz="2400">
                <a:solidFill>
                  <a:schemeClr val="accent1">
                    <a:lumMod val="50000"/>
                  </a:schemeClr>
                </a:solidFill>
              </a:rPr>
              <a:t>Chỉ định điều trị sỏi túi mật</a:t>
            </a:r>
          </a:p>
        </p:txBody>
      </p:sp>
      <p:sp>
        <p:nvSpPr>
          <p:cNvPr id="3" name="Chỗ dành sẵn cho Văn bản 2">
            <a:extLst>
              <a:ext uri="{FF2B5EF4-FFF2-40B4-BE49-F238E27FC236}">
                <a16:creationId xmlns:a16="http://schemas.microsoft.com/office/drawing/2014/main" id="{8DB659C6-FAC5-425A-8AB9-48234F175C1E}"/>
              </a:ext>
            </a:extLst>
          </p:cNvPr>
          <p:cNvSpPr>
            <a:spLocks noGrp="1"/>
          </p:cNvSpPr>
          <p:nvPr>
            <p:ph type="body" idx="1"/>
          </p:nvPr>
        </p:nvSpPr>
        <p:spPr>
          <a:xfrm>
            <a:off x="747924" y="941889"/>
            <a:ext cx="6140399" cy="3610800"/>
          </a:xfrm>
        </p:spPr>
        <p:txBody>
          <a:bodyPr/>
          <a:lstStyle/>
          <a:p>
            <a:pPr marL="342900" indent="-342900">
              <a:buFontTx/>
              <a:buChar char="-"/>
            </a:pPr>
            <a:r>
              <a:rPr lang="vi-VN" sz="2400">
                <a:solidFill>
                  <a:schemeClr val="tx1"/>
                </a:solidFill>
                <a:latin typeface="+mj-lt"/>
              </a:rPr>
              <a:t>Không triệu chứng nhưng có nguy cơ cao bị ung thư túi mật hoặc các biến chứng của sỏi túi mật:</a:t>
            </a:r>
          </a:p>
          <a:p>
            <a:pPr marL="285750" lvl="8" indent="-285750">
              <a:buFont typeface="Courier New" panose="02070309020205020404" pitchFamily="49" charset="0"/>
              <a:buChar char="o"/>
            </a:pPr>
            <a:r>
              <a:rPr lang="vi-VN">
                <a:solidFill>
                  <a:schemeClr val="tx1"/>
                </a:solidFill>
                <a:latin typeface="+mj-lt"/>
              </a:rPr>
              <a:t>Sỏi kèm Polyp túi mật.</a:t>
            </a:r>
          </a:p>
          <a:p>
            <a:pPr marL="285750" lvl="8" indent="-285750">
              <a:buFont typeface="Courier New" panose="02070309020205020404" pitchFamily="49" charset="0"/>
              <a:buChar char="o"/>
            </a:pPr>
            <a:r>
              <a:rPr lang="vi-VN">
                <a:solidFill>
                  <a:schemeClr val="tx1"/>
                </a:solidFill>
                <a:latin typeface="+mj-lt"/>
              </a:rPr>
              <a:t>Túi mật sứ</a:t>
            </a:r>
          </a:p>
          <a:p>
            <a:pPr marL="285750" lvl="8" indent="-285750">
              <a:buFont typeface="Courier New" panose="02070309020205020404" pitchFamily="49" charset="0"/>
              <a:buChar char="o"/>
            </a:pPr>
            <a:r>
              <a:rPr lang="vi-VN">
                <a:solidFill>
                  <a:schemeClr val="tx1"/>
                </a:solidFill>
                <a:latin typeface="+mj-lt"/>
              </a:rPr>
              <a:t>Sỏi túi mật lớn hơn 3cm</a:t>
            </a:r>
          </a:p>
          <a:p>
            <a:pPr marL="285750" lvl="8" indent="-285750">
              <a:buFontTx/>
              <a:buChar char="-"/>
            </a:pPr>
            <a:r>
              <a:rPr lang="vi-VN" sz="2400">
                <a:solidFill>
                  <a:schemeClr val="tx1"/>
                </a:solidFill>
                <a:latin typeface="+mj-lt"/>
              </a:rPr>
              <a:t>Có triệu chứng.</a:t>
            </a:r>
          </a:p>
          <a:p>
            <a:pPr marL="285750" lvl="8" indent="-285750">
              <a:buFontTx/>
              <a:buChar char="-"/>
            </a:pPr>
            <a:r>
              <a:rPr lang="vi-VN" sz="2400">
                <a:solidFill>
                  <a:schemeClr val="tx1"/>
                </a:solidFill>
                <a:latin typeface="+mj-lt"/>
              </a:rPr>
              <a:t>Có biến chứng:</a:t>
            </a:r>
          </a:p>
          <a:p>
            <a:pPr marL="342900" lvl="8" indent="-342900">
              <a:buFont typeface="Courier New" panose="02070309020205020404" pitchFamily="49" charset="0"/>
              <a:buChar char="o"/>
            </a:pPr>
            <a:r>
              <a:rPr lang="vi-VN">
                <a:solidFill>
                  <a:schemeClr val="tx1"/>
                </a:solidFill>
                <a:latin typeface="+mj-lt"/>
              </a:rPr>
              <a:t>Viêm túi mật cấp, mạn</a:t>
            </a:r>
          </a:p>
          <a:p>
            <a:pPr marL="342900" lvl="8" indent="-342900">
              <a:buFont typeface="Courier New" panose="02070309020205020404" pitchFamily="49" charset="0"/>
              <a:buChar char="o"/>
            </a:pPr>
            <a:r>
              <a:rPr lang="vi-VN">
                <a:solidFill>
                  <a:schemeClr val="tx1"/>
                </a:solidFill>
                <a:latin typeface="+mj-lt"/>
              </a:rPr>
              <a:t>Viêm tụy cấp</a:t>
            </a:r>
          </a:p>
          <a:p>
            <a:pPr marL="342900" lvl="8" indent="-342900">
              <a:buFont typeface="Courier New" panose="02070309020205020404" pitchFamily="49" charset="0"/>
              <a:buChar char="o"/>
            </a:pPr>
            <a:r>
              <a:rPr lang="vi-VN">
                <a:solidFill>
                  <a:schemeClr val="tx1"/>
                </a:solidFill>
                <a:latin typeface="+mj-lt"/>
              </a:rPr>
              <a:t>Hội chứng Mirizzi</a:t>
            </a:r>
          </a:p>
          <a:p>
            <a:pPr marL="342900" lvl="8" indent="-342900">
              <a:buFont typeface="Courier New" panose="02070309020205020404" pitchFamily="49" charset="0"/>
              <a:buChar char="o"/>
            </a:pPr>
            <a:r>
              <a:rPr lang="vi-VN">
                <a:solidFill>
                  <a:schemeClr val="tx1"/>
                </a:solidFill>
                <a:latin typeface="+mj-lt"/>
              </a:rPr>
              <a:t>Rò túi mật ruột</a:t>
            </a:r>
          </a:p>
          <a:p>
            <a:pPr marL="342900" lvl="8" indent="-342900">
              <a:buFont typeface="Courier New" panose="02070309020205020404" pitchFamily="49" charset="0"/>
              <a:buChar char="o"/>
            </a:pPr>
            <a:r>
              <a:rPr lang="vi-VN">
                <a:solidFill>
                  <a:schemeClr val="tx1"/>
                </a:solidFill>
                <a:latin typeface="+mj-lt"/>
              </a:rPr>
              <a:t>Tắc ruột do sỏi mật</a:t>
            </a:r>
          </a:p>
        </p:txBody>
      </p:sp>
    </p:spTree>
    <p:extLst>
      <p:ext uri="{BB962C8B-B14F-4D97-AF65-F5344CB8AC3E}">
        <p14:creationId xmlns:p14="http://schemas.microsoft.com/office/powerpoint/2010/main" val="326448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vi-VN" sz="3600">
                <a:solidFill>
                  <a:schemeClr val="accent1">
                    <a:lumMod val="50000"/>
                  </a:schemeClr>
                </a:solidFill>
              </a:rPr>
              <a:t>Nội dung</a:t>
            </a:r>
            <a:endParaRPr lang="en" sz="3600">
              <a:solidFill>
                <a:schemeClr val="accent1">
                  <a:lumMod val="50000"/>
                </a:schemeClr>
              </a:solidFill>
            </a:endParaRPr>
          </a:p>
        </p:txBody>
      </p:sp>
      <p:sp>
        <p:nvSpPr>
          <p:cNvPr id="23" name="Shape 521">
            <a:extLst>
              <a:ext uri="{FF2B5EF4-FFF2-40B4-BE49-F238E27FC236}">
                <a16:creationId xmlns:a16="http://schemas.microsoft.com/office/drawing/2014/main" id="{41EA1F8E-C802-455B-BF1C-122779ECC3F9}"/>
              </a:ext>
            </a:extLst>
          </p:cNvPr>
          <p:cNvSpPr txBox="1">
            <a:spLocks/>
          </p:cNvSpPr>
          <p:nvPr/>
        </p:nvSpPr>
        <p:spPr>
          <a:xfrm>
            <a:off x="747925" y="1214706"/>
            <a:ext cx="6140399" cy="2868196"/>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rtl val="0"/>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marL="742950" indent="-742950">
              <a:buClrTx/>
              <a:buAutoNum type="arabicPeriod"/>
            </a:pPr>
            <a:r>
              <a:rPr lang="vi-VN" sz="3600">
                <a:solidFill>
                  <a:schemeClr val="accent1">
                    <a:lumMod val="50000"/>
                  </a:schemeClr>
                </a:solidFill>
              </a:rPr>
              <a:t>Dịch tễ</a:t>
            </a:r>
          </a:p>
          <a:p>
            <a:pPr marL="742950" indent="-742950">
              <a:buClrTx/>
              <a:buAutoNum type="arabicPeriod"/>
            </a:pPr>
            <a:r>
              <a:rPr lang="vi-VN" sz="3600">
                <a:solidFill>
                  <a:schemeClr val="accent1">
                    <a:lumMod val="50000"/>
                  </a:schemeClr>
                </a:solidFill>
              </a:rPr>
              <a:t>Lâm sàng</a:t>
            </a:r>
          </a:p>
          <a:p>
            <a:pPr marL="742950" indent="-742950">
              <a:buClrTx/>
              <a:buAutoNum type="arabicPeriod"/>
            </a:pPr>
            <a:r>
              <a:rPr lang="vi-VN" sz="3600">
                <a:solidFill>
                  <a:schemeClr val="accent1">
                    <a:lumMod val="50000"/>
                  </a:schemeClr>
                </a:solidFill>
              </a:rPr>
              <a:t>Cận Lâm Sàng</a:t>
            </a:r>
          </a:p>
          <a:p>
            <a:pPr marL="742950" indent="-742950">
              <a:buClrTx/>
              <a:buAutoNum type="arabicPeriod"/>
            </a:pPr>
            <a:r>
              <a:rPr lang="vi-VN" sz="3600">
                <a:solidFill>
                  <a:schemeClr val="accent1">
                    <a:lumMod val="50000"/>
                  </a:schemeClr>
                </a:solidFill>
              </a:rPr>
              <a:t>Điều trị</a:t>
            </a:r>
          </a:p>
          <a:p>
            <a:pPr marL="742950" indent="-742950">
              <a:buClrTx/>
              <a:buAutoNum type="arabicPeriod"/>
            </a:pPr>
            <a:r>
              <a:rPr lang="vi-VN" sz="3600">
                <a:solidFill>
                  <a:schemeClr val="accent1">
                    <a:lumMod val="50000"/>
                  </a:schemeClr>
                </a:solidFill>
              </a:rPr>
              <a:t>Biến chứng</a:t>
            </a:r>
            <a:endParaRPr lang="en" sz="3600">
              <a:solidFill>
                <a:schemeClr val="accent1">
                  <a:lumMod val="50000"/>
                </a:schemeClr>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CE0D-98E1-463A-AA2D-AF157894F0AD}"/>
              </a:ext>
            </a:extLst>
          </p:cNvPr>
          <p:cNvSpPr>
            <a:spLocks noGrp="1"/>
          </p:cNvSpPr>
          <p:nvPr>
            <p:ph type="title"/>
          </p:nvPr>
        </p:nvSpPr>
        <p:spPr/>
        <p:txBody>
          <a:bodyPr/>
          <a:lstStyle/>
          <a:p>
            <a:r>
              <a:rPr lang="vi-VN" sz="2400">
                <a:solidFill>
                  <a:schemeClr val="accent1">
                    <a:lumMod val="50000"/>
                  </a:schemeClr>
                </a:solidFill>
              </a:rPr>
              <a:t>Các phương pháp điều trị</a:t>
            </a:r>
          </a:p>
        </p:txBody>
      </p:sp>
      <p:sp>
        <p:nvSpPr>
          <p:cNvPr id="3" name="Chỗ dành sẵn cho Văn bản 2">
            <a:extLst>
              <a:ext uri="{FF2B5EF4-FFF2-40B4-BE49-F238E27FC236}">
                <a16:creationId xmlns:a16="http://schemas.microsoft.com/office/drawing/2014/main" id="{8DB659C6-FAC5-425A-8AB9-48234F175C1E}"/>
              </a:ext>
            </a:extLst>
          </p:cNvPr>
          <p:cNvSpPr>
            <a:spLocks noGrp="1"/>
          </p:cNvSpPr>
          <p:nvPr>
            <p:ph type="body" idx="1"/>
          </p:nvPr>
        </p:nvSpPr>
        <p:spPr>
          <a:xfrm>
            <a:off x="747924" y="941889"/>
            <a:ext cx="6140399" cy="3610800"/>
          </a:xfrm>
        </p:spPr>
        <p:txBody>
          <a:bodyPr/>
          <a:lstStyle/>
          <a:p>
            <a:pPr marL="457200" lvl="8" indent="-457200">
              <a:buAutoNum type="arabicPeriod"/>
            </a:pPr>
            <a:r>
              <a:rPr lang="vi-VN" sz="2400">
                <a:solidFill>
                  <a:schemeClr val="tx1"/>
                </a:solidFill>
                <a:latin typeface="+mj-lt"/>
              </a:rPr>
              <a:t>Điều trị không phẫu thuật </a:t>
            </a:r>
          </a:p>
          <a:p>
            <a:pPr marL="457200" lvl="8" indent="-457200">
              <a:buAutoNum type="arabicPeriod"/>
            </a:pPr>
            <a:r>
              <a:rPr lang="vi-VN" sz="2400">
                <a:solidFill>
                  <a:schemeClr val="tx1"/>
                </a:solidFill>
                <a:latin typeface="+mj-lt"/>
              </a:rPr>
              <a:t>Điều trị phẫu thuật</a:t>
            </a:r>
          </a:p>
        </p:txBody>
      </p:sp>
    </p:spTree>
    <p:extLst>
      <p:ext uri="{BB962C8B-B14F-4D97-AF65-F5344CB8AC3E}">
        <p14:creationId xmlns:p14="http://schemas.microsoft.com/office/powerpoint/2010/main" val="390679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D3D30-CFE5-4803-A8B7-15D597590A26}"/>
              </a:ext>
            </a:extLst>
          </p:cNvPr>
          <p:cNvSpPr>
            <a:spLocks noGrp="1"/>
          </p:cNvSpPr>
          <p:nvPr>
            <p:ph type="title"/>
          </p:nvPr>
        </p:nvSpPr>
        <p:spPr/>
        <p:txBody>
          <a:bodyPr/>
          <a:lstStyle/>
          <a:p>
            <a:r>
              <a:rPr lang="vi-VN"/>
              <a:t>Điều trị không phẫu thuật</a:t>
            </a:r>
          </a:p>
        </p:txBody>
      </p:sp>
      <p:sp>
        <p:nvSpPr>
          <p:cNvPr id="3" name="Chỗ dành sẵn cho Văn bản 2">
            <a:extLst>
              <a:ext uri="{FF2B5EF4-FFF2-40B4-BE49-F238E27FC236}">
                <a16:creationId xmlns:a16="http://schemas.microsoft.com/office/drawing/2014/main" id="{4B0394B9-EC24-420D-93F5-A817966BCA0A}"/>
              </a:ext>
            </a:extLst>
          </p:cNvPr>
          <p:cNvSpPr>
            <a:spLocks noGrp="1"/>
          </p:cNvSpPr>
          <p:nvPr>
            <p:ph type="body" idx="1"/>
          </p:nvPr>
        </p:nvSpPr>
        <p:spPr>
          <a:xfrm>
            <a:off x="747924" y="1082425"/>
            <a:ext cx="6140399" cy="3610800"/>
          </a:xfrm>
        </p:spPr>
        <p:txBody>
          <a:bodyPr/>
          <a:lstStyle/>
          <a:p>
            <a:pPr marL="457200" indent="-457200">
              <a:buAutoNum type="arabicPeriod"/>
            </a:pPr>
            <a:r>
              <a:rPr lang="vi-VN" sz="2400">
                <a:solidFill>
                  <a:schemeClr val="tx1"/>
                </a:solidFill>
                <a:latin typeface="+mj-lt"/>
              </a:rPr>
              <a:t>Thuốc tan sỏi</a:t>
            </a:r>
          </a:p>
          <a:p>
            <a:pPr marL="342900" indent="-342900">
              <a:buFont typeface="Symbol" panose="05050102010706020507" pitchFamily="18" charset="2"/>
              <a:buChar char="-"/>
            </a:pPr>
            <a:r>
              <a:rPr lang="vi-VN" sz="2400">
                <a:solidFill>
                  <a:schemeClr val="tx1"/>
                </a:solidFill>
                <a:latin typeface="+mj-lt"/>
              </a:rPr>
              <a:t>2 loại</a:t>
            </a:r>
          </a:p>
          <a:p>
            <a:pPr>
              <a:buNone/>
            </a:pPr>
            <a:r>
              <a:rPr lang="vi-VN" sz="2400">
                <a:solidFill>
                  <a:schemeClr val="tx1"/>
                </a:solidFill>
                <a:latin typeface="+mj-lt"/>
              </a:rPr>
              <a:t>        • Axit chenodeoxy cholic (CDCA) trích từ</a:t>
            </a:r>
          </a:p>
          <a:p>
            <a:pPr>
              <a:buNone/>
            </a:pPr>
            <a:r>
              <a:rPr lang="vi-VN" sz="2400">
                <a:solidFill>
                  <a:schemeClr val="tx1"/>
                </a:solidFill>
                <a:latin typeface="+mj-lt"/>
              </a:rPr>
              <a:t>         mật ngỗng</a:t>
            </a:r>
          </a:p>
          <a:p>
            <a:pPr>
              <a:buNone/>
            </a:pPr>
            <a:r>
              <a:rPr lang="vi-VN" sz="2400">
                <a:solidFill>
                  <a:schemeClr val="tx1"/>
                </a:solidFill>
                <a:latin typeface="+mj-lt"/>
              </a:rPr>
              <a:t>        • Axit ursodeoxycholic (UDCA) trích từ </a:t>
            </a:r>
          </a:p>
          <a:p>
            <a:pPr>
              <a:buNone/>
            </a:pPr>
            <a:r>
              <a:rPr lang="vi-VN" sz="2400">
                <a:solidFill>
                  <a:schemeClr val="tx1"/>
                </a:solidFill>
                <a:latin typeface="+mj-lt"/>
              </a:rPr>
              <a:t>         mật gấu</a:t>
            </a:r>
          </a:p>
          <a:p>
            <a:pPr marL="342900" indent="-342900">
              <a:buFont typeface="Symbol" panose="05050102010706020507" pitchFamily="18" charset="2"/>
              <a:buChar char="-"/>
            </a:pPr>
            <a:r>
              <a:rPr lang="vi-VN" sz="2400">
                <a:solidFill>
                  <a:schemeClr val="tx1"/>
                </a:solidFill>
                <a:latin typeface="+mj-lt"/>
              </a:rPr>
              <a:t>Chỉ có tác dụng làm tan sỏi cholesterol</a:t>
            </a:r>
          </a:p>
          <a:p>
            <a:pPr marL="342900" indent="-342900">
              <a:buFont typeface="Symbol" panose="05050102010706020507" pitchFamily="18" charset="2"/>
              <a:buChar char=""/>
            </a:pPr>
            <a:r>
              <a:rPr lang="vi-VN" sz="2400">
                <a:solidFill>
                  <a:schemeClr val="tx1"/>
                </a:solidFill>
                <a:latin typeface="+mj-lt"/>
              </a:rPr>
              <a:t>Hiệu quả điều trị thấp</a:t>
            </a:r>
          </a:p>
          <a:p>
            <a:pPr>
              <a:buNone/>
            </a:pPr>
            <a:endParaRPr lang="vi-VN" sz="2400">
              <a:solidFill>
                <a:schemeClr val="tx1"/>
              </a:solidFill>
              <a:latin typeface="+mj-lt"/>
            </a:endParaRPr>
          </a:p>
        </p:txBody>
      </p:sp>
    </p:spTree>
    <p:extLst>
      <p:ext uri="{BB962C8B-B14F-4D97-AF65-F5344CB8AC3E}">
        <p14:creationId xmlns:p14="http://schemas.microsoft.com/office/powerpoint/2010/main" val="148458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D3D30-CFE5-4803-A8B7-15D597590A26}"/>
              </a:ext>
            </a:extLst>
          </p:cNvPr>
          <p:cNvSpPr>
            <a:spLocks noGrp="1"/>
          </p:cNvSpPr>
          <p:nvPr>
            <p:ph type="title"/>
          </p:nvPr>
        </p:nvSpPr>
        <p:spPr/>
        <p:txBody>
          <a:bodyPr/>
          <a:lstStyle/>
          <a:p>
            <a:r>
              <a:rPr lang="vi-VN"/>
              <a:t>Điều trị không phẫu thuật</a:t>
            </a:r>
          </a:p>
        </p:txBody>
      </p:sp>
      <p:sp>
        <p:nvSpPr>
          <p:cNvPr id="3" name="Chỗ dành sẵn cho Văn bản 2">
            <a:extLst>
              <a:ext uri="{FF2B5EF4-FFF2-40B4-BE49-F238E27FC236}">
                <a16:creationId xmlns:a16="http://schemas.microsoft.com/office/drawing/2014/main" id="{4B0394B9-EC24-420D-93F5-A817966BCA0A}"/>
              </a:ext>
            </a:extLst>
          </p:cNvPr>
          <p:cNvSpPr>
            <a:spLocks noGrp="1"/>
          </p:cNvSpPr>
          <p:nvPr>
            <p:ph type="body" idx="1"/>
          </p:nvPr>
        </p:nvSpPr>
        <p:spPr>
          <a:xfrm>
            <a:off x="747925" y="1082425"/>
            <a:ext cx="6140399" cy="3610800"/>
          </a:xfrm>
        </p:spPr>
        <p:txBody>
          <a:bodyPr/>
          <a:lstStyle/>
          <a:p>
            <a:pPr>
              <a:buNone/>
            </a:pPr>
            <a:r>
              <a:rPr lang="vi-VN" sz="2400">
                <a:solidFill>
                  <a:schemeClr val="tx1"/>
                </a:solidFill>
                <a:latin typeface="+mj-lt"/>
              </a:rPr>
              <a:t>2.   Lấy sỏi qua da</a:t>
            </a:r>
          </a:p>
          <a:p>
            <a:pPr marL="342900" indent="-342900">
              <a:buFont typeface="Symbol" panose="05050102010706020507" pitchFamily="18" charset="2"/>
              <a:buChar char="-"/>
            </a:pPr>
            <a:r>
              <a:rPr lang="vi-VN" sz="2400">
                <a:solidFill>
                  <a:schemeClr val="tx1"/>
                </a:solidFill>
                <a:latin typeface="+mj-lt"/>
              </a:rPr>
              <a:t>Chỉ định: khi bệnh nhân không thể chịu đựng được cuộc phẫu thuật do lớn tuổi, bệnh nền nặng.</a:t>
            </a:r>
          </a:p>
          <a:p>
            <a:pPr marL="342900" indent="-342900">
              <a:buFont typeface="Symbol" panose="05050102010706020507" pitchFamily="18" charset="2"/>
              <a:buChar char="-"/>
            </a:pPr>
            <a:r>
              <a:rPr lang="vi-VN" sz="2400">
                <a:solidFill>
                  <a:schemeClr val="tx1"/>
                </a:solidFill>
                <a:latin typeface="+mj-lt"/>
              </a:rPr>
              <a:t>2 phương pháp:</a:t>
            </a:r>
          </a:p>
          <a:p>
            <a:pPr>
              <a:buNone/>
            </a:pPr>
            <a:r>
              <a:rPr lang="vi-VN" sz="2400">
                <a:solidFill>
                  <a:schemeClr val="tx1"/>
                </a:solidFill>
                <a:latin typeface="+mj-lt"/>
              </a:rPr>
              <a:t>    + Chọc dẫn lưu túi mật xuyên gan qua da</a:t>
            </a:r>
          </a:p>
          <a:p>
            <a:pPr>
              <a:buNone/>
            </a:pPr>
            <a:r>
              <a:rPr lang="vi-VN" sz="2400">
                <a:solidFill>
                  <a:schemeClr val="tx1"/>
                </a:solidFill>
                <a:latin typeface="+mj-lt"/>
              </a:rPr>
              <a:t>    (PTGBD).</a:t>
            </a:r>
          </a:p>
          <a:p>
            <a:pPr>
              <a:buNone/>
            </a:pPr>
            <a:r>
              <a:rPr lang="vi-VN" sz="2400">
                <a:solidFill>
                  <a:schemeClr val="tx1"/>
                </a:solidFill>
                <a:latin typeface="+mj-lt"/>
              </a:rPr>
              <a:t>    + Mở túi mật ra da.</a:t>
            </a:r>
          </a:p>
          <a:p>
            <a:pPr marL="342900" indent="-342900">
              <a:buFont typeface="Symbol" panose="05050102010706020507" pitchFamily="18" charset="2"/>
              <a:buChar char="-"/>
            </a:pPr>
            <a:r>
              <a:rPr lang="vi-VN" sz="2400">
                <a:solidFill>
                  <a:schemeClr val="tx1"/>
                </a:solidFill>
                <a:latin typeface="+mj-lt"/>
              </a:rPr>
              <a:t>Sau đó bệnh nhân được lấy sỏi qua đường hầm túi mật – da bằng ống soi đường mật.</a:t>
            </a:r>
          </a:p>
          <a:p>
            <a:pPr>
              <a:buNone/>
            </a:pPr>
            <a:endParaRPr lang="vi-VN" sz="2400">
              <a:solidFill>
                <a:schemeClr val="tx1"/>
              </a:solidFill>
              <a:latin typeface="+mj-lt"/>
            </a:endParaRPr>
          </a:p>
        </p:txBody>
      </p:sp>
    </p:spTree>
    <p:extLst>
      <p:ext uri="{BB962C8B-B14F-4D97-AF65-F5344CB8AC3E}">
        <p14:creationId xmlns:p14="http://schemas.microsoft.com/office/powerpoint/2010/main" val="192487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1026" name="Picture 2" descr="Dẫn lưu túi mật xuyên gan qua da điều trị viêm túi mật cấp do sỏi | Vinmec">
            <a:extLst>
              <a:ext uri="{FF2B5EF4-FFF2-40B4-BE49-F238E27FC236}">
                <a16:creationId xmlns:a16="http://schemas.microsoft.com/office/drawing/2014/main" id="{9C980A5C-AD59-4633-AD62-68CEC6358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526" y="963541"/>
            <a:ext cx="3841832" cy="321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21683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CE0D-98E1-463A-AA2D-AF157894F0AD}"/>
              </a:ext>
            </a:extLst>
          </p:cNvPr>
          <p:cNvSpPr>
            <a:spLocks noGrp="1"/>
          </p:cNvSpPr>
          <p:nvPr>
            <p:ph type="title"/>
          </p:nvPr>
        </p:nvSpPr>
        <p:spPr/>
        <p:txBody>
          <a:bodyPr/>
          <a:lstStyle/>
          <a:p>
            <a:r>
              <a:rPr lang="vi-VN" sz="2400">
                <a:solidFill>
                  <a:schemeClr val="accent1">
                    <a:lumMod val="50000"/>
                  </a:schemeClr>
                </a:solidFill>
              </a:rPr>
              <a:t>Điều trị phẫu thuật</a:t>
            </a:r>
          </a:p>
        </p:txBody>
      </p:sp>
      <p:sp>
        <p:nvSpPr>
          <p:cNvPr id="3" name="Chỗ dành sẵn cho Văn bản 2">
            <a:extLst>
              <a:ext uri="{FF2B5EF4-FFF2-40B4-BE49-F238E27FC236}">
                <a16:creationId xmlns:a16="http://schemas.microsoft.com/office/drawing/2014/main" id="{8DB659C6-FAC5-425A-8AB9-48234F175C1E}"/>
              </a:ext>
            </a:extLst>
          </p:cNvPr>
          <p:cNvSpPr>
            <a:spLocks noGrp="1"/>
          </p:cNvSpPr>
          <p:nvPr>
            <p:ph type="body" idx="1"/>
          </p:nvPr>
        </p:nvSpPr>
        <p:spPr>
          <a:xfrm>
            <a:off x="747924" y="941889"/>
            <a:ext cx="6140399" cy="3610800"/>
          </a:xfrm>
        </p:spPr>
        <p:txBody>
          <a:bodyPr/>
          <a:lstStyle/>
          <a:p>
            <a:pPr marL="457200" lvl="8" indent="-457200">
              <a:buAutoNum type="arabicPeriod"/>
            </a:pPr>
            <a:r>
              <a:rPr lang="vi-VN" sz="2400">
                <a:solidFill>
                  <a:schemeClr val="tx1"/>
                </a:solidFill>
                <a:latin typeface="+mj-lt"/>
              </a:rPr>
              <a:t>Phẫu thuật nội soi</a:t>
            </a:r>
          </a:p>
          <a:p>
            <a:pPr marL="342900" lvl="8" indent="-342900">
              <a:buFontTx/>
              <a:buChar char="-"/>
            </a:pPr>
            <a:r>
              <a:rPr lang="vi-VN" sz="2400">
                <a:solidFill>
                  <a:schemeClr val="tx1"/>
                </a:solidFill>
                <a:latin typeface="+mj-lt"/>
              </a:rPr>
              <a:t>Được xem là “tiêu chuẩn vàng” trong điều trị ngoại khoa sỏi túi mật.</a:t>
            </a:r>
          </a:p>
          <a:p>
            <a:pPr marL="342900" lvl="8" indent="-342900">
              <a:buFontTx/>
              <a:buChar char="-"/>
            </a:pPr>
            <a:r>
              <a:rPr lang="vi-VN" sz="2400">
                <a:solidFill>
                  <a:schemeClr val="tx1"/>
                </a:solidFill>
                <a:latin typeface="+mj-lt"/>
              </a:rPr>
              <a:t>Ưu điểm: Vết mổ nhỏ, ít đau sau mổ, giảm thời gian nằm viện</a:t>
            </a:r>
          </a:p>
          <a:p>
            <a:pPr marL="342900" lvl="8" indent="-342900">
              <a:buFontTx/>
              <a:buChar char="-"/>
            </a:pPr>
            <a:r>
              <a:rPr lang="vi-VN" sz="2400">
                <a:solidFill>
                  <a:schemeClr val="tx1"/>
                </a:solidFill>
                <a:latin typeface="+mj-lt"/>
              </a:rPr>
              <a:t>Biến chứng chính của PT cắt túi mật: rò mật, tổn thương đường mật, tổn thương ruột, chảy máu</a:t>
            </a:r>
          </a:p>
        </p:txBody>
      </p:sp>
    </p:spTree>
    <p:extLst>
      <p:ext uri="{BB962C8B-B14F-4D97-AF65-F5344CB8AC3E}">
        <p14:creationId xmlns:p14="http://schemas.microsoft.com/office/powerpoint/2010/main" val="223609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3" name="Hình ảnh 2">
            <a:extLst>
              <a:ext uri="{FF2B5EF4-FFF2-40B4-BE49-F238E27FC236}">
                <a16:creationId xmlns:a16="http://schemas.microsoft.com/office/drawing/2014/main" id="{B37147C3-4AAE-4C0C-A203-2D15FA132C26}"/>
              </a:ext>
            </a:extLst>
          </p:cNvPr>
          <p:cNvPicPr>
            <a:picLocks noChangeAspect="1"/>
          </p:cNvPicPr>
          <p:nvPr/>
        </p:nvPicPr>
        <p:blipFill>
          <a:blip r:embed="rId3"/>
          <a:stretch>
            <a:fillRect/>
          </a:stretch>
        </p:blipFill>
        <p:spPr>
          <a:xfrm>
            <a:off x="1052011" y="890586"/>
            <a:ext cx="3199897" cy="3688431"/>
          </a:xfrm>
          <a:prstGeom prst="rect">
            <a:avLst/>
          </a:prstGeom>
        </p:spPr>
      </p:pic>
      <p:pic>
        <p:nvPicPr>
          <p:cNvPr id="4" name="Hình ảnh 3">
            <a:extLst>
              <a:ext uri="{FF2B5EF4-FFF2-40B4-BE49-F238E27FC236}">
                <a16:creationId xmlns:a16="http://schemas.microsoft.com/office/drawing/2014/main" id="{DDDDD9E0-E19D-42B2-AA7C-67667FFA797D}"/>
              </a:ext>
            </a:extLst>
          </p:cNvPr>
          <p:cNvPicPr>
            <a:picLocks noChangeAspect="1"/>
          </p:cNvPicPr>
          <p:nvPr/>
        </p:nvPicPr>
        <p:blipFill>
          <a:blip r:embed="rId4"/>
          <a:stretch>
            <a:fillRect/>
          </a:stretch>
        </p:blipFill>
        <p:spPr>
          <a:xfrm>
            <a:off x="4480508" y="890587"/>
            <a:ext cx="3596033" cy="2827171"/>
          </a:xfrm>
          <a:prstGeom prst="rect">
            <a:avLst/>
          </a:prstGeom>
        </p:spPr>
      </p:pic>
    </p:spTree>
    <p:extLst>
      <p:ext uri="{BB962C8B-B14F-4D97-AF65-F5344CB8AC3E}">
        <p14:creationId xmlns:p14="http://schemas.microsoft.com/office/powerpoint/2010/main" val="1638810076"/>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CE0D-98E1-463A-AA2D-AF157894F0AD}"/>
              </a:ext>
            </a:extLst>
          </p:cNvPr>
          <p:cNvSpPr>
            <a:spLocks noGrp="1"/>
          </p:cNvSpPr>
          <p:nvPr>
            <p:ph type="title"/>
          </p:nvPr>
        </p:nvSpPr>
        <p:spPr/>
        <p:txBody>
          <a:bodyPr/>
          <a:lstStyle/>
          <a:p>
            <a:r>
              <a:rPr lang="vi-VN" sz="2400">
                <a:solidFill>
                  <a:schemeClr val="accent1">
                    <a:lumMod val="50000"/>
                  </a:schemeClr>
                </a:solidFill>
              </a:rPr>
              <a:t>Điều trị phẫu thuật</a:t>
            </a:r>
          </a:p>
        </p:txBody>
      </p:sp>
      <p:sp>
        <p:nvSpPr>
          <p:cNvPr id="3" name="Chỗ dành sẵn cho Văn bản 2">
            <a:extLst>
              <a:ext uri="{FF2B5EF4-FFF2-40B4-BE49-F238E27FC236}">
                <a16:creationId xmlns:a16="http://schemas.microsoft.com/office/drawing/2014/main" id="{8DB659C6-FAC5-425A-8AB9-48234F175C1E}"/>
              </a:ext>
            </a:extLst>
          </p:cNvPr>
          <p:cNvSpPr>
            <a:spLocks noGrp="1"/>
          </p:cNvSpPr>
          <p:nvPr>
            <p:ph type="body" idx="1"/>
          </p:nvPr>
        </p:nvSpPr>
        <p:spPr>
          <a:xfrm>
            <a:off x="747924" y="941889"/>
            <a:ext cx="6140399" cy="3610800"/>
          </a:xfrm>
        </p:spPr>
        <p:txBody>
          <a:bodyPr/>
          <a:lstStyle/>
          <a:p>
            <a:pPr lvl="8"/>
            <a:r>
              <a:rPr lang="vi-VN" sz="2400">
                <a:solidFill>
                  <a:schemeClr val="tx1"/>
                </a:solidFill>
                <a:latin typeface="+mj-lt"/>
              </a:rPr>
              <a:t>2.   Cắt túi mật mổ mở</a:t>
            </a:r>
          </a:p>
          <a:p>
            <a:pPr marL="342900" lvl="8" indent="-342900">
              <a:buFontTx/>
              <a:buChar char="-"/>
            </a:pPr>
            <a:r>
              <a:rPr lang="vi-VN" sz="2400">
                <a:solidFill>
                  <a:schemeClr val="tx1"/>
                </a:solidFill>
                <a:latin typeface="+mj-lt"/>
              </a:rPr>
              <a:t>Phẫu thuật nội soi cắt túi mật đã được xem là “tiêu chuẩn vàng” trong điều trị ngoại khoa sỏi túi mật </a:t>
            </a:r>
            <a:r>
              <a:rPr lang="vi-VN" sz="2400">
                <a:solidFill>
                  <a:schemeClr val="tx1"/>
                </a:solidFill>
                <a:latin typeface="+mj-lt"/>
                <a:sym typeface="Wingdings" panose="05000000000000000000" pitchFamily="2" charset="2"/>
              </a:rPr>
              <a:t> vai trò của mổ mở đã giảm mạnh</a:t>
            </a:r>
          </a:p>
          <a:p>
            <a:pPr marL="342900" lvl="8" indent="-342900">
              <a:buFontTx/>
              <a:buChar char="-"/>
            </a:pPr>
            <a:r>
              <a:rPr lang="vi-VN" sz="2400">
                <a:solidFill>
                  <a:schemeClr val="tx1"/>
                </a:solidFill>
                <a:latin typeface="+mj-lt"/>
                <a:sym typeface="Wingdings" panose="05000000000000000000" pitchFamily="2" charset="2"/>
              </a:rPr>
              <a:t>Phẫu thuật cắt túi mật mổ mở thường thực hiện sau khi chuyển đổi từ phẫu thuật nội soi hoặc 1 bước trong phẫu thuật khác như phẫu thuật cắt khối tá tụy</a:t>
            </a:r>
            <a:endParaRPr lang="vi-VN" sz="2400">
              <a:solidFill>
                <a:schemeClr val="tx1"/>
              </a:solidFill>
              <a:latin typeface="+mj-lt"/>
            </a:endParaRPr>
          </a:p>
        </p:txBody>
      </p:sp>
    </p:spTree>
    <p:extLst>
      <p:ext uri="{BB962C8B-B14F-4D97-AF65-F5344CB8AC3E}">
        <p14:creationId xmlns:p14="http://schemas.microsoft.com/office/powerpoint/2010/main" val="243660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109973" y="1411951"/>
            <a:ext cx="4832547" cy="1159799"/>
          </a:xfrm>
          <a:prstGeom prst="rect">
            <a:avLst/>
          </a:prstGeom>
        </p:spPr>
        <p:txBody>
          <a:bodyPr lIns="91425" tIns="91425" rIns="91425" bIns="91425" anchor="b" anchorCtr="0">
            <a:noAutofit/>
          </a:bodyPr>
          <a:lstStyle/>
          <a:p>
            <a:pPr lvl="0" rtl="0">
              <a:spcBef>
                <a:spcPts val="0"/>
              </a:spcBef>
              <a:buNone/>
            </a:pPr>
            <a:r>
              <a:rPr lang="vi-VN" sz="6000">
                <a:solidFill>
                  <a:schemeClr val="accent1">
                    <a:lumMod val="50000"/>
                  </a:schemeClr>
                </a:solidFill>
              </a:rPr>
              <a:t>Biến chứng</a:t>
            </a:r>
            <a:endParaRPr lang="en" sz="6000">
              <a:solidFill>
                <a:schemeClr val="accent1">
                  <a:lumMod val="50000"/>
                </a:schemeClr>
              </a:solidFill>
            </a:endParaRPr>
          </a:p>
        </p:txBody>
      </p:sp>
    </p:spTree>
    <p:extLst>
      <p:ext uri="{BB962C8B-B14F-4D97-AF65-F5344CB8AC3E}">
        <p14:creationId xmlns:p14="http://schemas.microsoft.com/office/powerpoint/2010/main" val="292303329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Hộp Văn bản 1">
            <a:extLst>
              <a:ext uri="{FF2B5EF4-FFF2-40B4-BE49-F238E27FC236}">
                <a16:creationId xmlns:a16="http://schemas.microsoft.com/office/drawing/2014/main" id="{D95C7042-1B7B-402B-BC8B-63088A1BD6AC}"/>
              </a:ext>
            </a:extLst>
          </p:cNvPr>
          <p:cNvSpPr txBox="1"/>
          <p:nvPr/>
        </p:nvSpPr>
        <p:spPr>
          <a:xfrm>
            <a:off x="852264" y="1116253"/>
            <a:ext cx="7188457" cy="2677656"/>
          </a:xfrm>
          <a:prstGeom prst="rect">
            <a:avLst/>
          </a:prstGeom>
          <a:noFill/>
        </p:spPr>
        <p:txBody>
          <a:bodyPr wrap="square" rtlCol="0">
            <a:spAutoFit/>
          </a:bodyPr>
          <a:lstStyle/>
          <a:p>
            <a:pPr marL="285750" indent="-285750">
              <a:buFont typeface="Arial" panose="020B0604020202020204" pitchFamily="34" charset="0"/>
              <a:buChar char="•"/>
            </a:pPr>
            <a:r>
              <a:rPr lang="vi-VN" sz="2400"/>
              <a:t>Viêm túi mật cấp do sỏi túi mật</a:t>
            </a:r>
          </a:p>
          <a:p>
            <a:pPr marL="285750" indent="-285750">
              <a:buFont typeface="Arial" panose="020B0604020202020204" pitchFamily="34" charset="0"/>
              <a:buChar char="•"/>
            </a:pPr>
            <a:r>
              <a:rPr lang="vi-VN" sz="2400"/>
              <a:t>Viêm tụy cấp do sỏi túi mật di trú</a:t>
            </a:r>
          </a:p>
          <a:p>
            <a:pPr marL="285750" indent="-285750">
              <a:buFont typeface="Arial" panose="020B0604020202020204" pitchFamily="34" charset="0"/>
              <a:buChar char="•"/>
            </a:pPr>
            <a:r>
              <a:rPr lang="vi-VN" sz="2400"/>
              <a:t>Viêm túi mật mạn</a:t>
            </a:r>
          </a:p>
          <a:p>
            <a:pPr marL="285750" indent="-285750">
              <a:buFont typeface="Arial" panose="020B0604020202020204" pitchFamily="34" charset="0"/>
              <a:buChar char="•"/>
            </a:pPr>
            <a:r>
              <a:rPr lang="vi-VN" sz="2400"/>
              <a:t>Ung thư túi mật</a:t>
            </a:r>
          </a:p>
          <a:p>
            <a:pPr marL="285750" indent="-285750">
              <a:buFont typeface="Arial" panose="020B0604020202020204" pitchFamily="34" charset="0"/>
              <a:buChar char="•"/>
            </a:pPr>
            <a:r>
              <a:rPr lang="vi-VN" sz="2400"/>
              <a:t>Sỏi ống mật chủ thứ phát</a:t>
            </a:r>
          </a:p>
          <a:p>
            <a:pPr marL="285750" indent="-285750">
              <a:buFont typeface="Arial" panose="020B0604020202020204" pitchFamily="34" charset="0"/>
              <a:buChar char="•"/>
            </a:pPr>
            <a:r>
              <a:rPr lang="vi-VN" sz="2400"/>
              <a:t>Hội chứng Mirizzi</a:t>
            </a:r>
          </a:p>
          <a:p>
            <a:pPr marL="285750" indent="-285750">
              <a:buFont typeface="Arial" panose="020B0604020202020204" pitchFamily="34" charset="0"/>
              <a:buChar char="•"/>
            </a:pPr>
            <a:endParaRPr lang="vi-VN" sz="2400"/>
          </a:p>
        </p:txBody>
      </p:sp>
    </p:spTree>
    <p:extLst>
      <p:ext uri="{BB962C8B-B14F-4D97-AF65-F5344CB8AC3E}">
        <p14:creationId xmlns:p14="http://schemas.microsoft.com/office/powerpoint/2010/main" val="28782396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sz="6000"/>
              <a:t>Viêm túi mật cấp do sỏi túi mật</a:t>
            </a:r>
            <a:endParaRPr lang="vi-VN" sz="6000"/>
          </a:p>
        </p:txBody>
      </p:sp>
    </p:spTree>
    <p:extLst>
      <p:ext uri="{BB962C8B-B14F-4D97-AF65-F5344CB8AC3E}">
        <p14:creationId xmlns:p14="http://schemas.microsoft.com/office/powerpoint/2010/main" val="133782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109974" y="1411951"/>
            <a:ext cx="2924052" cy="1159799"/>
          </a:xfrm>
          <a:prstGeom prst="rect">
            <a:avLst/>
          </a:prstGeom>
        </p:spPr>
        <p:txBody>
          <a:bodyPr lIns="91425" tIns="91425" rIns="91425" bIns="91425" anchor="b" anchorCtr="0">
            <a:noAutofit/>
          </a:bodyPr>
          <a:lstStyle/>
          <a:p>
            <a:pPr lvl="0" rtl="0">
              <a:spcBef>
                <a:spcPts val="0"/>
              </a:spcBef>
              <a:buNone/>
            </a:pPr>
            <a:r>
              <a:rPr lang="vi-VN" sz="6000">
                <a:solidFill>
                  <a:schemeClr val="accent1"/>
                </a:solidFill>
              </a:rPr>
              <a:t>Dịch tễ</a:t>
            </a:r>
            <a:endParaRPr lang="en" sz="6000">
              <a:solidFill>
                <a:schemeClr val="accent1"/>
              </a:solidFill>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CE0D-98E1-463A-AA2D-AF157894F0AD}"/>
              </a:ext>
            </a:extLst>
          </p:cNvPr>
          <p:cNvSpPr>
            <a:spLocks noGrp="1"/>
          </p:cNvSpPr>
          <p:nvPr>
            <p:ph type="title"/>
          </p:nvPr>
        </p:nvSpPr>
        <p:spPr/>
        <p:txBody>
          <a:bodyPr/>
          <a:lstStyle/>
          <a:p>
            <a:r>
              <a:rPr lang="vi-VN" sz="2400">
                <a:solidFill>
                  <a:schemeClr val="accent1">
                    <a:lumMod val="50000"/>
                  </a:schemeClr>
                </a:solidFill>
              </a:rPr>
              <a:t>Viêm túi mật cấp do sỏi túi mật</a:t>
            </a:r>
          </a:p>
        </p:txBody>
      </p:sp>
      <p:sp>
        <p:nvSpPr>
          <p:cNvPr id="6" name="Text Placeholder 2">
            <a:extLst>
              <a:ext uri="{FF2B5EF4-FFF2-40B4-BE49-F238E27FC236}">
                <a16:creationId xmlns:a16="http://schemas.microsoft.com/office/drawing/2014/main" id="{9AB07522-C384-4D75-B3A0-099D486374A3}"/>
              </a:ext>
            </a:extLst>
          </p:cNvPr>
          <p:cNvSpPr>
            <a:spLocks noGrp="1"/>
          </p:cNvSpPr>
          <p:nvPr>
            <p:ph type="body" idx="1"/>
          </p:nvPr>
        </p:nvSpPr>
        <p:spPr>
          <a:xfrm>
            <a:off x="649705" y="1082425"/>
            <a:ext cx="6641432" cy="3318275"/>
          </a:xfrm>
        </p:spPr>
        <p:txBody>
          <a:bodyPr/>
          <a:lstStyle/>
          <a:p>
            <a:pPr marL="114300" indent="0">
              <a:buNone/>
            </a:pPr>
            <a:r>
              <a:rPr lang="en-US" sz="2400">
                <a:solidFill>
                  <a:schemeClr val="tx1"/>
                </a:solidFill>
                <a:latin typeface="Times New Roman" panose="02020603050405020304" pitchFamily="18" charset="0"/>
                <a:cs typeface="Times New Roman" panose="02020603050405020304" pitchFamily="18" charset="0"/>
              </a:rPr>
              <a:t>Là </a:t>
            </a:r>
            <a:r>
              <a:rPr lang="en-US" sz="2400" dirty="0" err="1">
                <a:solidFill>
                  <a:schemeClr val="tx1"/>
                </a:solidFill>
                <a:latin typeface="Times New Roman" panose="02020603050405020304" pitchFamily="18" charset="0"/>
                <a:cs typeface="Times New Roman" panose="02020603050405020304" pitchFamily="18" charset="0"/>
              </a:rPr>
              <a:t>tình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viêm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cấp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túi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mật</a:t>
            </a:r>
            <a:r>
              <a:rPr lang="en-US" sz="2400" dirty="0">
                <a:solidFill>
                  <a:schemeClr val="tx1"/>
                </a:solidFill>
                <a:latin typeface="Times New Roman" panose="02020603050405020304" pitchFamily="18" charset="0"/>
                <a:cs typeface="Times New Roman" panose="02020603050405020304" pitchFamily="18" charset="0"/>
              </a:rPr>
              <a:t> do </a:t>
            </a:r>
            <a:r>
              <a:rPr lang="en-US" sz="2400" dirty="0" err="1">
                <a:solidFill>
                  <a:schemeClr val="tx1"/>
                </a:solidFill>
                <a:latin typeface="Times New Roman" panose="02020603050405020304" pitchFamily="18" charset="0"/>
                <a:cs typeface="Times New Roman" panose="02020603050405020304" pitchFamily="18" charset="0"/>
              </a:rPr>
              <a:t>sỏi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tắc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nghẽn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ống</a:t>
            </a:r>
            <a:r>
              <a:rPr lang="en-US" sz="2400" dirty="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túi</a:t>
            </a:r>
            <a:r>
              <a:rPr lang="en-US" sz="2400">
                <a:solidFill>
                  <a:schemeClr val="tx1"/>
                </a:solidFill>
                <a:latin typeface="Times New Roman" panose="02020603050405020304" pitchFamily="18" charset="0"/>
                <a:cs typeface="Times New Roman" panose="02020603050405020304" pitchFamily="18" charset="0"/>
              </a:rPr>
              <a:t> mật.</a:t>
            </a:r>
          </a:p>
          <a:p>
            <a:pPr marL="11430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E1F3395B-3BE2-4F16-B8A1-62676CBE0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863" y="2034251"/>
            <a:ext cx="4660232" cy="3109249"/>
          </a:xfrm>
          <a:prstGeom prst="rect">
            <a:avLst/>
          </a:prstGeom>
        </p:spPr>
      </p:pic>
    </p:spTree>
    <p:extLst>
      <p:ext uri="{BB962C8B-B14F-4D97-AF65-F5344CB8AC3E}">
        <p14:creationId xmlns:p14="http://schemas.microsoft.com/office/powerpoint/2010/main" val="2032516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1AEC9A-85EA-45BD-B62F-A27FDE7CEC7F}"/>
              </a:ext>
            </a:extLst>
          </p:cNvPr>
          <p:cNvSpPr>
            <a:spLocks noGrp="1"/>
          </p:cNvSpPr>
          <p:nvPr>
            <p:ph type="title"/>
          </p:nvPr>
        </p:nvSpPr>
        <p:spPr/>
        <p:txBody>
          <a:bodyPr/>
          <a:lstStyle/>
          <a:p>
            <a:r>
              <a:rPr lang="vi-VN"/>
              <a:t>Viêm túi mật cấp do sỏi túi mật</a:t>
            </a:r>
          </a:p>
        </p:txBody>
      </p:sp>
      <p:sp>
        <p:nvSpPr>
          <p:cNvPr id="3" name="Chỗ dành sẵn cho Văn bản 2">
            <a:extLst>
              <a:ext uri="{FF2B5EF4-FFF2-40B4-BE49-F238E27FC236}">
                <a16:creationId xmlns:a16="http://schemas.microsoft.com/office/drawing/2014/main" id="{BAFE2E9C-3F88-4197-A5B1-9C8F1EBB9585}"/>
              </a:ext>
            </a:extLst>
          </p:cNvPr>
          <p:cNvSpPr>
            <a:spLocks noGrp="1"/>
          </p:cNvSpPr>
          <p:nvPr>
            <p:ph type="body" idx="1"/>
          </p:nvPr>
        </p:nvSpPr>
        <p:spPr>
          <a:xfrm>
            <a:off x="747924" y="1082425"/>
            <a:ext cx="6140399" cy="3610800"/>
          </a:xfrm>
        </p:spPr>
        <p:txBody>
          <a:bodyPr/>
          <a:lstStyle/>
          <a:p>
            <a:pPr>
              <a:buNone/>
            </a:pPr>
            <a:r>
              <a:rPr lang="en-US"/>
              <a:t>Lâm sàng: 4 giai đoạn:</a:t>
            </a:r>
            <a:endParaRPr lang="vi-VN"/>
          </a:p>
        </p:txBody>
      </p:sp>
      <p:pic>
        <p:nvPicPr>
          <p:cNvPr id="4" name="Picture 3">
            <a:extLst>
              <a:ext uri="{FF2B5EF4-FFF2-40B4-BE49-F238E27FC236}">
                <a16:creationId xmlns:a16="http://schemas.microsoft.com/office/drawing/2014/main" id="{C9461136-6366-4A00-B627-034993DF2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360" y="1774439"/>
            <a:ext cx="4168713" cy="2918786"/>
          </a:xfrm>
          <a:prstGeom prst="rect">
            <a:avLst/>
          </a:prstGeom>
        </p:spPr>
      </p:pic>
    </p:spTree>
    <p:extLst>
      <p:ext uri="{BB962C8B-B14F-4D97-AF65-F5344CB8AC3E}">
        <p14:creationId xmlns:p14="http://schemas.microsoft.com/office/powerpoint/2010/main" val="3043690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F3830E-9479-4216-96DB-210347879C0F}"/>
              </a:ext>
            </a:extLst>
          </p:cNvPr>
          <p:cNvSpPr>
            <a:spLocks noGrp="1"/>
          </p:cNvSpPr>
          <p:nvPr>
            <p:ph type="title"/>
          </p:nvPr>
        </p:nvSpPr>
        <p:spPr/>
        <p:txBody>
          <a:bodyPr/>
          <a:lstStyle/>
          <a:p>
            <a:r>
              <a:rPr lang="vi-VN"/>
              <a:t>Viêm túi mật cấp do sỏi túi mật</a:t>
            </a:r>
          </a:p>
        </p:txBody>
      </p:sp>
      <p:sp>
        <p:nvSpPr>
          <p:cNvPr id="3" name="Chỗ dành sẵn cho Văn bản 2">
            <a:extLst>
              <a:ext uri="{FF2B5EF4-FFF2-40B4-BE49-F238E27FC236}">
                <a16:creationId xmlns:a16="http://schemas.microsoft.com/office/drawing/2014/main" id="{C13AF005-9BB9-42C6-AC70-F7F8293EF838}"/>
              </a:ext>
            </a:extLst>
          </p:cNvPr>
          <p:cNvSpPr>
            <a:spLocks noGrp="1"/>
          </p:cNvSpPr>
          <p:nvPr>
            <p:ph type="body" idx="1"/>
          </p:nvPr>
        </p:nvSpPr>
        <p:spPr>
          <a:xfrm>
            <a:off x="747924" y="1082425"/>
            <a:ext cx="6140399" cy="3610800"/>
          </a:xfrm>
        </p:spPr>
        <p:txBody>
          <a:bodyPr/>
          <a:lstStyle/>
          <a:p>
            <a:pPr marL="400050" indent="-285750">
              <a:buFont typeface="Symbol" panose="05050102010706020507" pitchFamily="18" charset="2"/>
              <a:buChar char=""/>
            </a:pPr>
            <a:r>
              <a:rPr lang="vi-VN" sz="1800" b="1">
                <a:solidFill>
                  <a:schemeClr val="tx1"/>
                </a:solidFill>
                <a:latin typeface="Times New Roman" panose="02020603050405020304" pitchFamily="18" charset="0"/>
                <a:cs typeface="Times New Roman" panose="02020603050405020304" pitchFamily="18" charset="0"/>
              </a:rPr>
              <a:t>Giai đoạn 1</a:t>
            </a:r>
            <a:r>
              <a:rPr lang="vi-VN" sz="1800">
                <a:solidFill>
                  <a:schemeClr val="tx1"/>
                </a:solidFill>
                <a:latin typeface="Times New Roman" panose="02020603050405020304" pitchFamily="18" charset="0"/>
                <a:cs typeface="Times New Roman" panose="02020603050405020304" pitchFamily="18" charset="0"/>
              </a:rPr>
              <a:t>: Sỏi kẹt cổ túi mật</a:t>
            </a:r>
            <a:endParaRPr lang="en-US" sz="1800">
              <a:solidFill>
                <a:schemeClr val="tx1"/>
              </a:solidFill>
              <a:latin typeface="Times New Roman" panose="02020603050405020304" pitchFamily="18" charset="0"/>
              <a:cs typeface="Times New Roman" panose="02020603050405020304" pitchFamily="18" charset="0"/>
            </a:endParaRP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Cơn đau quặn mật.</a:t>
            </a:r>
            <a:endParaRPr lang="en-US" sz="1800">
              <a:solidFill>
                <a:schemeClr val="tx1"/>
              </a:solidFill>
              <a:latin typeface="Times New Roman" panose="02020603050405020304" pitchFamily="18" charset="0"/>
              <a:cs typeface="Times New Roman" panose="02020603050405020304" pitchFamily="18" charset="0"/>
            </a:endParaRPr>
          </a:p>
          <a:p>
            <a:pPr marL="400050" indent="-285750">
              <a:buFont typeface="Symbol" panose="05050102010706020507" pitchFamily="18" charset="2"/>
              <a:buChar char="-"/>
            </a:pPr>
            <a:r>
              <a:rPr lang="vi-VN" sz="1800" b="1">
                <a:solidFill>
                  <a:schemeClr val="tx1"/>
                </a:solidFill>
                <a:latin typeface="Times New Roman" panose="02020603050405020304" pitchFamily="18" charset="0"/>
                <a:cs typeface="Times New Roman" panose="02020603050405020304" pitchFamily="18" charset="0"/>
              </a:rPr>
              <a:t>Giai đoạn 2</a:t>
            </a:r>
            <a:r>
              <a:rPr lang="vi-VN" sz="1800">
                <a:solidFill>
                  <a:schemeClr val="tx1"/>
                </a:solidFill>
                <a:latin typeface="Times New Roman" panose="02020603050405020304" pitchFamily="18" charset="0"/>
                <a:cs typeface="Times New Roman" panose="02020603050405020304" pitchFamily="18" charset="0"/>
              </a:rPr>
              <a:t>: Viêm túi mật cấp phù nề</a:t>
            </a: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Đau dưới sườn phải liên tục, có thể lan</a:t>
            </a: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vai phải.</a:t>
            </a:r>
            <a:endParaRPr lang="en-US" sz="1800">
              <a:solidFill>
                <a:schemeClr val="tx1"/>
              </a:solidFill>
              <a:latin typeface="Times New Roman" panose="02020603050405020304" pitchFamily="18" charset="0"/>
              <a:cs typeface="Times New Roman" panose="02020603050405020304" pitchFamily="18" charset="0"/>
            </a:endParaRP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Dấu hiệu Murphy (+): </a:t>
            </a:r>
            <a:r>
              <a:rPr lang="en-US" sz="1800">
                <a:solidFill>
                  <a:schemeClr val="tx1"/>
                </a:solidFill>
                <a:latin typeface="Times New Roman" panose="02020603050405020304" pitchFamily="18" charset="0"/>
                <a:cs typeface="Times New Roman" panose="02020603050405020304" pitchFamily="18" charset="0"/>
              </a:rPr>
              <a:t>nhạy </a:t>
            </a:r>
            <a:r>
              <a:rPr lang="vi-VN" sz="1800">
                <a:solidFill>
                  <a:schemeClr val="tx1"/>
                </a:solidFill>
                <a:latin typeface="Times New Roman" panose="02020603050405020304" pitchFamily="18" charset="0"/>
                <a:cs typeface="Times New Roman" panose="02020603050405020304" pitchFamily="18" charset="0"/>
              </a:rPr>
              <a:t>97% và </a:t>
            </a:r>
            <a:r>
              <a:rPr lang="en-US" sz="1800">
                <a:solidFill>
                  <a:schemeClr val="tx1"/>
                </a:solidFill>
                <a:latin typeface="Times New Roman" panose="02020603050405020304" pitchFamily="18" charset="0"/>
                <a:cs typeface="Times New Roman" panose="02020603050405020304" pitchFamily="18" charset="0"/>
              </a:rPr>
              <a:t>đặc hiệu </a:t>
            </a:r>
            <a:r>
              <a:rPr lang="vi-VN" sz="1800">
                <a:solidFill>
                  <a:schemeClr val="tx1"/>
                </a:solidFill>
                <a:latin typeface="Times New Roman" panose="02020603050405020304" pitchFamily="18" charset="0"/>
                <a:cs typeface="Times New Roman" panose="02020603050405020304" pitchFamily="18" charset="0"/>
              </a:rPr>
              <a:t>48%.</a:t>
            </a: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Đề kháng thàn</a:t>
            </a:r>
            <a:r>
              <a:rPr lang="en-US" sz="1800">
                <a:solidFill>
                  <a:schemeClr val="tx1"/>
                </a:solidFill>
                <a:latin typeface="Times New Roman" panose="02020603050405020304" pitchFamily="18" charset="0"/>
                <a:cs typeface="Times New Roman" panose="02020603050405020304" pitchFamily="18" charset="0"/>
              </a:rPr>
              <a:t>h bụng</a:t>
            </a: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Sốt.</a:t>
            </a:r>
            <a:endParaRPr lang="en-US" sz="1800">
              <a:solidFill>
                <a:schemeClr val="tx1"/>
              </a:solidFill>
              <a:latin typeface="Times New Roman" panose="02020603050405020304" pitchFamily="18" charset="0"/>
              <a:cs typeface="Times New Roman" panose="02020603050405020304" pitchFamily="18" charset="0"/>
            </a:endParaRPr>
          </a:p>
          <a:p>
            <a:pPr marL="400050" indent="-285750">
              <a:buFont typeface="Symbol" panose="05050102010706020507" pitchFamily="18" charset="2"/>
              <a:buChar char="-"/>
            </a:pPr>
            <a:r>
              <a:rPr lang="vi-VN" sz="1800" b="1">
                <a:solidFill>
                  <a:schemeClr val="tx1"/>
                </a:solidFill>
                <a:latin typeface="Times New Roman" panose="02020603050405020304" pitchFamily="18" charset="0"/>
                <a:cs typeface="Times New Roman" panose="02020603050405020304" pitchFamily="18" charset="0"/>
              </a:rPr>
              <a:t>Giai đoạn 3</a:t>
            </a:r>
            <a:r>
              <a:rPr lang="vi-VN" sz="1800">
                <a:solidFill>
                  <a:schemeClr val="tx1"/>
                </a:solidFill>
                <a:latin typeface="Times New Roman" panose="02020603050405020304" pitchFamily="18" charset="0"/>
                <a:cs typeface="Times New Roman" panose="02020603050405020304" pitchFamily="18" charset="0"/>
              </a:rPr>
              <a:t>: Viêm túi mật mủ</a:t>
            </a: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Đề kháng thành bụng rõ.</a:t>
            </a:r>
            <a:endParaRPr lang="en-US" sz="1800">
              <a:solidFill>
                <a:schemeClr val="tx1"/>
              </a:solidFill>
              <a:latin typeface="Times New Roman" panose="02020603050405020304" pitchFamily="18" charset="0"/>
              <a:cs typeface="Times New Roman" panose="02020603050405020304" pitchFamily="18" charset="0"/>
            </a:endParaRP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Dấu hiệu nhiễm trùng rõ.</a:t>
            </a:r>
            <a:endParaRPr lang="en-US" sz="1800">
              <a:solidFill>
                <a:schemeClr val="tx1"/>
              </a:solidFill>
              <a:latin typeface="Times New Roman" panose="02020603050405020304" pitchFamily="18" charset="0"/>
              <a:cs typeface="Times New Roman" panose="02020603050405020304" pitchFamily="18" charset="0"/>
            </a:endParaRPr>
          </a:p>
          <a:p>
            <a:pPr marL="400050" indent="-285750">
              <a:buFont typeface="Symbol" panose="05050102010706020507" pitchFamily="18" charset="2"/>
              <a:buChar char="-"/>
            </a:pPr>
            <a:r>
              <a:rPr lang="vi-VN" sz="1800" b="1">
                <a:solidFill>
                  <a:schemeClr val="tx1"/>
                </a:solidFill>
                <a:latin typeface="Times New Roman" panose="02020603050405020304" pitchFamily="18" charset="0"/>
                <a:cs typeface="Times New Roman" panose="02020603050405020304" pitchFamily="18" charset="0"/>
              </a:rPr>
              <a:t>Giai đoạn 4</a:t>
            </a:r>
            <a:r>
              <a:rPr lang="vi-VN" sz="1800">
                <a:solidFill>
                  <a:schemeClr val="tx1"/>
                </a:solidFill>
                <a:latin typeface="Times New Roman" panose="02020603050405020304" pitchFamily="18" charset="0"/>
                <a:cs typeface="Times New Roman" panose="02020603050405020304" pitchFamily="18" charset="0"/>
              </a:rPr>
              <a:t>: Viêm túi mật hoại tử</a:t>
            </a: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Dấu hiệu viêm phúc mạc: khu trú hay</a:t>
            </a:r>
          </a:p>
          <a:p>
            <a:pPr marL="114300" indent="0">
              <a:buNone/>
            </a:pPr>
            <a:r>
              <a:rPr lang="vi-VN" sz="1800">
                <a:solidFill>
                  <a:schemeClr val="tx1"/>
                </a:solidFill>
                <a:latin typeface="Times New Roman" panose="02020603050405020304" pitchFamily="18" charset="0"/>
                <a:cs typeface="Times New Roman" panose="02020603050405020304" pitchFamily="18" charset="0"/>
              </a:rPr>
              <a:t>toàn thể.</a:t>
            </a:r>
          </a:p>
          <a:p>
            <a:pPr marL="11430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Dấu hiệu nhiễm trùng, nhiễm độc.</a:t>
            </a:r>
            <a:endParaRPr lang="en-US" sz="1800">
              <a:solidFill>
                <a:schemeClr val="tx1"/>
              </a:solidFill>
              <a:latin typeface="Times New Roman" panose="02020603050405020304" pitchFamily="18" charset="0"/>
              <a:cs typeface="Times New Roman" panose="02020603050405020304" pitchFamily="18" charset="0"/>
            </a:endParaRPr>
          </a:p>
          <a:p>
            <a:pPr>
              <a:buNone/>
            </a:pPr>
            <a:endParaRPr lang="vi-VN"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315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F3830E-9479-4216-96DB-210347879C0F}"/>
              </a:ext>
            </a:extLst>
          </p:cNvPr>
          <p:cNvSpPr>
            <a:spLocks noGrp="1"/>
          </p:cNvSpPr>
          <p:nvPr>
            <p:ph type="title"/>
          </p:nvPr>
        </p:nvSpPr>
        <p:spPr/>
        <p:txBody>
          <a:bodyPr/>
          <a:lstStyle/>
          <a:p>
            <a:r>
              <a:rPr lang="vi-VN"/>
              <a:t>Viêm túi mật cấp do sỏi túi mật</a:t>
            </a:r>
          </a:p>
        </p:txBody>
      </p:sp>
      <p:pic>
        <p:nvPicPr>
          <p:cNvPr id="6" name="Google Shape;116;p6">
            <a:extLst>
              <a:ext uri="{FF2B5EF4-FFF2-40B4-BE49-F238E27FC236}">
                <a16:creationId xmlns:a16="http://schemas.microsoft.com/office/drawing/2014/main" id="{F7B7F14F-2567-4F1B-BEB8-ACAE38CCDA00}"/>
              </a:ext>
            </a:extLst>
          </p:cNvPr>
          <p:cNvPicPr preferRelativeResize="0">
            <a:picLocks noGrp="1"/>
          </p:cNvPicPr>
          <p:nvPr>
            <p:ph type="body" idx="1"/>
          </p:nvPr>
        </p:nvPicPr>
        <p:blipFill rotWithShape="1">
          <a:blip r:embed="rId2">
            <a:alphaModFix/>
          </a:blip>
          <a:srcRect/>
          <a:stretch/>
        </p:blipFill>
        <p:spPr>
          <a:xfrm>
            <a:off x="416032" y="1320475"/>
            <a:ext cx="6814947" cy="3046989"/>
          </a:xfrm>
          <a:prstGeom prst="rect">
            <a:avLst/>
          </a:prstGeom>
          <a:noFill/>
          <a:ln>
            <a:noFill/>
          </a:ln>
        </p:spPr>
      </p:pic>
    </p:spTree>
    <p:extLst>
      <p:ext uri="{BB962C8B-B14F-4D97-AF65-F5344CB8AC3E}">
        <p14:creationId xmlns:p14="http://schemas.microsoft.com/office/powerpoint/2010/main" val="162412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F3830E-9479-4216-96DB-210347879C0F}"/>
              </a:ext>
            </a:extLst>
          </p:cNvPr>
          <p:cNvSpPr>
            <a:spLocks noGrp="1"/>
          </p:cNvSpPr>
          <p:nvPr>
            <p:ph type="title"/>
          </p:nvPr>
        </p:nvSpPr>
        <p:spPr/>
        <p:txBody>
          <a:bodyPr/>
          <a:lstStyle/>
          <a:p>
            <a:r>
              <a:rPr lang="vi-VN"/>
              <a:t>Viêm túi mật cấp do sỏi túi mật</a:t>
            </a:r>
          </a:p>
        </p:txBody>
      </p:sp>
      <p:sp>
        <p:nvSpPr>
          <p:cNvPr id="3" name="Chỗ dành sẵn cho Văn bản 2">
            <a:extLst>
              <a:ext uri="{FF2B5EF4-FFF2-40B4-BE49-F238E27FC236}">
                <a16:creationId xmlns:a16="http://schemas.microsoft.com/office/drawing/2014/main" id="{C13AF005-9BB9-42C6-AC70-F7F8293EF838}"/>
              </a:ext>
            </a:extLst>
          </p:cNvPr>
          <p:cNvSpPr>
            <a:spLocks noGrp="1"/>
          </p:cNvSpPr>
          <p:nvPr>
            <p:ph type="body" idx="1"/>
          </p:nvPr>
        </p:nvSpPr>
        <p:spPr>
          <a:xfrm>
            <a:off x="747924" y="1082425"/>
            <a:ext cx="6140399" cy="3610800"/>
          </a:xfrm>
        </p:spPr>
        <p:txBody>
          <a:bodyPr/>
          <a:lstStyle/>
          <a:p>
            <a:pPr marL="285750" lvl="0" indent="-285750">
              <a:buClr>
                <a:schemeClr val="dk1"/>
              </a:buClr>
              <a:buFont typeface="Symbol" panose="05050102010706020507" pitchFamily="18" charset="2"/>
              <a:buChar char="-"/>
            </a:pPr>
            <a:r>
              <a:rPr lang="vi-VN" sz="1800" b="1">
                <a:solidFill>
                  <a:schemeClr val="tx1"/>
                </a:solidFill>
                <a:latin typeface="+mj-lt"/>
              </a:rPr>
              <a:t>Cận lâm sàng:</a:t>
            </a:r>
          </a:p>
          <a:p>
            <a:pPr lvl="0">
              <a:spcBef>
                <a:spcPts val="592"/>
              </a:spcBef>
              <a:buClr>
                <a:schemeClr val="dk1"/>
              </a:buClr>
              <a:buNone/>
            </a:pPr>
            <a:r>
              <a:rPr lang="vi-VN" sz="1800">
                <a:solidFill>
                  <a:schemeClr val="tx1"/>
                </a:solidFill>
                <a:latin typeface="+mj-lt"/>
              </a:rPr>
              <a:t> + Siêu âm bụng: </a:t>
            </a:r>
          </a:p>
          <a:p>
            <a:pPr lvl="0">
              <a:spcBef>
                <a:spcPts val="592"/>
              </a:spcBef>
              <a:buNone/>
            </a:pPr>
            <a:r>
              <a:rPr lang="vi-VN" sz="1800">
                <a:solidFill>
                  <a:schemeClr val="tx1"/>
                </a:solidFill>
                <a:latin typeface="+mj-lt"/>
              </a:rPr>
              <a:t>   • Đặc điểm: túi mật căng, đường kính ngang</a:t>
            </a:r>
          </a:p>
          <a:p>
            <a:pPr lvl="0">
              <a:spcBef>
                <a:spcPts val="592"/>
              </a:spcBef>
              <a:buNone/>
            </a:pPr>
            <a:r>
              <a:rPr lang="vi-VN" sz="1800">
                <a:solidFill>
                  <a:schemeClr val="tx1"/>
                </a:solidFill>
                <a:latin typeface="+mj-lt"/>
              </a:rPr>
              <a:t>&gt; 4cm, vách túi mật dày &gt; 3 mm, có dịch</a:t>
            </a:r>
          </a:p>
          <a:p>
            <a:pPr lvl="0">
              <a:spcBef>
                <a:spcPts val="592"/>
              </a:spcBef>
              <a:buNone/>
            </a:pPr>
            <a:r>
              <a:rPr lang="vi-VN" sz="1800">
                <a:solidFill>
                  <a:schemeClr val="tx1"/>
                </a:solidFill>
                <a:latin typeface="+mj-lt"/>
              </a:rPr>
              <a:t>quanh túi mật. Dấu Murphy trên siêu âm</a:t>
            </a:r>
          </a:p>
          <a:p>
            <a:pPr lvl="0">
              <a:spcBef>
                <a:spcPts val="592"/>
              </a:spcBef>
              <a:buNone/>
            </a:pPr>
            <a:r>
              <a:rPr lang="vi-VN" sz="1800">
                <a:solidFill>
                  <a:schemeClr val="tx1"/>
                </a:solidFill>
                <a:latin typeface="+mj-lt"/>
              </a:rPr>
              <a:t>(+).</a:t>
            </a:r>
          </a:p>
          <a:p>
            <a:pPr lvl="0">
              <a:spcBef>
                <a:spcPts val="592"/>
              </a:spcBef>
              <a:buNone/>
            </a:pPr>
            <a:r>
              <a:rPr lang="vi-VN" sz="1800">
                <a:solidFill>
                  <a:schemeClr val="tx1"/>
                </a:solidFill>
                <a:latin typeface="+mj-lt"/>
              </a:rPr>
              <a:t>   • Độ nhạy và độ đặc hiệu lần lượt là 88% và</a:t>
            </a:r>
          </a:p>
          <a:p>
            <a:pPr lvl="0">
              <a:spcBef>
                <a:spcPts val="592"/>
              </a:spcBef>
              <a:buNone/>
            </a:pPr>
            <a:r>
              <a:rPr lang="vi-VN" sz="1800">
                <a:solidFill>
                  <a:schemeClr val="tx1"/>
                </a:solidFill>
                <a:latin typeface="+mj-lt"/>
              </a:rPr>
              <a:t>80% </a:t>
            </a:r>
          </a:p>
          <a:p>
            <a:pPr lvl="0">
              <a:spcBef>
                <a:spcPts val="592"/>
              </a:spcBef>
              <a:buNone/>
            </a:pPr>
            <a:r>
              <a:rPr lang="vi-VN" sz="1800">
                <a:solidFill>
                  <a:schemeClr val="tx1"/>
                </a:solidFill>
                <a:latin typeface="+mj-lt"/>
              </a:rPr>
              <a:t> -&gt; Hầu hết các trường hợp có thể chẩn đoán được bằng Bệnh sử + Khám lâm sàng + Siêu âm bụng</a:t>
            </a:r>
            <a:endParaRPr lang="vi-VN" sz="1800" dirty="0">
              <a:solidFill>
                <a:schemeClr val="tx1"/>
              </a:solidFill>
              <a:latin typeface="+mj-lt"/>
            </a:endParaRPr>
          </a:p>
        </p:txBody>
      </p:sp>
    </p:spTree>
    <p:extLst>
      <p:ext uri="{BB962C8B-B14F-4D97-AF65-F5344CB8AC3E}">
        <p14:creationId xmlns:p14="http://schemas.microsoft.com/office/powerpoint/2010/main" val="2235987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5" name="Picture 13">
            <a:extLst>
              <a:ext uri="{FF2B5EF4-FFF2-40B4-BE49-F238E27FC236}">
                <a16:creationId xmlns:a16="http://schemas.microsoft.com/office/drawing/2014/main" id="{1A4FD3A3-29CD-4E42-BF43-2ED64637C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202" y="611310"/>
            <a:ext cx="2445883" cy="1960440"/>
          </a:xfrm>
          <a:prstGeom prst="rect">
            <a:avLst/>
          </a:prstGeom>
        </p:spPr>
      </p:pic>
      <p:pic>
        <p:nvPicPr>
          <p:cNvPr id="6" name="Picture 14">
            <a:extLst>
              <a:ext uri="{FF2B5EF4-FFF2-40B4-BE49-F238E27FC236}">
                <a16:creationId xmlns:a16="http://schemas.microsoft.com/office/drawing/2014/main" id="{E6A8BA1E-568E-4AD7-BCDF-612696DA5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1" y="2771834"/>
            <a:ext cx="2432632" cy="1824474"/>
          </a:xfrm>
          <a:prstGeom prst="rect">
            <a:avLst/>
          </a:prstGeom>
        </p:spPr>
      </p:pic>
      <p:pic>
        <p:nvPicPr>
          <p:cNvPr id="7" name="Picture 15">
            <a:extLst>
              <a:ext uri="{FF2B5EF4-FFF2-40B4-BE49-F238E27FC236}">
                <a16:creationId xmlns:a16="http://schemas.microsoft.com/office/drawing/2014/main" id="{5DEC4622-3392-4A8F-B16F-6DA56CA312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202" y="2771835"/>
            <a:ext cx="2445882" cy="1824473"/>
          </a:xfrm>
          <a:prstGeom prst="rect">
            <a:avLst/>
          </a:prstGeom>
        </p:spPr>
      </p:pic>
      <p:pic>
        <p:nvPicPr>
          <p:cNvPr id="8" name="Picture 16">
            <a:extLst>
              <a:ext uri="{FF2B5EF4-FFF2-40B4-BE49-F238E27FC236}">
                <a16:creationId xmlns:a16="http://schemas.microsoft.com/office/drawing/2014/main" id="{1EB15CC1-F591-4750-B44F-1322E31148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611310"/>
            <a:ext cx="2432633" cy="1946107"/>
          </a:xfrm>
          <a:prstGeom prst="rect">
            <a:avLst/>
          </a:prstGeom>
        </p:spPr>
      </p:pic>
    </p:spTree>
    <p:extLst>
      <p:ext uri="{BB962C8B-B14F-4D97-AF65-F5344CB8AC3E}">
        <p14:creationId xmlns:p14="http://schemas.microsoft.com/office/powerpoint/2010/main" val="3203051431"/>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F3830E-9479-4216-96DB-210347879C0F}"/>
              </a:ext>
            </a:extLst>
          </p:cNvPr>
          <p:cNvSpPr>
            <a:spLocks noGrp="1"/>
          </p:cNvSpPr>
          <p:nvPr>
            <p:ph type="title"/>
          </p:nvPr>
        </p:nvSpPr>
        <p:spPr/>
        <p:txBody>
          <a:bodyPr/>
          <a:lstStyle/>
          <a:p>
            <a:r>
              <a:rPr lang="vi-VN"/>
              <a:t>Viêm túi mật cấp do sỏi túi mật</a:t>
            </a:r>
          </a:p>
        </p:txBody>
      </p:sp>
      <p:sp>
        <p:nvSpPr>
          <p:cNvPr id="3" name="Chỗ dành sẵn cho Văn bản 2">
            <a:extLst>
              <a:ext uri="{FF2B5EF4-FFF2-40B4-BE49-F238E27FC236}">
                <a16:creationId xmlns:a16="http://schemas.microsoft.com/office/drawing/2014/main" id="{C13AF005-9BB9-42C6-AC70-F7F8293EF838}"/>
              </a:ext>
            </a:extLst>
          </p:cNvPr>
          <p:cNvSpPr>
            <a:spLocks noGrp="1"/>
          </p:cNvSpPr>
          <p:nvPr>
            <p:ph type="body" idx="1"/>
          </p:nvPr>
        </p:nvSpPr>
        <p:spPr>
          <a:xfrm>
            <a:off x="747924" y="1082425"/>
            <a:ext cx="6140399" cy="3610800"/>
          </a:xfrm>
        </p:spPr>
        <p:txBody>
          <a:bodyPr/>
          <a:lstStyle/>
          <a:p>
            <a:pPr marL="285750" lvl="0" indent="-285750">
              <a:buClr>
                <a:schemeClr val="dk1"/>
              </a:buClr>
              <a:buFont typeface="Symbol" panose="05050102010706020507" pitchFamily="18" charset="2"/>
              <a:buChar char="-"/>
            </a:pPr>
            <a:r>
              <a:rPr lang="vi-VN" sz="1800" b="1">
                <a:solidFill>
                  <a:schemeClr val="tx1"/>
                </a:solidFill>
                <a:latin typeface="+mj-lt"/>
              </a:rPr>
              <a:t>Cận lâm sàng:</a:t>
            </a:r>
          </a:p>
          <a:p>
            <a:pPr lvl="0">
              <a:spcBef>
                <a:spcPts val="592"/>
              </a:spcBef>
              <a:buClr>
                <a:schemeClr val="dk1"/>
              </a:buClr>
              <a:buNone/>
            </a:pPr>
            <a:r>
              <a:rPr lang="vi-VN" sz="1800">
                <a:solidFill>
                  <a:schemeClr val="tx1"/>
                </a:solidFill>
                <a:latin typeface="+mj-lt"/>
              </a:rPr>
              <a:t> + Chụp cắt lớp vi tính:</a:t>
            </a:r>
          </a:p>
          <a:p>
            <a:pPr lvl="0">
              <a:spcBef>
                <a:spcPts val="592"/>
              </a:spcBef>
              <a:buNone/>
            </a:pPr>
            <a:r>
              <a:rPr lang="vi-VN" sz="1800">
                <a:solidFill>
                  <a:schemeClr val="tx1"/>
                </a:solidFill>
                <a:latin typeface="+mj-lt"/>
              </a:rPr>
              <a:t>   • Đặc điểm: túi mật căng, dày thành, tăng</a:t>
            </a:r>
          </a:p>
          <a:p>
            <a:pPr lvl="0">
              <a:spcBef>
                <a:spcPts val="592"/>
              </a:spcBef>
              <a:buNone/>
            </a:pPr>
            <a:r>
              <a:rPr lang="vi-VN" sz="1800">
                <a:solidFill>
                  <a:schemeClr val="tx1"/>
                </a:solidFill>
                <a:latin typeface="+mj-lt"/>
              </a:rPr>
              <a:t>tưới máu gan cạnh túi mật (thì động mạch),</a:t>
            </a:r>
          </a:p>
          <a:p>
            <a:pPr lvl="0">
              <a:spcBef>
                <a:spcPts val="592"/>
              </a:spcBef>
              <a:buNone/>
            </a:pPr>
            <a:r>
              <a:rPr lang="vi-VN" sz="1800">
                <a:solidFill>
                  <a:schemeClr val="tx1"/>
                </a:solidFill>
                <a:latin typeface="+mj-lt"/>
              </a:rPr>
              <a:t>tụ dịch (hoặc thâm nhiễm mỡ) quanh túi</a:t>
            </a:r>
          </a:p>
          <a:p>
            <a:pPr lvl="0">
              <a:spcBef>
                <a:spcPts val="592"/>
              </a:spcBef>
              <a:buNone/>
            </a:pPr>
            <a:r>
              <a:rPr lang="vi-VN" sz="1800">
                <a:solidFill>
                  <a:schemeClr val="tx1"/>
                </a:solidFill>
                <a:latin typeface="+mj-lt"/>
              </a:rPr>
              <a:t>mật .</a:t>
            </a:r>
          </a:p>
          <a:p>
            <a:pPr lvl="0">
              <a:spcBef>
                <a:spcPts val="592"/>
              </a:spcBef>
              <a:buNone/>
            </a:pPr>
            <a:r>
              <a:rPr lang="en-US" sz="1800">
                <a:solidFill>
                  <a:schemeClr val="tx1"/>
                </a:solidFill>
                <a:latin typeface="+mj-lt"/>
              </a:rPr>
              <a:t> </a:t>
            </a:r>
            <a:r>
              <a:rPr lang="vi-VN" sz="1800">
                <a:solidFill>
                  <a:schemeClr val="tx1"/>
                </a:solidFill>
                <a:latin typeface="+mj-lt"/>
              </a:rPr>
              <a:t>   • Độ nhạy 94%</a:t>
            </a:r>
            <a:endParaRPr lang="en-US" sz="1800" dirty="0">
              <a:solidFill>
                <a:schemeClr val="tx1"/>
              </a:solidFill>
              <a:latin typeface="+mj-lt"/>
            </a:endParaRPr>
          </a:p>
        </p:txBody>
      </p:sp>
    </p:spTree>
    <p:extLst>
      <p:ext uri="{BB962C8B-B14F-4D97-AF65-F5344CB8AC3E}">
        <p14:creationId xmlns:p14="http://schemas.microsoft.com/office/powerpoint/2010/main" val="1314946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5" name="Picture 3">
            <a:extLst>
              <a:ext uri="{FF2B5EF4-FFF2-40B4-BE49-F238E27FC236}">
                <a16:creationId xmlns:a16="http://schemas.microsoft.com/office/drawing/2014/main" id="{1F0AEB67-CAD1-45B6-A9FE-93096549D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520" y="369426"/>
            <a:ext cx="4174959" cy="2202324"/>
          </a:xfrm>
          <a:prstGeom prst="rect">
            <a:avLst/>
          </a:prstGeom>
        </p:spPr>
      </p:pic>
      <p:pic>
        <p:nvPicPr>
          <p:cNvPr id="6" name="Picture 4">
            <a:extLst>
              <a:ext uri="{FF2B5EF4-FFF2-40B4-BE49-F238E27FC236}">
                <a16:creationId xmlns:a16="http://schemas.microsoft.com/office/drawing/2014/main" id="{56CF9D5C-C43D-4429-B755-81565D4FA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373" y="2707427"/>
            <a:ext cx="5811254" cy="2143157"/>
          </a:xfrm>
          <a:prstGeom prst="rect">
            <a:avLst/>
          </a:prstGeom>
        </p:spPr>
      </p:pic>
    </p:spTree>
    <p:extLst>
      <p:ext uri="{BB962C8B-B14F-4D97-AF65-F5344CB8AC3E}">
        <p14:creationId xmlns:p14="http://schemas.microsoft.com/office/powerpoint/2010/main" val="1717114947"/>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F3830E-9479-4216-96DB-210347879C0F}"/>
              </a:ext>
            </a:extLst>
          </p:cNvPr>
          <p:cNvSpPr>
            <a:spLocks noGrp="1"/>
          </p:cNvSpPr>
          <p:nvPr>
            <p:ph type="title"/>
          </p:nvPr>
        </p:nvSpPr>
        <p:spPr/>
        <p:txBody>
          <a:bodyPr/>
          <a:lstStyle/>
          <a:p>
            <a:r>
              <a:rPr lang="vi-VN"/>
              <a:t>Tiêu chuẩn chẩn đoán viêm túi mật cấp theo Tokyo Guideline 2020</a:t>
            </a:r>
          </a:p>
        </p:txBody>
      </p:sp>
      <p:graphicFrame>
        <p:nvGraphicFramePr>
          <p:cNvPr id="6" name="Google Shape;129;p8">
            <a:extLst>
              <a:ext uri="{FF2B5EF4-FFF2-40B4-BE49-F238E27FC236}">
                <a16:creationId xmlns:a16="http://schemas.microsoft.com/office/drawing/2014/main" id="{CE072C97-4728-4951-BA5D-FDE93DB2481F}"/>
              </a:ext>
            </a:extLst>
          </p:cNvPr>
          <p:cNvGraphicFramePr/>
          <p:nvPr>
            <p:extLst>
              <p:ext uri="{D42A27DB-BD31-4B8C-83A1-F6EECF244321}">
                <p14:modId xmlns:p14="http://schemas.microsoft.com/office/powerpoint/2010/main" val="1604752701"/>
              </p:ext>
            </p:extLst>
          </p:nvPr>
        </p:nvGraphicFramePr>
        <p:xfrm>
          <a:off x="1115029" y="1247274"/>
          <a:ext cx="5406190" cy="2743230"/>
        </p:xfrm>
        <a:graphic>
          <a:graphicData uri="http://schemas.openxmlformats.org/drawingml/2006/table">
            <a:tbl>
              <a:tblPr firstRow="1" bandRow="1">
                <a:tableStyleId>{C4B1156A-380E-4F78-BDF5-A606A8083BF9}</a:tableStyleId>
              </a:tblPr>
              <a:tblGrid>
                <a:gridCol w="2703095">
                  <a:extLst>
                    <a:ext uri="{9D8B030D-6E8A-4147-A177-3AD203B41FA5}">
                      <a16:colId xmlns:a16="http://schemas.microsoft.com/office/drawing/2014/main" val="20000"/>
                    </a:ext>
                  </a:extLst>
                </a:gridCol>
                <a:gridCol w="2703095">
                  <a:extLst>
                    <a:ext uri="{9D8B030D-6E8A-4147-A177-3AD203B41FA5}">
                      <a16:colId xmlns:a16="http://schemas.microsoft.com/office/drawing/2014/main" val="20001"/>
                    </a:ext>
                  </a:extLst>
                </a:gridCol>
              </a:tblGrid>
              <a:tr h="794675">
                <a:tc>
                  <a:txBody>
                    <a:bodyPr/>
                    <a:lstStyle/>
                    <a:p>
                      <a:pPr marL="0" marR="0" lvl="0" indent="0" algn="ctr" rtl="0">
                        <a:spcBef>
                          <a:spcPts val="0"/>
                        </a:spcBef>
                        <a:spcAft>
                          <a:spcPts val="0"/>
                        </a:spcAft>
                        <a:buClr>
                          <a:schemeClr val="dk1"/>
                        </a:buClr>
                        <a:buSzPts val="1800"/>
                        <a:buFont typeface="Calibri"/>
                        <a:buNone/>
                      </a:pPr>
                      <a:r>
                        <a:rPr lang="en-US" sz="1800" u="none" strike="noStrike" cap="none" dirty="0"/>
                        <a:t>A</a:t>
                      </a:r>
                      <a:endParaRPr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a:t>
                      </a:r>
                      <a:r>
                        <a:rPr lang="vi-VN" sz="1800" u="none" strike="noStrike" cap="none"/>
                        <a:t> </a:t>
                      </a:r>
                      <a:r>
                        <a:rPr lang="en-US" sz="1800" u="none" strike="noStrike" cap="none"/>
                        <a:t>Dấu </a:t>
                      </a:r>
                      <a:r>
                        <a:rPr lang="en-US" sz="1800" u="none" strike="noStrike" cap="none" dirty="0"/>
                        <a:t>Murphy (+)</a:t>
                      </a:r>
                      <a:endParaRPr dirty="0"/>
                    </a:p>
                    <a:p>
                      <a:pPr marL="0" marR="0" lvl="0" indent="0" algn="l" rtl="0">
                        <a:spcBef>
                          <a:spcPts val="0"/>
                        </a:spcBef>
                        <a:spcAft>
                          <a:spcPts val="0"/>
                        </a:spcAft>
                        <a:buClr>
                          <a:schemeClr val="dk1"/>
                        </a:buClr>
                        <a:buSzPts val="1800"/>
                        <a:buFont typeface="Calibri"/>
                        <a:buNone/>
                      </a:pPr>
                      <a:r>
                        <a:rPr lang="en-US" sz="1800" u="none" strike="noStrike" cap="none"/>
                        <a:t>+ Đau</a:t>
                      </a:r>
                      <a:r>
                        <a:rPr lang="en-US" sz="1800" u="none" strike="noStrike" cap="none" dirty="0"/>
                        <a:t>/</a:t>
                      </a:r>
                      <a:r>
                        <a:rPr lang="en-US" sz="1800" u="none" strike="noStrike" cap="none" dirty="0" err="1"/>
                        <a:t>ấn</a:t>
                      </a:r>
                      <a:r>
                        <a:rPr lang="en-US" sz="1800" u="none" strike="noStrike" cap="none" dirty="0"/>
                        <a:t> </a:t>
                      </a:r>
                      <a:r>
                        <a:rPr lang="en-US" sz="1800" u="none" strike="noStrike" cap="none" dirty="0" err="1"/>
                        <a:t>đau</a:t>
                      </a:r>
                      <a:r>
                        <a:rPr lang="en-US" sz="1800" u="none" strike="noStrike" cap="none" dirty="0"/>
                        <a:t>/</a:t>
                      </a:r>
                      <a:r>
                        <a:rPr lang="en-US" sz="1800" u="none" strike="noStrike" cap="none" dirty="0" err="1"/>
                        <a:t>khối</a:t>
                      </a:r>
                      <a:r>
                        <a:rPr lang="en-US" sz="1800" u="none" strike="noStrike" cap="none" dirty="0"/>
                        <a:t> u ¼ </a:t>
                      </a:r>
                      <a:r>
                        <a:rPr lang="en-US" sz="1800" u="none" strike="noStrike" cap="none" dirty="0" err="1"/>
                        <a:t>trên</a:t>
                      </a:r>
                      <a:r>
                        <a:rPr lang="en-US" sz="1800" u="none" strike="noStrike" cap="none" dirty="0"/>
                        <a:t> </a:t>
                      </a:r>
                      <a:r>
                        <a:rPr lang="en-US" sz="1800" u="none" strike="noStrike" cap="none" dirty="0" err="1"/>
                        <a:t>phải</a:t>
                      </a:r>
                      <a:r>
                        <a:rPr lang="en-US" sz="1800" u="none" strike="noStrike" cap="none" dirty="0"/>
                        <a:t> </a:t>
                      </a:r>
                      <a:r>
                        <a:rPr lang="en-US" sz="1800" u="none" strike="noStrike" cap="none" dirty="0" err="1"/>
                        <a:t>bụng</a:t>
                      </a:r>
                      <a:endParaRPr sz="1800" b="1" u="none" strike="noStrike" cap="none" dirty="0"/>
                    </a:p>
                  </a:txBody>
                  <a:tcPr marL="91450" marR="91450" marT="45725" marB="45725"/>
                </a:tc>
                <a:extLst>
                  <a:ext uri="{0D108BD9-81ED-4DB2-BD59-A6C34878D82A}">
                    <a16:rowId xmlns:a16="http://schemas.microsoft.com/office/drawing/2014/main" val="10000"/>
                  </a:ext>
                </a:extLst>
              </a:tr>
              <a:tr h="794675">
                <a:tc>
                  <a:txBody>
                    <a:bodyPr/>
                    <a:lstStyle/>
                    <a:p>
                      <a:pPr marL="0" marR="0" lvl="0" indent="0" algn="ctr" rtl="0">
                        <a:spcBef>
                          <a:spcPts val="0"/>
                        </a:spcBef>
                        <a:spcAft>
                          <a:spcPts val="0"/>
                        </a:spcAft>
                        <a:buClr>
                          <a:schemeClr val="dk1"/>
                        </a:buClr>
                        <a:buSzPts val="1800"/>
                        <a:buFont typeface="Calibri"/>
                        <a:buNone/>
                      </a:pPr>
                      <a:r>
                        <a:rPr lang="en-US" sz="1800" b="1" u="none" strike="noStrike" cap="none"/>
                        <a:t>B</a:t>
                      </a:r>
                      <a:endParaRPr b="1"/>
                    </a:p>
                    <a:p>
                      <a:pPr marL="0" marR="0" lvl="0" indent="0" algn="ctr" rtl="0">
                        <a:spcBef>
                          <a:spcPts val="0"/>
                        </a:spcBef>
                        <a:spcAft>
                          <a:spcPts val="0"/>
                        </a:spcAft>
                        <a:buClr>
                          <a:schemeClr val="dk1"/>
                        </a:buClr>
                        <a:buSzPts val="1800"/>
                        <a:buFont typeface="Calibri"/>
                        <a:buNone/>
                      </a:pPr>
                      <a:r>
                        <a:rPr lang="en-US" sz="1800" b="1" u="none" strike="noStrike" cap="none"/>
                        <a:t> </a:t>
                      </a:r>
                      <a:endParaRPr b="1"/>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b="1" u="none" strike="noStrike" cap="none"/>
                        <a:t>+ Sốt</a:t>
                      </a:r>
                      <a:endParaRPr sz="1800" b="1" u="none" strike="noStrike" cap="none" dirty="0"/>
                    </a:p>
                    <a:p>
                      <a:pPr marL="0" marR="0" lvl="0" indent="0" algn="l" rtl="0">
                        <a:spcBef>
                          <a:spcPts val="0"/>
                        </a:spcBef>
                        <a:spcAft>
                          <a:spcPts val="0"/>
                        </a:spcAft>
                        <a:buClr>
                          <a:schemeClr val="dk1"/>
                        </a:buClr>
                        <a:buSzPts val="1800"/>
                        <a:buFont typeface="Calibri"/>
                        <a:buNone/>
                      </a:pPr>
                      <a:r>
                        <a:rPr lang="en-US" sz="1800" b="1" u="none" strike="noStrike" cap="none"/>
                        <a:t>+ CRP </a:t>
                      </a:r>
                      <a:r>
                        <a:rPr lang="en-US" sz="1800" b="1" u="none" strike="noStrike" cap="none" dirty="0" err="1"/>
                        <a:t>tăng</a:t>
                      </a:r>
                      <a:endParaRPr sz="1800" b="1" u="none" strike="noStrike" cap="none" dirty="0"/>
                    </a:p>
                    <a:p>
                      <a:pPr marL="0" marR="0" lvl="0" indent="0" algn="l" rtl="0">
                        <a:spcBef>
                          <a:spcPts val="0"/>
                        </a:spcBef>
                        <a:spcAft>
                          <a:spcPts val="0"/>
                        </a:spcAft>
                        <a:buClr>
                          <a:schemeClr val="dk1"/>
                        </a:buClr>
                        <a:buSzPts val="1800"/>
                        <a:buFont typeface="Calibri"/>
                        <a:buNone/>
                      </a:pPr>
                      <a:r>
                        <a:rPr lang="en-US" sz="1800" b="1" u="none" strike="noStrike" cap="none"/>
                        <a:t>+ WBC </a:t>
                      </a:r>
                      <a:r>
                        <a:rPr lang="en-US" sz="1800" b="1" u="none" strike="noStrike" cap="none" dirty="0" err="1"/>
                        <a:t>tăng</a:t>
                      </a:r>
                      <a:endParaRPr sz="1800" b="1" u="none" strike="noStrike" cap="none" dirty="0"/>
                    </a:p>
                  </a:txBody>
                  <a:tcPr marL="91450" marR="91450" marT="45725" marB="45725"/>
                </a:tc>
                <a:extLst>
                  <a:ext uri="{0D108BD9-81ED-4DB2-BD59-A6C34878D82A}">
                    <a16:rowId xmlns:a16="http://schemas.microsoft.com/office/drawing/2014/main" val="10001"/>
                  </a:ext>
                </a:extLst>
              </a:tr>
              <a:tr h="556282">
                <a:tc>
                  <a:txBody>
                    <a:bodyPr/>
                    <a:lstStyle/>
                    <a:p>
                      <a:pPr marL="0" marR="0" lvl="0" indent="0" algn="ctr" rtl="0">
                        <a:spcBef>
                          <a:spcPts val="0"/>
                        </a:spcBef>
                        <a:spcAft>
                          <a:spcPts val="0"/>
                        </a:spcAft>
                        <a:buNone/>
                      </a:pPr>
                      <a:r>
                        <a:rPr lang="en-US" sz="1800" b="1" u="none" strike="noStrike" cap="none"/>
                        <a:t>C</a:t>
                      </a:r>
                      <a:endParaRPr sz="18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Các đặc điểm của viêm túi mật cấp/chẩn đoán hình ảnh</a:t>
                      </a:r>
                      <a:endParaRPr sz="1800" b="1"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7" name="Hộp Văn bản 6">
            <a:extLst>
              <a:ext uri="{FF2B5EF4-FFF2-40B4-BE49-F238E27FC236}">
                <a16:creationId xmlns:a16="http://schemas.microsoft.com/office/drawing/2014/main" id="{E8C825B2-2F65-484A-A59F-A1810BCB1481}"/>
              </a:ext>
            </a:extLst>
          </p:cNvPr>
          <p:cNvSpPr txBox="1"/>
          <p:nvPr/>
        </p:nvSpPr>
        <p:spPr>
          <a:xfrm>
            <a:off x="597568" y="4155353"/>
            <a:ext cx="5430253" cy="1000274"/>
          </a:xfrm>
          <a:prstGeom prst="rect">
            <a:avLst/>
          </a:prstGeom>
          <a:noFill/>
        </p:spPr>
        <p:txBody>
          <a:bodyPr wrap="square" rtlCol="0">
            <a:spAutoFit/>
          </a:bodyPr>
          <a:lstStyle/>
          <a:p>
            <a:pPr lvl="0">
              <a:spcBef>
                <a:spcPts val="592"/>
              </a:spcBef>
              <a:buClr>
                <a:schemeClr val="dk1"/>
              </a:buClr>
              <a:buSzPct val="100000"/>
            </a:pPr>
            <a:r>
              <a:rPr lang="en-US" sz="1800">
                <a:latin typeface="Times New Roman" panose="02020603050405020304" pitchFamily="18" charset="0"/>
                <a:cs typeface="Times New Roman" panose="02020603050405020304" pitchFamily="18" charset="0"/>
              </a:rPr>
              <a:t>-&gt; Nghi ngờ viêm túi mật cấp: 1A + 1B</a:t>
            </a:r>
          </a:p>
          <a:p>
            <a:pPr lvl="0">
              <a:spcBef>
                <a:spcPts val="592"/>
              </a:spcBef>
              <a:buClr>
                <a:schemeClr val="dk1"/>
              </a:buClr>
              <a:buSzPct val="100000"/>
            </a:pPr>
            <a:r>
              <a:rPr lang="en-US" sz="1800">
                <a:latin typeface="Times New Roman" panose="02020603050405020304" pitchFamily="18" charset="0"/>
                <a:cs typeface="Times New Roman" panose="02020603050405020304" pitchFamily="18" charset="0"/>
              </a:rPr>
              <a:t>-&gt; Chẩn đoán xác định viêm túi mật cấp: 1A + 1B + C</a:t>
            </a:r>
          </a:p>
          <a:p>
            <a:endParaRPr lang="vi-V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948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629151-4163-4DCB-B3BE-953C7EC768EA}"/>
              </a:ext>
            </a:extLst>
          </p:cNvPr>
          <p:cNvSpPr>
            <a:spLocks noGrp="1"/>
          </p:cNvSpPr>
          <p:nvPr>
            <p:ph type="title"/>
          </p:nvPr>
        </p:nvSpPr>
        <p:spPr/>
        <p:txBody>
          <a:bodyPr/>
          <a:lstStyle/>
          <a:p>
            <a:r>
              <a:rPr lang="en-US"/>
              <a:t>Phân độ viêm túi mật cấp theo Tokyo Guideline 2020</a:t>
            </a:r>
            <a:endParaRPr lang="vi-VN"/>
          </a:p>
        </p:txBody>
      </p:sp>
      <p:graphicFrame>
        <p:nvGraphicFramePr>
          <p:cNvPr id="4" name="Table 1">
            <a:extLst>
              <a:ext uri="{FF2B5EF4-FFF2-40B4-BE49-F238E27FC236}">
                <a16:creationId xmlns:a16="http://schemas.microsoft.com/office/drawing/2014/main" id="{DB29510A-F75D-42D1-BDF3-083C58C771F3}"/>
              </a:ext>
            </a:extLst>
          </p:cNvPr>
          <p:cNvGraphicFramePr>
            <a:graphicFrameLocks noGrp="1"/>
          </p:cNvGraphicFramePr>
          <p:nvPr>
            <p:extLst>
              <p:ext uri="{D42A27DB-BD31-4B8C-83A1-F6EECF244321}">
                <p14:modId xmlns:p14="http://schemas.microsoft.com/office/powerpoint/2010/main" val="2286854085"/>
              </p:ext>
            </p:extLst>
          </p:nvPr>
        </p:nvGraphicFramePr>
        <p:xfrm>
          <a:off x="216723" y="1193348"/>
          <a:ext cx="7202802" cy="3103301"/>
        </p:xfrm>
        <a:graphic>
          <a:graphicData uri="http://schemas.openxmlformats.org/drawingml/2006/table">
            <a:tbl>
              <a:tblPr firstRow="1" bandRow="1">
                <a:tableStyleId>{C4B1156A-380E-4F78-BDF5-A606A8083BF9}</a:tableStyleId>
              </a:tblPr>
              <a:tblGrid>
                <a:gridCol w="2221728">
                  <a:extLst>
                    <a:ext uri="{9D8B030D-6E8A-4147-A177-3AD203B41FA5}">
                      <a16:colId xmlns:a16="http://schemas.microsoft.com/office/drawing/2014/main" val="20000"/>
                    </a:ext>
                  </a:extLst>
                </a:gridCol>
                <a:gridCol w="4981074">
                  <a:extLst>
                    <a:ext uri="{9D8B030D-6E8A-4147-A177-3AD203B41FA5}">
                      <a16:colId xmlns:a16="http://schemas.microsoft.com/office/drawing/2014/main" val="20001"/>
                    </a:ext>
                  </a:extLst>
                </a:gridCol>
              </a:tblGrid>
              <a:tr h="1640261">
                <a:tc>
                  <a:txBody>
                    <a:bodyPr/>
                    <a:lstStyle/>
                    <a:p>
                      <a:r>
                        <a:rPr lang="en-US" b="1" dirty="0" err="1">
                          <a:latin typeface="Times New Roman" panose="02020603050405020304" pitchFamily="18" charset="0"/>
                          <a:cs typeface="Times New Roman" panose="02020603050405020304" pitchFamily="18" charset="0"/>
                        </a:rPr>
                        <a:t>Độ</a:t>
                      </a:r>
                      <a:r>
                        <a:rPr lang="en-US" b="1" baseline="0" dirty="0">
                          <a:latin typeface="Times New Roman" panose="02020603050405020304" pitchFamily="18" charset="0"/>
                          <a:cs typeface="Times New Roman" panose="02020603050405020304" pitchFamily="18" charset="0"/>
                        </a:rPr>
                        <a:t> III: </a:t>
                      </a:r>
                      <a:r>
                        <a:rPr lang="en-US" b="1" baseline="0" dirty="0" err="1">
                          <a:latin typeface="Times New Roman" panose="02020603050405020304" pitchFamily="18" charset="0"/>
                          <a:cs typeface="Times New Roman" panose="02020603050405020304" pitchFamily="18" charset="0"/>
                        </a:rPr>
                        <a:t>viêm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túi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mật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cấp</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nặng</a:t>
                      </a:r>
                      <a:endParaRPr lang="en-US" b="1"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b="1" baseline="0" dirty="0" err="1">
                          <a:latin typeface="Times New Roman" panose="02020603050405020304" pitchFamily="18" charset="0"/>
                          <a:cs typeface="Times New Roman" panose="02020603050405020304" pitchFamily="18" charset="0"/>
                        </a:rPr>
                        <a:t>Rối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loạn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năng</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tim</a:t>
                      </a:r>
                      <a:r>
                        <a:rPr lang="en-US" b="1" baseline="0">
                          <a:latin typeface="Times New Roman" panose="02020603050405020304" pitchFamily="18" charset="0"/>
                          <a:cs typeface="Times New Roman" panose="02020603050405020304" pitchFamily="18" charset="0"/>
                        </a:rPr>
                        <a:t> mạch (</a:t>
                      </a:r>
                      <a:r>
                        <a:rPr lang="en-US" b="1" baseline="0" dirty="0">
                          <a:latin typeface="Times New Roman" panose="02020603050405020304" pitchFamily="18" charset="0"/>
                          <a:cs typeface="Times New Roman" panose="02020603050405020304" pitchFamily="18" charset="0"/>
                        </a:rPr>
                        <a:t>HA </a:t>
                      </a:r>
                      <a:r>
                        <a:rPr lang="en-US" b="1" baseline="0" dirty="0" err="1">
                          <a:latin typeface="Times New Roman" panose="02020603050405020304" pitchFamily="18" charset="0"/>
                          <a:cs typeface="Times New Roman" panose="02020603050405020304" pitchFamily="18" charset="0"/>
                        </a:rPr>
                        <a:t>tụt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cần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điều</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trị</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với</a:t>
                      </a:r>
                      <a:r>
                        <a:rPr lang="en-US" b="1" baseline="0" dirty="0">
                          <a:latin typeface="Times New Roman" panose="02020603050405020304" pitchFamily="18" charset="0"/>
                          <a:cs typeface="Times New Roman" panose="02020603050405020304" pitchFamily="18" charset="0"/>
                        </a:rPr>
                        <a:t> </a:t>
                      </a:r>
                      <a:r>
                        <a:rPr lang="en-US" b="1" baseline="0">
                          <a:latin typeface="Times New Roman" panose="02020603050405020304" pitchFamily="18" charset="0"/>
                          <a:cs typeface="Times New Roman" panose="02020603050405020304" pitchFamily="18" charset="0"/>
                        </a:rPr>
                        <a:t>dopamine </a:t>
                      </a:r>
                      <a:r>
                        <a:rPr lang="vi-VN"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tl val="0"/>
                        </a:rPr>
                        <a:t>≥</a:t>
                      </a:r>
                      <a:r>
                        <a:rPr lang="en-US" b="1" baseline="0">
                          <a:latin typeface="Times New Roman" panose="02020603050405020304" pitchFamily="18" charset="0"/>
                          <a:cs typeface="Times New Roman" panose="02020603050405020304" pitchFamily="18" charset="0"/>
                        </a:rPr>
                        <a:t> </a:t>
                      </a:r>
                      <a:r>
                        <a:rPr lang="en-US" b="1" baseline="0" dirty="0">
                          <a:latin typeface="Times New Roman" panose="02020603050405020304" pitchFamily="18" charset="0"/>
                          <a:cs typeface="Times New Roman" panose="02020603050405020304" pitchFamily="18" charset="0"/>
                        </a:rPr>
                        <a:t>5ug/kg/</a:t>
                      </a:r>
                      <a:r>
                        <a:rPr lang="en-US" b="1" baseline="0" dirty="0" err="1">
                          <a:latin typeface="Times New Roman" panose="02020603050405020304" pitchFamily="18" charset="0"/>
                          <a:cs typeface="Times New Roman" panose="02020603050405020304" pitchFamily="18" charset="0"/>
                        </a:rPr>
                        <a:t>phút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hoặc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dobutamine</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với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liều</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bất</a:t>
                      </a:r>
                      <a:r>
                        <a:rPr lang="en-US" b="1" baseline="0">
                          <a:latin typeface="Times New Roman" panose="02020603050405020304" pitchFamily="18" charset="0"/>
                          <a:cs typeface="Times New Roman" panose="02020603050405020304" pitchFamily="18" charset="0"/>
                        </a:rPr>
                        <a:t> kỳ)</a:t>
                      </a:r>
                      <a:endParaRPr lang="en-US" b="1" baseline="0" dirty="0">
                        <a:latin typeface="Times New Roman" panose="02020603050405020304" pitchFamily="18" charset="0"/>
                        <a:cs typeface="Times New Roman" panose="02020603050405020304" pitchFamily="18" charset="0"/>
                      </a:endParaRPr>
                    </a:p>
                    <a:p>
                      <a:pPr marL="342900" indent="-342900">
                        <a:buAutoNum type="arabicPeriod"/>
                      </a:pPr>
                      <a:r>
                        <a:rPr lang="en-US" b="1" baseline="0" dirty="0" err="1">
                          <a:latin typeface="Times New Roman" panose="02020603050405020304" pitchFamily="18" charset="0"/>
                          <a:cs typeface="Times New Roman" panose="02020603050405020304" pitchFamily="18" charset="0"/>
                        </a:rPr>
                        <a:t>Rối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loạn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năng</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thần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kinh</a:t>
                      </a:r>
                      <a:endParaRPr lang="en-US" b="1" baseline="0" dirty="0">
                        <a:latin typeface="Times New Roman" panose="02020603050405020304" pitchFamily="18" charset="0"/>
                        <a:cs typeface="Times New Roman" panose="02020603050405020304" pitchFamily="18" charset="0"/>
                      </a:endParaRPr>
                    </a:p>
                    <a:p>
                      <a:pPr marL="342900" indent="-342900">
                        <a:buAutoNum type="arabicPeriod"/>
                      </a:pPr>
                      <a:r>
                        <a:rPr lang="en-US" b="1" baseline="0" dirty="0" err="1">
                          <a:latin typeface="Times New Roman" panose="02020603050405020304" pitchFamily="18" charset="0"/>
                          <a:cs typeface="Times New Roman" panose="02020603050405020304" pitchFamily="18" charset="0"/>
                        </a:rPr>
                        <a:t>Rối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loạn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năng</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hô</a:t>
                      </a:r>
                      <a:r>
                        <a:rPr lang="en-US" b="1" baseline="0">
                          <a:latin typeface="Times New Roman" panose="02020603050405020304" pitchFamily="18" charset="0"/>
                          <a:cs typeface="Times New Roman" panose="02020603050405020304" pitchFamily="18" charset="0"/>
                        </a:rPr>
                        <a:t> hấp (</a:t>
                      </a:r>
                      <a:r>
                        <a:rPr lang="en-US" b="1" baseline="0" dirty="0">
                          <a:latin typeface="Times New Roman" panose="02020603050405020304" pitchFamily="18" charset="0"/>
                          <a:cs typeface="Times New Roman" panose="02020603050405020304" pitchFamily="18" charset="0"/>
                        </a:rPr>
                        <a:t>PaO2</a:t>
                      </a:r>
                      <a:r>
                        <a:rPr lang="en-US" b="1" baseline="0">
                          <a:latin typeface="Times New Roman" panose="02020603050405020304" pitchFamily="18" charset="0"/>
                          <a:cs typeface="Times New Roman" panose="02020603050405020304" pitchFamily="18" charset="0"/>
                        </a:rPr>
                        <a:t>/FiO2</a:t>
                      </a:r>
                      <a:r>
                        <a:rPr lang="vi-VN" b="1" baseline="0">
                          <a:latin typeface="Times New Roman" panose="02020603050405020304" pitchFamily="18" charset="0"/>
                          <a:cs typeface="Times New Roman" panose="02020603050405020304" pitchFamily="18" charset="0"/>
                        </a:rPr>
                        <a:t> </a:t>
                      </a:r>
                      <a:r>
                        <a:rPr lang="vi-VN" sz="1400" b="1" i="0" u="none" strike="noStrike" cap="none">
                          <a:solidFill>
                            <a:schemeClr val="dk1"/>
                          </a:solidFill>
                          <a:effectLst/>
                          <a:latin typeface="+mn-lt"/>
                          <a:ea typeface="+mn-ea"/>
                          <a:cs typeface="+mn-cs"/>
                          <a:sym typeface="Arial"/>
                          <a:rtl val="0"/>
                        </a:rPr>
                        <a:t>≤</a:t>
                      </a:r>
                      <a:r>
                        <a:rPr lang="en-US" sz="1400" b="0" i="0" u="none" strike="noStrike" cap="none">
                          <a:solidFill>
                            <a:schemeClr val="dk1"/>
                          </a:solidFill>
                          <a:effectLst/>
                          <a:latin typeface="+mn-lt"/>
                          <a:ea typeface="+mn-ea"/>
                          <a:cs typeface="+mn-cs"/>
                          <a:sym typeface="Arial"/>
                          <a:rtl val="0"/>
                        </a:rPr>
                        <a:t> </a:t>
                      </a:r>
                      <a:r>
                        <a:rPr lang="en-US" b="1" baseline="0">
                          <a:latin typeface="Times New Roman" panose="02020603050405020304" pitchFamily="18" charset="0"/>
                          <a:cs typeface="Times New Roman" panose="02020603050405020304" pitchFamily="18" charset="0"/>
                        </a:rPr>
                        <a:t>300</a:t>
                      </a:r>
                      <a:r>
                        <a:rPr lang="en-US" b="1" baseline="0" dirty="0">
                          <a:latin typeface="Times New Roman" panose="02020603050405020304" pitchFamily="18" charset="0"/>
                          <a:cs typeface="Times New Roman" panose="02020603050405020304" pitchFamily="18" charset="0"/>
                        </a:rPr>
                        <a:t>)</a:t>
                      </a:r>
                    </a:p>
                    <a:p>
                      <a:pPr marL="342900" indent="-342900">
                        <a:buAutoNum type="arabicPeriod"/>
                      </a:pPr>
                      <a:r>
                        <a:rPr lang="en-US" b="1" baseline="0" dirty="0" err="1">
                          <a:latin typeface="Times New Roman" panose="02020603050405020304" pitchFamily="18" charset="0"/>
                          <a:cs typeface="Times New Roman" panose="02020603050405020304" pitchFamily="18" charset="0"/>
                        </a:rPr>
                        <a:t>Rối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loạn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năng</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thận</a:t>
                      </a:r>
                      <a:r>
                        <a:rPr lang="en-US" b="1" baseline="0" dirty="0">
                          <a:latin typeface="Times New Roman" panose="02020603050405020304" pitchFamily="18" charset="0"/>
                          <a:cs typeface="Times New Roman" panose="02020603050405020304" pitchFamily="18" charset="0"/>
                        </a:rPr>
                        <a:t>(</a:t>
                      </a:r>
                      <a:r>
                        <a:rPr lang="en-US" b="1" baseline="0" dirty="0" err="1">
                          <a:latin typeface="Times New Roman" panose="02020603050405020304" pitchFamily="18" charset="0"/>
                          <a:cs typeface="Times New Roman" panose="02020603050405020304" pitchFamily="18" charset="0"/>
                        </a:rPr>
                        <a:t>thiểu</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niệu</a:t>
                      </a:r>
                      <a:r>
                        <a:rPr lang="en-US" b="1" baseline="0">
                          <a:latin typeface="Times New Roman" panose="02020603050405020304" pitchFamily="18" charset="0"/>
                          <a:cs typeface="Times New Roman" panose="02020603050405020304" pitchFamily="18" charset="0"/>
                        </a:rPr>
                        <a:t>,  creatinine &gt; 2mg</a:t>
                      </a:r>
                      <a:r>
                        <a:rPr lang="en-US" b="1" baseline="0" dirty="0">
                          <a:latin typeface="Times New Roman" panose="02020603050405020304" pitchFamily="18" charset="0"/>
                          <a:cs typeface="Times New Roman" panose="02020603050405020304" pitchFamily="18" charset="0"/>
                        </a:rPr>
                        <a:t>%)</a:t>
                      </a:r>
                    </a:p>
                    <a:p>
                      <a:pPr marL="342900" indent="-342900">
                        <a:buAutoNum type="arabicPeriod"/>
                      </a:pPr>
                      <a:r>
                        <a:rPr lang="en-US" b="1" baseline="0" dirty="0" err="1">
                          <a:latin typeface="Times New Roman" panose="02020603050405020304" pitchFamily="18" charset="0"/>
                          <a:cs typeface="Times New Roman" panose="02020603050405020304" pitchFamily="18" charset="0"/>
                        </a:rPr>
                        <a:t>Rối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loạn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chức</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năng</a:t>
                      </a:r>
                      <a:r>
                        <a:rPr lang="en-US" b="1" baseline="0">
                          <a:latin typeface="Times New Roman" panose="02020603050405020304" pitchFamily="18" charset="0"/>
                          <a:cs typeface="Times New Roman" panose="02020603050405020304" pitchFamily="18" charset="0"/>
                        </a:rPr>
                        <a:t> gan (INR </a:t>
                      </a:r>
                      <a:r>
                        <a:rPr lang="vi-VN"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tl val="0"/>
                        </a:rPr>
                        <a:t>≥</a:t>
                      </a:r>
                      <a:r>
                        <a:rPr lang="en-US" b="1" baseline="0">
                          <a:latin typeface="Times New Roman" panose="02020603050405020304" pitchFamily="18" charset="0"/>
                          <a:cs typeface="Times New Roman" panose="02020603050405020304" pitchFamily="18" charset="0"/>
                        </a:rPr>
                        <a:t> 1,5</a:t>
                      </a:r>
                      <a:r>
                        <a:rPr lang="en-US" b="1" baseline="0" dirty="0">
                          <a:latin typeface="Times New Roman" panose="02020603050405020304" pitchFamily="18" charset="0"/>
                          <a:cs typeface="Times New Roman" panose="02020603050405020304" pitchFamily="18" charset="0"/>
                        </a:rPr>
                        <a:t>)</a:t>
                      </a:r>
                    </a:p>
                    <a:p>
                      <a:pPr marL="342900" indent="-342900">
                        <a:buAutoNum type="arabicPeriod"/>
                      </a:pPr>
                      <a:r>
                        <a:rPr lang="en-US" b="1" baseline="0" dirty="0" err="1">
                          <a:latin typeface="Times New Roman" panose="02020603050405020304" pitchFamily="18" charset="0"/>
                          <a:cs typeface="Times New Roman" panose="02020603050405020304" pitchFamily="18" charset="0"/>
                        </a:rPr>
                        <a:t>Rối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loạn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năng</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huyết</a:t>
                      </a:r>
                      <a:r>
                        <a:rPr lang="en-US" b="1" baseline="0">
                          <a:latin typeface="Times New Roman" panose="02020603050405020304" pitchFamily="18" charset="0"/>
                          <a:cs typeface="Times New Roman" panose="02020603050405020304" pitchFamily="18" charset="0"/>
                        </a:rPr>
                        <a:t> học (</a:t>
                      </a:r>
                      <a:r>
                        <a:rPr lang="en-US" b="1" baseline="0" err="1">
                          <a:latin typeface="Times New Roman" panose="02020603050405020304" pitchFamily="18" charset="0"/>
                          <a:cs typeface="Times New Roman" panose="02020603050405020304" pitchFamily="18" charset="0"/>
                        </a:rPr>
                        <a:t>tiểu</a:t>
                      </a:r>
                      <a:r>
                        <a:rPr lang="en-US" b="1" baseline="0">
                          <a:latin typeface="Times New Roman" panose="02020603050405020304" pitchFamily="18" charset="0"/>
                          <a:cs typeface="Times New Roman" panose="02020603050405020304" pitchFamily="18" charset="0"/>
                        </a:rPr>
                        <a:t> cầu</a:t>
                      </a:r>
                      <a:r>
                        <a:rPr lang="vi-VN" b="1" baseline="0">
                          <a:latin typeface="Times New Roman" panose="02020603050405020304" pitchFamily="18" charset="0"/>
                          <a:cs typeface="Times New Roman" panose="02020603050405020304" pitchFamily="18" charset="0"/>
                        </a:rPr>
                        <a:t> </a:t>
                      </a:r>
                      <a:r>
                        <a:rPr lang="vi-VN" sz="1400" b="1" i="0" u="none" strike="noStrike" cap="none">
                          <a:solidFill>
                            <a:schemeClr val="dk1"/>
                          </a:solidFill>
                          <a:effectLst/>
                          <a:latin typeface="+mn-lt"/>
                          <a:ea typeface="+mn-ea"/>
                          <a:cs typeface="+mn-cs"/>
                          <a:sym typeface="Arial"/>
                          <a:rtl val="0"/>
                        </a:rPr>
                        <a:t>≤</a:t>
                      </a:r>
                      <a:r>
                        <a:rPr lang="en-US" sz="1400" b="1" i="0" u="none" strike="noStrike" cap="none">
                          <a:solidFill>
                            <a:schemeClr val="dk1"/>
                          </a:solidFill>
                          <a:effectLst/>
                          <a:latin typeface="+mn-lt"/>
                          <a:ea typeface="+mn-ea"/>
                          <a:cs typeface="+mn-cs"/>
                          <a:sym typeface="Arial"/>
                          <a:rtl val="0"/>
                        </a:rPr>
                        <a:t> </a:t>
                      </a:r>
                      <a:r>
                        <a:rPr lang="en-US" b="1" baseline="0">
                          <a:latin typeface="Times New Roman" panose="02020603050405020304" pitchFamily="18" charset="0"/>
                          <a:cs typeface="Times New Roman" panose="02020603050405020304" pitchFamily="18" charset="0"/>
                        </a:rPr>
                        <a:t>100.000/mm</a:t>
                      </a:r>
                      <a:r>
                        <a:rPr lang="en-US" b="1" baseline="30000">
                          <a:latin typeface="Times New Roman" panose="02020603050405020304" pitchFamily="18" charset="0"/>
                          <a:cs typeface="Times New Roman" panose="02020603050405020304" pitchFamily="18" charset="0"/>
                        </a:rPr>
                        <a:t>3</a:t>
                      </a:r>
                      <a:r>
                        <a:rPr lang="en-US" b="1" baseline="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97169">
                <a:tc>
                  <a:txBody>
                    <a:bodyPr/>
                    <a:lstStyle/>
                    <a:p>
                      <a:r>
                        <a:rPr lang="en-US" b="1" dirty="0" err="1">
                          <a:latin typeface="Times New Roman" panose="02020603050405020304" pitchFamily="18" charset="0"/>
                          <a:cs typeface="Times New Roman" panose="02020603050405020304" pitchFamily="18" charset="0"/>
                        </a:rPr>
                        <a:t>Độ</a:t>
                      </a:r>
                      <a:r>
                        <a:rPr lang="en-US" b="1" baseline="0" dirty="0">
                          <a:latin typeface="Times New Roman" panose="02020603050405020304" pitchFamily="18" charset="0"/>
                          <a:cs typeface="Times New Roman" panose="02020603050405020304" pitchFamily="18" charset="0"/>
                        </a:rPr>
                        <a:t> II: </a:t>
                      </a:r>
                      <a:r>
                        <a:rPr lang="en-US" b="1" baseline="0" dirty="0" err="1">
                          <a:latin typeface="Times New Roman" panose="02020603050405020304" pitchFamily="18" charset="0"/>
                          <a:cs typeface="Times New Roman" panose="02020603050405020304" pitchFamily="18" charset="0"/>
                        </a:rPr>
                        <a:t>viêm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túi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mật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cấp</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trung</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bình</a:t>
                      </a:r>
                      <a:endParaRPr lang="en-US" b="1"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b="1">
                          <a:latin typeface="Times New Roman" panose="02020603050405020304" pitchFamily="18" charset="0"/>
                          <a:cs typeface="Times New Roman" panose="02020603050405020304" pitchFamily="18" charset="0"/>
                        </a:rPr>
                        <a:t>WBC</a:t>
                      </a:r>
                      <a:r>
                        <a:rPr lang="en-US" b="1" baseline="0">
                          <a:latin typeface="Times New Roman" panose="02020603050405020304" pitchFamily="18" charset="0"/>
                          <a:cs typeface="Times New Roman" panose="02020603050405020304" pitchFamily="18" charset="0"/>
                        </a:rPr>
                        <a:t> &gt;</a:t>
                      </a:r>
                      <a:r>
                        <a:rPr lang="en-US" b="1" baseline="0" dirty="0">
                          <a:latin typeface="Times New Roman" panose="02020603050405020304" pitchFamily="18" charset="0"/>
                          <a:cs typeface="Times New Roman" panose="02020603050405020304" pitchFamily="18" charset="0"/>
                        </a:rPr>
                        <a:t> </a:t>
                      </a:r>
                      <a:r>
                        <a:rPr lang="en-US" b="1" baseline="0">
                          <a:latin typeface="Times New Roman" panose="02020603050405020304" pitchFamily="18" charset="0"/>
                          <a:cs typeface="Times New Roman" panose="02020603050405020304" pitchFamily="18" charset="0"/>
                        </a:rPr>
                        <a:t>18.000G</a:t>
                      </a:r>
                      <a:r>
                        <a:rPr lang="en-US" b="1" baseline="0" dirty="0">
                          <a:latin typeface="Times New Roman" panose="02020603050405020304" pitchFamily="18" charset="0"/>
                          <a:cs typeface="Times New Roman" panose="02020603050405020304" pitchFamily="18" charset="0"/>
                        </a:rPr>
                        <a:t>/L</a:t>
                      </a:r>
                    </a:p>
                    <a:p>
                      <a:pPr marL="342900" indent="-342900">
                        <a:buAutoNum type="arabicPeriod"/>
                      </a:pPr>
                      <a:r>
                        <a:rPr lang="en-US" b="1" baseline="0" dirty="0" err="1">
                          <a:latin typeface="Times New Roman" panose="02020603050405020304" pitchFamily="18" charset="0"/>
                          <a:cs typeface="Times New Roman" panose="02020603050405020304" pitchFamily="18" charset="0"/>
                        </a:rPr>
                        <a:t>Ấn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đề</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kháng</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hạ</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sườn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phải</a:t>
                      </a:r>
                      <a:endParaRPr lang="en-US" b="1" baseline="0" dirty="0">
                        <a:latin typeface="Times New Roman" panose="02020603050405020304" pitchFamily="18" charset="0"/>
                        <a:cs typeface="Times New Roman" panose="02020603050405020304" pitchFamily="18" charset="0"/>
                      </a:endParaRPr>
                    </a:p>
                    <a:p>
                      <a:pPr marL="342900" indent="-342900">
                        <a:buAutoNum type="arabicPeriod"/>
                      </a:pPr>
                      <a:r>
                        <a:rPr lang="en-US" b="1" baseline="0" dirty="0" err="1">
                          <a:latin typeface="Times New Roman" panose="02020603050405020304" pitchFamily="18" charset="0"/>
                          <a:cs typeface="Times New Roman" panose="02020603050405020304" pitchFamily="18" charset="0"/>
                        </a:rPr>
                        <a:t>Triệu</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chứng</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kéo</a:t>
                      </a:r>
                      <a:r>
                        <a:rPr lang="en-US" b="1" baseline="0">
                          <a:latin typeface="Times New Roman" panose="02020603050405020304" pitchFamily="18" charset="0"/>
                          <a:cs typeface="Times New Roman" panose="02020603050405020304" pitchFamily="18" charset="0"/>
                        </a:rPr>
                        <a:t> dài &gt; 72 </a:t>
                      </a:r>
                      <a:r>
                        <a:rPr lang="en-US" b="1" baseline="0" dirty="0" err="1">
                          <a:latin typeface="Times New Roman" panose="02020603050405020304" pitchFamily="18" charset="0"/>
                          <a:cs typeface="Times New Roman" panose="02020603050405020304" pitchFamily="18" charset="0"/>
                        </a:rPr>
                        <a:t>giờ</a:t>
                      </a:r>
                      <a:endParaRPr lang="en-US" b="1" baseline="0" dirty="0">
                        <a:latin typeface="Times New Roman" panose="02020603050405020304" pitchFamily="18" charset="0"/>
                        <a:cs typeface="Times New Roman" panose="02020603050405020304" pitchFamily="18" charset="0"/>
                      </a:endParaRPr>
                    </a:p>
                    <a:p>
                      <a:pPr marL="342900" indent="-342900">
                        <a:buAutoNum type="arabicPeriod"/>
                      </a:pPr>
                      <a:r>
                        <a:rPr lang="en-US" b="1" baseline="0" dirty="0" err="1">
                          <a:latin typeface="Times New Roman" panose="02020603050405020304" pitchFamily="18" charset="0"/>
                          <a:cs typeface="Times New Roman" panose="02020603050405020304" pitchFamily="18" charset="0"/>
                        </a:rPr>
                        <a:t>Kết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hợp</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với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các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triệu</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chứng</a:t>
                      </a:r>
                      <a:r>
                        <a:rPr lang="en-US" b="1" baseline="0" dirty="0">
                          <a:latin typeface="Times New Roman" panose="02020603050405020304" pitchFamily="18" charset="0"/>
                          <a:cs typeface="Times New Roman" panose="02020603050405020304" pitchFamily="18" charset="0"/>
                        </a:rPr>
                        <a:t> </a:t>
                      </a:r>
                      <a:r>
                        <a:rPr lang="en-US" b="1" baseline="0" err="1">
                          <a:latin typeface="Times New Roman" panose="02020603050405020304" pitchFamily="18" charset="0"/>
                          <a:cs typeface="Times New Roman" panose="02020603050405020304" pitchFamily="18" charset="0"/>
                        </a:rPr>
                        <a:t>tại</a:t>
                      </a:r>
                      <a:r>
                        <a:rPr lang="en-US" b="1" baseline="0">
                          <a:latin typeface="Times New Roman" panose="02020603050405020304" pitchFamily="18" charset="0"/>
                          <a:cs typeface="Times New Roman" panose="02020603050405020304" pitchFamily="18" charset="0"/>
                        </a:rPr>
                        <a:t> chỗ</a:t>
                      </a:r>
                      <a:r>
                        <a:rPr lang="vi-VN" b="1" baseline="0">
                          <a:latin typeface="Times New Roman" panose="02020603050405020304" pitchFamily="18" charset="0"/>
                          <a:cs typeface="Times New Roman" panose="02020603050405020304" pitchFamily="18" charset="0"/>
                        </a:rPr>
                        <a:t> </a:t>
                      </a:r>
                      <a:r>
                        <a:rPr lang="en-US" b="1" baseline="0">
                          <a:latin typeface="Times New Roman" panose="02020603050405020304" pitchFamily="18" charset="0"/>
                          <a:cs typeface="Times New Roman" panose="02020603050405020304" pitchFamily="18" charset="0"/>
                        </a:rPr>
                        <a:t>(</a:t>
                      </a:r>
                      <a:r>
                        <a:rPr lang="en-US" b="1" baseline="0" dirty="0" err="1">
                          <a:latin typeface="Times New Roman" panose="02020603050405020304" pitchFamily="18" charset="0"/>
                          <a:cs typeface="Times New Roman" panose="02020603050405020304" pitchFamily="18" charset="0"/>
                        </a:rPr>
                        <a:t>Viêm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phúc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mạc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mật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áp</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xe</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quanh</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túi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mật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áp</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xe</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gan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viêm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túi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mật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hoại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tử</a:t>
                      </a:r>
                      <a:r>
                        <a:rPr lang="en-US" b="1" baseline="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88729">
                <a:tc>
                  <a:txBody>
                    <a:bodyPr/>
                    <a:lstStyle/>
                    <a:p>
                      <a:r>
                        <a:rPr lang="en-US" b="1" dirty="0" err="1">
                          <a:latin typeface="Times New Roman" panose="02020603050405020304" pitchFamily="18" charset="0"/>
                          <a:cs typeface="Times New Roman" panose="02020603050405020304" pitchFamily="18" charset="0"/>
                        </a:rPr>
                        <a:t>Độ</a:t>
                      </a:r>
                      <a:r>
                        <a:rPr lang="en-US" b="1" baseline="0" dirty="0">
                          <a:latin typeface="Times New Roman" panose="02020603050405020304" pitchFamily="18" charset="0"/>
                          <a:cs typeface="Times New Roman" panose="02020603050405020304" pitchFamily="18" charset="0"/>
                        </a:rPr>
                        <a:t> I: </a:t>
                      </a:r>
                      <a:r>
                        <a:rPr lang="en-US" b="1" baseline="0" dirty="0" err="1">
                          <a:latin typeface="Times New Roman" panose="02020603050405020304" pitchFamily="18" charset="0"/>
                          <a:cs typeface="Times New Roman" panose="02020603050405020304" pitchFamily="18" charset="0"/>
                        </a:rPr>
                        <a:t>viêm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túi</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mật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cấp</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nhẹ</a:t>
                      </a:r>
                      <a:endParaRPr lang="en-US" b="1" dirty="0">
                        <a:latin typeface="Times New Roman" panose="02020603050405020304" pitchFamily="18" charset="0"/>
                        <a:cs typeface="Times New Roman" panose="02020603050405020304" pitchFamily="18" charset="0"/>
                      </a:endParaRPr>
                    </a:p>
                  </a:txBody>
                  <a:tcPr/>
                </a:tc>
                <a:tc>
                  <a:txBody>
                    <a:bodyPr/>
                    <a:lstStyle/>
                    <a:p>
                      <a:r>
                        <a:rPr lang="vi-VN" b="1" noProof="0" dirty="0">
                          <a:latin typeface="Times New Roman" panose="02020603050405020304" pitchFamily="18" charset="0"/>
                          <a:cs typeface="Times New Roman" panose="02020603050405020304" pitchFamily="18" charset="0"/>
                        </a:rPr>
                        <a:t>Không</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có</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các</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tiêu</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chuẩn</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của</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độ</a:t>
                      </a:r>
                      <a:r>
                        <a:rPr lang="en-US" b="1" baseline="0" dirty="0">
                          <a:latin typeface="Times New Roman" panose="02020603050405020304" pitchFamily="18" charset="0"/>
                          <a:cs typeface="Times New Roman" panose="02020603050405020304" pitchFamily="18" charset="0"/>
                        </a:rPr>
                        <a:t> II </a:t>
                      </a:r>
                      <a:r>
                        <a:rPr lang="en-US" b="1" baseline="0" dirty="0" err="1">
                          <a:latin typeface="Times New Roman" panose="02020603050405020304" pitchFamily="18" charset="0"/>
                          <a:cs typeface="Times New Roman" panose="02020603050405020304" pitchFamily="18" charset="0"/>
                        </a:rPr>
                        <a:t>và</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độ</a:t>
                      </a:r>
                      <a:r>
                        <a:rPr lang="en-US" b="1" baseline="0" dirty="0">
                          <a:latin typeface="Times New Roman" panose="02020603050405020304" pitchFamily="18" charset="0"/>
                          <a:cs typeface="Times New Roman" panose="02020603050405020304" pitchFamily="18" charset="0"/>
                        </a:rPr>
                        <a:t> III</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0403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Hộp Văn bản 1">
            <a:extLst>
              <a:ext uri="{FF2B5EF4-FFF2-40B4-BE49-F238E27FC236}">
                <a16:creationId xmlns:a16="http://schemas.microsoft.com/office/drawing/2014/main" id="{D95C7042-1B7B-402B-BC8B-63088A1BD6AC}"/>
              </a:ext>
            </a:extLst>
          </p:cNvPr>
          <p:cNvSpPr txBox="1"/>
          <p:nvPr/>
        </p:nvSpPr>
        <p:spPr>
          <a:xfrm>
            <a:off x="828201" y="863590"/>
            <a:ext cx="7188457" cy="3416320"/>
          </a:xfrm>
          <a:prstGeom prst="rect">
            <a:avLst/>
          </a:prstGeom>
          <a:noFill/>
        </p:spPr>
        <p:txBody>
          <a:bodyPr wrap="square" rtlCol="0">
            <a:spAutoFit/>
          </a:bodyPr>
          <a:lstStyle/>
          <a:p>
            <a:pPr marL="285750" indent="-285750">
              <a:buFont typeface="Arial" panose="020B0604020202020204" pitchFamily="34" charset="0"/>
              <a:buChar char="•"/>
            </a:pPr>
            <a:r>
              <a:rPr lang="vi-VN" sz="2400"/>
              <a:t>Việt Nam: sỏi mật 3,32%-6,11% dân số, trong đó đa số là sỏi túi mật</a:t>
            </a:r>
          </a:p>
          <a:p>
            <a:pPr marL="285750" indent="-285750">
              <a:buFont typeface="Arial" panose="020B0604020202020204" pitchFamily="34" charset="0"/>
              <a:buChar char="•"/>
            </a:pPr>
            <a:r>
              <a:rPr lang="vi-VN" sz="2400"/>
              <a:t>Đỉnh: 50-60 tuổi</a:t>
            </a:r>
          </a:p>
          <a:p>
            <a:pPr marL="285750" indent="-285750">
              <a:buFont typeface="Arial" panose="020B0604020202020204" pitchFamily="34" charset="0"/>
              <a:buChar char="•"/>
            </a:pPr>
            <a:r>
              <a:rPr lang="vi-VN" sz="2400"/>
              <a:t>Tỷ lệ sỏi túi mật tăng, sỏi trong và ngoài gan giảm</a:t>
            </a:r>
          </a:p>
          <a:p>
            <a:pPr marL="285750" indent="-285750">
              <a:buFont typeface="Arial" panose="020B0604020202020204" pitchFamily="34" charset="0"/>
              <a:buChar char="•"/>
            </a:pPr>
            <a:r>
              <a:rPr lang="vi-VN" sz="2400"/>
              <a:t>Tỷ lệ sỏi cholesterol tăng, sỏi calci bilirubinat giảm do chế độ ăn Tây hóa và giảm tỷ lệ nhiễm khuẩn, KST đường ruột</a:t>
            </a:r>
          </a:p>
          <a:p>
            <a:pPr marL="285750" indent="-285750">
              <a:buFont typeface="Arial" panose="020B0604020202020204" pitchFamily="34" charset="0"/>
              <a:buChar char="•"/>
            </a:pPr>
            <a:endParaRPr lang="vi-VN" sz="240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88B7D0-F70A-4BF8-BEAE-44216501AEBD}"/>
              </a:ext>
            </a:extLst>
          </p:cNvPr>
          <p:cNvSpPr>
            <a:spLocks noGrp="1"/>
          </p:cNvSpPr>
          <p:nvPr>
            <p:ph type="title"/>
          </p:nvPr>
        </p:nvSpPr>
        <p:spPr/>
        <p:txBody>
          <a:bodyPr/>
          <a:lstStyle/>
          <a:p>
            <a:r>
              <a:rPr lang="vi-VN"/>
              <a:t>Điều trị viêm túi mật cấp theo Tokyo Guideline 2018</a:t>
            </a:r>
          </a:p>
        </p:txBody>
      </p:sp>
      <p:sp>
        <p:nvSpPr>
          <p:cNvPr id="3" name="Chỗ dành sẵn cho Văn bản 2">
            <a:extLst>
              <a:ext uri="{FF2B5EF4-FFF2-40B4-BE49-F238E27FC236}">
                <a16:creationId xmlns:a16="http://schemas.microsoft.com/office/drawing/2014/main" id="{33F91AC4-1F93-47C0-9EF4-5BDF75A907E0}"/>
              </a:ext>
            </a:extLst>
          </p:cNvPr>
          <p:cNvSpPr>
            <a:spLocks noGrp="1"/>
          </p:cNvSpPr>
          <p:nvPr>
            <p:ph type="body" idx="1"/>
          </p:nvPr>
        </p:nvSpPr>
        <p:spPr/>
        <p:txBody>
          <a:bodyPr/>
          <a:lstStyle/>
          <a:p>
            <a:pPr marL="342900" lvl="0" indent="-342900">
              <a:buSzPts val="3200"/>
              <a:buFont typeface="Symbol" panose="05050102010706020507" pitchFamily="18" charset="2"/>
              <a:buChar char="-"/>
            </a:pPr>
            <a:r>
              <a:rPr lang="vi-VN" sz="2400">
                <a:solidFill>
                  <a:schemeClr val="tx1"/>
                </a:solidFill>
                <a:latin typeface="+mj-lt"/>
              </a:rPr>
              <a:t>Nguyên tắc điều trị: </a:t>
            </a:r>
          </a:p>
          <a:p>
            <a:pPr lvl="0">
              <a:buSzPts val="3200"/>
              <a:buNone/>
            </a:pPr>
            <a:r>
              <a:rPr lang="vi-VN" sz="2400">
                <a:solidFill>
                  <a:schemeClr val="tx1"/>
                </a:solidFill>
                <a:latin typeface="+mj-lt"/>
              </a:rPr>
              <a:t> + Kháng sinh.</a:t>
            </a:r>
          </a:p>
          <a:p>
            <a:pPr lvl="0">
              <a:buSzPts val="3200"/>
              <a:buNone/>
            </a:pPr>
            <a:r>
              <a:rPr lang="vi-VN" sz="2400">
                <a:solidFill>
                  <a:schemeClr val="tx1"/>
                </a:solidFill>
                <a:latin typeface="+mj-lt"/>
              </a:rPr>
              <a:t> + Hồi sức, nâng đỡ tổng trạng.</a:t>
            </a:r>
          </a:p>
          <a:p>
            <a:pPr lvl="0">
              <a:buSzPts val="3200"/>
              <a:buNone/>
            </a:pPr>
            <a:r>
              <a:rPr lang="vi-VN" sz="2400">
                <a:solidFill>
                  <a:schemeClr val="tx1"/>
                </a:solidFill>
                <a:latin typeface="+mj-lt"/>
              </a:rPr>
              <a:t> + Cắt túi mật hoặc dẫn lưu túi mật.</a:t>
            </a:r>
          </a:p>
          <a:p>
            <a:pPr>
              <a:buNone/>
            </a:pPr>
            <a:endParaRPr lang="vi-VN" sz="2400">
              <a:solidFill>
                <a:schemeClr val="tx1"/>
              </a:solidFill>
              <a:latin typeface="+mj-lt"/>
            </a:endParaRPr>
          </a:p>
        </p:txBody>
      </p:sp>
    </p:spTree>
    <p:extLst>
      <p:ext uri="{BB962C8B-B14F-4D97-AF65-F5344CB8AC3E}">
        <p14:creationId xmlns:p14="http://schemas.microsoft.com/office/powerpoint/2010/main" val="2870846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88B7D0-F70A-4BF8-BEAE-44216501AEBD}"/>
              </a:ext>
            </a:extLst>
          </p:cNvPr>
          <p:cNvSpPr>
            <a:spLocks noGrp="1"/>
          </p:cNvSpPr>
          <p:nvPr>
            <p:ph type="title"/>
          </p:nvPr>
        </p:nvSpPr>
        <p:spPr/>
        <p:txBody>
          <a:bodyPr/>
          <a:lstStyle/>
          <a:p>
            <a:r>
              <a:rPr lang="vi-VN"/>
              <a:t>Điều trị viêm túi mật cấp theo Tokyo Guideline 2018</a:t>
            </a:r>
          </a:p>
        </p:txBody>
      </p:sp>
      <p:pic>
        <p:nvPicPr>
          <p:cNvPr id="6" name="Picture 3">
            <a:extLst>
              <a:ext uri="{FF2B5EF4-FFF2-40B4-BE49-F238E27FC236}">
                <a16:creationId xmlns:a16="http://schemas.microsoft.com/office/drawing/2014/main" id="{99DCA965-AD95-4CCB-BC19-512E3C074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1" y="1082425"/>
            <a:ext cx="5635676" cy="3836050"/>
          </a:xfrm>
          <a:prstGeom prst="rect">
            <a:avLst/>
          </a:prstGeom>
        </p:spPr>
      </p:pic>
    </p:spTree>
    <p:extLst>
      <p:ext uri="{BB962C8B-B14F-4D97-AF65-F5344CB8AC3E}">
        <p14:creationId xmlns:p14="http://schemas.microsoft.com/office/powerpoint/2010/main" val="3279791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88B7D0-F70A-4BF8-BEAE-44216501AEBD}"/>
              </a:ext>
            </a:extLst>
          </p:cNvPr>
          <p:cNvSpPr>
            <a:spLocks noGrp="1"/>
          </p:cNvSpPr>
          <p:nvPr>
            <p:ph type="title"/>
          </p:nvPr>
        </p:nvSpPr>
        <p:spPr/>
        <p:txBody>
          <a:bodyPr/>
          <a:lstStyle/>
          <a:p>
            <a:r>
              <a:rPr lang="vi-VN"/>
              <a:t>Điều trị viêm túi mật cấp theo Tokyo Guideline 2018</a:t>
            </a:r>
          </a:p>
        </p:txBody>
      </p:sp>
      <p:pic>
        <p:nvPicPr>
          <p:cNvPr id="4" name="Picture 3">
            <a:extLst>
              <a:ext uri="{FF2B5EF4-FFF2-40B4-BE49-F238E27FC236}">
                <a16:creationId xmlns:a16="http://schemas.microsoft.com/office/drawing/2014/main" id="{30036392-72CE-4FC3-B3FC-6EAA099C7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57" y="1082424"/>
            <a:ext cx="5090775" cy="3900827"/>
          </a:xfrm>
          <a:prstGeom prst="rect">
            <a:avLst/>
          </a:prstGeom>
        </p:spPr>
      </p:pic>
    </p:spTree>
    <p:extLst>
      <p:ext uri="{BB962C8B-B14F-4D97-AF65-F5344CB8AC3E}">
        <p14:creationId xmlns:p14="http://schemas.microsoft.com/office/powerpoint/2010/main" val="270235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88B7D0-F70A-4BF8-BEAE-44216501AEBD}"/>
              </a:ext>
            </a:extLst>
          </p:cNvPr>
          <p:cNvSpPr>
            <a:spLocks noGrp="1"/>
          </p:cNvSpPr>
          <p:nvPr>
            <p:ph type="title"/>
          </p:nvPr>
        </p:nvSpPr>
        <p:spPr/>
        <p:txBody>
          <a:bodyPr/>
          <a:lstStyle/>
          <a:p>
            <a:r>
              <a:rPr lang="vi-VN"/>
              <a:t>Điều trị viêm túi mật cấp theo Tokyo Guideline 2018</a:t>
            </a:r>
          </a:p>
        </p:txBody>
      </p:sp>
      <p:pic>
        <p:nvPicPr>
          <p:cNvPr id="5" name="Picture 3">
            <a:extLst>
              <a:ext uri="{FF2B5EF4-FFF2-40B4-BE49-F238E27FC236}">
                <a16:creationId xmlns:a16="http://schemas.microsoft.com/office/drawing/2014/main" id="{8C5501D1-1CA8-4BAE-8C4F-E23EF7DFC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09" y="1082425"/>
            <a:ext cx="5287530" cy="3836050"/>
          </a:xfrm>
          <a:prstGeom prst="rect">
            <a:avLst/>
          </a:prstGeom>
        </p:spPr>
      </p:pic>
    </p:spTree>
    <p:extLst>
      <p:ext uri="{BB962C8B-B14F-4D97-AF65-F5344CB8AC3E}">
        <p14:creationId xmlns:p14="http://schemas.microsoft.com/office/powerpoint/2010/main" val="3541564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E8EECF-AEC7-4CEC-B2E2-336CEA6BF908}"/>
              </a:ext>
            </a:extLst>
          </p:cNvPr>
          <p:cNvSpPr>
            <a:spLocks noGrp="1"/>
          </p:cNvSpPr>
          <p:nvPr>
            <p:ph type="title"/>
          </p:nvPr>
        </p:nvSpPr>
        <p:spPr/>
        <p:txBody>
          <a:bodyPr/>
          <a:lstStyle/>
          <a:p>
            <a:r>
              <a:rPr lang="vi-VN"/>
              <a:t>Kháng sinh</a:t>
            </a:r>
          </a:p>
        </p:txBody>
      </p:sp>
      <p:sp>
        <p:nvSpPr>
          <p:cNvPr id="3" name="Chỗ dành sẵn cho Văn bản 2">
            <a:extLst>
              <a:ext uri="{FF2B5EF4-FFF2-40B4-BE49-F238E27FC236}">
                <a16:creationId xmlns:a16="http://schemas.microsoft.com/office/drawing/2014/main" id="{F9F4F417-0F98-4453-B8D0-7FDB7012F5F1}"/>
              </a:ext>
            </a:extLst>
          </p:cNvPr>
          <p:cNvSpPr>
            <a:spLocks noGrp="1"/>
          </p:cNvSpPr>
          <p:nvPr>
            <p:ph type="body" idx="1"/>
          </p:nvPr>
        </p:nvSpPr>
        <p:spPr>
          <a:xfrm>
            <a:off x="374945" y="962109"/>
            <a:ext cx="6140399" cy="3610800"/>
          </a:xfrm>
        </p:spPr>
        <p:txBody>
          <a:bodyPr/>
          <a:lstStyle/>
          <a:p>
            <a:pPr marL="342900" indent="-342900">
              <a:buFont typeface="Symbol" panose="05050102010706020507" pitchFamily="18" charset="2"/>
              <a:buChar char="-"/>
            </a:pPr>
            <a:r>
              <a:rPr lang="en-US" sz="2400">
                <a:latin typeface="Times New Roman" panose="02020603050405020304" pitchFamily="18" charset="0"/>
                <a:cs typeface="Times New Roman" panose="02020603050405020304" pitchFamily="18" charset="0"/>
              </a:rPr>
              <a:t>Phổ vi khuẩn th</a:t>
            </a:r>
            <a:r>
              <a:rPr lang="vi-VN" sz="2400">
                <a:latin typeface="Times New Roman" panose="02020603050405020304" pitchFamily="18" charset="0"/>
                <a:cs typeface="Times New Roman" panose="02020603050405020304" pitchFamily="18" charset="0"/>
              </a:rPr>
              <a:t>ường gặp</a:t>
            </a:r>
          </a:p>
        </p:txBody>
      </p:sp>
      <p:graphicFrame>
        <p:nvGraphicFramePr>
          <p:cNvPr id="4" name="Google Shape;148;p11">
            <a:extLst>
              <a:ext uri="{FF2B5EF4-FFF2-40B4-BE49-F238E27FC236}">
                <a16:creationId xmlns:a16="http://schemas.microsoft.com/office/drawing/2014/main" id="{98A3950A-1C19-4C74-96C2-F21AF33349F2}"/>
              </a:ext>
            </a:extLst>
          </p:cNvPr>
          <p:cNvGraphicFramePr/>
          <p:nvPr>
            <p:extLst>
              <p:ext uri="{D42A27DB-BD31-4B8C-83A1-F6EECF244321}">
                <p14:modId xmlns:p14="http://schemas.microsoft.com/office/powerpoint/2010/main" val="2835746733"/>
              </p:ext>
            </p:extLst>
          </p:nvPr>
        </p:nvGraphicFramePr>
        <p:xfrm>
          <a:off x="1259305" y="1452962"/>
          <a:ext cx="6096000" cy="3642410"/>
        </p:xfrm>
        <a:graphic>
          <a:graphicData uri="http://schemas.openxmlformats.org/drawingml/2006/table">
            <a:tbl>
              <a:tblPr firstRow="1" bandRow="1">
                <a:noFil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Vi </a:t>
                      </a:r>
                      <a:r>
                        <a:rPr lang="en-US" sz="1400" u="none" strike="noStrike" cap="none" dirty="0" err="1">
                          <a:latin typeface="Times New Roman" panose="02020603050405020304" pitchFamily="18" charset="0"/>
                          <a:cs typeface="Times New Roman" panose="02020603050405020304" pitchFamily="18" charset="0"/>
                        </a:rPr>
                        <a:t>khuẩn</a:t>
                      </a:r>
                      <a:endParaRPr sz="1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dirty="0" err="1">
                          <a:latin typeface="Times New Roman" panose="02020603050405020304" pitchFamily="18" charset="0"/>
                          <a:cs typeface="Times New Roman" panose="02020603050405020304" pitchFamily="18" charset="0"/>
                        </a:rPr>
                        <a:t>Tỷ</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a:t>
                      </a: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Vi khuẩn gram âm</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E.Coli</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Klebsiella spp.</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Pseudomonas spp.</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Enterobacter spp.</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Acinetobacter spp.</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Citrobacter spp.</a:t>
                      </a:r>
                      <a:endParaRPr sz="1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31-44</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9-20</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0,5-19</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5-9</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Vi khuẩn Gram dương</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Enterococcus spp.</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Streptococcus spp.</a:t>
                      </a:r>
                      <a:endParaRPr sz="14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Staphylococcus spp.</a:t>
                      </a:r>
                      <a:endParaRPr sz="1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2-34</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2-10</a:t>
                      </a:r>
                      <a:endParaRPr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0</a:t>
                      </a:r>
                      <a:endParaRPr sz="1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Vi khuẩn kỵ khí</a:t>
                      </a:r>
                      <a:endParaRPr sz="1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4-20</a:t>
                      </a:r>
                      <a:endParaRPr sz="1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400">
                          <a:latin typeface="Times New Roman" panose="02020603050405020304" pitchFamily="18" charset="0"/>
                          <a:cs typeface="Times New Roman" panose="02020603050405020304" pitchFamily="18" charset="0"/>
                        </a:rPr>
                        <a:t>Vi khuẩn khác</a:t>
                      </a:r>
                      <a:endParaRPr sz="1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8504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9954BD-31F9-4E2B-A49E-F49885F2EE26}"/>
              </a:ext>
            </a:extLst>
          </p:cNvPr>
          <p:cNvSpPr>
            <a:spLocks noGrp="1"/>
          </p:cNvSpPr>
          <p:nvPr>
            <p:ph type="title"/>
          </p:nvPr>
        </p:nvSpPr>
        <p:spPr/>
        <p:txBody>
          <a:bodyPr/>
          <a:lstStyle/>
          <a:p>
            <a:r>
              <a:rPr lang="vi-VN"/>
              <a:t>Lựa chọn kháng sinh khi chưa có kháng sinh đồ</a:t>
            </a:r>
          </a:p>
        </p:txBody>
      </p:sp>
      <p:graphicFrame>
        <p:nvGraphicFramePr>
          <p:cNvPr id="4" name="Google Shape;154;p12">
            <a:extLst>
              <a:ext uri="{FF2B5EF4-FFF2-40B4-BE49-F238E27FC236}">
                <a16:creationId xmlns:a16="http://schemas.microsoft.com/office/drawing/2014/main" id="{B32F03D8-69A5-465F-A2FB-62705AF2D396}"/>
              </a:ext>
            </a:extLst>
          </p:cNvPr>
          <p:cNvGraphicFramePr/>
          <p:nvPr>
            <p:extLst>
              <p:ext uri="{D42A27DB-BD31-4B8C-83A1-F6EECF244321}">
                <p14:modId xmlns:p14="http://schemas.microsoft.com/office/powerpoint/2010/main" val="2947297839"/>
              </p:ext>
            </p:extLst>
          </p:nvPr>
        </p:nvGraphicFramePr>
        <p:xfrm>
          <a:off x="108284" y="1082426"/>
          <a:ext cx="7387390" cy="4023420"/>
        </p:xfrm>
        <a:graphic>
          <a:graphicData uri="http://schemas.openxmlformats.org/drawingml/2006/table">
            <a:tbl>
              <a:tblPr firstRow="1" bandRow="1">
                <a:tableStyleId>{6E25E649-3F16-4E02-A733-19D2CDBF48F0}</a:tableStyleId>
              </a:tblPr>
              <a:tblGrid>
                <a:gridCol w="1412677">
                  <a:extLst>
                    <a:ext uri="{9D8B030D-6E8A-4147-A177-3AD203B41FA5}">
                      <a16:colId xmlns:a16="http://schemas.microsoft.com/office/drawing/2014/main" val="20000"/>
                    </a:ext>
                  </a:extLst>
                </a:gridCol>
                <a:gridCol w="2203258">
                  <a:extLst>
                    <a:ext uri="{9D8B030D-6E8A-4147-A177-3AD203B41FA5}">
                      <a16:colId xmlns:a16="http://schemas.microsoft.com/office/drawing/2014/main" val="20001"/>
                    </a:ext>
                  </a:extLst>
                </a:gridCol>
                <a:gridCol w="1924607">
                  <a:extLst>
                    <a:ext uri="{9D8B030D-6E8A-4147-A177-3AD203B41FA5}">
                      <a16:colId xmlns:a16="http://schemas.microsoft.com/office/drawing/2014/main" val="20002"/>
                    </a:ext>
                  </a:extLst>
                </a:gridCol>
                <a:gridCol w="1846848">
                  <a:extLst>
                    <a:ext uri="{9D8B030D-6E8A-4147-A177-3AD203B41FA5}">
                      <a16:colId xmlns:a16="http://schemas.microsoft.com/office/drawing/2014/main" val="20003"/>
                    </a:ext>
                  </a:extLst>
                </a:gridCol>
              </a:tblGrid>
              <a:tr h="411623">
                <a:tc>
                  <a:txBody>
                    <a:bodyPr/>
                    <a:lstStyle/>
                    <a:p>
                      <a:pPr marL="0" marR="0" lvl="0" indent="0" algn="ctr" rtl="0">
                        <a:spcBef>
                          <a:spcPts val="0"/>
                        </a:spcBef>
                        <a:spcAft>
                          <a:spcPts val="0"/>
                        </a:spcAft>
                        <a:buNone/>
                      </a:pPr>
                      <a:r>
                        <a:rPr lang="en-US" sz="1200" dirty="0" err="1">
                          <a:latin typeface="Times New Roman" panose="02020603050405020304" pitchFamily="18" charset="0"/>
                          <a:cs typeface="Times New Roman" panose="02020603050405020304" pitchFamily="18" charset="0"/>
                        </a:rPr>
                        <a:t>Mức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nhóm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sinh</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1200" dirty="0" err="1">
                          <a:latin typeface="Times New Roman" panose="02020603050405020304" pitchFamily="18" charset="0"/>
                          <a:cs typeface="Times New Roman" panose="02020603050405020304" pitchFamily="18" charset="0"/>
                        </a:rPr>
                        <a:t>Độ</a:t>
                      </a:r>
                      <a:r>
                        <a:rPr lang="en-US" sz="1200" baseline="0" dirty="0">
                          <a:latin typeface="Times New Roman" panose="02020603050405020304" pitchFamily="18" charset="0"/>
                          <a:cs typeface="Times New Roman" panose="02020603050405020304" pitchFamily="18" charset="0"/>
                        </a:rPr>
                        <a:t> I(</a:t>
                      </a:r>
                      <a:r>
                        <a:rPr lang="en-US" sz="1200" baseline="0" dirty="0" err="1">
                          <a:latin typeface="Times New Roman" panose="02020603050405020304" pitchFamily="18" charset="0"/>
                          <a:cs typeface="Times New Roman" panose="02020603050405020304" pitchFamily="18" charset="0"/>
                        </a:rPr>
                        <a:t>nhẹ</a:t>
                      </a:r>
                      <a:r>
                        <a:rPr lang="en-US" sz="1200" baseline="0" dirty="0">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1200" dirty="0" err="1">
                          <a:latin typeface="Times New Roman" panose="02020603050405020304" pitchFamily="18" charset="0"/>
                          <a:cs typeface="Times New Roman" panose="02020603050405020304" pitchFamily="18" charset="0"/>
                        </a:rPr>
                        <a:t>Độ</a:t>
                      </a:r>
                      <a:r>
                        <a:rPr lang="en-US" sz="1200" baseline="0" dirty="0">
                          <a:latin typeface="Times New Roman" panose="02020603050405020304" pitchFamily="18" charset="0"/>
                          <a:cs typeface="Times New Roman" panose="02020603050405020304" pitchFamily="18" charset="0"/>
                        </a:rPr>
                        <a:t> II(</a:t>
                      </a:r>
                      <a:r>
                        <a:rPr lang="en-US" sz="1200" baseline="0" dirty="0" err="1">
                          <a:latin typeface="Times New Roman" panose="02020603050405020304" pitchFamily="18" charset="0"/>
                          <a:cs typeface="Times New Roman" panose="02020603050405020304" pitchFamily="18" charset="0"/>
                        </a:rPr>
                        <a:t>trung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bình</a:t>
                      </a:r>
                      <a:r>
                        <a:rPr lang="en-US" sz="1200" baseline="0" dirty="0">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III(</a:t>
                      </a:r>
                      <a:r>
                        <a:rPr lang="en-US" sz="1200" dirty="0" err="1">
                          <a:latin typeface="Times New Roman" panose="02020603050405020304" pitchFamily="18" charset="0"/>
                          <a:cs typeface="Times New Roman" panose="02020603050405020304" pitchFamily="18" charset="0"/>
                        </a:rPr>
                        <a:t>nặng</a:t>
                      </a:r>
                      <a:r>
                        <a:rPr lang="en-US" sz="1200" dirty="0">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76269">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Nhóm</a:t>
                      </a:r>
                      <a:r>
                        <a:rPr lang="en-US" sz="1200" baseline="0" dirty="0">
                          <a:latin typeface="Times New Roman" panose="02020603050405020304" pitchFamily="18" charset="0"/>
                          <a:cs typeface="Times New Roman" panose="02020603050405020304" pitchFamily="18" charset="0"/>
                        </a:rPr>
                        <a:t> Penicillin</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Ampicillin/</a:t>
                      </a:r>
                      <a:r>
                        <a:rPr lang="en-US" sz="1200" dirty="0" err="1">
                          <a:latin typeface="Times New Roman" panose="02020603050405020304" pitchFamily="18" charset="0"/>
                          <a:cs typeface="Times New Roman" panose="02020603050405020304" pitchFamily="18" charset="0"/>
                        </a:rPr>
                        <a:t>sulbactamb</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không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được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khuyến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dùng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không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kèm</a:t>
                      </a:r>
                      <a:r>
                        <a:rPr lang="en-US" sz="1200" baseline="0" dirty="0">
                          <a:latin typeface="Times New Roman" panose="02020603050405020304" pitchFamily="18" charset="0"/>
                          <a:cs typeface="Times New Roman" panose="02020603050405020304" pitchFamily="18" charset="0"/>
                        </a:rPr>
                        <a:t> aminoglycoside</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Piperacillin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tazobactam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Times New Roman" panose="02020603050405020304" pitchFamily="18" charset="0"/>
                          <a:cs typeface="Times New Roman" panose="02020603050405020304" pitchFamily="18" charset="0"/>
                        </a:rPr>
                        <a:t>Piperacillin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tazobactam</a:t>
                      </a:r>
                      <a:endParaRPr lang="en-US"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905560">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Nhóm</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cephalosporin</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Cefuroxime,</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Cefazolin,Cefotia</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Ceftriaxone,</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Cefotaxime</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Metronidazole,</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Cefmetazole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Cefoxitin</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Flomoxef</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Cefoperazone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sulbactam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Ceftriaxone,</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Cefotaxime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Cefepime</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Cefozopran</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Ceftazidime</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Metronidazole,</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Cefoperazone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sulbactam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Ceftazidime</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Cefepim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Cefozopran</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Metronidazole</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576269">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Nh</a:t>
                      </a:r>
                      <a:r>
                        <a:rPr lang="en-US" sz="1200" noProof="0" dirty="0" err="1">
                          <a:latin typeface="Times New Roman" panose="02020603050405020304" pitchFamily="18" charset="0"/>
                          <a:cs typeface="Times New Roman" panose="02020603050405020304" pitchFamily="18" charset="0"/>
                        </a:rPr>
                        <a:t>óm</a:t>
                      </a:r>
                      <a:r>
                        <a:rPr lang="en-US" sz="1200" baseline="0" noProof="0" dirty="0">
                          <a:latin typeface="Times New Roman" panose="02020603050405020304" pitchFamily="18" charset="0"/>
                          <a:cs typeface="Times New Roman" panose="02020603050405020304" pitchFamily="18" charset="0"/>
                        </a:rPr>
                        <a:t> </a:t>
                      </a:r>
                      <a:r>
                        <a:rPr lang="en-US" sz="1200" baseline="0" noProof="0" dirty="0" err="1">
                          <a:latin typeface="Times New Roman" panose="02020603050405020304" pitchFamily="18" charset="0"/>
                          <a:cs typeface="Times New Roman" panose="02020603050405020304" pitchFamily="18" charset="0"/>
                        </a:rPr>
                        <a:t>Carbapenem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Ertapenem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Ertapenem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Imipenem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cilastatin,Meropenem</a:t>
                      </a:r>
                      <a:r>
                        <a:rPr lang="en-US" sz="1200" dirty="0">
                          <a:latin typeface="Times New Roman" panose="02020603050405020304" pitchFamily="18" charset="0"/>
                          <a:cs typeface="Times New Roman" panose="02020603050405020304" pitchFamily="18" charset="0"/>
                        </a:rPr>
                        <a:t>,</a:t>
                      </a:r>
                      <a:r>
                        <a:rPr lang="en-US" sz="1200" baseline="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Doripenem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Ertapenem</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411623">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Monobactam</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Aztreonam</a:t>
                      </a:r>
                      <a:r>
                        <a:rPr lang="en-US" sz="1200" dirty="0">
                          <a:latin typeface="Times New Roman" panose="02020603050405020304" pitchFamily="18" charset="0"/>
                          <a:cs typeface="Times New Roman" panose="02020603050405020304" pitchFamily="18" charset="0"/>
                        </a:rPr>
                        <a:t>+-Metronidazole</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r h="764642">
                <a:tc>
                  <a:txBody>
                    <a:bodyPr/>
                    <a:lstStyle/>
                    <a:p>
                      <a:pPr marL="0" marR="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Fluroquinolone</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Ciprofloxacin, Levofloxacin, </a:t>
                      </a:r>
                      <a:r>
                        <a:rPr lang="en-US" sz="1200" dirty="0" err="1">
                          <a:latin typeface="Times New Roman" panose="02020603050405020304" pitchFamily="18" charset="0"/>
                          <a:cs typeface="Times New Roman" panose="02020603050405020304" pitchFamily="18" charset="0"/>
                        </a:rPr>
                        <a:t>Pazufloxacin</a:t>
                      </a:r>
                      <a:r>
                        <a:rPr lang="en-US" sz="1200" dirty="0">
                          <a:latin typeface="Times New Roman" panose="02020603050405020304" pitchFamily="18" charset="0"/>
                          <a:cs typeface="Times New Roman" panose="02020603050405020304" pitchFamily="18" charset="0"/>
                        </a:rPr>
                        <a:t> ± Metronidazole,</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Moxifloxacin</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Ciprofloxacin, Levofloxacin, </a:t>
                      </a:r>
                      <a:r>
                        <a:rPr lang="en-US" sz="1200" dirty="0" err="1">
                          <a:latin typeface="Times New Roman" panose="02020603050405020304" pitchFamily="18" charset="0"/>
                          <a:cs typeface="Times New Roman" panose="02020603050405020304" pitchFamily="18" charset="0"/>
                        </a:rPr>
                        <a:t>Pazufloxacin</a:t>
                      </a:r>
                      <a:r>
                        <a:rPr lang="en-US" sz="1200" dirty="0">
                          <a:latin typeface="Times New Roman" panose="02020603050405020304" pitchFamily="18" charset="0"/>
                          <a:cs typeface="Times New Roman" panose="02020603050405020304" pitchFamily="18" charset="0"/>
                        </a:rPr>
                        <a:t> ± Metronidazole</a:t>
                      </a:r>
                      <a:r>
                        <a:rPr lang="en-US" sz="1200">
                          <a:latin typeface="Times New Roman" panose="02020603050405020304" pitchFamily="18" charset="0"/>
                          <a:cs typeface="Times New Roman" panose="02020603050405020304" pitchFamily="18" charset="0"/>
                        </a:rPr>
                        <a:t>, Moxifloxacin</a:t>
                      </a:r>
                      <a:endParaRPr lang="en-US"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2879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AD2474-620D-4E0A-9EA8-8C554AD88085}"/>
              </a:ext>
            </a:extLst>
          </p:cNvPr>
          <p:cNvSpPr>
            <a:spLocks noGrp="1"/>
          </p:cNvSpPr>
          <p:nvPr>
            <p:ph type="title"/>
          </p:nvPr>
        </p:nvSpPr>
        <p:spPr/>
        <p:txBody>
          <a:bodyPr/>
          <a:lstStyle/>
          <a:p>
            <a:r>
              <a:rPr lang="en-US"/>
              <a:t>Thời gian sử dụng kháng sinh</a:t>
            </a:r>
            <a:endParaRPr lang="vi-VN"/>
          </a:p>
        </p:txBody>
      </p:sp>
      <p:pic>
        <p:nvPicPr>
          <p:cNvPr id="4" name="Picture 3">
            <a:extLst>
              <a:ext uri="{FF2B5EF4-FFF2-40B4-BE49-F238E27FC236}">
                <a16:creationId xmlns:a16="http://schemas.microsoft.com/office/drawing/2014/main" id="{7FD7AFCC-AE15-4A84-9D9C-4E071580F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42" y="1082425"/>
            <a:ext cx="5883442" cy="3908253"/>
          </a:xfrm>
          <a:prstGeom prst="rect">
            <a:avLst/>
          </a:prstGeom>
        </p:spPr>
      </p:pic>
    </p:spTree>
    <p:extLst>
      <p:ext uri="{BB962C8B-B14F-4D97-AF65-F5344CB8AC3E}">
        <p14:creationId xmlns:p14="http://schemas.microsoft.com/office/powerpoint/2010/main" val="3963779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AA5E61-E867-47FA-894C-081275D57E2C}"/>
              </a:ext>
            </a:extLst>
          </p:cNvPr>
          <p:cNvSpPr>
            <a:spLocks noGrp="1"/>
          </p:cNvSpPr>
          <p:nvPr>
            <p:ph type="title"/>
          </p:nvPr>
        </p:nvSpPr>
        <p:spPr/>
        <p:txBody>
          <a:bodyPr/>
          <a:lstStyle/>
          <a:p>
            <a:r>
              <a:rPr lang="en-US"/>
              <a:t>Lựa chọn kháng sinh khi đã có kết quả kháng sinh đồ</a:t>
            </a:r>
            <a:endParaRPr lang="vi-VN"/>
          </a:p>
        </p:txBody>
      </p:sp>
      <p:sp>
        <p:nvSpPr>
          <p:cNvPr id="3" name="Chỗ dành sẵn cho Văn bản 2">
            <a:extLst>
              <a:ext uri="{FF2B5EF4-FFF2-40B4-BE49-F238E27FC236}">
                <a16:creationId xmlns:a16="http://schemas.microsoft.com/office/drawing/2014/main" id="{CBEC44FA-2329-440E-8B1D-A80C0F4B5C56}"/>
              </a:ext>
            </a:extLst>
          </p:cNvPr>
          <p:cNvSpPr>
            <a:spLocks noGrp="1"/>
          </p:cNvSpPr>
          <p:nvPr>
            <p:ph type="body" idx="1"/>
          </p:nvPr>
        </p:nvSpPr>
        <p:spPr/>
        <p:txBody>
          <a:bodyPr/>
          <a:lstStyle/>
          <a:p>
            <a:pPr marL="342900" indent="-342900">
              <a:buFont typeface="Symbol" panose="05050102010706020507" pitchFamily="18" charset="2"/>
              <a:buChar char="-"/>
            </a:pPr>
            <a:r>
              <a:rPr lang="vi-VN" sz="2400">
                <a:solidFill>
                  <a:schemeClr val="tx1"/>
                </a:solidFill>
                <a:latin typeface="+mj-lt"/>
              </a:rPr>
              <a:t>Lựa chọn kháng sinh tùy thuộc:</a:t>
            </a:r>
          </a:p>
          <a:p>
            <a:pPr>
              <a:buNone/>
            </a:pPr>
            <a:r>
              <a:rPr lang="vi-VN" sz="2400">
                <a:solidFill>
                  <a:schemeClr val="tx1"/>
                </a:solidFill>
                <a:latin typeface="+mj-lt"/>
              </a:rPr>
              <a:t>     + Kháng sinh đồ</a:t>
            </a:r>
          </a:p>
          <a:p>
            <a:pPr>
              <a:buNone/>
            </a:pPr>
            <a:r>
              <a:rPr lang="vi-VN" sz="2400">
                <a:solidFill>
                  <a:schemeClr val="tx1"/>
                </a:solidFill>
                <a:latin typeface="+mj-lt"/>
              </a:rPr>
              <a:t>     + Đáp ứng của bệnh nhân với kháng sinh ban đầu</a:t>
            </a:r>
          </a:p>
        </p:txBody>
      </p:sp>
    </p:spTree>
    <p:extLst>
      <p:ext uri="{BB962C8B-B14F-4D97-AF65-F5344CB8AC3E}">
        <p14:creationId xmlns:p14="http://schemas.microsoft.com/office/powerpoint/2010/main" val="154474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sz="6000"/>
              <a:t>Viêm tụy cấp do sỏi túi mật di trú</a:t>
            </a:r>
            <a:endParaRPr lang="vi-VN" sz="6000"/>
          </a:p>
        </p:txBody>
      </p:sp>
    </p:spTree>
    <p:extLst>
      <p:ext uri="{BB962C8B-B14F-4D97-AF65-F5344CB8AC3E}">
        <p14:creationId xmlns:p14="http://schemas.microsoft.com/office/powerpoint/2010/main" val="3905971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AA5E61-E867-47FA-894C-081275D57E2C}"/>
              </a:ext>
            </a:extLst>
          </p:cNvPr>
          <p:cNvSpPr>
            <a:spLocks noGrp="1"/>
          </p:cNvSpPr>
          <p:nvPr>
            <p:ph type="title"/>
          </p:nvPr>
        </p:nvSpPr>
        <p:spPr/>
        <p:txBody>
          <a:bodyPr/>
          <a:lstStyle/>
          <a:p>
            <a:r>
              <a:rPr lang="en-US"/>
              <a:t>Viêm tụy cấp do sỏi túi mật di trú</a:t>
            </a:r>
            <a:endParaRPr lang="vi-VN"/>
          </a:p>
        </p:txBody>
      </p:sp>
      <p:pic>
        <p:nvPicPr>
          <p:cNvPr id="6" name="Picture 3">
            <a:extLst>
              <a:ext uri="{FF2B5EF4-FFF2-40B4-BE49-F238E27FC236}">
                <a16:creationId xmlns:a16="http://schemas.microsoft.com/office/drawing/2014/main" id="{B6425722-C0A8-446A-810D-B976B7C5F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108" y="1187358"/>
            <a:ext cx="4103184" cy="3184071"/>
          </a:xfrm>
          <a:prstGeom prst="rect">
            <a:avLst/>
          </a:prstGeom>
        </p:spPr>
      </p:pic>
      <p:sp>
        <p:nvSpPr>
          <p:cNvPr id="7" name="Text Placeholder 2">
            <a:extLst>
              <a:ext uri="{FF2B5EF4-FFF2-40B4-BE49-F238E27FC236}">
                <a16:creationId xmlns:a16="http://schemas.microsoft.com/office/drawing/2014/main" id="{F1FD3F77-DA9E-4997-AA0C-2DB106E3C551}"/>
              </a:ext>
            </a:extLst>
          </p:cNvPr>
          <p:cNvSpPr>
            <a:spLocks noGrp="1"/>
          </p:cNvSpPr>
          <p:nvPr>
            <p:ph type="body" idx="1"/>
          </p:nvPr>
        </p:nvSpPr>
        <p:spPr>
          <a:xfrm>
            <a:off x="589547" y="4371429"/>
            <a:ext cx="7676147" cy="414699"/>
          </a:xfrm>
        </p:spPr>
        <p:txBody>
          <a:bodyPr>
            <a:noAutofit/>
          </a:bodyPr>
          <a:lstStyle/>
          <a:p>
            <a:pPr marL="114300" indent="0">
              <a:buNone/>
            </a:pPr>
            <a:r>
              <a:rPr lang="en-US" sz="2400">
                <a:solidFill>
                  <a:schemeClr val="tx1"/>
                </a:solidFill>
                <a:latin typeface="Times New Roman" panose="02020603050405020304" pitchFamily="18" charset="0"/>
                <a:cs typeface="Times New Roman" panose="02020603050405020304" pitchFamily="18" charset="0"/>
              </a:rPr>
              <a:t>* Viêm </a:t>
            </a:r>
            <a:r>
              <a:rPr lang="en-US" sz="2400" dirty="0" err="1">
                <a:solidFill>
                  <a:schemeClr val="tx1"/>
                </a:solidFill>
                <a:latin typeface="Times New Roman" panose="02020603050405020304" pitchFamily="18" charset="0"/>
                <a:cs typeface="Times New Roman" panose="02020603050405020304" pitchFamily="18" charset="0"/>
              </a:rPr>
              <a:t>tụy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vẫn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còn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sỏi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tràng</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5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vi-VN"/>
              <a:t>Yếu tố nguy cơ</a:t>
            </a:r>
            <a:endParaRPr lang="en"/>
          </a:p>
        </p:txBody>
      </p:sp>
      <p:sp>
        <p:nvSpPr>
          <p:cNvPr id="549" name="Shape 549"/>
          <p:cNvSpPr txBox="1">
            <a:spLocks noGrp="1"/>
          </p:cNvSpPr>
          <p:nvPr>
            <p:ph type="body" idx="1"/>
          </p:nvPr>
        </p:nvSpPr>
        <p:spPr>
          <a:xfrm>
            <a:off x="421752" y="931619"/>
            <a:ext cx="6792743" cy="3998888"/>
          </a:xfrm>
          <a:prstGeom prst="rect">
            <a:avLst/>
          </a:prstGeom>
        </p:spPr>
        <p:txBody>
          <a:bodyPr lIns="91425" tIns="91425" rIns="91425" bIns="91425" anchor="t" anchorCtr="0">
            <a:noAutofit/>
          </a:bodyPr>
          <a:lstStyle/>
          <a:p>
            <a:pPr marL="571500" lvl="0" indent="-342900" rtl="0">
              <a:spcBef>
                <a:spcPts val="0"/>
              </a:spcBef>
              <a:buFontTx/>
              <a:buChar char="-"/>
            </a:pPr>
            <a:r>
              <a:rPr lang="en" sz="1800">
                <a:solidFill>
                  <a:schemeClr val="tx1"/>
                </a:solidFill>
                <a:latin typeface="Times New Roman" panose="02020603050405020304" pitchFamily="18" charset="0"/>
                <a:cs typeface="Times New Roman" panose="02020603050405020304" pitchFamily="18" charset="0"/>
              </a:rPr>
              <a:t>4</a:t>
            </a:r>
            <a:r>
              <a:rPr lang="vi-VN" sz="1800">
                <a:solidFill>
                  <a:schemeClr val="tx1"/>
                </a:solidFill>
                <a:latin typeface="Times New Roman" panose="02020603050405020304" pitchFamily="18" charset="0"/>
                <a:cs typeface="Times New Roman" panose="02020603050405020304" pitchFamily="18" charset="0"/>
              </a:rPr>
              <a:t>F</a:t>
            </a:r>
            <a:r>
              <a:rPr lang="en-US" sz="1800">
                <a:solidFill>
                  <a:schemeClr val="tx1"/>
                </a:solidFill>
                <a:latin typeface="Times New Roman" panose="02020603050405020304" pitchFamily="18" charset="0"/>
                <a:cs typeface="Times New Roman" panose="02020603050405020304" pitchFamily="18" charset="0"/>
              </a:rPr>
              <a:t>:</a:t>
            </a:r>
          </a:p>
          <a:p>
            <a:pPr marL="228600" lvl="2"/>
            <a:r>
              <a:rPr lang="en" sz="1800">
                <a:solidFill>
                  <a:schemeClr val="tx1"/>
                </a:solidFill>
                <a:latin typeface="Times New Roman" panose="02020603050405020304" pitchFamily="18" charset="0"/>
                <a:cs typeface="Times New Roman" panose="02020603050405020304" pitchFamily="18" charset="0"/>
              </a:rPr>
              <a:t>+ </a:t>
            </a:r>
            <a:r>
              <a:rPr lang="en" sz="1800" b="1">
                <a:solidFill>
                  <a:schemeClr val="tx1"/>
                </a:solidFill>
                <a:latin typeface="Times New Roman" panose="02020603050405020304" pitchFamily="18" charset="0"/>
                <a:cs typeface="Times New Roman" panose="02020603050405020304" pitchFamily="18" charset="0"/>
              </a:rPr>
              <a:t>F</a:t>
            </a:r>
            <a:r>
              <a:rPr lang="en" sz="1800">
                <a:solidFill>
                  <a:schemeClr val="tx1"/>
                </a:solidFill>
                <a:latin typeface="Times New Roman" panose="02020603050405020304" pitchFamily="18" charset="0"/>
                <a:cs typeface="Times New Roman" panose="02020603050405020304" pitchFamily="18" charset="0"/>
              </a:rPr>
              <a:t>emale: N</a:t>
            </a:r>
            <a:r>
              <a:rPr lang="vi-VN" sz="1800">
                <a:solidFill>
                  <a:schemeClr val="tx1"/>
                </a:solidFill>
                <a:latin typeface="Times New Roman" panose="02020603050405020304" pitchFamily="18" charset="0"/>
                <a:cs typeface="Times New Roman" panose="02020603050405020304" pitchFamily="18" charset="0"/>
              </a:rPr>
              <a:t>ữ</a:t>
            </a:r>
            <a:endParaRPr lang="en-US" sz="1800">
              <a:solidFill>
                <a:schemeClr val="tx1"/>
              </a:solidFill>
              <a:latin typeface="Times New Roman" panose="02020603050405020304" pitchFamily="18" charset="0"/>
              <a:cs typeface="Times New Roman" panose="02020603050405020304" pitchFamily="18" charset="0"/>
            </a:endParaRPr>
          </a:p>
          <a:p>
            <a:pPr marL="228600" lvl="2"/>
            <a:r>
              <a:rPr lang="en-US" sz="1800">
                <a:solidFill>
                  <a:schemeClr val="tx1"/>
                </a:solidFill>
                <a:latin typeface="Times New Roman" panose="02020603050405020304" pitchFamily="18" charset="0"/>
                <a:cs typeface="Times New Roman" panose="02020603050405020304" pitchFamily="18" charset="0"/>
              </a:rPr>
              <a:t>+ </a:t>
            </a:r>
            <a:r>
              <a:rPr lang="en-US" sz="1800" b="1">
                <a:solidFill>
                  <a:schemeClr val="tx1"/>
                </a:solidFill>
                <a:latin typeface="Times New Roman" panose="02020603050405020304" pitchFamily="18" charset="0"/>
                <a:cs typeface="Times New Roman" panose="02020603050405020304" pitchFamily="18" charset="0"/>
              </a:rPr>
              <a:t>F</a:t>
            </a:r>
            <a:r>
              <a:rPr lang="en-US" sz="1800">
                <a:solidFill>
                  <a:schemeClr val="tx1"/>
                </a:solidFill>
                <a:latin typeface="Times New Roman" panose="02020603050405020304" pitchFamily="18" charset="0"/>
                <a:cs typeface="Times New Roman" panose="02020603050405020304" pitchFamily="18" charset="0"/>
              </a:rPr>
              <a:t>orty: &gt;=40 tuổi</a:t>
            </a:r>
          </a:p>
          <a:p>
            <a:pPr marL="228600" lvl="2"/>
            <a:r>
              <a:rPr lang="en-US" sz="1800">
                <a:solidFill>
                  <a:schemeClr val="tx1"/>
                </a:solidFill>
                <a:latin typeface="Times New Roman" panose="02020603050405020304" pitchFamily="18" charset="0"/>
                <a:cs typeface="Times New Roman" panose="02020603050405020304" pitchFamily="18" charset="0"/>
              </a:rPr>
              <a:t>+ </a:t>
            </a:r>
            <a:r>
              <a:rPr lang="en-US" sz="1800" b="1">
                <a:solidFill>
                  <a:schemeClr val="tx1"/>
                </a:solidFill>
                <a:latin typeface="Times New Roman" panose="02020603050405020304" pitchFamily="18" charset="0"/>
                <a:cs typeface="Times New Roman" panose="02020603050405020304" pitchFamily="18" charset="0"/>
              </a:rPr>
              <a:t>F</a:t>
            </a:r>
            <a:r>
              <a:rPr lang="en-US" sz="1800">
                <a:solidFill>
                  <a:schemeClr val="tx1"/>
                </a:solidFill>
                <a:latin typeface="Times New Roman" panose="02020603050405020304" pitchFamily="18" charset="0"/>
                <a:cs typeface="Times New Roman" panose="02020603050405020304" pitchFamily="18" charset="0"/>
              </a:rPr>
              <a:t>ertile: sinh đẻ nhiều</a:t>
            </a:r>
          </a:p>
          <a:p>
            <a:pPr marL="228600" lvl="2"/>
            <a:r>
              <a:rPr lang="en" sz="1800">
                <a:solidFill>
                  <a:schemeClr val="tx1"/>
                </a:solidFill>
                <a:latin typeface="Times New Roman" panose="02020603050405020304" pitchFamily="18" charset="0"/>
                <a:cs typeface="Times New Roman" panose="02020603050405020304" pitchFamily="18" charset="0"/>
              </a:rPr>
              <a:t>+ </a:t>
            </a:r>
            <a:r>
              <a:rPr lang="vi-VN" sz="1800" b="1">
                <a:solidFill>
                  <a:schemeClr val="tx1"/>
                </a:solidFill>
                <a:latin typeface="Times New Roman" panose="02020603050405020304" pitchFamily="18" charset="0"/>
                <a:cs typeface="Times New Roman" panose="02020603050405020304" pitchFamily="18" charset="0"/>
              </a:rPr>
              <a:t>F</a:t>
            </a:r>
            <a:r>
              <a:rPr lang="en-US" sz="1800">
                <a:solidFill>
                  <a:schemeClr val="tx1"/>
                </a:solidFill>
                <a:latin typeface="Times New Roman" panose="02020603050405020304" pitchFamily="18" charset="0"/>
                <a:cs typeface="Times New Roman" panose="02020603050405020304" pitchFamily="18" charset="0"/>
              </a:rPr>
              <a:t>at: BMI &gt;= 25 kg/m</a:t>
            </a:r>
            <a:r>
              <a:rPr lang="en-US" sz="1800" baseline="30000">
                <a:solidFill>
                  <a:schemeClr val="tx1"/>
                </a:solidFill>
                <a:latin typeface="Times New Roman" panose="02020603050405020304" pitchFamily="18" charset="0"/>
                <a:cs typeface="Times New Roman" panose="02020603050405020304" pitchFamily="18" charset="0"/>
              </a:rPr>
              <a:t>2</a:t>
            </a:r>
            <a:endParaRPr lang="en-US" sz="1800">
              <a:solidFill>
                <a:schemeClr val="tx1"/>
              </a:solidFill>
              <a:latin typeface="Times New Roman" panose="02020603050405020304" pitchFamily="18" charset="0"/>
              <a:cs typeface="Times New Roman" panose="02020603050405020304" pitchFamily="18" charset="0"/>
            </a:endParaRPr>
          </a:p>
          <a:p>
            <a:pPr marL="571500" lvl="2" indent="-342900">
              <a:buFontTx/>
              <a:buChar char="-"/>
            </a:pPr>
            <a:r>
              <a:rPr lang="en-US" sz="1800">
                <a:solidFill>
                  <a:schemeClr val="tx1"/>
                </a:solidFill>
                <a:latin typeface="Times New Roman" panose="02020603050405020304" pitchFamily="18" charset="0"/>
                <a:cs typeface="Times New Roman" panose="02020603050405020304" pitchFamily="18" charset="0"/>
              </a:rPr>
              <a:t>F thứ 5: </a:t>
            </a:r>
            <a:r>
              <a:rPr lang="en-US" sz="1800" b="1">
                <a:solidFill>
                  <a:schemeClr val="tx1"/>
                </a:solidFill>
                <a:latin typeface="Times New Roman" panose="02020603050405020304" pitchFamily="18" charset="0"/>
                <a:cs typeface="Times New Roman" panose="02020603050405020304" pitchFamily="18" charset="0"/>
              </a:rPr>
              <a:t>F</a:t>
            </a:r>
            <a:r>
              <a:rPr lang="en-US" sz="1800">
                <a:solidFill>
                  <a:schemeClr val="tx1"/>
                </a:solidFill>
                <a:latin typeface="Times New Roman" panose="02020603050405020304" pitchFamily="18" charset="0"/>
                <a:cs typeface="Times New Roman" panose="02020603050405020304" pitchFamily="18" charset="0"/>
              </a:rPr>
              <a:t>air: ng</a:t>
            </a:r>
            <a:r>
              <a:rPr lang="vi-VN" sz="1800">
                <a:solidFill>
                  <a:schemeClr val="tx1"/>
                </a:solidFill>
                <a:latin typeface="Times New Roman" panose="02020603050405020304" pitchFamily="18" charset="0"/>
                <a:cs typeface="Times New Roman" panose="02020603050405020304" pitchFamily="18" charset="0"/>
              </a:rPr>
              <a:t>ười da trắng</a:t>
            </a:r>
          </a:p>
          <a:p>
            <a:pPr marL="571500" lvl="2" indent="-342900">
              <a:buFontTx/>
              <a:buChar char="-"/>
            </a:pPr>
            <a:r>
              <a:rPr lang="vi-VN" sz="1800">
                <a:solidFill>
                  <a:schemeClr val="tx1"/>
                </a:solidFill>
                <a:latin typeface="Times New Roman" panose="02020603050405020304" pitchFamily="18" charset="0"/>
                <a:cs typeface="Times New Roman" panose="02020603050405020304" pitchFamily="18" charset="0"/>
              </a:rPr>
              <a:t>Ngoài ra còn đề xuất F là </a:t>
            </a:r>
            <a:r>
              <a:rPr lang="vi-VN" sz="1800" b="1">
                <a:solidFill>
                  <a:schemeClr val="tx1"/>
                </a:solidFill>
                <a:latin typeface="Times New Roman" panose="02020603050405020304" pitchFamily="18" charset="0"/>
                <a:cs typeface="Times New Roman" panose="02020603050405020304" pitchFamily="18" charset="0"/>
              </a:rPr>
              <a:t>F</a:t>
            </a:r>
            <a:r>
              <a:rPr lang="vi-VN" sz="1800">
                <a:solidFill>
                  <a:schemeClr val="tx1"/>
                </a:solidFill>
                <a:latin typeface="Times New Roman" panose="02020603050405020304" pitchFamily="18" charset="0"/>
                <a:cs typeface="Times New Roman" panose="02020603050405020304" pitchFamily="18" charset="0"/>
              </a:rPr>
              <a:t>amily history</a:t>
            </a:r>
          </a:p>
          <a:p>
            <a:pPr marL="571500" lvl="2" indent="-342900">
              <a:buFontTx/>
              <a:buChar char="-"/>
            </a:pPr>
            <a:r>
              <a:rPr lang="vi-VN" sz="1800" b="1">
                <a:solidFill>
                  <a:schemeClr val="tx1"/>
                </a:solidFill>
                <a:latin typeface="Times New Roman" panose="02020603050405020304" pitchFamily="18" charset="0"/>
                <a:cs typeface="Times New Roman" panose="02020603050405020304" pitchFamily="18" charset="0"/>
              </a:rPr>
              <a:t>Bệnh</a:t>
            </a:r>
            <a:r>
              <a:rPr lang="vi-VN" sz="1800">
                <a:solidFill>
                  <a:schemeClr val="tx1"/>
                </a:solidFill>
                <a:latin typeface="Times New Roman" panose="02020603050405020304" pitchFamily="18" charset="0"/>
                <a:cs typeface="Times New Roman" panose="02020603050405020304" pitchFamily="18" charset="0"/>
              </a:rPr>
              <a:t>: đái tháo đường type 2, xơ gan, rối loạn lipid máu, thiếu máu tán huyết, bệnh crohn, nhiễm HCV</a:t>
            </a:r>
          </a:p>
          <a:p>
            <a:pPr marL="571500" lvl="2" indent="-342900">
              <a:buFontTx/>
              <a:buChar char="-"/>
            </a:pPr>
            <a:r>
              <a:rPr lang="vi-VN" sz="1800" b="1">
                <a:solidFill>
                  <a:schemeClr val="tx1"/>
                </a:solidFill>
                <a:latin typeface="Times New Roman" panose="02020603050405020304" pitchFamily="18" charset="0"/>
                <a:cs typeface="Times New Roman" panose="02020603050405020304" pitchFamily="18" charset="0"/>
              </a:rPr>
              <a:t>Lối sống</a:t>
            </a:r>
            <a:r>
              <a:rPr lang="vi-VN" sz="1800">
                <a:solidFill>
                  <a:schemeClr val="tx1"/>
                </a:solidFill>
                <a:latin typeface="Times New Roman" panose="02020603050405020304" pitchFamily="18" charset="0"/>
                <a:cs typeface="Times New Roman" panose="02020603050405020304" pitchFamily="18" charset="0"/>
              </a:rPr>
              <a:t>: chế độ ăn phương Tây, lối sống tĩnh tại,  nhịn ăn kéo dài, giảm cân quá nhanh</a:t>
            </a:r>
          </a:p>
          <a:p>
            <a:pPr marL="571500" lvl="2" indent="-342900">
              <a:buFontTx/>
              <a:buChar char="-"/>
            </a:pPr>
            <a:r>
              <a:rPr lang="vi-VN" sz="1800" b="1">
                <a:solidFill>
                  <a:schemeClr val="tx1"/>
                </a:solidFill>
                <a:latin typeface="Times New Roman" panose="02020603050405020304" pitchFamily="18" charset="0"/>
                <a:cs typeface="Times New Roman" panose="02020603050405020304" pitchFamily="18" charset="0"/>
              </a:rPr>
              <a:t>Điều trị</a:t>
            </a:r>
            <a:r>
              <a:rPr lang="vi-VN" sz="1800">
                <a:solidFill>
                  <a:schemeClr val="tx1"/>
                </a:solidFill>
                <a:latin typeface="Times New Roman" panose="02020603050405020304" pitchFamily="18" charset="0"/>
                <a:cs typeface="Times New Roman" panose="02020603050405020304" pitchFamily="18" charset="0"/>
              </a:rPr>
              <a:t>: dinh dưỡng hoàn toàn qua đường tĩnh mạch, cắt hồi tràng, cắt dây thần kinh X.</a:t>
            </a:r>
          </a:p>
          <a:p>
            <a:pPr marL="571500" lvl="2" indent="-342900">
              <a:buFontTx/>
              <a:buChar char="-"/>
            </a:pPr>
            <a:r>
              <a:rPr lang="vi-VN" sz="1800" b="1">
                <a:solidFill>
                  <a:schemeClr val="tx1"/>
                </a:solidFill>
                <a:latin typeface="Times New Roman" panose="02020603050405020304" pitchFamily="18" charset="0"/>
                <a:cs typeface="Times New Roman" panose="02020603050405020304" pitchFamily="18" charset="0"/>
              </a:rPr>
              <a:t>Thuốc</a:t>
            </a:r>
            <a:r>
              <a:rPr lang="vi-VN" sz="1800">
                <a:solidFill>
                  <a:schemeClr val="tx1"/>
                </a:solidFill>
                <a:latin typeface="Times New Roman" panose="02020603050405020304" pitchFamily="18" charset="0"/>
                <a:cs typeface="Times New Roman" panose="02020603050405020304" pitchFamily="18" charset="0"/>
              </a:rPr>
              <a:t>: chất tương tự somatostatin, thuốc tránh thai, thuốc chứa estrogen khác</a:t>
            </a:r>
          </a:p>
          <a:p>
            <a:pPr marL="571500" lvl="2" indent="-342900">
              <a:buFontTx/>
              <a:buChar char="-"/>
            </a:pPr>
            <a:endParaRPr lang="vi-VN" sz="1800">
              <a:solidFill>
                <a:schemeClr val="tx1"/>
              </a:solidFill>
              <a:latin typeface="Times New Roman" panose="02020603050405020304" pitchFamily="18" charset="0"/>
              <a:cs typeface="Times New Roman" panose="02020603050405020304" pitchFamily="18" charset="0"/>
            </a:endParaRPr>
          </a:p>
          <a:p>
            <a:pPr marL="571500" lvl="2" indent="-342900">
              <a:buFontTx/>
              <a:buChar char="-"/>
            </a:pPr>
            <a:endParaRPr lang="vi-VN" sz="1800">
              <a:solidFill>
                <a:schemeClr val="tx1"/>
              </a:solidFill>
              <a:latin typeface="Times New Roman" panose="02020603050405020304" pitchFamily="18" charset="0"/>
              <a:cs typeface="Times New Roman" panose="02020603050405020304" pitchFamily="18" charset="0"/>
            </a:endParaRPr>
          </a:p>
          <a:p>
            <a:pPr marL="571500" lvl="2" indent="-342900">
              <a:buFontTx/>
              <a:buChar char="-"/>
            </a:pPr>
            <a:endParaRPr lang="en" sz="1800">
              <a:solidFill>
                <a:schemeClr val="tx1"/>
              </a:solidFill>
              <a:latin typeface="Times New Roman" panose="02020603050405020304" pitchFamily="18" charset="0"/>
              <a:cs typeface="Times New Roman" panose="02020603050405020304" pitchFamily="18" charset="0"/>
            </a:endParaRPr>
          </a:p>
        </p:txBody>
      </p:sp>
      <p:pic>
        <p:nvPicPr>
          <p:cNvPr id="5" name="Google Shape;98;p3">
            <a:extLst>
              <a:ext uri="{FF2B5EF4-FFF2-40B4-BE49-F238E27FC236}">
                <a16:creationId xmlns:a16="http://schemas.microsoft.com/office/drawing/2014/main" id="{E92FF42A-88BD-4C9B-B4BF-899E75376E23}"/>
              </a:ext>
            </a:extLst>
          </p:cNvPr>
          <p:cNvPicPr preferRelativeResize="0"/>
          <p:nvPr/>
        </p:nvPicPr>
        <p:blipFill rotWithShape="1">
          <a:blip r:embed="rId3">
            <a:alphaModFix/>
          </a:blip>
          <a:srcRect l="-3660" t="15263" r="55491" b="4615"/>
          <a:stretch/>
        </p:blipFill>
        <p:spPr>
          <a:xfrm>
            <a:off x="5292260" y="225025"/>
            <a:ext cx="1596064" cy="2496844"/>
          </a:xfrm>
          <a:prstGeom prst="rect">
            <a:avLst/>
          </a:prstGeom>
          <a:noFill/>
          <a:ln>
            <a:noFill/>
          </a:ln>
        </p:spPr>
      </p:pic>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B499A9-4128-4A24-B852-9EABAFC4911D}"/>
              </a:ext>
            </a:extLst>
          </p:cNvPr>
          <p:cNvSpPr>
            <a:spLocks noGrp="1"/>
          </p:cNvSpPr>
          <p:nvPr>
            <p:ph type="title"/>
          </p:nvPr>
        </p:nvSpPr>
        <p:spPr/>
        <p:txBody>
          <a:bodyPr/>
          <a:lstStyle/>
          <a:p>
            <a:r>
              <a:rPr lang="en-US"/>
              <a:t>Viêm tụy cấp do sỏi túi mật di trú</a:t>
            </a:r>
            <a:endParaRPr lang="vi-VN"/>
          </a:p>
        </p:txBody>
      </p:sp>
      <p:sp>
        <p:nvSpPr>
          <p:cNvPr id="3" name="Chỗ dành sẵn cho Văn bản 2">
            <a:extLst>
              <a:ext uri="{FF2B5EF4-FFF2-40B4-BE49-F238E27FC236}">
                <a16:creationId xmlns:a16="http://schemas.microsoft.com/office/drawing/2014/main" id="{FC9C12CD-DB57-448B-A4D6-AD9298536E5A}"/>
              </a:ext>
            </a:extLst>
          </p:cNvPr>
          <p:cNvSpPr>
            <a:spLocks noGrp="1"/>
          </p:cNvSpPr>
          <p:nvPr>
            <p:ph type="body" idx="1"/>
          </p:nvPr>
        </p:nvSpPr>
        <p:spPr>
          <a:xfrm>
            <a:off x="747924" y="1082425"/>
            <a:ext cx="6615402" cy="3610800"/>
          </a:xfrm>
        </p:spPr>
        <p:txBody>
          <a:bodyPr/>
          <a:lstStyle/>
          <a:p>
            <a:pPr marL="342900" indent="-342900">
              <a:buFont typeface="Symbol" panose="05050102010706020507" pitchFamily="18" charset="2"/>
              <a:buChar char="-"/>
            </a:pPr>
            <a:r>
              <a:rPr lang="vi-VN" sz="2400" b="1">
                <a:solidFill>
                  <a:schemeClr val="tx1"/>
                </a:solidFill>
                <a:latin typeface="+mj-lt"/>
              </a:rPr>
              <a:t>Lâm sàng:</a:t>
            </a:r>
          </a:p>
          <a:p>
            <a:pPr>
              <a:buNone/>
            </a:pPr>
            <a:r>
              <a:rPr lang="vi-VN" sz="2400">
                <a:solidFill>
                  <a:schemeClr val="tx1"/>
                </a:solidFill>
                <a:latin typeface="+mj-lt"/>
              </a:rPr>
              <a:t> </a:t>
            </a:r>
            <a:r>
              <a:rPr lang="vi-VN" sz="2000">
                <a:solidFill>
                  <a:schemeClr val="tx1"/>
                </a:solidFill>
                <a:latin typeface="+mj-lt"/>
              </a:rPr>
              <a:t>+ Đau bụng kiểu tụy: đau bụng thượng vị lan lưng trái, đột ngột, sau ăn no, ăn nhiều, bữa ăn nhiều dầu mỡ, đau dữ dội, giảm nhẹ khi gập người(tư thế cò súng)</a:t>
            </a:r>
          </a:p>
          <a:p>
            <a:pPr>
              <a:buNone/>
            </a:pPr>
            <a:r>
              <a:rPr lang="vi-VN" sz="2000">
                <a:solidFill>
                  <a:schemeClr val="tx1"/>
                </a:solidFill>
                <a:latin typeface="+mj-lt"/>
              </a:rPr>
              <a:t> + Ói nhiều, liên tục, ói xong không đỡ đau</a:t>
            </a:r>
          </a:p>
          <a:p>
            <a:pPr>
              <a:buNone/>
            </a:pPr>
            <a:r>
              <a:rPr lang="vi-VN" sz="2000">
                <a:solidFill>
                  <a:schemeClr val="tx1"/>
                </a:solidFill>
                <a:latin typeface="+mj-lt"/>
              </a:rPr>
              <a:t> + Có thể có sốt nhẹ hoặc không</a:t>
            </a:r>
          </a:p>
          <a:p>
            <a:pPr marL="342900" indent="-342900">
              <a:buFont typeface="Symbol" panose="05050102010706020507" pitchFamily="18" charset="2"/>
              <a:buChar char="-"/>
            </a:pPr>
            <a:r>
              <a:rPr lang="vi-VN" sz="2400" b="1">
                <a:solidFill>
                  <a:schemeClr val="tx1"/>
                </a:solidFill>
                <a:latin typeface="+mj-lt"/>
              </a:rPr>
              <a:t>Cận lâm sàng:</a:t>
            </a:r>
          </a:p>
          <a:p>
            <a:pPr>
              <a:buNone/>
            </a:pPr>
            <a:r>
              <a:rPr lang="vi-VN" sz="2400">
                <a:solidFill>
                  <a:schemeClr val="tx1"/>
                </a:solidFill>
                <a:latin typeface="+mj-lt"/>
              </a:rPr>
              <a:t> </a:t>
            </a:r>
            <a:r>
              <a:rPr lang="vi-VN" sz="2000">
                <a:solidFill>
                  <a:schemeClr val="tx1"/>
                </a:solidFill>
                <a:latin typeface="+mj-lt"/>
              </a:rPr>
              <a:t>+ Amylase, Lipase máu tăng</a:t>
            </a:r>
          </a:p>
          <a:p>
            <a:pPr>
              <a:buNone/>
            </a:pPr>
            <a:r>
              <a:rPr lang="vi-VN" sz="2000">
                <a:solidFill>
                  <a:schemeClr val="tx1"/>
                </a:solidFill>
                <a:latin typeface="+mj-lt"/>
              </a:rPr>
              <a:t> + AST, ALT, Bilirubin tăng nhẹ</a:t>
            </a:r>
            <a:br>
              <a:rPr lang="vi-VN" sz="2000">
                <a:solidFill>
                  <a:schemeClr val="tx1"/>
                </a:solidFill>
                <a:latin typeface="+mj-lt"/>
              </a:rPr>
            </a:br>
            <a:r>
              <a:rPr lang="vi-VN" sz="2000">
                <a:solidFill>
                  <a:schemeClr val="tx1"/>
                </a:solidFill>
                <a:latin typeface="+mj-lt"/>
              </a:rPr>
              <a:t> + Hình ảnh gợi ý trên siêu âm bụng hoặc CTscan bụng chậu có cản quang</a:t>
            </a:r>
          </a:p>
          <a:p>
            <a:pPr>
              <a:buNone/>
            </a:pPr>
            <a:endParaRPr lang="vi-VN" sz="2400">
              <a:solidFill>
                <a:schemeClr val="tx1"/>
              </a:solidFill>
              <a:latin typeface="+mj-lt"/>
            </a:endParaRPr>
          </a:p>
        </p:txBody>
      </p:sp>
    </p:spTree>
    <p:extLst>
      <p:ext uri="{BB962C8B-B14F-4D97-AF65-F5344CB8AC3E}">
        <p14:creationId xmlns:p14="http://schemas.microsoft.com/office/powerpoint/2010/main" val="593065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4C1FC-6659-4CC6-BB4E-F61D99DEA460}"/>
              </a:ext>
            </a:extLst>
          </p:cNvPr>
          <p:cNvSpPr>
            <a:spLocks noGrp="1"/>
          </p:cNvSpPr>
          <p:nvPr>
            <p:ph type="title"/>
          </p:nvPr>
        </p:nvSpPr>
        <p:spPr/>
        <p:txBody>
          <a:bodyPr/>
          <a:lstStyle/>
          <a:p>
            <a:r>
              <a:rPr lang="vi-VN"/>
              <a:t>Viêm tụy cấp do sỏi túi mật di trú</a:t>
            </a:r>
          </a:p>
        </p:txBody>
      </p:sp>
      <p:sp>
        <p:nvSpPr>
          <p:cNvPr id="3" name="Chỗ dành sẵn cho Văn bản 2">
            <a:extLst>
              <a:ext uri="{FF2B5EF4-FFF2-40B4-BE49-F238E27FC236}">
                <a16:creationId xmlns:a16="http://schemas.microsoft.com/office/drawing/2014/main" id="{30B8CE03-AD1D-4970-9F2A-E8DC72A2D021}"/>
              </a:ext>
            </a:extLst>
          </p:cNvPr>
          <p:cNvSpPr>
            <a:spLocks noGrp="1"/>
          </p:cNvSpPr>
          <p:nvPr>
            <p:ph type="body" idx="1"/>
          </p:nvPr>
        </p:nvSpPr>
        <p:spPr>
          <a:xfrm>
            <a:off x="747924" y="1082425"/>
            <a:ext cx="6140399" cy="3610800"/>
          </a:xfrm>
        </p:spPr>
        <p:txBody>
          <a:bodyPr/>
          <a:lstStyle/>
          <a:p>
            <a:pPr marL="342900" indent="-342900">
              <a:buFont typeface="Symbol" panose="05050102010706020507" pitchFamily="18" charset="2"/>
              <a:buChar char=""/>
            </a:pPr>
            <a:r>
              <a:rPr lang="vi-VN" sz="2400" b="1">
                <a:solidFill>
                  <a:schemeClr val="tx1"/>
                </a:solidFill>
                <a:latin typeface="+mj-lt"/>
              </a:rPr>
              <a:t>Điều trị:</a:t>
            </a:r>
          </a:p>
          <a:p>
            <a:pPr>
              <a:buNone/>
            </a:pPr>
            <a:r>
              <a:rPr lang="vi-VN" sz="2400">
                <a:solidFill>
                  <a:schemeClr val="tx1"/>
                </a:solidFill>
                <a:latin typeface="+mj-lt"/>
              </a:rPr>
              <a:t> </a:t>
            </a:r>
            <a:r>
              <a:rPr lang="vi-VN" sz="2000">
                <a:solidFill>
                  <a:schemeClr val="tx1"/>
                </a:solidFill>
                <a:latin typeface="+mj-lt"/>
              </a:rPr>
              <a:t>+ Hầu hết viêm tụy tự giới hạn do sỏi rơi xuống tá tràng -&gt; MRCP xem sỏi đã rơi chưa để xét chỉ định ERCP lấy sỏi</a:t>
            </a:r>
            <a:br>
              <a:rPr lang="vi-VN" sz="2000">
                <a:solidFill>
                  <a:schemeClr val="tx1"/>
                </a:solidFill>
                <a:latin typeface="+mj-lt"/>
              </a:rPr>
            </a:br>
            <a:r>
              <a:rPr lang="vi-VN" sz="2000">
                <a:solidFill>
                  <a:schemeClr val="tx1"/>
                </a:solidFill>
                <a:latin typeface="+mj-lt"/>
              </a:rPr>
              <a:t> + Viêm tụy cấp nặng: ERCP sớm lấy sỏi</a:t>
            </a:r>
          </a:p>
          <a:p>
            <a:pPr>
              <a:buNone/>
            </a:pPr>
            <a:r>
              <a:rPr lang="vi-VN" sz="2000">
                <a:solidFill>
                  <a:schemeClr val="tx1"/>
                </a:solidFill>
                <a:latin typeface="+mj-lt"/>
              </a:rPr>
              <a:t> + Nên cắt túi mật để dự phòng</a:t>
            </a:r>
          </a:p>
          <a:p>
            <a:pPr>
              <a:buNone/>
            </a:pPr>
            <a:endParaRPr lang="vi-VN" sz="2400">
              <a:solidFill>
                <a:schemeClr val="tx1"/>
              </a:solidFill>
              <a:latin typeface="+mj-lt"/>
            </a:endParaRPr>
          </a:p>
          <a:p>
            <a:pPr>
              <a:buNone/>
            </a:pPr>
            <a:r>
              <a:rPr lang="vi-VN" sz="2400">
                <a:solidFill>
                  <a:schemeClr val="tx1"/>
                </a:solidFill>
                <a:latin typeface="+mj-lt"/>
              </a:rPr>
              <a:t>*Nếu trước mổ không có phương tiện hình ảnh xác định tình trạng sạch sỏi trong đường mật -&gt; Xquang đường mật trong mổ</a:t>
            </a:r>
          </a:p>
          <a:p>
            <a:pPr>
              <a:buNone/>
            </a:pPr>
            <a:endParaRPr lang="vi-VN" sz="2400">
              <a:solidFill>
                <a:schemeClr val="tx1"/>
              </a:solidFill>
              <a:latin typeface="+mj-lt"/>
            </a:endParaRPr>
          </a:p>
        </p:txBody>
      </p:sp>
    </p:spTree>
    <p:extLst>
      <p:ext uri="{BB962C8B-B14F-4D97-AF65-F5344CB8AC3E}">
        <p14:creationId xmlns:p14="http://schemas.microsoft.com/office/powerpoint/2010/main" val="1068901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sz="6000"/>
              <a:t>Viêm túi mật mạn</a:t>
            </a:r>
            <a:endParaRPr lang="vi-VN" sz="6000"/>
          </a:p>
        </p:txBody>
      </p:sp>
    </p:spTree>
    <p:extLst>
      <p:ext uri="{BB962C8B-B14F-4D97-AF65-F5344CB8AC3E}">
        <p14:creationId xmlns:p14="http://schemas.microsoft.com/office/powerpoint/2010/main" val="388663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4C1FC-6659-4CC6-BB4E-F61D99DEA460}"/>
              </a:ext>
            </a:extLst>
          </p:cNvPr>
          <p:cNvSpPr>
            <a:spLocks noGrp="1"/>
          </p:cNvSpPr>
          <p:nvPr>
            <p:ph type="title"/>
          </p:nvPr>
        </p:nvSpPr>
        <p:spPr/>
        <p:txBody>
          <a:bodyPr/>
          <a:lstStyle/>
          <a:p>
            <a:r>
              <a:rPr lang="vi-VN"/>
              <a:t>Viêm túi mật mạn</a:t>
            </a:r>
          </a:p>
        </p:txBody>
      </p:sp>
      <p:sp>
        <p:nvSpPr>
          <p:cNvPr id="3" name="Chỗ dành sẵn cho Văn bản 2">
            <a:extLst>
              <a:ext uri="{FF2B5EF4-FFF2-40B4-BE49-F238E27FC236}">
                <a16:creationId xmlns:a16="http://schemas.microsoft.com/office/drawing/2014/main" id="{30B8CE03-AD1D-4970-9F2A-E8DC72A2D021}"/>
              </a:ext>
            </a:extLst>
          </p:cNvPr>
          <p:cNvSpPr>
            <a:spLocks noGrp="1"/>
          </p:cNvSpPr>
          <p:nvPr>
            <p:ph type="body" idx="1"/>
          </p:nvPr>
        </p:nvSpPr>
        <p:spPr>
          <a:xfrm>
            <a:off x="564565" y="913983"/>
            <a:ext cx="6895014" cy="3610800"/>
          </a:xfrm>
        </p:spPr>
        <p:txBody>
          <a:bodyPr/>
          <a:lstStyle/>
          <a:p>
            <a:pPr marL="457200" indent="-342900">
              <a:buFont typeface="Symbol" panose="05050102010706020507" pitchFamily="18" charset="2"/>
              <a:buChar char="-"/>
            </a:pPr>
            <a:r>
              <a:rPr lang="en-US" sz="2400">
                <a:solidFill>
                  <a:schemeClr val="tx1"/>
                </a:solidFill>
                <a:latin typeface="Times New Roman" panose="02020603050405020304" pitchFamily="18" charset="0"/>
                <a:cs typeface="Times New Roman" panose="02020603050405020304" pitchFamily="18" charset="0"/>
              </a:rPr>
              <a:t>Thường gặp nhất</a:t>
            </a:r>
          </a:p>
          <a:p>
            <a:pPr marL="457200" indent="-342900">
              <a:buFont typeface="Symbol" panose="05050102010706020507" pitchFamily="18" charset="2"/>
              <a:buChar char="-"/>
            </a:pPr>
            <a:r>
              <a:rPr lang="en-US" sz="2400" b="1">
                <a:solidFill>
                  <a:schemeClr val="tx1"/>
                </a:solidFill>
                <a:latin typeface="Times New Roman" panose="02020603050405020304" pitchFamily="18" charset="0"/>
                <a:cs typeface="Times New Roman" panose="02020603050405020304" pitchFamily="18" charset="0"/>
              </a:rPr>
              <a:t>Bệnh sử:</a:t>
            </a:r>
          </a:p>
          <a:p>
            <a:pPr marL="114300" indent="0">
              <a:buNone/>
            </a:pPr>
            <a:r>
              <a:rPr lang="en-US" sz="240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 Các cơn đau hạ sườn phải lặp đi lặp lại, mức độ không nhiều, 50% sau ăn nhiều dầu mỡ</a:t>
            </a:r>
          </a:p>
          <a:p>
            <a:pPr marL="114300" indent="0">
              <a:buNone/>
            </a:pPr>
            <a:r>
              <a:rPr lang="en-US" sz="2000">
                <a:solidFill>
                  <a:schemeClr val="tx1"/>
                </a:solidFill>
                <a:latin typeface="Times New Roman" panose="02020603050405020304" pitchFamily="18" charset="0"/>
                <a:cs typeface="Times New Roman" panose="02020603050405020304" pitchFamily="18" charset="0"/>
              </a:rPr>
              <a:t> + Đầy bụng, buồn nôn, chậm tiêu</a:t>
            </a:r>
          </a:p>
          <a:p>
            <a:pPr marL="457200" indent="-342900">
              <a:buFont typeface="Symbol" panose="05050102010706020507" pitchFamily="18" charset="2"/>
              <a:buChar char="-"/>
            </a:pPr>
            <a:r>
              <a:rPr lang="en-US" sz="2400" b="1">
                <a:solidFill>
                  <a:schemeClr val="tx1"/>
                </a:solidFill>
                <a:latin typeface="Times New Roman" panose="02020603050405020304" pitchFamily="18" charset="0"/>
                <a:cs typeface="Times New Roman" panose="02020603050405020304" pitchFamily="18" charset="0"/>
              </a:rPr>
              <a:t>Khám: </a:t>
            </a:r>
            <a:r>
              <a:rPr lang="en-US" sz="2400">
                <a:solidFill>
                  <a:schemeClr val="tx1"/>
                </a:solidFill>
                <a:latin typeface="Times New Roman" panose="02020603050405020304" pitchFamily="18" charset="0"/>
                <a:cs typeface="Times New Roman" panose="02020603050405020304" pitchFamily="18" charset="0"/>
              </a:rPr>
              <a:t>Murphy(+) nếu thành bụng khong quá dày</a:t>
            </a:r>
          </a:p>
          <a:p>
            <a:pPr marL="457200" indent="-342900">
              <a:buFont typeface="Symbol" panose="05050102010706020507" pitchFamily="18" charset="2"/>
              <a:buChar char=""/>
            </a:pPr>
            <a:r>
              <a:rPr lang="en-US" sz="2400" b="1">
                <a:solidFill>
                  <a:schemeClr val="tx1"/>
                </a:solidFill>
                <a:latin typeface="Times New Roman" panose="02020603050405020304" pitchFamily="18" charset="0"/>
                <a:cs typeface="Times New Roman" panose="02020603050405020304" pitchFamily="18" charset="0"/>
              </a:rPr>
              <a:t>Siêu âm:</a:t>
            </a:r>
          </a:p>
          <a:p>
            <a:pPr marL="114300" indent="0">
              <a:buNone/>
            </a:pPr>
            <a:r>
              <a:rPr lang="en-US" sz="240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 Xác định sự hiện diện sỏi</a:t>
            </a:r>
          </a:p>
          <a:p>
            <a:pPr marL="114300" indent="0">
              <a:buNone/>
            </a:pPr>
            <a:r>
              <a:rPr lang="en-US" sz="2000">
                <a:solidFill>
                  <a:schemeClr val="tx1"/>
                </a:solidFill>
                <a:latin typeface="Times New Roman" panose="02020603050405020304" pitchFamily="18" charset="0"/>
                <a:cs typeface="Times New Roman" panose="02020603050405020304" pitchFamily="18" charset="0"/>
              </a:rPr>
              <a:t> + Ngấm vôi thành túi mật: hình ảnh bóng đuôi sao chổi</a:t>
            </a:r>
          </a:p>
          <a:p>
            <a:pPr marL="114300" indent="0">
              <a:buNone/>
            </a:pPr>
            <a:r>
              <a:rPr lang="en-US" sz="2000">
                <a:solidFill>
                  <a:schemeClr val="tx1"/>
                </a:solidFill>
                <a:latin typeface="Times New Roman" panose="02020603050405020304" pitchFamily="18" charset="0"/>
                <a:cs typeface="Times New Roman" panose="02020603050405020304" pitchFamily="18" charset="0"/>
              </a:rPr>
              <a:t> + Dãn đường mật trong và ngoài gan</a:t>
            </a:r>
          </a:p>
          <a:p>
            <a:pPr marL="457200" indent="-342900">
              <a:buFont typeface="Symbol" panose="05050102010706020507" pitchFamily="18" charset="2"/>
              <a:buChar char=""/>
            </a:pPr>
            <a:r>
              <a:rPr lang="en-US" sz="2400" b="1">
                <a:solidFill>
                  <a:schemeClr val="tx1"/>
                </a:solidFill>
                <a:latin typeface="Times New Roman" panose="02020603050405020304" pitchFamily="18" charset="0"/>
                <a:cs typeface="Times New Roman" panose="02020603050405020304" pitchFamily="18" charset="0"/>
              </a:rPr>
              <a:t>Điều trị: </a:t>
            </a:r>
            <a:r>
              <a:rPr lang="en-US" sz="2400">
                <a:solidFill>
                  <a:schemeClr val="tx1"/>
                </a:solidFill>
                <a:latin typeface="Times New Roman" panose="02020603050405020304" pitchFamily="18" charset="0"/>
                <a:cs typeface="Times New Roman" panose="02020603050405020304" pitchFamily="18" charset="0"/>
              </a:rPr>
              <a:t>Nên cắt túi mật chương trình</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772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a:t>Ung th</a:t>
            </a:r>
            <a:r>
              <a:rPr lang="vi-VN"/>
              <a:t>ư</a:t>
            </a:r>
            <a:r>
              <a:rPr lang="en-US"/>
              <a:t> túi mật</a:t>
            </a:r>
            <a:endParaRPr lang="vi-VN"/>
          </a:p>
        </p:txBody>
      </p:sp>
    </p:spTree>
    <p:extLst>
      <p:ext uri="{BB962C8B-B14F-4D97-AF65-F5344CB8AC3E}">
        <p14:creationId xmlns:p14="http://schemas.microsoft.com/office/powerpoint/2010/main" val="3081868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4C1FC-6659-4CC6-BB4E-F61D99DEA460}"/>
              </a:ext>
            </a:extLst>
          </p:cNvPr>
          <p:cNvSpPr>
            <a:spLocks noGrp="1"/>
          </p:cNvSpPr>
          <p:nvPr>
            <p:ph type="title"/>
          </p:nvPr>
        </p:nvSpPr>
        <p:spPr/>
        <p:txBody>
          <a:bodyPr/>
          <a:lstStyle/>
          <a:p>
            <a:r>
              <a:rPr lang="vi-VN"/>
              <a:t>Ung thư túi mật</a:t>
            </a:r>
          </a:p>
        </p:txBody>
      </p:sp>
      <p:sp>
        <p:nvSpPr>
          <p:cNvPr id="3" name="Chỗ dành sẵn cho Văn bản 2">
            <a:extLst>
              <a:ext uri="{FF2B5EF4-FFF2-40B4-BE49-F238E27FC236}">
                <a16:creationId xmlns:a16="http://schemas.microsoft.com/office/drawing/2014/main" id="{30B8CE03-AD1D-4970-9F2A-E8DC72A2D021}"/>
              </a:ext>
            </a:extLst>
          </p:cNvPr>
          <p:cNvSpPr>
            <a:spLocks noGrp="1"/>
          </p:cNvSpPr>
          <p:nvPr>
            <p:ph type="body" idx="1"/>
          </p:nvPr>
        </p:nvSpPr>
        <p:spPr>
          <a:xfrm>
            <a:off x="747926" y="1082425"/>
            <a:ext cx="6242421" cy="3610800"/>
          </a:xfrm>
        </p:spPr>
        <p:txBody>
          <a:bodyPr/>
          <a:lstStyle/>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70%-90% bệnh nhân ung thư túi mật có sỏi túi mật</a:t>
            </a:r>
          </a:p>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Sỏi túi mật làm tăng nguy cơ ung thư túi mật lên 34 lần</a:t>
            </a:r>
          </a:p>
        </p:txBody>
      </p:sp>
      <p:pic>
        <p:nvPicPr>
          <p:cNvPr id="4" name="Picture 3">
            <a:extLst>
              <a:ext uri="{FF2B5EF4-FFF2-40B4-BE49-F238E27FC236}">
                <a16:creationId xmlns:a16="http://schemas.microsoft.com/office/drawing/2014/main" id="{E288E86A-A6CC-4529-A027-1409A5332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368" y="2369960"/>
            <a:ext cx="3801979" cy="2548515"/>
          </a:xfrm>
          <a:prstGeom prst="rect">
            <a:avLst/>
          </a:prstGeom>
        </p:spPr>
      </p:pic>
    </p:spTree>
    <p:extLst>
      <p:ext uri="{BB962C8B-B14F-4D97-AF65-F5344CB8AC3E}">
        <p14:creationId xmlns:p14="http://schemas.microsoft.com/office/powerpoint/2010/main" val="3560927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a:t>Sỏi ống mật chủ thứ phát</a:t>
            </a:r>
            <a:endParaRPr lang="vi-VN"/>
          </a:p>
        </p:txBody>
      </p:sp>
    </p:spTree>
    <p:extLst>
      <p:ext uri="{BB962C8B-B14F-4D97-AF65-F5344CB8AC3E}">
        <p14:creationId xmlns:p14="http://schemas.microsoft.com/office/powerpoint/2010/main" val="1595105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4C1FC-6659-4CC6-BB4E-F61D99DEA460}"/>
              </a:ext>
            </a:extLst>
          </p:cNvPr>
          <p:cNvSpPr>
            <a:spLocks noGrp="1"/>
          </p:cNvSpPr>
          <p:nvPr>
            <p:ph type="title"/>
          </p:nvPr>
        </p:nvSpPr>
        <p:spPr/>
        <p:txBody>
          <a:bodyPr/>
          <a:lstStyle/>
          <a:p>
            <a:r>
              <a:rPr lang="vi-VN"/>
              <a:t>Sỏi ống mật chủ thứ phát</a:t>
            </a:r>
          </a:p>
        </p:txBody>
      </p:sp>
      <p:sp>
        <p:nvSpPr>
          <p:cNvPr id="3" name="Chỗ dành sẵn cho Văn bản 2">
            <a:extLst>
              <a:ext uri="{FF2B5EF4-FFF2-40B4-BE49-F238E27FC236}">
                <a16:creationId xmlns:a16="http://schemas.microsoft.com/office/drawing/2014/main" id="{30B8CE03-AD1D-4970-9F2A-E8DC72A2D021}"/>
              </a:ext>
            </a:extLst>
          </p:cNvPr>
          <p:cNvSpPr>
            <a:spLocks noGrp="1"/>
          </p:cNvSpPr>
          <p:nvPr>
            <p:ph type="body" idx="1"/>
          </p:nvPr>
        </p:nvSpPr>
        <p:spPr>
          <a:xfrm>
            <a:off x="747926" y="1082425"/>
            <a:ext cx="6242421" cy="3610800"/>
          </a:xfrm>
        </p:spPr>
        <p:txBody>
          <a:bodyPr/>
          <a:lstStyle/>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Dạng sỏi nhỏ nhiều viên</a:t>
            </a:r>
          </a:p>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Nếu không gây viêm đường mật cấp hay viêm tụy cấp thì có thể bị bỏ sót</a:t>
            </a:r>
          </a:p>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Dấu hiệu gợi ý:</a:t>
            </a:r>
          </a:p>
          <a:p>
            <a:pPr marL="114300">
              <a:buNone/>
            </a:pPr>
            <a:r>
              <a:rPr lang="vi-VN" sz="2400">
                <a:solidFill>
                  <a:schemeClr val="tx1"/>
                </a:solidFill>
                <a:latin typeface="Times New Roman" panose="02020603050405020304" pitchFamily="18" charset="0"/>
                <a:cs typeface="Times New Roman" panose="02020603050405020304" pitchFamily="18" charset="0"/>
              </a:rPr>
              <a:t>    </a:t>
            </a:r>
            <a:r>
              <a:rPr lang="vi-VN" sz="2000">
                <a:solidFill>
                  <a:schemeClr val="tx1"/>
                </a:solidFill>
                <a:latin typeface="Times New Roman" panose="02020603050405020304" pitchFamily="18" charset="0"/>
                <a:cs typeface="Times New Roman" panose="02020603050405020304" pitchFamily="18" charset="0"/>
              </a:rPr>
              <a:t>+ Dãn nhẹ đường mật trong và ngoài gan</a:t>
            </a:r>
          </a:p>
          <a:p>
            <a:pPr marL="114300">
              <a:buNone/>
            </a:pPr>
            <a:r>
              <a:rPr lang="vi-VN" sz="2000">
                <a:solidFill>
                  <a:schemeClr val="tx1"/>
                </a:solidFill>
                <a:latin typeface="Times New Roman" panose="02020603050405020304" pitchFamily="18" charset="0"/>
                <a:cs typeface="Times New Roman" panose="02020603050405020304" pitchFamily="18" charset="0"/>
              </a:rPr>
              <a:t>     + Tăng bilirubin máu nhẹ</a:t>
            </a:r>
          </a:p>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Chẩn đoán xác định: MRCP</a:t>
            </a:r>
          </a:p>
          <a:p>
            <a:pPr marL="114300">
              <a:buNone/>
            </a:pPr>
            <a:r>
              <a:rPr lang="vi-VN" sz="2400">
                <a:solidFill>
                  <a:schemeClr val="tx1"/>
                </a:solidFill>
                <a:latin typeface="Times New Roman" panose="02020603050405020304" pitchFamily="18" charset="0"/>
                <a:cs typeface="Times New Roman" panose="02020603050405020304" pitchFamily="18" charset="0"/>
              </a:rPr>
              <a:t>*Phẫu thuật viên có thể chủ động kiểm tra trong khi mổ nếu thấy túi mật to hoặc ống mật chủ dãn</a:t>
            </a:r>
          </a:p>
          <a:p>
            <a:pPr marL="457200" indent="-342900">
              <a:buFont typeface="Symbol" panose="05050102010706020507" pitchFamily="18" charset="2"/>
              <a:buChar char="-"/>
            </a:pPr>
            <a:endParaRPr lang="vi-V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818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a:t>Hội chứng Mirizzi</a:t>
            </a:r>
            <a:endParaRPr lang="vi-VN"/>
          </a:p>
        </p:txBody>
      </p:sp>
    </p:spTree>
    <p:extLst>
      <p:ext uri="{BB962C8B-B14F-4D97-AF65-F5344CB8AC3E}">
        <p14:creationId xmlns:p14="http://schemas.microsoft.com/office/powerpoint/2010/main" val="2578022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4C1FC-6659-4CC6-BB4E-F61D99DEA460}"/>
              </a:ext>
            </a:extLst>
          </p:cNvPr>
          <p:cNvSpPr>
            <a:spLocks noGrp="1"/>
          </p:cNvSpPr>
          <p:nvPr>
            <p:ph type="title"/>
          </p:nvPr>
        </p:nvSpPr>
        <p:spPr/>
        <p:txBody>
          <a:bodyPr/>
          <a:lstStyle/>
          <a:p>
            <a:r>
              <a:rPr lang="vi-VN"/>
              <a:t>Hội chứng Mirizzi</a:t>
            </a:r>
          </a:p>
        </p:txBody>
      </p:sp>
      <p:sp>
        <p:nvSpPr>
          <p:cNvPr id="3" name="Chỗ dành sẵn cho Văn bản 2">
            <a:extLst>
              <a:ext uri="{FF2B5EF4-FFF2-40B4-BE49-F238E27FC236}">
                <a16:creationId xmlns:a16="http://schemas.microsoft.com/office/drawing/2014/main" id="{30B8CE03-AD1D-4970-9F2A-E8DC72A2D021}"/>
              </a:ext>
            </a:extLst>
          </p:cNvPr>
          <p:cNvSpPr>
            <a:spLocks noGrp="1"/>
          </p:cNvSpPr>
          <p:nvPr>
            <p:ph type="body" idx="1"/>
          </p:nvPr>
        </p:nvSpPr>
        <p:spPr>
          <a:xfrm>
            <a:off x="747926" y="1082425"/>
            <a:ext cx="6242421" cy="3610800"/>
          </a:xfrm>
        </p:spPr>
        <p:txBody>
          <a:bodyPr/>
          <a:lstStyle/>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Sỏi to kẹt ống hoặc phếu túi mật -&gt; chèn ép đường mật lân cận -&gt; tắc ống gan chung</a:t>
            </a:r>
          </a:p>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Chẩn đoán xác định: MRCP</a:t>
            </a:r>
          </a:p>
        </p:txBody>
      </p:sp>
      <p:pic>
        <p:nvPicPr>
          <p:cNvPr id="4" name="Picture 3">
            <a:extLst>
              <a:ext uri="{FF2B5EF4-FFF2-40B4-BE49-F238E27FC236}">
                <a16:creationId xmlns:a16="http://schemas.microsoft.com/office/drawing/2014/main" id="{C6CB92A6-0C52-4FCB-82A7-9191AA4CE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69" y="2288819"/>
            <a:ext cx="3128210" cy="2811429"/>
          </a:xfrm>
          <a:prstGeom prst="rect">
            <a:avLst/>
          </a:prstGeom>
        </p:spPr>
      </p:pic>
    </p:spTree>
    <p:extLst>
      <p:ext uri="{BB962C8B-B14F-4D97-AF65-F5344CB8AC3E}">
        <p14:creationId xmlns:p14="http://schemas.microsoft.com/office/powerpoint/2010/main" val="338807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109974" y="1411951"/>
            <a:ext cx="3514110" cy="1159799"/>
          </a:xfrm>
          <a:prstGeom prst="rect">
            <a:avLst/>
          </a:prstGeom>
        </p:spPr>
        <p:txBody>
          <a:bodyPr lIns="91425" tIns="91425" rIns="91425" bIns="91425" anchor="b" anchorCtr="0">
            <a:noAutofit/>
          </a:bodyPr>
          <a:lstStyle/>
          <a:p>
            <a:pPr lvl="0" rtl="0">
              <a:spcBef>
                <a:spcPts val="0"/>
              </a:spcBef>
              <a:buNone/>
            </a:pPr>
            <a:r>
              <a:rPr lang="vi-VN" sz="6000">
                <a:solidFill>
                  <a:schemeClr val="accent1"/>
                </a:solidFill>
              </a:rPr>
              <a:t>Lâm Sàng</a:t>
            </a:r>
            <a:endParaRPr lang="en" sz="6000">
              <a:solidFill>
                <a:schemeClr val="accent1"/>
              </a:solidFill>
            </a:endParaRPr>
          </a:p>
        </p:txBody>
      </p:sp>
    </p:spTree>
    <p:extLst>
      <p:ext uri="{BB962C8B-B14F-4D97-AF65-F5344CB8AC3E}">
        <p14:creationId xmlns:p14="http://schemas.microsoft.com/office/powerpoint/2010/main" val="1635160270"/>
      </p:ext>
    </p:extLst>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CAC844-2C85-4436-997E-E7848C1F7094}"/>
              </a:ext>
            </a:extLst>
          </p:cNvPr>
          <p:cNvSpPr>
            <a:spLocks noGrp="1"/>
          </p:cNvSpPr>
          <p:nvPr>
            <p:ph type="ctrTitle"/>
          </p:nvPr>
        </p:nvSpPr>
        <p:spPr>
          <a:xfrm>
            <a:off x="1756612" y="1661761"/>
            <a:ext cx="6755922" cy="1159799"/>
          </a:xfrm>
        </p:spPr>
        <p:txBody>
          <a:bodyPr/>
          <a:lstStyle/>
          <a:p>
            <a:r>
              <a:rPr lang="en-US"/>
              <a:t>Tắc ruột do sỏi mật</a:t>
            </a:r>
            <a:endParaRPr lang="vi-VN"/>
          </a:p>
        </p:txBody>
      </p:sp>
    </p:spTree>
    <p:extLst>
      <p:ext uri="{BB962C8B-B14F-4D97-AF65-F5344CB8AC3E}">
        <p14:creationId xmlns:p14="http://schemas.microsoft.com/office/powerpoint/2010/main" val="1169273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4C1FC-6659-4CC6-BB4E-F61D99DEA460}"/>
              </a:ext>
            </a:extLst>
          </p:cNvPr>
          <p:cNvSpPr>
            <a:spLocks noGrp="1"/>
          </p:cNvSpPr>
          <p:nvPr>
            <p:ph type="title"/>
          </p:nvPr>
        </p:nvSpPr>
        <p:spPr/>
        <p:txBody>
          <a:bodyPr/>
          <a:lstStyle/>
          <a:p>
            <a:r>
              <a:rPr lang="vi-VN"/>
              <a:t>Tắc ruột do sỏi mật</a:t>
            </a:r>
          </a:p>
        </p:txBody>
      </p:sp>
      <p:sp>
        <p:nvSpPr>
          <p:cNvPr id="3" name="Chỗ dành sẵn cho Văn bản 2">
            <a:extLst>
              <a:ext uri="{FF2B5EF4-FFF2-40B4-BE49-F238E27FC236}">
                <a16:creationId xmlns:a16="http://schemas.microsoft.com/office/drawing/2014/main" id="{30B8CE03-AD1D-4970-9F2A-E8DC72A2D021}"/>
              </a:ext>
            </a:extLst>
          </p:cNvPr>
          <p:cNvSpPr>
            <a:spLocks noGrp="1"/>
          </p:cNvSpPr>
          <p:nvPr>
            <p:ph type="body" idx="1"/>
          </p:nvPr>
        </p:nvSpPr>
        <p:spPr>
          <a:xfrm>
            <a:off x="747926" y="1082425"/>
            <a:ext cx="6242421" cy="3610800"/>
          </a:xfrm>
        </p:spPr>
        <p:txBody>
          <a:bodyPr/>
          <a:lstStyle/>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Hiếm gặp</a:t>
            </a:r>
          </a:p>
          <a:p>
            <a:pPr marL="457200" indent="-342900">
              <a:buFont typeface="Symbol" panose="05050102010706020507" pitchFamily="18" charset="2"/>
              <a:buChar char="-"/>
            </a:pPr>
            <a:r>
              <a:rPr lang="vi-VN" sz="2400">
                <a:solidFill>
                  <a:schemeClr val="tx1"/>
                </a:solidFill>
                <a:latin typeface="Times New Roman" panose="02020603050405020304" pitchFamily="18" charset="0"/>
                <a:cs typeface="Times New Roman" panose="02020603050405020304" pitchFamily="18" charset="0"/>
              </a:rPr>
              <a:t>Tắc ở ruột non</a:t>
            </a:r>
          </a:p>
        </p:txBody>
      </p:sp>
      <p:pic>
        <p:nvPicPr>
          <p:cNvPr id="5" name="Picture 4">
            <a:extLst>
              <a:ext uri="{FF2B5EF4-FFF2-40B4-BE49-F238E27FC236}">
                <a16:creationId xmlns:a16="http://schemas.microsoft.com/office/drawing/2014/main" id="{9B43CF76-86A9-4482-918F-4C7568A08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22" y="1939825"/>
            <a:ext cx="4223330" cy="3028048"/>
          </a:xfrm>
          <a:prstGeom prst="rect">
            <a:avLst/>
          </a:prstGeom>
        </p:spPr>
      </p:pic>
    </p:spTree>
    <p:extLst>
      <p:ext uri="{BB962C8B-B14F-4D97-AF65-F5344CB8AC3E}">
        <p14:creationId xmlns:p14="http://schemas.microsoft.com/office/powerpoint/2010/main" val="839733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657037" y="1073100"/>
            <a:ext cx="4668816" cy="1159799"/>
          </a:xfrm>
          <a:prstGeom prst="rect">
            <a:avLst/>
          </a:prstGeom>
          <a:noFill/>
          <a:ln>
            <a:noFill/>
          </a:ln>
        </p:spPr>
        <p:txBody>
          <a:bodyPr lIns="91425" tIns="91425" rIns="91425" bIns="91425" anchor="b" anchorCtr="0">
            <a:noAutofit/>
          </a:bodyPr>
          <a:lstStyle/>
          <a:p>
            <a:pPr lvl="0" rtl="0">
              <a:spcBef>
                <a:spcPts val="0"/>
              </a:spcBef>
              <a:buNone/>
            </a:pPr>
            <a:r>
              <a:rPr lang="vi-VN" sz="6000"/>
              <a:t>THANKS!</a:t>
            </a:r>
            <a:endParaRPr lang="en" sz="6000"/>
          </a:p>
        </p:txBody>
      </p:sp>
      <p:sp>
        <p:nvSpPr>
          <p:cNvPr id="704" name="Shape 704"/>
          <p:cNvSpPr txBox="1">
            <a:spLocks noGrp="1"/>
          </p:cNvSpPr>
          <p:nvPr>
            <p:ph type="body" idx="4294967295"/>
          </p:nvPr>
        </p:nvSpPr>
        <p:spPr>
          <a:xfrm>
            <a:off x="3657037" y="2119105"/>
            <a:ext cx="3229200" cy="2461500"/>
          </a:xfrm>
          <a:prstGeom prst="rect">
            <a:avLst/>
          </a:prstGeom>
          <a:noFill/>
          <a:ln>
            <a:noFill/>
          </a:ln>
        </p:spPr>
        <p:txBody>
          <a:bodyPr lIns="91425" tIns="91425" rIns="91425" bIns="91425" anchor="t" anchorCtr="0">
            <a:noAutofit/>
          </a:bodyPr>
          <a:lstStyle/>
          <a:p>
            <a:pPr lvl="0" rtl="0">
              <a:spcBef>
                <a:spcPts val="0"/>
              </a:spcBef>
              <a:buNone/>
            </a:pPr>
            <a:r>
              <a:rPr lang="en" sz="3600" b="1"/>
              <a:t>Any questions?</a:t>
            </a:r>
          </a:p>
        </p:txBody>
      </p:sp>
      <p:sp>
        <p:nvSpPr>
          <p:cNvPr id="705"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buNone/>
            </a:pPr>
            <a:r>
              <a:rPr lang="vi-VN" sz="2400">
                <a:solidFill>
                  <a:schemeClr val="accent1">
                    <a:lumMod val="50000"/>
                  </a:schemeClr>
                </a:solidFill>
                <a:latin typeface="+mj-lt"/>
              </a:rPr>
              <a:t>Lâm sàng</a:t>
            </a:r>
            <a:endParaRPr lang="en" sz="2400">
              <a:solidFill>
                <a:schemeClr val="accent1">
                  <a:lumMod val="50000"/>
                </a:schemeClr>
              </a:solidFill>
              <a:latin typeface="Sniglet" panose="020B0604020202020204" charset="0"/>
            </a:endParaRPr>
          </a:p>
        </p:txBody>
      </p:sp>
      <p:sp>
        <p:nvSpPr>
          <p:cNvPr id="549" name="Shape 549"/>
          <p:cNvSpPr txBox="1">
            <a:spLocks noGrp="1"/>
          </p:cNvSpPr>
          <p:nvPr>
            <p:ph type="body" idx="1"/>
          </p:nvPr>
        </p:nvSpPr>
        <p:spPr>
          <a:xfrm>
            <a:off x="615578" y="1082425"/>
            <a:ext cx="6140399" cy="3285038"/>
          </a:xfrm>
          <a:prstGeom prst="rect">
            <a:avLst/>
          </a:prstGeom>
        </p:spPr>
        <p:txBody>
          <a:bodyPr lIns="91425" tIns="91425" rIns="91425" bIns="91425" anchor="t" anchorCtr="0">
            <a:noAutofit/>
          </a:bodyPr>
          <a:lstStyle/>
          <a:p>
            <a:pPr marL="228600" lvl="0" rtl="0">
              <a:spcBef>
                <a:spcPts val="0"/>
              </a:spcBef>
              <a:buNone/>
            </a:pPr>
            <a:r>
              <a:rPr lang="vi-VN" sz="2000">
                <a:solidFill>
                  <a:schemeClr val="tx1"/>
                </a:solidFill>
                <a:latin typeface="+mj-lt"/>
              </a:rPr>
              <a:t>Đa phần sỏi túi mật không triệu chứng: Phát hiện tình cờ qua siêu âm bụng</a:t>
            </a:r>
          </a:p>
          <a:p>
            <a:pPr marL="228600" lvl="0" rtl="0">
              <a:spcBef>
                <a:spcPts val="0"/>
              </a:spcBef>
              <a:buNone/>
            </a:pPr>
            <a:endParaRPr lang="vi-VN" sz="2000">
              <a:solidFill>
                <a:schemeClr val="tx1"/>
              </a:solidFill>
              <a:latin typeface="+mj-lt"/>
            </a:endParaRPr>
          </a:p>
          <a:p>
            <a:pPr marL="228600" lvl="0" rtl="0">
              <a:spcBef>
                <a:spcPts val="0"/>
              </a:spcBef>
              <a:buNone/>
            </a:pPr>
            <a:r>
              <a:rPr lang="vi-VN" sz="2000">
                <a:solidFill>
                  <a:schemeClr val="tx1"/>
                </a:solidFill>
                <a:latin typeface="+mj-lt"/>
              </a:rPr>
              <a:t>Khi sỏi kẹt tại phễu hay cổ túi mật: Cơn đau quặn mật</a:t>
            </a:r>
          </a:p>
          <a:p>
            <a:pPr marL="571500" lvl="0" indent="-342900" rtl="0">
              <a:spcBef>
                <a:spcPts val="0"/>
              </a:spcBef>
              <a:buFontTx/>
              <a:buChar char="-"/>
            </a:pPr>
            <a:r>
              <a:rPr lang="vi-VN" sz="2000">
                <a:solidFill>
                  <a:schemeClr val="tx1"/>
                </a:solidFill>
                <a:latin typeface="+mj-lt"/>
              </a:rPr>
              <a:t>Khởi phát: thường xảy ra sau bữa ăn hoặc về đêm</a:t>
            </a:r>
          </a:p>
          <a:p>
            <a:pPr marL="571500" lvl="0" indent="-342900" rtl="0">
              <a:spcBef>
                <a:spcPts val="0"/>
              </a:spcBef>
              <a:buFontTx/>
              <a:buChar char="-"/>
            </a:pPr>
            <a:r>
              <a:rPr lang="vi-VN" sz="2000">
                <a:solidFill>
                  <a:schemeClr val="tx1"/>
                </a:solidFill>
                <a:latin typeface="+mj-lt"/>
              </a:rPr>
              <a:t>Vị trí: Trên rốn hoặc hạ sườn phải</a:t>
            </a:r>
          </a:p>
          <a:p>
            <a:pPr marL="571500" lvl="0" indent="-342900" rtl="0">
              <a:spcBef>
                <a:spcPts val="0"/>
              </a:spcBef>
              <a:buFontTx/>
              <a:buChar char="-"/>
            </a:pPr>
            <a:r>
              <a:rPr lang="vi-VN" sz="2000">
                <a:solidFill>
                  <a:schemeClr val="tx1"/>
                </a:solidFill>
                <a:latin typeface="+mj-lt"/>
              </a:rPr>
              <a:t>Hướng lan: Sau lưng hoặc lên bả vai phải</a:t>
            </a:r>
          </a:p>
          <a:p>
            <a:pPr marL="571500" lvl="0" indent="-342900" rtl="0">
              <a:spcBef>
                <a:spcPts val="0"/>
              </a:spcBef>
              <a:buFontTx/>
              <a:buChar char="-"/>
            </a:pPr>
            <a:r>
              <a:rPr lang="vi-VN" sz="2000">
                <a:solidFill>
                  <a:schemeClr val="tx1"/>
                </a:solidFill>
                <a:latin typeface="+mj-lt"/>
              </a:rPr>
              <a:t>Thời gian: Kéo dài vài phút, hiếm khi đau quá 2h</a:t>
            </a:r>
          </a:p>
          <a:p>
            <a:pPr marL="571500" lvl="0" indent="-342900" rtl="0">
              <a:spcBef>
                <a:spcPts val="0"/>
              </a:spcBef>
              <a:buFontTx/>
              <a:buChar char="-"/>
            </a:pPr>
            <a:r>
              <a:rPr lang="vi-VN" sz="2000">
                <a:solidFill>
                  <a:schemeClr val="tx1"/>
                </a:solidFill>
                <a:latin typeface="+mj-lt"/>
              </a:rPr>
              <a:t>Mức độ đau: có thể từ nhẹ đến nặng khiến bệnh nhân vã mồ hôi, buồn nôn, nôn do phản xạ</a:t>
            </a:r>
          </a:p>
        </p:txBody>
      </p:sp>
    </p:spTree>
    <p:extLst>
      <p:ext uri="{BB962C8B-B14F-4D97-AF65-F5344CB8AC3E}">
        <p14:creationId xmlns:p14="http://schemas.microsoft.com/office/powerpoint/2010/main" val="261253336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109973" y="1411951"/>
            <a:ext cx="4832547" cy="1159799"/>
          </a:xfrm>
          <a:prstGeom prst="rect">
            <a:avLst/>
          </a:prstGeom>
        </p:spPr>
        <p:txBody>
          <a:bodyPr lIns="91425" tIns="91425" rIns="91425" bIns="91425" anchor="b" anchorCtr="0">
            <a:noAutofit/>
          </a:bodyPr>
          <a:lstStyle/>
          <a:p>
            <a:pPr lvl="0" rtl="0">
              <a:spcBef>
                <a:spcPts val="0"/>
              </a:spcBef>
              <a:buNone/>
            </a:pPr>
            <a:r>
              <a:rPr lang="vi-VN" sz="6000">
                <a:solidFill>
                  <a:schemeClr val="accent1">
                    <a:lumMod val="50000"/>
                  </a:schemeClr>
                </a:solidFill>
              </a:rPr>
              <a:t>Cận Lâm Sàng</a:t>
            </a:r>
            <a:endParaRPr lang="en" sz="6000">
              <a:solidFill>
                <a:schemeClr val="accent1">
                  <a:lumMod val="50000"/>
                </a:schemeClr>
              </a:solidFill>
            </a:endParaRPr>
          </a:p>
        </p:txBody>
      </p:sp>
    </p:spTree>
    <p:extLst>
      <p:ext uri="{BB962C8B-B14F-4D97-AF65-F5344CB8AC3E}">
        <p14:creationId xmlns:p14="http://schemas.microsoft.com/office/powerpoint/2010/main" val="62885440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CE0D-98E1-463A-AA2D-AF157894F0AD}"/>
              </a:ext>
            </a:extLst>
          </p:cNvPr>
          <p:cNvSpPr>
            <a:spLocks noGrp="1"/>
          </p:cNvSpPr>
          <p:nvPr>
            <p:ph type="title"/>
          </p:nvPr>
        </p:nvSpPr>
        <p:spPr/>
        <p:txBody>
          <a:bodyPr/>
          <a:lstStyle/>
          <a:p>
            <a:r>
              <a:rPr lang="vi-VN" sz="2400">
                <a:solidFill>
                  <a:schemeClr val="accent1">
                    <a:lumMod val="50000"/>
                  </a:schemeClr>
                </a:solidFill>
              </a:rPr>
              <a:t>Xét nghiệm</a:t>
            </a:r>
          </a:p>
        </p:txBody>
      </p:sp>
      <p:sp>
        <p:nvSpPr>
          <p:cNvPr id="3" name="Chỗ dành sẵn cho Văn bản 2">
            <a:extLst>
              <a:ext uri="{FF2B5EF4-FFF2-40B4-BE49-F238E27FC236}">
                <a16:creationId xmlns:a16="http://schemas.microsoft.com/office/drawing/2014/main" id="{8DB659C6-FAC5-425A-8AB9-48234F175C1E}"/>
              </a:ext>
            </a:extLst>
          </p:cNvPr>
          <p:cNvSpPr>
            <a:spLocks noGrp="1"/>
          </p:cNvSpPr>
          <p:nvPr>
            <p:ph type="body" idx="1"/>
          </p:nvPr>
        </p:nvSpPr>
        <p:spPr/>
        <p:txBody>
          <a:bodyPr/>
          <a:lstStyle/>
          <a:p>
            <a:pPr>
              <a:buNone/>
            </a:pPr>
            <a:r>
              <a:rPr lang="vi-VN">
                <a:solidFill>
                  <a:schemeClr val="tx1"/>
                </a:solidFill>
                <a:latin typeface="+mj-lt"/>
              </a:rPr>
              <a:t>Đối với sỏi túi mật không có triệu chứng thường có ít biến đổi trong xét nghiệm</a:t>
            </a:r>
          </a:p>
          <a:p>
            <a:pPr>
              <a:buNone/>
            </a:pPr>
            <a:r>
              <a:rPr lang="vi-VN">
                <a:solidFill>
                  <a:schemeClr val="tx1"/>
                </a:solidFill>
                <a:latin typeface="+mj-lt"/>
              </a:rPr>
              <a:t>hoặc biến đổi do các bệnh lý khác kèm theo hoặc nguyên nhân gây ra bệnh.</a:t>
            </a:r>
          </a:p>
        </p:txBody>
      </p:sp>
    </p:spTree>
    <p:extLst>
      <p:ext uri="{BB962C8B-B14F-4D97-AF65-F5344CB8AC3E}">
        <p14:creationId xmlns:p14="http://schemas.microsoft.com/office/powerpoint/2010/main" val="4289942103"/>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2961</Words>
  <Application>Microsoft Office PowerPoint</Application>
  <PresentationFormat>Trình chiếu Trên màn hình (16:9)</PresentationFormat>
  <Paragraphs>322</Paragraphs>
  <Slides>62</Slides>
  <Notes>34</Notes>
  <HiddenSlides>0</HiddenSlides>
  <MMClips>0</MMClips>
  <ScaleCrop>false</ScaleCrop>
  <HeadingPairs>
    <vt:vector size="4" baseType="variant">
      <vt:variant>
        <vt:lpstr>Chủ đề</vt:lpstr>
      </vt:variant>
      <vt:variant>
        <vt:i4>1</vt:i4>
      </vt:variant>
      <vt:variant>
        <vt:lpstr>Tiêu đề Bản chiếu</vt:lpstr>
      </vt:variant>
      <vt:variant>
        <vt:i4>62</vt:i4>
      </vt:variant>
    </vt:vector>
  </HeadingPairs>
  <TitlesOfParts>
    <vt:vector size="63" baseType="lpstr">
      <vt:lpstr>Friar template</vt:lpstr>
      <vt:lpstr>Chuyên đề Sỏi túi mật</vt:lpstr>
      <vt:lpstr>Nội dung</vt:lpstr>
      <vt:lpstr>Dịch tễ</vt:lpstr>
      <vt:lpstr>Bản trình bày PowerPoint</vt:lpstr>
      <vt:lpstr>Yếu tố nguy cơ</vt:lpstr>
      <vt:lpstr>Lâm Sàng</vt:lpstr>
      <vt:lpstr>Lâm sàng</vt:lpstr>
      <vt:lpstr>Cận Lâm Sàng</vt:lpstr>
      <vt:lpstr>Xét nghiệm</vt:lpstr>
      <vt:lpstr>Chẩn đoán hình ảnh</vt:lpstr>
      <vt:lpstr>Chẩn đoán hình ảnh</vt:lpstr>
      <vt:lpstr>Chẩn đoán hình ảnh</vt:lpstr>
      <vt:lpstr>Bản trình bày PowerPoint</vt:lpstr>
      <vt:lpstr>Bản trình bày PowerPoint</vt:lpstr>
      <vt:lpstr>Chẩn đoán hình ảnh</vt:lpstr>
      <vt:lpstr>Chẩn đoán hình ảnh</vt:lpstr>
      <vt:lpstr>Bản trình bày PowerPoint</vt:lpstr>
      <vt:lpstr>Điều trị</vt:lpstr>
      <vt:lpstr>Chỉ định điều trị sỏi túi mật</vt:lpstr>
      <vt:lpstr>Các phương pháp điều trị</vt:lpstr>
      <vt:lpstr>Điều trị không phẫu thuật</vt:lpstr>
      <vt:lpstr>Điều trị không phẫu thuật</vt:lpstr>
      <vt:lpstr>Bản trình bày PowerPoint</vt:lpstr>
      <vt:lpstr>Điều trị phẫu thuật</vt:lpstr>
      <vt:lpstr>Bản trình bày PowerPoint</vt:lpstr>
      <vt:lpstr>Điều trị phẫu thuật</vt:lpstr>
      <vt:lpstr>Biến chứng</vt:lpstr>
      <vt:lpstr>Bản trình bày PowerPoint</vt:lpstr>
      <vt:lpstr>Viêm túi mật cấp do sỏi túi mật</vt:lpstr>
      <vt:lpstr>Viêm túi mật cấp do sỏi túi mật</vt:lpstr>
      <vt:lpstr>Viêm túi mật cấp do sỏi túi mật</vt:lpstr>
      <vt:lpstr>Viêm túi mật cấp do sỏi túi mật</vt:lpstr>
      <vt:lpstr>Viêm túi mật cấp do sỏi túi mật</vt:lpstr>
      <vt:lpstr>Viêm túi mật cấp do sỏi túi mật</vt:lpstr>
      <vt:lpstr>Bản trình bày PowerPoint</vt:lpstr>
      <vt:lpstr>Viêm túi mật cấp do sỏi túi mật</vt:lpstr>
      <vt:lpstr>Bản trình bày PowerPoint</vt:lpstr>
      <vt:lpstr>Tiêu chuẩn chẩn đoán viêm túi mật cấp theo Tokyo Guideline 2020</vt:lpstr>
      <vt:lpstr>Phân độ viêm túi mật cấp theo Tokyo Guideline 2020</vt:lpstr>
      <vt:lpstr>Điều trị viêm túi mật cấp theo Tokyo Guideline 2018</vt:lpstr>
      <vt:lpstr>Điều trị viêm túi mật cấp theo Tokyo Guideline 2018</vt:lpstr>
      <vt:lpstr>Điều trị viêm túi mật cấp theo Tokyo Guideline 2018</vt:lpstr>
      <vt:lpstr>Điều trị viêm túi mật cấp theo Tokyo Guideline 2018</vt:lpstr>
      <vt:lpstr>Kháng sinh</vt:lpstr>
      <vt:lpstr>Lựa chọn kháng sinh khi chưa có kháng sinh đồ</vt:lpstr>
      <vt:lpstr>Thời gian sử dụng kháng sinh</vt:lpstr>
      <vt:lpstr>Lựa chọn kháng sinh khi đã có kết quả kháng sinh đồ</vt:lpstr>
      <vt:lpstr>Viêm tụy cấp do sỏi túi mật di trú</vt:lpstr>
      <vt:lpstr>Viêm tụy cấp do sỏi túi mật di trú</vt:lpstr>
      <vt:lpstr>Viêm tụy cấp do sỏi túi mật di trú</vt:lpstr>
      <vt:lpstr>Viêm tụy cấp do sỏi túi mật di trú</vt:lpstr>
      <vt:lpstr>Viêm túi mật mạn</vt:lpstr>
      <vt:lpstr>Viêm túi mật mạn</vt:lpstr>
      <vt:lpstr>Ung thư túi mật</vt:lpstr>
      <vt:lpstr>Ung thư túi mật</vt:lpstr>
      <vt:lpstr>Sỏi ống mật chủ thứ phát</vt:lpstr>
      <vt:lpstr>Sỏi ống mật chủ thứ phát</vt:lpstr>
      <vt:lpstr>Hội chứng Mirizzi</vt:lpstr>
      <vt:lpstr>Hội chứng Mirizzi</vt:lpstr>
      <vt:lpstr>Tắc ruột do sỏi mật</vt:lpstr>
      <vt:lpstr>Tắc ruột do sỏi mật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SLIDE POWERPOINT ĐẸP</dc:title>
  <dc:creator>MinhNguyen</dc:creator>
  <cp:lastModifiedBy>Thuan Nguyen - Y17</cp:lastModifiedBy>
  <cp:revision>25</cp:revision>
  <dcterms:modified xsi:type="dcterms:W3CDTF">2022-09-24T02:09:25Z</dcterms:modified>
</cp:coreProperties>
</file>