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8" r:id="rId2"/>
    <p:sldId id="271" r:id="rId3"/>
    <p:sldId id="274" r:id="rId4"/>
    <p:sldId id="289" r:id="rId5"/>
    <p:sldId id="279" r:id="rId6"/>
    <p:sldId id="290" r:id="rId7"/>
    <p:sldId id="286" r:id="rId8"/>
    <p:sldId id="287" r:id="rId9"/>
    <p:sldId id="281" r:id="rId10"/>
    <p:sldId id="28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CCFFCC"/>
    <a:srgbClr val="FFFF66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225" autoAdjust="0"/>
    <p:restoredTop sz="94660"/>
  </p:normalViewPr>
  <p:slideViewPr>
    <p:cSldViewPr>
      <p:cViewPr>
        <p:scale>
          <a:sx n="66" d="100"/>
          <a:sy n="66" d="100"/>
        </p:scale>
        <p:origin x="-1752" y="-5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C18AB-0F37-4821-8BC1-B07B305A7B95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44440-D31C-4EDD-9ECE-5CDCF1863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21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F0D437A-14D9-4B13-BE3D-F734CBA9B8F4}" type="slidenum">
              <a:rPr lang="en-US" smtClean="0"/>
              <a:pPr eaLnBrk="1" hangingPunct="1"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EFCA4-B168-4B86-B51D-70570F7A2B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36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D645-A3C0-4445-B1D5-1A880EE18FCB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062A-DCDC-4389-BD22-62E90A07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5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D645-A3C0-4445-B1D5-1A880EE18FCB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062A-DCDC-4389-BD22-62E90A07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7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D645-A3C0-4445-B1D5-1A880EE18FCB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062A-DCDC-4389-BD22-62E90A07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9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D645-A3C0-4445-B1D5-1A880EE18FCB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062A-DCDC-4389-BD22-62E90A07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5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D645-A3C0-4445-B1D5-1A880EE18FCB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062A-DCDC-4389-BD22-62E90A07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9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D645-A3C0-4445-B1D5-1A880EE18FCB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062A-DCDC-4389-BD22-62E90A07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4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D645-A3C0-4445-B1D5-1A880EE18FCB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062A-DCDC-4389-BD22-62E90A07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3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D645-A3C0-4445-B1D5-1A880EE18FCB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062A-DCDC-4389-BD22-62E90A07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7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D645-A3C0-4445-B1D5-1A880EE18FCB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062A-DCDC-4389-BD22-62E90A07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D645-A3C0-4445-B1D5-1A880EE18FCB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062A-DCDC-4389-BD22-62E90A07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26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D645-A3C0-4445-B1D5-1A880EE18FCB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062A-DCDC-4389-BD22-62E90A07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9D645-A3C0-4445-B1D5-1A880EE18FCB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8062A-DCDC-4389-BD22-62E90A07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3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3716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70C0"/>
                </a:solidFill>
              </a:rPr>
              <a:t>  ĐỊNH NGHĨA: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4438"/>
            <a:ext cx="8229600" cy="40957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vi-VN" sz="3600" b="1" smtClean="0">
                <a:solidFill>
                  <a:srgbClr val="FFFF00"/>
                </a:solidFill>
              </a:rPr>
              <a:t>	</a:t>
            </a:r>
            <a:endParaRPr lang="vi-VN" sz="3600" smtClean="0"/>
          </a:p>
          <a:p>
            <a:pPr eaLnBrk="1" hangingPunct="1">
              <a:lnSpc>
                <a:spcPct val="150000"/>
              </a:lnSpc>
            </a:pPr>
            <a:r>
              <a:rPr lang="en-US" sz="3200" b="1" smtClean="0"/>
              <a:t>Hạ Natri máu:</a:t>
            </a:r>
            <a:r>
              <a:rPr lang="en-US" sz="3200" smtClean="0"/>
              <a:t> Natri máu &lt;</a:t>
            </a:r>
            <a:r>
              <a:rPr lang="vi-VN" sz="3200" smtClean="0"/>
              <a:t> </a:t>
            </a:r>
            <a:r>
              <a:rPr lang="en-US" sz="3200" smtClean="0"/>
              <a:t>135</a:t>
            </a:r>
            <a:r>
              <a:rPr lang="vi-VN" sz="3200" smtClean="0"/>
              <a:t> </a:t>
            </a:r>
            <a:r>
              <a:rPr lang="en-US" sz="3200" smtClean="0"/>
              <a:t>mEq/l</a:t>
            </a:r>
            <a:endParaRPr lang="en-US" sz="3200" b="1" smtClean="0"/>
          </a:p>
          <a:p>
            <a:pPr eaLnBrk="1" hangingPunct="1">
              <a:lnSpc>
                <a:spcPct val="150000"/>
              </a:lnSpc>
            </a:pPr>
            <a:r>
              <a:rPr lang="en-US" sz="3200" b="1" smtClean="0"/>
              <a:t>Tăng Natri máu:</a:t>
            </a:r>
            <a:r>
              <a:rPr lang="en-US" sz="3200" smtClean="0"/>
              <a:t> Natri máu </a:t>
            </a:r>
            <a:r>
              <a:rPr lang="vi-VN" sz="3200" smtClean="0"/>
              <a:t>&gt; </a:t>
            </a:r>
            <a:r>
              <a:rPr lang="en-US" sz="3200" smtClean="0"/>
              <a:t>1</a:t>
            </a:r>
            <a:r>
              <a:rPr lang="vi-VN" sz="3200" smtClean="0"/>
              <a:t>4</a:t>
            </a:r>
            <a:r>
              <a:rPr lang="en-US" sz="3200" smtClean="0"/>
              <a:t>5</a:t>
            </a:r>
            <a:r>
              <a:rPr lang="vi-VN" sz="3200" smtClean="0"/>
              <a:t> </a:t>
            </a:r>
            <a:r>
              <a:rPr lang="en-US" sz="3200" smtClean="0"/>
              <a:t>mEq/l</a:t>
            </a:r>
            <a:endParaRPr lang="en-US" sz="3200" b="1" smtClean="0"/>
          </a:p>
          <a:p>
            <a:pPr eaLnBrk="1" hangingPunct="1">
              <a:lnSpc>
                <a:spcPct val="150000"/>
              </a:lnSpc>
            </a:pPr>
            <a:r>
              <a:rPr lang="en-US" sz="3200" b="1" smtClean="0"/>
              <a:t>Hạ Kali máu:</a:t>
            </a:r>
            <a:r>
              <a:rPr lang="en-US" sz="3200" smtClean="0"/>
              <a:t> Kali máu &lt;</a:t>
            </a:r>
            <a:r>
              <a:rPr lang="vi-VN" sz="3200" smtClean="0"/>
              <a:t> </a:t>
            </a:r>
            <a:r>
              <a:rPr lang="en-US" sz="3200" smtClean="0"/>
              <a:t>3.5</a:t>
            </a:r>
            <a:r>
              <a:rPr lang="vi-VN" sz="3200" smtClean="0"/>
              <a:t> </a:t>
            </a:r>
            <a:r>
              <a:rPr lang="en-US" sz="3200" smtClean="0"/>
              <a:t>mEq/l</a:t>
            </a:r>
            <a:endParaRPr lang="en-US" sz="3200" b="1" smtClean="0"/>
          </a:p>
          <a:p>
            <a:pPr eaLnBrk="1" hangingPunct="1">
              <a:lnSpc>
                <a:spcPct val="150000"/>
              </a:lnSpc>
            </a:pPr>
            <a:r>
              <a:rPr lang="en-US" sz="3200" b="1" smtClean="0"/>
              <a:t>Tăng Kali máu:</a:t>
            </a:r>
            <a:r>
              <a:rPr lang="en-US" sz="3200" smtClean="0"/>
              <a:t> Kali máu </a:t>
            </a:r>
            <a:r>
              <a:rPr lang="vi-VN" sz="3200" smtClean="0"/>
              <a:t>&gt; </a:t>
            </a:r>
            <a:r>
              <a:rPr lang="en-US" sz="3200" smtClean="0"/>
              <a:t>5</a:t>
            </a:r>
            <a:r>
              <a:rPr lang="vi-VN" sz="3200" smtClean="0"/>
              <a:t> </a:t>
            </a:r>
            <a:r>
              <a:rPr lang="en-US" sz="3200" smtClean="0"/>
              <a:t>mEq/l</a:t>
            </a:r>
            <a:endParaRPr lang="en-US" sz="3200" b="1" smtClean="0"/>
          </a:p>
        </p:txBody>
      </p:sp>
    </p:spTree>
    <p:extLst>
      <p:ext uri="{BB962C8B-B14F-4D97-AF65-F5344CB8AC3E}">
        <p14:creationId xmlns:p14="http://schemas.microsoft.com/office/powerpoint/2010/main" val="97090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mtClean="0"/>
              <a:t>Bù</a:t>
            </a:r>
            <a:r>
              <a:rPr lang="en-US" dirty="0" smtClean="0"/>
              <a:t> ion</a:t>
            </a:r>
          </a:p>
          <a:p>
            <a:pPr lvl="1"/>
            <a:r>
              <a:rPr lang="en-US" dirty="0" err="1" smtClean="0"/>
              <a:t>Hạ</a:t>
            </a:r>
            <a:r>
              <a:rPr lang="en-US" dirty="0" smtClean="0"/>
              <a:t> Na: </a:t>
            </a:r>
          </a:p>
          <a:p>
            <a:pPr lvl="2"/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(Na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tiêu-hiện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)x 0.6x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nặng</a:t>
            </a:r>
            <a:endParaRPr lang="en-US" dirty="0" smtClean="0"/>
          </a:p>
          <a:p>
            <a:pPr lvl="2"/>
            <a:r>
              <a:rPr lang="en-US" dirty="0" err="1" smtClean="0"/>
              <a:t>Tăng</a:t>
            </a:r>
            <a:r>
              <a:rPr lang="en-US" dirty="0" smtClean="0"/>
              <a:t> 0.5-1 </a:t>
            </a:r>
            <a:r>
              <a:rPr lang="en-US" dirty="0" err="1" smtClean="0"/>
              <a:t>mmol</a:t>
            </a:r>
            <a:r>
              <a:rPr lang="en-US" dirty="0" smtClean="0"/>
              <a:t>/</a:t>
            </a:r>
            <a:r>
              <a:rPr lang="en-US" dirty="0" err="1" smtClean="0"/>
              <a:t>giờ</a:t>
            </a:r>
            <a:r>
              <a:rPr lang="en-US" dirty="0" smtClean="0"/>
              <a:t>, &lt;13 </a:t>
            </a:r>
            <a:r>
              <a:rPr lang="en-US" dirty="0" err="1" smtClean="0"/>
              <a:t>mmol</a:t>
            </a:r>
            <a:r>
              <a:rPr lang="en-US" dirty="0" smtClean="0"/>
              <a:t>/24h</a:t>
            </a:r>
          </a:p>
          <a:p>
            <a:pPr lvl="1"/>
            <a:r>
              <a:rPr lang="en-US" dirty="0" err="1" smtClean="0"/>
              <a:t>Hạ</a:t>
            </a:r>
            <a:r>
              <a:rPr lang="en-US" dirty="0" smtClean="0"/>
              <a:t> K: </a:t>
            </a:r>
          </a:p>
          <a:p>
            <a:pPr lvl="2"/>
            <a:r>
              <a:rPr lang="en-US" dirty="0" err="1" smtClean="0"/>
              <a:t>Uống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1 </a:t>
            </a:r>
            <a:r>
              <a:rPr lang="en-US" dirty="0" err="1" smtClean="0"/>
              <a:t>mmol</a:t>
            </a:r>
            <a:r>
              <a:rPr lang="en-US" dirty="0" smtClean="0"/>
              <a:t>/L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40 </a:t>
            </a:r>
            <a:r>
              <a:rPr lang="en-US" dirty="0" err="1" smtClean="0"/>
              <a:t>mmol</a:t>
            </a:r>
            <a:r>
              <a:rPr lang="en-US" dirty="0" smtClean="0"/>
              <a:t>. </a:t>
            </a:r>
            <a:r>
              <a:rPr lang="en-US" dirty="0" err="1" smtClean="0"/>
              <a:t>Tĩnh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&lt;40 </a:t>
            </a:r>
            <a:r>
              <a:rPr lang="en-US" dirty="0" err="1" smtClean="0"/>
              <a:t>mmol</a:t>
            </a:r>
            <a:r>
              <a:rPr lang="en-US" dirty="0" smtClean="0"/>
              <a:t>/L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, &lt;60 </a:t>
            </a:r>
            <a:r>
              <a:rPr lang="en-US" dirty="0" err="1" smtClean="0"/>
              <a:t>mmol</a:t>
            </a:r>
            <a:r>
              <a:rPr lang="en-US" dirty="0" smtClean="0"/>
              <a:t>/L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ương</a:t>
            </a:r>
            <a:endParaRPr lang="en-US" dirty="0" smtClean="0"/>
          </a:p>
          <a:p>
            <a:pPr lvl="2"/>
            <a:r>
              <a:rPr lang="en-US" dirty="0" err="1" smtClean="0"/>
              <a:t>Tăng</a:t>
            </a:r>
            <a:r>
              <a:rPr lang="en-US" dirty="0" smtClean="0"/>
              <a:t> &lt; 0.5 </a:t>
            </a:r>
            <a:r>
              <a:rPr lang="en-US" dirty="0" err="1" smtClean="0"/>
              <a:t>mmol</a:t>
            </a:r>
            <a:r>
              <a:rPr lang="en-US" dirty="0" smtClean="0"/>
              <a:t>/</a:t>
            </a:r>
            <a:r>
              <a:rPr lang="en-US" dirty="0" err="1" smtClean="0"/>
              <a:t>giờ</a:t>
            </a:r>
            <a:endParaRPr lang="en-US" dirty="0" smtClean="0"/>
          </a:p>
          <a:p>
            <a:pPr lvl="1"/>
            <a:r>
              <a:rPr lang="en-US" dirty="0" err="1" smtClean="0"/>
              <a:t>Hạ</a:t>
            </a:r>
            <a:r>
              <a:rPr lang="en-US" dirty="0" smtClean="0"/>
              <a:t> HCO3-: </a:t>
            </a:r>
          </a:p>
          <a:p>
            <a:pPr lvl="2"/>
            <a:r>
              <a:rPr lang="en-US" dirty="0">
                <a:cs typeface="Arial" pitchFamily="34" charset="0"/>
              </a:rPr>
              <a:t>[24- HCO3</a:t>
            </a:r>
            <a:r>
              <a:rPr lang="en-US" baseline="30000" dirty="0">
                <a:cs typeface="Arial" pitchFamily="34" charset="0"/>
              </a:rPr>
              <a:t>-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 err="1">
                <a:cs typeface="Arial" pitchFamily="34" charset="0"/>
              </a:rPr>
              <a:t>bn</a:t>
            </a:r>
            <a:r>
              <a:rPr lang="en-US" dirty="0">
                <a:cs typeface="Arial" pitchFamily="34" charset="0"/>
              </a:rPr>
              <a:t>] x 0,6 x CN</a:t>
            </a:r>
          </a:p>
          <a:p>
            <a:pPr lvl="2"/>
            <a:r>
              <a:rPr lang="en-US" dirty="0" err="1" smtClean="0"/>
              <a:t>bù</a:t>
            </a:r>
            <a:r>
              <a:rPr lang="en-US" dirty="0" smtClean="0"/>
              <a:t> 25% </a:t>
            </a:r>
            <a:r>
              <a:rPr lang="en-US" dirty="0" err="1" smtClean="0"/>
              <a:t>sau</a:t>
            </a:r>
            <a:r>
              <a:rPr lang="en-US" dirty="0" smtClean="0"/>
              <a:t> 8h </a:t>
            </a:r>
            <a:r>
              <a:rPr lang="en-US" dirty="0" err="1" smtClean="0"/>
              <a:t>đầu</a:t>
            </a:r>
            <a:r>
              <a:rPr lang="en-US" dirty="0" smtClean="0"/>
              <a:t>, 25% </a:t>
            </a:r>
            <a:r>
              <a:rPr lang="en-US" dirty="0" err="1" smtClean="0"/>
              <a:t>trong</a:t>
            </a:r>
            <a:r>
              <a:rPr lang="en-US" dirty="0" smtClean="0"/>
              <a:t> 16h </a:t>
            </a:r>
            <a:r>
              <a:rPr lang="en-US" dirty="0" err="1" smtClean="0"/>
              <a:t>sau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3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Triệu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chứng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lâm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sàng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hạ</a:t>
            </a:r>
            <a:r>
              <a:rPr lang="en-US" dirty="0" smtClean="0">
                <a:solidFill>
                  <a:srgbClr val="0070C0"/>
                </a:solidFill>
              </a:rPr>
              <a:t> Na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Na </a:t>
            </a:r>
            <a:r>
              <a:rPr lang="en-US" dirty="0" err="1" smtClean="0"/>
              <a:t>máu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130-135: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triệu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endParaRPr lang="en-US" dirty="0" smtClean="0"/>
          </a:p>
          <a:p>
            <a:r>
              <a:rPr lang="en-US" dirty="0" err="1" smtClean="0"/>
              <a:t>Hạ</a:t>
            </a:r>
            <a:r>
              <a:rPr lang="en-US" dirty="0" smtClean="0"/>
              <a:t> Na </a:t>
            </a:r>
            <a:r>
              <a:rPr lang="en-US" dirty="0" err="1" smtClean="0"/>
              <a:t>mạn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&amp; </a:t>
            </a:r>
            <a:r>
              <a:rPr lang="en-US" dirty="0" err="1" smtClean="0"/>
              <a:t>nhẹ</a:t>
            </a:r>
            <a:r>
              <a:rPr lang="en-US" dirty="0" smtClean="0"/>
              <a:t>: Na </a:t>
            </a:r>
            <a:r>
              <a:rPr lang="en-US" dirty="0" err="1" smtClean="0"/>
              <a:t>từ</a:t>
            </a:r>
            <a:r>
              <a:rPr lang="en-US" dirty="0" smtClean="0"/>
              <a:t> 120-130:</a:t>
            </a:r>
          </a:p>
          <a:p>
            <a:pPr lvl="1"/>
            <a:r>
              <a:rPr lang="en-US" dirty="0" err="1"/>
              <a:t>Buồn</a:t>
            </a:r>
            <a:r>
              <a:rPr lang="en-US" dirty="0"/>
              <a:t> </a:t>
            </a:r>
            <a:r>
              <a:rPr lang="en-US" dirty="0" err="1"/>
              <a:t>nôn</a:t>
            </a:r>
            <a:r>
              <a:rPr lang="en-US" dirty="0"/>
              <a:t>, </a:t>
            </a:r>
            <a:r>
              <a:rPr lang="en-US" dirty="0" err="1"/>
              <a:t>biếng</a:t>
            </a:r>
            <a:r>
              <a:rPr lang="en-US" dirty="0"/>
              <a:t> </a:t>
            </a:r>
            <a:r>
              <a:rPr lang="en-US" dirty="0" err="1" smtClean="0"/>
              <a:t>ăn</a:t>
            </a:r>
            <a:endParaRPr lang="en-US" dirty="0" smtClean="0"/>
          </a:p>
          <a:p>
            <a:pPr lvl="1"/>
            <a:r>
              <a:rPr lang="en-US" dirty="0" err="1" smtClean="0"/>
              <a:t>Mệt</a:t>
            </a:r>
            <a:r>
              <a:rPr lang="en-US" dirty="0" smtClean="0"/>
              <a:t> </a:t>
            </a:r>
            <a:r>
              <a:rPr lang="en-US" dirty="0" err="1" smtClean="0"/>
              <a:t>mỏi</a:t>
            </a:r>
            <a:r>
              <a:rPr lang="en-US" dirty="0" smtClean="0"/>
              <a:t>, </a:t>
            </a:r>
            <a:r>
              <a:rPr lang="en-US" dirty="0" err="1" smtClean="0"/>
              <a:t>uể</a:t>
            </a:r>
            <a:r>
              <a:rPr lang="en-US" dirty="0" smtClean="0"/>
              <a:t> </a:t>
            </a:r>
            <a:r>
              <a:rPr lang="en-US" dirty="0" err="1" smtClean="0"/>
              <a:t>oải</a:t>
            </a:r>
            <a:r>
              <a:rPr lang="en-US" dirty="0" smtClean="0"/>
              <a:t>, </a:t>
            </a:r>
            <a:r>
              <a:rPr lang="en-US" dirty="0" err="1" smtClean="0"/>
              <a:t>nhức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endParaRPr lang="en-US" dirty="0" smtClean="0"/>
          </a:p>
          <a:p>
            <a:r>
              <a:rPr lang="en-US" dirty="0" err="1" smtClean="0"/>
              <a:t>Hạ</a:t>
            </a:r>
            <a:r>
              <a:rPr lang="en-US" dirty="0" smtClean="0"/>
              <a:t> Na </a:t>
            </a:r>
            <a:r>
              <a:rPr lang="en-US" dirty="0" err="1" smtClean="0"/>
              <a:t>nặng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: Na &lt; 120:</a:t>
            </a:r>
          </a:p>
          <a:p>
            <a:pPr lvl="1"/>
            <a:r>
              <a:rPr lang="en-US" dirty="0" err="1"/>
              <a:t>Lừ</a:t>
            </a:r>
            <a:r>
              <a:rPr lang="en-US" dirty="0"/>
              <a:t> </a:t>
            </a:r>
            <a:r>
              <a:rPr lang="en-US" dirty="0" err="1"/>
              <a:t>đừ</a:t>
            </a:r>
            <a:r>
              <a:rPr lang="en-US" dirty="0"/>
              <a:t>, </a:t>
            </a:r>
            <a:r>
              <a:rPr lang="en-US" dirty="0" err="1" smtClean="0"/>
              <a:t>lơ</a:t>
            </a:r>
            <a:r>
              <a:rPr lang="en-US" dirty="0" smtClean="0"/>
              <a:t> </a:t>
            </a:r>
            <a:r>
              <a:rPr lang="en-US" dirty="0" err="1" smtClean="0"/>
              <a:t>mơ</a:t>
            </a:r>
            <a:r>
              <a:rPr lang="en-US" dirty="0" smtClean="0"/>
              <a:t>, </a:t>
            </a:r>
            <a:r>
              <a:rPr lang="en-US" dirty="0" err="1" smtClean="0"/>
              <a:t>hôn</a:t>
            </a:r>
            <a:r>
              <a:rPr lang="en-US" dirty="0" smtClean="0"/>
              <a:t> </a:t>
            </a:r>
            <a:r>
              <a:rPr lang="en-US" dirty="0" err="1" smtClean="0"/>
              <a:t>mê</a:t>
            </a:r>
            <a:endParaRPr lang="en-US" dirty="0" smtClean="0"/>
          </a:p>
          <a:p>
            <a:pPr lvl="1"/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, </a:t>
            </a:r>
            <a:r>
              <a:rPr lang="en-US" dirty="0" err="1" smtClean="0"/>
              <a:t>mê</a:t>
            </a:r>
            <a:r>
              <a:rPr lang="en-US" dirty="0" smtClean="0"/>
              <a:t> </a:t>
            </a:r>
            <a:r>
              <a:rPr lang="en-US" dirty="0" err="1" smtClean="0"/>
              <a:t>sảng</a:t>
            </a:r>
            <a:r>
              <a:rPr lang="en-US" dirty="0" smtClean="0"/>
              <a:t>, co </a:t>
            </a:r>
            <a:r>
              <a:rPr lang="en-US" dirty="0" err="1" smtClean="0"/>
              <a:t>giật</a:t>
            </a:r>
            <a:endParaRPr lang="en-US" dirty="0" smtClean="0"/>
          </a:p>
          <a:p>
            <a:pPr lvl="1"/>
            <a:r>
              <a:rPr lang="en-US" dirty="0" err="1" smtClean="0"/>
              <a:t>Tụt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, </a:t>
            </a:r>
            <a:r>
              <a:rPr lang="en-US" dirty="0" err="1" smtClean="0"/>
              <a:t>ngưng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85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Điều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trị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hạ</a:t>
            </a:r>
            <a:r>
              <a:rPr lang="en-US" dirty="0" smtClean="0">
                <a:solidFill>
                  <a:srgbClr val="0070C0"/>
                </a:solidFill>
              </a:rPr>
              <a:t> Na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dirty="0" smtClean="0"/>
              <a:t>Ư</a:t>
            </a:r>
            <a:r>
              <a:rPr lang="en-US" dirty="0" smtClean="0"/>
              <a:t>u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huyết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. </a:t>
            </a:r>
            <a:r>
              <a:rPr lang="en-US" dirty="0" err="1" smtClean="0"/>
              <a:t>Nếu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Giảm</a:t>
            </a:r>
            <a:r>
              <a:rPr lang="en-US" dirty="0" smtClean="0"/>
              <a:t> V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: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NaCl</a:t>
            </a:r>
            <a:r>
              <a:rPr lang="en-US" dirty="0" smtClean="0"/>
              <a:t> 0,9%; lactate ringer</a:t>
            </a:r>
          </a:p>
          <a:p>
            <a:r>
              <a:rPr lang="en-US" dirty="0" smtClean="0"/>
              <a:t>V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Na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= (Na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– Na </a:t>
            </a:r>
            <a:r>
              <a:rPr lang="en-US" dirty="0" err="1" smtClean="0"/>
              <a:t>huyết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) x 0.6/0.5 x kg </a:t>
            </a:r>
            <a:r>
              <a:rPr lang="en-US" baseline="-25000" dirty="0" err="1" smtClean="0"/>
              <a:t>giống</a:t>
            </a:r>
            <a:r>
              <a:rPr lang="en-US" baseline="-25000" dirty="0" smtClean="0"/>
              <a:t> </a:t>
            </a:r>
            <a:r>
              <a:rPr lang="en-US" baseline="-25000" dirty="0" err="1" smtClean="0"/>
              <a:t>công</a:t>
            </a:r>
            <a:r>
              <a:rPr lang="en-US" baseline="-25000" dirty="0" smtClean="0"/>
              <a:t> </a:t>
            </a:r>
            <a:r>
              <a:rPr lang="en-US" baseline="-25000" dirty="0" err="1" smtClean="0"/>
              <a:t>thức</a:t>
            </a:r>
            <a:r>
              <a:rPr lang="en-US" baseline="-25000" dirty="0" smtClean="0"/>
              <a:t> </a:t>
            </a:r>
            <a:r>
              <a:rPr lang="en-US" baseline="-25000" dirty="0" err="1" smtClean="0"/>
              <a:t>truyền</a:t>
            </a:r>
            <a:r>
              <a:rPr lang="en-US" baseline="-25000" dirty="0" smtClean="0"/>
              <a:t> HCO3 </a:t>
            </a:r>
            <a:r>
              <a:rPr lang="en-US" baseline="-25000" dirty="0" err="1" smtClean="0"/>
              <a:t>trong</a:t>
            </a:r>
            <a:r>
              <a:rPr lang="en-US" baseline="-25000" dirty="0" smtClean="0"/>
              <a:t> </a:t>
            </a:r>
            <a:r>
              <a:rPr lang="en-US" baseline="-25000" dirty="0" err="1" smtClean="0"/>
              <a:t>suy</a:t>
            </a:r>
            <a:r>
              <a:rPr lang="en-US" baseline="-25000" dirty="0" smtClean="0"/>
              <a:t> </a:t>
            </a:r>
            <a:r>
              <a:rPr lang="en-US" baseline="-25000" dirty="0" err="1" smtClean="0"/>
              <a:t>thận</a:t>
            </a:r>
            <a:r>
              <a:rPr lang="en-US" baseline="-25000" dirty="0" smtClean="0"/>
              <a:t> </a:t>
            </a:r>
            <a:r>
              <a:rPr lang="en-US" baseline="-25000" dirty="0" err="1" smtClean="0"/>
              <a:t>cấp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Na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0,5-1 </a:t>
            </a:r>
            <a:r>
              <a:rPr lang="en-US" dirty="0" err="1" smtClean="0"/>
              <a:t>mmol</a:t>
            </a:r>
            <a:r>
              <a:rPr lang="en-US" dirty="0" smtClean="0"/>
              <a:t>/L/</a:t>
            </a:r>
            <a:r>
              <a:rPr lang="en-US" dirty="0" err="1" smtClean="0"/>
              <a:t>giờ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13 </a:t>
            </a:r>
            <a:r>
              <a:rPr lang="en-US" dirty="0" err="1" smtClean="0"/>
              <a:t>mmol</a:t>
            </a:r>
            <a:r>
              <a:rPr lang="en-US" dirty="0" smtClean="0"/>
              <a:t>/L </a:t>
            </a:r>
            <a:r>
              <a:rPr lang="en-US" dirty="0" err="1" smtClean="0"/>
              <a:t>trong</a:t>
            </a:r>
            <a:r>
              <a:rPr lang="en-US" dirty="0" smtClean="0"/>
              <a:t> 24h 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Tăng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V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tuần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hoàn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  <a:p>
            <a:pPr lvl="1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Hạn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chế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nước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1-2 l/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ngày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Dùng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lợi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tiểu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Điều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trị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bệnh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cơ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bản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327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714375" y="642938"/>
            <a:ext cx="7929563" cy="62865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TRIỆU CHỨNG LÂM SÀNG HẠ KALI MÁU: </a:t>
            </a:r>
            <a:r>
              <a:rPr lang="en-US" b="1" dirty="0" smtClean="0">
                <a:solidFill>
                  <a:srgbClr val="FF0000"/>
                </a:solidFill>
              </a:rPr>
              <a:t>CƠ &amp; TIM</a:t>
            </a:r>
          </a:p>
          <a:p>
            <a:pPr>
              <a:buFontTx/>
              <a:buNone/>
            </a:pP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triệu</a:t>
            </a:r>
            <a:r>
              <a:rPr lang="en-US" sz="2200" dirty="0" smtClean="0"/>
              <a:t> </a:t>
            </a:r>
            <a:r>
              <a:rPr lang="en-US" sz="2200" dirty="0" err="1" smtClean="0"/>
              <a:t>chứng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xuất</a:t>
            </a:r>
            <a:r>
              <a:rPr lang="en-US" sz="2200" dirty="0" smtClean="0"/>
              <a:t> </a:t>
            </a:r>
            <a:r>
              <a:rPr lang="en-US" sz="2200" dirty="0" err="1" smtClean="0"/>
              <a:t>hiện</a:t>
            </a:r>
            <a:r>
              <a:rPr lang="en-US" sz="2200" dirty="0" smtClean="0"/>
              <a:t> </a:t>
            </a:r>
            <a:r>
              <a:rPr lang="en-US" sz="2200" dirty="0" err="1" smtClean="0"/>
              <a:t>khi</a:t>
            </a:r>
            <a:r>
              <a:rPr lang="en-US" sz="2200" dirty="0" smtClean="0"/>
              <a:t> [ K</a:t>
            </a:r>
            <a:r>
              <a:rPr lang="en-US" sz="2200" baseline="30000" dirty="0" smtClean="0"/>
              <a:t>+</a:t>
            </a:r>
            <a:r>
              <a:rPr lang="en-US" sz="2200" dirty="0" smtClean="0"/>
              <a:t> ] </a:t>
            </a:r>
            <a:r>
              <a:rPr lang="en-US" sz="2200" dirty="0" err="1" smtClean="0"/>
              <a:t>máu</a:t>
            </a:r>
            <a:r>
              <a:rPr lang="en-US" sz="2200" dirty="0" smtClean="0"/>
              <a:t> &lt; 3</a:t>
            </a:r>
            <a:r>
              <a:rPr lang="vi-VN" sz="2200" dirty="0" smtClean="0"/>
              <a:t> </a:t>
            </a:r>
            <a:r>
              <a:rPr lang="en-US" sz="2200" dirty="0" err="1" smtClean="0"/>
              <a:t>mmol</a:t>
            </a:r>
            <a:r>
              <a:rPr lang="en-US" sz="2200" dirty="0" smtClean="0"/>
              <a:t>/L. </a:t>
            </a:r>
          </a:p>
          <a:p>
            <a:r>
              <a:rPr lang="vi-VN" sz="2200" dirty="0" smtClean="0"/>
              <a:t>Mỏi cơ, đau cơ, yếu cơ chi dưới, giảm thông khí, liệt ruột</a:t>
            </a:r>
            <a:r>
              <a:rPr lang="en-US" sz="2200" dirty="0" smtClean="0"/>
              <a:t>.</a:t>
            </a:r>
            <a:endParaRPr lang="vi-VN" sz="2200" dirty="0" smtClean="0"/>
          </a:p>
          <a:p>
            <a:r>
              <a:rPr lang="vi-VN" sz="2200" dirty="0" smtClean="0"/>
              <a:t>Loạn nhịp tim, ly giải cơ vân.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33849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Điều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trị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hạ</a:t>
            </a:r>
            <a:r>
              <a:rPr lang="en-US" dirty="0" smtClean="0">
                <a:solidFill>
                  <a:srgbClr val="0070C0"/>
                </a:solidFill>
              </a:rPr>
              <a:t> 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447801"/>
            <a:ext cx="82296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K 3-3.5 </a:t>
            </a:r>
            <a:r>
              <a:rPr lang="en-US" dirty="0" err="1" smtClean="0"/>
              <a:t>mmol</a:t>
            </a:r>
            <a:r>
              <a:rPr lang="en-US" dirty="0" smtClean="0"/>
              <a:t>/L: </a:t>
            </a:r>
            <a:r>
              <a:rPr lang="en-US" dirty="0" err="1" smtClean="0"/>
              <a:t>ăn</a:t>
            </a:r>
            <a:r>
              <a:rPr lang="en-US" dirty="0" smtClean="0"/>
              <a:t> Kali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K 2.5-3 </a:t>
            </a:r>
            <a:r>
              <a:rPr lang="en-US" dirty="0" err="1" smtClean="0"/>
              <a:t>mmol</a:t>
            </a:r>
            <a:r>
              <a:rPr lang="en-US" dirty="0" smtClean="0"/>
              <a:t>/L: </a:t>
            </a:r>
            <a:r>
              <a:rPr lang="en-US" dirty="0" err="1" smtClean="0"/>
              <a:t>uống</a:t>
            </a:r>
            <a:r>
              <a:rPr lang="en-US" dirty="0" smtClean="0"/>
              <a:t> </a:t>
            </a:r>
            <a:r>
              <a:rPr lang="en-US" dirty="0" err="1" smtClean="0"/>
              <a:t>thuốc</a:t>
            </a:r>
            <a:r>
              <a:rPr lang="en-US" dirty="0" smtClean="0"/>
              <a:t>: </a:t>
            </a:r>
          </a:p>
          <a:p>
            <a:r>
              <a:rPr lang="en-US" dirty="0" err="1"/>
              <a:t>Kaliclorid</a:t>
            </a:r>
            <a:r>
              <a:rPr lang="en-US" dirty="0"/>
              <a:t> 0.5g</a:t>
            </a:r>
          </a:p>
          <a:p>
            <a:r>
              <a:rPr lang="en-US" dirty="0"/>
              <a:t>1(v)x2(u)/8h (</a:t>
            </a:r>
            <a:r>
              <a:rPr lang="en-US" dirty="0" err="1"/>
              <a:t>uống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8h)</a:t>
            </a:r>
          </a:p>
          <a:p>
            <a:r>
              <a:rPr lang="en-US" dirty="0" err="1">
                <a:solidFill>
                  <a:srgbClr val="00B050"/>
                </a:solidFill>
              </a:rPr>
              <a:t>Kaleorid</a:t>
            </a:r>
            <a:r>
              <a:rPr lang="en-US" dirty="0">
                <a:solidFill>
                  <a:srgbClr val="00B050"/>
                </a:solidFill>
              </a:rPr>
              <a:t> 0.6g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1(v)x3(u)</a:t>
            </a: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K &lt;2.5: </a:t>
            </a:r>
            <a:r>
              <a:rPr lang="en-US" dirty="0" err="1" smtClean="0"/>
              <a:t>truyền</a:t>
            </a:r>
            <a:r>
              <a:rPr lang="en-US" dirty="0" smtClean="0"/>
              <a:t> TM.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pha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glucose hay </a:t>
            </a:r>
            <a:r>
              <a:rPr lang="en-US" dirty="0" err="1" smtClean="0"/>
              <a:t>NaCl</a:t>
            </a:r>
            <a:r>
              <a:rPr lang="en-US" dirty="0" smtClean="0"/>
              <a:t> </a:t>
            </a:r>
            <a:r>
              <a:rPr lang="en-US" dirty="0" err="1" smtClean="0"/>
              <a:t>chứ</a:t>
            </a:r>
            <a:r>
              <a:rPr lang="en-US" dirty="0" smtClean="0"/>
              <a:t>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tiêm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,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RL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Dùng</a:t>
            </a:r>
            <a:r>
              <a:rPr lang="en-US" dirty="0" smtClean="0"/>
              <a:t> [K] &lt;= 40 </a:t>
            </a:r>
            <a:r>
              <a:rPr lang="en-US" dirty="0" err="1" smtClean="0"/>
              <a:t>mmol</a:t>
            </a:r>
            <a:r>
              <a:rPr lang="en-US" dirty="0" smtClean="0"/>
              <a:t>/L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&lt;= 60 </a:t>
            </a:r>
            <a:r>
              <a:rPr lang="en-US" dirty="0" err="1" smtClean="0"/>
              <a:t>mmol</a:t>
            </a:r>
            <a:r>
              <a:rPr lang="en-US" dirty="0" smtClean="0"/>
              <a:t>/L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&lt;= 20 </a:t>
            </a:r>
            <a:r>
              <a:rPr lang="en-US" dirty="0" err="1" smtClean="0">
                <a:solidFill>
                  <a:srgbClr val="0070C0"/>
                </a:solidFill>
              </a:rPr>
              <a:t>mmol</a:t>
            </a:r>
            <a:r>
              <a:rPr lang="en-US" dirty="0" smtClean="0">
                <a:solidFill>
                  <a:srgbClr val="0070C0"/>
                </a:solidFill>
              </a:rPr>
              <a:t>/</a:t>
            </a:r>
            <a:r>
              <a:rPr lang="en-US" dirty="0" err="1" smtClean="0">
                <a:solidFill>
                  <a:srgbClr val="0070C0"/>
                </a:solidFill>
              </a:rPr>
              <a:t>giờ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/>
              <a:t>trừ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liệt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, </a:t>
            </a:r>
            <a:r>
              <a:rPr lang="en-US" dirty="0" err="1" smtClean="0"/>
              <a:t>rối</a:t>
            </a:r>
            <a:r>
              <a:rPr lang="en-US" dirty="0" smtClean="0"/>
              <a:t> </a:t>
            </a:r>
            <a:r>
              <a:rPr lang="en-US" dirty="0" err="1" smtClean="0"/>
              <a:t>loạn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ác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Tăng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&lt;= 0.5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mmol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/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giờ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baseline="-25000" dirty="0" err="1" smtClean="0">
                <a:solidFill>
                  <a:srgbClr val="FF0000"/>
                </a:solidFill>
                <a:sym typeface="Wingdings" pitchFamily="2" charset="2"/>
              </a:rPr>
              <a:t>còn</a:t>
            </a:r>
            <a:r>
              <a:rPr lang="en-US" baseline="-250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baseline="-25000" dirty="0" err="1" smtClean="0">
                <a:solidFill>
                  <a:srgbClr val="FF0000"/>
                </a:solidFill>
                <a:sym typeface="Wingdings" pitchFamily="2" charset="2"/>
              </a:rPr>
              <a:t>ít</a:t>
            </a:r>
            <a:r>
              <a:rPr lang="en-US" baseline="-250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baseline="-25000" dirty="0" err="1" smtClean="0">
                <a:solidFill>
                  <a:srgbClr val="FF0000"/>
                </a:solidFill>
                <a:sym typeface="Wingdings" pitchFamily="2" charset="2"/>
              </a:rPr>
              <a:t>hơn</a:t>
            </a:r>
            <a:r>
              <a:rPr lang="en-US" baseline="-250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baseline="-25000" dirty="0" err="1" smtClean="0">
                <a:solidFill>
                  <a:srgbClr val="FF0000"/>
                </a:solidFill>
                <a:sym typeface="Wingdings" pitchFamily="2" charset="2"/>
              </a:rPr>
              <a:t>khi</a:t>
            </a:r>
            <a:r>
              <a:rPr lang="en-US" baseline="-250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baseline="-25000" dirty="0" err="1" smtClean="0">
                <a:solidFill>
                  <a:srgbClr val="FF0000"/>
                </a:solidFill>
                <a:sym typeface="Wingdings" pitchFamily="2" charset="2"/>
              </a:rPr>
              <a:t>truyền</a:t>
            </a:r>
            <a:r>
              <a:rPr lang="en-US" baseline="-250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baseline="-25000" dirty="0" err="1" smtClean="0">
                <a:solidFill>
                  <a:srgbClr val="FF0000"/>
                </a:solidFill>
                <a:sym typeface="Wingdings" pitchFamily="2" charset="2"/>
              </a:rPr>
              <a:t>cho</a:t>
            </a:r>
            <a:r>
              <a:rPr lang="en-US" baseline="-25000" dirty="0" smtClean="0">
                <a:solidFill>
                  <a:srgbClr val="FF0000"/>
                </a:solidFill>
                <a:sym typeface="Wingdings" pitchFamily="2" charset="2"/>
              </a:rPr>
              <a:t> BN </a:t>
            </a:r>
            <a:r>
              <a:rPr lang="en-US" baseline="-25000" dirty="0" err="1" smtClean="0">
                <a:solidFill>
                  <a:srgbClr val="FF0000"/>
                </a:solidFill>
                <a:sym typeface="Wingdings" pitchFamily="2" charset="2"/>
              </a:rPr>
              <a:t>hạ</a:t>
            </a:r>
            <a:r>
              <a:rPr lang="en-US" baseline="-25000" dirty="0" smtClean="0">
                <a:solidFill>
                  <a:srgbClr val="FF0000"/>
                </a:solidFill>
                <a:sym typeface="Wingdings" pitchFamily="2" charset="2"/>
              </a:rPr>
              <a:t> Na</a:t>
            </a:r>
            <a:endParaRPr lang="en-US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41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 </a:t>
            </a:r>
            <a:r>
              <a:rPr lang="en-US" dirty="0" err="1" smtClean="0"/>
              <a:t>giàu</a:t>
            </a:r>
            <a:r>
              <a:rPr lang="en-US" dirty="0" smtClean="0"/>
              <a:t>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“POT</a:t>
            </a:r>
            <a:r>
              <a:rPr lang="en-US" b="1" u="sng" dirty="0" smtClean="0"/>
              <a:t>A</a:t>
            </a:r>
            <a:r>
              <a:rPr lang="en-US" dirty="0" smtClean="0"/>
              <a:t>SIUM”</a:t>
            </a:r>
          </a:p>
          <a:p>
            <a:r>
              <a:rPr lang="en-US" dirty="0" smtClean="0"/>
              <a:t>Potatoes</a:t>
            </a:r>
          </a:p>
          <a:p>
            <a:r>
              <a:rPr lang="en-US" dirty="0" smtClean="0"/>
              <a:t>Oranges</a:t>
            </a:r>
          </a:p>
          <a:p>
            <a:r>
              <a:rPr lang="en-US" dirty="0" smtClean="0"/>
              <a:t>Tomatoes</a:t>
            </a:r>
          </a:p>
          <a:p>
            <a:r>
              <a:rPr lang="en-US" dirty="0" smtClean="0"/>
              <a:t>Avocados/</a:t>
            </a:r>
            <a:r>
              <a:rPr lang="en-US" dirty="0" err="1" smtClean="0"/>
              <a:t>bAnAnA</a:t>
            </a:r>
            <a:endParaRPr lang="en-US" dirty="0" smtClean="0"/>
          </a:p>
          <a:p>
            <a:r>
              <a:rPr lang="en-US" dirty="0" err="1" smtClean="0"/>
              <a:t>Strawberies</a:t>
            </a:r>
            <a:endParaRPr lang="en-US" dirty="0" smtClean="0"/>
          </a:p>
          <a:p>
            <a:r>
              <a:rPr lang="en-US" dirty="0" err="1" smtClean="0"/>
              <a:t>fIsh</a:t>
            </a:r>
            <a:endParaRPr lang="en-US" dirty="0" smtClean="0"/>
          </a:p>
          <a:p>
            <a:r>
              <a:rPr lang="en-US" dirty="0" err="1" smtClean="0"/>
              <a:t>mUshrooms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01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Mức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độ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tăng</a:t>
            </a:r>
            <a:r>
              <a:rPr lang="en-US" dirty="0" smtClean="0">
                <a:solidFill>
                  <a:srgbClr val="0070C0"/>
                </a:solidFill>
              </a:rPr>
              <a:t> K </a:t>
            </a:r>
            <a:r>
              <a:rPr lang="en-US" dirty="0" err="1" smtClean="0">
                <a:solidFill>
                  <a:srgbClr val="0070C0"/>
                </a:solidFill>
              </a:rPr>
              <a:t>máu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2763" indent="-457200" algn="just"/>
            <a:r>
              <a:rPr lang="en-US" sz="2800" dirty="0" err="1" smtClean="0">
                <a:latin typeface="+mj-lt"/>
                <a:cs typeface="Times New Roman" pitchFamily="18" charset="0"/>
              </a:rPr>
              <a:t>Nhẹ</a:t>
            </a:r>
            <a:r>
              <a:rPr lang="en-US" sz="2800" dirty="0" smtClean="0">
                <a:latin typeface="+mj-lt"/>
                <a:cs typeface="Times New Roman" pitchFamily="18" charset="0"/>
              </a:rPr>
              <a:t>: 		5- </a:t>
            </a:r>
            <a:r>
              <a:rPr lang="en-US" sz="2800" dirty="0">
                <a:latin typeface="+mj-lt"/>
                <a:cs typeface="Times New Roman" pitchFamily="18" charset="0"/>
              </a:rPr>
              <a:t>5,5 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mEq</a:t>
            </a:r>
            <a:r>
              <a:rPr lang="en-US" sz="2800" dirty="0" smtClean="0">
                <a:latin typeface="+mj-lt"/>
                <a:cs typeface="Times New Roman" pitchFamily="18" charset="0"/>
              </a:rPr>
              <a:t>/L</a:t>
            </a:r>
          </a:p>
          <a:p>
            <a:pPr marL="512763" indent="-457200" algn="just"/>
            <a:r>
              <a:rPr lang="en-US" sz="2800" dirty="0" err="1" smtClean="0">
                <a:latin typeface="+mj-lt"/>
                <a:cs typeface="Times New Roman" pitchFamily="18" charset="0"/>
              </a:rPr>
              <a:t>Trung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bình</a:t>
            </a:r>
            <a:r>
              <a:rPr lang="en-US" sz="2800" dirty="0">
                <a:latin typeface="+mj-lt"/>
                <a:cs typeface="Times New Roman" pitchFamily="18" charset="0"/>
              </a:rPr>
              <a:t>: </a:t>
            </a:r>
            <a:r>
              <a:rPr lang="en-US" sz="2800" dirty="0" smtClean="0">
                <a:latin typeface="+mj-lt"/>
                <a:cs typeface="Times New Roman" pitchFamily="18" charset="0"/>
              </a:rPr>
              <a:t>	5,5- </a:t>
            </a:r>
            <a:r>
              <a:rPr lang="en-US" sz="2800" dirty="0">
                <a:latin typeface="+mj-lt"/>
                <a:cs typeface="Times New Roman" pitchFamily="18" charset="0"/>
              </a:rPr>
              <a:t>6,5 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mEq</a:t>
            </a:r>
            <a:r>
              <a:rPr lang="en-US" sz="2800" dirty="0" smtClean="0">
                <a:latin typeface="+mj-lt"/>
                <a:cs typeface="Times New Roman" pitchFamily="18" charset="0"/>
              </a:rPr>
              <a:t>/L</a:t>
            </a:r>
          </a:p>
          <a:p>
            <a:pPr marL="512763" indent="-457200" algn="just"/>
            <a:r>
              <a:rPr lang="en-US" sz="2800" dirty="0" err="1" smtClean="0">
                <a:latin typeface="+mj-lt"/>
                <a:cs typeface="Times New Roman" pitchFamily="18" charset="0"/>
              </a:rPr>
              <a:t>Nặng</a:t>
            </a:r>
            <a:r>
              <a:rPr lang="en-US" sz="2800" dirty="0" smtClean="0">
                <a:latin typeface="+mj-lt"/>
                <a:cs typeface="Times New Roman" pitchFamily="18" charset="0"/>
              </a:rPr>
              <a:t>: 		&gt; </a:t>
            </a:r>
            <a:r>
              <a:rPr lang="en-US" sz="2800" dirty="0">
                <a:latin typeface="+mj-lt"/>
                <a:cs typeface="Times New Roman" pitchFamily="18" charset="0"/>
              </a:rPr>
              <a:t>6,5mEq/L </a:t>
            </a:r>
            <a:endParaRPr lang="en-US" sz="2800" dirty="0" smtClean="0">
              <a:latin typeface="+mj-lt"/>
              <a:cs typeface="Times New Roman" pitchFamily="18" charset="0"/>
            </a:endParaRPr>
          </a:p>
          <a:p>
            <a:pPr marL="55563" indent="0" algn="just"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	</a:t>
            </a:r>
            <a:r>
              <a:rPr lang="en-US" sz="2800" dirty="0" smtClean="0">
                <a:latin typeface="+mj-lt"/>
                <a:cs typeface="Times New Roman" pitchFamily="18" charset="0"/>
              </a:rPr>
              <a:t>		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hoặc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thay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đổi</a:t>
            </a:r>
            <a:r>
              <a:rPr lang="en-US" sz="2800" dirty="0">
                <a:latin typeface="+mj-lt"/>
                <a:cs typeface="Times New Roman" pitchFamily="18" charset="0"/>
              </a:rPr>
              <a:t>  ECG </a:t>
            </a:r>
            <a:r>
              <a:rPr lang="en-US" sz="2800" dirty="0" smtClean="0">
                <a:latin typeface="+mj-lt"/>
                <a:cs typeface="Times New Roman" pitchFamily="18" charset="0"/>
              </a:rPr>
              <a:t>(</a:t>
            </a:r>
            <a:r>
              <a:rPr lang="en-US" sz="2800" dirty="0">
                <a:cs typeface="Times New Roman" pitchFamily="18" charset="0"/>
              </a:rPr>
              <a:t>QRS </a:t>
            </a:r>
            <a:r>
              <a:rPr lang="en-US" sz="2800" dirty="0" err="1">
                <a:cs typeface="Times New Roman" pitchFamily="18" charset="0"/>
              </a:rPr>
              <a:t>dãn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rộng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, 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sóng</a:t>
            </a:r>
            <a:r>
              <a:rPr lang="en-US" sz="2800" dirty="0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>
                <a:solidFill>
                  <a:srgbClr val="00B050"/>
                </a:solidFill>
                <a:latin typeface="+mj-lt"/>
                <a:cs typeface="Times New Roman" pitchFamily="18" charset="0"/>
              </a:rPr>
              <a:t>T </a:t>
            </a:r>
            <a:r>
              <a:rPr lang="en-US" sz="2800" dirty="0" err="1">
                <a:solidFill>
                  <a:srgbClr val="00B050"/>
                </a:solidFill>
                <a:latin typeface="+mj-lt"/>
                <a:cs typeface="Times New Roman" pitchFamily="18" charset="0"/>
              </a:rPr>
              <a:t>cao</a:t>
            </a:r>
            <a:r>
              <a:rPr lang="en-US" sz="2800" dirty="0">
                <a:solidFill>
                  <a:srgbClr val="00B05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+mj-lt"/>
                <a:cs typeface="Times New Roman" pitchFamily="18" charset="0"/>
              </a:rPr>
              <a:t>nhọn</a:t>
            </a:r>
            <a:r>
              <a:rPr lang="en-US" sz="2800" dirty="0">
                <a:solidFill>
                  <a:srgbClr val="00B05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+mj-lt"/>
                <a:cs typeface="Times New Roman" pitchFamily="18" charset="0"/>
              </a:rPr>
              <a:t>đối</a:t>
            </a:r>
            <a:r>
              <a:rPr lang="en-US" sz="2800" dirty="0">
                <a:solidFill>
                  <a:srgbClr val="00B05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xứng</a:t>
            </a:r>
            <a:r>
              <a:rPr lang="en-US" sz="2800" dirty="0" smtClean="0">
                <a:latin typeface="+mj-lt"/>
                <a:cs typeface="Times New Roman" pitchFamily="18" charset="0"/>
              </a:rPr>
              <a:t>, </a:t>
            </a:r>
            <a:r>
              <a:rPr lang="en-US" sz="2800" dirty="0">
                <a:latin typeface="+mj-lt"/>
                <a:cs typeface="Times New Roman" pitchFamily="18" charset="0"/>
              </a:rPr>
              <a:t>NTT </a:t>
            </a:r>
            <a:r>
              <a:rPr lang="en-US" sz="2800" dirty="0" err="1">
                <a:latin typeface="+mj-lt"/>
                <a:cs typeface="Times New Roman" pitchFamily="18" charset="0"/>
              </a:rPr>
              <a:t>thất</a:t>
            </a:r>
            <a:r>
              <a:rPr lang="en-US" sz="2800" dirty="0">
                <a:latin typeface="+mj-lt"/>
                <a:cs typeface="Times New Roman" pitchFamily="18" charset="0"/>
              </a:rPr>
              <a:t>, rung </a:t>
            </a:r>
            <a:r>
              <a:rPr lang="en-US" sz="2800" dirty="0" err="1">
                <a:latin typeface="+mj-lt"/>
                <a:cs typeface="Times New Roman" pitchFamily="18" charset="0"/>
              </a:rPr>
              <a:t>thất</a:t>
            </a:r>
            <a:r>
              <a:rPr lang="en-US" sz="2800" dirty="0" smtClean="0">
                <a:latin typeface="+mj-lt"/>
                <a:cs typeface="Times New Roman" pitchFamily="18" charset="0"/>
              </a:rPr>
              <a:t>).</a:t>
            </a:r>
          </a:p>
          <a:p>
            <a:pPr marL="512763" indent="-457200" algn="just"/>
            <a:endParaRPr lang="en-US" sz="2800" dirty="0" smtClean="0">
              <a:latin typeface="+mj-lt"/>
              <a:cs typeface="Times New Roman" pitchFamily="18" charset="0"/>
            </a:endParaRPr>
          </a:p>
          <a:p>
            <a:pPr marL="55563" indent="0" algn="just">
              <a:buNone/>
            </a:pPr>
            <a:r>
              <a:rPr lang="en-US" sz="2800" dirty="0" err="1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Nguy</a:t>
            </a:r>
            <a:r>
              <a:rPr lang="en-US" sz="28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itchFamily="18" charset="0"/>
              </a:rPr>
              <a:t>cơ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itchFamily="18" charset="0"/>
              </a:rPr>
              <a:t>tử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vong</a:t>
            </a:r>
            <a:endParaRPr lang="en-US" sz="2800" dirty="0">
              <a:latin typeface="+mj-lt"/>
              <a:cs typeface="Times New Roman" pitchFamily="18" charset="0"/>
            </a:endParaRPr>
          </a:p>
          <a:p>
            <a:pPr marL="912813" lvl="1" indent="-457200" algn="just">
              <a:buFont typeface="Wingdings" pitchFamily="2" charset="2"/>
              <a:buChar char="v"/>
            </a:pPr>
            <a:r>
              <a:rPr lang="en-US" dirty="0" smtClean="0">
                <a:latin typeface="+mj-lt"/>
                <a:cs typeface="Times New Roman" pitchFamily="18" charset="0"/>
              </a:rPr>
              <a:t>K </a:t>
            </a:r>
            <a:r>
              <a:rPr lang="en-US" dirty="0">
                <a:latin typeface="+mj-lt"/>
                <a:cs typeface="Times New Roman" pitchFamily="18" charset="0"/>
              </a:rPr>
              <a:t>&gt; 7,5mEq/L </a:t>
            </a:r>
          </a:p>
          <a:p>
            <a:pPr marL="912813" lvl="1" indent="-457200" algn="just">
              <a:buFont typeface="Wingdings" pitchFamily="2" charset="2"/>
              <a:buChar char="v"/>
            </a:pPr>
            <a:r>
              <a:rPr lang="en-US" dirty="0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ECG </a:t>
            </a:r>
            <a:r>
              <a:rPr lang="en-US" dirty="0" err="1">
                <a:solidFill>
                  <a:srgbClr val="00B050"/>
                </a:solidFill>
                <a:latin typeface="+mj-lt"/>
                <a:cs typeface="Times New Roman" pitchFamily="18" charset="0"/>
              </a:rPr>
              <a:t>mất</a:t>
            </a:r>
            <a:r>
              <a:rPr lang="en-US" dirty="0">
                <a:solidFill>
                  <a:srgbClr val="00B05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+mj-lt"/>
                <a:cs typeface="Times New Roman" pitchFamily="18" charset="0"/>
              </a:rPr>
              <a:t>sóng</a:t>
            </a:r>
            <a:r>
              <a:rPr lang="en-US" dirty="0">
                <a:solidFill>
                  <a:srgbClr val="00B050"/>
                </a:solidFill>
                <a:latin typeface="+mj-lt"/>
                <a:cs typeface="Times New Roman" pitchFamily="18" charset="0"/>
              </a:rPr>
              <a:t> P</a:t>
            </a:r>
            <a:r>
              <a:rPr lang="en-US" dirty="0">
                <a:latin typeface="+mj-lt"/>
                <a:cs typeface="Times New Roman" pitchFamily="18" charset="0"/>
              </a:rPr>
              <a:t>, QRS </a:t>
            </a:r>
            <a:r>
              <a:rPr lang="en-US" dirty="0" err="1">
                <a:latin typeface="+mj-lt"/>
                <a:cs typeface="Times New Roman" pitchFamily="18" charset="0"/>
              </a:rPr>
              <a:t>dãn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rộng</a:t>
            </a:r>
            <a:r>
              <a:rPr lang="en-US" dirty="0">
                <a:latin typeface="+mj-lt"/>
                <a:cs typeface="Times New Roman" pitchFamily="18" charset="0"/>
              </a:rPr>
              <a:t>, </a:t>
            </a:r>
            <a:r>
              <a:rPr lang="en-US" dirty="0" err="1">
                <a:latin typeface="+mj-lt"/>
                <a:cs typeface="Times New Roman" pitchFamily="18" charset="0"/>
              </a:rPr>
              <a:t>loạn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nhịp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thất</a:t>
            </a:r>
            <a:endParaRPr lang="en-US" dirty="0">
              <a:latin typeface="+mj-lt"/>
              <a:cs typeface="Times New Roman" pitchFamily="18" charset="0"/>
            </a:endParaRPr>
          </a:p>
          <a:p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1443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76200"/>
            <a:ext cx="7696200" cy="11430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70C0"/>
                </a:solidFill>
              </a:rPr>
              <a:t>Điều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</a:rPr>
              <a:t>trị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</a:rPr>
              <a:t>tăng</a:t>
            </a:r>
            <a:r>
              <a:rPr lang="en-US" sz="3600" dirty="0" smtClean="0">
                <a:solidFill>
                  <a:srgbClr val="0070C0"/>
                </a:solidFill>
              </a:rPr>
              <a:t> K </a:t>
            </a:r>
            <a:r>
              <a:rPr lang="en-US" sz="3600" dirty="0" err="1" smtClean="0">
                <a:solidFill>
                  <a:srgbClr val="0070C0"/>
                </a:solidFill>
              </a:rPr>
              <a:t>máu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838200"/>
            <a:ext cx="84582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</a:rPr>
              <a:t>Nhẹ</a:t>
            </a:r>
            <a:r>
              <a:rPr lang="en-US" sz="2400" dirty="0">
                <a:solidFill>
                  <a:srgbClr val="0070C0"/>
                </a:solidFill>
              </a:rPr>
              <a:t>:</a:t>
            </a:r>
            <a:r>
              <a:rPr lang="en-US" sz="2400" dirty="0"/>
              <a:t> </a:t>
            </a:r>
            <a:r>
              <a:rPr lang="en-US" sz="2400" dirty="0" err="1"/>
              <a:t>hạn</a:t>
            </a:r>
            <a:r>
              <a:rPr lang="en-US" sz="2400" dirty="0"/>
              <a:t> </a:t>
            </a:r>
            <a:r>
              <a:rPr lang="en-US" sz="2400" dirty="0" err="1"/>
              <a:t>chế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ăn</a:t>
            </a:r>
            <a:r>
              <a:rPr lang="en-US" sz="2400" dirty="0"/>
              <a:t>, </a:t>
            </a:r>
            <a:r>
              <a:rPr lang="en-US" sz="2400" dirty="0" err="1" smtClean="0"/>
              <a:t>thuốc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err="1"/>
              <a:t>Lactat</a:t>
            </a:r>
            <a:r>
              <a:rPr lang="en-US" sz="2400" dirty="0"/>
              <a:t> ringer, ƯCMC, ỨC AT1, </a:t>
            </a:r>
            <a:r>
              <a:rPr lang="en-US" sz="2400" dirty="0" smtClean="0"/>
              <a:t>spironolactone)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rgbClr val="0070C0"/>
                </a:solidFill>
              </a:rPr>
              <a:t>Trung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bình</a:t>
            </a:r>
            <a:r>
              <a:rPr lang="en-US" sz="2400" dirty="0">
                <a:solidFill>
                  <a:srgbClr val="0070C0"/>
                </a:solidFill>
              </a:rPr>
              <a:t>: </a:t>
            </a:r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smtClean="0"/>
              <a:t>Resin</a:t>
            </a:r>
          </a:p>
          <a:p>
            <a:r>
              <a:rPr lang="en-US" sz="2400" dirty="0" err="1" smtClean="0"/>
              <a:t>Kayexalate</a:t>
            </a:r>
            <a:r>
              <a:rPr lang="en-US" sz="2400" dirty="0" smtClean="0"/>
              <a:t> </a:t>
            </a:r>
            <a:r>
              <a:rPr lang="en-US" sz="2400" dirty="0"/>
              <a:t>15g 1 </a:t>
            </a:r>
            <a:r>
              <a:rPr lang="en-US" sz="2400" dirty="0" err="1"/>
              <a:t>gói</a:t>
            </a:r>
            <a:r>
              <a:rPr lang="en-US" sz="2400" dirty="0"/>
              <a:t>/60 ml + sorbitol 5g 2 </a:t>
            </a:r>
            <a:r>
              <a:rPr lang="en-US" sz="2400" dirty="0" err="1"/>
              <a:t>gói</a:t>
            </a:r>
            <a:r>
              <a:rPr lang="en-US" sz="2400" dirty="0"/>
              <a:t> </a:t>
            </a:r>
            <a:r>
              <a:rPr lang="en-US" sz="2400" dirty="0" err="1"/>
              <a:t>pha</a:t>
            </a:r>
            <a:r>
              <a:rPr lang="en-US" sz="2400" dirty="0"/>
              <a:t> 50 ml H</a:t>
            </a:r>
            <a:r>
              <a:rPr lang="en-US" sz="2400" baseline="-25000" dirty="0"/>
              <a:t>2</a:t>
            </a:r>
            <a:r>
              <a:rPr lang="en-US" sz="2400" dirty="0"/>
              <a:t>O x 3 (</a:t>
            </a:r>
            <a:r>
              <a:rPr lang="en-US" sz="2400" dirty="0" smtClean="0"/>
              <a:t>u)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400" dirty="0" err="1" smtClean="0">
                <a:solidFill>
                  <a:srgbClr val="0070C0"/>
                </a:solidFill>
              </a:rPr>
              <a:t>Nặng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800100" lvl="3" indent="-342900">
              <a:buFont typeface="Wingdings" pitchFamily="2" charset="2"/>
              <a:buChar char="v"/>
            </a:pPr>
            <a:r>
              <a:rPr lang="en-US" sz="2400" dirty="0" err="1" smtClean="0"/>
              <a:t>Bảo</a:t>
            </a:r>
            <a:r>
              <a:rPr lang="en-US" sz="2400" dirty="0" smtClean="0"/>
              <a:t> </a:t>
            </a:r>
            <a:r>
              <a:rPr lang="en-US" sz="2400" dirty="0" err="1" smtClean="0"/>
              <a:t>vệ</a:t>
            </a:r>
            <a:r>
              <a:rPr lang="en-US" sz="2400" dirty="0" smtClean="0"/>
              <a:t> </a:t>
            </a:r>
            <a:r>
              <a:rPr lang="en-US" sz="2400" dirty="0" err="1" smtClean="0"/>
              <a:t>tim</a:t>
            </a:r>
            <a:r>
              <a:rPr lang="en-US" sz="2400" dirty="0" smtClean="0"/>
              <a:t>: 	</a:t>
            </a:r>
            <a:r>
              <a:rPr lang="en-US" sz="2400" dirty="0" err="1" smtClean="0">
                <a:cs typeface="Arial" pitchFamily="34" charset="0"/>
              </a:rPr>
              <a:t>Calci</a:t>
            </a:r>
            <a:r>
              <a:rPr lang="en-US" sz="2400" dirty="0" smtClean="0"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gluconate</a:t>
            </a:r>
            <a:r>
              <a:rPr lang="en-US" sz="2400" dirty="0">
                <a:cs typeface="Arial" pitchFamily="34" charset="0"/>
              </a:rPr>
              <a:t> 10% 5 ml </a:t>
            </a:r>
            <a:r>
              <a:rPr lang="en-US" sz="2400" dirty="0" smtClean="0">
                <a:solidFill>
                  <a:srgbClr val="FF0000"/>
                </a:solidFill>
                <a:cs typeface="Arial" pitchFamily="34" charset="0"/>
              </a:rPr>
              <a:t>2 </a:t>
            </a:r>
            <a:r>
              <a:rPr lang="en-US" sz="2400" dirty="0" err="1">
                <a:solidFill>
                  <a:srgbClr val="FF0000"/>
                </a:solidFill>
                <a:cs typeface="Arial" pitchFamily="34" charset="0"/>
              </a:rPr>
              <a:t>ống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smtClean="0">
                <a:cs typeface="Arial" pitchFamily="34" charset="0"/>
              </a:rPr>
              <a:t>TMC</a:t>
            </a:r>
          </a:p>
          <a:p>
            <a:pPr marL="457200" lvl="3"/>
            <a:r>
              <a:rPr lang="en-US" sz="2400" dirty="0" smtClean="0">
                <a:cs typeface="Arial" pitchFamily="34" charset="0"/>
              </a:rPr>
              <a:t>			</a:t>
            </a:r>
            <a:r>
              <a:rPr lang="en-US" sz="2400" dirty="0" err="1" smtClean="0">
                <a:cs typeface="Arial" pitchFamily="34" charset="0"/>
              </a:rPr>
              <a:t>Lặp</a:t>
            </a:r>
            <a:r>
              <a:rPr lang="en-US" sz="2400" dirty="0" smtClean="0">
                <a:cs typeface="Arial" pitchFamily="34" charset="0"/>
              </a:rPr>
              <a:t> </a:t>
            </a:r>
            <a:r>
              <a:rPr lang="en-US" sz="2400" dirty="0" err="1" smtClean="0">
                <a:cs typeface="Arial" pitchFamily="34" charset="0"/>
              </a:rPr>
              <a:t>lại</a:t>
            </a:r>
            <a:r>
              <a:rPr lang="en-US" sz="2400" dirty="0" smtClean="0">
                <a:cs typeface="Arial" pitchFamily="34" charset="0"/>
              </a:rPr>
              <a:t> 5-15’ </a:t>
            </a:r>
            <a:r>
              <a:rPr lang="en-US" sz="2400" dirty="0" err="1" smtClean="0">
                <a:cs typeface="Arial" pitchFamily="34" charset="0"/>
              </a:rPr>
              <a:t>nếu</a:t>
            </a:r>
            <a:r>
              <a:rPr lang="en-US" sz="2400" dirty="0" smtClean="0">
                <a:cs typeface="Arial" pitchFamily="34" charset="0"/>
              </a:rPr>
              <a:t> ECG </a:t>
            </a:r>
            <a:r>
              <a:rPr lang="en-US" sz="2400" dirty="0" err="1" smtClean="0">
                <a:cs typeface="Arial" pitchFamily="34" charset="0"/>
              </a:rPr>
              <a:t>ko</a:t>
            </a:r>
            <a:r>
              <a:rPr lang="en-US" sz="2400" dirty="0" smtClean="0">
                <a:cs typeface="Arial" pitchFamily="34" charset="0"/>
              </a:rPr>
              <a:t> </a:t>
            </a:r>
            <a:r>
              <a:rPr lang="en-US" sz="2400" dirty="0" err="1" smtClean="0">
                <a:cs typeface="Arial" pitchFamily="34" charset="0"/>
              </a:rPr>
              <a:t>đổi</a:t>
            </a:r>
            <a:endParaRPr lang="en-US" sz="2400" dirty="0" smtClean="0">
              <a:cs typeface="Arial" pitchFamily="34" charset="0"/>
            </a:endParaRPr>
          </a:p>
          <a:p>
            <a:pPr marL="742950" lvl="3" indent="-285750">
              <a:buFont typeface="Wingdings" pitchFamily="2" charset="2"/>
              <a:buChar char="v"/>
            </a:pPr>
            <a:r>
              <a:rPr lang="en-US" sz="2400" dirty="0" err="1" smtClean="0">
                <a:cs typeface="Arial" pitchFamily="34" charset="0"/>
              </a:rPr>
              <a:t>Chuyển</a:t>
            </a:r>
            <a:r>
              <a:rPr lang="en-US" sz="2400" dirty="0" smtClean="0">
                <a:cs typeface="Arial" pitchFamily="34" charset="0"/>
              </a:rPr>
              <a:t> K </a:t>
            </a:r>
            <a:r>
              <a:rPr lang="en-US" sz="2400" dirty="0" err="1" smtClean="0">
                <a:cs typeface="Arial" pitchFamily="34" charset="0"/>
              </a:rPr>
              <a:t>ngoại</a:t>
            </a:r>
            <a:r>
              <a:rPr lang="en-US" sz="2400" dirty="0" smtClean="0">
                <a:cs typeface="Arial" pitchFamily="34" charset="0"/>
              </a:rPr>
              <a:t> </a:t>
            </a:r>
            <a:r>
              <a:rPr lang="en-US" sz="2400" dirty="0" err="1" smtClean="0">
                <a:cs typeface="Arial" pitchFamily="34" charset="0"/>
              </a:rPr>
              <a:t>bào</a:t>
            </a:r>
            <a:r>
              <a:rPr lang="en-US" sz="2400" dirty="0" smtClean="0">
                <a:cs typeface="Arial" pitchFamily="34" charset="0"/>
              </a:rPr>
              <a:t> </a:t>
            </a:r>
            <a:r>
              <a:rPr lang="en-US" sz="2400" dirty="0" smtClean="0">
                <a:cs typeface="Arial" pitchFamily="34" charset="0"/>
                <a:sym typeface="Wingdings" pitchFamily="2" charset="2"/>
              </a:rPr>
              <a:t> </a:t>
            </a:r>
            <a:r>
              <a:rPr lang="en-US" sz="2400" dirty="0" err="1" smtClean="0">
                <a:cs typeface="Arial" pitchFamily="34" charset="0"/>
                <a:sym typeface="Wingdings" pitchFamily="2" charset="2"/>
              </a:rPr>
              <a:t>nội</a:t>
            </a:r>
            <a:r>
              <a:rPr lang="en-US" sz="2400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cs typeface="Arial" pitchFamily="34" charset="0"/>
                <a:sym typeface="Wingdings" pitchFamily="2" charset="2"/>
              </a:rPr>
              <a:t>bào</a:t>
            </a:r>
            <a:endParaRPr lang="en-US" sz="2400" dirty="0" smtClean="0">
              <a:cs typeface="Arial" pitchFamily="34" charset="0"/>
              <a:sym typeface="Wingdings" pitchFamily="2" charset="2"/>
            </a:endParaRPr>
          </a:p>
          <a:p>
            <a:pPr marL="1257300" lvl="4" indent="-342900">
              <a:buFont typeface="Symbol" pitchFamily="18" charset="2"/>
              <a:buChar char="-"/>
            </a:pPr>
            <a:r>
              <a:rPr lang="en-US" sz="2400" dirty="0" smtClean="0">
                <a:cs typeface="Arial" pitchFamily="34" charset="0"/>
                <a:sym typeface="Wingdings" pitchFamily="2" charset="2"/>
              </a:rPr>
              <a:t>Insulin </a:t>
            </a:r>
            <a:r>
              <a:rPr lang="en-US" sz="2400" dirty="0" err="1" smtClean="0">
                <a:cs typeface="Arial" pitchFamily="34" charset="0"/>
                <a:sym typeface="Wingdings" pitchFamily="2" charset="2"/>
              </a:rPr>
              <a:t>actrapid</a:t>
            </a:r>
            <a:r>
              <a:rPr lang="en-US" sz="2400" dirty="0" smtClean="0">
                <a:cs typeface="Arial" pitchFamily="34" charset="0"/>
                <a:sym typeface="Wingdings" pitchFamily="2" charset="2"/>
              </a:rPr>
              <a:t> 6UI + glucose 30% 100 ml TTM XXX </a:t>
            </a:r>
            <a:r>
              <a:rPr lang="en-US" sz="2400" dirty="0" err="1" smtClean="0">
                <a:cs typeface="Arial" pitchFamily="34" charset="0"/>
                <a:sym typeface="Wingdings" pitchFamily="2" charset="2"/>
              </a:rPr>
              <a:t>giọt</a:t>
            </a:r>
            <a:r>
              <a:rPr lang="en-US" sz="2400" dirty="0" smtClean="0">
                <a:cs typeface="Arial" pitchFamily="34" charset="0"/>
                <a:sym typeface="Wingdings" pitchFamily="2" charset="2"/>
              </a:rPr>
              <a:t>/</a:t>
            </a:r>
            <a:r>
              <a:rPr lang="en-US" sz="2400" dirty="0" err="1" smtClean="0">
                <a:cs typeface="Arial" pitchFamily="34" charset="0"/>
                <a:sym typeface="Wingdings" pitchFamily="2" charset="2"/>
              </a:rPr>
              <a:t>phút</a:t>
            </a:r>
            <a:r>
              <a:rPr lang="en-US" sz="2400" dirty="0" smtClean="0">
                <a:cs typeface="Arial" pitchFamily="34" charset="0"/>
                <a:sym typeface="Wingdings" pitchFamily="2" charset="2"/>
              </a:rPr>
              <a:t>. </a:t>
            </a:r>
            <a:r>
              <a:rPr lang="en-US" sz="2400" dirty="0" err="1" smtClean="0">
                <a:cs typeface="Arial" pitchFamily="34" charset="0"/>
                <a:sym typeface="Wingdings" pitchFamily="2" charset="2"/>
              </a:rPr>
              <a:t>Lặp</a:t>
            </a:r>
            <a:r>
              <a:rPr lang="en-US" sz="2400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cs typeface="Arial" pitchFamily="34" charset="0"/>
                <a:sym typeface="Wingdings" pitchFamily="2" charset="2"/>
              </a:rPr>
              <a:t>lại</a:t>
            </a:r>
            <a:r>
              <a:rPr lang="en-US" sz="2400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cs typeface="Arial" pitchFamily="34" charset="0"/>
                <a:sym typeface="Wingdings" pitchFamily="2" charset="2"/>
              </a:rPr>
              <a:t>mỗi</a:t>
            </a:r>
            <a:r>
              <a:rPr lang="en-US" sz="2400" dirty="0" smtClean="0">
                <a:cs typeface="Arial" pitchFamily="34" charset="0"/>
                <a:sym typeface="Wingdings" pitchFamily="2" charset="2"/>
              </a:rPr>
              <a:t> 1h </a:t>
            </a:r>
            <a:r>
              <a:rPr lang="en-US" sz="2400" dirty="0" err="1" smtClean="0">
                <a:cs typeface="Arial" pitchFamily="34" charset="0"/>
                <a:sym typeface="Wingdings" pitchFamily="2" charset="2"/>
              </a:rPr>
              <a:t>khi</a:t>
            </a:r>
            <a:r>
              <a:rPr lang="en-US" sz="2400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cs typeface="Arial" pitchFamily="34" charset="0"/>
                <a:sym typeface="Wingdings" pitchFamily="2" charset="2"/>
              </a:rPr>
              <a:t>cần</a:t>
            </a:r>
            <a:endParaRPr lang="en-US" sz="2400" dirty="0" smtClean="0">
              <a:cs typeface="Arial" pitchFamily="34" charset="0"/>
              <a:sym typeface="Wingdings" pitchFamily="2" charset="2"/>
            </a:endParaRPr>
          </a:p>
          <a:p>
            <a:pPr marL="1257300" lvl="4" indent="-342900">
              <a:buFont typeface="Symbol" pitchFamily="18" charset="2"/>
              <a:buChar char="-"/>
            </a:pPr>
            <a:r>
              <a:rPr lang="en-US" sz="2400" dirty="0" err="1" smtClean="0">
                <a:cs typeface="Arial" pitchFamily="34" charset="0"/>
                <a:sym typeface="Wingdings" pitchFamily="2" charset="2"/>
              </a:rPr>
              <a:t>Ventoline</a:t>
            </a:r>
            <a:r>
              <a:rPr lang="en-US" sz="2400" dirty="0" smtClean="0">
                <a:cs typeface="Arial" pitchFamily="34" charset="0"/>
                <a:sym typeface="Wingdings" pitchFamily="2" charset="2"/>
              </a:rPr>
              <a:t> 5 mg/2.5 ml </a:t>
            </a:r>
            <a:r>
              <a:rPr lang="en-US" sz="2400" dirty="0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2 </a:t>
            </a:r>
            <a:r>
              <a:rPr lang="en-US" sz="2400" dirty="0" err="1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tép</a:t>
            </a:r>
            <a:r>
              <a:rPr lang="en-US" sz="2400" dirty="0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smtClean="0">
                <a:cs typeface="Arial" pitchFamily="34" charset="0"/>
                <a:sym typeface="Wingdings" pitchFamily="2" charset="2"/>
              </a:rPr>
              <a:t>+ </a:t>
            </a:r>
            <a:r>
              <a:rPr lang="en-US" sz="2400" dirty="0" err="1" smtClean="0">
                <a:cs typeface="Arial" pitchFamily="34" charset="0"/>
                <a:sym typeface="Wingdings" pitchFamily="2" charset="2"/>
              </a:rPr>
              <a:t>NaCl</a:t>
            </a:r>
            <a:r>
              <a:rPr lang="en-US" sz="2400" dirty="0" smtClean="0">
                <a:cs typeface="Arial" pitchFamily="34" charset="0"/>
                <a:sym typeface="Wingdings" pitchFamily="2" charset="2"/>
              </a:rPr>
              <a:t> 0.9% 4 ml PKD</a:t>
            </a:r>
          </a:p>
          <a:p>
            <a:pPr marL="1257300" lvl="4" indent="-342900">
              <a:buFont typeface="Symbol" pitchFamily="18" charset="2"/>
              <a:buChar char="-"/>
            </a:pPr>
            <a:r>
              <a:rPr lang="en-US" sz="2400" dirty="0" smtClean="0">
                <a:cs typeface="Arial" pitchFamily="34" charset="0"/>
                <a:sym typeface="Wingdings" pitchFamily="2" charset="2"/>
              </a:rPr>
              <a:t>NaHCO</a:t>
            </a:r>
            <a:r>
              <a:rPr lang="en-US" sz="2400" baseline="-25000" dirty="0" smtClean="0">
                <a:cs typeface="Arial" pitchFamily="34" charset="0"/>
                <a:sym typeface="Wingdings" pitchFamily="2" charset="2"/>
              </a:rPr>
              <a:t>3</a:t>
            </a:r>
            <a:r>
              <a:rPr lang="en-US" sz="2400" dirty="0" smtClean="0">
                <a:cs typeface="Arial" pitchFamily="34" charset="0"/>
                <a:sym typeface="Wingdings" pitchFamily="2" charset="2"/>
              </a:rPr>
              <a:t> 5% 100ml TTM. </a:t>
            </a:r>
            <a:r>
              <a:rPr lang="en-US" sz="2400" dirty="0" err="1" smtClean="0">
                <a:cs typeface="Arial" pitchFamily="34" charset="0"/>
                <a:sym typeface="Wingdings" pitchFamily="2" charset="2"/>
              </a:rPr>
              <a:t>Dùng</a:t>
            </a:r>
            <a:r>
              <a:rPr lang="en-US" sz="2400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cs typeface="Arial" pitchFamily="34" charset="0"/>
                <a:sym typeface="Wingdings" pitchFamily="2" charset="2"/>
              </a:rPr>
              <a:t>khi</a:t>
            </a:r>
            <a:r>
              <a:rPr lang="en-US" sz="2400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cs typeface="Arial" pitchFamily="34" charset="0"/>
                <a:sym typeface="Wingdings" pitchFamily="2" charset="2"/>
              </a:rPr>
              <a:t>toan</a:t>
            </a:r>
            <a:r>
              <a:rPr lang="en-US" sz="2400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cs typeface="Arial" pitchFamily="34" charset="0"/>
                <a:sym typeface="Wingdings" pitchFamily="2" charset="2"/>
              </a:rPr>
              <a:t>chuyển</a:t>
            </a:r>
            <a:r>
              <a:rPr lang="en-US" sz="2400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cs typeface="Arial" pitchFamily="34" charset="0"/>
                <a:sym typeface="Wingdings" pitchFamily="2" charset="2"/>
              </a:rPr>
              <a:t>hóa</a:t>
            </a:r>
            <a:endParaRPr lang="en-US" sz="2400" dirty="0" smtClean="0">
              <a:cs typeface="Arial" pitchFamily="34" charset="0"/>
              <a:sym typeface="Wingdings" pitchFamily="2" charset="2"/>
            </a:endParaRPr>
          </a:p>
          <a:p>
            <a:pPr marL="742950" lvl="3" indent="-285750">
              <a:buFont typeface="Wingdings" pitchFamily="2" charset="2"/>
              <a:buChar char="v"/>
            </a:pPr>
            <a:r>
              <a:rPr lang="en-US" sz="2400" dirty="0" err="1" smtClean="0">
                <a:cs typeface="Arial" pitchFamily="34" charset="0"/>
                <a:sym typeface="Wingdings" pitchFamily="2" charset="2"/>
              </a:rPr>
              <a:t>Thải</a:t>
            </a:r>
            <a:r>
              <a:rPr lang="en-US" sz="2400" dirty="0" smtClean="0">
                <a:cs typeface="Arial" pitchFamily="34" charset="0"/>
                <a:sym typeface="Wingdings" pitchFamily="2" charset="2"/>
              </a:rPr>
              <a:t> K</a:t>
            </a:r>
          </a:p>
          <a:p>
            <a:pPr marL="1257300" lvl="4" indent="-342900">
              <a:buFont typeface="Symbol" pitchFamily="18" charset="2"/>
              <a:buChar char="-"/>
            </a:pPr>
            <a:r>
              <a:rPr lang="en-US" sz="2400" dirty="0" err="1" smtClean="0">
                <a:cs typeface="Arial" pitchFamily="34" charset="0"/>
                <a:sym typeface="Wingdings" pitchFamily="2" charset="2"/>
              </a:rPr>
              <a:t>Tiêu</a:t>
            </a:r>
            <a:r>
              <a:rPr lang="en-US" sz="2400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cs typeface="Arial" pitchFamily="34" charset="0"/>
                <a:sym typeface="Wingdings" pitchFamily="2" charset="2"/>
              </a:rPr>
              <a:t>hóa</a:t>
            </a:r>
            <a:r>
              <a:rPr lang="en-US" sz="2400" dirty="0" smtClean="0">
                <a:cs typeface="Arial" pitchFamily="34" charset="0"/>
                <a:sym typeface="Wingdings" pitchFamily="2" charset="2"/>
              </a:rPr>
              <a:t>: Resin</a:t>
            </a:r>
          </a:p>
          <a:p>
            <a:pPr marL="1257300" lvl="4" indent="-342900">
              <a:buFont typeface="Symbol" pitchFamily="18" charset="2"/>
              <a:buChar char="-"/>
            </a:pPr>
            <a:r>
              <a:rPr lang="en-US" sz="2400" dirty="0" err="1" smtClean="0">
                <a:cs typeface="Arial" pitchFamily="34" charset="0"/>
                <a:sym typeface="Wingdings" pitchFamily="2" charset="2"/>
              </a:rPr>
              <a:t>Thận</a:t>
            </a:r>
            <a:r>
              <a:rPr lang="en-US" sz="2400" dirty="0" smtClean="0">
                <a:cs typeface="Arial" pitchFamily="34" charset="0"/>
                <a:sym typeface="Wingdings" pitchFamily="2" charset="2"/>
              </a:rPr>
              <a:t>: Furosemide </a:t>
            </a:r>
            <a:r>
              <a:rPr lang="en-US" sz="2400" dirty="0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20</a:t>
            </a:r>
            <a:r>
              <a:rPr lang="en-US" sz="2400" dirty="0" smtClean="0">
                <a:cs typeface="Arial" pitchFamily="34" charset="0"/>
                <a:sym typeface="Wingdings" pitchFamily="2" charset="2"/>
              </a:rPr>
              <a:t> mg </a:t>
            </a:r>
            <a:r>
              <a:rPr lang="en-US" sz="2400" dirty="0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2</a:t>
            </a:r>
            <a:r>
              <a:rPr lang="en-US" sz="2400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cs typeface="Arial" pitchFamily="34" charset="0"/>
                <a:sym typeface="Wingdings" pitchFamily="2" charset="2"/>
              </a:rPr>
              <a:t>ống</a:t>
            </a:r>
            <a:r>
              <a:rPr lang="en-US" sz="2400" dirty="0" smtClean="0">
                <a:cs typeface="Arial" pitchFamily="34" charset="0"/>
                <a:sym typeface="Wingdings" pitchFamily="2" charset="2"/>
              </a:rPr>
              <a:t> TM: </a:t>
            </a:r>
            <a:r>
              <a:rPr lang="en-US" sz="2400" dirty="0" err="1" smtClean="0">
                <a:cs typeface="Arial" pitchFamily="34" charset="0"/>
                <a:sym typeface="Wingdings" pitchFamily="2" charset="2"/>
              </a:rPr>
              <a:t>ít</a:t>
            </a:r>
            <a:r>
              <a:rPr lang="en-US" sz="2400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cs typeface="Arial" pitchFamily="34" charset="0"/>
                <a:sym typeface="Wingdings" pitchFamily="2" charset="2"/>
              </a:rPr>
              <a:t>hiệu</a:t>
            </a:r>
            <a:r>
              <a:rPr lang="en-US" sz="2400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cs typeface="Arial" pitchFamily="34" charset="0"/>
                <a:sym typeface="Wingdings" pitchFamily="2" charset="2"/>
              </a:rPr>
              <a:t>quả</a:t>
            </a:r>
            <a:endParaRPr lang="en-US" sz="2400" dirty="0" smtClean="0">
              <a:cs typeface="Arial" pitchFamily="34" charset="0"/>
              <a:sym typeface="Wingdings" pitchFamily="2" charset="2"/>
            </a:endParaRPr>
          </a:p>
          <a:p>
            <a:pPr marL="1257300" lvl="4" indent="-342900">
              <a:buFont typeface="Symbol" pitchFamily="18" charset="2"/>
              <a:buChar char="-"/>
            </a:pPr>
            <a:r>
              <a:rPr lang="en-US" sz="2400" dirty="0" err="1" smtClean="0">
                <a:cs typeface="Arial" pitchFamily="34" charset="0"/>
                <a:sym typeface="Wingdings" pitchFamily="2" charset="2"/>
              </a:rPr>
              <a:t>Chạy</a:t>
            </a:r>
            <a:r>
              <a:rPr lang="en-US" sz="2400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cs typeface="Arial" pitchFamily="34" charset="0"/>
                <a:sym typeface="Wingdings" pitchFamily="2" charset="2"/>
              </a:rPr>
              <a:t>thân</a:t>
            </a:r>
            <a:endParaRPr lang="en-US" sz="24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267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ECG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tăng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K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K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(5.5), ECG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 smtClean="0"/>
          </a:p>
          <a:p>
            <a:r>
              <a:rPr lang="en-US" dirty="0" smtClean="0"/>
              <a:t>&lt;6: T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nhọn</a:t>
            </a:r>
            <a:r>
              <a:rPr lang="en-US" dirty="0" smtClean="0"/>
              <a:t>, QT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endParaRPr lang="en-US" dirty="0" smtClean="0"/>
          </a:p>
          <a:p>
            <a:r>
              <a:rPr lang="en-US" dirty="0" smtClean="0"/>
              <a:t>&lt;7: QRS </a:t>
            </a:r>
            <a:r>
              <a:rPr lang="en-US" dirty="0" err="1" smtClean="0"/>
              <a:t>dãn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/>
              <a:t>, PR </a:t>
            </a:r>
            <a:r>
              <a:rPr lang="en-US" dirty="0" err="1"/>
              <a:t>kéo</a:t>
            </a:r>
            <a:r>
              <a:rPr lang="en-US" dirty="0"/>
              <a:t> </a:t>
            </a:r>
            <a:r>
              <a:rPr lang="en-US" dirty="0" err="1"/>
              <a:t>dài</a:t>
            </a:r>
            <a:endParaRPr lang="en-US" dirty="0" smtClean="0"/>
          </a:p>
          <a:p>
            <a:r>
              <a:rPr lang="en-US" dirty="0" smtClean="0"/>
              <a:t>&lt;7,5: </a:t>
            </a:r>
            <a:r>
              <a:rPr lang="en-US" dirty="0"/>
              <a:t>QRS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 smtClean="0"/>
              <a:t>nữa</a:t>
            </a:r>
            <a:r>
              <a:rPr lang="en-US" dirty="0" smtClean="0"/>
              <a:t>, </a:t>
            </a:r>
            <a:r>
              <a:rPr lang="en-US" dirty="0"/>
              <a:t>P </a:t>
            </a:r>
            <a:r>
              <a:rPr lang="en-US" dirty="0" err="1" smtClean="0"/>
              <a:t>dẹt</a:t>
            </a:r>
            <a:endParaRPr lang="en-US" dirty="0" smtClean="0"/>
          </a:p>
          <a:p>
            <a:r>
              <a:rPr lang="en-US" dirty="0" smtClean="0"/>
              <a:t>&gt;8: QRS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trộn</a:t>
            </a:r>
            <a:r>
              <a:rPr lang="en-US" dirty="0" smtClean="0"/>
              <a:t> </a:t>
            </a:r>
            <a:r>
              <a:rPr lang="en-US" dirty="0" err="1" smtClean="0"/>
              <a:t>lẫn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 </a:t>
            </a:r>
            <a:r>
              <a:rPr lang="en-US" dirty="0"/>
              <a:t>T, </a:t>
            </a:r>
            <a:r>
              <a:rPr lang="en-US" dirty="0" err="1"/>
              <a:t>sóng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sin 2 </a:t>
            </a:r>
            <a:r>
              <a:rPr lang="en-US" dirty="0" err="1"/>
              <a:t>pha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45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541</Words>
  <Application>Microsoft Office PowerPoint</Application>
  <PresentationFormat>On-screen Show (4:3)</PresentationFormat>
  <Paragraphs>92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 ĐỊNH NGHĨA:</vt:lpstr>
      <vt:lpstr>Triệu chứng lâm sàng hạ Na</vt:lpstr>
      <vt:lpstr>Điều trị hạ Na</vt:lpstr>
      <vt:lpstr>PowerPoint Presentation</vt:lpstr>
      <vt:lpstr>Điều trị hạ K</vt:lpstr>
      <vt:lpstr>Thức ăn giàu K</vt:lpstr>
      <vt:lpstr>Mức độ tăng K máu</vt:lpstr>
      <vt:lpstr>Điều trị tăng K máu</vt:lpstr>
      <vt:lpstr>ECG tăng K</vt:lpstr>
      <vt:lpstr>Cách nhớ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Rối loạn nước điện giải</dc:title>
  <dc:creator>Tram lun</dc:creator>
  <cp:lastModifiedBy>SONY</cp:lastModifiedBy>
  <cp:revision>34</cp:revision>
  <dcterms:created xsi:type="dcterms:W3CDTF">2016-06-07T23:53:53Z</dcterms:created>
  <dcterms:modified xsi:type="dcterms:W3CDTF">2016-11-12T10:59:47Z</dcterms:modified>
</cp:coreProperties>
</file>