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805" y="-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CDE4-A136-4589-8270-C0591FA3E58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DB257-E56C-4B46-9895-AE176FBE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cs typeface="Arial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9B1F27-558F-469C-936C-A17FA93EC379}" type="slidenum">
              <a:rPr lang="vi-VN" smtClean="0"/>
              <a:pPr eaLnBrk="1" hangingPunct="1"/>
              <a:t>1</a:t>
            </a:fld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cs typeface="Arial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29D86B-F927-4A92-976A-DE123DC0245F}" type="slidenum">
              <a:rPr lang="vi-VN" smtClean="0"/>
              <a:pPr eaLnBrk="1" hangingPunct="1"/>
              <a:t>2</a:t>
            </a:fld>
            <a:endParaRPr lang="vi-V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cs typeface="Arial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3D3B94-02B0-4C35-AA84-03F303ED5F47}" type="slidenum">
              <a:rPr lang="vi-VN" smtClean="0"/>
              <a:pPr eaLnBrk="1" hangingPunct="1"/>
              <a:t>3</a:t>
            </a:fld>
            <a:endParaRPr lang="vi-V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0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F29C-A92E-4FCB-9E4B-654CA60943F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4739-CA59-451E-B8D4-837674BA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893175" cy="659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b="1" u="sng" smtClean="0">
                <a:solidFill>
                  <a:srgbClr val="FF3300"/>
                </a:solidFill>
              </a:rPr>
              <a:t>Liệt ruột 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smtClean="0">
                <a:solidFill>
                  <a:srgbClr val="0000FF"/>
                </a:solidFill>
              </a:rPr>
              <a:t>- Trừ trường hợp liệt ruột thứ phát sau tắc ruột cơ học và 1 số ít nguyên nhân gây liệt ruột liên quan ngoại khoa (abcess ổ bụng , nhồi máu mạc treo…), còn lại phần lớn các TH liệt ruột khác </a:t>
            </a:r>
            <a:r>
              <a:rPr lang="en-US" sz="2800" smtClean="0">
                <a:solidFill>
                  <a:schemeClr val="tx1"/>
                </a:solidFill>
              </a:rPr>
              <a:t>không có CĐ phẫu thuật.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3200" b="1" u="sng" smtClean="0">
                <a:solidFill>
                  <a:srgbClr val="FF3300"/>
                </a:solidFill>
              </a:rPr>
              <a:t>Bán tắc ruột 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smtClean="0">
                <a:solidFill>
                  <a:srgbClr val="0000FF"/>
                </a:solidFill>
              </a:rPr>
              <a:t>- Chủ yếu là điều trị </a:t>
            </a:r>
            <a:r>
              <a:rPr lang="en-US" sz="2800" smtClean="0">
                <a:solidFill>
                  <a:schemeClr val="tx1"/>
                </a:solidFill>
              </a:rPr>
              <a:t>nội khoa bảo tồn 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smtClean="0">
                <a:solidFill>
                  <a:srgbClr val="0000FF"/>
                </a:solidFill>
              </a:rPr>
              <a:t>-  Theo nghiên cứu của Fleshner và cs , 66% BN bán tắc ruột thành công với điều trị bảo tồn , tỉ lệ tử vong là 0% .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z="3200" b="1" u="sng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lang="en-US" sz="3200" b="1" u="sng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42350" cy="6264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200" smtClean="0">
                <a:solidFill>
                  <a:srgbClr val="0000FF"/>
                </a:solidFill>
              </a:rPr>
              <a:t> - CĐ phẫu thuật trên BN bán tắc ruột 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200" smtClean="0">
                <a:solidFill>
                  <a:srgbClr val="0000FF"/>
                </a:solidFill>
              </a:rPr>
              <a:t> 1/ BN không đáp ứng với điều trị bảo tồn , tiến triển sang tắc ruột hoàn toàn.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200" smtClean="0">
                <a:solidFill>
                  <a:srgbClr val="0000FF"/>
                </a:solidFill>
              </a:rPr>
              <a:t> 2/</a:t>
            </a:r>
            <a:r>
              <a:rPr lang="en-US" sz="3200" smtClean="0">
                <a:solidFill>
                  <a:schemeClr val="tx1"/>
                </a:solidFill>
              </a:rPr>
              <a:t> Thời gian thuốc cản quang xuống đến manh tràng &gt; 8h. (*)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200" smtClean="0">
                <a:solidFill>
                  <a:srgbClr val="0000FF"/>
                </a:solidFill>
              </a:rPr>
              <a:t> 3/ CĐ liên quan đến chất lượng cuộc sống BN. (**)</a:t>
            </a:r>
          </a:p>
          <a:p>
            <a:pPr eaLnBrk="1" hangingPunct="1">
              <a:buFontTx/>
              <a:buNone/>
            </a:pPr>
            <a:endParaRPr lang="en-US" sz="32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74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10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10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10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858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sz="2800" smtClean="0">
                <a:solidFill>
                  <a:srgbClr val="0000FF"/>
                </a:solidFill>
              </a:rPr>
              <a:t>(*) : + BN được uống Gastrografin . Sau đó được chụp nhiều phim cách nhau 1-2 tiếng. Nếu thời gian để thuốc xuống được manh tràng &gt; 8h </a:t>
            </a:r>
            <a:r>
              <a:rPr lang="en-US" sz="2800" smtClean="0">
                <a:solidFill>
                  <a:srgbClr val="0000FF"/>
                </a:solidFill>
                <a:sym typeface="Wingdings" pitchFamily="2" charset="2"/>
              </a:rPr>
              <a:t> có CĐ PT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sz="2800" smtClean="0">
                <a:solidFill>
                  <a:srgbClr val="0000FF"/>
                </a:solidFill>
                <a:sym typeface="Wingdings" pitchFamily="2" charset="2"/>
              </a:rPr>
              <a:t>       + Mốc 8h có được do nghiên cứu thống kê rằng , với những BN giảm lưu thông ruột dưới mức độ này , 93% sẽ thành công với điều trị nội khoa bảo tồn . Với những BN trên mức độ này , chỉ có 19% đáp ứng với điều trị bảo tồn.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sz="2800" smtClean="0">
              <a:solidFill>
                <a:srgbClr val="0000FF"/>
              </a:solidFill>
              <a:sym typeface="Wingdings" pitchFamily="2" charset="2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sz="2800" smtClean="0">
                <a:solidFill>
                  <a:srgbClr val="0000FF"/>
                </a:solidFill>
                <a:sym typeface="Wingdings" pitchFamily="2" charset="2"/>
              </a:rPr>
              <a:t>(**) : + vẫn đang được bàn cãi .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sz="2800" smtClean="0">
                <a:solidFill>
                  <a:srgbClr val="0000FF"/>
                </a:solidFill>
                <a:sym typeface="Wingdings" pitchFamily="2" charset="2"/>
              </a:rPr>
              <a:t>        + CĐ này được lựa chọn trên những BN bán tắc ruột nhiều lần , NV nhiều lần , triệu chứng ảnh hưởng cuộc sống hàng ngày hoặc gây nên 1 tâm lý luôn  luôn lo lắng .</a:t>
            </a:r>
          </a:p>
        </p:txBody>
      </p:sp>
    </p:spTree>
    <p:extLst>
      <p:ext uri="{BB962C8B-B14F-4D97-AF65-F5344CB8AC3E}">
        <p14:creationId xmlns:p14="http://schemas.microsoft.com/office/powerpoint/2010/main" val="231201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305</Words>
  <Application>Microsoft Office PowerPoint</Application>
  <PresentationFormat>On-screen Show (4:3)</PresentationFormat>
  <Paragraphs>20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11</cp:revision>
  <dcterms:created xsi:type="dcterms:W3CDTF">2016-10-03T13:57:55Z</dcterms:created>
  <dcterms:modified xsi:type="dcterms:W3CDTF">2016-10-04T13:27:11Z</dcterms:modified>
</cp:coreProperties>
</file>