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8"/>
  </p:notesMasterIdLst>
  <p:sldIdLst>
    <p:sldId id="256" r:id="rId6"/>
    <p:sldId id="258" r:id="rId7"/>
    <p:sldId id="259" r:id="rId8"/>
    <p:sldId id="257" r:id="rId9"/>
    <p:sldId id="268" r:id="rId10"/>
    <p:sldId id="269" r:id="rId11"/>
    <p:sldId id="274" r:id="rId12"/>
    <p:sldId id="260" r:id="rId13"/>
    <p:sldId id="261" r:id="rId14"/>
    <p:sldId id="270" r:id="rId15"/>
    <p:sldId id="271" r:id="rId16"/>
    <p:sldId id="262" r:id="rId17"/>
    <p:sldId id="263" r:id="rId18"/>
    <p:sldId id="264" r:id="rId19"/>
    <p:sldId id="265" r:id="rId20"/>
    <p:sldId id="267" r:id="rId21"/>
    <p:sldId id="298" r:id="rId22"/>
    <p:sldId id="272" r:id="rId23"/>
    <p:sldId id="297" r:id="rId24"/>
    <p:sldId id="276" r:id="rId25"/>
    <p:sldId id="277" r:id="rId26"/>
    <p:sldId id="282" r:id="rId27"/>
    <p:sldId id="291" r:id="rId28"/>
    <p:sldId id="293" r:id="rId29"/>
    <p:sldId id="287" r:id="rId30"/>
    <p:sldId id="290" r:id="rId31"/>
    <p:sldId id="280" r:id="rId32"/>
    <p:sldId id="281" r:id="rId33"/>
    <p:sldId id="278" r:id="rId34"/>
    <p:sldId id="288" r:id="rId35"/>
    <p:sldId id="296" r:id="rId36"/>
    <p:sldId id="28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252590-712A-4075-9109-E6ABC70B1FD3}" v="6" dt="2021-12-25T02:48:39.735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5/10/relationships/revisionInfo" Target="revisionInfo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35EFE9-4037-A54D-A8D2-B372986F7F69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9289E8-661F-1D4E-B062-BC1648A9CD55}">
      <dgm:prSet phldrT="[Text]"/>
      <dgm:spPr>
        <a:solidFill>
          <a:schemeClr val="accent5"/>
        </a:solidFill>
      </dgm:spPr>
      <dgm:t>
        <a:bodyPr/>
        <a:lstStyle/>
        <a:p>
          <a:r>
            <a:rPr lang="en-US" err="1"/>
            <a:t>Cách</a:t>
          </a:r>
          <a:r>
            <a:rPr lang="en-US"/>
            <a:t> </a:t>
          </a:r>
          <a:r>
            <a:rPr lang="en-US" err="1"/>
            <a:t>nhập</a:t>
          </a:r>
          <a:r>
            <a:rPr lang="en-US"/>
            <a:t> </a:t>
          </a:r>
          <a:r>
            <a:rPr lang="en-US" err="1"/>
            <a:t>viện</a:t>
          </a:r>
          <a:r>
            <a:rPr lang="en-US"/>
            <a:t> 2 </a:t>
          </a:r>
          <a:r>
            <a:rPr lang="en-US" err="1"/>
            <a:t>tháng</a:t>
          </a:r>
          <a:endParaRPr lang="en-US"/>
        </a:p>
      </dgm:t>
    </dgm:pt>
    <dgm:pt modelId="{97EB902A-291A-C44E-871B-51DB8500E743}" type="parTrans" cxnId="{8F8E60E4-7543-0B46-94EB-E8A17B152C46}">
      <dgm:prSet/>
      <dgm:spPr/>
      <dgm:t>
        <a:bodyPr/>
        <a:lstStyle/>
        <a:p>
          <a:endParaRPr lang="en-US"/>
        </a:p>
      </dgm:t>
    </dgm:pt>
    <dgm:pt modelId="{C89225E1-4173-6249-B265-E66D198548DD}" type="sibTrans" cxnId="{8F8E60E4-7543-0B46-94EB-E8A17B152C46}">
      <dgm:prSet/>
      <dgm:spPr/>
      <dgm:t>
        <a:bodyPr/>
        <a:lstStyle/>
        <a:p>
          <a:endParaRPr lang="en-US"/>
        </a:p>
      </dgm:t>
    </dgm:pt>
    <dgm:pt modelId="{CA78E724-A919-E84F-9753-A4024568FE3E}">
      <dgm:prSet phldrT="[Text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err="1"/>
            <a:t>Đau</a:t>
          </a:r>
          <a:r>
            <a:rPr lang="en-US" b="1"/>
            <a:t> </a:t>
          </a:r>
          <a:r>
            <a:rPr lang="en-US" b="1" err="1"/>
            <a:t>bụng</a:t>
          </a:r>
          <a:r>
            <a:rPr lang="en-US" b="1"/>
            <a:t> </a:t>
          </a:r>
          <a:r>
            <a:rPr lang="en-US" b="1" err="1"/>
            <a:t>âm</a:t>
          </a:r>
          <a:r>
            <a:rPr lang="en-US" b="1"/>
            <a:t> </a:t>
          </a:r>
          <a:r>
            <a:rPr lang="en-US" b="1" err="1"/>
            <a:t>ỉ</a:t>
          </a:r>
          <a:r>
            <a:rPr lang="en-US"/>
            <a:t>, </a:t>
          </a:r>
          <a:r>
            <a:rPr lang="en-US" err="1"/>
            <a:t>vùng</a:t>
          </a:r>
          <a:r>
            <a:rPr lang="en-US"/>
            <a:t> </a:t>
          </a:r>
          <a:r>
            <a:rPr lang="en-US" err="1"/>
            <a:t>dưới</a:t>
          </a:r>
          <a:r>
            <a:rPr lang="en-US"/>
            <a:t> </a:t>
          </a:r>
          <a:r>
            <a:rPr lang="en-US" err="1"/>
            <a:t>rốn</a:t>
          </a:r>
          <a:r>
            <a:rPr lang="en-US"/>
            <a:t>, </a:t>
          </a:r>
          <a:r>
            <a:rPr lang="en-US" err="1"/>
            <a:t>không</a:t>
          </a:r>
          <a:r>
            <a:rPr lang="en-US"/>
            <a:t> </a:t>
          </a:r>
          <a:r>
            <a:rPr lang="en-US" err="1"/>
            <a:t>lan</a:t>
          </a:r>
          <a:r>
            <a:rPr lang="en-US"/>
            <a:t>, </a:t>
          </a:r>
          <a:r>
            <a:rPr lang="en-US" err="1"/>
            <a:t>mức</a:t>
          </a:r>
          <a:r>
            <a:rPr lang="en-US"/>
            <a:t> </a:t>
          </a:r>
          <a:r>
            <a:rPr lang="en-US" err="1"/>
            <a:t>độ</a:t>
          </a:r>
          <a:r>
            <a:rPr lang="en-US"/>
            <a:t> </a:t>
          </a:r>
          <a:r>
            <a:rPr lang="en-US" err="1"/>
            <a:t>nhẹ</a:t>
          </a:r>
          <a:r>
            <a:rPr lang="en-US"/>
            <a:t>, </a:t>
          </a:r>
          <a:r>
            <a:rPr lang="en-US" err="1"/>
            <a:t>đau</a:t>
          </a:r>
          <a:r>
            <a:rPr lang="en-US"/>
            <a:t> </a:t>
          </a:r>
          <a:r>
            <a:rPr lang="en-US" err="1"/>
            <a:t>không</a:t>
          </a:r>
          <a:r>
            <a:rPr lang="en-US"/>
            <a:t> </a:t>
          </a:r>
          <a:r>
            <a:rPr lang="en-US" err="1"/>
            <a:t>liên</a:t>
          </a:r>
          <a:r>
            <a:rPr lang="en-US"/>
            <a:t> </a:t>
          </a:r>
          <a:r>
            <a:rPr lang="en-US" err="1"/>
            <a:t>tục</a:t>
          </a:r>
          <a:r>
            <a:rPr lang="en-US"/>
            <a:t>, </a:t>
          </a:r>
          <a:r>
            <a:rPr lang="en-US" err="1"/>
            <a:t>cách</a:t>
          </a:r>
          <a:r>
            <a:rPr lang="en-US"/>
            <a:t> 3-4 </a:t>
          </a:r>
          <a:r>
            <a:rPr lang="en-US" err="1"/>
            <a:t>ngày</a:t>
          </a:r>
          <a:r>
            <a:rPr lang="en-US"/>
            <a:t> </a:t>
          </a:r>
          <a:r>
            <a:rPr lang="en-US" err="1"/>
            <a:t>đau</a:t>
          </a:r>
          <a:r>
            <a:rPr lang="en-US"/>
            <a:t> </a:t>
          </a:r>
          <a:r>
            <a:rPr lang="en-US" err="1"/>
            <a:t>bụng</a:t>
          </a:r>
          <a:r>
            <a:rPr lang="en-US"/>
            <a:t> </a:t>
          </a:r>
          <a:r>
            <a:rPr lang="en-US" err="1"/>
            <a:t>lại</a:t>
          </a:r>
          <a:r>
            <a:rPr lang="en-US"/>
            <a:t>, </a:t>
          </a:r>
          <a:r>
            <a:rPr lang="en-US" err="1"/>
            <a:t>không</a:t>
          </a:r>
          <a:r>
            <a:rPr lang="en-US"/>
            <a:t> </a:t>
          </a:r>
          <a:r>
            <a:rPr lang="en-US" err="1"/>
            <a:t>yếu</a:t>
          </a:r>
          <a:r>
            <a:rPr lang="en-US"/>
            <a:t> </a:t>
          </a:r>
          <a:r>
            <a:rPr lang="en-US" err="1"/>
            <a:t>tố</a:t>
          </a:r>
          <a:r>
            <a:rPr lang="en-US"/>
            <a:t> </a:t>
          </a:r>
          <a:r>
            <a:rPr lang="en-US" err="1"/>
            <a:t>tăng</a:t>
          </a:r>
          <a:r>
            <a:rPr lang="en-US"/>
            <a:t> </a:t>
          </a:r>
          <a:r>
            <a:rPr lang="en-US" err="1"/>
            <a:t>giảm</a:t>
          </a:r>
          <a:r>
            <a:rPr lang="en-US"/>
            <a:t> </a:t>
          </a:r>
          <a:r>
            <a:rPr lang="en-US" err="1"/>
            <a:t>đau</a:t>
          </a:r>
          <a:endParaRPr lang="en-US"/>
        </a:p>
      </dgm:t>
    </dgm:pt>
    <dgm:pt modelId="{70DF9000-AE67-5643-9F84-26D23326CF0F}" type="parTrans" cxnId="{8C480D69-3B52-2044-9A85-6CF307C5FACB}">
      <dgm:prSet/>
      <dgm:spPr/>
      <dgm:t>
        <a:bodyPr/>
        <a:lstStyle/>
        <a:p>
          <a:endParaRPr lang="en-US"/>
        </a:p>
      </dgm:t>
    </dgm:pt>
    <dgm:pt modelId="{84524643-1A83-EC45-8C35-7F2FD91AA766}" type="sibTrans" cxnId="{8C480D69-3B52-2044-9A85-6CF307C5FACB}">
      <dgm:prSet/>
      <dgm:spPr/>
      <dgm:t>
        <a:bodyPr/>
        <a:lstStyle/>
        <a:p>
          <a:endParaRPr lang="en-US"/>
        </a:p>
      </dgm:t>
    </dgm:pt>
    <dgm:pt modelId="{0E06BC9B-02BF-7240-85F0-8A0C292DF3C0}">
      <dgm:prSet phldrT="[Text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err="1"/>
            <a:t>Tiêu</a:t>
          </a:r>
          <a:r>
            <a:rPr lang="en-US" b="1"/>
            <a:t> </a:t>
          </a:r>
          <a:r>
            <a:rPr lang="en-US" b="1" err="1"/>
            <a:t>phân</a:t>
          </a:r>
          <a:r>
            <a:rPr lang="en-US" b="1"/>
            <a:t> </a:t>
          </a:r>
          <a:r>
            <a:rPr lang="en-US" b="1" err="1"/>
            <a:t>màu</a:t>
          </a:r>
          <a:r>
            <a:rPr lang="en-US" b="1"/>
            <a:t> </a:t>
          </a:r>
          <a:r>
            <a:rPr lang="en-US" b="1" err="1"/>
            <a:t>đen</a:t>
          </a:r>
          <a:r>
            <a:rPr lang="en-US" b="1"/>
            <a:t>, </a:t>
          </a:r>
          <a:r>
            <a:rPr lang="en-US" b="1" err="1"/>
            <a:t>sệt</a:t>
          </a:r>
          <a:r>
            <a:rPr lang="en-US" b="1"/>
            <a:t> </a:t>
          </a:r>
          <a:r>
            <a:rPr lang="en-US" err="1"/>
            <a:t>lượng</a:t>
          </a:r>
          <a:r>
            <a:rPr lang="en-US"/>
            <a:t> </a:t>
          </a:r>
          <a:r>
            <a:rPr lang="en-US" err="1"/>
            <a:t>ít</a:t>
          </a:r>
          <a:r>
            <a:rPr lang="en-US"/>
            <a:t>, 1 </a:t>
          </a:r>
          <a:r>
            <a:rPr lang="en-US" err="1"/>
            <a:t>lần</a:t>
          </a:r>
          <a:r>
            <a:rPr lang="en-US"/>
            <a:t>/</a:t>
          </a:r>
          <a:r>
            <a:rPr lang="en-US" err="1"/>
            <a:t>ngày</a:t>
          </a:r>
          <a:r>
            <a:rPr lang="en-US"/>
            <a:t>, </a:t>
          </a:r>
          <a:r>
            <a:rPr lang="en-US" err="1"/>
            <a:t>không</a:t>
          </a:r>
          <a:r>
            <a:rPr lang="en-US"/>
            <a:t> </a:t>
          </a:r>
          <a:r>
            <a:rPr lang="en-US" err="1"/>
            <a:t>nhầy</a:t>
          </a:r>
          <a:r>
            <a:rPr lang="en-US"/>
            <a:t> </a:t>
          </a:r>
          <a:r>
            <a:rPr lang="en-US" err="1"/>
            <a:t>máu</a:t>
          </a:r>
          <a:r>
            <a:rPr lang="en-US"/>
            <a:t>, </a:t>
          </a:r>
          <a:r>
            <a:rPr lang="en-US" err="1"/>
            <a:t>không</a:t>
          </a:r>
          <a:r>
            <a:rPr lang="en-US"/>
            <a:t> </a:t>
          </a:r>
          <a:r>
            <a:rPr lang="en-US" err="1"/>
            <a:t>mót</a:t>
          </a:r>
          <a:r>
            <a:rPr lang="en-US"/>
            <a:t> </a:t>
          </a:r>
          <a:r>
            <a:rPr lang="en-US" err="1"/>
            <a:t>rặn</a:t>
          </a:r>
          <a:r>
            <a:rPr lang="en-US"/>
            <a:t>, </a:t>
          </a:r>
          <a:r>
            <a:rPr lang="en-US" err="1"/>
            <a:t>trung</a:t>
          </a:r>
          <a:r>
            <a:rPr lang="en-US"/>
            <a:t> </a:t>
          </a:r>
          <a:r>
            <a:rPr lang="en-US" err="1"/>
            <a:t>tiện</a:t>
          </a:r>
          <a:r>
            <a:rPr lang="en-US"/>
            <a:t> </a:t>
          </a:r>
          <a:r>
            <a:rPr lang="en-US" err="1"/>
            <a:t>được</a:t>
          </a:r>
          <a:r>
            <a:rPr lang="en-US"/>
            <a:t>, </a:t>
          </a:r>
        </a:p>
      </dgm:t>
    </dgm:pt>
    <dgm:pt modelId="{2418F49E-F9F6-8846-BCEA-7A58A7155201}" type="parTrans" cxnId="{B0F37470-75C5-AC43-9744-F77502FC56D3}">
      <dgm:prSet/>
      <dgm:spPr/>
      <dgm:t>
        <a:bodyPr/>
        <a:lstStyle/>
        <a:p>
          <a:endParaRPr lang="en-US"/>
        </a:p>
      </dgm:t>
    </dgm:pt>
    <dgm:pt modelId="{BE386D9C-0129-CF41-8B85-B0717F29364D}" type="sibTrans" cxnId="{B0F37470-75C5-AC43-9744-F77502FC56D3}">
      <dgm:prSet/>
      <dgm:spPr/>
      <dgm:t>
        <a:bodyPr/>
        <a:lstStyle/>
        <a:p>
          <a:endParaRPr lang="en-US"/>
        </a:p>
      </dgm:t>
    </dgm:pt>
    <dgm:pt modelId="{FED02CCB-B253-124D-AA59-2EF00614F4DE}">
      <dgm:prSet phldrT="[Text]"/>
      <dgm:spPr>
        <a:solidFill>
          <a:schemeClr val="accent5"/>
        </a:solidFill>
      </dgm:spPr>
      <dgm:t>
        <a:bodyPr/>
        <a:lstStyle/>
        <a:p>
          <a:r>
            <a:rPr lang="en-US" err="1"/>
            <a:t>Cách</a:t>
          </a:r>
          <a:r>
            <a:rPr lang="en-US"/>
            <a:t> </a:t>
          </a:r>
          <a:r>
            <a:rPr lang="en-US" err="1"/>
            <a:t>nhập</a:t>
          </a:r>
          <a:r>
            <a:rPr lang="en-US"/>
            <a:t> </a:t>
          </a:r>
          <a:r>
            <a:rPr lang="en-US" err="1"/>
            <a:t>viện</a:t>
          </a:r>
          <a:r>
            <a:rPr lang="en-US"/>
            <a:t> 5 </a:t>
          </a:r>
          <a:r>
            <a:rPr lang="en-US" err="1"/>
            <a:t>ngày</a:t>
          </a:r>
          <a:endParaRPr lang="en-US"/>
        </a:p>
      </dgm:t>
    </dgm:pt>
    <dgm:pt modelId="{FE188493-FCBA-CE45-A85A-5FF625D8719F}" type="parTrans" cxnId="{EC96E2C4-A5A4-7844-AAA7-D87DF8DB45D2}">
      <dgm:prSet/>
      <dgm:spPr/>
      <dgm:t>
        <a:bodyPr/>
        <a:lstStyle/>
        <a:p>
          <a:endParaRPr lang="en-US"/>
        </a:p>
      </dgm:t>
    </dgm:pt>
    <dgm:pt modelId="{22ECE230-B4AD-4341-BAF2-C452B0DB66C2}" type="sibTrans" cxnId="{EC96E2C4-A5A4-7844-AAA7-D87DF8DB45D2}">
      <dgm:prSet/>
      <dgm:spPr/>
      <dgm:t>
        <a:bodyPr/>
        <a:lstStyle/>
        <a:p>
          <a:endParaRPr lang="en-US"/>
        </a:p>
      </dgm:t>
    </dgm:pt>
    <dgm:pt modelId="{207E505C-E5DB-1745-812A-0CF7BED46F81}">
      <dgm:prSet phldrT="[Text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err="1"/>
            <a:t>Đau</a:t>
          </a:r>
          <a:r>
            <a:rPr lang="en-US" b="1"/>
            <a:t> </a:t>
          </a:r>
          <a:r>
            <a:rPr lang="en-US" b="1" err="1"/>
            <a:t>bụng</a:t>
          </a:r>
          <a:r>
            <a:rPr lang="en-US" b="1"/>
            <a:t> </a:t>
          </a:r>
          <a:r>
            <a:rPr lang="en-US" b="1" err="1"/>
            <a:t>quặn</a:t>
          </a:r>
          <a:r>
            <a:rPr lang="en-US" b="1"/>
            <a:t> </a:t>
          </a:r>
          <a:r>
            <a:rPr lang="en-US" b="1" err="1"/>
            <a:t>cơn</a:t>
          </a:r>
          <a:r>
            <a:rPr lang="en-US"/>
            <a:t>, </a:t>
          </a:r>
          <a:r>
            <a:rPr lang="en-US" err="1"/>
            <a:t>mỗi</a:t>
          </a:r>
          <a:r>
            <a:rPr lang="en-US"/>
            <a:t> </a:t>
          </a:r>
          <a:r>
            <a:rPr lang="en-US" err="1"/>
            <a:t>cơn</a:t>
          </a:r>
          <a:r>
            <a:rPr lang="en-US"/>
            <a:t> </a:t>
          </a:r>
          <a:r>
            <a:rPr lang="en-US" err="1"/>
            <a:t>kéo</a:t>
          </a:r>
          <a:r>
            <a:rPr lang="en-US"/>
            <a:t> </a:t>
          </a:r>
          <a:r>
            <a:rPr lang="en-US" err="1"/>
            <a:t>dài</a:t>
          </a:r>
          <a:r>
            <a:rPr lang="en-US"/>
            <a:t> 1 </a:t>
          </a:r>
          <a:r>
            <a:rPr lang="en-US" err="1"/>
            <a:t>phút</a:t>
          </a:r>
          <a:r>
            <a:rPr lang="en-US"/>
            <a:t>, </a:t>
          </a:r>
          <a:r>
            <a:rPr lang="en-US" err="1"/>
            <a:t>khoảng</a:t>
          </a:r>
          <a:r>
            <a:rPr lang="en-US"/>
            <a:t> </a:t>
          </a:r>
          <a:r>
            <a:rPr lang="en-US" err="1"/>
            <a:t>cách</a:t>
          </a:r>
          <a:r>
            <a:rPr lang="en-US"/>
            <a:t> </a:t>
          </a:r>
          <a:r>
            <a:rPr lang="en-US" err="1"/>
            <a:t>giữa</a:t>
          </a:r>
          <a:r>
            <a:rPr lang="en-US"/>
            <a:t> </a:t>
          </a:r>
          <a:r>
            <a:rPr lang="en-US" err="1"/>
            <a:t>các</a:t>
          </a:r>
          <a:r>
            <a:rPr lang="en-US"/>
            <a:t> </a:t>
          </a:r>
          <a:r>
            <a:rPr lang="en-US" err="1"/>
            <a:t>cơn</a:t>
          </a:r>
          <a:r>
            <a:rPr lang="en-US"/>
            <a:t> 8-10 </a:t>
          </a:r>
          <a:r>
            <a:rPr lang="en-US" err="1"/>
            <a:t>phút</a:t>
          </a:r>
          <a:r>
            <a:rPr lang="en-US"/>
            <a:t>, </a:t>
          </a:r>
          <a:r>
            <a:rPr lang="en-US" err="1"/>
            <a:t>ở</a:t>
          </a:r>
          <a:r>
            <a:rPr lang="en-US"/>
            <a:t> </a:t>
          </a:r>
          <a:r>
            <a:rPr lang="en-US" err="1"/>
            <a:t>vùng</a:t>
          </a:r>
          <a:r>
            <a:rPr lang="en-US"/>
            <a:t> </a:t>
          </a:r>
          <a:r>
            <a:rPr lang="en-US" err="1"/>
            <a:t>dưới</a:t>
          </a:r>
          <a:r>
            <a:rPr lang="en-US"/>
            <a:t> </a:t>
          </a:r>
          <a:r>
            <a:rPr lang="en-US" err="1"/>
            <a:t>rốn</a:t>
          </a:r>
          <a:r>
            <a:rPr lang="en-US"/>
            <a:t>, </a:t>
          </a:r>
          <a:r>
            <a:rPr lang="en-US" err="1"/>
            <a:t>đau</a:t>
          </a:r>
          <a:r>
            <a:rPr lang="en-US"/>
            <a:t> </a:t>
          </a:r>
          <a:r>
            <a:rPr lang="en-US" err="1"/>
            <a:t>nhiều</a:t>
          </a:r>
          <a:r>
            <a:rPr lang="en-US"/>
            <a:t>, </a:t>
          </a:r>
          <a:r>
            <a:rPr lang="en-US" err="1"/>
            <a:t>không</a:t>
          </a:r>
          <a:r>
            <a:rPr lang="en-US"/>
            <a:t> </a:t>
          </a:r>
          <a:r>
            <a:rPr lang="en-US" err="1"/>
            <a:t>lan</a:t>
          </a:r>
          <a:r>
            <a:rPr lang="en-US"/>
            <a:t>, </a:t>
          </a:r>
          <a:r>
            <a:rPr lang="en-US" err="1"/>
            <a:t>không</a:t>
          </a:r>
          <a:r>
            <a:rPr lang="en-US"/>
            <a:t> </a:t>
          </a:r>
          <a:r>
            <a:rPr lang="en-US" err="1"/>
            <a:t>yếu</a:t>
          </a:r>
          <a:r>
            <a:rPr lang="en-US"/>
            <a:t> </a:t>
          </a:r>
          <a:r>
            <a:rPr lang="en-US" err="1"/>
            <a:t>tố</a:t>
          </a:r>
          <a:r>
            <a:rPr lang="en-US"/>
            <a:t> </a:t>
          </a:r>
          <a:r>
            <a:rPr lang="en-US" err="1"/>
            <a:t>tăng</a:t>
          </a:r>
          <a:r>
            <a:rPr lang="en-US"/>
            <a:t> </a:t>
          </a:r>
          <a:r>
            <a:rPr lang="en-US" err="1"/>
            <a:t>giảm</a:t>
          </a:r>
          <a:r>
            <a:rPr lang="en-US"/>
            <a:t> </a:t>
          </a:r>
          <a:r>
            <a:rPr lang="en-US" err="1"/>
            <a:t>đau</a:t>
          </a:r>
          <a:r>
            <a:rPr lang="en-US"/>
            <a:t>, </a:t>
          </a:r>
          <a:r>
            <a:rPr lang="en-US" err="1"/>
            <a:t>không</a:t>
          </a:r>
          <a:r>
            <a:rPr lang="en-US"/>
            <a:t> </a:t>
          </a:r>
          <a:r>
            <a:rPr lang="en-US" err="1"/>
            <a:t>liên</a:t>
          </a:r>
          <a:r>
            <a:rPr lang="en-US"/>
            <a:t> </a:t>
          </a:r>
          <a:r>
            <a:rPr lang="en-US" err="1"/>
            <a:t>quan</a:t>
          </a:r>
          <a:r>
            <a:rPr lang="en-US"/>
            <a:t> </a:t>
          </a:r>
          <a:r>
            <a:rPr lang="en-US" err="1"/>
            <a:t>đến</a:t>
          </a:r>
          <a:r>
            <a:rPr lang="en-US"/>
            <a:t> </a:t>
          </a:r>
          <a:r>
            <a:rPr lang="en-US" err="1"/>
            <a:t>bữa</a:t>
          </a:r>
          <a:r>
            <a:rPr lang="en-US"/>
            <a:t> </a:t>
          </a:r>
          <a:r>
            <a:rPr lang="en-US" err="1"/>
            <a:t>ăn</a:t>
          </a:r>
          <a:r>
            <a:rPr lang="en-US"/>
            <a:t>, </a:t>
          </a:r>
          <a:r>
            <a:rPr lang="en-US" err="1"/>
            <a:t>giữa</a:t>
          </a:r>
          <a:r>
            <a:rPr lang="en-US"/>
            <a:t> </a:t>
          </a:r>
          <a:r>
            <a:rPr lang="en-US" err="1"/>
            <a:t>các</a:t>
          </a:r>
          <a:r>
            <a:rPr lang="en-US"/>
            <a:t> </a:t>
          </a:r>
          <a:r>
            <a:rPr lang="en-US" err="1"/>
            <a:t>cơn</a:t>
          </a:r>
          <a:r>
            <a:rPr lang="en-US"/>
            <a:t> </a:t>
          </a:r>
          <a:r>
            <a:rPr lang="en-US" err="1"/>
            <a:t>đau</a:t>
          </a:r>
          <a:r>
            <a:rPr lang="en-US"/>
            <a:t>, BN </a:t>
          </a:r>
          <a:r>
            <a:rPr lang="en-US" err="1"/>
            <a:t>đau</a:t>
          </a:r>
          <a:r>
            <a:rPr lang="en-US"/>
            <a:t> </a:t>
          </a:r>
          <a:r>
            <a:rPr lang="en-US" err="1"/>
            <a:t>bụng</a:t>
          </a:r>
          <a:r>
            <a:rPr lang="en-US"/>
            <a:t> </a:t>
          </a:r>
          <a:r>
            <a:rPr lang="en-US" err="1"/>
            <a:t>âm</a:t>
          </a:r>
          <a:r>
            <a:rPr lang="en-US"/>
            <a:t> </a:t>
          </a:r>
          <a:r>
            <a:rPr lang="en-US" err="1"/>
            <a:t>ỉ</a:t>
          </a:r>
          <a:r>
            <a:rPr lang="en-US"/>
            <a:t> </a:t>
          </a:r>
          <a:r>
            <a:rPr lang="en-US" err="1"/>
            <a:t>tính</a:t>
          </a:r>
          <a:r>
            <a:rPr lang="en-US"/>
            <a:t> </a:t>
          </a:r>
          <a:r>
            <a:rPr lang="en-US" err="1"/>
            <a:t>chất</a:t>
          </a:r>
          <a:r>
            <a:rPr lang="en-US"/>
            <a:t> </a:t>
          </a:r>
          <a:r>
            <a:rPr lang="en-US" err="1"/>
            <a:t>tương</a:t>
          </a:r>
          <a:r>
            <a:rPr lang="en-US"/>
            <a:t> </a:t>
          </a:r>
          <a:r>
            <a:rPr lang="en-US" err="1"/>
            <a:t>tự</a:t>
          </a:r>
          <a:r>
            <a:rPr lang="en-US"/>
            <a:t> 2 </a:t>
          </a:r>
          <a:r>
            <a:rPr lang="en-US" err="1"/>
            <a:t>tháng</a:t>
          </a:r>
          <a:r>
            <a:rPr lang="en-US"/>
            <a:t> </a:t>
          </a:r>
          <a:r>
            <a:rPr lang="en-US" err="1"/>
            <a:t>gần</a:t>
          </a:r>
          <a:r>
            <a:rPr lang="en-US"/>
            <a:t> </a:t>
          </a:r>
          <a:r>
            <a:rPr lang="en-US" err="1"/>
            <a:t>đây</a:t>
          </a:r>
          <a:endParaRPr lang="en-US"/>
        </a:p>
      </dgm:t>
    </dgm:pt>
    <dgm:pt modelId="{EB78668E-B9F3-8F45-AE34-C972199CC5C0}" type="parTrans" cxnId="{13DABF33-3F1E-6B4F-B302-743C0E866D3A}">
      <dgm:prSet/>
      <dgm:spPr/>
      <dgm:t>
        <a:bodyPr/>
        <a:lstStyle/>
        <a:p>
          <a:endParaRPr lang="en-US"/>
        </a:p>
      </dgm:t>
    </dgm:pt>
    <dgm:pt modelId="{A4D2C7E9-5C4B-D24A-816C-7AAD17728A3C}" type="sibTrans" cxnId="{13DABF33-3F1E-6B4F-B302-743C0E866D3A}">
      <dgm:prSet/>
      <dgm:spPr/>
      <dgm:t>
        <a:bodyPr/>
        <a:lstStyle/>
        <a:p>
          <a:endParaRPr lang="en-US"/>
        </a:p>
      </dgm:t>
    </dgm:pt>
    <dgm:pt modelId="{512B1620-F114-CF42-A6F8-2681EA7C11A4}">
      <dgm:prSet phldrT="[Text]"/>
      <dgm:spPr>
        <a:solidFill>
          <a:schemeClr val="accent5"/>
        </a:solidFill>
      </dgm:spPr>
      <dgm:t>
        <a:bodyPr/>
        <a:lstStyle/>
        <a:p>
          <a:r>
            <a:rPr lang="en-US" err="1"/>
            <a:t>Trong</a:t>
          </a:r>
          <a:r>
            <a:rPr lang="en-US"/>
            <a:t> </a:t>
          </a:r>
          <a:r>
            <a:rPr lang="en-US" err="1"/>
            <a:t>quá</a:t>
          </a:r>
          <a:r>
            <a:rPr lang="en-US"/>
            <a:t> </a:t>
          </a:r>
          <a:r>
            <a:rPr lang="en-US" err="1"/>
            <a:t>trình</a:t>
          </a:r>
          <a:r>
            <a:rPr lang="en-US"/>
            <a:t> </a:t>
          </a:r>
          <a:r>
            <a:rPr lang="en-US" err="1"/>
            <a:t>bệnh</a:t>
          </a:r>
          <a:endParaRPr lang="en-US"/>
        </a:p>
      </dgm:t>
    </dgm:pt>
    <dgm:pt modelId="{1D19BDA3-12C2-F44D-B99F-F34228A6ACE1}" type="parTrans" cxnId="{D2E106F5-AE69-5741-BB00-666383D8A960}">
      <dgm:prSet/>
      <dgm:spPr/>
      <dgm:t>
        <a:bodyPr/>
        <a:lstStyle/>
        <a:p>
          <a:endParaRPr lang="en-US"/>
        </a:p>
      </dgm:t>
    </dgm:pt>
    <dgm:pt modelId="{D9764634-B650-234F-BF51-2EFE1C590BF4}" type="sibTrans" cxnId="{D2E106F5-AE69-5741-BB00-666383D8A960}">
      <dgm:prSet/>
      <dgm:spPr/>
      <dgm:t>
        <a:bodyPr/>
        <a:lstStyle/>
        <a:p>
          <a:endParaRPr lang="en-US"/>
        </a:p>
      </dgm:t>
    </dgm:pt>
    <dgm:pt modelId="{B5A10C79-9B0E-7C41-AC1B-C82BE751683B}">
      <dgm:prSet phldrT="[Text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err="1"/>
            <a:t>Ăn</a:t>
          </a:r>
          <a:r>
            <a:rPr lang="en-US" b="1"/>
            <a:t> </a:t>
          </a:r>
          <a:r>
            <a:rPr lang="en-US" b="1" err="1"/>
            <a:t>uống</a:t>
          </a:r>
          <a:r>
            <a:rPr lang="en-US" b="1"/>
            <a:t> </a:t>
          </a:r>
          <a:r>
            <a:rPr lang="en-US" b="1" err="1"/>
            <a:t>kém</a:t>
          </a:r>
          <a:endParaRPr lang="en-US" b="1"/>
        </a:p>
      </dgm:t>
    </dgm:pt>
    <dgm:pt modelId="{8A1A639A-B370-1444-8C9F-8C2825F4B8F0}" type="parTrans" cxnId="{7BE74508-1ADE-E741-9DF5-0B9D53DB5488}">
      <dgm:prSet/>
      <dgm:spPr/>
      <dgm:t>
        <a:bodyPr/>
        <a:lstStyle/>
        <a:p>
          <a:endParaRPr lang="en-US"/>
        </a:p>
      </dgm:t>
    </dgm:pt>
    <dgm:pt modelId="{2BD2A200-E034-D54C-8875-7977576D83F2}" type="sibTrans" cxnId="{7BE74508-1ADE-E741-9DF5-0B9D53DB5488}">
      <dgm:prSet/>
      <dgm:spPr/>
      <dgm:t>
        <a:bodyPr/>
        <a:lstStyle/>
        <a:p>
          <a:endParaRPr lang="en-US"/>
        </a:p>
      </dgm:t>
    </dgm:pt>
    <dgm:pt modelId="{F3E088F6-4F13-4A41-AD6B-BD39D66B8AF2}">
      <dgm:prSet phldrT="[Text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err="1"/>
            <a:t>Không</a:t>
          </a:r>
          <a:r>
            <a:rPr lang="en-US"/>
            <a:t> </a:t>
          </a:r>
          <a:r>
            <a:rPr lang="en-US" err="1"/>
            <a:t>triệu</a:t>
          </a:r>
          <a:r>
            <a:rPr lang="en-US"/>
            <a:t> </a:t>
          </a:r>
          <a:r>
            <a:rPr lang="en-US" err="1"/>
            <a:t>chứng</a:t>
          </a:r>
          <a:r>
            <a:rPr lang="en-US"/>
            <a:t> </a:t>
          </a:r>
          <a:r>
            <a:rPr lang="en-US" err="1"/>
            <a:t>khác</a:t>
          </a:r>
          <a:r>
            <a:rPr lang="en-US"/>
            <a:t> </a:t>
          </a:r>
        </a:p>
      </dgm:t>
    </dgm:pt>
    <dgm:pt modelId="{7290F5EE-A4C3-374B-9E1C-1442958EFB6F}" type="parTrans" cxnId="{04469A98-A0DE-0A43-A1E5-8ADEF546F64B}">
      <dgm:prSet/>
      <dgm:spPr/>
      <dgm:t>
        <a:bodyPr/>
        <a:lstStyle/>
        <a:p>
          <a:endParaRPr lang="en-US"/>
        </a:p>
      </dgm:t>
    </dgm:pt>
    <dgm:pt modelId="{61B1F16A-8800-B547-9497-5A3C76C5848B}" type="sibTrans" cxnId="{04469A98-A0DE-0A43-A1E5-8ADEF546F64B}">
      <dgm:prSet/>
      <dgm:spPr/>
      <dgm:t>
        <a:bodyPr/>
        <a:lstStyle/>
        <a:p>
          <a:endParaRPr lang="en-US"/>
        </a:p>
      </dgm:t>
    </dgm:pt>
    <dgm:pt modelId="{330AB1C8-51EC-E04A-A8E5-0CC0684E72D2}">
      <dgm:prSet phldrT="[Text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err="1"/>
            <a:t>Tiêu</a:t>
          </a:r>
          <a:r>
            <a:rPr lang="en-US" b="1"/>
            <a:t> </a:t>
          </a:r>
          <a:r>
            <a:rPr lang="en-US" b="1" err="1"/>
            <a:t>phân</a:t>
          </a:r>
          <a:r>
            <a:rPr lang="en-US" b="1"/>
            <a:t> </a:t>
          </a:r>
          <a:r>
            <a:rPr lang="en-US" b="1" err="1"/>
            <a:t>màu</a:t>
          </a:r>
          <a:r>
            <a:rPr lang="en-US" b="1"/>
            <a:t> </a:t>
          </a:r>
          <a:r>
            <a:rPr lang="en-US" b="1" err="1"/>
            <a:t>đen</a:t>
          </a:r>
          <a:r>
            <a:rPr lang="en-US" b="1"/>
            <a:t> </a:t>
          </a:r>
          <a:r>
            <a:rPr lang="en-US" b="1" err="1"/>
            <a:t>lỏng</a:t>
          </a:r>
          <a:r>
            <a:rPr lang="en-US" b="1"/>
            <a:t> </a:t>
          </a:r>
          <a:r>
            <a:rPr lang="en-US"/>
            <a:t>2-3 </a:t>
          </a:r>
          <a:r>
            <a:rPr lang="en-US" err="1"/>
            <a:t>lần</a:t>
          </a:r>
          <a:r>
            <a:rPr lang="en-US"/>
            <a:t>/</a:t>
          </a:r>
          <a:r>
            <a:rPr lang="en-US" err="1"/>
            <a:t>ngày</a:t>
          </a:r>
          <a:r>
            <a:rPr lang="en-US"/>
            <a:t>  </a:t>
          </a:r>
        </a:p>
      </dgm:t>
    </dgm:pt>
    <dgm:pt modelId="{E8275F6C-9C31-A740-A0C6-FB8F45F38230}" type="parTrans" cxnId="{7CA399B0-C392-0346-BD97-2C7C63663958}">
      <dgm:prSet/>
      <dgm:spPr/>
      <dgm:t>
        <a:bodyPr/>
        <a:lstStyle/>
        <a:p>
          <a:endParaRPr lang="en-US"/>
        </a:p>
      </dgm:t>
    </dgm:pt>
    <dgm:pt modelId="{FA3D9841-9168-6E42-8609-2FD733ED0122}" type="sibTrans" cxnId="{7CA399B0-C392-0346-BD97-2C7C63663958}">
      <dgm:prSet/>
      <dgm:spPr/>
      <dgm:t>
        <a:bodyPr/>
        <a:lstStyle/>
        <a:p>
          <a:endParaRPr lang="en-US"/>
        </a:p>
      </dgm:t>
    </dgm:pt>
    <dgm:pt modelId="{B1079773-7684-A347-A140-63E92717248F}">
      <dgm:prSet phldrT="[Text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err="1"/>
            <a:t>Không</a:t>
          </a:r>
          <a:r>
            <a:rPr lang="en-US" b="1"/>
            <a:t> </a:t>
          </a:r>
          <a:r>
            <a:rPr lang="en-US" b="1" err="1"/>
            <a:t>buồn</a:t>
          </a:r>
          <a:r>
            <a:rPr lang="en-US" b="1"/>
            <a:t> </a:t>
          </a:r>
          <a:r>
            <a:rPr lang="en-US" b="1" err="1"/>
            <a:t>nôn</a:t>
          </a:r>
          <a:r>
            <a:rPr lang="en-US" b="1"/>
            <a:t>, </a:t>
          </a:r>
          <a:r>
            <a:rPr lang="en-US" b="1" err="1"/>
            <a:t>không</a:t>
          </a:r>
          <a:r>
            <a:rPr lang="en-US" b="1"/>
            <a:t> </a:t>
          </a:r>
          <a:r>
            <a:rPr lang="en-US" b="1" err="1"/>
            <a:t>nôn</a:t>
          </a:r>
          <a:r>
            <a:rPr lang="en-US"/>
            <a:t>, </a:t>
          </a:r>
          <a:r>
            <a:rPr lang="en-US" err="1"/>
            <a:t>không</a:t>
          </a:r>
          <a:r>
            <a:rPr lang="en-US"/>
            <a:t> </a:t>
          </a:r>
          <a:r>
            <a:rPr lang="en-US" err="1"/>
            <a:t>triệu</a:t>
          </a:r>
          <a:r>
            <a:rPr lang="en-US"/>
            <a:t> </a:t>
          </a:r>
          <a:r>
            <a:rPr lang="en-US" err="1"/>
            <a:t>chứng</a:t>
          </a:r>
          <a:r>
            <a:rPr lang="en-US"/>
            <a:t> </a:t>
          </a:r>
          <a:r>
            <a:rPr lang="en-US" err="1"/>
            <a:t>khác</a:t>
          </a:r>
          <a:r>
            <a:rPr lang="en-US"/>
            <a:t> </a:t>
          </a:r>
        </a:p>
      </dgm:t>
    </dgm:pt>
    <dgm:pt modelId="{3F341C15-85AE-2B48-9C9B-A6FF246C9F7C}" type="parTrans" cxnId="{D00D5392-69BC-5549-BBAE-41501A17FC3D}">
      <dgm:prSet/>
      <dgm:spPr/>
      <dgm:t>
        <a:bodyPr/>
        <a:lstStyle/>
        <a:p>
          <a:endParaRPr lang="en-US"/>
        </a:p>
      </dgm:t>
    </dgm:pt>
    <dgm:pt modelId="{70130740-3E9B-5644-BC9A-92C275CE0E55}" type="sibTrans" cxnId="{D00D5392-69BC-5549-BBAE-41501A17FC3D}">
      <dgm:prSet/>
      <dgm:spPr/>
      <dgm:t>
        <a:bodyPr/>
        <a:lstStyle/>
        <a:p>
          <a:endParaRPr lang="en-US"/>
        </a:p>
      </dgm:t>
    </dgm:pt>
    <dgm:pt modelId="{420DF11B-1A86-6243-8DEE-03C69618FDAB}">
      <dgm:prSet phldrT="[Text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err="1"/>
            <a:t>Sụt</a:t>
          </a:r>
          <a:r>
            <a:rPr lang="en-US" b="1"/>
            <a:t> 2kg/2 </a:t>
          </a:r>
          <a:r>
            <a:rPr lang="en-US" b="1" err="1"/>
            <a:t>tháng</a:t>
          </a:r>
          <a:r>
            <a:rPr lang="en-US" b="1"/>
            <a:t> (52-&gt;50kg, #3,8%)</a:t>
          </a:r>
        </a:p>
      </dgm:t>
    </dgm:pt>
    <dgm:pt modelId="{6FE2FC93-ECFF-2144-859C-46339900D3AC}" type="parTrans" cxnId="{4006C3A0-24E4-F649-8B84-C0B09F1F5A14}">
      <dgm:prSet/>
      <dgm:spPr/>
      <dgm:t>
        <a:bodyPr/>
        <a:lstStyle/>
        <a:p>
          <a:endParaRPr lang="en-US"/>
        </a:p>
      </dgm:t>
    </dgm:pt>
    <dgm:pt modelId="{687A8114-B909-B64B-8ED2-2B6CF2F76BAD}" type="sibTrans" cxnId="{4006C3A0-24E4-F649-8B84-C0B09F1F5A14}">
      <dgm:prSet/>
      <dgm:spPr/>
      <dgm:t>
        <a:bodyPr/>
        <a:lstStyle/>
        <a:p>
          <a:endParaRPr lang="en-US"/>
        </a:p>
      </dgm:t>
    </dgm:pt>
    <dgm:pt modelId="{58C4BC7A-77FE-4449-B7A8-D62031D7B28E}">
      <dgm:prSet phldrT="[Text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err="1"/>
            <a:t>Không</a:t>
          </a:r>
          <a:r>
            <a:rPr lang="en-US"/>
            <a:t> </a:t>
          </a:r>
          <a:r>
            <a:rPr lang="en-US" err="1"/>
            <a:t>sốt</a:t>
          </a:r>
          <a:r>
            <a:rPr lang="en-US"/>
            <a:t> </a:t>
          </a:r>
          <a:r>
            <a:rPr lang="en-US" err="1"/>
            <a:t>về</a:t>
          </a:r>
          <a:r>
            <a:rPr lang="en-US"/>
            <a:t> </a:t>
          </a:r>
          <a:r>
            <a:rPr lang="en-US" err="1"/>
            <a:t>chiều</a:t>
          </a:r>
          <a:r>
            <a:rPr lang="en-US"/>
            <a:t>, </a:t>
          </a:r>
          <a:r>
            <a:rPr lang="en-US" err="1"/>
            <a:t>không</a:t>
          </a:r>
          <a:r>
            <a:rPr lang="en-US"/>
            <a:t> ho, </a:t>
          </a:r>
          <a:r>
            <a:rPr lang="en-US" err="1"/>
            <a:t>không</a:t>
          </a:r>
          <a:r>
            <a:rPr lang="en-US"/>
            <a:t> </a:t>
          </a:r>
          <a:r>
            <a:rPr lang="en-US" err="1"/>
            <a:t>vã</a:t>
          </a:r>
          <a:r>
            <a:rPr lang="en-US"/>
            <a:t> </a:t>
          </a:r>
          <a:r>
            <a:rPr lang="en-US" err="1"/>
            <a:t>mồ</a:t>
          </a:r>
          <a:r>
            <a:rPr lang="en-US"/>
            <a:t> </a:t>
          </a:r>
          <a:r>
            <a:rPr lang="en-US" err="1"/>
            <a:t>hôi</a:t>
          </a:r>
          <a:endParaRPr lang="en-US"/>
        </a:p>
      </dgm:t>
    </dgm:pt>
    <dgm:pt modelId="{8355EA39-DD84-CB48-996A-D118DC91839B}" type="parTrans" cxnId="{AA1BBBE8-9157-2D4B-8181-CFE17555F354}">
      <dgm:prSet/>
      <dgm:spPr/>
      <dgm:t>
        <a:bodyPr/>
        <a:lstStyle/>
        <a:p>
          <a:endParaRPr lang="en-US"/>
        </a:p>
      </dgm:t>
    </dgm:pt>
    <dgm:pt modelId="{57607AB5-2ADF-7246-AC11-1DA37A2EE3AA}" type="sibTrans" cxnId="{AA1BBBE8-9157-2D4B-8181-CFE17555F354}">
      <dgm:prSet/>
      <dgm:spPr/>
      <dgm:t>
        <a:bodyPr/>
        <a:lstStyle/>
        <a:p>
          <a:endParaRPr lang="en-US"/>
        </a:p>
      </dgm:t>
    </dgm:pt>
    <dgm:pt modelId="{547CC911-0454-5146-BF60-E67218CDF137}">
      <dgm:prSet phldrT="[Text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err="1"/>
            <a:t>Căng</a:t>
          </a:r>
          <a:r>
            <a:rPr lang="en-US" b="1"/>
            <a:t> </a:t>
          </a:r>
          <a:r>
            <a:rPr lang="en-US" b="1" err="1"/>
            <a:t>tức</a:t>
          </a:r>
          <a:r>
            <a:rPr lang="en-US" b="1"/>
            <a:t>, </a:t>
          </a:r>
          <a:r>
            <a:rPr lang="en-US" b="1" err="1"/>
            <a:t>trướng</a:t>
          </a:r>
          <a:r>
            <a:rPr lang="en-US" b="1"/>
            <a:t> </a:t>
          </a:r>
          <a:r>
            <a:rPr lang="en-US" b="1" err="1"/>
            <a:t>bụng</a:t>
          </a:r>
          <a:endParaRPr lang="en-US" b="1"/>
        </a:p>
      </dgm:t>
    </dgm:pt>
    <dgm:pt modelId="{B4065FF9-5F9B-4248-BDDD-E88F69ADA636}" type="parTrans" cxnId="{C8D24B69-7816-2A44-88FC-182CD2AD20BE}">
      <dgm:prSet/>
      <dgm:spPr/>
      <dgm:t>
        <a:bodyPr/>
        <a:lstStyle/>
        <a:p>
          <a:endParaRPr lang="en-US"/>
        </a:p>
      </dgm:t>
    </dgm:pt>
    <dgm:pt modelId="{9DE91397-B57D-1947-85E3-9252A501537A}" type="sibTrans" cxnId="{C8D24B69-7816-2A44-88FC-182CD2AD20BE}">
      <dgm:prSet/>
      <dgm:spPr/>
      <dgm:t>
        <a:bodyPr/>
        <a:lstStyle/>
        <a:p>
          <a:endParaRPr lang="en-US"/>
        </a:p>
      </dgm:t>
    </dgm:pt>
    <dgm:pt modelId="{A9A7277F-FC1B-B946-85BA-67620F84F5BB}">
      <dgm:prSet phldrT="[Text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err="1"/>
            <a:t>Không</a:t>
          </a:r>
          <a:r>
            <a:rPr lang="en-US" b="1"/>
            <a:t> </a:t>
          </a:r>
          <a:r>
            <a:rPr lang="en-US" b="1" err="1"/>
            <a:t>buồn</a:t>
          </a:r>
          <a:r>
            <a:rPr lang="en-US" b="1"/>
            <a:t> </a:t>
          </a:r>
          <a:r>
            <a:rPr lang="en-US" b="1" err="1"/>
            <a:t>nôn</a:t>
          </a:r>
          <a:r>
            <a:rPr lang="en-US" b="1"/>
            <a:t>, </a:t>
          </a:r>
          <a:r>
            <a:rPr lang="en-US" b="1" err="1"/>
            <a:t>không</a:t>
          </a:r>
          <a:r>
            <a:rPr lang="en-US" b="1"/>
            <a:t> </a:t>
          </a:r>
          <a:r>
            <a:rPr lang="en-US" b="1" err="1"/>
            <a:t>nôn</a:t>
          </a:r>
          <a:endParaRPr lang="en-US" b="1"/>
        </a:p>
      </dgm:t>
    </dgm:pt>
    <dgm:pt modelId="{B28F9C18-8FE2-3E4A-AAE7-8DEF893D16F1}" type="parTrans" cxnId="{52477214-444A-3742-9217-BA61F4A7D0D2}">
      <dgm:prSet/>
      <dgm:spPr/>
      <dgm:t>
        <a:bodyPr/>
        <a:lstStyle/>
        <a:p>
          <a:endParaRPr lang="en-US"/>
        </a:p>
      </dgm:t>
    </dgm:pt>
    <dgm:pt modelId="{10211793-923F-CE44-9D62-CA1432CC8B15}" type="sibTrans" cxnId="{52477214-444A-3742-9217-BA61F4A7D0D2}">
      <dgm:prSet/>
      <dgm:spPr/>
      <dgm:t>
        <a:bodyPr/>
        <a:lstStyle/>
        <a:p>
          <a:endParaRPr lang="en-US"/>
        </a:p>
      </dgm:t>
    </dgm:pt>
    <dgm:pt modelId="{E93D1639-93E9-F249-AB71-C1F4C2537FA0}" type="pres">
      <dgm:prSet presAssocID="{CE35EFE9-4037-A54D-A8D2-B372986F7F69}" presName="Name0" presStyleCnt="0">
        <dgm:presLayoutVars>
          <dgm:dir/>
          <dgm:animLvl val="lvl"/>
          <dgm:resizeHandles val="exact"/>
        </dgm:presLayoutVars>
      </dgm:prSet>
      <dgm:spPr/>
    </dgm:pt>
    <dgm:pt modelId="{1AD2F505-467D-D845-85B0-C470CB341420}" type="pres">
      <dgm:prSet presAssocID="{D59289E8-661F-1D4E-B062-BC1648A9CD55}" presName="linNode" presStyleCnt="0"/>
      <dgm:spPr/>
    </dgm:pt>
    <dgm:pt modelId="{A2F4F9A6-788A-014A-AC7B-690A5A3034EA}" type="pres">
      <dgm:prSet presAssocID="{D59289E8-661F-1D4E-B062-BC1648A9CD55}" presName="parentText" presStyleLbl="node1" presStyleIdx="0" presStyleCnt="3" custScaleX="47636">
        <dgm:presLayoutVars>
          <dgm:chMax val="1"/>
          <dgm:bulletEnabled val="1"/>
        </dgm:presLayoutVars>
      </dgm:prSet>
      <dgm:spPr/>
    </dgm:pt>
    <dgm:pt modelId="{8577F661-0A34-6F46-97E5-51CCB631620B}" type="pres">
      <dgm:prSet presAssocID="{D59289E8-661F-1D4E-B062-BC1648A9CD55}" presName="descendantText" presStyleLbl="alignAccFollowNode1" presStyleIdx="0" presStyleCnt="3" custScaleX="123694" custScaleY="117389">
        <dgm:presLayoutVars>
          <dgm:bulletEnabled val="1"/>
        </dgm:presLayoutVars>
      </dgm:prSet>
      <dgm:spPr/>
    </dgm:pt>
    <dgm:pt modelId="{D684F8E8-014E-A34F-A3D8-0A8DE6E84BB7}" type="pres">
      <dgm:prSet presAssocID="{C89225E1-4173-6249-B265-E66D198548DD}" presName="sp" presStyleCnt="0"/>
      <dgm:spPr/>
    </dgm:pt>
    <dgm:pt modelId="{05B8229C-0F51-674F-BE7E-7BF2CA73D4A0}" type="pres">
      <dgm:prSet presAssocID="{FED02CCB-B253-124D-AA59-2EF00614F4DE}" presName="linNode" presStyleCnt="0"/>
      <dgm:spPr/>
    </dgm:pt>
    <dgm:pt modelId="{2249AE4B-845C-1148-B625-569AC6B2063A}" type="pres">
      <dgm:prSet presAssocID="{FED02CCB-B253-124D-AA59-2EF00614F4DE}" presName="parentText" presStyleLbl="node1" presStyleIdx="1" presStyleCnt="3" custScaleX="48490">
        <dgm:presLayoutVars>
          <dgm:chMax val="1"/>
          <dgm:bulletEnabled val="1"/>
        </dgm:presLayoutVars>
      </dgm:prSet>
      <dgm:spPr/>
    </dgm:pt>
    <dgm:pt modelId="{3C088086-51A2-3548-B098-86FC2DFB92D7}" type="pres">
      <dgm:prSet presAssocID="{FED02CCB-B253-124D-AA59-2EF00614F4DE}" presName="descendantText" presStyleLbl="alignAccFollowNode1" presStyleIdx="1" presStyleCnt="3" custScaleX="123694" custScaleY="121647">
        <dgm:presLayoutVars>
          <dgm:bulletEnabled val="1"/>
        </dgm:presLayoutVars>
      </dgm:prSet>
      <dgm:spPr/>
    </dgm:pt>
    <dgm:pt modelId="{96F7D7F8-D146-2546-B851-1F7593F7DB09}" type="pres">
      <dgm:prSet presAssocID="{22ECE230-B4AD-4341-BAF2-C452B0DB66C2}" presName="sp" presStyleCnt="0"/>
      <dgm:spPr/>
    </dgm:pt>
    <dgm:pt modelId="{E5C118F3-8598-E549-9062-EF8890A66F4B}" type="pres">
      <dgm:prSet presAssocID="{512B1620-F114-CF42-A6F8-2681EA7C11A4}" presName="linNode" presStyleCnt="0"/>
      <dgm:spPr/>
    </dgm:pt>
    <dgm:pt modelId="{630ECC98-C26E-224B-9210-C7E184451BA4}" type="pres">
      <dgm:prSet presAssocID="{512B1620-F114-CF42-A6F8-2681EA7C11A4}" presName="parentText" presStyleLbl="node1" presStyleIdx="2" presStyleCnt="3" custScaleX="47636">
        <dgm:presLayoutVars>
          <dgm:chMax val="1"/>
          <dgm:bulletEnabled val="1"/>
        </dgm:presLayoutVars>
      </dgm:prSet>
      <dgm:spPr/>
    </dgm:pt>
    <dgm:pt modelId="{C72CBD76-57AF-7A4B-B13A-E6D256B65198}" type="pres">
      <dgm:prSet presAssocID="{512B1620-F114-CF42-A6F8-2681EA7C11A4}" presName="descendantText" presStyleLbl="alignAccFollowNode1" presStyleIdx="2" presStyleCnt="3" custScaleX="123694">
        <dgm:presLayoutVars>
          <dgm:bulletEnabled val="1"/>
        </dgm:presLayoutVars>
      </dgm:prSet>
      <dgm:spPr/>
    </dgm:pt>
  </dgm:ptLst>
  <dgm:cxnLst>
    <dgm:cxn modelId="{576C7B03-873A-4941-B24C-907517979D86}" type="presOf" srcId="{330AB1C8-51EC-E04A-A8E5-0CC0684E72D2}" destId="{3C088086-51A2-3548-B098-86FC2DFB92D7}" srcOrd="0" destOrd="1" presId="urn:microsoft.com/office/officeart/2005/8/layout/vList5"/>
    <dgm:cxn modelId="{7BE74508-1ADE-E741-9DF5-0B9D53DB5488}" srcId="{512B1620-F114-CF42-A6F8-2681EA7C11A4}" destId="{B5A10C79-9B0E-7C41-AC1B-C82BE751683B}" srcOrd="0" destOrd="0" parTransId="{8A1A639A-B370-1444-8C9F-8C2825F4B8F0}" sibTransId="{2BD2A200-E034-D54C-8875-7977576D83F2}"/>
    <dgm:cxn modelId="{CCF2A30A-F8C3-F047-8714-A80E26EA228F}" type="presOf" srcId="{0E06BC9B-02BF-7240-85F0-8A0C292DF3C0}" destId="{8577F661-0A34-6F46-97E5-51CCB631620B}" srcOrd="0" destOrd="1" presId="urn:microsoft.com/office/officeart/2005/8/layout/vList5"/>
    <dgm:cxn modelId="{52477214-444A-3742-9217-BA61F4A7D0D2}" srcId="{FED02CCB-B253-124D-AA59-2EF00614F4DE}" destId="{A9A7277F-FC1B-B946-85BA-67620F84F5BB}" srcOrd="3" destOrd="0" parTransId="{B28F9C18-8FE2-3E4A-AAE7-8DEF893D16F1}" sibTransId="{10211793-923F-CE44-9D62-CA1432CC8B15}"/>
    <dgm:cxn modelId="{C8EEDA14-046F-C442-B029-33EFD15ABB3A}" type="presOf" srcId="{CE35EFE9-4037-A54D-A8D2-B372986F7F69}" destId="{E93D1639-93E9-F249-AB71-C1F4C2537FA0}" srcOrd="0" destOrd="0" presId="urn:microsoft.com/office/officeart/2005/8/layout/vList5"/>
    <dgm:cxn modelId="{CE28D11E-34F5-214B-9A6F-440D980FEB94}" type="presOf" srcId="{FED02CCB-B253-124D-AA59-2EF00614F4DE}" destId="{2249AE4B-845C-1148-B625-569AC6B2063A}" srcOrd="0" destOrd="0" presId="urn:microsoft.com/office/officeart/2005/8/layout/vList5"/>
    <dgm:cxn modelId="{0594C524-0314-9E48-A421-AA040AAE78D8}" type="presOf" srcId="{207E505C-E5DB-1745-812A-0CF7BED46F81}" destId="{3C088086-51A2-3548-B098-86FC2DFB92D7}" srcOrd="0" destOrd="0" presId="urn:microsoft.com/office/officeart/2005/8/layout/vList5"/>
    <dgm:cxn modelId="{518EF730-D4B2-8842-AE33-0E0F30450A3F}" type="presOf" srcId="{F3E088F6-4F13-4A41-AD6B-BD39D66B8AF2}" destId="{C72CBD76-57AF-7A4B-B13A-E6D256B65198}" srcOrd="0" destOrd="3" presId="urn:microsoft.com/office/officeart/2005/8/layout/vList5"/>
    <dgm:cxn modelId="{13DABF33-3F1E-6B4F-B302-743C0E866D3A}" srcId="{FED02CCB-B253-124D-AA59-2EF00614F4DE}" destId="{207E505C-E5DB-1745-812A-0CF7BED46F81}" srcOrd="0" destOrd="0" parTransId="{EB78668E-B9F3-8F45-AE34-C972199CC5C0}" sibTransId="{A4D2C7E9-5C4B-D24A-816C-7AAD17728A3C}"/>
    <dgm:cxn modelId="{337FC240-88A3-9A49-8032-10DF0AC871CE}" type="presOf" srcId="{58C4BC7A-77FE-4449-B7A8-D62031D7B28E}" destId="{C72CBD76-57AF-7A4B-B13A-E6D256B65198}" srcOrd="0" destOrd="2" presId="urn:microsoft.com/office/officeart/2005/8/layout/vList5"/>
    <dgm:cxn modelId="{CFC30A43-74A6-F642-8E07-2C207A295C7A}" type="presOf" srcId="{512B1620-F114-CF42-A6F8-2681EA7C11A4}" destId="{630ECC98-C26E-224B-9210-C7E184451BA4}" srcOrd="0" destOrd="0" presId="urn:microsoft.com/office/officeart/2005/8/layout/vList5"/>
    <dgm:cxn modelId="{8C480D69-3B52-2044-9A85-6CF307C5FACB}" srcId="{D59289E8-661F-1D4E-B062-BC1648A9CD55}" destId="{CA78E724-A919-E84F-9753-A4024568FE3E}" srcOrd="0" destOrd="0" parTransId="{70DF9000-AE67-5643-9F84-26D23326CF0F}" sibTransId="{84524643-1A83-EC45-8C35-7F2FD91AA766}"/>
    <dgm:cxn modelId="{C8D24B69-7816-2A44-88FC-182CD2AD20BE}" srcId="{FED02CCB-B253-124D-AA59-2EF00614F4DE}" destId="{547CC911-0454-5146-BF60-E67218CDF137}" srcOrd="2" destOrd="0" parTransId="{B4065FF9-5F9B-4248-BDDD-E88F69ADA636}" sibTransId="{9DE91397-B57D-1947-85E3-9252A501537A}"/>
    <dgm:cxn modelId="{B0F37470-75C5-AC43-9744-F77502FC56D3}" srcId="{D59289E8-661F-1D4E-B062-BC1648A9CD55}" destId="{0E06BC9B-02BF-7240-85F0-8A0C292DF3C0}" srcOrd="1" destOrd="0" parTransId="{2418F49E-F9F6-8846-BCEA-7A58A7155201}" sibTransId="{BE386D9C-0129-CF41-8B85-B0717F29364D}"/>
    <dgm:cxn modelId="{D00D5392-69BC-5549-BBAE-41501A17FC3D}" srcId="{D59289E8-661F-1D4E-B062-BC1648A9CD55}" destId="{B1079773-7684-A347-A140-63E92717248F}" srcOrd="2" destOrd="0" parTransId="{3F341C15-85AE-2B48-9C9B-A6FF246C9F7C}" sibTransId="{70130740-3E9B-5644-BC9A-92C275CE0E55}"/>
    <dgm:cxn modelId="{A153D893-8C1C-5F48-8085-E290611BF2F5}" type="presOf" srcId="{547CC911-0454-5146-BF60-E67218CDF137}" destId="{3C088086-51A2-3548-B098-86FC2DFB92D7}" srcOrd="0" destOrd="2" presId="urn:microsoft.com/office/officeart/2005/8/layout/vList5"/>
    <dgm:cxn modelId="{D9863898-69CE-314C-B9B8-2731BA37CB3A}" type="presOf" srcId="{A9A7277F-FC1B-B946-85BA-67620F84F5BB}" destId="{3C088086-51A2-3548-B098-86FC2DFB92D7}" srcOrd="0" destOrd="3" presId="urn:microsoft.com/office/officeart/2005/8/layout/vList5"/>
    <dgm:cxn modelId="{04469A98-A0DE-0A43-A1E5-8ADEF546F64B}" srcId="{512B1620-F114-CF42-A6F8-2681EA7C11A4}" destId="{F3E088F6-4F13-4A41-AD6B-BD39D66B8AF2}" srcOrd="3" destOrd="0" parTransId="{7290F5EE-A4C3-374B-9E1C-1442958EFB6F}" sibTransId="{61B1F16A-8800-B547-9497-5A3C76C5848B}"/>
    <dgm:cxn modelId="{4006C3A0-24E4-F649-8B84-C0B09F1F5A14}" srcId="{512B1620-F114-CF42-A6F8-2681EA7C11A4}" destId="{420DF11B-1A86-6243-8DEE-03C69618FDAB}" srcOrd="1" destOrd="0" parTransId="{6FE2FC93-ECFF-2144-859C-46339900D3AC}" sibTransId="{687A8114-B909-B64B-8ED2-2B6CF2F76BAD}"/>
    <dgm:cxn modelId="{DA7C60A8-9B9C-7248-BD97-3231AF7E76FA}" type="presOf" srcId="{CA78E724-A919-E84F-9753-A4024568FE3E}" destId="{8577F661-0A34-6F46-97E5-51CCB631620B}" srcOrd="0" destOrd="0" presId="urn:microsoft.com/office/officeart/2005/8/layout/vList5"/>
    <dgm:cxn modelId="{7CA399B0-C392-0346-BD97-2C7C63663958}" srcId="{FED02CCB-B253-124D-AA59-2EF00614F4DE}" destId="{330AB1C8-51EC-E04A-A8E5-0CC0684E72D2}" srcOrd="1" destOrd="0" parTransId="{E8275F6C-9C31-A740-A0C6-FB8F45F38230}" sibTransId="{FA3D9841-9168-6E42-8609-2FD733ED0122}"/>
    <dgm:cxn modelId="{EC96E2C4-A5A4-7844-AAA7-D87DF8DB45D2}" srcId="{CE35EFE9-4037-A54D-A8D2-B372986F7F69}" destId="{FED02CCB-B253-124D-AA59-2EF00614F4DE}" srcOrd="1" destOrd="0" parTransId="{FE188493-FCBA-CE45-A85A-5FF625D8719F}" sibTransId="{22ECE230-B4AD-4341-BAF2-C452B0DB66C2}"/>
    <dgm:cxn modelId="{605B48D8-8DFC-2F4B-97ED-E4719E2CD328}" type="presOf" srcId="{B5A10C79-9B0E-7C41-AC1B-C82BE751683B}" destId="{C72CBD76-57AF-7A4B-B13A-E6D256B65198}" srcOrd="0" destOrd="0" presId="urn:microsoft.com/office/officeart/2005/8/layout/vList5"/>
    <dgm:cxn modelId="{E20576D9-0B97-FC45-8096-630322EAB84E}" type="presOf" srcId="{D59289E8-661F-1D4E-B062-BC1648A9CD55}" destId="{A2F4F9A6-788A-014A-AC7B-690A5A3034EA}" srcOrd="0" destOrd="0" presId="urn:microsoft.com/office/officeart/2005/8/layout/vList5"/>
    <dgm:cxn modelId="{8F8E60E4-7543-0B46-94EB-E8A17B152C46}" srcId="{CE35EFE9-4037-A54D-A8D2-B372986F7F69}" destId="{D59289E8-661F-1D4E-B062-BC1648A9CD55}" srcOrd="0" destOrd="0" parTransId="{97EB902A-291A-C44E-871B-51DB8500E743}" sibTransId="{C89225E1-4173-6249-B265-E66D198548DD}"/>
    <dgm:cxn modelId="{F45BC2E4-0639-BB4B-A63F-184D5FCD0116}" type="presOf" srcId="{B1079773-7684-A347-A140-63E92717248F}" destId="{8577F661-0A34-6F46-97E5-51CCB631620B}" srcOrd="0" destOrd="2" presId="urn:microsoft.com/office/officeart/2005/8/layout/vList5"/>
    <dgm:cxn modelId="{AA1BBBE8-9157-2D4B-8181-CFE17555F354}" srcId="{512B1620-F114-CF42-A6F8-2681EA7C11A4}" destId="{58C4BC7A-77FE-4449-B7A8-D62031D7B28E}" srcOrd="2" destOrd="0" parTransId="{8355EA39-DD84-CB48-996A-D118DC91839B}" sibTransId="{57607AB5-2ADF-7246-AC11-1DA37A2EE3AA}"/>
    <dgm:cxn modelId="{D2E106F5-AE69-5741-BB00-666383D8A960}" srcId="{CE35EFE9-4037-A54D-A8D2-B372986F7F69}" destId="{512B1620-F114-CF42-A6F8-2681EA7C11A4}" srcOrd="2" destOrd="0" parTransId="{1D19BDA3-12C2-F44D-B99F-F34228A6ACE1}" sibTransId="{D9764634-B650-234F-BF51-2EFE1C590BF4}"/>
    <dgm:cxn modelId="{645152FE-DD9E-014A-8126-EE27739B443E}" type="presOf" srcId="{420DF11B-1A86-6243-8DEE-03C69618FDAB}" destId="{C72CBD76-57AF-7A4B-B13A-E6D256B65198}" srcOrd="0" destOrd="1" presId="urn:microsoft.com/office/officeart/2005/8/layout/vList5"/>
    <dgm:cxn modelId="{CB4D2018-FC39-1A4A-8283-CA7ECDA6DC25}" type="presParOf" srcId="{E93D1639-93E9-F249-AB71-C1F4C2537FA0}" destId="{1AD2F505-467D-D845-85B0-C470CB341420}" srcOrd="0" destOrd="0" presId="urn:microsoft.com/office/officeart/2005/8/layout/vList5"/>
    <dgm:cxn modelId="{5C67435E-2728-2740-85FC-FB4F4EC0F20B}" type="presParOf" srcId="{1AD2F505-467D-D845-85B0-C470CB341420}" destId="{A2F4F9A6-788A-014A-AC7B-690A5A3034EA}" srcOrd="0" destOrd="0" presId="urn:microsoft.com/office/officeart/2005/8/layout/vList5"/>
    <dgm:cxn modelId="{8ADDD897-B6EE-6A43-A5F6-8E562C552BD1}" type="presParOf" srcId="{1AD2F505-467D-D845-85B0-C470CB341420}" destId="{8577F661-0A34-6F46-97E5-51CCB631620B}" srcOrd="1" destOrd="0" presId="urn:microsoft.com/office/officeart/2005/8/layout/vList5"/>
    <dgm:cxn modelId="{2B99E463-6826-4A49-A7E7-5BB36349F298}" type="presParOf" srcId="{E93D1639-93E9-F249-AB71-C1F4C2537FA0}" destId="{D684F8E8-014E-A34F-A3D8-0A8DE6E84BB7}" srcOrd="1" destOrd="0" presId="urn:microsoft.com/office/officeart/2005/8/layout/vList5"/>
    <dgm:cxn modelId="{E8C491AE-5F97-AC4A-BD2B-A576DC485481}" type="presParOf" srcId="{E93D1639-93E9-F249-AB71-C1F4C2537FA0}" destId="{05B8229C-0F51-674F-BE7E-7BF2CA73D4A0}" srcOrd="2" destOrd="0" presId="urn:microsoft.com/office/officeart/2005/8/layout/vList5"/>
    <dgm:cxn modelId="{C0ADD7D3-1F9F-0548-86B2-FD359646228B}" type="presParOf" srcId="{05B8229C-0F51-674F-BE7E-7BF2CA73D4A0}" destId="{2249AE4B-845C-1148-B625-569AC6B2063A}" srcOrd="0" destOrd="0" presId="urn:microsoft.com/office/officeart/2005/8/layout/vList5"/>
    <dgm:cxn modelId="{32CEF91F-20E3-4543-B17A-F67535C95402}" type="presParOf" srcId="{05B8229C-0F51-674F-BE7E-7BF2CA73D4A0}" destId="{3C088086-51A2-3548-B098-86FC2DFB92D7}" srcOrd="1" destOrd="0" presId="urn:microsoft.com/office/officeart/2005/8/layout/vList5"/>
    <dgm:cxn modelId="{FBA155BE-5727-644C-B651-5D3B8E55C6E5}" type="presParOf" srcId="{E93D1639-93E9-F249-AB71-C1F4C2537FA0}" destId="{96F7D7F8-D146-2546-B851-1F7593F7DB09}" srcOrd="3" destOrd="0" presId="urn:microsoft.com/office/officeart/2005/8/layout/vList5"/>
    <dgm:cxn modelId="{26A1A1E8-61AB-8D41-B4E9-CC76202992A9}" type="presParOf" srcId="{E93D1639-93E9-F249-AB71-C1F4C2537FA0}" destId="{E5C118F3-8598-E549-9062-EF8890A66F4B}" srcOrd="4" destOrd="0" presId="urn:microsoft.com/office/officeart/2005/8/layout/vList5"/>
    <dgm:cxn modelId="{FDF48C01-0895-DC40-B2E6-A608C319E588}" type="presParOf" srcId="{E5C118F3-8598-E549-9062-EF8890A66F4B}" destId="{630ECC98-C26E-224B-9210-C7E184451BA4}" srcOrd="0" destOrd="0" presId="urn:microsoft.com/office/officeart/2005/8/layout/vList5"/>
    <dgm:cxn modelId="{DBBAD22C-02E9-9B4C-B0C1-99CB729D0D56}" type="presParOf" srcId="{E5C118F3-8598-E549-9062-EF8890A66F4B}" destId="{C72CBD76-57AF-7A4B-B13A-E6D256B651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690109-9F54-4E19-BF31-7C437673EB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9D2FF3-E040-4526-ADFC-A85ADF5A29FB}">
      <dgm:prSet/>
      <dgm:spPr/>
      <dgm:t>
        <a:bodyPr/>
        <a:lstStyle/>
        <a:p>
          <a:r>
            <a:rPr lang="en-SG"/>
            <a:t>BN nữ, 34 tuổi, nhập viện vì đau bụng</a:t>
          </a:r>
          <a:endParaRPr lang="en-US"/>
        </a:p>
      </dgm:t>
    </dgm:pt>
    <dgm:pt modelId="{7FF9FD60-7C9C-4986-BA63-AAE19CA8122C}" type="parTrans" cxnId="{98BBEA81-D35E-4B2C-8BD1-574B6CAEB364}">
      <dgm:prSet/>
      <dgm:spPr/>
      <dgm:t>
        <a:bodyPr/>
        <a:lstStyle/>
        <a:p>
          <a:endParaRPr lang="en-US"/>
        </a:p>
      </dgm:t>
    </dgm:pt>
    <dgm:pt modelId="{1433C336-B3B9-44E0-876A-4109C1CEF0BD}" type="sibTrans" cxnId="{98BBEA81-D35E-4B2C-8BD1-574B6CAEB364}">
      <dgm:prSet/>
      <dgm:spPr/>
      <dgm:t>
        <a:bodyPr/>
        <a:lstStyle/>
        <a:p>
          <a:endParaRPr lang="en-US"/>
        </a:p>
      </dgm:t>
    </dgm:pt>
    <dgm:pt modelId="{75EEF66C-BCE4-4940-B33A-188B0F70AFF0}">
      <dgm:prSet/>
      <dgm:spPr/>
      <dgm:t>
        <a:bodyPr/>
        <a:lstStyle/>
        <a:p>
          <a:r>
            <a:rPr lang="en-SG"/>
            <a:t>TCCN</a:t>
          </a:r>
          <a:endParaRPr lang="en-US"/>
        </a:p>
      </dgm:t>
    </dgm:pt>
    <dgm:pt modelId="{6FADD9FC-F543-41BE-B615-81B907F79838}" type="parTrans" cxnId="{ABECA5C9-2B65-4A24-97B7-378F2EC69721}">
      <dgm:prSet/>
      <dgm:spPr/>
      <dgm:t>
        <a:bodyPr/>
        <a:lstStyle/>
        <a:p>
          <a:endParaRPr lang="en-US"/>
        </a:p>
      </dgm:t>
    </dgm:pt>
    <dgm:pt modelId="{BB91D382-5643-4521-83FF-0E7C68D1FC97}" type="sibTrans" cxnId="{ABECA5C9-2B65-4A24-97B7-378F2EC69721}">
      <dgm:prSet/>
      <dgm:spPr/>
      <dgm:t>
        <a:bodyPr/>
        <a:lstStyle/>
        <a:p>
          <a:endParaRPr lang="en-US"/>
        </a:p>
      </dgm:t>
    </dgm:pt>
    <dgm:pt modelId="{FFDCDDEA-8509-4F85-828C-6739D929D997}">
      <dgm:prSet/>
      <dgm:spPr/>
      <dgm:t>
        <a:bodyPr/>
        <a:lstStyle/>
        <a:p>
          <a:r>
            <a:rPr lang="en-SG" err="1"/>
            <a:t>Đau</a:t>
          </a:r>
          <a:r>
            <a:rPr lang="en-SG"/>
            <a:t> </a:t>
          </a:r>
          <a:r>
            <a:rPr lang="en-SG" err="1"/>
            <a:t>bụng</a:t>
          </a:r>
          <a:r>
            <a:rPr lang="en-SG"/>
            <a:t> </a:t>
          </a:r>
          <a:r>
            <a:rPr lang="en-SG" err="1"/>
            <a:t>âm</a:t>
          </a:r>
          <a:r>
            <a:rPr lang="en-SG"/>
            <a:t> </a:t>
          </a:r>
          <a:r>
            <a:rPr lang="en-SG" err="1"/>
            <a:t>ỉ</a:t>
          </a:r>
          <a:r>
            <a:rPr lang="en-SG"/>
            <a:t> </a:t>
          </a:r>
          <a:r>
            <a:rPr lang="en-SG" err="1"/>
            <a:t>quanh</a:t>
          </a:r>
          <a:r>
            <a:rPr lang="en-SG"/>
            <a:t> </a:t>
          </a:r>
          <a:r>
            <a:rPr lang="en-SG" err="1"/>
            <a:t>rốn</a:t>
          </a:r>
          <a:r>
            <a:rPr lang="en-SG"/>
            <a:t> </a:t>
          </a:r>
          <a:r>
            <a:rPr lang="en-SG" err="1"/>
            <a:t>rốn</a:t>
          </a:r>
          <a:r>
            <a:rPr lang="en-SG"/>
            <a:t> 2 </a:t>
          </a:r>
          <a:r>
            <a:rPr lang="en-SG" err="1"/>
            <a:t>tháng</a:t>
          </a:r>
          <a:r>
            <a:rPr lang="en-SG"/>
            <a:t>, </a:t>
          </a:r>
          <a:r>
            <a:rPr lang="en-SG" err="1"/>
            <a:t>đau</a:t>
          </a:r>
          <a:r>
            <a:rPr lang="en-SG"/>
            <a:t> </a:t>
          </a:r>
          <a:r>
            <a:rPr lang="en-SG" err="1"/>
            <a:t>bụng</a:t>
          </a:r>
          <a:r>
            <a:rPr lang="en-SG"/>
            <a:t> </a:t>
          </a:r>
          <a:r>
            <a:rPr lang="en-SG" err="1"/>
            <a:t>quặn</a:t>
          </a:r>
          <a:r>
            <a:rPr lang="en-SG"/>
            <a:t> </a:t>
          </a:r>
          <a:r>
            <a:rPr lang="en-SG" err="1"/>
            <a:t>cơn</a:t>
          </a:r>
          <a:r>
            <a:rPr lang="en-SG"/>
            <a:t> 5 </a:t>
          </a:r>
          <a:r>
            <a:rPr lang="en-SG" err="1"/>
            <a:t>ngày</a:t>
          </a:r>
          <a:r>
            <a:rPr lang="en-SG"/>
            <a:t> </a:t>
          </a:r>
          <a:endParaRPr lang="en-US"/>
        </a:p>
      </dgm:t>
    </dgm:pt>
    <dgm:pt modelId="{9BA0C4EE-AA4E-475D-B95E-FCB8A380840D}" type="parTrans" cxnId="{7C927796-6E52-4A08-AE29-4226DAA734DC}">
      <dgm:prSet/>
      <dgm:spPr/>
      <dgm:t>
        <a:bodyPr/>
        <a:lstStyle/>
        <a:p>
          <a:endParaRPr lang="en-US"/>
        </a:p>
      </dgm:t>
    </dgm:pt>
    <dgm:pt modelId="{1FAE61FD-C838-48E9-BC70-CE5C1A4B776D}" type="sibTrans" cxnId="{7C927796-6E52-4A08-AE29-4226DAA734DC}">
      <dgm:prSet/>
      <dgm:spPr/>
      <dgm:t>
        <a:bodyPr/>
        <a:lstStyle/>
        <a:p>
          <a:endParaRPr lang="en-US"/>
        </a:p>
      </dgm:t>
    </dgm:pt>
    <dgm:pt modelId="{1B855300-08CA-48A3-AB74-20C5F0EC3327}">
      <dgm:prSet/>
      <dgm:spPr/>
      <dgm:t>
        <a:bodyPr/>
        <a:lstStyle/>
        <a:p>
          <a:r>
            <a:rPr lang="en-SG" err="1"/>
            <a:t>Tiêu</a:t>
          </a:r>
          <a:r>
            <a:rPr lang="en-SG"/>
            <a:t> </a:t>
          </a:r>
          <a:r>
            <a:rPr lang="en-SG" err="1"/>
            <a:t>phân</a:t>
          </a:r>
          <a:r>
            <a:rPr lang="en-SG"/>
            <a:t> </a:t>
          </a:r>
          <a:r>
            <a:rPr lang="en-SG" err="1"/>
            <a:t>đen</a:t>
          </a:r>
          <a:r>
            <a:rPr lang="en-SG"/>
            <a:t> </a:t>
          </a:r>
          <a:r>
            <a:rPr lang="en-SG" err="1"/>
            <a:t>lỏng</a:t>
          </a:r>
          <a:endParaRPr lang="en-US"/>
        </a:p>
      </dgm:t>
    </dgm:pt>
    <dgm:pt modelId="{4A57091B-BC6B-43DA-AF93-F085E5A2A381}" type="parTrans" cxnId="{8F359D5B-07E9-48A9-AB86-5101A64AB783}">
      <dgm:prSet/>
      <dgm:spPr/>
      <dgm:t>
        <a:bodyPr/>
        <a:lstStyle/>
        <a:p>
          <a:endParaRPr lang="en-US"/>
        </a:p>
      </dgm:t>
    </dgm:pt>
    <dgm:pt modelId="{B16F62E1-1CC7-4F6D-B3C6-401181DCDBF3}" type="sibTrans" cxnId="{8F359D5B-07E9-48A9-AB86-5101A64AB783}">
      <dgm:prSet/>
      <dgm:spPr/>
      <dgm:t>
        <a:bodyPr/>
        <a:lstStyle/>
        <a:p>
          <a:endParaRPr lang="en-US"/>
        </a:p>
      </dgm:t>
    </dgm:pt>
    <dgm:pt modelId="{F3D2C849-5332-4750-92EB-3EA6A02F292B}">
      <dgm:prSet/>
      <dgm:spPr/>
      <dgm:t>
        <a:bodyPr/>
        <a:lstStyle/>
        <a:p>
          <a:r>
            <a:rPr lang="en-SG" err="1"/>
            <a:t>Chướng</a:t>
          </a:r>
          <a:r>
            <a:rPr lang="en-SG"/>
            <a:t> </a:t>
          </a:r>
          <a:r>
            <a:rPr lang="en-SG" err="1"/>
            <a:t>bụng</a:t>
          </a:r>
          <a:r>
            <a:rPr lang="en-SG"/>
            <a:t> </a:t>
          </a:r>
          <a:endParaRPr lang="en-US"/>
        </a:p>
      </dgm:t>
    </dgm:pt>
    <dgm:pt modelId="{83C114B7-3643-4ADD-951E-4D510F3B4368}" type="parTrans" cxnId="{304F10C0-719A-4041-9348-EE3B0D8EABC3}">
      <dgm:prSet/>
      <dgm:spPr/>
      <dgm:t>
        <a:bodyPr/>
        <a:lstStyle/>
        <a:p>
          <a:endParaRPr lang="en-US"/>
        </a:p>
      </dgm:t>
    </dgm:pt>
    <dgm:pt modelId="{A3C4B807-04F4-46E6-B0C6-1FE61B59B839}" type="sibTrans" cxnId="{304F10C0-719A-4041-9348-EE3B0D8EABC3}">
      <dgm:prSet/>
      <dgm:spPr/>
      <dgm:t>
        <a:bodyPr/>
        <a:lstStyle/>
        <a:p>
          <a:endParaRPr lang="en-US"/>
        </a:p>
      </dgm:t>
    </dgm:pt>
    <dgm:pt modelId="{8AA67C17-25D2-472E-8275-1F8AC808F55F}">
      <dgm:prSet/>
      <dgm:spPr/>
      <dgm:t>
        <a:bodyPr/>
        <a:lstStyle/>
        <a:p>
          <a:r>
            <a:rPr lang="en-SG" err="1"/>
            <a:t>Sụt</a:t>
          </a:r>
          <a:r>
            <a:rPr lang="en-SG"/>
            <a:t> </a:t>
          </a:r>
          <a:r>
            <a:rPr lang="en-SG" err="1"/>
            <a:t>cân</a:t>
          </a:r>
          <a:r>
            <a:rPr lang="en-SG"/>
            <a:t> 2 kg/2 </a:t>
          </a:r>
          <a:r>
            <a:rPr lang="en-SG" err="1"/>
            <a:t>tháng</a:t>
          </a:r>
          <a:r>
            <a:rPr lang="en-SG"/>
            <a:t> (</a:t>
          </a:r>
          <a:r>
            <a:rPr lang="en-US" b="0"/>
            <a:t>52-&gt;50kg, #3,8%), </a:t>
          </a:r>
          <a:r>
            <a:rPr lang="en-US" b="0" err="1"/>
            <a:t>ăn</a:t>
          </a:r>
          <a:r>
            <a:rPr lang="en-US" b="0"/>
            <a:t> </a:t>
          </a:r>
          <a:r>
            <a:rPr lang="en-US" b="0" err="1"/>
            <a:t>uống</a:t>
          </a:r>
          <a:r>
            <a:rPr lang="en-US" b="0"/>
            <a:t> </a:t>
          </a:r>
          <a:r>
            <a:rPr lang="en-US" b="0" err="1"/>
            <a:t>kém</a:t>
          </a:r>
          <a:endParaRPr lang="en-US" b="0"/>
        </a:p>
      </dgm:t>
    </dgm:pt>
    <dgm:pt modelId="{51137216-CF7F-453C-9D66-BAE2F43682CD}" type="parTrans" cxnId="{E26724AA-290B-4E6F-8A1A-301059A47C68}">
      <dgm:prSet/>
      <dgm:spPr/>
      <dgm:t>
        <a:bodyPr/>
        <a:lstStyle/>
        <a:p>
          <a:endParaRPr lang="en-US"/>
        </a:p>
      </dgm:t>
    </dgm:pt>
    <dgm:pt modelId="{5F8D7868-E2AF-495A-8A75-8421EE12F13F}" type="sibTrans" cxnId="{E26724AA-290B-4E6F-8A1A-301059A47C68}">
      <dgm:prSet/>
      <dgm:spPr/>
      <dgm:t>
        <a:bodyPr/>
        <a:lstStyle/>
        <a:p>
          <a:endParaRPr lang="en-US"/>
        </a:p>
      </dgm:t>
    </dgm:pt>
    <dgm:pt modelId="{7B105356-7743-4353-9171-67F87DFDA74D}">
      <dgm:prSet/>
      <dgm:spPr/>
      <dgm:t>
        <a:bodyPr/>
        <a:lstStyle/>
        <a:p>
          <a:r>
            <a:rPr lang="en-SG"/>
            <a:t>TCTT</a:t>
          </a:r>
          <a:endParaRPr lang="en-US"/>
        </a:p>
      </dgm:t>
    </dgm:pt>
    <dgm:pt modelId="{C7E31712-F4D5-46D0-8C25-36D508340646}" type="parTrans" cxnId="{C48442DE-DF7C-4028-A5B5-B955335AD5AE}">
      <dgm:prSet/>
      <dgm:spPr/>
      <dgm:t>
        <a:bodyPr/>
        <a:lstStyle/>
        <a:p>
          <a:endParaRPr lang="en-US"/>
        </a:p>
      </dgm:t>
    </dgm:pt>
    <dgm:pt modelId="{F7541B83-2D69-4955-A5CF-CA4471C4E76D}" type="sibTrans" cxnId="{C48442DE-DF7C-4028-A5B5-B955335AD5AE}">
      <dgm:prSet/>
      <dgm:spPr/>
      <dgm:t>
        <a:bodyPr/>
        <a:lstStyle/>
        <a:p>
          <a:endParaRPr lang="en-US"/>
        </a:p>
      </dgm:t>
    </dgm:pt>
    <dgm:pt modelId="{B08E4EFE-BFE1-44C1-9FDE-97BE06166D65}">
      <dgm:prSet/>
      <dgm:spPr/>
      <dgm:t>
        <a:bodyPr/>
        <a:lstStyle/>
        <a:p>
          <a:r>
            <a:rPr lang="en-SG" err="1"/>
            <a:t>Niêm</a:t>
          </a:r>
          <a:r>
            <a:rPr lang="en-SG"/>
            <a:t> </a:t>
          </a:r>
          <a:r>
            <a:rPr lang="en-SG" err="1"/>
            <a:t>nhạt</a:t>
          </a:r>
          <a:endParaRPr lang="en-US"/>
        </a:p>
      </dgm:t>
    </dgm:pt>
    <dgm:pt modelId="{728F9AEA-8B26-4822-8547-EAD248121A6E}" type="parTrans" cxnId="{2A1AF5D3-43E4-4000-8A5C-8170963E047B}">
      <dgm:prSet/>
      <dgm:spPr/>
      <dgm:t>
        <a:bodyPr/>
        <a:lstStyle/>
        <a:p>
          <a:endParaRPr lang="en-US"/>
        </a:p>
      </dgm:t>
    </dgm:pt>
    <dgm:pt modelId="{94C9D586-A80F-4F3D-9EB6-36271C42DB36}" type="sibTrans" cxnId="{2A1AF5D3-43E4-4000-8A5C-8170963E047B}">
      <dgm:prSet/>
      <dgm:spPr/>
      <dgm:t>
        <a:bodyPr/>
        <a:lstStyle/>
        <a:p>
          <a:endParaRPr lang="en-US"/>
        </a:p>
      </dgm:t>
    </dgm:pt>
    <dgm:pt modelId="{0DD86006-8C9F-469E-9A07-450A549C6BBA}">
      <dgm:prSet/>
      <dgm:spPr/>
      <dgm:t>
        <a:bodyPr/>
        <a:lstStyle/>
        <a:p>
          <a:r>
            <a:rPr lang="en-SG" err="1"/>
            <a:t>Khám</a:t>
          </a:r>
          <a:r>
            <a:rPr lang="en-SG"/>
            <a:t> HMTT: </a:t>
          </a:r>
          <a:r>
            <a:rPr lang="en-US" err="1"/>
            <a:t>bóng</a:t>
          </a:r>
          <a:r>
            <a:rPr lang="en-US"/>
            <a:t> </a:t>
          </a:r>
          <a:r>
            <a:rPr lang="en-US" err="1"/>
            <a:t>trực</a:t>
          </a:r>
          <a:r>
            <a:rPr lang="en-US"/>
            <a:t> </a:t>
          </a:r>
          <a:r>
            <a:rPr lang="en-US" err="1"/>
            <a:t>tràng</a:t>
          </a:r>
          <a:r>
            <a:rPr lang="en-US"/>
            <a:t> </a:t>
          </a:r>
          <a:r>
            <a:rPr lang="en-US" err="1"/>
            <a:t>trống</a:t>
          </a:r>
          <a:r>
            <a:rPr lang="en-US"/>
            <a:t>, </a:t>
          </a:r>
          <a:r>
            <a:rPr lang="en-US" err="1"/>
            <a:t>không</a:t>
          </a:r>
          <a:r>
            <a:rPr lang="en-US"/>
            <a:t> u, </a:t>
          </a:r>
          <a:r>
            <a:rPr lang="en-US" err="1"/>
            <a:t>không</a:t>
          </a:r>
          <a:r>
            <a:rPr lang="en-US"/>
            <a:t> </a:t>
          </a:r>
          <a:r>
            <a:rPr lang="en-US" err="1"/>
            <a:t>máu</a:t>
          </a:r>
          <a:r>
            <a:rPr lang="en-US"/>
            <a:t> </a:t>
          </a:r>
          <a:r>
            <a:rPr lang="en-US" err="1"/>
            <a:t>theo</a:t>
          </a:r>
          <a:r>
            <a:rPr lang="en-US"/>
            <a:t> </a:t>
          </a:r>
          <a:r>
            <a:rPr lang="en-US" err="1"/>
            <a:t>găng</a:t>
          </a:r>
          <a:r>
            <a:rPr lang="en-US"/>
            <a:t>.</a:t>
          </a:r>
        </a:p>
      </dgm:t>
    </dgm:pt>
    <dgm:pt modelId="{29B9A4FB-C27D-4C5C-B458-560EBDFA16AB}" type="parTrans" cxnId="{006A2F9C-AB01-4CED-8BA2-FA219F200B0C}">
      <dgm:prSet/>
      <dgm:spPr/>
      <dgm:t>
        <a:bodyPr/>
        <a:lstStyle/>
        <a:p>
          <a:endParaRPr lang="en-US"/>
        </a:p>
      </dgm:t>
    </dgm:pt>
    <dgm:pt modelId="{9604CB5E-A66A-479B-9093-B96530FB43F0}" type="sibTrans" cxnId="{006A2F9C-AB01-4CED-8BA2-FA219F200B0C}">
      <dgm:prSet/>
      <dgm:spPr/>
      <dgm:t>
        <a:bodyPr/>
        <a:lstStyle/>
        <a:p>
          <a:endParaRPr lang="en-US"/>
        </a:p>
      </dgm:t>
    </dgm:pt>
    <dgm:pt modelId="{FE304515-FF1F-4037-B479-EDF61C054E63}">
      <dgm:prSet/>
      <dgm:spPr/>
      <dgm:t>
        <a:bodyPr/>
        <a:lstStyle/>
        <a:p>
          <a:r>
            <a:rPr lang="en-SG" err="1"/>
            <a:t>Tiền</a:t>
          </a:r>
          <a:r>
            <a:rPr lang="en-SG"/>
            <a:t> </a:t>
          </a:r>
          <a:r>
            <a:rPr lang="en-SG" err="1"/>
            <a:t>căn</a:t>
          </a:r>
          <a:endParaRPr lang="en-US"/>
        </a:p>
      </dgm:t>
    </dgm:pt>
    <dgm:pt modelId="{70E10887-FFFE-4EA5-8DBE-25A52D30DC6D}" type="parTrans" cxnId="{FE2CA1A8-2610-45C2-A84B-744C8DDCF0BD}">
      <dgm:prSet/>
      <dgm:spPr/>
      <dgm:t>
        <a:bodyPr/>
        <a:lstStyle/>
        <a:p>
          <a:endParaRPr lang="en-US"/>
        </a:p>
      </dgm:t>
    </dgm:pt>
    <dgm:pt modelId="{C14CBB31-536A-4A9B-8DF9-DD4CB0A258AD}" type="sibTrans" cxnId="{FE2CA1A8-2610-45C2-A84B-744C8DDCF0BD}">
      <dgm:prSet/>
      <dgm:spPr/>
      <dgm:t>
        <a:bodyPr/>
        <a:lstStyle/>
        <a:p>
          <a:endParaRPr lang="en-US"/>
        </a:p>
      </dgm:t>
    </dgm:pt>
    <dgm:pt modelId="{77FDCE99-9F15-4006-94B3-EE629363662D}">
      <dgm:prSet/>
      <dgm:spPr/>
      <dgm:t>
        <a:bodyPr/>
        <a:lstStyle/>
        <a:p>
          <a:r>
            <a:rPr lang="en-US" err="1"/>
            <a:t>Không</a:t>
          </a:r>
          <a:r>
            <a:rPr lang="en-US"/>
            <a:t> </a:t>
          </a:r>
          <a:r>
            <a:rPr lang="en-US" err="1"/>
            <a:t>ghi</a:t>
          </a:r>
          <a:r>
            <a:rPr lang="en-US"/>
            <a:t> </a:t>
          </a:r>
          <a:r>
            <a:rPr lang="en-US" err="1"/>
            <a:t>nhận</a:t>
          </a:r>
          <a:r>
            <a:rPr lang="en-US"/>
            <a:t> </a:t>
          </a:r>
          <a:r>
            <a:rPr lang="en-US" err="1"/>
            <a:t>tiền</a:t>
          </a:r>
          <a:r>
            <a:rPr lang="en-US"/>
            <a:t> </a:t>
          </a:r>
          <a:r>
            <a:rPr lang="en-US" err="1"/>
            <a:t>căn</a:t>
          </a:r>
          <a:r>
            <a:rPr lang="en-US"/>
            <a:t> </a:t>
          </a:r>
          <a:r>
            <a:rPr lang="en-US" err="1"/>
            <a:t>phẫu</a:t>
          </a:r>
          <a:r>
            <a:rPr lang="en-US"/>
            <a:t> </a:t>
          </a:r>
          <a:r>
            <a:rPr lang="en-US" err="1"/>
            <a:t>thuật</a:t>
          </a:r>
          <a:r>
            <a:rPr lang="en-US"/>
            <a:t> </a:t>
          </a:r>
          <a:r>
            <a:rPr lang="en-US" err="1"/>
            <a:t>vùng</a:t>
          </a:r>
          <a:r>
            <a:rPr lang="en-US"/>
            <a:t> </a:t>
          </a:r>
          <a:r>
            <a:rPr lang="en-US" err="1"/>
            <a:t>bụng</a:t>
          </a:r>
          <a:r>
            <a:rPr lang="en-US"/>
            <a:t> </a:t>
          </a:r>
          <a:r>
            <a:rPr lang="en-US" err="1"/>
            <a:t>chậu</a:t>
          </a:r>
          <a:r>
            <a:rPr lang="en-US"/>
            <a:t>. </a:t>
          </a:r>
        </a:p>
      </dgm:t>
    </dgm:pt>
    <dgm:pt modelId="{BD4F0F7C-47C2-4377-AB74-3A6AA41295B1}" type="parTrans" cxnId="{ABE025BD-AA4F-4A76-BB3E-3BF54FE15A22}">
      <dgm:prSet/>
      <dgm:spPr/>
      <dgm:t>
        <a:bodyPr/>
        <a:lstStyle/>
        <a:p>
          <a:endParaRPr lang="en-US"/>
        </a:p>
      </dgm:t>
    </dgm:pt>
    <dgm:pt modelId="{B64DB8B3-9F32-4F05-9E4D-3ACB5A24203F}" type="sibTrans" cxnId="{ABE025BD-AA4F-4A76-BB3E-3BF54FE15A22}">
      <dgm:prSet/>
      <dgm:spPr/>
      <dgm:t>
        <a:bodyPr/>
        <a:lstStyle/>
        <a:p>
          <a:endParaRPr lang="en-US"/>
        </a:p>
      </dgm:t>
    </dgm:pt>
    <dgm:pt modelId="{6CD0F23F-229D-462E-ACCB-FD9587FE205F}">
      <dgm:prSet/>
      <dgm:spPr/>
      <dgm:t>
        <a:bodyPr/>
        <a:lstStyle/>
        <a:p>
          <a:r>
            <a:rPr lang="en-US" err="1"/>
            <a:t>Không</a:t>
          </a:r>
          <a:r>
            <a:rPr lang="en-US"/>
            <a:t> </a:t>
          </a:r>
          <a:r>
            <a:rPr lang="en-US" err="1"/>
            <a:t>ghi</a:t>
          </a:r>
          <a:r>
            <a:rPr lang="en-US"/>
            <a:t> </a:t>
          </a:r>
          <a:r>
            <a:rPr lang="en-US" err="1"/>
            <a:t>nhận</a:t>
          </a:r>
          <a:r>
            <a:rPr lang="en-US"/>
            <a:t> </a:t>
          </a:r>
          <a:r>
            <a:rPr lang="en-US" err="1"/>
            <a:t>tiền</a:t>
          </a:r>
          <a:r>
            <a:rPr lang="en-US"/>
            <a:t> </a:t>
          </a:r>
          <a:r>
            <a:rPr lang="en-US" err="1"/>
            <a:t>căn</a:t>
          </a:r>
          <a:r>
            <a:rPr lang="en-US"/>
            <a:t> </a:t>
          </a:r>
          <a:r>
            <a:rPr lang="en-US" err="1"/>
            <a:t>bản</a:t>
          </a:r>
          <a:r>
            <a:rPr lang="en-US"/>
            <a:t> </a:t>
          </a:r>
          <a:r>
            <a:rPr lang="en-US" err="1"/>
            <a:t>thân</a:t>
          </a:r>
          <a:r>
            <a:rPr lang="en-US"/>
            <a:t>/</a:t>
          </a:r>
          <a:r>
            <a:rPr lang="en-US" err="1"/>
            <a:t>gia</a:t>
          </a:r>
          <a:r>
            <a:rPr lang="en-US"/>
            <a:t> </a:t>
          </a:r>
          <a:r>
            <a:rPr lang="en-US" err="1"/>
            <a:t>đình</a:t>
          </a:r>
          <a:r>
            <a:rPr lang="en-US"/>
            <a:t> </a:t>
          </a:r>
          <a:r>
            <a:rPr lang="en-US" err="1"/>
            <a:t>có</a:t>
          </a:r>
          <a:r>
            <a:rPr lang="en-US"/>
            <a:t> polyp, </a:t>
          </a:r>
          <a:r>
            <a:rPr lang="en-US" err="1"/>
            <a:t>ung</a:t>
          </a:r>
          <a:r>
            <a:rPr lang="en-US"/>
            <a:t> </a:t>
          </a:r>
          <a:r>
            <a:rPr lang="en-US" err="1"/>
            <a:t>thư</a:t>
          </a:r>
          <a:r>
            <a:rPr lang="en-US"/>
            <a:t> </a:t>
          </a:r>
          <a:r>
            <a:rPr lang="en-US" err="1"/>
            <a:t>đại</a:t>
          </a:r>
          <a:r>
            <a:rPr lang="en-US"/>
            <a:t> </a:t>
          </a:r>
          <a:r>
            <a:rPr lang="en-US" err="1"/>
            <a:t>trực</a:t>
          </a:r>
          <a:r>
            <a:rPr lang="en-US"/>
            <a:t> </a:t>
          </a:r>
          <a:r>
            <a:rPr lang="en-US" err="1"/>
            <a:t>tràng</a:t>
          </a:r>
          <a:r>
            <a:rPr lang="en-US"/>
            <a:t>, </a:t>
          </a:r>
          <a:r>
            <a:rPr lang="en-US" err="1"/>
            <a:t>bệnh</a:t>
          </a:r>
          <a:r>
            <a:rPr lang="en-US"/>
            <a:t> </a:t>
          </a:r>
          <a:r>
            <a:rPr lang="en-US" err="1"/>
            <a:t>crohn</a:t>
          </a:r>
          <a:r>
            <a:rPr lang="en-US"/>
            <a:t>, </a:t>
          </a:r>
          <a:r>
            <a:rPr lang="en-US" err="1"/>
            <a:t>viêm</a:t>
          </a:r>
          <a:r>
            <a:rPr lang="en-US"/>
            <a:t> </a:t>
          </a:r>
          <a:r>
            <a:rPr lang="en-US" err="1"/>
            <a:t>loét</a:t>
          </a:r>
          <a:r>
            <a:rPr lang="en-US"/>
            <a:t> </a:t>
          </a:r>
          <a:r>
            <a:rPr lang="en-US" err="1"/>
            <a:t>đại</a:t>
          </a:r>
          <a:r>
            <a:rPr lang="en-US"/>
            <a:t> </a:t>
          </a:r>
          <a:r>
            <a:rPr lang="en-US" err="1"/>
            <a:t>tràng</a:t>
          </a:r>
          <a:endParaRPr lang="en-US"/>
        </a:p>
      </dgm:t>
    </dgm:pt>
    <dgm:pt modelId="{FFFD96D7-DD66-40A5-BD23-E6E2F5E5EE92}" type="parTrans" cxnId="{5EFBBEEE-02C1-4849-89C2-AEE41E2B1B46}">
      <dgm:prSet/>
      <dgm:spPr/>
      <dgm:t>
        <a:bodyPr/>
        <a:lstStyle/>
        <a:p>
          <a:endParaRPr lang="en-US"/>
        </a:p>
      </dgm:t>
    </dgm:pt>
    <dgm:pt modelId="{69BA0905-2933-4CA5-AFD6-9894CC96D085}" type="sibTrans" cxnId="{5EFBBEEE-02C1-4849-89C2-AEE41E2B1B46}">
      <dgm:prSet/>
      <dgm:spPr/>
      <dgm:t>
        <a:bodyPr/>
        <a:lstStyle/>
        <a:p>
          <a:endParaRPr lang="en-US"/>
        </a:p>
      </dgm:t>
    </dgm:pt>
    <dgm:pt modelId="{5924A1AD-CBE6-584D-915B-70490FE41086}">
      <dgm:prSet/>
      <dgm:spPr/>
      <dgm:t>
        <a:bodyPr/>
        <a:lstStyle/>
        <a:p>
          <a:r>
            <a:rPr lang="en-US" err="1"/>
            <a:t>Khám</a:t>
          </a:r>
          <a:r>
            <a:rPr lang="en-US"/>
            <a:t> </a:t>
          </a:r>
          <a:r>
            <a:rPr lang="en-US" err="1"/>
            <a:t>bụng</a:t>
          </a:r>
          <a:r>
            <a:rPr lang="en-US"/>
            <a:t>: </a:t>
          </a:r>
          <a:r>
            <a:rPr lang="en-US" err="1"/>
            <a:t>bụng</a:t>
          </a:r>
          <a:r>
            <a:rPr lang="en-US"/>
            <a:t> </a:t>
          </a:r>
          <a:r>
            <a:rPr lang="en-US" err="1"/>
            <a:t>mềm</a:t>
          </a:r>
          <a:r>
            <a:rPr lang="en-US"/>
            <a:t>, </a:t>
          </a:r>
          <a:r>
            <a:rPr lang="en-US" err="1"/>
            <a:t>chướng</a:t>
          </a:r>
          <a:r>
            <a:rPr lang="en-US"/>
            <a:t>, </a:t>
          </a:r>
          <a:r>
            <a:rPr lang="en-US" err="1"/>
            <a:t>ấn</a:t>
          </a:r>
          <a:r>
            <a:rPr lang="en-US"/>
            <a:t> </a:t>
          </a:r>
          <a:r>
            <a:rPr lang="en-US" err="1"/>
            <a:t>đau</a:t>
          </a:r>
          <a:r>
            <a:rPr lang="en-US"/>
            <a:t> </a:t>
          </a:r>
          <a:r>
            <a:rPr lang="en-US" err="1"/>
            <a:t>nhẹ</a:t>
          </a:r>
          <a:r>
            <a:rPr lang="en-US"/>
            <a:t> </a:t>
          </a:r>
          <a:r>
            <a:rPr lang="en-US" err="1"/>
            <a:t>quanh</a:t>
          </a:r>
          <a:r>
            <a:rPr lang="en-US"/>
            <a:t> </a:t>
          </a:r>
          <a:r>
            <a:rPr lang="en-US" err="1"/>
            <a:t>rốn</a:t>
          </a:r>
          <a:endParaRPr lang="en-US"/>
        </a:p>
      </dgm:t>
    </dgm:pt>
    <dgm:pt modelId="{1DC5CA67-0BC2-9247-BAA3-3DEC7E1167CB}" type="parTrans" cxnId="{D85B6C17-6B32-3A46-BE23-0D747EA63DE1}">
      <dgm:prSet/>
      <dgm:spPr/>
      <dgm:t>
        <a:bodyPr/>
        <a:lstStyle/>
        <a:p>
          <a:endParaRPr lang="en-US"/>
        </a:p>
      </dgm:t>
    </dgm:pt>
    <dgm:pt modelId="{C8793863-44F6-454F-9785-83DBA9E6A3D3}" type="sibTrans" cxnId="{D85B6C17-6B32-3A46-BE23-0D747EA63DE1}">
      <dgm:prSet/>
      <dgm:spPr/>
      <dgm:t>
        <a:bodyPr/>
        <a:lstStyle/>
        <a:p>
          <a:endParaRPr lang="en-US"/>
        </a:p>
      </dgm:t>
    </dgm:pt>
    <dgm:pt modelId="{295A0398-31BC-F34C-91D9-05DAABBF6F8A}" type="pres">
      <dgm:prSet presAssocID="{EE690109-9F54-4E19-BF31-7C437673EBE6}" presName="linear" presStyleCnt="0">
        <dgm:presLayoutVars>
          <dgm:animLvl val="lvl"/>
          <dgm:resizeHandles val="exact"/>
        </dgm:presLayoutVars>
      </dgm:prSet>
      <dgm:spPr/>
    </dgm:pt>
    <dgm:pt modelId="{FFDEF743-0FC1-8A43-B722-CA535EA1D842}" type="pres">
      <dgm:prSet presAssocID="{9C9D2FF3-E040-4526-ADFC-A85ADF5A29F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A5C6429-B0A3-FD46-827A-7F599B3B385B}" type="pres">
      <dgm:prSet presAssocID="{1433C336-B3B9-44E0-876A-4109C1CEF0BD}" presName="spacer" presStyleCnt="0"/>
      <dgm:spPr/>
    </dgm:pt>
    <dgm:pt modelId="{19682964-D89B-4847-BAE2-05A2F15A4589}" type="pres">
      <dgm:prSet presAssocID="{75EEF66C-BCE4-4940-B33A-188B0F70AFF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1D3C72E-E9E2-0A4A-B3E9-F3540523F2B4}" type="pres">
      <dgm:prSet presAssocID="{75EEF66C-BCE4-4940-B33A-188B0F70AFF0}" presName="childText" presStyleLbl="revTx" presStyleIdx="0" presStyleCnt="3">
        <dgm:presLayoutVars>
          <dgm:bulletEnabled val="1"/>
        </dgm:presLayoutVars>
      </dgm:prSet>
      <dgm:spPr/>
    </dgm:pt>
    <dgm:pt modelId="{F5BA79E6-5B91-D547-AC65-11DFB4CCA0AE}" type="pres">
      <dgm:prSet presAssocID="{7B105356-7743-4353-9171-67F87DFDA74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BE83022-E9A8-B048-B018-1E99737CCF5F}" type="pres">
      <dgm:prSet presAssocID="{7B105356-7743-4353-9171-67F87DFDA74D}" presName="childText" presStyleLbl="revTx" presStyleIdx="1" presStyleCnt="3">
        <dgm:presLayoutVars>
          <dgm:bulletEnabled val="1"/>
        </dgm:presLayoutVars>
      </dgm:prSet>
      <dgm:spPr/>
    </dgm:pt>
    <dgm:pt modelId="{A57AC46C-1223-C942-B270-CB506CB23F61}" type="pres">
      <dgm:prSet presAssocID="{FE304515-FF1F-4037-B479-EDF61C054E6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C73F618-7604-1343-A630-3EF853F99398}" type="pres">
      <dgm:prSet presAssocID="{FE304515-FF1F-4037-B479-EDF61C054E6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5D61D13-17CA-6A4E-984D-917AB8ADB82E}" type="presOf" srcId="{FFDCDDEA-8509-4F85-828C-6739D929D997}" destId="{61D3C72E-E9E2-0A4A-B3E9-F3540523F2B4}" srcOrd="0" destOrd="0" presId="urn:microsoft.com/office/officeart/2005/8/layout/vList2"/>
    <dgm:cxn modelId="{D85B6C17-6B32-3A46-BE23-0D747EA63DE1}" srcId="{7B105356-7743-4353-9171-67F87DFDA74D}" destId="{5924A1AD-CBE6-584D-915B-70490FE41086}" srcOrd="1" destOrd="0" parTransId="{1DC5CA67-0BC2-9247-BAA3-3DEC7E1167CB}" sibTransId="{C8793863-44F6-454F-9785-83DBA9E6A3D3}"/>
    <dgm:cxn modelId="{73CF292A-9232-1D40-BF30-F653FC2AB54B}" type="presOf" srcId="{F3D2C849-5332-4750-92EB-3EA6A02F292B}" destId="{61D3C72E-E9E2-0A4A-B3E9-F3540523F2B4}" srcOrd="0" destOrd="2" presId="urn:microsoft.com/office/officeart/2005/8/layout/vList2"/>
    <dgm:cxn modelId="{36E3D93A-DA94-C142-84E3-D79E25845DDA}" type="presOf" srcId="{9C9D2FF3-E040-4526-ADFC-A85ADF5A29FB}" destId="{FFDEF743-0FC1-8A43-B722-CA535EA1D842}" srcOrd="0" destOrd="0" presId="urn:microsoft.com/office/officeart/2005/8/layout/vList2"/>
    <dgm:cxn modelId="{8F359D5B-07E9-48A9-AB86-5101A64AB783}" srcId="{75EEF66C-BCE4-4940-B33A-188B0F70AFF0}" destId="{1B855300-08CA-48A3-AB74-20C5F0EC3327}" srcOrd="1" destOrd="0" parTransId="{4A57091B-BC6B-43DA-AF93-F085E5A2A381}" sibTransId="{B16F62E1-1CC7-4F6D-B3C6-401181DCDBF3}"/>
    <dgm:cxn modelId="{9BA1D869-5BFE-1246-BEAA-79D5B5B5DA6C}" type="presOf" srcId="{8AA67C17-25D2-472E-8275-1F8AC808F55F}" destId="{61D3C72E-E9E2-0A4A-B3E9-F3540523F2B4}" srcOrd="0" destOrd="3" presId="urn:microsoft.com/office/officeart/2005/8/layout/vList2"/>
    <dgm:cxn modelId="{EBC5BA6E-4D14-B947-9B7B-3A3FA636080A}" type="presOf" srcId="{7B105356-7743-4353-9171-67F87DFDA74D}" destId="{F5BA79E6-5B91-D547-AC65-11DFB4CCA0AE}" srcOrd="0" destOrd="0" presId="urn:microsoft.com/office/officeart/2005/8/layout/vList2"/>
    <dgm:cxn modelId="{B9966272-329D-5F48-83DC-09F5469D898A}" type="presOf" srcId="{1B855300-08CA-48A3-AB74-20C5F0EC3327}" destId="{61D3C72E-E9E2-0A4A-B3E9-F3540523F2B4}" srcOrd="0" destOrd="1" presId="urn:microsoft.com/office/officeart/2005/8/layout/vList2"/>
    <dgm:cxn modelId="{45C51779-6936-DE42-BB06-D3E562B4C871}" type="presOf" srcId="{FE304515-FF1F-4037-B479-EDF61C054E63}" destId="{A57AC46C-1223-C942-B270-CB506CB23F61}" srcOrd="0" destOrd="0" presId="urn:microsoft.com/office/officeart/2005/8/layout/vList2"/>
    <dgm:cxn modelId="{0C57CB5A-D47E-524A-8452-39922CFF5C3B}" type="presOf" srcId="{77FDCE99-9F15-4006-94B3-EE629363662D}" destId="{6C73F618-7604-1343-A630-3EF853F99398}" srcOrd="0" destOrd="0" presId="urn:microsoft.com/office/officeart/2005/8/layout/vList2"/>
    <dgm:cxn modelId="{98BBEA81-D35E-4B2C-8BD1-574B6CAEB364}" srcId="{EE690109-9F54-4E19-BF31-7C437673EBE6}" destId="{9C9D2FF3-E040-4526-ADFC-A85ADF5A29FB}" srcOrd="0" destOrd="0" parTransId="{7FF9FD60-7C9C-4986-BA63-AAE19CA8122C}" sibTransId="{1433C336-B3B9-44E0-876A-4109C1CEF0BD}"/>
    <dgm:cxn modelId="{CDBCB283-FC3E-A647-8726-BFD2DDD44BEE}" type="presOf" srcId="{EE690109-9F54-4E19-BF31-7C437673EBE6}" destId="{295A0398-31BC-F34C-91D9-05DAABBF6F8A}" srcOrd="0" destOrd="0" presId="urn:microsoft.com/office/officeart/2005/8/layout/vList2"/>
    <dgm:cxn modelId="{88358B85-D8EB-F94C-BA3F-B5B3CF7D2332}" type="presOf" srcId="{5924A1AD-CBE6-584D-915B-70490FE41086}" destId="{CBE83022-E9A8-B048-B018-1E99737CCF5F}" srcOrd="0" destOrd="1" presId="urn:microsoft.com/office/officeart/2005/8/layout/vList2"/>
    <dgm:cxn modelId="{7C927796-6E52-4A08-AE29-4226DAA734DC}" srcId="{75EEF66C-BCE4-4940-B33A-188B0F70AFF0}" destId="{FFDCDDEA-8509-4F85-828C-6739D929D997}" srcOrd="0" destOrd="0" parTransId="{9BA0C4EE-AA4E-475D-B95E-FCB8A380840D}" sibTransId="{1FAE61FD-C838-48E9-BC70-CE5C1A4B776D}"/>
    <dgm:cxn modelId="{C961909A-31A3-A242-AA6D-DC4F74C1E49E}" type="presOf" srcId="{B08E4EFE-BFE1-44C1-9FDE-97BE06166D65}" destId="{CBE83022-E9A8-B048-B018-1E99737CCF5F}" srcOrd="0" destOrd="0" presId="urn:microsoft.com/office/officeart/2005/8/layout/vList2"/>
    <dgm:cxn modelId="{006A2F9C-AB01-4CED-8BA2-FA219F200B0C}" srcId="{7B105356-7743-4353-9171-67F87DFDA74D}" destId="{0DD86006-8C9F-469E-9A07-450A549C6BBA}" srcOrd="2" destOrd="0" parTransId="{29B9A4FB-C27D-4C5C-B458-560EBDFA16AB}" sibTransId="{9604CB5E-A66A-479B-9093-B96530FB43F0}"/>
    <dgm:cxn modelId="{FE2CA1A8-2610-45C2-A84B-744C8DDCF0BD}" srcId="{EE690109-9F54-4E19-BF31-7C437673EBE6}" destId="{FE304515-FF1F-4037-B479-EDF61C054E63}" srcOrd="3" destOrd="0" parTransId="{70E10887-FFFE-4EA5-8DBE-25A52D30DC6D}" sibTransId="{C14CBB31-536A-4A9B-8DF9-DD4CB0A258AD}"/>
    <dgm:cxn modelId="{E26724AA-290B-4E6F-8A1A-301059A47C68}" srcId="{75EEF66C-BCE4-4940-B33A-188B0F70AFF0}" destId="{8AA67C17-25D2-472E-8275-1F8AC808F55F}" srcOrd="3" destOrd="0" parTransId="{51137216-CF7F-453C-9D66-BAE2F43682CD}" sibTransId="{5F8D7868-E2AF-495A-8A75-8421EE12F13F}"/>
    <dgm:cxn modelId="{9423FBAA-CB9E-E64B-BFF2-F3B50C604052}" type="presOf" srcId="{6CD0F23F-229D-462E-ACCB-FD9587FE205F}" destId="{6C73F618-7604-1343-A630-3EF853F99398}" srcOrd="0" destOrd="1" presId="urn:microsoft.com/office/officeart/2005/8/layout/vList2"/>
    <dgm:cxn modelId="{4C79F6AE-FF7E-A644-9AD3-39F5B653BF33}" type="presOf" srcId="{0DD86006-8C9F-469E-9A07-450A549C6BBA}" destId="{CBE83022-E9A8-B048-B018-1E99737CCF5F}" srcOrd="0" destOrd="2" presId="urn:microsoft.com/office/officeart/2005/8/layout/vList2"/>
    <dgm:cxn modelId="{ABE025BD-AA4F-4A76-BB3E-3BF54FE15A22}" srcId="{FE304515-FF1F-4037-B479-EDF61C054E63}" destId="{77FDCE99-9F15-4006-94B3-EE629363662D}" srcOrd="0" destOrd="0" parTransId="{BD4F0F7C-47C2-4377-AB74-3A6AA41295B1}" sibTransId="{B64DB8B3-9F32-4F05-9E4D-3ACB5A24203F}"/>
    <dgm:cxn modelId="{304F10C0-719A-4041-9348-EE3B0D8EABC3}" srcId="{75EEF66C-BCE4-4940-B33A-188B0F70AFF0}" destId="{F3D2C849-5332-4750-92EB-3EA6A02F292B}" srcOrd="2" destOrd="0" parTransId="{83C114B7-3643-4ADD-951E-4D510F3B4368}" sibTransId="{A3C4B807-04F4-46E6-B0C6-1FE61B59B839}"/>
    <dgm:cxn modelId="{3CFE5BC5-EF76-AC4B-86A4-71BF685B8B77}" type="presOf" srcId="{75EEF66C-BCE4-4940-B33A-188B0F70AFF0}" destId="{19682964-D89B-4847-BAE2-05A2F15A4589}" srcOrd="0" destOrd="0" presId="urn:microsoft.com/office/officeart/2005/8/layout/vList2"/>
    <dgm:cxn modelId="{ABECA5C9-2B65-4A24-97B7-378F2EC69721}" srcId="{EE690109-9F54-4E19-BF31-7C437673EBE6}" destId="{75EEF66C-BCE4-4940-B33A-188B0F70AFF0}" srcOrd="1" destOrd="0" parTransId="{6FADD9FC-F543-41BE-B615-81B907F79838}" sibTransId="{BB91D382-5643-4521-83FF-0E7C68D1FC97}"/>
    <dgm:cxn modelId="{2A1AF5D3-43E4-4000-8A5C-8170963E047B}" srcId="{7B105356-7743-4353-9171-67F87DFDA74D}" destId="{B08E4EFE-BFE1-44C1-9FDE-97BE06166D65}" srcOrd="0" destOrd="0" parTransId="{728F9AEA-8B26-4822-8547-EAD248121A6E}" sibTransId="{94C9D586-A80F-4F3D-9EB6-36271C42DB36}"/>
    <dgm:cxn modelId="{C48442DE-DF7C-4028-A5B5-B955335AD5AE}" srcId="{EE690109-9F54-4E19-BF31-7C437673EBE6}" destId="{7B105356-7743-4353-9171-67F87DFDA74D}" srcOrd="2" destOrd="0" parTransId="{C7E31712-F4D5-46D0-8C25-36D508340646}" sibTransId="{F7541B83-2D69-4955-A5CF-CA4471C4E76D}"/>
    <dgm:cxn modelId="{5EFBBEEE-02C1-4849-89C2-AEE41E2B1B46}" srcId="{FE304515-FF1F-4037-B479-EDF61C054E63}" destId="{6CD0F23F-229D-462E-ACCB-FD9587FE205F}" srcOrd="1" destOrd="0" parTransId="{FFFD96D7-DD66-40A5-BD23-E6E2F5E5EE92}" sibTransId="{69BA0905-2933-4CA5-AFD6-9894CC96D085}"/>
    <dgm:cxn modelId="{FAE9A3DF-12AB-FB45-BBCE-1393A099BAEF}" type="presParOf" srcId="{295A0398-31BC-F34C-91D9-05DAABBF6F8A}" destId="{FFDEF743-0FC1-8A43-B722-CA535EA1D842}" srcOrd="0" destOrd="0" presId="urn:microsoft.com/office/officeart/2005/8/layout/vList2"/>
    <dgm:cxn modelId="{DBA4B82B-E2DA-BB4B-9560-EE88BA7F85EB}" type="presParOf" srcId="{295A0398-31BC-F34C-91D9-05DAABBF6F8A}" destId="{1A5C6429-B0A3-FD46-827A-7F599B3B385B}" srcOrd="1" destOrd="0" presId="urn:microsoft.com/office/officeart/2005/8/layout/vList2"/>
    <dgm:cxn modelId="{A0DD4BA5-2B54-2646-9E38-40AC655556AE}" type="presParOf" srcId="{295A0398-31BC-F34C-91D9-05DAABBF6F8A}" destId="{19682964-D89B-4847-BAE2-05A2F15A4589}" srcOrd="2" destOrd="0" presId="urn:microsoft.com/office/officeart/2005/8/layout/vList2"/>
    <dgm:cxn modelId="{3F6AA674-EF35-D947-A23F-E9F7FF557ACE}" type="presParOf" srcId="{295A0398-31BC-F34C-91D9-05DAABBF6F8A}" destId="{61D3C72E-E9E2-0A4A-B3E9-F3540523F2B4}" srcOrd="3" destOrd="0" presId="urn:microsoft.com/office/officeart/2005/8/layout/vList2"/>
    <dgm:cxn modelId="{58FCB223-305B-A942-8F66-3FE438B3BB73}" type="presParOf" srcId="{295A0398-31BC-F34C-91D9-05DAABBF6F8A}" destId="{F5BA79E6-5B91-D547-AC65-11DFB4CCA0AE}" srcOrd="4" destOrd="0" presId="urn:microsoft.com/office/officeart/2005/8/layout/vList2"/>
    <dgm:cxn modelId="{35B639EB-73B5-A940-8BF2-0F37BCF1D569}" type="presParOf" srcId="{295A0398-31BC-F34C-91D9-05DAABBF6F8A}" destId="{CBE83022-E9A8-B048-B018-1E99737CCF5F}" srcOrd="5" destOrd="0" presId="urn:microsoft.com/office/officeart/2005/8/layout/vList2"/>
    <dgm:cxn modelId="{CE617BED-A7D5-8645-A660-2D324A827965}" type="presParOf" srcId="{295A0398-31BC-F34C-91D9-05DAABBF6F8A}" destId="{A57AC46C-1223-C942-B270-CB506CB23F61}" srcOrd="6" destOrd="0" presId="urn:microsoft.com/office/officeart/2005/8/layout/vList2"/>
    <dgm:cxn modelId="{AC11E79F-E0C2-224B-A93F-834E8B7855EA}" type="presParOf" srcId="{295A0398-31BC-F34C-91D9-05DAABBF6F8A}" destId="{6C73F618-7604-1343-A630-3EF853F9939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8DB547-A3AE-44BC-BDE4-E7B9C643682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FE5EA1-9851-4475-829B-4DB21693277B}">
      <dgm:prSet/>
      <dgm:spPr/>
      <dgm:t>
        <a:bodyPr/>
        <a:lstStyle/>
        <a:p>
          <a:r>
            <a:rPr lang="en-SG" b="1"/>
            <a:t>CHẨN ĐOÁN SƠ BỘ: </a:t>
          </a:r>
          <a:endParaRPr lang="en-US"/>
        </a:p>
      </dgm:t>
    </dgm:pt>
    <dgm:pt modelId="{17258D9C-0F1C-4BB1-A763-BFE2D3437ACA}" type="parTrans" cxnId="{A4F0DF2A-4BAC-440E-84B2-952F49C5DE0D}">
      <dgm:prSet/>
      <dgm:spPr/>
      <dgm:t>
        <a:bodyPr/>
        <a:lstStyle/>
        <a:p>
          <a:endParaRPr lang="en-US"/>
        </a:p>
      </dgm:t>
    </dgm:pt>
    <dgm:pt modelId="{66E952EC-6399-4590-8AFE-A41FF90A4F32}" type="sibTrans" cxnId="{A4F0DF2A-4BAC-440E-84B2-952F49C5DE0D}">
      <dgm:prSet/>
      <dgm:spPr/>
      <dgm:t>
        <a:bodyPr/>
        <a:lstStyle/>
        <a:p>
          <a:endParaRPr lang="en-US"/>
        </a:p>
      </dgm:t>
    </dgm:pt>
    <dgm:pt modelId="{029DD4BC-ECE3-4C4E-BC9F-3569C3B33ABE}">
      <dgm:prSet custT="1"/>
      <dgm:spPr/>
      <dgm:t>
        <a:bodyPr/>
        <a:lstStyle/>
        <a:p>
          <a:r>
            <a:rPr lang="en-US" sz="2800"/>
            <a:t>U </a:t>
          </a:r>
          <a:r>
            <a:rPr lang="en-US" sz="2800" err="1"/>
            <a:t>đại</a:t>
          </a:r>
          <a:r>
            <a:rPr lang="en-US" sz="2800"/>
            <a:t> </a:t>
          </a:r>
          <a:r>
            <a:rPr lang="en-US" sz="2800" err="1"/>
            <a:t>tràng</a:t>
          </a:r>
          <a:r>
            <a:rPr lang="en-US" sz="2800"/>
            <a:t> P </a:t>
          </a:r>
          <a:r>
            <a:rPr lang="en-US" sz="2800" err="1"/>
            <a:t>biến</a:t>
          </a:r>
          <a:r>
            <a:rPr lang="en-US" sz="2800"/>
            <a:t> </a:t>
          </a:r>
          <a:r>
            <a:rPr lang="en-US" sz="2800" err="1"/>
            <a:t>chứng</a:t>
          </a:r>
          <a:r>
            <a:rPr lang="en-US" sz="2800"/>
            <a:t> </a:t>
          </a:r>
          <a:r>
            <a:rPr lang="en-US" sz="2800" err="1"/>
            <a:t>bán</a:t>
          </a:r>
          <a:r>
            <a:rPr lang="en-US" sz="2800"/>
            <a:t> </a:t>
          </a:r>
          <a:r>
            <a:rPr lang="en-US" sz="2800" err="1"/>
            <a:t>tắc</a:t>
          </a:r>
          <a:r>
            <a:rPr lang="en-US" sz="2800"/>
            <a:t> </a:t>
          </a:r>
          <a:r>
            <a:rPr lang="en-US" sz="2800" err="1"/>
            <a:t>ruột</a:t>
          </a:r>
          <a:r>
            <a:rPr lang="en-US" sz="2800"/>
            <a:t>, XHTH </a:t>
          </a:r>
          <a:r>
            <a:rPr lang="en-US" sz="2800" err="1"/>
            <a:t>dưới</a:t>
          </a:r>
          <a:r>
            <a:rPr lang="en-US" sz="2800"/>
            <a:t> </a:t>
          </a:r>
          <a:r>
            <a:rPr lang="en-US" sz="2800" err="1"/>
            <a:t>mức</a:t>
          </a:r>
          <a:r>
            <a:rPr lang="en-US" sz="2800"/>
            <a:t> </a:t>
          </a:r>
          <a:r>
            <a:rPr lang="en-US" sz="2800" err="1"/>
            <a:t>độ</a:t>
          </a:r>
          <a:r>
            <a:rPr lang="en-US" sz="2800"/>
            <a:t> </a:t>
          </a:r>
          <a:r>
            <a:rPr lang="en-US" sz="2800" err="1"/>
            <a:t>nhẹ</a:t>
          </a:r>
          <a:r>
            <a:rPr lang="en-US" sz="2800"/>
            <a:t> </a:t>
          </a:r>
          <a:r>
            <a:rPr lang="en-US" sz="2800" err="1"/>
            <a:t>đang</a:t>
          </a:r>
          <a:r>
            <a:rPr lang="en-US" sz="2800"/>
            <a:t> </a:t>
          </a:r>
          <a:r>
            <a:rPr lang="en-US" sz="2800" err="1"/>
            <a:t>diễn</a:t>
          </a:r>
          <a:r>
            <a:rPr lang="en-US" sz="2800"/>
            <a:t> </a:t>
          </a:r>
          <a:r>
            <a:rPr lang="en-US" sz="2800" err="1"/>
            <a:t>tiến</a:t>
          </a:r>
          <a:r>
            <a:rPr lang="en-US" sz="2800"/>
            <a:t> </a:t>
          </a:r>
        </a:p>
      </dgm:t>
    </dgm:pt>
    <dgm:pt modelId="{467B5C0D-7546-4BF9-980D-22BB9A476687}" type="parTrans" cxnId="{089AC770-0981-456C-8A75-8EDAA0C962AF}">
      <dgm:prSet/>
      <dgm:spPr/>
      <dgm:t>
        <a:bodyPr/>
        <a:lstStyle/>
        <a:p>
          <a:endParaRPr lang="en-US"/>
        </a:p>
      </dgm:t>
    </dgm:pt>
    <dgm:pt modelId="{41EC5A17-5615-40EF-95DA-334A94EAE11E}" type="sibTrans" cxnId="{089AC770-0981-456C-8A75-8EDAA0C962AF}">
      <dgm:prSet/>
      <dgm:spPr/>
      <dgm:t>
        <a:bodyPr/>
        <a:lstStyle/>
        <a:p>
          <a:endParaRPr lang="en-US"/>
        </a:p>
      </dgm:t>
    </dgm:pt>
    <dgm:pt modelId="{D276B44D-4099-4E90-B1EB-83A93288614F}">
      <dgm:prSet/>
      <dgm:spPr/>
      <dgm:t>
        <a:bodyPr/>
        <a:lstStyle/>
        <a:p>
          <a:r>
            <a:rPr lang="en-US" b="1"/>
            <a:t>CHẨN ĐOÁN PHÂN BIỆT: </a:t>
          </a:r>
          <a:endParaRPr lang="en-US"/>
        </a:p>
      </dgm:t>
    </dgm:pt>
    <dgm:pt modelId="{2B651F90-8269-4F44-A35B-9D6FFFCDAC6D}" type="parTrans" cxnId="{ECB26C8E-91D6-4F25-976B-05835F9C960A}">
      <dgm:prSet/>
      <dgm:spPr/>
      <dgm:t>
        <a:bodyPr/>
        <a:lstStyle/>
        <a:p>
          <a:endParaRPr lang="en-US"/>
        </a:p>
      </dgm:t>
    </dgm:pt>
    <dgm:pt modelId="{19D0105C-A70D-4F9E-B8A3-C31AF2B86722}" type="sibTrans" cxnId="{ECB26C8E-91D6-4F25-976B-05835F9C960A}">
      <dgm:prSet/>
      <dgm:spPr/>
      <dgm:t>
        <a:bodyPr/>
        <a:lstStyle/>
        <a:p>
          <a:endParaRPr lang="en-US"/>
        </a:p>
      </dgm:t>
    </dgm:pt>
    <dgm:pt modelId="{31119E81-5E89-4451-864F-6F7C10A21A1C}">
      <dgm:prSet/>
      <dgm:spPr/>
      <dgm:t>
        <a:bodyPr/>
        <a:lstStyle/>
        <a:p>
          <a:r>
            <a:rPr lang="en-US"/>
            <a:t>U </a:t>
          </a:r>
          <a:r>
            <a:rPr lang="en-US" err="1"/>
            <a:t>đại</a:t>
          </a:r>
          <a:r>
            <a:rPr lang="en-US"/>
            <a:t> </a:t>
          </a:r>
          <a:r>
            <a:rPr lang="en-US" err="1"/>
            <a:t>tràng</a:t>
          </a:r>
          <a:r>
            <a:rPr lang="en-US"/>
            <a:t> </a:t>
          </a:r>
          <a:r>
            <a:rPr lang="en-US" err="1"/>
            <a:t>ngang</a:t>
          </a:r>
          <a:r>
            <a:rPr lang="en-US"/>
            <a:t> </a:t>
          </a:r>
          <a:r>
            <a:rPr lang="en-US" err="1"/>
            <a:t>biến</a:t>
          </a:r>
          <a:r>
            <a:rPr lang="en-US"/>
            <a:t> </a:t>
          </a:r>
          <a:r>
            <a:rPr lang="en-US" err="1"/>
            <a:t>chứng</a:t>
          </a:r>
          <a:r>
            <a:rPr lang="en-US"/>
            <a:t> </a:t>
          </a:r>
          <a:r>
            <a:rPr lang="en-US" err="1"/>
            <a:t>bán</a:t>
          </a:r>
          <a:r>
            <a:rPr lang="en-US"/>
            <a:t> </a:t>
          </a:r>
          <a:r>
            <a:rPr lang="en-US" err="1"/>
            <a:t>tắc</a:t>
          </a:r>
          <a:r>
            <a:rPr lang="en-US"/>
            <a:t> </a:t>
          </a:r>
          <a:r>
            <a:rPr lang="en-US" err="1"/>
            <a:t>ruột</a:t>
          </a:r>
          <a:r>
            <a:rPr lang="en-US"/>
            <a:t>, XHTH </a:t>
          </a:r>
          <a:r>
            <a:rPr lang="en-US" err="1"/>
            <a:t>dưới</a:t>
          </a:r>
          <a:r>
            <a:rPr lang="en-US"/>
            <a:t> </a:t>
          </a:r>
          <a:r>
            <a:rPr lang="en-US" err="1"/>
            <a:t>mức</a:t>
          </a:r>
          <a:r>
            <a:rPr lang="en-US"/>
            <a:t> </a:t>
          </a:r>
          <a:r>
            <a:rPr lang="en-US" err="1"/>
            <a:t>độ</a:t>
          </a:r>
          <a:r>
            <a:rPr lang="en-US"/>
            <a:t> </a:t>
          </a:r>
          <a:r>
            <a:rPr lang="en-US" err="1"/>
            <a:t>nhẹ</a:t>
          </a:r>
          <a:r>
            <a:rPr lang="en-US"/>
            <a:t> </a:t>
          </a:r>
          <a:r>
            <a:rPr lang="en-US" err="1"/>
            <a:t>đang</a:t>
          </a:r>
          <a:r>
            <a:rPr lang="en-US"/>
            <a:t> </a:t>
          </a:r>
          <a:r>
            <a:rPr lang="en-US" err="1"/>
            <a:t>diễn</a:t>
          </a:r>
          <a:r>
            <a:rPr lang="en-US"/>
            <a:t> </a:t>
          </a:r>
          <a:r>
            <a:rPr lang="en-US" err="1"/>
            <a:t>tiến</a:t>
          </a:r>
          <a:r>
            <a:rPr lang="en-US"/>
            <a:t> </a:t>
          </a:r>
        </a:p>
      </dgm:t>
    </dgm:pt>
    <dgm:pt modelId="{42F7BD67-315F-4B18-8CDF-6E280B72AF6E}" type="parTrans" cxnId="{508F3AD8-4382-49B6-A088-170331F7A818}">
      <dgm:prSet/>
      <dgm:spPr/>
      <dgm:t>
        <a:bodyPr/>
        <a:lstStyle/>
        <a:p>
          <a:endParaRPr lang="en-US"/>
        </a:p>
      </dgm:t>
    </dgm:pt>
    <dgm:pt modelId="{6D9E1B9B-8A83-474D-9CBC-176651D68D9D}" type="sibTrans" cxnId="{508F3AD8-4382-49B6-A088-170331F7A818}">
      <dgm:prSet/>
      <dgm:spPr/>
      <dgm:t>
        <a:bodyPr/>
        <a:lstStyle/>
        <a:p>
          <a:endParaRPr lang="en-US"/>
        </a:p>
      </dgm:t>
    </dgm:pt>
    <dgm:pt modelId="{B3832699-44D7-4B61-AC8B-8DB27016A664}">
      <dgm:prSet/>
      <dgm:spPr/>
      <dgm:t>
        <a:bodyPr/>
        <a:lstStyle/>
        <a:p>
          <a:r>
            <a:rPr lang="en-US"/>
            <a:t>Polyp </a:t>
          </a:r>
          <a:r>
            <a:rPr lang="en-US" err="1"/>
            <a:t>đại</a:t>
          </a:r>
          <a:r>
            <a:rPr lang="en-US"/>
            <a:t> </a:t>
          </a:r>
          <a:r>
            <a:rPr lang="en-US" err="1"/>
            <a:t>tràng</a:t>
          </a:r>
          <a:r>
            <a:rPr lang="en-US"/>
            <a:t> </a:t>
          </a:r>
          <a:r>
            <a:rPr lang="en-US" err="1"/>
            <a:t>biến</a:t>
          </a:r>
          <a:r>
            <a:rPr lang="en-US"/>
            <a:t> </a:t>
          </a:r>
          <a:r>
            <a:rPr lang="en-US" err="1"/>
            <a:t>chứng</a:t>
          </a:r>
          <a:r>
            <a:rPr lang="en-US"/>
            <a:t> </a:t>
          </a:r>
          <a:r>
            <a:rPr lang="en-US" err="1"/>
            <a:t>bán</a:t>
          </a:r>
          <a:r>
            <a:rPr lang="en-US"/>
            <a:t> </a:t>
          </a:r>
          <a:r>
            <a:rPr lang="en-US" err="1"/>
            <a:t>tắc</a:t>
          </a:r>
          <a:r>
            <a:rPr lang="en-US"/>
            <a:t> </a:t>
          </a:r>
          <a:r>
            <a:rPr lang="en-US" err="1"/>
            <a:t>ruột</a:t>
          </a:r>
          <a:r>
            <a:rPr lang="en-US"/>
            <a:t>, XHTH </a:t>
          </a:r>
          <a:r>
            <a:rPr lang="en-US" err="1"/>
            <a:t>dưới</a:t>
          </a:r>
          <a:r>
            <a:rPr lang="en-US"/>
            <a:t> </a:t>
          </a:r>
          <a:r>
            <a:rPr lang="en-US" err="1"/>
            <a:t>mức</a:t>
          </a:r>
          <a:r>
            <a:rPr lang="en-US"/>
            <a:t> </a:t>
          </a:r>
          <a:r>
            <a:rPr lang="en-US" err="1"/>
            <a:t>độ</a:t>
          </a:r>
          <a:r>
            <a:rPr lang="en-US"/>
            <a:t> </a:t>
          </a:r>
          <a:r>
            <a:rPr lang="en-US" err="1"/>
            <a:t>nhẹ</a:t>
          </a:r>
          <a:r>
            <a:rPr lang="en-US"/>
            <a:t> </a:t>
          </a:r>
          <a:r>
            <a:rPr lang="en-US" err="1"/>
            <a:t>đang</a:t>
          </a:r>
          <a:r>
            <a:rPr lang="en-US"/>
            <a:t> </a:t>
          </a:r>
          <a:r>
            <a:rPr lang="en-US" err="1"/>
            <a:t>diễn</a:t>
          </a:r>
          <a:r>
            <a:rPr lang="en-US"/>
            <a:t> </a:t>
          </a:r>
          <a:r>
            <a:rPr lang="en-US" err="1"/>
            <a:t>tiến</a:t>
          </a:r>
          <a:r>
            <a:rPr lang="en-US"/>
            <a:t> </a:t>
          </a:r>
        </a:p>
      </dgm:t>
    </dgm:pt>
    <dgm:pt modelId="{684C378E-6981-4B9D-86AC-4DAAD6B0211C}" type="parTrans" cxnId="{92EAD313-ECC3-4303-A189-9359A029C425}">
      <dgm:prSet/>
      <dgm:spPr/>
      <dgm:t>
        <a:bodyPr/>
        <a:lstStyle/>
        <a:p>
          <a:endParaRPr lang="en-US"/>
        </a:p>
      </dgm:t>
    </dgm:pt>
    <dgm:pt modelId="{B123F607-A097-4896-BEC8-CEC4C6E023CB}" type="sibTrans" cxnId="{92EAD313-ECC3-4303-A189-9359A029C425}">
      <dgm:prSet/>
      <dgm:spPr/>
      <dgm:t>
        <a:bodyPr/>
        <a:lstStyle/>
        <a:p>
          <a:endParaRPr lang="en-US"/>
        </a:p>
      </dgm:t>
    </dgm:pt>
    <dgm:pt modelId="{48A5A443-4AB6-0244-8FAB-60C9ADFF2C28}" type="pres">
      <dgm:prSet presAssocID="{DC8DB547-A3AE-44BC-BDE4-E7B9C6436829}" presName="linear" presStyleCnt="0">
        <dgm:presLayoutVars>
          <dgm:dir/>
          <dgm:animLvl val="lvl"/>
          <dgm:resizeHandles val="exact"/>
        </dgm:presLayoutVars>
      </dgm:prSet>
      <dgm:spPr/>
    </dgm:pt>
    <dgm:pt modelId="{D7E5ABFC-6D14-F346-AB9E-A4A689145973}" type="pres">
      <dgm:prSet presAssocID="{F3FE5EA1-9851-4475-829B-4DB21693277B}" presName="parentLin" presStyleCnt="0"/>
      <dgm:spPr/>
    </dgm:pt>
    <dgm:pt modelId="{8841CBA2-550B-214E-9EAC-7D339DC2C648}" type="pres">
      <dgm:prSet presAssocID="{F3FE5EA1-9851-4475-829B-4DB21693277B}" presName="parentLeftMargin" presStyleLbl="node1" presStyleIdx="0" presStyleCnt="2"/>
      <dgm:spPr/>
    </dgm:pt>
    <dgm:pt modelId="{BA4E5B2F-57B4-D545-BD4D-07F69226404D}" type="pres">
      <dgm:prSet presAssocID="{F3FE5EA1-9851-4475-829B-4DB21693277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9A9889E-0137-124A-9E84-5CA66835977B}" type="pres">
      <dgm:prSet presAssocID="{F3FE5EA1-9851-4475-829B-4DB21693277B}" presName="negativeSpace" presStyleCnt="0"/>
      <dgm:spPr/>
    </dgm:pt>
    <dgm:pt modelId="{D5F0916B-1FBD-2F4D-A3A2-0A34032A4387}" type="pres">
      <dgm:prSet presAssocID="{F3FE5EA1-9851-4475-829B-4DB21693277B}" presName="childText" presStyleLbl="conFgAcc1" presStyleIdx="0" presStyleCnt="2">
        <dgm:presLayoutVars>
          <dgm:bulletEnabled val="1"/>
        </dgm:presLayoutVars>
      </dgm:prSet>
      <dgm:spPr/>
    </dgm:pt>
    <dgm:pt modelId="{0E37791E-EE88-8049-B1C3-19EFC07E3A90}" type="pres">
      <dgm:prSet presAssocID="{66E952EC-6399-4590-8AFE-A41FF90A4F32}" presName="spaceBetweenRectangles" presStyleCnt="0"/>
      <dgm:spPr/>
    </dgm:pt>
    <dgm:pt modelId="{AD01E416-62F3-364F-8B82-4F41EFFF4FE0}" type="pres">
      <dgm:prSet presAssocID="{D276B44D-4099-4E90-B1EB-83A93288614F}" presName="parentLin" presStyleCnt="0"/>
      <dgm:spPr/>
    </dgm:pt>
    <dgm:pt modelId="{FE925071-4BA1-F14A-A4E5-4ED2451D3882}" type="pres">
      <dgm:prSet presAssocID="{D276B44D-4099-4E90-B1EB-83A93288614F}" presName="parentLeftMargin" presStyleLbl="node1" presStyleIdx="0" presStyleCnt="2"/>
      <dgm:spPr/>
    </dgm:pt>
    <dgm:pt modelId="{A94DC56F-4A07-BD4C-92CC-CB642CCB8676}" type="pres">
      <dgm:prSet presAssocID="{D276B44D-4099-4E90-B1EB-83A93288614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6EB9936-8D0A-3844-96FE-253B1B90FD14}" type="pres">
      <dgm:prSet presAssocID="{D276B44D-4099-4E90-B1EB-83A93288614F}" presName="negativeSpace" presStyleCnt="0"/>
      <dgm:spPr/>
    </dgm:pt>
    <dgm:pt modelId="{4B9C5EC3-B81A-EC4E-89B9-AEC4EC5C7D29}" type="pres">
      <dgm:prSet presAssocID="{D276B44D-4099-4E90-B1EB-83A93288614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F61450B-3F74-554F-A2BC-8FAC6F07C16E}" type="presOf" srcId="{F3FE5EA1-9851-4475-829B-4DB21693277B}" destId="{BA4E5B2F-57B4-D545-BD4D-07F69226404D}" srcOrd="1" destOrd="0" presId="urn:microsoft.com/office/officeart/2005/8/layout/list1"/>
    <dgm:cxn modelId="{1F3C3A0E-E4AF-1F4E-BCAA-C000310F04E1}" type="presOf" srcId="{D276B44D-4099-4E90-B1EB-83A93288614F}" destId="{FE925071-4BA1-F14A-A4E5-4ED2451D3882}" srcOrd="0" destOrd="0" presId="urn:microsoft.com/office/officeart/2005/8/layout/list1"/>
    <dgm:cxn modelId="{C3863B0E-8616-554E-B58D-5302015D89F2}" type="presOf" srcId="{31119E81-5E89-4451-864F-6F7C10A21A1C}" destId="{4B9C5EC3-B81A-EC4E-89B9-AEC4EC5C7D29}" srcOrd="0" destOrd="0" presId="urn:microsoft.com/office/officeart/2005/8/layout/list1"/>
    <dgm:cxn modelId="{92EAD313-ECC3-4303-A189-9359A029C425}" srcId="{D276B44D-4099-4E90-B1EB-83A93288614F}" destId="{B3832699-44D7-4B61-AC8B-8DB27016A664}" srcOrd="1" destOrd="0" parTransId="{684C378E-6981-4B9D-86AC-4DAAD6B0211C}" sibTransId="{B123F607-A097-4896-BEC8-CEC4C6E023CB}"/>
    <dgm:cxn modelId="{01B4DC25-8CFF-F04A-832A-F0D5653F19C4}" type="presOf" srcId="{D276B44D-4099-4E90-B1EB-83A93288614F}" destId="{A94DC56F-4A07-BD4C-92CC-CB642CCB8676}" srcOrd="1" destOrd="0" presId="urn:microsoft.com/office/officeart/2005/8/layout/list1"/>
    <dgm:cxn modelId="{A4F0DF2A-4BAC-440E-84B2-952F49C5DE0D}" srcId="{DC8DB547-A3AE-44BC-BDE4-E7B9C6436829}" destId="{F3FE5EA1-9851-4475-829B-4DB21693277B}" srcOrd="0" destOrd="0" parTransId="{17258D9C-0F1C-4BB1-A763-BFE2D3437ACA}" sibTransId="{66E952EC-6399-4590-8AFE-A41FF90A4F32}"/>
    <dgm:cxn modelId="{1E5CDD3F-3BF6-2549-BCE6-FA5E9C387F34}" type="presOf" srcId="{DC8DB547-A3AE-44BC-BDE4-E7B9C6436829}" destId="{48A5A443-4AB6-0244-8FAB-60C9ADFF2C28}" srcOrd="0" destOrd="0" presId="urn:microsoft.com/office/officeart/2005/8/layout/list1"/>
    <dgm:cxn modelId="{DBCDB062-0066-A945-8297-E2E570D8FBFD}" type="presOf" srcId="{029DD4BC-ECE3-4C4E-BC9F-3569C3B33ABE}" destId="{D5F0916B-1FBD-2F4D-A3A2-0A34032A4387}" srcOrd="0" destOrd="0" presId="urn:microsoft.com/office/officeart/2005/8/layout/list1"/>
    <dgm:cxn modelId="{EF7D3A67-4D2D-C04C-BD9D-DB1171F52CFA}" type="presOf" srcId="{F3FE5EA1-9851-4475-829B-4DB21693277B}" destId="{8841CBA2-550B-214E-9EAC-7D339DC2C648}" srcOrd="0" destOrd="0" presId="urn:microsoft.com/office/officeart/2005/8/layout/list1"/>
    <dgm:cxn modelId="{089AC770-0981-456C-8A75-8EDAA0C962AF}" srcId="{F3FE5EA1-9851-4475-829B-4DB21693277B}" destId="{029DD4BC-ECE3-4C4E-BC9F-3569C3B33ABE}" srcOrd="0" destOrd="0" parTransId="{467B5C0D-7546-4BF9-980D-22BB9A476687}" sibTransId="{41EC5A17-5615-40EF-95DA-334A94EAE11E}"/>
    <dgm:cxn modelId="{ECB26C8E-91D6-4F25-976B-05835F9C960A}" srcId="{DC8DB547-A3AE-44BC-BDE4-E7B9C6436829}" destId="{D276B44D-4099-4E90-B1EB-83A93288614F}" srcOrd="1" destOrd="0" parTransId="{2B651F90-8269-4F44-A35B-9D6FFFCDAC6D}" sibTransId="{19D0105C-A70D-4F9E-B8A3-C31AF2B86722}"/>
    <dgm:cxn modelId="{B49C28BA-A645-5D4C-9A68-F784329A4112}" type="presOf" srcId="{B3832699-44D7-4B61-AC8B-8DB27016A664}" destId="{4B9C5EC3-B81A-EC4E-89B9-AEC4EC5C7D29}" srcOrd="0" destOrd="1" presId="urn:microsoft.com/office/officeart/2005/8/layout/list1"/>
    <dgm:cxn modelId="{508F3AD8-4382-49B6-A088-170331F7A818}" srcId="{D276B44D-4099-4E90-B1EB-83A93288614F}" destId="{31119E81-5E89-4451-864F-6F7C10A21A1C}" srcOrd="0" destOrd="0" parTransId="{42F7BD67-315F-4B18-8CDF-6E280B72AF6E}" sibTransId="{6D9E1B9B-8A83-474D-9CBC-176651D68D9D}"/>
    <dgm:cxn modelId="{98809CD9-ECB6-154F-8C4B-994C9ED317E7}" type="presParOf" srcId="{48A5A443-4AB6-0244-8FAB-60C9ADFF2C28}" destId="{D7E5ABFC-6D14-F346-AB9E-A4A689145973}" srcOrd="0" destOrd="0" presId="urn:microsoft.com/office/officeart/2005/8/layout/list1"/>
    <dgm:cxn modelId="{33AB98B5-D663-F048-96FF-518717662FE2}" type="presParOf" srcId="{D7E5ABFC-6D14-F346-AB9E-A4A689145973}" destId="{8841CBA2-550B-214E-9EAC-7D339DC2C648}" srcOrd="0" destOrd="0" presId="urn:microsoft.com/office/officeart/2005/8/layout/list1"/>
    <dgm:cxn modelId="{BCF7CABA-108C-9B4F-B4FC-B76C345A0EC1}" type="presParOf" srcId="{D7E5ABFC-6D14-F346-AB9E-A4A689145973}" destId="{BA4E5B2F-57B4-D545-BD4D-07F69226404D}" srcOrd="1" destOrd="0" presId="urn:microsoft.com/office/officeart/2005/8/layout/list1"/>
    <dgm:cxn modelId="{E32DCC23-067C-274E-B830-54CB1B7E0DEC}" type="presParOf" srcId="{48A5A443-4AB6-0244-8FAB-60C9ADFF2C28}" destId="{19A9889E-0137-124A-9E84-5CA66835977B}" srcOrd="1" destOrd="0" presId="urn:microsoft.com/office/officeart/2005/8/layout/list1"/>
    <dgm:cxn modelId="{DC48FD9A-C6B6-C745-99BF-B638FB5F3C3C}" type="presParOf" srcId="{48A5A443-4AB6-0244-8FAB-60C9ADFF2C28}" destId="{D5F0916B-1FBD-2F4D-A3A2-0A34032A4387}" srcOrd="2" destOrd="0" presId="urn:microsoft.com/office/officeart/2005/8/layout/list1"/>
    <dgm:cxn modelId="{F4FE6CEB-A244-884B-88BE-C440F0940283}" type="presParOf" srcId="{48A5A443-4AB6-0244-8FAB-60C9ADFF2C28}" destId="{0E37791E-EE88-8049-B1C3-19EFC07E3A90}" srcOrd="3" destOrd="0" presId="urn:microsoft.com/office/officeart/2005/8/layout/list1"/>
    <dgm:cxn modelId="{2AB9E8A0-6E0F-A44C-BBE0-A5B604EB5074}" type="presParOf" srcId="{48A5A443-4AB6-0244-8FAB-60C9ADFF2C28}" destId="{AD01E416-62F3-364F-8B82-4F41EFFF4FE0}" srcOrd="4" destOrd="0" presId="urn:microsoft.com/office/officeart/2005/8/layout/list1"/>
    <dgm:cxn modelId="{A71D81F0-6D43-5642-87F4-E35711ACE7EB}" type="presParOf" srcId="{AD01E416-62F3-364F-8B82-4F41EFFF4FE0}" destId="{FE925071-4BA1-F14A-A4E5-4ED2451D3882}" srcOrd="0" destOrd="0" presId="urn:microsoft.com/office/officeart/2005/8/layout/list1"/>
    <dgm:cxn modelId="{A3D27C23-4865-7B47-91F4-A12651733A22}" type="presParOf" srcId="{AD01E416-62F3-364F-8B82-4F41EFFF4FE0}" destId="{A94DC56F-4A07-BD4C-92CC-CB642CCB8676}" srcOrd="1" destOrd="0" presId="urn:microsoft.com/office/officeart/2005/8/layout/list1"/>
    <dgm:cxn modelId="{AAF67BFB-878C-934D-B46F-55049620582E}" type="presParOf" srcId="{48A5A443-4AB6-0244-8FAB-60C9ADFF2C28}" destId="{66EB9936-8D0A-3844-96FE-253B1B90FD14}" srcOrd="5" destOrd="0" presId="urn:microsoft.com/office/officeart/2005/8/layout/list1"/>
    <dgm:cxn modelId="{9F5B5490-F896-9048-AA8E-A9280D9436B6}" type="presParOf" srcId="{48A5A443-4AB6-0244-8FAB-60C9ADFF2C28}" destId="{4B9C5EC3-B81A-EC4E-89B9-AEC4EC5C7D2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7F661-0A34-6F46-97E5-51CCB631620B}">
      <dsp:nvSpPr>
        <dsp:cNvPr id="0" name=""/>
        <dsp:cNvSpPr/>
      </dsp:nvSpPr>
      <dsp:spPr>
        <a:xfrm rot="5400000">
          <a:off x="5741619" y="-3569927"/>
          <a:ext cx="1639924" cy="8891396"/>
        </a:xfrm>
        <a:prstGeom prst="round2Same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err="1"/>
            <a:t>Đau</a:t>
          </a:r>
          <a:r>
            <a:rPr lang="en-US" sz="1600" b="1" kern="1200"/>
            <a:t> </a:t>
          </a:r>
          <a:r>
            <a:rPr lang="en-US" sz="1600" b="1" kern="1200" err="1"/>
            <a:t>bụng</a:t>
          </a:r>
          <a:r>
            <a:rPr lang="en-US" sz="1600" b="1" kern="1200"/>
            <a:t> </a:t>
          </a:r>
          <a:r>
            <a:rPr lang="en-US" sz="1600" b="1" kern="1200" err="1"/>
            <a:t>âm</a:t>
          </a:r>
          <a:r>
            <a:rPr lang="en-US" sz="1600" b="1" kern="1200"/>
            <a:t> </a:t>
          </a:r>
          <a:r>
            <a:rPr lang="en-US" sz="1600" b="1" kern="1200" err="1"/>
            <a:t>ỉ</a:t>
          </a:r>
          <a:r>
            <a:rPr lang="en-US" sz="1600" kern="1200"/>
            <a:t>, </a:t>
          </a:r>
          <a:r>
            <a:rPr lang="en-US" sz="1600" kern="1200" err="1"/>
            <a:t>vùng</a:t>
          </a:r>
          <a:r>
            <a:rPr lang="en-US" sz="1600" kern="1200"/>
            <a:t> </a:t>
          </a:r>
          <a:r>
            <a:rPr lang="en-US" sz="1600" kern="1200" err="1"/>
            <a:t>dưới</a:t>
          </a:r>
          <a:r>
            <a:rPr lang="en-US" sz="1600" kern="1200"/>
            <a:t> </a:t>
          </a:r>
          <a:r>
            <a:rPr lang="en-US" sz="1600" kern="1200" err="1"/>
            <a:t>rốn</a:t>
          </a:r>
          <a:r>
            <a:rPr lang="en-US" sz="1600" kern="1200"/>
            <a:t>, </a:t>
          </a:r>
          <a:r>
            <a:rPr lang="en-US" sz="1600" kern="1200" err="1"/>
            <a:t>không</a:t>
          </a:r>
          <a:r>
            <a:rPr lang="en-US" sz="1600" kern="1200"/>
            <a:t> </a:t>
          </a:r>
          <a:r>
            <a:rPr lang="en-US" sz="1600" kern="1200" err="1"/>
            <a:t>lan</a:t>
          </a:r>
          <a:r>
            <a:rPr lang="en-US" sz="1600" kern="1200"/>
            <a:t>, </a:t>
          </a:r>
          <a:r>
            <a:rPr lang="en-US" sz="1600" kern="1200" err="1"/>
            <a:t>mức</a:t>
          </a:r>
          <a:r>
            <a:rPr lang="en-US" sz="1600" kern="1200"/>
            <a:t> </a:t>
          </a:r>
          <a:r>
            <a:rPr lang="en-US" sz="1600" kern="1200" err="1"/>
            <a:t>độ</a:t>
          </a:r>
          <a:r>
            <a:rPr lang="en-US" sz="1600" kern="1200"/>
            <a:t> </a:t>
          </a:r>
          <a:r>
            <a:rPr lang="en-US" sz="1600" kern="1200" err="1"/>
            <a:t>nhẹ</a:t>
          </a:r>
          <a:r>
            <a:rPr lang="en-US" sz="1600" kern="1200"/>
            <a:t>, </a:t>
          </a:r>
          <a:r>
            <a:rPr lang="en-US" sz="1600" kern="1200" err="1"/>
            <a:t>đau</a:t>
          </a:r>
          <a:r>
            <a:rPr lang="en-US" sz="1600" kern="1200"/>
            <a:t> </a:t>
          </a:r>
          <a:r>
            <a:rPr lang="en-US" sz="1600" kern="1200" err="1"/>
            <a:t>không</a:t>
          </a:r>
          <a:r>
            <a:rPr lang="en-US" sz="1600" kern="1200"/>
            <a:t> </a:t>
          </a:r>
          <a:r>
            <a:rPr lang="en-US" sz="1600" kern="1200" err="1"/>
            <a:t>liên</a:t>
          </a:r>
          <a:r>
            <a:rPr lang="en-US" sz="1600" kern="1200"/>
            <a:t> </a:t>
          </a:r>
          <a:r>
            <a:rPr lang="en-US" sz="1600" kern="1200" err="1"/>
            <a:t>tục</a:t>
          </a:r>
          <a:r>
            <a:rPr lang="en-US" sz="1600" kern="1200"/>
            <a:t>, </a:t>
          </a:r>
          <a:r>
            <a:rPr lang="en-US" sz="1600" kern="1200" err="1"/>
            <a:t>cách</a:t>
          </a:r>
          <a:r>
            <a:rPr lang="en-US" sz="1600" kern="1200"/>
            <a:t> 3-4 </a:t>
          </a:r>
          <a:r>
            <a:rPr lang="en-US" sz="1600" kern="1200" err="1"/>
            <a:t>ngày</a:t>
          </a:r>
          <a:r>
            <a:rPr lang="en-US" sz="1600" kern="1200"/>
            <a:t> </a:t>
          </a:r>
          <a:r>
            <a:rPr lang="en-US" sz="1600" kern="1200" err="1"/>
            <a:t>đau</a:t>
          </a:r>
          <a:r>
            <a:rPr lang="en-US" sz="1600" kern="1200"/>
            <a:t> </a:t>
          </a:r>
          <a:r>
            <a:rPr lang="en-US" sz="1600" kern="1200" err="1"/>
            <a:t>bụng</a:t>
          </a:r>
          <a:r>
            <a:rPr lang="en-US" sz="1600" kern="1200"/>
            <a:t> </a:t>
          </a:r>
          <a:r>
            <a:rPr lang="en-US" sz="1600" kern="1200" err="1"/>
            <a:t>lại</a:t>
          </a:r>
          <a:r>
            <a:rPr lang="en-US" sz="1600" kern="1200"/>
            <a:t>, </a:t>
          </a:r>
          <a:r>
            <a:rPr lang="en-US" sz="1600" kern="1200" err="1"/>
            <a:t>không</a:t>
          </a:r>
          <a:r>
            <a:rPr lang="en-US" sz="1600" kern="1200"/>
            <a:t> </a:t>
          </a:r>
          <a:r>
            <a:rPr lang="en-US" sz="1600" kern="1200" err="1"/>
            <a:t>yếu</a:t>
          </a:r>
          <a:r>
            <a:rPr lang="en-US" sz="1600" kern="1200"/>
            <a:t> </a:t>
          </a:r>
          <a:r>
            <a:rPr lang="en-US" sz="1600" kern="1200" err="1"/>
            <a:t>tố</a:t>
          </a:r>
          <a:r>
            <a:rPr lang="en-US" sz="1600" kern="1200"/>
            <a:t> </a:t>
          </a:r>
          <a:r>
            <a:rPr lang="en-US" sz="1600" kern="1200" err="1"/>
            <a:t>tăng</a:t>
          </a:r>
          <a:r>
            <a:rPr lang="en-US" sz="1600" kern="1200"/>
            <a:t> </a:t>
          </a:r>
          <a:r>
            <a:rPr lang="en-US" sz="1600" kern="1200" err="1"/>
            <a:t>giảm</a:t>
          </a:r>
          <a:r>
            <a:rPr lang="en-US" sz="1600" kern="1200"/>
            <a:t> </a:t>
          </a:r>
          <a:r>
            <a:rPr lang="en-US" sz="1600" kern="1200" err="1"/>
            <a:t>đau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err="1"/>
            <a:t>Tiêu</a:t>
          </a:r>
          <a:r>
            <a:rPr lang="en-US" sz="1600" b="1" kern="1200"/>
            <a:t> </a:t>
          </a:r>
          <a:r>
            <a:rPr lang="en-US" sz="1600" b="1" kern="1200" err="1"/>
            <a:t>phân</a:t>
          </a:r>
          <a:r>
            <a:rPr lang="en-US" sz="1600" b="1" kern="1200"/>
            <a:t> </a:t>
          </a:r>
          <a:r>
            <a:rPr lang="en-US" sz="1600" b="1" kern="1200" err="1"/>
            <a:t>màu</a:t>
          </a:r>
          <a:r>
            <a:rPr lang="en-US" sz="1600" b="1" kern="1200"/>
            <a:t> </a:t>
          </a:r>
          <a:r>
            <a:rPr lang="en-US" sz="1600" b="1" kern="1200" err="1"/>
            <a:t>đen</a:t>
          </a:r>
          <a:r>
            <a:rPr lang="en-US" sz="1600" b="1" kern="1200"/>
            <a:t>, </a:t>
          </a:r>
          <a:r>
            <a:rPr lang="en-US" sz="1600" b="1" kern="1200" err="1"/>
            <a:t>sệt</a:t>
          </a:r>
          <a:r>
            <a:rPr lang="en-US" sz="1600" b="1" kern="1200"/>
            <a:t> </a:t>
          </a:r>
          <a:r>
            <a:rPr lang="en-US" sz="1600" kern="1200" err="1"/>
            <a:t>lượng</a:t>
          </a:r>
          <a:r>
            <a:rPr lang="en-US" sz="1600" kern="1200"/>
            <a:t> </a:t>
          </a:r>
          <a:r>
            <a:rPr lang="en-US" sz="1600" kern="1200" err="1"/>
            <a:t>ít</a:t>
          </a:r>
          <a:r>
            <a:rPr lang="en-US" sz="1600" kern="1200"/>
            <a:t>, 1 </a:t>
          </a:r>
          <a:r>
            <a:rPr lang="en-US" sz="1600" kern="1200" err="1"/>
            <a:t>lần</a:t>
          </a:r>
          <a:r>
            <a:rPr lang="en-US" sz="1600" kern="1200"/>
            <a:t>/</a:t>
          </a:r>
          <a:r>
            <a:rPr lang="en-US" sz="1600" kern="1200" err="1"/>
            <a:t>ngày</a:t>
          </a:r>
          <a:r>
            <a:rPr lang="en-US" sz="1600" kern="1200"/>
            <a:t>, </a:t>
          </a:r>
          <a:r>
            <a:rPr lang="en-US" sz="1600" kern="1200" err="1"/>
            <a:t>không</a:t>
          </a:r>
          <a:r>
            <a:rPr lang="en-US" sz="1600" kern="1200"/>
            <a:t> </a:t>
          </a:r>
          <a:r>
            <a:rPr lang="en-US" sz="1600" kern="1200" err="1"/>
            <a:t>nhầy</a:t>
          </a:r>
          <a:r>
            <a:rPr lang="en-US" sz="1600" kern="1200"/>
            <a:t> </a:t>
          </a:r>
          <a:r>
            <a:rPr lang="en-US" sz="1600" kern="1200" err="1"/>
            <a:t>máu</a:t>
          </a:r>
          <a:r>
            <a:rPr lang="en-US" sz="1600" kern="1200"/>
            <a:t>, </a:t>
          </a:r>
          <a:r>
            <a:rPr lang="en-US" sz="1600" kern="1200" err="1"/>
            <a:t>không</a:t>
          </a:r>
          <a:r>
            <a:rPr lang="en-US" sz="1600" kern="1200"/>
            <a:t> </a:t>
          </a:r>
          <a:r>
            <a:rPr lang="en-US" sz="1600" kern="1200" err="1"/>
            <a:t>mót</a:t>
          </a:r>
          <a:r>
            <a:rPr lang="en-US" sz="1600" kern="1200"/>
            <a:t> </a:t>
          </a:r>
          <a:r>
            <a:rPr lang="en-US" sz="1600" kern="1200" err="1"/>
            <a:t>rặn</a:t>
          </a:r>
          <a:r>
            <a:rPr lang="en-US" sz="1600" kern="1200"/>
            <a:t>, </a:t>
          </a:r>
          <a:r>
            <a:rPr lang="en-US" sz="1600" kern="1200" err="1"/>
            <a:t>trung</a:t>
          </a:r>
          <a:r>
            <a:rPr lang="en-US" sz="1600" kern="1200"/>
            <a:t> </a:t>
          </a:r>
          <a:r>
            <a:rPr lang="en-US" sz="1600" kern="1200" err="1"/>
            <a:t>tiện</a:t>
          </a:r>
          <a:r>
            <a:rPr lang="en-US" sz="1600" kern="1200"/>
            <a:t> </a:t>
          </a:r>
          <a:r>
            <a:rPr lang="en-US" sz="1600" kern="1200" err="1"/>
            <a:t>được</a:t>
          </a:r>
          <a:r>
            <a:rPr lang="en-US" sz="1600" kern="1200"/>
            <a:t>,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err="1"/>
            <a:t>Không</a:t>
          </a:r>
          <a:r>
            <a:rPr lang="en-US" sz="1600" b="1" kern="1200"/>
            <a:t> </a:t>
          </a:r>
          <a:r>
            <a:rPr lang="en-US" sz="1600" b="1" kern="1200" err="1"/>
            <a:t>buồn</a:t>
          </a:r>
          <a:r>
            <a:rPr lang="en-US" sz="1600" b="1" kern="1200"/>
            <a:t> </a:t>
          </a:r>
          <a:r>
            <a:rPr lang="en-US" sz="1600" b="1" kern="1200" err="1"/>
            <a:t>nôn</a:t>
          </a:r>
          <a:r>
            <a:rPr lang="en-US" sz="1600" b="1" kern="1200"/>
            <a:t>, </a:t>
          </a:r>
          <a:r>
            <a:rPr lang="en-US" sz="1600" b="1" kern="1200" err="1"/>
            <a:t>không</a:t>
          </a:r>
          <a:r>
            <a:rPr lang="en-US" sz="1600" b="1" kern="1200"/>
            <a:t> </a:t>
          </a:r>
          <a:r>
            <a:rPr lang="en-US" sz="1600" b="1" kern="1200" err="1"/>
            <a:t>nôn</a:t>
          </a:r>
          <a:r>
            <a:rPr lang="en-US" sz="1600" kern="1200"/>
            <a:t>, </a:t>
          </a:r>
          <a:r>
            <a:rPr lang="en-US" sz="1600" kern="1200" err="1"/>
            <a:t>không</a:t>
          </a:r>
          <a:r>
            <a:rPr lang="en-US" sz="1600" kern="1200"/>
            <a:t> </a:t>
          </a:r>
          <a:r>
            <a:rPr lang="en-US" sz="1600" kern="1200" err="1"/>
            <a:t>triệu</a:t>
          </a:r>
          <a:r>
            <a:rPr lang="en-US" sz="1600" kern="1200"/>
            <a:t> </a:t>
          </a:r>
          <a:r>
            <a:rPr lang="en-US" sz="1600" kern="1200" err="1"/>
            <a:t>chứng</a:t>
          </a:r>
          <a:r>
            <a:rPr lang="en-US" sz="1600" kern="1200"/>
            <a:t> </a:t>
          </a:r>
          <a:r>
            <a:rPr lang="en-US" sz="1600" kern="1200" err="1"/>
            <a:t>khác</a:t>
          </a:r>
          <a:r>
            <a:rPr lang="en-US" sz="1600" kern="1200"/>
            <a:t> </a:t>
          </a:r>
        </a:p>
      </dsp:txBody>
      <dsp:txXfrm rot="-5400000">
        <a:off x="2115883" y="135863"/>
        <a:ext cx="8811342" cy="1479816"/>
      </dsp:txXfrm>
    </dsp:sp>
    <dsp:sp modelId="{A2F4F9A6-788A-014A-AC7B-690A5A3034EA}">
      <dsp:nvSpPr>
        <dsp:cNvPr id="0" name=""/>
        <dsp:cNvSpPr/>
      </dsp:nvSpPr>
      <dsp:spPr>
        <a:xfrm>
          <a:off x="189782" y="2645"/>
          <a:ext cx="1926101" cy="1746250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err="1"/>
            <a:t>Cách</a:t>
          </a:r>
          <a:r>
            <a:rPr lang="en-US" sz="3000" kern="1200"/>
            <a:t> </a:t>
          </a:r>
          <a:r>
            <a:rPr lang="en-US" sz="3000" kern="1200" err="1"/>
            <a:t>nhập</a:t>
          </a:r>
          <a:r>
            <a:rPr lang="en-US" sz="3000" kern="1200"/>
            <a:t> </a:t>
          </a:r>
          <a:r>
            <a:rPr lang="en-US" sz="3000" kern="1200" err="1"/>
            <a:t>viện</a:t>
          </a:r>
          <a:r>
            <a:rPr lang="en-US" sz="3000" kern="1200"/>
            <a:t> 2 </a:t>
          </a:r>
          <a:r>
            <a:rPr lang="en-US" sz="3000" kern="1200" err="1"/>
            <a:t>tháng</a:t>
          </a:r>
          <a:endParaRPr lang="en-US" sz="3000" kern="1200"/>
        </a:p>
      </dsp:txBody>
      <dsp:txXfrm>
        <a:off x="275027" y="87890"/>
        <a:ext cx="1755611" cy="1575760"/>
      </dsp:txXfrm>
    </dsp:sp>
    <dsp:sp modelId="{3C088086-51A2-3548-B098-86FC2DFB92D7}">
      <dsp:nvSpPr>
        <dsp:cNvPr id="0" name=""/>
        <dsp:cNvSpPr/>
      </dsp:nvSpPr>
      <dsp:spPr>
        <a:xfrm rot="5400000">
          <a:off x="5746408" y="-1736364"/>
          <a:ext cx="1699408" cy="8891396"/>
        </a:xfrm>
        <a:prstGeom prst="round2Same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err="1"/>
            <a:t>Đau</a:t>
          </a:r>
          <a:r>
            <a:rPr lang="en-US" sz="1600" b="1" kern="1200"/>
            <a:t> </a:t>
          </a:r>
          <a:r>
            <a:rPr lang="en-US" sz="1600" b="1" kern="1200" err="1"/>
            <a:t>bụng</a:t>
          </a:r>
          <a:r>
            <a:rPr lang="en-US" sz="1600" b="1" kern="1200"/>
            <a:t> </a:t>
          </a:r>
          <a:r>
            <a:rPr lang="en-US" sz="1600" b="1" kern="1200" err="1"/>
            <a:t>quặn</a:t>
          </a:r>
          <a:r>
            <a:rPr lang="en-US" sz="1600" b="1" kern="1200"/>
            <a:t> </a:t>
          </a:r>
          <a:r>
            <a:rPr lang="en-US" sz="1600" b="1" kern="1200" err="1"/>
            <a:t>cơn</a:t>
          </a:r>
          <a:r>
            <a:rPr lang="en-US" sz="1600" kern="1200"/>
            <a:t>, </a:t>
          </a:r>
          <a:r>
            <a:rPr lang="en-US" sz="1600" kern="1200" err="1"/>
            <a:t>mỗi</a:t>
          </a:r>
          <a:r>
            <a:rPr lang="en-US" sz="1600" kern="1200"/>
            <a:t> </a:t>
          </a:r>
          <a:r>
            <a:rPr lang="en-US" sz="1600" kern="1200" err="1"/>
            <a:t>cơn</a:t>
          </a:r>
          <a:r>
            <a:rPr lang="en-US" sz="1600" kern="1200"/>
            <a:t> </a:t>
          </a:r>
          <a:r>
            <a:rPr lang="en-US" sz="1600" kern="1200" err="1"/>
            <a:t>kéo</a:t>
          </a:r>
          <a:r>
            <a:rPr lang="en-US" sz="1600" kern="1200"/>
            <a:t> </a:t>
          </a:r>
          <a:r>
            <a:rPr lang="en-US" sz="1600" kern="1200" err="1"/>
            <a:t>dài</a:t>
          </a:r>
          <a:r>
            <a:rPr lang="en-US" sz="1600" kern="1200"/>
            <a:t> 1 </a:t>
          </a:r>
          <a:r>
            <a:rPr lang="en-US" sz="1600" kern="1200" err="1"/>
            <a:t>phút</a:t>
          </a:r>
          <a:r>
            <a:rPr lang="en-US" sz="1600" kern="1200"/>
            <a:t>, </a:t>
          </a:r>
          <a:r>
            <a:rPr lang="en-US" sz="1600" kern="1200" err="1"/>
            <a:t>khoảng</a:t>
          </a:r>
          <a:r>
            <a:rPr lang="en-US" sz="1600" kern="1200"/>
            <a:t> </a:t>
          </a:r>
          <a:r>
            <a:rPr lang="en-US" sz="1600" kern="1200" err="1"/>
            <a:t>cách</a:t>
          </a:r>
          <a:r>
            <a:rPr lang="en-US" sz="1600" kern="1200"/>
            <a:t> </a:t>
          </a:r>
          <a:r>
            <a:rPr lang="en-US" sz="1600" kern="1200" err="1"/>
            <a:t>giữa</a:t>
          </a:r>
          <a:r>
            <a:rPr lang="en-US" sz="1600" kern="1200"/>
            <a:t> </a:t>
          </a:r>
          <a:r>
            <a:rPr lang="en-US" sz="1600" kern="1200" err="1"/>
            <a:t>các</a:t>
          </a:r>
          <a:r>
            <a:rPr lang="en-US" sz="1600" kern="1200"/>
            <a:t> </a:t>
          </a:r>
          <a:r>
            <a:rPr lang="en-US" sz="1600" kern="1200" err="1"/>
            <a:t>cơn</a:t>
          </a:r>
          <a:r>
            <a:rPr lang="en-US" sz="1600" kern="1200"/>
            <a:t> 8-10 </a:t>
          </a:r>
          <a:r>
            <a:rPr lang="en-US" sz="1600" kern="1200" err="1"/>
            <a:t>phút</a:t>
          </a:r>
          <a:r>
            <a:rPr lang="en-US" sz="1600" kern="1200"/>
            <a:t>, </a:t>
          </a:r>
          <a:r>
            <a:rPr lang="en-US" sz="1600" kern="1200" err="1"/>
            <a:t>ở</a:t>
          </a:r>
          <a:r>
            <a:rPr lang="en-US" sz="1600" kern="1200"/>
            <a:t> </a:t>
          </a:r>
          <a:r>
            <a:rPr lang="en-US" sz="1600" kern="1200" err="1"/>
            <a:t>vùng</a:t>
          </a:r>
          <a:r>
            <a:rPr lang="en-US" sz="1600" kern="1200"/>
            <a:t> </a:t>
          </a:r>
          <a:r>
            <a:rPr lang="en-US" sz="1600" kern="1200" err="1"/>
            <a:t>dưới</a:t>
          </a:r>
          <a:r>
            <a:rPr lang="en-US" sz="1600" kern="1200"/>
            <a:t> </a:t>
          </a:r>
          <a:r>
            <a:rPr lang="en-US" sz="1600" kern="1200" err="1"/>
            <a:t>rốn</a:t>
          </a:r>
          <a:r>
            <a:rPr lang="en-US" sz="1600" kern="1200"/>
            <a:t>, </a:t>
          </a:r>
          <a:r>
            <a:rPr lang="en-US" sz="1600" kern="1200" err="1"/>
            <a:t>đau</a:t>
          </a:r>
          <a:r>
            <a:rPr lang="en-US" sz="1600" kern="1200"/>
            <a:t> </a:t>
          </a:r>
          <a:r>
            <a:rPr lang="en-US" sz="1600" kern="1200" err="1"/>
            <a:t>nhiều</a:t>
          </a:r>
          <a:r>
            <a:rPr lang="en-US" sz="1600" kern="1200"/>
            <a:t>, </a:t>
          </a:r>
          <a:r>
            <a:rPr lang="en-US" sz="1600" kern="1200" err="1"/>
            <a:t>không</a:t>
          </a:r>
          <a:r>
            <a:rPr lang="en-US" sz="1600" kern="1200"/>
            <a:t> </a:t>
          </a:r>
          <a:r>
            <a:rPr lang="en-US" sz="1600" kern="1200" err="1"/>
            <a:t>lan</a:t>
          </a:r>
          <a:r>
            <a:rPr lang="en-US" sz="1600" kern="1200"/>
            <a:t>, </a:t>
          </a:r>
          <a:r>
            <a:rPr lang="en-US" sz="1600" kern="1200" err="1"/>
            <a:t>không</a:t>
          </a:r>
          <a:r>
            <a:rPr lang="en-US" sz="1600" kern="1200"/>
            <a:t> </a:t>
          </a:r>
          <a:r>
            <a:rPr lang="en-US" sz="1600" kern="1200" err="1"/>
            <a:t>yếu</a:t>
          </a:r>
          <a:r>
            <a:rPr lang="en-US" sz="1600" kern="1200"/>
            <a:t> </a:t>
          </a:r>
          <a:r>
            <a:rPr lang="en-US" sz="1600" kern="1200" err="1"/>
            <a:t>tố</a:t>
          </a:r>
          <a:r>
            <a:rPr lang="en-US" sz="1600" kern="1200"/>
            <a:t> </a:t>
          </a:r>
          <a:r>
            <a:rPr lang="en-US" sz="1600" kern="1200" err="1"/>
            <a:t>tăng</a:t>
          </a:r>
          <a:r>
            <a:rPr lang="en-US" sz="1600" kern="1200"/>
            <a:t> </a:t>
          </a:r>
          <a:r>
            <a:rPr lang="en-US" sz="1600" kern="1200" err="1"/>
            <a:t>giảm</a:t>
          </a:r>
          <a:r>
            <a:rPr lang="en-US" sz="1600" kern="1200"/>
            <a:t> </a:t>
          </a:r>
          <a:r>
            <a:rPr lang="en-US" sz="1600" kern="1200" err="1"/>
            <a:t>đau</a:t>
          </a:r>
          <a:r>
            <a:rPr lang="en-US" sz="1600" kern="1200"/>
            <a:t>, </a:t>
          </a:r>
          <a:r>
            <a:rPr lang="en-US" sz="1600" kern="1200" err="1"/>
            <a:t>không</a:t>
          </a:r>
          <a:r>
            <a:rPr lang="en-US" sz="1600" kern="1200"/>
            <a:t> </a:t>
          </a:r>
          <a:r>
            <a:rPr lang="en-US" sz="1600" kern="1200" err="1"/>
            <a:t>liên</a:t>
          </a:r>
          <a:r>
            <a:rPr lang="en-US" sz="1600" kern="1200"/>
            <a:t> </a:t>
          </a:r>
          <a:r>
            <a:rPr lang="en-US" sz="1600" kern="1200" err="1"/>
            <a:t>quan</a:t>
          </a:r>
          <a:r>
            <a:rPr lang="en-US" sz="1600" kern="1200"/>
            <a:t> </a:t>
          </a:r>
          <a:r>
            <a:rPr lang="en-US" sz="1600" kern="1200" err="1"/>
            <a:t>đến</a:t>
          </a:r>
          <a:r>
            <a:rPr lang="en-US" sz="1600" kern="1200"/>
            <a:t> </a:t>
          </a:r>
          <a:r>
            <a:rPr lang="en-US" sz="1600" kern="1200" err="1"/>
            <a:t>bữa</a:t>
          </a:r>
          <a:r>
            <a:rPr lang="en-US" sz="1600" kern="1200"/>
            <a:t> </a:t>
          </a:r>
          <a:r>
            <a:rPr lang="en-US" sz="1600" kern="1200" err="1"/>
            <a:t>ăn</a:t>
          </a:r>
          <a:r>
            <a:rPr lang="en-US" sz="1600" kern="1200"/>
            <a:t>, </a:t>
          </a:r>
          <a:r>
            <a:rPr lang="en-US" sz="1600" kern="1200" err="1"/>
            <a:t>giữa</a:t>
          </a:r>
          <a:r>
            <a:rPr lang="en-US" sz="1600" kern="1200"/>
            <a:t> </a:t>
          </a:r>
          <a:r>
            <a:rPr lang="en-US" sz="1600" kern="1200" err="1"/>
            <a:t>các</a:t>
          </a:r>
          <a:r>
            <a:rPr lang="en-US" sz="1600" kern="1200"/>
            <a:t> </a:t>
          </a:r>
          <a:r>
            <a:rPr lang="en-US" sz="1600" kern="1200" err="1"/>
            <a:t>cơn</a:t>
          </a:r>
          <a:r>
            <a:rPr lang="en-US" sz="1600" kern="1200"/>
            <a:t> </a:t>
          </a:r>
          <a:r>
            <a:rPr lang="en-US" sz="1600" kern="1200" err="1"/>
            <a:t>đau</a:t>
          </a:r>
          <a:r>
            <a:rPr lang="en-US" sz="1600" kern="1200"/>
            <a:t>, BN </a:t>
          </a:r>
          <a:r>
            <a:rPr lang="en-US" sz="1600" kern="1200" err="1"/>
            <a:t>đau</a:t>
          </a:r>
          <a:r>
            <a:rPr lang="en-US" sz="1600" kern="1200"/>
            <a:t> </a:t>
          </a:r>
          <a:r>
            <a:rPr lang="en-US" sz="1600" kern="1200" err="1"/>
            <a:t>bụng</a:t>
          </a:r>
          <a:r>
            <a:rPr lang="en-US" sz="1600" kern="1200"/>
            <a:t> </a:t>
          </a:r>
          <a:r>
            <a:rPr lang="en-US" sz="1600" kern="1200" err="1"/>
            <a:t>âm</a:t>
          </a:r>
          <a:r>
            <a:rPr lang="en-US" sz="1600" kern="1200"/>
            <a:t> </a:t>
          </a:r>
          <a:r>
            <a:rPr lang="en-US" sz="1600" kern="1200" err="1"/>
            <a:t>ỉ</a:t>
          </a:r>
          <a:r>
            <a:rPr lang="en-US" sz="1600" kern="1200"/>
            <a:t> </a:t>
          </a:r>
          <a:r>
            <a:rPr lang="en-US" sz="1600" kern="1200" err="1"/>
            <a:t>tính</a:t>
          </a:r>
          <a:r>
            <a:rPr lang="en-US" sz="1600" kern="1200"/>
            <a:t> </a:t>
          </a:r>
          <a:r>
            <a:rPr lang="en-US" sz="1600" kern="1200" err="1"/>
            <a:t>chất</a:t>
          </a:r>
          <a:r>
            <a:rPr lang="en-US" sz="1600" kern="1200"/>
            <a:t> </a:t>
          </a:r>
          <a:r>
            <a:rPr lang="en-US" sz="1600" kern="1200" err="1"/>
            <a:t>tương</a:t>
          </a:r>
          <a:r>
            <a:rPr lang="en-US" sz="1600" kern="1200"/>
            <a:t> </a:t>
          </a:r>
          <a:r>
            <a:rPr lang="en-US" sz="1600" kern="1200" err="1"/>
            <a:t>tự</a:t>
          </a:r>
          <a:r>
            <a:rPr lang="en-US" sz="1600" kern="1200"/>
            <a:t> 2 </a:t>
          </a:r>
          <a:r>
            <a:rPr lang="en-US" sz="1600" kern="1200" err="1"/>
            <a:t>tháng</a:t>
          </a:r>
          <a:r>
            <a:rPr lang="en-US" sz="1600" kern="1200"/>
            <a:t> </a:t>
          </a:r>
          <a:r>
            <a:rPr lang="en-US" sz="1600" kern="1200" err="1"/>
            <a:t>gần</a:t>
          </a:r>
          <a:r>
            <a:rPr lang="en-US" sz="1600" kern="1200"/>
            <a:t> </a:t>
          </a:r>
          <a:r>
            <a:rPr lang="en-US" sz="1600" kern="1200" err="1"/>
            <a:t>đây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err="1"/>
            <a:t>Tiêu</a:t>
          </a:r>
          <a:r>
            <a:rPr lang="en-US" sz="1600" b="1" kern="1200"/>
            <a:t> </a:t>
          </a:r>
          <a:r>
            <a:rPr lang="en-US" sz="1600" b="1" kern="1200" err="1"/>
            <a:t>phân</a:t>
          </a:r>
          <a:r>
            <a:rPr lang="en-US" sz="1600" b="1" kern="1200"/>
            <a:t> </a:t>
          </a:r>
          <a:r>
            <a:rPr lang="en-US" sz="1600" b="1" kern="1200" err="1"/>
            <a:t>màu</a:t>
          </a:r>
          <a:r>
            <a:rPr lang="en-US" sz="1600" b="1" kern="1200"/>
            <a:t> </a:t>
          </a:r>
          <a:r>
            <a:rPr lang="en-US" sz="1600" b="1" kern="1200" err="1"/>
            <a:t>đen</a:t>
          </a:r>
          <a:r>
            <a:rPr lang="en-US" sz="1600" b="1" kern="1200"/>
            <a:t> </a:t>
          </a:r>
          <a:r>
            <a:rPr lang="en-US" sz="1600" b="1" kern="1200" err="1"/>
            <a:t>lỏng</a:t>
          </a:r>
          <a:r>
            <a:rPr lang="en-US" sz="1600" b="1" kern="1200"/>
            <a:t> </a:t>
          </a:r>
          <a:r>
            <a:rPr lang="en-US" sz="1600" kern="1200"/>
            <a:t>2-3 </a:t>
          </a:r>
          <a:r>
            <a:rPr lang="en-US" sz="1600" kern="1200" err="1"/>
            <a:t>lần</a:t>
          </a:r>
          <a:r>
            <a:rPr lang="en-US" sz="1600" kern="1200"/>
            <a:t>/</a:t>
          </a:r>
          <a:r>
            <a:rPr lang="en-US" sz="1600" kern="1200" err="1"/>
            <a:t>ngày</a:t>
          </a:r>
          <a:r>
            <a:rPr lang="en-US" sz="1600" kern="1200"/>
            <a:t> 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err="1"/>
            <a:t>Căng</a:t>
          </a:r>
          <a:r>
            <a:rPr lang="en-US" sz="1600" b="1" kern="1200"/>
            <a:t> </a:t>
          </a:r>
          <a:r>
            <a:rPr lang="en-US" sz="1600" b="1" kern="1200" err="1"/>
            <a:t>tức</a:t>
          </a:r>
          <a:r>
            <a:rPr lang="en-US" sz="1600" b="1" kern="1200"/>
            <a:t>, </a:t>
          </a:r>
          <a:r>
            <a:rPr lang="en-US" sz="1600" b="1" kern="1200" err="1"/>
            <a:t>trướng</a:t>
          </a:r>
          <a:r>
            <a:rPr lang="en-US" sz="1600" b="1" kern="1200"/>
            <a:t> </a:t>
          </a:r>
          <a:r>
            <a:rPr lang="en-US" sz="1600" b="1" kern="1200" err="1"/>
            <a:t>bụng</a:t>
          </a:r>
          <a:endParaRPr lang="en-US" sz="1600" b="1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err="1"/>
            <a:t>Không</a:t>
          </a:r>
          <a:r>
            <a:rPr lang="en-US" sz="1600" b="1" kern="1200"/>
            <a:t> </a:t>
          </a:r>
          <a:r>
            <a:rPr lang="en-US" sz="1600" b="1" kern="1200" err="1"/>
            <a:t>buồn</a:t>
          </a:r>
          <a:r>
            <a:rPr lang="en-US" sz="1600" b="1" kern="1200"/>
            <a:t> </a:t>
          </a:r>
          <a:r>
            <a:rPr lang="en-US" sz="1600" b="1" kern="1200" err="1"/>
            <a:t>nôn</a:t>
          </a:r>
          <a:r>
            <a:rPr lang="en-US" sz="1600" b="1" kern="1200"/>
            <a:t>, </a:t>
          </a:r>
          <a:r>
            <a:rPr lang="en-US" sz="1600" b="1" kern="1200" err="1"/>
            <a:t>không</a:t>
          </a:r>
          <a:r>
            <a:rPr lang="en-US" sz="1600" b="1" kern="1200"/>
            <a:t> </a:t>
          </a:r>
          <a:r>
            <a:rPr lang="en-US" sz="1600" b="1" kern="1200" err="1"/>
            <a:t>nôn</a:t>
          </a:r>
          <a:endParaRPr lang="en-US" sz="1600" b="1" kern="1200"/>
        </a:p>
      </dsp:txBody>
      <dsp:txXfrm rot="-5400000">
        <a:off x="2150414" y="1942588"/>
        <a:ext cx="8808438" cy="1533492"/>
      </dsp:txXfrm>
    </dsp:sp>
    <dsp:sp modelId="{2249AE4B-845C-1148-B625-569AC6B2063A}">
      <dsp:nvSpPr>
        <dsp:cNvPr id="0" name=""/>
        <dsp:cNvSpPr/>
      </dsp:nvSpPr>
      <dsp:spPr>
        <a:xfrm>
          <a:off x="189782" y="1836208"/>
          <a:ext cx="1960631" cy="1746250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err="1"/>
            <a:t>Cách</a:t>
          </a:r>
          <a:r>
            <a:rPr lang="en-US" sz="3000" kern="1200"/>
            <a:t> </a:t>
          </a:r>
          <a:r>
            <a:rPr lang="en-US" sz="3000" kern="1200" err="1"/>
            <a:t>nhập</a:t>
          </a:r>
          <a:r>
            <a:rPr lang="en-US" sz="3000" kern="1200"/>
            <a:t> </a:t>
          </a:r>
          <a:r>
            <a:rPr lang="en-US" sz="3000" kern="1200" err="1"/>
            <a:t>viện</a:t>
          </a:r>
          <a:r>
            <a:rPr lang="en-US" sz="3000" kern="1200"/>
            <a:t> 5 </a:t>
          </a:r>
          <a:r>
            <a:rPr lang="en-US" sz="3000" kern="1200" err="1"/>
            <a:t>ngày</a:t>
          </a:r>
          <a:endParaRPr lang="en-US" sz="3000" kern="1200"/>
        </a:p>
      </dsp:txBody>
      <dsp:txXfrm>
        <a:off x="275027" y="1921453"/>
        <a:ext cx="1790141" cy="1575760"/>
      </dsp:txXfrm>
    </dsp:sp>
    <dsp:sp modelId="{C72CBD76-57AF-7A4B-B13A-E6D256B65198}">
      <dsp:nvSpPr>
        <dsp:cNvPr id="0" name=""/>
        <dsp:cNvSpPr/>
      </dsp:nvSpPr>
      <dsp:spPr>
        <a:xfrm rot="5400000">
          <a:off x="5863081" y="97197"/>
          <a:ext cx="1397000" cy="8891396"/>
        </a:xfrm>
        <a:prstGeom prst="round2Same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err="1"/>
            <a:t>Ăn</a:t>
          </a:r>
          <a:r>
            <a:rPr lang="en-US" sz="1600" b="1" kern="1200"/>
            <a:t> </a:t>
          </a:r>
          <a:r>
            <a:rPr lang="en-US" sz="1600" b="1" kern="1200" err="1"/>
            <a:t>uống</a:t>
          </a:r>
          <a:r>
            <a:rPr lang="en-US" sz="1600" b="1" kern="1200"/>
            <a:t> </a:t>
          </a:r>
          <a:r>
            <a:rPr lang="en-US" sz="1600" b="1" kern="1200" err="1"/>
            <a:t>kém</a:t>
          </a:r>
          <a:endParaRPr lang="en-US" sz="1600" b="1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err="1"/>
            <a:t>Sụt</a:t>
          </a:r>
          <a:r>
            <a:rPr lang="en-US" sz="1600" b="1" kern="1200"/>
            <a:t> 2kg/2 </a:t>
          </a:r>
          <a:r>
            <a:rPr lang="en-US" sz="1600" b="1" kern="1200" err="1"/>
            <a:t>tháng</a:t>
          </a:r>
          <a:r>
            <a:rPr lang="en-US" sz="1600" b="1" kern="1200"/>
            <a:t> (52-&gt;50kg, #3,8%)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err="1"/>
            <a:t>Không</a:t>
          </a:r>
          <a:r>
            <a:rPr lang="en-US" sz="1600" kern="1200"/>
            <a:t> </a:t>
          </a:r>
          <a:r>
            <a:rPr lang="en-US" sz="1600" kern="1200" err="1"/>
            <a:t>sốt</a:t>
          </a:r>
          <a:r>
            <a:rPr lang="en-US" sz="1600" kern="1200"/>
            <a:t> </a:t>
          </a:r>
          <a:r>
            <a:rPr lang="en-US" sz="1600" kern="1200" err="1"/>
            <a:t>về</a:t>
          </a:r>
          <a:r>
            <a:rPr lang="en-US" sz="1600" kern="1200"/>
            <a:t> </a:t>
          </a:r>
          <a:r>
            <a:rPr lang="en-US" sz="1600" kern="1200" err="1"/>
            <a:t>chiều</a:t>
          </a:r>
          <a:r>
            <a:rPr lang="en-US" sz="1600" kern="1200"/>
            <a:t>, </a:t>
          </a:r>
          <a:r>
            <a:rPr lang="en-US" sz="1600" kern="1200" err="1"/>
            <a:t>không</a:t>
          </a:r>
          <a:r>
            <a:rPr lang="en-US" sz="1600" kern="1200"/>
            <a:t> ho, </a:t>
          </a:r>
          <a:r>
            <a:rPr lang="en-US" sz="1600" kern="1200" err="1"/>
            <a:t>không</a:t>
          </a:r>
          <a:r>
            <a:rPr lang="en-US" sz="1600" kern="1200"/>
            <a:t> </a:t>
          </a:r>
          <a:r>
            <a:rPr lang="en-US" sz="1600" kern="1200" err="1"/>
            <a:t>vã</a:t>
          </a:r>
          <a:r>
            <a:rPr lang="en-US" sz="1600" kern="1200"/>
            <a:t> </a:t>
          </a:r>
          <a:r>
            <a:rPr lang="en-US" sz="1600" kern="1200" err="1"/>
            <a:t>mồ</a:t>
          </a:r>
          <a:r>
            <a:rPr lang="en-US" sz="1600" kern="1200"/>
            <a:t> </a:t>
          </a:r>
          <a:r>
            <a:rPr lang="en-US" sz="1600" kern="1200" err="1"/>
            <a:t>hôi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err="1"/>
            <a:t>Không</a:t>
          </a:r>
          <a:r>
            <a:rPr lang="en-US" sz="1600" kern="1200"/>
            <a:t> </a:t>
          </a:r>
          <a:r>
            <a:rPr lang="en-US" sz="1600" kern="1200" err="1"/>
            <a:t>triệu</a:t>
          </a:r>
          <a:r>
            <a:rPr lang="en-US" sz="1600" kern="1200"/>
            <a:t> </a:t>
          </a:r>
          <a:r>
            <a:rPr lang="en-US" sz="1600" kern="1200" err="1"/>
            <a:t>chứng</a:t>
          </a:r>
          <a:r>
            <a:rPr lang="en-US" sz="1600" kern="1200"/>
            <a:t> </a:t>
          </a:r>
          <a:r>
            <a:rPr lang="en-US" sz="1600" kern="1200" err="1"/>
            <a:t>khác</a:t>
          </a:r>
          <a:r>
            <a:rPr lang="en-US" sz="1600" kern="1200"/>
            <a:t> </a:t>
          </a:r>
        </a:p>
      </dsp:txBody>
      <dsp:txXfrm rot="-5400000">
        <a:off x="2115883" y="3912591"/>
        <a:ext cx="8823200" cy="1260608"/>
      </dsp:txXfrm>
    </dsp:sp>
    <dsp:sp modelId="{630ECC98-C26E-224B-9210-C7E184451BA4}">
      <dsp:nvSpPr>
        <dsp:cNvPr id="0" name=""/>
        <dsp:cNvSpPr/>
      </dsp:nvSpPr>
      <dsp:spPr>
        <a:xfrm>
          <a:off x="189782" y="3669771"/>
          <a:ext cx="1926101" cy="1746250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err="1"/>
            <a:t>Trong</a:t>
          </a:r>
          <a:r>
            <a:rPr lang="en-US" sz="3000" kern="1200"/>
            <a:t> </a:t>
          </a:r>
          <a:r>
            <a:rPr lang="en-US" sz="3000" kern="1200" err="1"/>
            <a:t>quá</a:t>
          </a:r>
          <a:r>
            <a:rPr lang="en-US" sz="3000" kern="1200"/>
            <a:t> </a:t>
          </a:r>
          <a:r>
            <a:rPr lang="en-US" sz="3000" kern="1200" err="1"/>
            <a:t>trình</a:t>
          </a:r>
          <a:r>
            <a:rPr lang="en-US" sz="3000" kern="1200"/>
            <a:t> </a:t>
          </a:r>
          <a:r>
            <a:rPr lang="en-US" sz="3000" kern="1200" err="1"/>
            <a:t>bệnh</a:t>
          </a:r>
          <a:endParaRPr lang="en-US" sz="3000" kern="1200"/>
        </a:p>
      </dsp:txBody>
      <dsp:txXfrm>
        <a:off x="275027" y="3755016"/>
        <a:ext cx="1755611" cy="1575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EF743-0FC1-8A43-B722-CA535EA1D842}">
      <dsp:nvSpPr>
        <dsp:cNvPr id="0" name=""/>
        <dsp:cNvSpPr/>
      </dsp:nvSpPr>
      <dsp:spPr>
        <a:xfrm>
          <a:off x="0" y="54259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BN nữ, 34 tuổi, nhập viện vì đau bụng</a:t>
          </a:r>
          <a:endParaRPr lang="en-US" sz="2200" kern="1200"/>
        </a:p>
      </dsp:txBody>
      <dsp:txXfrm>
        <a:off x="25759" y="80018"/>
        <a:ext cx="10464082" cy="476152"/>
      </dsp:txXfrm>
    </dsp:sp>
    <dsp:sp modelId="{19682964-D89B-4847-BAE2-05A2F15A4589}">
      <dsp:nvSpPr>
        <dsp:cNvPr id="0" name=""/>
        <dsp:cNvSpPr/>
      </dsp:nvSpPr>
      <dsp:spPr>
        <a:xfrm>
          <a:off x="0" y="645289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TCCN</a:t>
          </a:r>
          <a:endParaRPr lang="en-US" sz="2200" kern="1200"/>
        </a:p>
      </dsp:txBody>
      <dsp:txXfrm>
        <a:off x="25759" y="671048"/>
        <a:ext cx="10464082" cy="476152"/>
      </dsp:txXfrm>
    </dsp:sp>
    <dsp:sp modelId="{61D3C72E-E9E2-0A4A-B3E9-F3540523F2B4}">
      <dsp:nvSpPr>
        <dsp:cNvPr id="0" name=""/>
        <dsp:cNvSpPr/>
      </dsp:nvSpPr>
      <dsp:spPr>
        <a:xfrm>
          <a:off x="0" y="1172960"/>
          <a:ext cx="10515600" cy="118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1700" kern="1200" err="1"/>
            <a:t>Đau</a:t>
          </a:r>
          <a:r>
            <a:rPr lang="en-SG" sz="1700" kern="1200"/>
            <a:t> </a:t>
          </a:r>
          <a:r>
            <a:rPr lang="en-SG" sz="1700" kern="1200" err="1"/>
            <a:t>bụng</a:t>
          </a:r>
          <a:r>
            <a:rPr lang="en-SG" sz="1700" kern="1200"/>
            <a:t> </a:t>
          </a:r>
          <a:r>
            <a:rPr lang="en-SG" sz="1700" kern="1200" err="1"/>
            <a:t>âm</a:t>
          </a:r>
          <a:r>
            <a:rPr lang="en-SG" sz="1700" kern="1200"/>
            <a:t> </a:t>
          </a:r>
          <a:r>
            <a:rPr lang="en-SG" sz="1700" kern="1200" err="1"/>
            <a:t>ỉ</a:t>
          </a:r>
          <a:r>
            <a:rPr lang="en-SG" sz="1700" kern="1200"/>
            <a:t> </a:t>
          </a:r>
          <a:r>
            <a:rPr lang="en-SG" sz="1700" kern="1200" err="1"/>
            <a:t>quanh</a:t>
          </a:r>
          <a:r>
            <a:rPr lang="en-SG" sz="1700" kern="1200"/>
            <a:t> </a:t>
          </a:r>
          <a:r>
            <a:rPr lang="en-SG" sz="1700" kern="1200" err="1"/>
            <a:t>rốn</a:t>
          </a:r>
          <a:r>
            <a:rPr lang="en-SG" sz="1700" kern="1200"/>
            <a:t> </a:t>
          </a:r>
          <a:r>
            <a:rPr lang="en-SG" sz="1700" kern="1200" err="1"/>
            <a:t>rốn</a:t>
          </a:r>
          <a:r>
            <a:rPr lang="en-SG" sz="1700" kern="1200"/>
            <a:t> 2 </a:t>
          </a:r>
          <a:r>
            <a:rPr lang="en-SG" sz="1700" kern="1200" err="1"/>
            <a:t>tháng</a:t>
          </a:r>
          <a:r>
            <a:rPr lang="en-SG" sz="1700" kern="1200"/>
            <a:t>, </a:t>
          </a:r>
          <a:r>
            <a:rPr lang="en-SG" sz="1700" kern="1200" err="1"/>
            <a:t>đau</a:t>
          </a:r>
          <a:r>
            <a:rPr lang="en-SG" sz="1700" kern="1200"/>
            <a:t> </a:t>
          </a:r>
          <a:r>
            <a:rPr lang="en-SG" sz="1700" kern="1200" err="1"/>
            <a:t>bụng</a:t>
          </a:r>
          <a:r>
            <a:rPr lang="en-SG" sz="1700" kern="1200"/>
            <a:t> </a:t>
          </a:r>
          <a:r>
            <a:rPr lang="en-SG" sz="1700" kern="1200" err="1"/>
            <a:t>quặn</a:t>
          </a:r>
          <a:r>
            <a:rPr lang="en-SG" sz="1700" kern="1200"/>
            <a:t> </a:t>
          </a:r>
          <a:r>
            <a:rPr lang="en-SG" sz="1700" kern="1200" err="1"/>
            <a:t>cơn</a:t>
          </a:r>
          <a:r>
            <a:rPr lang="en-SG" sz="1700" kern="1200"/>
            <a:t> 5 </a:t>
          </a:r>
          <a:r>
            <a:rPr lang="en-SG" sz="1700" kern="1200" err="1"/>
            <a:t>ngày</a:t>
          </a:r>
          <a:r>
            <a:rPr lang="en-SG" sz="1700" kern="1200"/>
            <a:t>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1700" kern="1200" err="1"/>
            <a:t>Tiêu</a:t>
          </a:r>
          <a:r>
            <a:rPr lang="en-SG" sz="1700" kern="1200"/>
            <a:t> </a:t>
          </a:r>
          <a:r>
            <a:rPr lang="en-SG" sz="1700" kern="1200" err="1"/>
            <a:t>phân</a:t>
          </a:r>
          <a:r>
            <a:rPr lang="en-SG" sz="1700" kern="1200"/>
            <a:t> </a:t>
          </a:r>
          <a:r>
            <a:rPr lang="en-SG" sz="1700" kern="1200" err="1"/>
            <a:t>đen</a:t>
          </a:r>
          <a:r>
            <a:rPr lang="en-SG" sz="1700" kern="1200"/>
            <a:t> </a:t>
          </a:r>
          <a:r>
            <a:rPr lang="en-SG" sz="1700" kern="1200" err="1"/>
            <a:t>lỏng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1700" kern="1200" err="1"/>
            <a:t>Chướng</a:t>
          </a:r>
          <a:r>
            <a:rPr lang="en-SG" sz="1700" kern="1200"/>
            <a:t> </a:t>
          </a:r>
          <a:r>
            <a:rPr lang="en-SG" sz="1700" kern="1200" err="1"/>
            <a:t>bụng</a:t>
          </a:r>
          <a:r>
            <a:rPr lang="en-SG" sz="1700" kern="1200"/>
            <a:t>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1700" kern="1200" err="1"/>
            <a:t>Sụt</a:t>
          </a:r>
          <a:r>
            <a:rPr lang="en-SG" sz="1700" kern="1200"/>
            <a:t> </a:t>
          </a:r>
          <a:r>
            <a:rPr lang="en-SG" sz="1700" kern="1200" err="1"/>
            <a:t>cân</a:t>
          </a:r>
          <a:r>
            <a:rPr lang="en-SG" sz="1700" kern="1200"/>
            <a:t> 2 kg/2 </a:t>
          </a:r>
          <a:r>
            <a:rPr lang="en-SG" sz="1700" kern="1200" err="1"/>
            <a:t>tháng</a:t>
          </a:r>
          <a:r>
            <a:rPr lang="en-SG" sz="1700" kern="1200"/>
            <a:t> (</a:t>
          </a:r>
          <a:r>
            <a:rPr lang="en-US" sz="1700" b="0" kern="1200"/>
            <a:t>52-&gt;50kg, #3,8%), </a:t>
          </a:r>
          <a:r>
            <a:rPr lang="en-US" sz="1700" b="0" kern="1200" err="1"/>
            <a:t>ăn</a:t>
          </a:r>
          <a:r>
            <a:rPr lang="en-US" sz="1700" b="0" kern="1200"/>
            <a:t> </a:t>
          </a:r>
          <a:r>
            <a:rPr lang="en-US" sz="1700" b="0" kern="1200" err="1"/>
            <a:t>uống</a:t>
          </a:r>
          <a:r>
            <a:rPr lang="en-US" sz="1700" b="0" kern="1200"/>
            <a:t> </a:t>
          </a:r>
          <a:r>
            <a:rPr lang="en-US" sz="1700" b="0" kern="1200" err="1"/>
            <a:t>kém</a:t>
          </a:r>
          <a:endParaRPr lang="en-US" sz="1700" b="0" kern="1200"/>
        </a:p>
      </dsp:txBody>
      <dsp:txXfrm>
        <a:off x="0" y="1172960"/>
        <a:ext cx="10515600" cy="1184040"/>
      </dsp:txXfrm>
    </dsp:sp>
    <dsp:sp modelId="{F5BA79E6-5B91-D547-AC65-11DFB4CCA0AE}">
      <dsp:nvSpPr>
        <dsp:cNvPr id="0" name=""/>
        <dsp:cNvSpPr/>
      </dsp:nvSpPr>
      <dsp:spPr>
        <a:xfrm>
          <a:off x="0" y="2357000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TCTT</a:t>
          </a:r>
          <a:endParaRPr lang="en-US" sz="2200" kern="1200"/>
        </a:p>
      </dsp:txBody>
      <dsp:txXfrm>
        <a:off x="25759" y="2382759"/>
        <a:ext cx="10464082" cy="476152"/>
      </dsp:txXfrm>
    </dsp:sp>
    <dsp:sp modelId="{CBE83022-E9A8-B048-B018-1E99737CCF5F}">
      <dsp:nvSpPr>
        <dsp:cNvPr id="0" name=""/>
        <dsp:cNvSpPr/>
      </dsp:nvSpPr>
      <dsp:spPr>
        <a:xfrm>
          <a:off x="0" y="2884670"/>
          <a:ext cx="10515600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1700" kern="1200" err="1"/>
            <a:t>Niêm</a:t>
          </a:r>
          <a:r>
            <a:rPr lang="en-SG" sz="1700" kern="1200"/>
            <a:t> </a:t>
          </a:r>
          <a:r>
            <a:rPr lang="en-SG" sz="1700" kern="1200" err="1"/>
            <a:t>nhạt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err="1"/>
            <a:t>Khám</a:t>
          </a:r>
          <a:r>
            <a:rPr lang="en-US" sz="1700" kern="1200"/>
            <a:t> </a:t>
          </a:r>
          <a:r>
            <a:rPr lang="en-US" sz="1700" kern="1200" err="1"/>
            <a:t>bụng</a:t>
          </a:r>
          <a:r>
            <a:rPr lang="en-US" sz="1700" kern="1200"/>
            <a:t>: </a:t>
          </a:r>
          <a:r>
            <a:rPr lang="en-US" sz="1700" kern="1200" err="1"/>
            <a:t>bụng</a:t>
          </a:r>
          <a:r>
            <a:rPr lang="en-US" sz="1700" kern="1200"/>
            <a:t> </a:t>
          </a:r>
          <a:r>
            <a:rPr lang="en-US" sz="1700" kern="1200" err="1"/>
            <a:t>mềm</a:t>
          </a:r>
          <a:r>
            <a:rPr lang="en-US" sz="1700" kern="1200"/>
            <a:t>, </a:t>
          </a:r>
          <a:r>
            <a:rPr lang="en-US" sz="1700" kern="1200" err="1"/>
            <a:t>chướng</a:t>
          </a:r>
          <a:r>
            <a:rPr lang="en-US" sz="1700" kern="1200"/>
            <a:t>, </a:t>
          </a:r>
          <a:r>
            <a:rPr lang="en-US" sz="1700" kern="1200" err="1"/>
            <a:t>ấn</a:t>
          </a:r>
          <a:r>
            <a:rPr lang="en-US" sz="1700" kern="1200"/>
            <a:t> </a:t>
          </a:r>
          <a:r>
            <a:rPr lang="en-US" sz="1700" kern="1200" err="1"/>
            <a:t>đau</a:t>
          </a:r>
          <a:r>
            <a:rPr lang="en-US" sz="1700" kern="1200"/>
            <a:t> </a:t>
          </a:r>
          <a:r>
            <a:rPr lang="en-US" sz="1700" kern="1200" err="1"/>
            <a:t>nhẹ</a:t>
          </a:r>
          <a:r>
            <a:rPr lang="en-US" sz="1700" kern="1200"/>
            <a:t> </a:t>
          </a:r>
          <a:r>
            <a:rPr lang="en-US" sz="1700" kern="1200" err="1"/>
            <a:t>quanh</a:t>
          </a:r>
          <a:r>
            <a:rPr lang="en-US" sz="1700" kern="1200"/>
            <a:t> </a:t>
          </a:r>
          <a:r>
            <a:rPr lang="en-US" sz="1700" kern="1200" err="1"/>
            <a:t>rốn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1700" kern="1200" err="1"/>
            <a:t>Khám</a:t>
          </a:r>
          <a:r>
            <a:rPr lang="en-SG" sz="1700" kern="1200"/>
            <a:t> HMTT: </a:t>
          </a:r>
          <a:r>
            <a:rPr lang="en-US" sz="1700" kern="1200" err="1"/>
            <a:t>bóng</a:t>
          </a:r>
          <a:r>
            <a:rPr lang="en-US" sz="1700" kern="1200"/>
            <a:t> </a:t>
          </a:r>
          <a:r>
            <a:rPr lang="en-US" sz="1700" kern="1200" err="1"/>
            <a:t>trực</a:t>
          </a:r>
          <a:r>
            <a:rPr lang="en-US" sz="1700" kern="1200"/>
            <a:t> </a:t>
          </a:r>
          <a:r>
            <a:rPr lang="en-US" sz="1700" kern="1200" err="1"/>
            <a:t>tràng</a:t>
          </a:r>
          <a:r>
            <a:rPr lang="en-US" sz="1700" kern="1200"/>
            <a:t> </a:t>
          </a:r>
          <a:r>
            <a:rPr lang="en-US" sz="1700" kern="1200" err="1"/>
            <a:t>trống</a:t>
          </a:r>
          <a:r>
            <a:rPr lang="en-US" sz="1700" kern="1200"/>
            <a:t>, </a:t>
          </a:r>
          <a:r>
            <a:rPr lang="en-US" sz="1700" kern="1200" err="1"/>
            <a:t>không</a:t>
          </a:r>
          <a:r>
            <a:rPr lang="en-US" sz="1700" kern="1200"/>
            <a:t> u, </a:t>
          </a:r>
          <a:r>
            <a:rPr lang="en-US" sz="1700" kern="1200" err="1"/>
            <a:t>không</a:t>
          </a:r>
          <a:r>
            <a:rPr lang="en-US" sz="1700" kern="1200"/>
            <a:t> </a:t>
          </a:r>
          <a:r>
            <a:rPr lang="en-US" sz="1700" kern="1200" err="1"/>
            <a:t>máu</a:t>
          </a:r>
          <a:r>
            <a:rPr lang="en-US" sz="1700" kern="1200"/>
            <a:t> </a:t>
          </a:r>
          <a:r>
            <a:rPr lang="en-US" sz="1700" kern="1200" err="1"/>
            <a:t>theo</a:t>
          </a:r>
          <a:r>
            <a:rPr lang="en-US" sz="1700" kern="1200"/>
            <a:t> </a:t>
          </a:r>
          <a:r>
            <a:rPr lang="en-US" sz="1700" kern="1200" err="1"/>
            <a:t>găng</a:t>
          </a:r>
          <a:r>
            <a:rPr lang="en-US" sz="1700" kern="1200"/>
            <a:t>.</a:t>
          </a:r>
        </a:p>
      </dsp:txBody>
      <dsp:txXfrm>
        <a:off x="0" y="2884670"/>
        <a:ext cx="10515600" cy="888030"/>
      </dsp:txXfrm>
    </dsp:sp>
    <dsp:sp modelId="{A57AC46C-1223-C942-B270-CB506CB23F61}">
      <dsp:nvSpPr>
        <dsp:cNvPr id="0" name=""/>
        <dsp:cNvSpPr/>
      </dsp:nvSpPr>
      <dsp:spPr>
        <a:xfrm>
          <a:off x="0" y="3772700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 err="1"/>
            <a:t>Tiền</a:t>
          </a:r>
          <a:r>
            <a:rPr lang="en-SG" sz="2200" kern="1200"/>
            <a:t> </a:t>
          </a:r>
          <a:r>
            <a:rPr lang="en-SG" sz="2200" kern="1200" err="1"/>
            <a:t>căn</a:t>
          </a:r>
          <a:endParaRPr lang="en-US" sz="2200" kern="1200"/>
        </a:p>
      </dsp:txBody>
      <dsp:txXfrm>
        <a:off x="25759" y="3798459"/>
        <a:ext cx="10464082" cy="476152"/>
      </dsp:txXfrm>
    </dsp:sp>
    <dsp:sp modelId="{6C73F618-7604-1343-A630-3EF853F99398}">
      <dsp:nvSpPr>
        <dsp:cNvPr id="0" name=""/>
        <dsp:cNvSpPr/>
      </dsp:nvSpPr>
      <dsp:spPr>
        <a:xfrm>
          <a:off x="0" y="4300370"/>
          <a:ext cx="10515600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err="1"/>
            <a:t>Không</a:t>
          </a:r>
          <a:r>
            <a:rPr lang="en-US" sz="1700" kern="1200"/>
            <a:t> </a:t>
          </a:r>
          <a:r>
            <a:rPr lang="en-US" sz="1700" kern="1200" err="1"/>
            <a:t>ghi</a:t>
          </a:r>
          <a:r>
            <a:rPr lang="en-US" sz="1700" kern="1200"/>
            <a:t> </a:t>
          </a:r>
          <a:r>
            <a:rPr lang="en-US" sz="1700" kern="1200" err="1"/>
            <a:t>nhận</a:t>
          </a:r>
          <a:r>
            <a:rPr lang="en-US" sz="1700" kern="1200"/>
            <a:t> </a:t>
          </a:r>
          <a:r>
            <a:rPr lang="en-US" sz="1700" kern="1200" err="1"/>
            <a:t>tiền</a:t>
          </a:r>
          <a:r>
            <a:rPr lang="en-US" sz="1700" kern="1200"/>
            <a:t> </a:t>
          </a:r>
          <a:r>
            <a:rPr lang="en-US" sz="1700" kern="1200" err="1"/>
            <a:t>căn</a:t>
          </a:r>
          <a:r>
            <a:rPr lang="en-US" sz="1700" kern="1200"/>
            <a:t> </a:t>
          </a:r>
          <a:r>
            <a:rPr lang="en-US" sz="1700" kern="1200" err="1"/>
            <a:t>phẫu</a:t>
          </a:r>
          <a:r>
            <a:rPr lang="en-US" sz="1700" kern="1200"/>
            <a:t> </a:t>
          </a:r>
          <a:r>
            <a:rPr lang="en-US" sz="1700" kern="1200" err="1"/>
            <a:t>thuật</a:t>
          </a:r>
          <a:r>
            <a:rPr lang="en-US" sz="1700" kern="1200"/>
            <a:t> </a:t>
          </a:r>
          <a:r>
            <a:rPr lang="en-US" sz="1700" kern="1200" err="1"/>
            <a:t>vùng</a:t>
          </a:r>
          <a:r>
            <a:rPr lang="en-US" sz="1700" kern="1200"/>
            <a:t> </a:t>
          </a:r>
          <a:r>
            <a:rPr lang="en-US" sz="1700" kern="1200" err="1"/>
            <a:t>bụng</a:t>
          </a:r>
          <a:r>
            <a:rPr lang="en-US" sz="1700" kern="1200"/>
            <a:t> </a:t>
          </a:r>
          <a:r>
            <a:rPr lang="en-US" sz="1700" kern="1200" err="1"/>
            <a:t>chậu</a:t>
          </a:r>
          <a:r>
            <a:rPr lang="en-US" sz="1700" kern="1200"/>
            <a:t>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err="1"/>
            <a:t>Không</a:t>
          </a:r>
          <a:r>
            <a:rPr lang="en-US" sz="1700" kern="1200"/>
            <a:t> </a:t>
          </a:r>
          <a:r>
            <a:rPr lang="en-US" sz="1700" kern="1200" err="1"/>
            <a:t>ghi</a:t>
          </a:r>
          <a:r>
            <a:rPr lang="en-US" sz="1700" kern="1200"/>
            <a:t> </a:t>
          </a:r>
          <a:r>
            <a:rPr lang="en-US" sz="1700" kern="1200" err="1"/>
            <a:t>nhận</a:t>
          </a:r>
          <a:r>
            <a:rPr lang="en-US" sz="1700" kern="1200"/>
            <a:t> </a:t>
          </a:r>
          <a:r>
            <a:rPr lang="en-US" sz="1700" kern="1200" err="1"/>
            <a:t>tiền</a:t>
          </a:r>
          <a:r>
            <a:rPr lang="en-US" sz="1700" kern="1200"/>
            <a:t> </a:t>
          </a:r>
          <a:r>
            <a:rPr lang="en-US" sz="1700" kern="1200" err="1"/>
            <a:t>căn</a:t>
          </a:r>
          <a:r>
            <a:rPr lang="en-US" sz="1700" kern="1200"/>
            <a:t> </a:t>
          </a:r>
          <a:r>
            <a:rPr lang="en-US" sz="1700" kern="1200" err="1"/>
            <a:t>bản</a:t>
          </a:r>
          <a:r>
            <a:rPr lang="en-US" sz="1700" kern="1200"/>
            <a:t> </a:t>
          </a:r>
          <a:r>
            <a:rPr lang="en-US" sz="1700" kern="1200" err="1"/>
            <a:t>thân</a:t>
          </a:r>
          <a:r>
            <a:rPr lang="en-US" sz="1700" kern="1200"/>
            <a:t>/</a:t>
          </a:r>
          <a:r>
            <a:rPr lang="en-US" sz="1700" kern="1200" err="1"/>
            <a:t>gia</a:t>
          </a:r>
          <a:r>
            <a:rPr lang="en-US" sz="1700" kern="1200"/>
            <a:t> </a:t>
          </a:r>
          <a:r>
            <a:rPr lang="en-US" sz="1700" kern="1200" err="1"/>
            <a:t>đình</a:t>
          </a:r>
          <a:r>
            <a:rPr lang="en-US" sz="1700" kern="1200"/>
            <a:t> </a:t>
          </a:r>
          <a:r>
            <a:rPr lang="en-US" sz="1700" kern="1200" err="1"/>
            <a:t>có</a:t>
          </a:r>
          <a:r>
            <a:rPr lang="en-US" sz="1700" kern="1200"/>
            <a:t> polyp, </a:t>
          </a:r>
          <a:r>
            <a:rPr lang="en-US" sz="1700" kern="1200" err="1"/>
            <a:t>ung</a:t>
          </a:r>
          <a:r>
            <a:rPr lang="en-US" sz="1700" kern="1200"/>
            <a:t> </a:t>
          </a:r>
          <a:r>
            <a:rPr lang="en-US" sz="1700" kern="1200" err="1"/>
            <a:t>thư</a:t>
          </a:r>
          <a:r>
            <a:rPr lang="en-US" sz="1700" kern="1200"/>
            <a:t> </a:t>
          </a:r>
          <a:r>
            <a:rPr lang="en-US" sz="1700" kern="1200" err="1"/>
            <a:t>đại</a:t>
          </a:r>
          <a:r>
            <a:rPr lang="en-US" sz="1700" kern="1200"/>
            <a:t> </a:t>
          </a:r>
          <a:r>
            <a:rPr lang="en-US" sz="1700" kern="1200" err="1"/>
            <a:t>trực</a:t>
          </a:r>
          <a:r>
            <a:rPr lang="en-US" sz="1700" kern="1200"/>
            <a:t> </a:t>
          </a:r>
          <a:r>
            <a:rPr lang="en-US" sz="1700" kern="1200" err="1"/>
            <a:t>tràng</a:t>
          </a:r>
          <a:r>
            <a:rPr lang="en-US" sz="1700" kern="1200"/>
            <a:t>, </a:t>
          </a:r>
          <a:r>
            <a:rPr lang="en-US" sz="1700" kern="1200" err="1"/>
            <a:t>bệnh</a:t>
          </a:r>
          <a:r>
            <a:rPr lang="en-US" sz="1700" kern="1200"/>
            <a:t> </a:t>
          </a:r>
          <a:r>
            <a:rPr lang="en-US" sz="1700" kern="1200" err="1"/>
            <a:t>crohn</a:t>
          </a:r>
          <a:r>
            <a:rPr lang="en-US" sz="1700" kern="1200"/>
            <a:t>, </a:t>
          </a:r>
          <a:r>
            <a:rPr lang="en-US" sz="1700" kern="1200" err="1"/>
            <a:t>viêm</a:t>
          </a:r>
          <a:r>
            <a:rPr lang="en-US" sz="1700" kern="1200"/>
            <a:t> </a:t>
          </a:r>
          <a:r>
            <a:rPr lang="en-US" sz="1700" kern="1200" err="1"/>
            <a:t>loét</a:t>
          </a:r>
          <a:r>
            <a:rPr lang="en-US" sz="1700" kern="1200"/>
            <a:t> </a:t>
          </a:r>
          <a:r>
            <a:rPr lang="en-US" sz="1700" kern="1200" err="1"/>
            <a:t>đại</a:t>
          </a:r>
          <a:r>
            <a:rPr lang="en-US" sz="1700" kern="1200"/>
            <a:t> </a:t>
          </a:r>
          <a:r>
            <a:rPr lang="en-US" sz="1700" kern="1200" err="1"/>
            <a:t>tràng</a:t>
          </a:r>
          <a:endParaRPr lang="en-US" sz="1700" kern="1200"/>
        </a:p>
      </dsp:txBody>
      <dsp:txXfrm>
        <a:off x="0" y="4300370"/>
        <a:ext cx="10515600" cy="5920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0916B-1FBD-2F4D-A3A2-0A34032A4387}">
      <dsp:nvSpPr>
        <dsp:cNvPr id="0" name=""/>
        <dsp:cNvSpPr/>
      </dsp:nvSpPr>
      <dsp:spPr>
        <a:xfrm>
          <a:off x="0" y="545894"/>
          <a:ext cx="11382628" cy="14852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3418" tIns="479044" rIns="88341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U </a:t>
          </a:r>
          <a:r>
            <a:rPr lang="en-US" sz="2800" kern="1200" err="1"/>
            <a:t>đại</a:t>
          </a:r>
          <a:r>
            <a:rPr lang="en-US" sz="2800" kern="1200"/>
            <a:t> </a:t>
          </a:r>
          <a:r>
            <a:rPr lang="en-US" sz="2800" kern="1200" err="1"/>
            <a:t>tràng</a:t>
          </a:r>
          <a:r>
            <a:rPr lang="en-US" sz="2800" kern="1200"/>
            <a:t> P </a:t>
          </a:r>
          <a:r>
            <a:rPr lang="en-US" sz="2800" kern="1200" err="1"/>
            <a:t>biến</a:t>
          </a:r>
          <a:r>
            <a:rPr lang="en-US" sz="2800" kern="1200"/>
            <a:t> </a:t>
          </a:r>
          <a:r>
            <a:rPr lang="en-US" sz="2800" kern="1200" err="1"/>
            <a:t>chứng</a:t>
          </a:r>
          <a:r>
            <a:rPr lang="en-US" sz="2800" kern="1200"/>
            <a:t> </a:t>
          </a:r>
          <a:r>
            <a:rPr lang="en-US" sz="2800" kern="1200" err="1"/>
            <a:t>bán</a:t>
          </a:r>
          <a:r>
            <a:rPr lang="en-US" sz="2800" kern="1200"/>
            <a:t> </a:t>
          </a:r>
          <a:r>
            <a:rPr lang="en-US" sz="2800" kern="1200" err="1"/>
            <a:t>tắc</a:t>
          </a:r>
          <a:r>
            <a:rPr lang="en-US" sz="2800" kern="1200"/>
            <a:t> </a:t>
          </a:r>
          <a:r>
            <a:rPr lang="en-US" sz="2800" kern="1200" err="1"/>
            <a:t>ruột</a:t>
          </a:r>
          <a:r>
            <a:rPr lang="en-US" sz="2800" kern="1200"/>
            <a:t>, XHTH </a:t>
          </a:r>
          <a:r>
            <a:rPr lang="en-US" sz="2800" kern="1200" err="1"/>
            <a:t>dưới</a:t>
          </a:r>
          <a:r>
            <a:rPr lang="en-US" sz="2800" kern="1200"/>
            <a:t> </a:t>
          </a:r>
          <a:r>
            <a:rPr lang="en-US" sz="2800" kern="1200" err="1"/>
            <a:t>mức</a:t>
          </a:r>
          <a:r>
            <a:rPr lang="en-US" sz="2800" kern="1200"/>
            <a:t> </a:t>
          </a:r>
          <a:r>
            <a:rPr lang="en-US" sz="2800" kern="1200" err="1"/>
            <a:t>độ</a:t>
          </a:r>
          <a:r>
            <a:rPr lang="en-US" sz="2800" kern="1200"/>
            <a:t> </a:t>
          </a:r>
          <a:r>
            <a:rPr lang="en-US" sz="2800" kern="1200" err="1"/>
            <a:t>nhẹ</a:t>
          </a:r>
          <a:r>
            <a:rPr lang="en-US" sz="2800" kern="1200"/>
            <a:t> </a:t>
          </a:r>
          <a:r>
            <a:rPr lang="en-US" sz="2800" kern="1200" err="1"/>
            <a:t>đang</a:t>
          </a:r>
          <a:r>
            <a:rPr lang="en-US" sz="2800" kern="1200"/>
            <a:t> </a:t>
          </a:r>
          <a:r>
            <a:rPr lang="en-US" sz="2800" kern="1200" err="1"/>
            <a:t>diễn</a:t>
          </a:r>
          <a:r>
            <a:rPr lang="en-US" sz="2800" kern="1200"/>
            <a:t> </a:t>
          </a:r>
          <a:r>
            <a:rPr lang="en-US" sz="2800" kern="1200" err="1"/>
            <a:t>tiến</a:t>
          </a:r>
          <a:r>
            <a:rPr lang="en-US" sz="2800" kern="1200"/>
            <a:t> </a:t>
          </a:r>
        </a:p>
      </dsp:txBody>
      <dsp:txXfrm>
        <a:off x="0" y="545894"/>
        <a:ext cx="11382628" cy="1485224"/>
      </dsp:txXfrm>
    </dsp:sp>
    <dsp:sp modelId="{BA4E5B2F-57B4-D545-BD4D-07F69226404D}">
      <dsp:nvSpPr>
        <dsp:cNvPr id="0" name=""/>
        <dsp:cNvSpPr/>
      </dsp:nvSpPr>
      <dsp:spPr>
        <a:xfrm>
          <a:off x="569131" y="206414"/>
          <a:ext cx="796784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165" tIns="0" rIns="30116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b="1" kern="1200"/>
            <a:t>CHẨN ĐOÁN SƠ BỘ: </a:t>
          </a:r>
          <a:endParaRPr lang="en-US" sz="2300" kern="1200"/>
        </a:p>
      </dsp:txBody>
      <dsp:txXfrm>
        <a:off x="602275" y="239558"/>
        <a:ext cx="7901552" cy="612672"/>
      </dsp:txXfrm>
    </dsp:sp>
    <dsp:sp modelId="{4B9C5EC3-B81A-EC4E-89B9-AEC4EC5C7D29}">
      <dsp:nvSpPr>
        <dsp:cNvPr id="0" name=""/>
        <dsp:cNvSpPr/>
      </dsp:nvSpPr>
      <dsp:spPr>
        <a:xfrm>
          <a:off x="0" y="2494799"/>
          <a:ext cx="11382628" cy="1666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3418" tIns="479044" rIns="88341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U </a:t>
          </a:r>
          <a:r>
            <a:rPr lang="en-US" sz="2300" kern="1200" err="1"/>
            <a:t>đại</a:t>
          </a:r>
          <a:r>
            <a:rPr lang="en-US" sz="2300" kern="1200"/>
            <a:t> </a:t>
          </a:r>
          <a:r>
            <a:rPr lang="en-US" sz="2300" kern="1200" err="1"/>
            <a:t>tràng</a:t>
          </a:r>
          <a:r>
            <a:rPr lang="en-US" sz="2300" kern="1200"/>
            <a:t> </a:t>
          </a:r>
          <a:r>
            <a:rPr lang="en-US" sz="2300" kern="1200" err="1"/>
            <a:t>ngang</a:t>
          </a:r>
          <a:r>
            <a:rPr lang="en-US" sz="2300" kern="1200"/>
            <a:t> </a:t>
          </a:r>
          <a:r>
            <a:rPr lang="en-US" sz="2300" kern="1200" err="1"/>
            <a:t>biến</a:t>
          </a:r>
          <a:r>
            <a:rPr lang="en-US" sz="2300" kern="1200"/>
            <a:t> </a:t>
          </a:r>
          <a:r>
            <a:rPr lang="en-US" sz="2300" kern="1200" err="1"/>
            <a:t>chứng</a:t>
          </a:r>
          <a:r>
            <a:rPr lang="en-US" sz="2300" kern="1200"/>
            <a:t> </a:t>
          </a:r>
          <a:r>
            <a:rPr lang="en-US" sz="2300" kern="1200" err="1"/>
            <a:t>bán</a:t>
          </a:r>
          <a:r>
            <a:rPr lang="en-US" sz="2300" kern="1200"/>
            <a:t> </a:t>
          </a:r>
          <a:r>
            <a:rPr lang="en-US" sz="2300" kern="1200" err="1"/>
            <a:t>tắc</a:t>
          </a:r>
          <a:r>
            <a:rPr lang="en-US" sz="2300" kern="1200"/>
            <a:t> </a:t>
          </a:r>
          <a:r>
            <a:rPr lang="en-US" sz="2300" kern="1200" err="1"/>
            <a:t>ruột</a:t>
          </a:r>
          <a:r>
            <a:rPr lang="en-US" sz="2300" kern="1200"/>
            <a:t>, XHTH </a:t>
          </a:r>
          <a:r>
            <a:rPr lang="en-US" sz="2300" kern="1200" err="1"/>
            <a:t>dưới</a:t>
          </a:r>
          <a:r>
            <a:rPr lang="en-US" sz="2300" kern="1200"/>
            <a:t> </a:t>
          </a:r>
          <a:r>
            <a:rPr lang="en-US" sz="2300" kern="1200" err="1"/>
            <a:t>mức</a:t>
          </a:r>
          <a:r>
            <a:rPr lang="en-US" sz="2300" kern="1200"/>
            <a:t> </a:t>
          </a:r>
          <a:r>
            <a:rPr lang="en-US" sz="2300" kern="1200" err="1"/>
            <a:t>độ</a:t>
          </a:r>
          <a:r>
            <a:rPr lang="en-US" sz="2300" kern="1200"/>
            <a:t> </a:t>
          </a:r>
          <a:r>
            <a:rPr lang="en-US" sz="2300" kern="1200" err="1"/>
            <a:t>nhẹ</a:t>
          </a:r>
          <a:r>
            <a:rPr lang="en-US" sz="2300" kern="1200"/>
            <a:t> </a:t>
          </a:r>
          <a:r>
            <a:rPr lang="en-US" sz="2300" kern="1200" err="1"/>
            <a:t>đang</a:t>
          </a:r>
          <a:r>
            <a:rPr lang="en-US" sz="2300" kern="1200"/>
            <a:t> </a:t>
          </a:r>
          <a:r>
            <a:rPr lang="en-US" sz="2300" kern="1200" err="1"/>
            <a:t>diễn</a:t>
          </a:r>
          <a:r>
            <a:rPr lang="en-US" sz="2300" kern="1200"/>
            <a:t> </a:t>
          </a:r>
          <a:r>
            <a:rPr lang="en-US" sz="2300" kern="1200" err="1"/>
            <a:t>tiến</a:t>
          </a:r>
          <a:r>
            <a:rPr lang="en-US" sz="2300" kern="1200"/>
            <a:t>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Polyp </a:t>
          </a:r>
          <a:r>
            <a:rPr lang="en-US" sz="2300" kern="1200" err="1"/>
            <a:t>đại</a:t>
          </a:r>
          <a:r>
            <a:rPr lang="en-US" sz="2300" kern="1200"/>
            <a:t> </a:t>
          </a:r>
          <a:r>
            <a:rPr lang="en-US" sz="2300" kern="1200" err="1"/>
            <a:t>tràng</a:t>
          </a:r>
          <a:r>
            <a:rPr lang="en-US" sz="2300" kern="1200"/>
            <a:t> </a:t>
          </a:r>
          <a:r>
            <a:rPr lang="en-US" sz="2300" kern="1200" err="1"/>
            <a:t>biến</a:t>
          </a:r>
          <a:r>
            <a:rPr lang="en-US" sz="2300" kern="1200"/>
            <a:t> </a:t>
          </a:r>
          <a:r>
            <a:rPr lang="en-US" sz="2300" kern="1200" err="1"/>
            <a:t>chứng</a:t>
          </a:r>
          <a:r>
            <a:rPr lang="en-US" sz="2300" kern="1200"/>
            <a:t> </a:t>
          </a:r>
          <a:r>
            <a:rPr lang="en-US" sz="2300" kern="1200" err="1"/>
            <a:t>bán</a:t>
          </a:r>
          <a:r>
            <a:rPr lang="en-US" sz="2300" kern="1200"/>
            <a:t> </a:t>
          </a:r>
          <a:r>
            <a:rPr lang="en-US" sz="2300" kern="1200" err="1"/>
            <a:t>tắc</a:t>
          </a:r>
          <a:r>
            <a:rPr lang="en-US" sz="2300" kern="1200"/>
            <a:t> </a:t>
          </a:r>
          <a:r>
            <a:rPr lang="en-US" sz="2300" kern="1200" err="1"/>
            <a:t>ruột</a:t>
          </a:r>
          <a:r>
            <a:rPr lang="en-US" sz="2300" kern="1200"/>
            <a:t>, XHTH </a:t>
          </a:r>
          <a:r>
            <a:rPr lang="en-US" sz="2300" kern="1200" err="1"/>
            <a:t>dưới</a:t>
          </a:r>
          <a:r>
            <a:rPr lang="en-US" sz="2300" kern="1200"/>
            <a:t> </a:t>
          </a:r>
          <a:r>
            <a:rPr lang="en-US" sz="2300" kern="1200" err="1"/>
            <a:t>mức</a:t>
          </a:r>
          <a:r>
            <a:rPr lang="en-US" sz="2300" kern="1200"/>
            <a:t> </a:t>
          </a:r>
          <a:r>
            <a:rPr lang="en-US" sz="2300" kern="1200" err="1"/>
            <a:t>độ</a:t>
          </a:r>
          <a:r>
            <a:rPr lang="en-US" sz="2300" kern="1200"/>
            <a:t> </a:t>
          </a:r>
          <a:r>
            <a:rPr lang="en-US" sz="2300" kern="1200" err="1"/>
            <a:t>nhẹ</a:t>
          </a:r>
          <a:r>
            <a:rPr lang="en-US" sz="2300" kern="1200"/>
            <a:t> </a:t>
          </a:r>
          <a:r>
            <a:rPr lang="en-US" sz="2300" kern="1200" err="1"/>
            <a:t>đang</a:t>
          </a:r>
          <a:r>
            <a:rPr lang="en-US" sz="2300" kern="1200"/>
            <a:t> </a:t>
          </a:r>
          <a:r>
            <a:rPr lang="en-US" sz="2300" kern="1200" err="1"/>
            <a:t>diễn</a:t>
          </a:r>
          <a:r>
            <a:rPr lang="en-US" sz="2300" kern="1200"/>
            <a:t> </a:t>
          </a:r>
          <a:r>
            <a:rPr lang="en-US" sz="2300" kern="1200" err="1"/>
            <a:t>tiến</a:t>
          </a:r>
          <a:r>
            <a:rPr lang="en-US" sz="2300" kern="1200"/>
            <a:t> </a:t>
          </a:r>
        </a:p>
      </dsp:txBody>
      <dsp:txXfrm>
        <a:off x="0" y="2494799"/>
        <a:ext cx="11382628" cy="1666350"/>
      </dsp:txXfrm>
    </dsp:sp>
    <dsp:sp modelId="{A94DC56F-4A07-BD4C-92CC-CB642CCB8676}">
      <dsp:nvSpPr>
        <dsp:cNvPr id="0" name=""/>
        <dsp:cNvSpPr/>
      </dsp:nvSpPr>
      <dsp:spPr>
        <a:xfrm>
          <a:off x="569131" y="2155319"/>
          <a:ext cx="796784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165" tIns="0" rIns="30116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CHẨN ĐOÁN PHÂN BIỆT: </a:t>
          </a:r>
          <a:endParaRPr lang="en-US" sz="2300" kern="1200"/>
        </a:p>
      </dsp:txBody>
      <dsp:txXfrm>
        <a:off x="602275" y="2188463"/>
        <a:ext cx="790155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FEDE5-C50F-D94E-AAF7-669DC3D81FFD}" type="datetimeFigureOut">
              <a:rPr lang="en-VN" smtClean="0"/>
              <a:t>09/03/2022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E521D-154E-CA4D-817F-415629E32E2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6449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E521D-154E-CA4D-817F-415629E32E26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37770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Nội khoa: bù dịch LR</a:t>
            </a:r>
          </a:p>
          <a:p>
            <a:endParaRPr lang="vi-V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Nguyên tắc PT: đảm bảo diện cắt an toàn, cắt đoạn đại tràng mang u, nạo hạch tương ứng, hoá trị sau mổ</a:t>
            </a:r>
          </a:p>
          <a:p>
            <a:r>
              <a:rPr lang="vi-V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PT: cắt ĐT P mở rộng</a:t>
            </a:r>
          </a:p>
          <a:p>
            <a:pPr marL="171450" indent="-171450">
              <a:buFontTx/>
              <a:buChar char="-"/>
            </a:pPr>
            <a:r>
              <a:rPr lang="vi-V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Thắt MM: hồi đại tràng, đại tràng P, đại tràng giữa </a:t>
            </a:r>
          </a:p>
          <a:p>
            <a:pPr marL="171450" indent="-171450">
              <a:buFontTx/>
              <a:buChar char="-"/>
            </a:pPr>
            <a:r>
              <a:rPr lang="vi-V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 giá TNM sau mổ -&gt; đánh giá chính xác giai đoạn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E521D-154E-CA4D-817F-415629E32E26}" type="slidenum">
              <a:rPr lang="en-VN" smtClean="0"/>
              <a:t>31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2340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</a:t>
            </a:r>
            <a:r>
              <a:rPr lang="en-VN"/>
              <a:t>ạch bẹn?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E521D-154E-CA4D-817F-415629E32E26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7269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E521D-154E-CA4D-817F-415629E32E26}" type="slidenum">
              <a:rPr lang="en-VN" smtClean="0"/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8614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E521D-154E-CA4D-817F-415629E32E26}" type="slidenum">
              <a:rPr lang="en-VN" smtClean="0"/>
              <a:t>17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57213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do BN tiêu lỏng, tiêu phân đen  </a:t>
            </a:r>
          </a:p>
          <a:p>
            <a:r>
              <a:rPr lang="en-VN"/>
              <a:t>ĐT ngang cũng nghĩ đến trên ca này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E521D-154E-CA4D-817F-415629E32E26}" type="slidenum">
              <a:rPr lang="en-VN" smtClean="0"/>
              <a:t>18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20169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</a:t>
            </a:r>
            <a:r>
              <a:rPr lang="en-VN"/>
              <a:t>ghĩ BN có thiếu máu đi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E521D-154E-CA4D-817F-415629E32E26}" type="slidenum">
              <a:rPr lang="en-VN" smtClean="0"/>
              <a:t>19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84588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</a:t>
            </a:r>
            <a:r>
              <a:rPr lang="en-VN"/>
              <a:t>uy kiệt: Protein?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E521D-154E-CA4D-817F-415629E32E26}" type="slidenum">
              <a:rPr lang="en-VN" smtClean="0"/>
              <a:t>20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66918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Albumin -&gt; BS dinh dưỡng: Đánh giá thêm protein toàn phần, vòng cánh tay + kết hợp BMI -&gt; lên kế hoạch nuôi ăn phù hợp </a:t>
            </a:r>
          </a:p>
          <a:p>
            <a:r>
              <a:rPr lang="en-VN"/>
              <a:t>Giảm Na nhẹ, k triệu chứng (nghĩ do xhth dưới, giảm V tuần hoàn) -&gt; bù dịch LR</a:t>
            </a:r>
          </a:p>
          <a:p>
            <a:r>
              <a:rPr lang="en-VN"/>
              <a:t>Giảm K máu nhẹ, k triệu chứng (nghĩ do xhth, mất K qua đg tiêu hoá dưới -&gt; bù dịch LR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E521D-154E-CA4D-817F-415629E32E26}" type="slidenum">
              <a:rPr lang="en-VN" smtClean="0"/>
              <a:t>24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42614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Có nên làm theo CT ngực có cản quang để đánh giá di căn không? </a:t>
            </a:r>
          </a:p>
          <a:p>
            <a:r>
              <a:rPr lang="en-VN"/>
              <a:t>T3-4aN1 -&gt; IIIB trở lên (gần với gđ IV) -&gt; đánh giá luôn</a:t>
            </a:r>
          </a:p>
          <a:p>
            <a:r>
              <a:rPr lang="en-VN"/>
              <a:t>BN chưa triệu chứng gợi ý, XQ ngực bth -&gt; không làm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E521D-154E-CA4D-817F-415629E32E26}" type="slidenum">
              <a:rPr lang="en-VN" smtClean="0"/>
              <a:t>26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028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EDAD-2183-4D63-B50B-7CB58501D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562FB-26E6-472A-81B2-ED152F429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45D26-A0F1-4EE5-A9A9-CCA50BF9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667-DE1E-4C12-8C53-E29BA8731547}" type="datetimeFigureOut">
              <a:rPr lang="en-SG" smtClean="0"/>
              <a:t>3/9/2022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C273-EECB-4491-A06B-873A81FE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85FBD-E772-4EB1-98EB-44953CE9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9B47-BCD4-46E9-82ED-26DA18DE8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48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C772-652C-4E4E-ADA5-01D32E00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80F2A-881E-4316-A173-22B87B7B9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96FA4-64FD-43C0-ABC8-72A9F929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667-DE1E-4C12-8C53-E29BA8731547}" type="datetimeFigureOut">
              <a:rPr lang="en-SG" smtClean="0"/>
              <a:t>3/9/2022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FB5E3-3E8F-47A9-B5B3-3945F03A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8D3E-C1EC-4C41-8082-F85026DF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9B47-BCD4-46E9-82ED-26DA18DE8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363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6C613-C74C-4750-B125-1B32FEC3C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11BA-9D49-4952-A69D-C2DEB6801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12E32-ED38-47DE-89F6-68F591F1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667-DE1E-4C12-8C53-E29BA8731547}" type="datetimeFigureOut">
              <a:rPr lang="en-SG" smtClean="0"/>
              <a:t>3/9/2022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C77E1-3576-460B-963D-7A098DD9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6F067-FF9C-4C34-8EED-38518B4D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9B47-BCD4-46E9-82ED-26DA18DE8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9262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243B-BE88-F847-AD1D-93A3DCDAD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17143-2521-584B-BB8E-A74CE5DFC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F53D1-482E-5641-B9C9-597C1E54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667-DE1E-4C12-8C53-E29BA8731547}" type="datetimeFigureOut">
              <a:rPr lang="en-SG" smtClean="0"/>
              <a:t>3/9/2022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D7D48-9BDA-7946-8DFC-228BA772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4C4F5-4CB9-8641-B458-F3BA4D01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9B47-BCD4-46E9-82ED-26DA18DE8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410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613E8-C20C-254E-AB92-BDE0560AA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D8BBE-DF85-8B4E-B4B9-CCD68D65B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99724-0C82-0A4C-AAD1-2440D8FA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667-DE1E-4C12-8C53-E29BA8731547}" type="datetimeFigureOut">
              <a:rPr lang="en-SG" smtClean="0"/>
              <a:t>3/9/2022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B2E65-AE12-AA4A-B6CF-9D9A6311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E5A6-5F7B-474B-9866-AAF0FB2B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9B47-BCD4-46E9-82ED-26DA18DE8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0643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4A39-4362-8D43-B7DA-D88B0413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B2B98-0912-D841-85FB-A9C8ADD6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D040E-51ED-CF4F-974A-0641663E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667-DE1E-4C12-8C53-E29BA8731547}" type="datetimeFigureOut">
              <a:rPr lang="en-SG" smtClean="0"/>
              <a:t>3/9/2022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D2E00-EC52-274F-B7F6-D479F028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15B7E-A795-864E-BD7A-1127A686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9B47-BCD4-46E9-82ED-26DA18DE8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5621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A1E8-915E-0E42-BCD9-CDD0F19A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3247-4348-DA46-BB0A-39372C8EC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3A1FA-8C93-624C-B042-9E5275BB6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D6DA2-EB2B-1E44-B08F-21182854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667-DE1E-4C12-8C53-E29BA8731547}" type="datetimeFigureOut">
              <a:rPr lang="en-SG" smtClean="0"/>
              <a:t>3/9/2022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06D73-7E3F-0246-9203-2FAE469D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DF4BB-6D06-3D40-B0A0-3382C134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9B47-BCD4-46E9-82ED-26DA18DE8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4001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0708-E9B1-C441-9393-FFA8067F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0429D-97D6-1344-8E14-5CB35C5A4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890FD-E447-744F-9042-CF0134B46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F1EC9-9C1D-3042-8FD3-C378AB9D0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DE4A0-3F22-0942-8411-0FB82586B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E81DE6-5F35-B244-9B97-CB8D66AF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667-DE1E-4C12-8C53-E29BA8731547}" type="datetimeFigureOut">
              <a:rPr lang="en-SG" smtClean="0"/>
              <a:t>3/9/2022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D686D-045E-4B43-85A7-82D68724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5614E-6CCF-264A-89FD-20A35821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9B47-BCD4-46E9-82ED-26DA18DE8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6238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5151-5C18-4545-9A33-160ABB33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0EB3F-9659-084F-9549-B3E34BA9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667-DE1E-4C12-8C53-E29BA8731547}" type="datetimeFigureOut">
              <a:rPr lang="en-SG" smtClean="0"/>
              <a:t>3/9/2022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9375B-2FFF-B74D-A938-51AF05925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37FC4-CB38-6E43-9A43-F1784855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9B47-BCD4-46E9-82ED-26DA18DE8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62882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CBB04-1985-A449-9933-3CA8EAE1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667-DE1E-4C12-8C53-E29BA8731547}" type="datetimeFigureOut">
              <a:rPr lang="en-SG" smtClean="0"/>
              <a:t>3/9/2022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45414-A997-2048-BEFB-E251FE56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517A8-3FC5-0343-A0AB-6977A34E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9B47-BCD4-46E9-82ED-26DA18DE8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1966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C82B-0C1C-DB45-A710-63D659987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59AF-E1A7-7940-80D9-AC16D2A9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85E52-F8C4-1A40-A176-93132AE0E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0127B-B3FE-E543-BE0B-CCE11BAD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667-DE1E-4C12-8C53-E29BA8731547}" type="datetimeFigureOut">
              <a:rPr lang="en-SG" smtClean="0"/>
              <a:t>3/9/2022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98DF1-A5ED-754D-B467-B663F520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88E94-B430-C34E-86D7-563C26AE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9B47-BCD4-46E9-82ED-26DA18DE8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136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CFC4-39BB-431F-A116-44DA148B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6E22-1C08-43BD-B806-C90FE25D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D0F0F-EA16-4270-A34F-EE70585C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667-DE1E-4C12-8C53-E29BA8731547}" type="datetimeFigureOut">
              <a:rPr lang="en-SG" smtClean="0"/>
              <a:t>3/9/2022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995C2-469F-49B6-9643-E5D6F8217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54E90-DEE7-495C-BC43-DCFB0943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9B47-BCD4-46E9-82ED-26DA18DE8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8903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CE1E-E740-8C44-AC34-747FC502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F3933-6859-A441-9C05-42D7ADF72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00342-93D0-594D-BCEC-676A16BAB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784A9-41AA-3946-8E64-5C00AC4E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667-DE1E-4C12-8C53-E29BA8731547}" type="datetimeFigureOut">
              <a:rPr lang="en-SG" smtClean="0"/>
              <a:t>3/9/2022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AC3CD-D666-8B4F-8E58-76C86EE4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AB7B9-AD3C-184D-8269-06B7E6CF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9B47-BCD4-46E9-82ED-26DA18DE8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2954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C0CBE-E07B-C24E-9C0F-0A5556AF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1416A-32EB-C64F-9D41-345E74FBA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F6579-4F9E-3B46-8860-9918C2FC9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667-DE1E-4C12-8C53-E29BA8731547}" type="datetimeFigureOut">
              <a:rPr lang="en-SG" smtClean="0"/>
              <a:t>3/9/2022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191AA-D0F4-7148-A6A9-82458BB7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22B21-6852-F74F-8C1C-EEE9CC5F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9B47-BCD4-46E9-82ED-26DA18DE8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29461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D1399A-2A3C-A949-8292-F141125E1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A9FED-FEC2-1549-A29E-A60412CC5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DE331-7028-434A-95E7-8A210BB3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667-DE1E-4C12-8C53-E29BA8731547}" type="datetimeFigureOut">
              <a:rPr lang="en-SG" smtClean="0"/>
              <a:t>3/9/2022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326C4-4F12-094C-AD29-931EC0D6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CB62E-1887-FC43-A35A-50795079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9B47-BCD4-46E9-82ED-26DA18DE8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097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0495-2211-4721-918F-60F3F21F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C1AF9-8CD4-4064-86D9-647580015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6C34-EF0C-49BE-BEAD-A400AB7A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667-DE1E-4C12-8C53-E29BA8731547}" type="datetimeFigureOut">
              <a:rPr lang="en-SG" smtClean="0"/>
              <a:t>3/9/2022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36B8F-CADE-4919-82CC-525DA9A8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839F-118F-4120-A2BB-D3A40D6B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9B47-BCD4-46E9-82ED-26DA18DE8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235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302A-6130-4354-B77B-4FA3AFCD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2B28E-F8E7-4667-83F4-18DF6CA40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D2664-2B91-445F-A786-45B916E51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AE6EE-E130-4080-B9D8-EA9A46D8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667-DE1E-4C12-8C53-E29BA8731547}" type="datetimeFigureOut">
              <a:rPr lang="en-SG" smtClean="0"/>
              <a:t>3/9/2022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01FDC-F2F6-4187-95DD-CCE64F00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62211-8803-424A-B1B3-48E39EAE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9B47-BCD4-46E9-82ED-26DA18DE8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477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87F3-E5DE-460E-8FAA-858878D6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B9D43-CB9D-4CE2-8F6D-1F1E7A9E7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21231-FAAB-453F-96B8-0E1B7B26E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A1E66-B3A6-4E36-92F3-66E58F4DB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99ECB-4C5B-424F-92D5-BD0E626AF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FE1C0-8AFC-41A7-ADBD-0A9CDEEB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667-DE1E-4C12-8C53-E29BA8731547}" type="datetimeFigureOut">
              <a:rPr lang="en-SG" smtClean="0"/>
              <a:t>3/9/2022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A61E0-D1D9-4F85-890C-1090E77E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6312-67A7-4E46-ABF0-BA3F2E39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9B47-BCD4-46E9-82ED-26DA18DE8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987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E34C-210D-4E0C-9732-D5366819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C9E5B-587A-4DAC-96B7-AD12471B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667-DE1E-4C12-8C53-E29BA8731547}" type="datetimeFigureOut">
              <a:rPr lang="en-SG" smtClean="0"/>
              <a:t>3/9/2022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5C55E-E777-4853-8CA2-45AFC1F1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789F8-8DF8-4036-AC18-CE7CA78D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9B47-BCD4-46E9-82ED-26DA18DE8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499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42369-B79B-4A47-8C94-9C1E83BE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667-DE1E-4C12-8C53-E29BA8731547}" type="datetimeFigureOut">
              <a:rPr lang="en-SG" smtClean="0"/>
              <a:t>3/9/2022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2137F-3A78-42ED-A4AD-D0866F16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112D9-3128-4A3D-B380-A7F3C333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9B47-BCD4-46E9-82ED-26DA18DE8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27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6351-AE5D-4A79-8C3D-C56F2856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E07C-1DF7-4C63-9977-1CBD00AEE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0A8F9-F802-4C74-8C19-A2E947559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6A2D2-7B14-4F55-9804-557B592A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667-DE1E-4C12-8C53-E29BA8731547}" type="datetimeFigureOut">
              <a:rPr lang="en-SG" smtClean="0"/>
              <a:t>3/9/2022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10AAC-8368-41AC-B621-527C7E81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A4F8C-1902-4AD1-AEE3-EA95AA48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9B47-BCD4-46E9-82ED-26DA18DE8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055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53F9-7F20-4F15-8058-57F64418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B1BA0-50BD-4496-BA99-1AC5139BB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3088C-F7CA-41B7-A49A-E14287748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A62F3-1D41-4230-B70D-2FBF1D0F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667-DE1E-4C12-8C53-E29BA8731547}" type="datetimeFigureOut">
              <a:rPr lang="en-SG" smtClean="0"/>
              <a:t>3/9/2022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7E57B-879D-4A80-AEC1-2F483E19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DBA54-BBC3-4A1F-92DC-23394000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9B47-BCD4-46E9-82ED-26DA18DE8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235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5A6C2-8067-46C9-A019-43756AF2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F5B08-13E8-4DBB-A671-FB7ABB987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47E33-E55E-4BD3-A4DD-9B6209422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52667-DE1E-4C12-8C53-E29BA8731547}" type="datetimeFigureOut">
              <a:rPr lang="en-SG" smtClean="0"/>
              <a:t>3/9/2022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5213A-A9F5-4D42-A24B-A3A3C8007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009A8-F83E-40EA-811D-8BBD824CA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99B47-BCD4-46E9-82ED-26DA18DE8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99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4763C-4968-3642-8AC3-D56EC57F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4ABE9-8722-174E-8DDA-4B7826161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F6BAC-8259-AA4C-8647-00DEFEDEA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52667-DE1E-4C12-8C53-E29BA8731547}" type="datetimeFigureOut">
              <a:rPr lang="en-SG" smtClean="0"/>
              <a:t>3/9/2022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D6C84-3229-4C4D-9CF4-F4A57E4E5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7A390-D61F-0E47-AFD3-7DF07010C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99B47-BCD4-46E9-82ED-26DA18DE8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925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3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65ACD-39B5-455C-8115-C5B550EA8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1530120"/>
            <a:ext cx="9605948" cy="2318665"/>
          </a:xfrm>
        </p:spPr>
        <p:txBody>
          <a:bodyPr>
            <a:normAutofit/>
          </a:bodyPr>
          <a:lstStyle/>
          <a:p>
            <a:r>
              <a:rPr lang="en-SG"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 ÁN </a:t>
            </a:r>
            <a:br>
              <a:rPr lang="en-SG"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ĐẠI TRÀNG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965B9-B7A1-47E6-BBA8-087DD8ECF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39" y="4584141"/>
            <a:ext cx="8937522" cy="743739"/>
          </a:xfrm>
        </p:spPr>
        <p:txBody>
          <a:bodyPr>
            <a:normAutofit/>
          </a:bodyPr>
          <a:lstStyle/>
          <a:p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SG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b="1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SG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SG" b="1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SG" b="1">
                <a:latin typeface="Arial" panose="020B0604020202020204" pitchFamily="34" charset="0"/>
                <a:cs typeface="Arial" panose="020B0604020202020204" pitchFamily="34" charset="0"/>
              </a:rPr>
              <a:t> 43 </a:t>
            </a:r>
          </a:p>
        </p:txBody>
      </p:sp>
    </p:spTree>
    <p:extLst>
      <p:ext uri="{BB962C8B-B14F-4D97-AF65-F5344CB8AC3E}">
        <p14:creationId xmlns:p14="http://schemas.microsoft.com/office/powerpoint/2010/main" val="82036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52351-D815-4468-BBA5-5398479E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r>
              <a:rPr lang="en-SG" sz="4600">
                <a:solidFill>
                  <a:srgbClr val="FFFFFF"/>
                </a:solidFill>
              </a:rPr>
              <a:t>IV. TIỀN CĂN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5B880-85D2-4473-B4CA-6411D61AB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68"/>
            <a:ext cx="10515600" cy="3785394"/>
          </a:xfrm>
        </p:spPr>
        <p:txBody>
          <a:bodyPr anchor="ctr">
            <a:normAutofit lnSpcReduction="10000"/>
          </a:bodyPr>
          <a:lstStyle/>
          <a:p>
            <a:pPr marL="0" lvl="3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SG" sz="2400" b="1"/>
              <a:t>1. BẢN THÂN: </a:t>
            </a:r>
            <a:endParaRPr lang="en-US" sz="2400" b="1"/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400" b="1" err="1"/>
              <a:t>Thói</a:t>
            </a:r>
            <a:r>
              <a:rPr lang="en-US" sz="2400" b="1"/>
              <a:t> </a:t>
            </a:r>
            <a:r>
              <a:rPr lang="en-US" sz="2400" b="1" err="1"/>
              <a:t>quen</a:t>
            </a:r>
            <a:endParaRPr lang="en-VN" sz="2400" b="1"/>
          </a:p>
          <a:p>
            <a:pPr lvl="1">
              <a:lnSpc>
                <a:spcPct val="150000"/>
              </a:lnSpc>
            </a:pPr>
            <a:r>
              <a:rPr lang="en-US" err="1"/>
              <a:t>Ăn</a:t>
            </a:r>
            <a:r>
              <a:rPr lang="en-US"/>
              <a:t> </a:t>
            </a:r>
            <a:r>
              <a:rPr lang="en-US" err="1"/>
              <a:t>nhiều</a:t>
            </a:r>
            <a:r>
              <a:rPr lang="en-US"/>
              <a:t> </a:t>
            </a:r>
            <a:r>
              <a:rPr lang="en-US" err="1"/>
              <a:t>trái</a:t>
            </a:r>
            <a:r>
              <a:rPr lang="en-US"/>
              <a:t> </a:t>
            </a:r>
            <a:r>
              <a:rPr lang="en-US" err="1"/>
              <a:t>cây</a:t>
            </a:r>
            <a:r>
              <a:rPr lang="en-US"/>
              <a:t> </a:t>
            </a:r>
            <a:r>
              <a:rPr lang="en-US" err="1"/>
              <a:t>rau</a:t>
            </a:r>
            <a:r>
              <a:rPr lang="en-US"/>
              <a:t> </a:t>
            </a:r>
            <a:r>
              <a:rPr lang="en-US" err="1"/>
              <a:t>xanh</a:t>
            </a:r>
            <a:r>
              <a:rPr lang="en-US"/>
              <a:t>, </a:t>
            </a:r>
            <a:r>
              <a:rPr lang="en-US" err="1"/>
              <a:t>ít</a:t>
            </a:r>
            <a:r>
              <a:rPr lang="en-US"/>
              <a:t> </a:t>
            </a:r>
            <a:r>
              <a:rPr lang="en-US" err="1"/>
              <a:t>ăn</a:t>
            </a:r>
            <a:r>
              <a:rPr lang="en-US"/>
              <a:t> </a:t>
            </a:r>
            <a:r>
              <a:rPr lang="en-US" err="1"/>
              <a:t>thịt</a:t>
            </a:r>
            <a:r>
              <a:rPr lang="en-US"/>
              <a:t>, </a:t>
            </a:r>
            <a:r>
              <a:rPr lang="en-US" err="1"/>
              <a:t>ít</a:t>
            </a:r>
            <a:r>
              <a:rPr lang="en-US"/>
              <a:t> </a:t>
            </a:r>
            <a:r>
              <a:rPr lang="en-US" err="1"/>
              <a:t>ăn</a:t>
            </a:r>
            <a:r>
              <a:rPr lang="en-US"/>
              <a:t> </a:t>
            </a:r>
            <a:r>
              <a:rPr lang="en-US" err="1"/>
              <a:t>mỡ</a:t>
            </a:r>
            <a:endParaRPr lang="en-VN" sz="2200"/>
          </a:p>
          <a:p>
            <a:pPr lvl="1">
              <a:lnSpc>
                <a:spcPct val="150000"/>
              </a:lnSpc>
            </a:pP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hút</a:t>
            </a:r>
            <a:r>
              <a:rPr lang="en-US"/>
              <a:t> </a:t>
            </a:r>
            <a:r>
              <a:rPr lang="en-US" err="1"/>
              <a:t>thuốc</a:t>
            </a:r>
            <a:r>
              <a:rPr lang="en-US"/>
              <a:t> </a:t>
            </a:r>
            <a:r>
              <a:rPr lang="en-US" err="1"/>
              <a:t>lá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uống</a:t>
            </a:r>
            <a:r>
              <a:rPr lang="en-US"/>
              <a:t> </a:t>
            </a:r>
            <a:r>
              <a:rPr lang="en-US" err="1"/>
              <a:t>rượu</a:t>
            </a:r>
            <a:endParaRPr lang="en-VN" sz="2200"/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400" b="1" err="1"/>
              <a:t>Dị</a:t>
            </a:r>
            <a:r>
              <a:rPr lang="en-US" sz="2400" b="1"/>
              <a:t> </a:t>
            </a:r>
            <a:r>
              <a:rPr lang="en-US" sz="2400" b="1" err="1"/>
              <a:t>ứng</a:t>
            </a:r>
            <a:endParaRPr lang="en-VN" sz="2400" b="1"/>
          </a:p>
          <a:p>
            <a:pPr lvl="1">
              <a:lnSpc>
                <a:spcPct val="150000"/>
              </a:lnSpc>
            </a:pPr>
            <a:r>
              <a:rPr lang="en-US" err="1"/>
              <a:t>Chưa</a:t>
            </a:r>
            <a:r>
              <a:rPr lang="en-US"/>
              <a:t> </a:t>
            </a:r>
            <a:r>
              <a:rPr lang="en-US" err="1"/>
              <a:t>ghi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dị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thuốc</a:t>
            </a:r>
            <a:r>
              <a:rPr lang="en-US"/>
              <a:t>,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ăn</a:t>
            </a:r>
            <a:endParaRPr lang="en-VN" sz="2200"/>
          </a:p>
          <a:p>
            <a:pPr marL="0" indent="0">
              <a:spcAft>
                <a:spcPts val="600"/>
              </a:spcAft>
              <a:buNone/>
            </a:pPr>
            <a:endParaRPr lang="en-SG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7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52351-D815-4468-BBA5-5398479E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926"/>
            <a:ext cx="10515600" cy="1325563"/>
          </a:xfrm>
        </p:spPr>
        <p:txBody>
          <a:bodyPr>
            <a:normAutofit/>
          </a:bodyPr>
          <a:lstStyle/>
          <a:p>
            <a:r>
              <a:rPr lang="en-SG" sz="4600">
                <a:solidFill>
                  <a:srgbClr val="FFFFFF"/>
                </a:solidFill>
              </a:rPr>
              <a:t>IV. TIỀN CĂN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5B880-85D2-4473-B4CA-6411D61AB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68"/>
            <a:ext cx="10515600" cy="2508236"/>
          </a:xfrm>
        </p:spPr>
        <p:txBody>
          <a:bodyPr anchor="ctr"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400" b="1"/>
              <a:t>2. GIA ĐÌNH</a:t>
            </a:r>
            <a:endParaRPr lang="en-VN" sz="2400" b="1"/>
          </a:p>
          <a:p>
            <a:pPr lvl="1">
              <a:lnSpc>
                <a:spcPct val="150000"/>
              </a:lnSpc>
            </a:pPr>
            <a:r>
              <a:rPr lang="en-US" err="1"/>
              <a:t>Chưa</a:t>
            </a:r>
            <a:r>
              <a:rPr lang="en-US"/>
              <a:t> </a:t>
            </a:r>
            <a:r>
              <a:rPr lang="en-US" err="1"/>
              <a:t>ghi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căn</a:t>
            </a:r>
            <a:r>
              <a:rPr lang="en-US"/>
              <a:t>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K </a:t>
            </a:r>
            <a:r>
              <a:rPr lang="en-US" err="1"/>
              <a:t>đường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, polyp </a:t>
            </a:r>
            <a:r>
              <a:rPr lang="en-US" err="1"/>
              <a:t>đại</a:t>
            </a:r>
            <a:r>
              <a:rPr lang="en-US"/>
              <a:t>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tràng</a:t>
            </a:r>
            <a:r>
              <a:rPr lang="en-US"/>
              <a:t>,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crohn</a:t>
            </a:r>
            <a:r>
              <a:rPr lang="en-US"/>
              <a:t>, </a:t>
            </a:r>
            <a:r>
              <a:rPr lang="en-US" err="1"/>
              <a:t>viêm</a:t>
            </a:r>
            <a:r>
              <a:rPr lang="en-US"/>
              <a:t> </a:t>
            </a:r>
            <a:r>
              <a:rPr lang="en-US" err="1"/>
              <a:t>loét</a:t>
            </a:r>
            <a:r>
              <a:rPr lang="en-US"/>
              <a:t> </a:t>
            </a:r>
            <a:r>
              <a:rPr lang="en-US" err="1"/>
              <a:t>đại</a:t>
            </a:r>
            <a:r>
              <a:rPr lang="en-US"/>
              <a:t> </a:t>
            </a:r>
            <a:r>
              <a:rPr lang="en-US" err="1"/>
              <a:t>tràng</a:t>
            </a:r>
            <a:r>
              <a:rPr lang="en-US"/>
              <a:t>. </a:t>
            </a:r>
            <a:endParaRPr lang="en-VN" sz="2200"/>
          </a:p>
          <a:p>
            <a:pPr marL="0" indent="0">
              <a:spcAft>
                <a:spcPts val="600"/>
              </a:spcAft>
              <a:buNone/>
            </a:pPr>
            <a:endParaRPr lang="en-SG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086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F4403-FB23-4D4E-8627-195AE5BD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r>
              <a:rPr lang="en-VN" sz="4800">
                <a:solidFill>
                  <a:schemeClr val="bg1"/>
                </a:solidFill>
              </a:rPr>
              <a:t>V. KHÁM </a:t>
            </a:r>
            <a:r>
              <a:rPr lang="vi-VN"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(8h00 ngày </a:t>
            </a:r>
            <a:r>
              <a:rPr lang="en-US"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06</a:t>
            </a:r>
            <a:r>
              <a:rPr lang="vi-VN"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en-US"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vi-VN"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/2018)</a:t>
            </a:r>
            <a:r>
              <a:rPr lang="en-VN"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SG" sz="48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E8BBE-F302-48DF-A405-AD4029393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67"/>
            <a:ext cx="10515600" cy="428527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2600" b="1" i="1" err="1"/>
              <a:t>Tổng</a:t>
            </a:r>
            <a:r>
              <a:rPr lang="fr-FR" sz="2600" b="1" i="1"/>
              <a:t> </a:t>
            </a:r>
            <a:r>
              <a:rPr lang="fr-FR" sz="2600" b="1" i="1" err="1"/>
              <a:t>trạng</a:t>
            </a:r>
            <a:endParaRPr lang="en-VN" sz="2600" b="1" i="1"/>
          </a:p>
          <a:p>
            <a:pPr lvl="1">
              <a:lnSpc>
                <a:spcPct val="150000"/>
              </a:lnSpc>
            </a:pPr>
            <a:r>
              <a:rPr lang="fr-FR" sz="2200"/>
              <a:t>BN </a:t>
            </a:r>
            <a:r>
              <a:rPr lang="fr-FR" sz="2200" err="1"/>
              <a:t>tỉnh</a:t>
            </a:r>
            <a:r>
              <a:rPr lang="fr-FR" sz="2200"/>
              <a:t>, </a:t>
            </a:r>
            <a:r>
              <a:rPr lang="fr-FR" sz="2200" err="1"/>
              <a:t>tiếp</a:t>
            </a:r>
            <a:r>
              <a:rPr lang="fr-FR" sz="2200"/>
              <a:t> </a:t>
            </a:r>
            <a:r>
              <a:rPr lang="fr-FR" sz="2200" err="1"/>
              <a:t>xúc</a:t>
            </a:r>
            <a:r>
              <a:rPr lang="fr-FR" sz="2200"/>
              <a:t> </a:t>
            </a:r>
            <a:r>
              <a:rPr lang="fr-FR" sz="2200" err="1"/>
              <a:t>tốt</a:t>
            </a:r>
            <a:r>
              <a:rPr lang="vi-VN" sz="2200"/>
              <a:t>, </a:t>
            </a:r>
            <a:endParaRPr lang="en-VN" sz="2200"/>
          </a:p>
          <a:p>
            <a:pPr lvl="1">
              <a:lnSpc>
                <a:spcPct val="150000"/>
              </a:lnSpc>
            </a:pPr>
            <a:r>
              <a:rPr lang="fr-FR" sz="2200"/>
              <a:t>Sinh </a:t>
            </a:r>
            <a:r>
              <a:rPr lang="fr-FR" sz="2200" err="1"/>
              <a:t>hiệu</a:t>
            </a:r>
            <a:r>
              <a:rPr lang="fr-FR" sz="2200"/>
              <a:t> : M : 82l/p	NT: 14 l/p	HA: 110/70mmHg  	NĐ : 37</a:t>
            </a:r>
            <a:r>
              <a:rPr lang="fr-FR" sz="2200" baseline="30000"/>
              <a:t>o</a:t>
            </a:r>
            <a:r>
              <a:rPr lang="fr-FR" sz="2200"/>
              <a:t>C</a:t>
            </a:r>
            <a:endParaRPr lang="en-VN" sz="2200"/>
          </a:p>
          <a:p>
            <a:pPr lvl="1">
              <a:lnSpc>
                <a:spcPct val="150000"/>
              </a:lnSpc>
            </a:pPr>
            <a:r>
              <a:rPr lang="fr-FR" sz="2200" err="1"/>
              <a:t>Cân</a:t>
            </a:r>
            <a:r>
              <a:rPr lang="fr-FR" sz="2200"/>
              <a:t> </a:t>
            </a:r>
            <a:r>
              <a:rPr lang="fr-FR" sz="2200" err="1"/>
              <a:t>nặng</a:t>
            </a:r>
            <a:r>
              <a:rPr lang="fr-FR" sz="2200"/>
              <a:t> : 50kg	</a:t>
            </a:r>
            <a:r>
              <a:rPr lang="fr-FR" sz="2200" err="1"/>
              <a:t>Chiều</a:t>
            </a:r>
            <a:r>
              <a:rPr lang="fr-FR" sz="2200"/>
              <a:t> </a:t>
            </a:r>
            <a:r>
              <a:rPr lang="fr-FR" sz="2200" err="1"/>
              <a:t>cao</a:t>
            </a:r>
            <a:r>
              <a:rPr lang="fr-FR" sz="2200"/>
              <a:t>: 160 cm  	BMI: 19</a:t>
            </a:r>
            <a:r>
              <a:rPr lang="vi-VN" sz="2200"/>
              <a:t>,5</a:t>
            </a:r>
            <a:r>
              <a:rPr lang="fr-FR" sz="2200"/>
              <a:t> kg/m</a:t>
            </a:r>
            <a:r>
              <a:rPr lang="fr-FR" sz="2200" baseline="30000"/>
              <a:t>2 </a:t>
            </a:r>
            <a:endParaRPr lang="en-VN" sz="2200"/>
          </a:p>
          <a:p>
            <a:pPr lvl="1">
              <a:lnSpc>
                <a:spcPct val="150000"/>
              </a:lnSpc>
            </a:pPr>
            <a:r>
              <a:rPr lang="en-US" sz="2200" err="1"/>
              <a:t>Niêm</a:t>
            </a:r>
            <a:r>
              <a:rPr lang="en-US" sz="2200"/>
              <a:t> </a:t>
            </a:r>
            <a:r>
              <a:rPr lang="en-US" sz="2200" err="1"/>
              <a:t>nhạt</a:t>
            </a:r>
            <a:endParaRPr lang="en-VN" sz="2200"/>
          </a:p>
          <a:p>
            <a:pPr lvl="1">
              <a:lnSpc>
                <a:spcPct val="150000"/>
              </a:lnSpc>
            </a:pPr>
            <a:r>
              <a:rPr lang="en-US" sz="2200" err="1"/>
              <a:t>Môi</a:t>
            </a:r>
            <a:r>
              <a:rPr lang="en-US" sz="2200"/>
              <a:t> </a:t>
            </a:r>
            <a:r>
              <a:rPr lang="en-US" sz="2200" err="1"/>
              <a:t>không</a:t>
            </a:r>
            <a:r>
              <a:rPr lang="en-US" sz="2200"/>
              <a:t> </a:t>
            </a:r>
            <a:r>
              <a:rPr lang="en-US" sz="2200" err="1"/>
              <a:t>khô</a:t>
            </a:r>
            <a:r>
              <a:rPr lang="en-US" sz="2200"/>
              <a:t>, </a:t>
            </a:r>
            <a:r>
              <a:rPr lang="en-US" sz="2200" err="1"/>
              <a:t>dấu</a:t>
            </a:r>
            <a:r>
              <a:rPr lang="en-US" sz="2200"/>
              <a:t> </a:t>
            </a:r>
            <a:r>
              <a:rPr lang="en-US" sz="2200" err="1"/>
              <a:t>véo</a:t>
            </a:r>
            <a:r>
              <a:rPr lang="en-US" sz="2200"/>
              <a:t> da </a:t>
            </a:r>
            <a:r>
              <a:rPr lang="en-US" sz="2200" err="1"/>
              <a:t>mất</a:t>
            </a:r>
            <a:r>
              <a:rPr lang="en-US" sz="2200"/>
              <a:t> </a:t>
            </a:r>
            <a:r>
              <a:rPr lang="en-US" sz="2200" err="1"/>
              <a:t>nhanh</a:t>
            </a:r>
            <a:r>
              <a:rPr lang="en-US" sz="2200"/>
              <a:t>.</a:t>
            </a:r>
            <a:endParaRPr lang="en-VN" sz="2200"/>
          </a:p>
          <a:p>
            <a:pPr marL="0" indent="0">
              <a:buNone/>
            </a:pPr>
            <a:endParaRPr lang="en-SG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24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52BFC-EA5F-4D90-A110-0C9DADCC4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r>
              <a:rPr lang="en-VN" sz="4800">
                <a:solidFill>
                  <a:schemeClr val="bg1"/>
                </a:solidFill>
              </a:rPr>
              <a:t>V. KHÁM </a:t>
            </a:r>
            <a:r>
              <a:rPr lang="vi-VN"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(8h00 ngày </a:t>
            </a:r>
            <a:r>
              <a:rPr lang="en-US"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06</a:t>
            </a:r>
            <a:r>
              <a:rPr lang="vi-VN"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en-US"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vi-VN"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/2018)</a:t>
            </a:r>
            <a:r>
              <a:rPr lang="en-VN"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SG" sz="48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90EF-342B-47F0-80AB-C0BC18B50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68"/>
            <a:ext cx="10515600" cy="4466432"/>
          </a:xfrm>
        </p:spPr>
        <p:txBody>
          <a:bodyPr anchor="ctr">
            <a:normAutofit fontScale="92500" lnSpcReduction="20000"/>
          </a:bodyPr>
          <a:lstStyle/>
          <a:p>
            <a:pPr lvl="0">
              <a:lnSpc>
                <a:spcPct val="150000"/>
              </a:lnSpc>
            </a:pPr>
            <a:r>
              <a:rPr lang="fr-FR" sz="2200" b="1" i="1" err="1"/>
              <a:t>Đầu</a:t>
            </a:r>
            <a:r>
              <a:rPr lang="fr-FR" sz="2200" b="1" i="1"/>
              <a:t> </a:t>
            </a:r>
            <a:r>
              <a:rPr lang="fr-FR" sz="2200" b="1" i="1" err="1"/>
              <a:t>mặt</a:t>
            </a:r>
            <a:r>
              <a:rPr lang="fr-FR" sz="2200" b="1" i="1"/>
              <a:t> </a:t>
            </a:r>
            <a:r>
              <a:rPr lang="fr-FR" sz="2200" b="1" i="1" err="1"/>
              <a:t>cổ</a:t>
            </a:r>
            <a:endParaRPr lang="en-VN" sz="2200" b="1" i="1"/>
          </a:p>
          <a:p>
            <a:pPr lvl="1">
              <a:lnSpc>
                <a:spcPct val="150000"/>
              </a:lnSpc>
            </a:pPr>
            <a:r>
              <a:rPr lang="fr-FR" sz="2200" err="1"/>
              <a:t>Cân</a:t>
            </a:r>
            <a:r>
              <a:rPr lang="fr-FR" sz="2200"/>
              <a:t> </a:t>
            </a:r>
            <a:r>
              <a:rPr lang="fr-FR" sz="2200" err="1"/>
              <a:t>đối</a:t>
            </a:r>
            <a:r>
              <a:rPr lang="fr-FR" sz="2200"/>
              <a:t>, </a:t>
            </a:r>
            <a:r>
              <a:rPr lang="fr-FR" sz="2200" err="1"/>
              <a:t>không</a:t>
            </a:r>
            <a:r>
              <a:rPr lang="fr-FR" sz="2200"/>
              <a:t> </a:t>
            </a:r>
            <a:r>
              <a:rPr lang="fr-FR" sz="2200" err="1"/>
              <a:t>biến</a:t>
            </a:r>
            <a:r>
              <a:rPr lang="fr-FR" sz="2200"/>
              <a:t> </a:t>
            </a:r>
            <a:r>
              <a:rPr lang="fr-FR" sz="2200" err="1"/>
              <a:t>dạng</a:t>
            </a:r>
            <a:endParaRPr lang="fr-FR" sz="2200"/>
          </a:p>
          <a:p>
            <a:pPr lvl="1">
              <a:lnSpc>
                <a:spcPct val="150000"/>
              </a:lnSpc>
            </a:pPr>
            <a:r>
              <a:rPr lang="en-US" sz="2200" err="1"/>
              <a:t>Hạch</a:t>
            </a:r>
            <a:r>
              <a:rPr lang="en-US" sz="2200"/>
              <a:t> </a:t>
            </a:r>
            <a:r>
              <a:rPr lang="en-US" sz="2200" err="1"/>
              <a:t>thượng</a:t>
            </a:r>
            <a:r>
              <a:rPr lang="vi-VN" sz="2200"/>
              <a:t> đòn trái</a:t>
            </a:r>
            <a:r>
              <a:rPr lang="en-US" sz="2200"/>
              <a:t> </a:t>
            </a:r>
            <a:r>
              <a:rPr lang="en-US" sz="2200" err="1"/>
              <a:t>không</a:t>
            </a:r>
            <a:r>
              <a:rPr lang="en-US" sz="2200"/>
              <a:t> </a:t>
            </a:r>
            <a:r>
              <a:rPr lang="en-US" sz="2200" err="1"/>
              <a:t>sờ</a:t>
            </a:r>
            <a:r>
              <a:rPr lang="en-US" sz="2200"/>
              <a:t> </a:t>
            </a:r>
            <a:r>
              <a:rPr lang="en-US" sz="2200" err="1"/>
              <a:t>chạm</a:t>
            </a:r>
            <a:r>
              <a:rPr lang="en-US" sz="2200"/>
              <a:t>.</a:t>
            </a:r>
            <a:endParaRPr lang="en-VN" sz="2200"/>
          </a:p>
          <a:p>
            <a:pPr lvl="0">
              <a:lnSpc>
                <a:spcPct val="150000"/>
              </a:lnSpc>
            </a:pPr>
            <a:r>
              <a:rPr lang="fr-FR" sz="2200" b="1" i="1" err="1"/>
              <a:t>Ngực</a:t>
            </a:r>
            <a:endParaRPr lang="en-VN" sz="2200" b="1" i="1"/>
          </a:p>
          <a:p>
            <a:pPr lvl="1">
              <a:lnSpc>
                <a:spcPct val="150000"/>
              </a:lnSpc>
            </a:pPr>
            <a:r>
              <a:rPr lang="fr-FR" sz="2200" err="1"/>
              <a:t>Cân</a:t>
            </a:r>
            <a:r>
              <a:rPr lang="fr-FR" sz="2200"/>
              <a:t> </a:t>
            </a:r>
            <a:r>
              <a:rPr lang="fr-FR" sz="2200" err="1"/>
              <a:t>đối</a:t>
            </a:r>
            <a:r>
              <a:rPr lang="fr-FR" sz="2200"/>
              <a:t>, di </a:t>
            </a:r>
            <a:r>
              <a:rPr lang="fr-FR" sz="2200" err="1"/>
              <a:t>động</a:t>
            </a:r>
            <a:r>
              <a:rPr lang="fr-FR" sz="2200"/>
              <a:t> </a:t>
            </a:r>
            <a:r>
              <a:rPr lang="fr-FR" sz="2200" err="1"/>
              <a:t>theo</a:t>
            </a:r>
            <a:r>
              <a:rPr lang="fr-FR" sz="2200"/>
              <a:t> </a:t>
            </a:r>
            <a:r>
              <a:rPr lang="fr-FR" sz="2200" err="1"/>
              <a:t>nhịp</a:t>
            </a:r>
            <a:r>
              <a:rPr lang="fr-FR" sz="2200"/>
              <a:t> </a:t>
            </a:r>
            <a:r>
              <a:rPr lang="fr-FR" sz="2200" err="1"/>
              <a:t>thở</a:t>
            </a:r>
            <a:endParaRPr lang="en-VN" sz="2200"/>
          </a:p>
          <a:p>
            <a:pPr lvl="1">
              <a:lnSpc>
                <a:spcPct val="150000"/>
              </a:lnSpc>
            </a:pPr>
            <a:r>
              <a:rPr lang="en-US" sz="2200"/>
              <a:t>Tim: </a:t>
            </a:r>
            <a:r>
              <a:rPr lang="en-US" sz="2200" err="1"/>
              <a:t>Mỏm</a:t>
            </a:r>
            <a:r>
              <a:rPr lang="en-US" sz="2200"/>
              <a:t> </a:t>
            </a:r>
            <a:r>
              <a:rPr lang="en-US" sz="2200" err="1"/>
              <a:t>tim</a:t>
            </a:r>
            <a:r>
              <a:rPr lang="en-US" sz="2200"/>
              <a:t> KLS V </a:t>
            </a:r>
            <a:r>
              <a:rPr lang="en-US" sz="2200" err="1"/>
              <a:t>đường</a:t>
            </a:r>
            <a:r>
              <a:rPr lang="en-US" sz="2200"/>
              <a:t> </a:t>
            </a:r>
            <a:r>
              <a:rPr lang="en-US" sz="2200" err="1"/>
              <a:t>trung</a:t>
            </a:r>
            <a:r>
              <a:rPr lang="en-US" sz="2200"/>
              <a:t> </a:t>
            </a:r>
            <a:r>
              <a:rPr lang="en-US" sz="2200" err="1"/>
              <a:t>đòn</a:t>
            </a:r>
            <a:r>
              <a:rPr lang="en-US" sz="2200"/>
              <a:t> (T), </a:t>
            </a:r>
            <a:r>
              <a:rPr lang="fr-FR" sz="2200"/>
              <a:t>T1, T2 </a:t>
            </a:r>
            <a:r>
              <a:rPr lang="fr-FR" sz="2200" err="1"/>
              <a:t>đều</a:t>
            </a:r>
            <a:r>
              <a:rPr lang="fr-FR" sz="2200"/>
              <a:t>, </a:t>
            </a:r>
            <a:r>
              <a:rPr lang="fr-FR" sz="2200" err="1"/>
              <a:t>rõ</a:t>
            </a:r>
            <a:r>
              <a:rPr lang="fr-FR" sz="2200"/>
              <a:t>, </a:t>
            </a:r>
            <a:r>
              <a:rPr lang="fr-FR" sz="2200" err="1"/>
              <a:t>tần</a:t>
            </a:r>
            <a:r>
              <a:rPr lang="fr-FR" sz="2200"/>
              <a:t> </a:t>
            </a:r>
            <a:r>
              <a:rPr lang="fr-FR" sz="2200" err="1"/>
              <a:t>số</a:t>
            </a:r>
            <a:r>
              <a:rPr lang="fr-FR" sz="2200"/>
              <a:t> 82l/p. </a:t>
            </a:r>
            <a:r>
              <a:rPr lang="fr-FR" sz="2200" err="1"/>
              <a:t>Không</a:t>
            </a:r>
            <a:r>
              <a:rPr lang="fr-FR" sz="2200"/>
              <a:t> </a:t>
            </a:r>
            <a:r>
              <a:rPr lang="fr-FR" sz="2200" err="1"/>
              <a:t>âm</a:t>
            </a:r>
            <a:r>
              <a:rPr lang="fr-FR" sz="2200"/>
              <a:t> </a:t>
            </a:r>
            <a:r>
              <a:rPr lang="fr-FR" sz="2200" err="1"/>
              <a:t>thổi</a:t>
            </a:r>
            <a:endParaRPr lang="en-VN" sz="2200"/>
          </a:p>
          <a:p>
            <a:pPr lvl="1">
              <a:lnSpc>
                <a:spcPct val="150000"/>
              </a:lnSpc>
            </a:pPr>
            <a:r>
              <a:rPr lang="fr-FR" sz="2200" err="1"/>
              <a:t>Phổi</a:t>
            </a:r>
            <a:r>
              <a:rPr lang="fr-FR" sz="2200"/>
              <a:t> : </a:t>
            </a:r>
            <a:r>
              <a:rPr lang="fr-FR" sz="2200" err="1"/>
              <a:t>Rung</a:t>
            </a:r>
            <a:r>
              <a:rPr lang="fr-FR" sz="2200"/>
              <a:t> </a:t>
            </a:r>
            <a:r>
              <a:rPr lang="fr-FR" sz="2200" err="1"/>
              <a:t>thanh</a:t>
            </a:r>
            <a:r>
              <a:rPr lang="fr-FR" sz="2200"/>
              <a:t> </a:t>
            </a:r>
            <a:r>
              <a:rPr lang="fr-FR" sz="2200" err="1"/>
              <a:t>đều</a:t>
            </a:r>
            <a:r>
              <a:rPr lang="fr-FR" sz="2200"/>
              <a:t> 2 </a:t>
            </a:r>
            <a:r>
              <a:rPr lang="fr-FR" sz="2200" err="1"/>
              <a:t>phổi</a:t>
            </a:r>
            <a:r>
              <a:rPr lang="fr-FR" sz="2200"/>
              <a:t>, </a:t>
            </a:r>
            <a:r>
              <a:rPr lang="fr-FR" sz="2200" err="1"/>
              <a:t>gõ</a:t>
            </a:r>
            <a:r>
              <a:rPr lang="fr-FR" sz="2200"/>
              <a:t> </a:t>
            </a:r>
            <a:r>
              <a:rPr lang="fr-FR" sz="2200" err="1"/>
              <a:t>trong</a:t>
            </a:r>
            <a:r>
              <a:rPr lang="fr-FR" sz="2200"/>
              <a:t> 2 </a:t>
            </a:r>
            <a:r>
              <a:rPr lang="fr-FR" sz="2200" err="1"/>
              <a:t>phổi</a:t>
            </a:r>
            <a:r>
              <a:rPr lang="fr-FR" sz="2200"/>
              <a:t>, </a:t>
            </a:r>
            <a:r>
              <a:rPr lang="fr-FR" sz="2200" err="1"/>
              <a:t>rì</a:t>
            </a:r>
            <a:r>
              <a:rPr lang="fr-FR" sz="2200"/>
              <a:t> </a:t>
            </a:r>
            <a:r>
              <a:rPr lang="fr-FR" sz="2200" err="1"/>
              <a:t>rào</a:t>
            </a:r>
            <a:r>
              <a:rPr lang="fr-FR" sz="2200"/>
              <a:t> </a:t>
            </a:r>
            <a:r>
              <a:rPr lang="fr-FR" sz="2200" err="1"/>
              <a:t>phế</a:t>
            </a:r>
            <a:r>
              <a:rPr lang="fr-FR" sz="2200"/>
              <a:t> </a:t>
            </a:r>
            <a:r>
              <a:rPr lang="fr-FR" sz="2200" err="1"/>
              <a:t>nang</a:t>
            </a:r>
            <a:r>
              <a:rPr lang="fr-FR" sz="2200"/>
              <a:t> </a:t>
            </a:r>
            <a:r>
              <a:rPr lang="fr-FR" sz="2200" err="1"/>
              <a:t>êm</a:t>
            </a:r>
            <a:r>
              <a:rPr lang="fr-FR" sz="2200"/>
              <a:t> </a:t>
            </a:r>
            <a:r>
              <a:rPr lang="fr-FR" sz="2200" err="1"/>
              <a:t>dịu</a:t>
            </a:r>
            <a:r>
              <a:rPr lang="fr-FR" sz="2200"/>
              <a:t>. </a:t>
            </a:r>
            <a:r>
              <a:rPr lang="fr-FR" sz="2200" err="1"/>
              <a:t>Không</a:t>
            </a:r>
            <a:r>
              <a:rPr lang="fr-FR" sz="2200"/>
              <a:t> </a:t>
            </a:r>
            <a:r>
              <a:rPr lang="fr-FR" sz="2200" err="1"/>
              <a:t>rale</a:t>
            </a:r>
            <a:r>
              <a:rPr lang="fr-FR" sz="2200"/>
              <a:t>.</a:t>
            </a:r>
          </a:p>
          <a:p>
            <a:pPr>
              <a:lnSpc>
                <a:spcPct val="150000"/>
              </a:lnSpc>
            </a:pPr>
            <a:r>
              <a:rPr lang="fr-FR" sz="2200" b="1" i="1" err="1"/>
              <a:t>Tứ</a:t>
            </a:r>
            <a:r>
              <a:rPr lang="fr-FR" sz="2200" b="1" i="1"/>
              <a:t> chi</a:t>
            </a:r>
          </a:p>
          <a:p>
            <a:pPr lvl="1">
              <a:lnSpc>
                <a:spcPct val="150000"/>
              </a:lnSpc>
            </a:pPr>
            <a:r>
              <a:rPr lang="fr-FR" sz="2200" err="1"/>
              <a:t>Không</a:t>
            </a:r>
            <a:r>
              <a:rPr lang="fr-FR" sz="2200"/>
              <a:t> </a:t>
            </a:r>
            <a:r>
              <a:rPr lang="fr-FR" sz="2200" err="1"/>
              <a:t>giới</a:t>
            </a:r>
            <a:r>
              <a:rPr lang="fr-FR" sz="2200"/>
              <a:t> </a:t>
            </a:r>
            <a:r>
              <a:rPr lang="fr-FR" sz="2200" err="1"/>
              <a:t>hạn</a:t>
            </a:r>
            <a:r>
              <a:rPr lang="fr-FR" sz="2200"/>
              <a:t> </a:t>
            </a:r>
            <a:r>
              <a:rPr lang="fr-FR" sz="2200" err="1"/>
              <a:t>vận</a:t>
            </a:r>
            <a:r>
              <a:rPr lang="fr-FR" sz="2200"/>
              <a:t> </a:t>
            </a:r>
            <a:r>
              <a:rPr lang="fr-FR" sz="2200" err="1"/>
              <a:t>động</a:t>
            </a:r>
            <a:endParaRPr lang="en-VN" sz="2200" i="1"/>
          </a:p>
          <a:p>
            <a:pPr marL="0" indent="0">
              <a:buNone/>
            </a:pPr>
            <a:endParaRPr lang="vi-VN" sz="2000"/>
          </a:p>
          <a:p>
            <a:endParaRPr lang="en-SG" sz="2000"/>
          </a:p>
        </p:txBody>
      </p:sp>
    </p:spTree>
    <p:extLst>
      <p:ext uri="{BB962C8B-B14F-4D97-AF65-F5344CB8AC3E}">
        <p14:creationId xmlns:p14="http://schemas.microsoft.com/office/powerpoint/2010/main" val="2994105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3B9C5-B0E8-4D73-8A80-DF2CE6A72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r>
              <a:rPr lang="en-VN" sz="4800">
                <a:solidFill>
                  <a:schemeClr val="bg1"/>
                </a:solidFill>
              </a:rPr>
              <a:t>V. KHÁM </a:t>
            </a:r>
            <a:r>
              <a:rPr lang="vi-VN"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(8h00 ngày </a:t>
            </a:r>
            <a:r>
              <a:rPr lang="en-US"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06</a:t>
            </a:r>
            <a:r>
              <a:rPr lang="vi-VN"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en-US"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vi-VN"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/2018)</a:t>
            </a:r>
            <a:r>
              <a:rPr lang="en-VN"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SG" sz="4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8006-C421-401E-82B2-61074F6F1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68"/>
            <a:ext cx="10515600" cy="446643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fr-FR" sz="2400" b="1" i="1" err="1"/>
              <a:t>Khám</a:t>
            </a:r>
            <a:r>
              <a:rPr lang="fr-FR" sz="2400" b="1" i="1"/>
              <a:t> </a:t>
            </a:r>
            <a:r>
              <a:rPr lang="fr-FR" sz="2400" b="1" i="1" err="1"/>
              <a:t>bụng</a:t>
            </a:r>
            <a:endParaRPr lang="fr-FR" sz="2400" b="1" i="1"/>
          </a:p>
          <a:p>
            <a:pPr lvl="1">
              <a:lnSpc>
                <a:spcPct val="160000"/>
              </a:lnSpc>
            </a:pPr>
            <a:r>
              <a:rPr lang="fr-FR" sz="2200" err="1"/>
              <a:t>Bụng</a:t>
            </a:r>
            <a:r>
              <a:rPr lang="fr-FR" sz="2200"/>
              <a:t> </a:t>
            </a:r>
            <a:r>
              <a:rPr lang="fr-FR" sz="2200" err="1"/>
              <a:t>phẳng</a:t>
            </a:r>
            <a:r>
              <a:rPr lang="fr-FR" sz="2200"/>
              <a:t>, di </a:t>
            </a:r>
            <a:r>
              <a:rPr lang="fr-FR" sz="2200" err="1"/>
              <a:t>động</a:t>
            </a:r>
            <a:r>
              <a:rPr lang="fr-FR" sz="2200"/>
              <a:t> </a:t>
            </a:r>
            <a:r>
              <a:rPr lang="fr-FR" sz="2200" err="1"/>
              <a:t>đều</a:t>
            </a:r>
            <a:r>
              <a:rPr lang="fr-FR" sz="2200"/>
              <a:t> </a:t>
            </a:r>
            <a:r>
              <a:rPr lang="fr-FR" sz="2200" err="1"/>
              <a:t>theo</a:t>
            </a:r>
            <a:r>
              <a:rPr lang="fr-FR" sz="2200"/>
              <a:t> </a:t>
            </a:r>
            <a:r>
              <a:rPr lang="fr-FR" sz="2200" err="1"/>
              <a:t>nhịp</a:t>
            </a:r>
            <a:r>
              <a:rPr lang="fr-FR" sz="2200"/>
              <a:t> </a:t>
            </a:r>
            <a:r>
              <a:rPr lang="fr-FR" sz="2200" err="1"/>
              <a:t>thở</a:t>
            </a:r>
            <a:r>
              <a:rPr lang="fr-FR" sz="2200"/>
              <a:t>, </a:t>
            </a:r>
            <a:r>
              <a:rPr lang="fr-FR" sz="2200" err="1"/>
              <a:t>không</a:t>
            </a:r>
            <a:r>
              <a:rPr lang="fr-FR" sz="2200"/>
              <a:t> u, </a:t>
            </a:r>
            <a:r>
              <a:rPr lang="fr-FR" sz="2200" err="1"/>
              <a:t>không</a:t>
            </a:r>
            <a:r>
              <a:rPr lang="fr-FR" sz="2200"/>
              <a:t> </a:t>
            </a:r>
            <a:r>
              <a:rPr lang="fr-FR" sz="2200" err="1"/>
              <a:t>sẹo</a:t>
            </a:r>
            <a:r>
              <a:rPr lang="fr-FR" sz="2200"/>
              <a:t>, </a:t>
            </a:r>
            <a:r>
              <a:rPr lang="fr-FR" sz="2200" err="1"/>
              <a:t>không</a:t>
            </a:r>
            <a:r>
              <a:rPr lang="fr-FR" sz="2200"/>
              <a:t> quai </a:t>
            </a:r>
            <a:r>
              <a:rPr lang="fr-FR" sz="2200" err="1"/>
              <a:t>ruột</a:t>
            </a:r>
            <a:r>
              <a:rPr lang="fr-FR" sz="2200"/>
              <a:t> </a:t>
            </a:r>
            <a:r>
              <a:rPr lang="fr-FR" sz="2200" err="1"/>
              <a:t>nổi</a:t>
            </a:r>
            <a:r>
              <a:rPr lang="fr-FR" sz="2200"/>
              <a:t>, </a:t>
            </a:r>
            <a:r>
              <a:rPr lang="fr-FR" sz="2200" err="1"/>
              <a:t>không</a:t>
            </a:r>
            <a:r>
              <a:rPr lang="fr-FR" sz="2200"/>
              <a:t> </a:t>
            </a:r>
            <a:r>
              <a:rPr lang="fr-FR" sz="2200" err="1"/>
              <a:t>dấu</a:t>
            </a:r>
            <a:r>
              <a:rPr lang="fr-FR" sz="2200"/>
              <a:t> </a:t>
            </a:r>
            <a:r>
              <a:rPr lang="fr-FR" sz="2200" err="1"/>
              <a:t>rắn</a:t>
            </a:r>
            <a:r>
              <a:rPr lang="fr-FR" sz="2200"/>
              <a:t> </a:t>
            </a:r>
            <a:r>
              <a:rPr lang="fr-FR" sz="2200" err="1"/>
              <a:t>bò</a:t>
            </a:r>
            <a:r>
              <a:rPr lang="fr-FR" sz="2200"/>
              <a:t>.</a:t>
            </a:r>
            <a:endParaRPr lang="en-VN" sz="2200"/>
          </a:p>
          <a:p>
            <a:pPr lvl="1">
              <a:lnSpc>
                <a:spcPct val="160000"/>
              </a:lnSpc>
            </a:pPr>
            <a:r>
              <a:rPr lang="fr-FR" sz="2200" err="1"/>
              <a:t>Nhu</a:t>
            </a:r>
            <a:r>
              <a:rPr lang="fr-FR" sz="2200"/>
              <a:t> </a:t>
            </a:r>
            <a:r>
              <a:rPr lang="fr-FR" sz="2200" err="1"/>
              <a:t>động</a:t>
            </a:r>
            <a:r>
              <a:rPr lang="fr-FR" sz="2200"/>
              <a:t> </a:t>
            </a:r>
            <a:r>
              <a:rPr lang="fr-FR" sz="2200" err="1"/>
              <a:t>ruột</a:t>
            </a:r>
            <a:r>
              <a:rPr lang="fr-FR" sz="2200"/>
              <a:t> 6 </a:t>
            </a:r>
            <a:r>
              <a:rPr lang="fr-FR" sz="2200" err="1"/>
              <a:t>lần</a:t>
            </a:r>
            <a:r>
              <a:rPr lang="fr-FR" sz="2200"/>
              <a:t>/</a:t>
            </a:r>
            <a:r>
              <a:rPr lang="fr-FR" sz="2200" err="1"/>
              <a:t>phút</a:t>
            </a:r>
            <a:r>
              <a:rPr lang="fr-FR" sz="2200"/>
              <a:t>.</a:t>
            </a:r>
            <a:endParaRPr lang="en-VN" sz="2200"/>
          </a:p>
          <a:p>
            <a:pPr lvl="1">
              <a:lnSpc>
                <a:spcPct val="160000"/>
              </a:lnSpc>
            </a:pPr>
            <a:r>
              <a:rPr lang="en-US" sz="2200" err="1"/>
              <a:t>Gõ</a:t>
            </a:r>
            <a:r>
              <a:rPr lang="en-US" sz="2200"/>
              <a:t> </a:t>
            </a:r>
            <a:r>
              <a:rPr lang="en-US" sz="2200" err="1"/>
              <a:t>trong</a:t>
            </a:r>
            <a:r>
              <a:rPr lang="en-US" sz="2200"/>
              <a:t> </a:t>
            </a:r>
          </a:p>
          <a:p>
            <a:pPr lvl="1">
              <a:lnSpc>
                <a:spcPct val="160000"/>
              </a:lnSpc>
            </a:pPr>
            <a:r>
              <a:rPr lang="en-US" sz="2200" err="1"/>
              <a:t>Bụng</a:t>
            </a:r>
            <a:r>
              <a:rPr lang="en-US" sz="2200"/>
              <a:t> </a:t>
            </a:r>
            <a:r>
              <a:rPr lang="en-US" sz="2200" err="1"/>
              <a:t>mềm</a:t>
            </a:r>
            <a:r>
              <a:rPr lang="en-US" sz="2200"/>
              <a:t>, </a:t>
            </a:r>
            <a:r>
              <a:rPr lang="en-US" sz="2200" err="1"/>
              <a:t>ấn</a:t>
            </a:r>
            <a:r>
              <a:rPr lang="en-US" sz="2200"/>
              <a:t> </a:t>
            </a:r>
            <a:r>
              <a:rPr lang="en-US" sz="2200" err="1"/>
              <a:t>không</a:t>
            </a:r>
            <a:r>
              <a:rPr lang="en-US" sz="2200"/>
              <a:t> </a:t>
            </a:r>
            <a:r>
              <a:rPr lang="en-US" sz="2200" err="1"/>
              <a:t>đau</a:t>
            </a:r>
            <a:r>
              <a:rPr lang="en-US" sz="2200"/>
              <a:t>, </a:t>
            </a:r>
            <a:r>
              <a:rPr lang="en-US" sz="2200" err="1"/>
              <a:t>không</a:t>
            </a:r>
            <a:r>
              <a:rPr lang="en-US" sz="2200"/>
              <a:t> </a:t>
            </a:r>
            <a:r>
              <a:rPr lang="en-US" sz="2200" err="1"/>
              <a:t>sờ</a:t>
            </a:r>
            <a:r>
              <a:rPr lang="en-US" sz="2200"/>
              <a:t> </a:t>
            </a:r>
            <a:r>
              <a:rPr lang="en-US" sz="2200" err="1"/>
              <a:t>thấy</a:t>
            </a:r>
            <a:r>
              <a:rPr lang="en-US" sz="2200"/>
              <a:t> u.</a:t>
            </a:r>
            <a:endParaRPr lang="en-VN" sz="2200"/>
          </a:p>
          <a:p>
            <a:pPr lvl="1">
              <a:lnSpc>
                <a:spcPct val="160000"/>
              </a:lnSpc>
            </a:pPr>
            <a:r>
              <a:rPr lang="en-US" sz="2200"/>
              <a:t>Gan, </a:t>
            </a:r>
            <a:r>
              <a:rPr lang="en-US" sz="2200" err="1"/>
              <a:t>lách</a:t>
            </a:r>
            <a:r>
              <a:rPr lang="en-US" sz="2200"/>
              <a:t> </a:t>
            </a:r>
            <a:r>
              <a:rPr lang="en-US" sz="2200" err="1"/>
              <a:t>không</a:t>
            </a:r>
            <a:r>
              <a:rPr lang="en-US" sz="2200"/>
              <a:t> </a:t>
            </a:r>
            <a:r>
              <a:rPr lang="en-US" sz="2200" err="1"/>
              <a:t>sờ</a:t>
            </a:r>
            <a:r>
              <a:rPr lang="en-US" sz="2200"/>
              <a:t> </a:t>
            </a:r>
            <a:r>
              <a:rPr lang="en-US" sz="2200" err="1"/>
              <a:t>chạm</a:t>
            </a:r>
            <a:r>
              <a:rPr lang="en-US" sz="2200"/>
              <a:t>. </a:t>
            </a:r>
          </a:p>
          <a:p>
            <a:pPr fontAlgn="base"/>
            <a:r>
              <a:rPr lang="en-US" sz="2400" b="1" i="1" err="1"/>
              <a:t>Khám</a:t>
            </a:r>
            <a:r>
              <a:rPr lang="en-US" sz="2400" b="1" i="1"/>
              <a:t> </a:t>
            </a:r>
            <a:r>
              <a:rPr lang="en-US" sz="2400" b="1" i="1" err="1"/>
              <a:t>hậu</a:t>
            </a:r>
            <a:r>
              <a:rPr lang="en-US" sz="2400" b="1" i="1"/>
              <a:t> </a:t>
            </a:r>
            <a:r>
              <a:rPr lang="en-US" sz="2400" b="1" i="1" err="1"/>
              <a:t>môn</a:t>
            </a:r>
            <a:r>
              <a:rPr lang="en-US" sz="2400" b="1" i="1"/>
              <a:t> </a:t>
            </a:r>
            <a:r>
              <a:rPr lang="en-US" sz="2400" b="1" i="1" err="1"/>
              <a:t>trực</a:t>
            </a:r>
            <a:r>
              <a:rPr lang="en-US" sz="2400" b="1" i="1"/>
              <a:t> </a:t>
            </a:r>
            <a:r>
              <a:rPr lang="en-US" sz="2400" b="1" i="1" err="1"/>
              <a:t>tràng</a:t>
            </a:r>
            <a:r>
              <a:rPr lang="en-US" sz="2400" b="1" i="1"/>
              <a:t>: </a:t>
            </a:r>
            <a:r>
              <a:rPr lang="en-US" sz="2200" err="1"/>
              <a:t>Bóng</a:t>
            </a:r>
            <a:r>
              <a:rPr lang="en-US" sz="2200"/>
              <a:t> </a:t>
            </a:r>
            <a:r>
              <a:rPr lang="en-US" sz="2200" err="1"/>
              <a:t>trực</a:t>
            </a:r>
            <a:r>
              <a:rPr lang="en-US" sz="2200"/>
              <a:t> </a:t>
            </a:r>
            <a:r>
              <a:rPr lang="en-US" sz="2200" err="1"/>
              <a:t>tràng</a:t>
            </a:r>
            <a:r>
              <a:rPr lang="en-US" sz="2200"/>
              <a:t> </a:t>
            </a:r>
            <a:r>
              <a:rPr lang="en-US" sz="2200" err="1"/>
              <a:t>trống</a:t>
            </a:r>
            <a:r>
              <a:rPr lang="en-US" sz="2200"/>
              <a:t>, </a:t>
            </a:r>
            <a:r>
              <a:rPr lang="en-US" sz="2200" err="1"/>
              <a:t>không</a:t>
            </a:r>
            <a:r>
              <a:rPr lang="en-US" sz="2200"/>
              <a:t> u, </a:t>
            </a:r>
            <a:r>
              <a:rPr lang="en-US" sz="2200" err="1"/>
              <a:t>không</a:t>
            </a:r>
            <a:r>
              <a:rPr lang="en-US" sz="2200"/>
              <a:t> </a:t>
            </a:r>
            <a:r>
              <a:rPr lang="en-US" sz="2200" err="1"/>
              <a:t>máu</a:t>
            </a:r>
            <a:r>
              <a:rPr lang="en-US" sz="2200"/>
              <a:t> </a:t>
            </a:r>
            <a:r>
              <a:rPr lang="en-US" sz="2200" err="1"/>
              <a:t>theo</a:t>
            </a:r>
            <a:r>
              <a:rPr lang="en-US" sz="2200"/>
              <a:t> </a:t>
            </a:r>
            <a:r>
              <a:rPr lang="en-US" sz="2200" err="1"/>
              <a:t>găng</a:t>
            </a:r>
            <a:r>
              <a:rPr lang="en-US" sz="2200"/>
              <a:t>.</a:t>
            </a:r>
          </a:p>
          <a:p>
            <a:pPr marL="0" indent="0">
              <a:buNone/>
            </a:pPr>
            <a:endParaRPr lang="vi-VN" sz="2400"/>
          </a:p>
          <a:p>
            <a:endParaRPr lang="en-SG" sz="2400"/>
          </a:p>
        </p:txBody>
      </p:sp>
    </p:spTree>
    <p:extLst>
      <p:ext uri="{BB962C8B-B14F-4D97-AF65-F5344CB8AC3E}">
        <p14:creationId xmlns:p14="http://schemas.microsoft.com/office/powerpoint/2010/main" val="2882738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82F28-B0B1-42DC-BE0B-E9837CBA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G" sz="4600">
                <a:solidFill>
                  <a:srgbClr val="FFFFFF"/>
                </a:solidFill>
              </a:rPr>
              <a:t>VI. TÓM TẮT BỆNH ÁN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5622422-7C02-4ABE-8F29-4C311714E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119951"/>
              </p:ext>
            </p:extLst>
          </p:nvPr>
        </p:nvGraphicFramePr>
        <p:xfrm>
          <a:off x="838200" y="1911350"/>
          <a:ext cx="10515600" cy="4946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7431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75F74-7CDD-4E4B-9474-783AA6FA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SG" sz="6000" b="1">
                <a:solidFill>
                  <a:srgbClr val="FFFFFF"/>
                </a:solidFill>
              </a:rPr>
              <a:t>ĐẶT VẤN ĐỀ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9774A-9AAA-4D29-867E-0693B8588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SG" sz="3200" err="1"/>
              <a:t>Hội</a:t>
            </a:r>
            <a:r>
              <a:rPr lang="en-SG" sz="3200"/>
              <a:t> </a:t>
            </a:r>
            <a:r>
              <a:rPr lang="en-SG" sz="3200" err="1"/>
              <a:t>chứng</a:t>
            </a:r>
            <a:r>
              <a:rPr lang="en-SG" sz="3200"/>
              <a:t> </a:t>
            </a:r>
            <a:r>
              <a:rPr lang="en-SG" sz="3200" err="1"/>
              <a:t>bán</a:t>
            </a:r>
            <a:r>
              <a:rPr lang="en-SG" sz="3200"/>
              <a:t> </a:t>
            </a:r>
            <a:r>
              <a:rPr lang="en-SG" sz="3200" err="1"/>
              <a:t>tắc</a:t>
            </a:r>
            <a:r>
              <a:rPr lang="en-SG" sz="3200"/>
              <a:t> </a:t>
            </a:r>
            <a:r>
              <a:rPr lang="en-SG" sz="3200" err="1"/>
              <a:t>ruột</a:t>
            </a:r>
            <a:r>
              <a:rPr lang="en-SG" sz="3200"/>
              <a:t> 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SG" sz="3200">
                <a:latin typeface="Calibri"/>
                <a:cs typeface="Calibri"/>
              </a:rPr>
              <a:t>XHTH dưới </a:t>
            </a:r>
            <a:endParaRPr lang="en-SG" sz="320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SG" sz="3200" err="1"/>
              <a:t>Sụt</a:t>
            </a:r>
            <a:r>
              <a:rPr lang="en-SG" sz="3200"/>
              <a:t> </a:t>
            </a:r>
            <a:r>
              <a:rPr lang="en-SG" sz="3200" err="1"/>
              <a:t>cân</a:t>
            </a:r>
            <a:r>
              <a:rPr lang="en-SG" sz="3200"/>
              <a:t>, </a:t>
            </a:r>
            <a:r>
              <a:rPr lang="en-SG" sz="3200" err="1"/>
              <a:t>niêm</a:t>
            </a:r>
            <a:r>
              <a:rPr lang="en-SG" sz="3200"/>
              <a:t> </a:t>
            </a:r>
            <a:r>
              <a:rPr lang="en-SG" sz="3200" err="1"/>
              <a:t>nhạt</a:t>
            </a:r>
            <a:r>
              <a:rPr lang="en-SG" sz="3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6748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82F28-B0B1-42DC-BE0B-E9837CBA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SG" sz="4000">
                <a:solidFill>
                  <a:srgbClr val="FFFFFF"/>
                </a:solidFill>
              </a:rPr>
              <a:t>CHẨN ĐOÁN</a:t>
            </a:r>
          </a:p>
        </p:txBody>
      </p:sp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id="{38283B61-67A4-421D-8330-FB6AC44483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137484"/>
              </p:ext>
            </p:extLst>
          </p:nvPr>
        </p:nvGraphicFramePr>
        <p:xfrm>
          <a:off x="644055" y="2490436"/>
          <a:ext cx="11382629" cy="4367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9797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4AD0-686D-48CD-B8A2-6D88A713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58" y="95994"/>
            <a:ext cx="2312895" cy="541622"/>
          </a:xfrm>
        </p:spPr>
        <p:txBody>
          <a:bodyPr anchor="t">
            <a:normAutofit fontScale="90000"/>
          </a:bodyPr>
          <a:lstStyle/>
          <a:p>
            <a:r>
              <a:rPr lang="en-SG" sz="4000" b="1"/>
              <a:t>BIỆN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164D-E6CA-45E2-A297-A6246CEA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05" y="637616"/>
            <a:ext cx="11612990" cy="5929591"/>
          </a:xfrm>
        </p:spPr>
        <p:txBody>
          <a:bodyPr anchor="t">
            <a:no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en-SG" sz="1600" u="sng"/>
              <a:t>HC </a:t>
            </a:r>
            <a:r>
              <a:rPr lang="en-SG" sz="1600" u="sng" err="1"/>
              <a:t>bán</a:t>
            </a:r>
            <a:r>
              <a:rPr lang="en-SG" sz="1600" u="sng"/>
              <a:t> </a:t>
            </a:r>
            <a:r>
              <a:rPr lang="en-SG" sz="1600" u="sng" err="1"/>
              <a:t>tắc</a:t>
            </a:r>
            <a:r>
              <a:rPr lang="en-SG" sz="1600" u="sng"/>
              <a:t> </a:t>
            </a:r>
            <a:r>
              <a:rPr lang="en-SG" sz="1600" u="sng" err="1"/>
              <a:t>ruột</a:t>
            </a:r>
            <a:r>
              <a:rPr lang="en-SG" sz="1600" u="sng"/>
              <a:t>: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SG" sz="1600" err="1"/>
              <a:t>Thể</a:t>
            </a:r>
            <a:r>
              <a:rPr lang="en-SG" sz="1600"/>
              <a:t> </a:t>
            </a:r>
            <a:r>
              <a:rPr lang="en-SG" sz="1600" err="1"/>
              <a:t>tắc</a:t>
            </a:r>
            <a:r>
              <a:rPr lang="en-SG" sz="1600"/>
              <a:t> </a:t>
            </a:r>
            <a:r>
              <a:rPr lang="en-SG" sz="1600" err="1"/>
              <a:t>ruột</a:t>
            </a:r>
            <a:r>
              <a:rPr lang="en-SG" sz="1600"/>
              <a:t>: BN </a:t>
            </a:r>
            <a:r>
              <a:rPr lang="en-SG" sz="1600" err="1"/>
              <a:t>nữ</a:t>
            </a:r>
            <a:r>
              <a:rPr lang="en-SG" sz="1600"/>
              <a:t> 34 </a:t>
            </a:r>
            <a:r>
              <a:rPr lang="en-SG" sz="1600" err="1"/>
              <a:t>tuổi</a:t>
            </a:r>
            <a:r>
              <a:rPr lang="en-SG" sz="1600"/>
              <a:t>, </a:t>
            </a:r>
            <a:r>
              <a:rPr lang="en-SG" sz="1600" err="1"/>
              <a:t>nhập</a:t>
            </a:r>
            <a:r>
              <a:rPr lang="en-SG" sz="1600"/>
              <a:t> </a:t>
            </a:r>
            <a:r>
              <a:rPr lang="en-SG" sz="1600" err="1"/>
              <a:t>viện</a:t>
            </a:r>
            <a:r>
              <a:rPr lang="en-SG" sz="1600"/>
              <a:t> </a:t>
            </a:r>
            <a:r>
              <a:rPr lang="en-SG" sz="1600" err="1"/>
              <a:t>vì</a:t>
            </a:r>
            <a:r>
              <a:rPr lang="en-SG" sz="1600"/>
              <a:t> </a:t>
            </a:r>
            <a:r>
              <a:rPr lang="en-SG" sz="1600" err="1"/>
              <a:t>đau</a:t>
            </a:r>
            <a:r>
              <a:rPr lang="en-SG" sz="1600"/>
              <a:t> </a:t>
            </a:r>
            <a:r>
              <a:rPr lang="en-SG" sz="1600" err="1"/>
              <a:t>bụng</a:t>
            </a:r>
            <a:r>
              <a:rPr lang="en-SG" sz="1600"/>
              <a:t>, qua </a:t>
            </a:r>
            <a:r>
              <a:rPr lang="en-SG" sz="1600" err="1"/>
              <a:t>khai</a:t>
            </a:r>
            <a:r>
              <a:rPr lang="en-SG" sz="1600"/>
              <a:t> </a:t>
            </a:r>
            <a:r>
              <a:rPr lang="en-SG" sz="1600" err="1"/>
              <a:t>thác</a:t>
            </a:r>
            <a:r>
              <a:rPr lang="en-SG" sz="1600"/>
              <a:t> </a:t>
            </a:r>
            <a:r>
              <a:rPr lang="en-SG" sz="1600" err="1"/>
              <a:t>bệnh</a:t>
            </a:r>
            <a:r>
              <a:rPr lang="en-SG" sz="1600"/>
              <a:t> </a:t>
            </a:r>
            <a:r>
              <a:rPr lang="en-SG" sz="1600" err="1"/>
              <a:t>sử</a:t>
            </a:r>
            <a:r>
              <a:rPr lang="en-SG" sz="1600"/>
              <a:t> </a:t>
            </a:r>
            <a:r>
              <a:rPr lang="en-SG" sz="1600" err="1"/>
              <a:t>và</a:t>
            </a:r>
            <a:r>
              <a:rPr lang="en-SG" sz="1600"/>
              <a:t> </a:t>
            </a:r>
            <a:r>
              <a:rPr lang="en-SG" sz="1600" err="1"/>
              <a:t>thăm</a:t>
            </a:r>
            <a:r>
              <a:rPr lang="en-SG" sz="1600"/>
              <a:t> </a:t>
            </a:r>
            <a:r>
              <a:rPr lang="en-SG" sz="1600" err="1"/>
              <a:t>khám</a:t>
            </a:r>
            <a:r>
              <a:rPr lang="en-SG" sz="1600"/>
              <a:t> </a:t>
            </a:r>
            <a:r>
              <a:rPr lang="en-SG" sz="1600" err="1"/>
              <a:t>ghi</a:t>
            </a:r>
            <a:r>
              <a:rPr lang="en-SG" sz="1600"/>
              <a:t> </a:t>
            </a:r>
            <a:r>
              <a:rPr lang="en-SG" sz="1600" err="1"/>
              <a:t>nhận</a:t>
            </a:r>
            <a:r>
              <a:rPr lang="en-SG" sz="1600"/>
              <a:t> BN </a:t>
            </a:r>
            <a:r>
              <a:rPr lang="en-SG" sz="1600" err="1"/>
              <a:t>có</a:t>
            </a:r>
            <a:r>
              <a:rPr lang="en-SG" sz="1600"/>
              <a:t> </a:t>
            </a:r>
            <a:r>
              <a:rPr lang="en-SG" sz="1600" err="1"/>
              <a:t>đau</a:t>
            </a:r>
            <a:r>
              <a:rPr lang="en-SG" sz="1600"/>
              <a:t> </a:t>
            </a:r>
            <a:r>
              <a:rPr lang="en-SG" sz="1600" err="1"/>
              <a:t>bụng</a:t>
            </a:r>
            <a:r>
              <a:rPr lang="en-SG" sz="1600"/>
              <a:t> </a:t>
            </a:r>
            <a:r>
              <a:rPr lang="en-SG" sz="1600" err="1"/>
              <a:t>quặn</a:t>
            </a:r>
            <a:r>
              <a:rPr lang="en-SG" sz="1600"/>
              <a:t> </a:t>
            </a:r>
            <a:r>
              <a:rPr lang="en-SG" sz="1600" err="1"/>
              <a:t>cơn</a:t>
            </a:r>
            <a:r>
              <a:rPr lang="en-SG" sz="1600"/>
              <a:t> </a:t>
            </a:r>
            <a:r>
              <a:rPr lang="en-SG" sz="1600" err="1"/>
              <a:t>kèm</a:t>
            </a:r>
            <a:r>
              <a:rPr lang="en-SG" sz="1600"/>
              <a:t> </a:t>
            </a:r>
            <a:r>
              <a:rPr lang="en-SG" sz="1600" err="1"/>
              <a:t>chướng</a:t>
            </a:r>
            <a:r>
              <a:rPr lang="en-SG" sz="1600"/>
              <a:t> </a:t>
            </a:r>
            <a:r>
              <a:rPr lang="en-SG" sz="1600" err="1"/>
              <a:t>bụng</a:t>
            </a:r>
            <a:r>
              <a:rPr lang="en-SG" sz="1600"/>
              <a:t> </a:t>
            </a:r>
            <a:r>
              <a:rPr lang="en-SG" sz="1600" err="1"/>
              <a:t>tăng</a:t>
            </a:r>
            <a:r>
              <a:rPr lang="en-SG" sz="1600"/>
              <a:t> </a:t>
            </a:r>
            <a:r>
              <a:rPr lang="en-SG" sz="1600" err="1"/>
              <a:t>dần</a:t>
            </a:r>
            <a:r>
              <a:rPr lang="en-SG" sz="1600"/>
              <a:t> </a:t>
            </a:r>
            <a:r>
              <a:rPr lang="en-SG" sz="1600" err="1"/>
              <a:t>nhưng</a:t>
            </a:r>
            <a:r>
              <a:rPr lang="en-SG" sz="1600"/>
              <a:t> </a:t>
            </a:r>
            <a:r>
              <a:rPr lang="en-SG" sz="1600" err="1"/>
              <a:t>còn</a:t>
            </a:r>
            <a:r>
              <a:rPr lang="en-SG" sz="1600"/>
              <a:t> </a:t>
            </a:r>
            <a:r>
              <a:rPr lang="en-SG" sz="1600" err="1"/>
              <a:t>đi</a:t>
            </a:r>
            <a:r>
              <a:rPr lang="en-SG" sz="1600"/>
              <a:t> </a:t>
            </a:r>
            <a:r>
              <a:rPr lang="en-SG" sz="1600" err="1"/>
              <a:t>tiêu</a:t>
            </a:r>
            <a:r>
              <a:rPr lang="en-SG" sz="1600"/>
              <a:t> </a:t>
            </a:r>
            <a:r>
              <a:rPr lang="en-SG" sz="1600" err="1"/>
              <a:t>được</a:t>
            </a:r>
            <a:r>
              <a:rPr lang="en-SG" sz="1600"/>
              <a:t> -&gt; </a:t>
            </a:r>
            <a:r>
              <a:rPr lang="en-SG" sz="1600" err="1"/>
              <a:t>nghĩ</a:t>
            </a:r>
            <a:r>
              <a:rPr lang="en-SG" sz="1600"/>
              <a:t> BN </a:t>
            </a:r>
            <a:r>
              <a:rPr lang="en-SG" sz="1600" err="1"/>
              <a:t>có</a:t>
            </a:r>
            <a:r>
              <a:rPr lang="en-SG" sz="1600"/>
              <a:t> </a:t>
            </a:r>
            <a:r>
              <a:rPr lang="en-SG" sz="1600" err="1"/>
              <a:t>bán</a:t>
            </a:r>
            <a:r>
              <a:rPr lang="en-SG" sz="1600"/>
              <a:t> </a:t>
            </a:r>
            <a:r>
              <a:rPr lang="en-SG" sz="1600" err="1"/>
              <a:t>tắc</a:t>
            </a:r>
            <a:r>
              <a:rPr lang="en-SG" sz="1600"/>
              <a:t> </a:t>
            </a:r>
            <a:r>
              <a:rPr lang="en-SG" sz="1600" err="1"/>
              <a:t>ruột</a:t>
            </a:r>
            <a:r>
              <a:rPr lang="en-SG" sz="1600"/>
              <a:t>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SG" sz="1600"/>
              <a:t>Do BN </a:t>
            </a:r>
            <a:r>
              <a:rPr lang="en-SG" sz="1600" err="1"/>
              <a:t>không</a:t>
            </a:r>
            <a:r>
              <a:rPr lang="en-SG" sz="1600"/>
              <a:t> </a:t>
            </a:r>
            <a:r>
              <a:rPr lang="en-SG" sz="1600" err="1"/>
              <a:t>buồn</a:t>
            </a:r>
            <a:r>
              <a:rPr lang="en-SG" sz="1600"/>
              <a:t> </a:t>
            </a:r>
            <a:r>
              <a:rPr lang="en-SG" sz="1600" err="1"/>
              <a:t>nôn</a:t>
            </a:r>
            <a:r>
              <a:rPr lang="en-SG" sz="1600"/>
              <a:t>, </a:t>
            </a:r>
            <a:r>
              <a:rPr lang="en-SG" sz="1600" err="1"/>
              <a:t>không</a:t>
            </a:r>
            <a:r>
              <a:rPr lang="en-SG" sz="1600"/>
              <a:t> </a:t>
            </a:r>
            <a:r>
              <a:rPr lang="en-SG" sz="1600" err="1"/>
              <a:t>nôn</a:t>
            </a:r>
            <a:r>
              <a:rPr lang="en-SG" sz="1600"/>
              <a:t>, </a:t>
            </a:r>
            <a:r>
              <a:rPr lang="en-SG" sz="1600" err="1"/>
              <a:t>khoảng</a:t>
            </a:r>
            <a:r>
              <a:rPr lang="en-SG" sz="1600"/>
              <a:t> </a:t>
            </a:r>
            <a:r>
              <a:rPr lang="en-SG" sz="1600" err="1"/>
              <a:t>cách</a:t>
            </a:r>
            <a:r>
              <a:rPr lang="en-SG" sz="1600"/>
              <a:t> </a:t>
            </a:r>
            <a:r>
              <a:rPr lang="en-SG" sz="1600" err="1"/>
              <a:t>giữa</a:t>
            </a:r>
            <a:r>
              <a:rPr lang="en-SG" sz="1600"/>
              <a:t> </a:t>
            </a:r>
            <a:r>
              <a:rPr lang="en-SG" sz="1600" err="1"/>
              <a:t>các</a:t>
            </a:r>
            <a:r>
              <a:rPr lang="en-SG" sz="1600"/>
              <a:t> </a:t>
            </a:r>
            <a:r>
              <a:rPr lang="en-SG" sz="1600" err="1"/>
              <a:t>cơn</a:t>
            </a:r>
            <a:r>
              <a:rPr lang="en-SG" sz="1600"/>
              <a:t> 8-10 </a:t>
            </a:r>
            <a:r>
              <a:rPr lang="en-SG" sz="1600" err="1"/>
              <a:t>phút</a:t>
            </a:r>
            <a:r>
              <a:rPr lang="en-SG" sz="1600"/>
              <a:t> -&gt; </a:t>
            </a:r>
            <a:r>
              <a:rPr lang="en-SG" sz="1600" err="1"/>
              <a:t>nghĩ</a:t>
            </a:r>
            <a:r>
              <a:rPr lang="en-SG" sz="1600"/>
              <a:t> </a:t>
            </a:r>
            <a:r>
              <a:rPr lang="en-SG" sz="1600" err="1"/>
              <a:t>nhiều</a:t>
            </a:r>
            <a:r>
              <a:rPr lang="en-SG" sz="1600"/>
              <a:t> </a:t>
            </a:r>
            <a:r>
              <a:rPr lang="en-SG" sz="1600" err="1"/>
              <a:t>tắc</a:t>
            </a:r>
            <a:r>
              <a:rPr lang="en-SG" sz="1600"/>
              <a:t> </a:t>
            </a:r>
            <a:r>
              <a:rPr lang="en-SG" sz="1600" err="1"/>
              <a:t>thấp</a:t>
            </a:r>
            <a:r>
              <a:rPr lang="en-SG" sz="1600"/>
              <a:t>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SG" sz="1600" err="1"/>
              <a:t>Các</a:t>
            </a:r>
            <a:r>
              <a:rPr lang="en-SG" sz="1600"/>
              <a:t> </a:t>
            </a:r>
            <a:r>
              <a:rPr lang="en-SG" sz="1600" err="1"/>
              <a:t>nguyên</a:t>
            </a:r>
            <a:r>
              <a:rPr lang="en-SG" sz="1600"/>
              <a:t> </a:t>
            </a:r>
            <a:r>
              <a:rPr lang="en-SG" sz="1600" err="1"/>
              <a:t>nhân</a:t>
            </a:r>
            <a:r>
              <a:rPr lang="en-SG" sz="1600"/>
              <a:t>: 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en-SG" sz="1600" err="1"/>
              <a:t>Ngoài</a:t>
            </a:r>
            <a:r>
              <a:rPr lang="en-SG" sz="1600"/>
              <a:t> </a:t>
            </a:r>
            <a:r>
              <a:rPr lang="en-SG" sz="1600" err="1"/>
              <a:t>thành</a:t>
            </a:r>
            <a:r>
              <a:rPr lang="en-SG" sz="1600"/>
              <a:t>:</a:t>
            </a:r>
          </a:p>
          <a:p>
            <a:pPr lvl="1">
              <a:spcAft>
                <a:spcPts val="600"/>
              </a:spcAft>
            </a:pPr>
            <a:r>
              <a:rPr lang="en-SG" sz="1600" err="1"/>
              <a:t>Dính</a:t>
            </a:r>
            <a:r>
              <a:rPr lang="en-SG" sz="1600"/>
              <a:t> </a:t>
            </a:r>
            <a:r>
              <a:rPr lang="en-SG" sz="1600" err="1"/>
              <a:t>ruột</a:t>
            </a:r>
            <a:r>
              <a:rPr lang="en-SG" sz="1600"/>
              <a:t>: BN </a:t>
            </a:r>
            <a:r>
              <a:rPr lang="en-SG" sz="1600" err="1"/>
              <a:t>không</a:t>
            </a:r>
            <a:r>
              <a:rPr lang="en-SG" sz="1600"/>
              <a:t> </a:t>
            </a:r>
            <a:r>
              <a:rPr lang="en-SG" sz="1600" err="1"/>
              <a:t>có</a:t>
            </a:r>
            <a:r>
              <a:rPr lang="en-SG" sz="1600"/>
              <a:t> </a:t>
            </a:r>
            <a:r>
              <a:rPr lang="en-SG" sz="1600" err="1"/>
              <a:t>tiền</a:t>
            </a:r>
            <a:r>
              <a:rPr lang="en-SG" sz="1600"/>
              <a:t> </a:t>
            </a:r>
            <a:r>
              <a:rPr lang="en-SG" sz="1600" err="1"/>
              <a:t>căn</a:t>
            </a:r>
            <a:r>
              <a:rPr lang="en-SG" sz="1600"/>
              <a:t> PT </a:t>
            </a:r>
            <a:r>
              <a:rPr lang="en-SG" sz="1600" err="1"/>
              <a:t>trước</a:t>
            </a:r>
            <a:r>
              <a:rPr lang="en-SG" sz="1600"/>
              <a:t> </a:t>
            </a:r>
            <a:r>
              <a:rPr lang="en-SG" sz="1600" err="1"/>
              <a:t>đây</a:t>
            </a:r>
            <a:r>
              <a:rPr lang="en-SG" sz="1600"/>
              <a:t> -&gt; </a:t>
            </a:r>
            <a:r>
              <a:rPr lang="en-SG" sz="1600" err="1"/>
              <a:t>không</a:t>
            </a:r>
            <a:r>
              <a:rPr lang="en-SG" sz="1600"/>
              <a:t> </a:t>
            </a:r>
            <a:r>
              <a:rPr lang="en-SG" sz="1600" err="1"/>
              <a:t>nghĩ</a:t>
            </a:r>
            <a:r>
              <a:rPr lang="en-SG" sz="1600"/>
              <a:t> </a:t>
            </a:r>
          </a:p>
          <a:p>
            <a:pPr lvl="1">
              <a:spcAft>
                <a:spcPts val="600"/>
              </a:spcAft>
            </a:pPr>
            <a:r>
              <a:rPr lang="en-SG" sz="1600"/>
              <a:t>U </a:t>
            </a:r>
            <a:r>
              <a:rPr lang="en-SG" sz="1600" err="1"/>
              <a:t>các</a:t>
            </a:r>
            <a:r>
              <a:rPr lang="en-SG" sz="1600"/>
              <a:t> </a:t>
            </a:r>
            <a:r>
              <a:rPr lang="en-SG" sz="1600" err="1"/>
              <a:t>tạng</a:t>
            </a:r>
            <a:r>
              <a:rPr lang="en-SG" sz="1600"/>
              <a:t> </a:t>
            </a:r>
            <a:r>
              <a:rPr lang="en-SG" sz="1600" err="1"/>
              <a:t>kế</a:t>
            </a:r>
            <a:r>
              <a:rPr lang="en-SG" sz="1600"/>
              <a:t> </a:t>
            </a:r>
            <a:r>
              <a:rPr lang="en-SG" sz="1600" err="1"/>
              <a:t>cận</a:t>
            </a:r>
            <a:r>
              <a:rPr lang="en-SG" sz="1600"/>
              <a:t> </a:t>
            </a:r>
            <a:r>
              <a:rPr lang="en-SG" sz="1600" err="1"/>
              <a:t>ruột</a:t>
            </a:r>
            <a:r>
              <a:rPr lang="en-SG" sz="1600"/>
              <a:t>: </a:t>
            </a:r>
            <a:r>
              <a:rPr lang="en-SG" sz="1600" err="1"/>
              <a:t>khám</a:t>
            </a:r>
            <a:r>
              <a:rPr lang="en-SG" sz="1600"/>
              <a:t> </a:t>
            </a:r>
            <a:r>
              <a:rPr lang="en-SG" sz="1600" err="1"/>
              <a:t>lâm</a:t>
            </a:r>
            <a:r>
              <a:rPr lang="en-SG" sz="1600"/>
              <a:t> </a:t>
            </a:r>
            <a:r>
              <a:rPr lang="en-SG" sz="1600" err="1"/>
              <a:t>sàng</a:t>
            </a:r>
            <a:r>
              <a:rPr lang="en-SG" sz="1600"/>
              <a:t> </a:t>
            </a:r>
            <a:r>
              <a:rPr lang="en-SG" sz="1600" err="1"/>
              <a:t>không</a:t>
            </a:r>
            <a:r>
              <a:rPr lang="en-SG" sz="1600"/>
              <a:t> </a:t>
            </a:r>
            <a:r>
              <a:rPr lang="en-SG" sz="1600" err="1"/>
              <a:t>ghi</a:t>
            </a:r>
            <a:r>
              <a:rPr lang="en-SG" sz="1600"/>
              <a:t> </a:t>
            </a:r>
            <a:r>
              <a:rPr lang="en-SG" sz="1600" err="1"/>
              <a:t>nhận</a:t>
            </a:r>
            <a:r>
              <a:rPr lang="en-SG" sz="1600"/>
              <a:t> </a:t>
            </a:r>
            <a:r>
              <a:rPr lang="en-SG" sz="1600" err="1"/>
              <a:t>khối</a:t>
            </a:r>
            <a:r>
              <a:rPr lang="en-SG" sz="1600"/>
              <a:t> u, </a:t>
            </a:r>
            <a:r>
              <a:rPr lang="en-SG" sz="1600" err="1"/>
              <a:t>bệnh</a:t>
            </a:r>
            <a:r>
              <a:rPr lang="en-SG" sz="1600"/>
              <a:t> </a:t>
            </a:r>
            <a:r>
              <a:rPr lang="en-SG" sz="1600" err="1"/>
              <a:t>sử</a:t>
            </a:r>
            <a:r>
              <a:rPr lang="en-SG" sz="1600"/>
              <a:t> </a:t>
            </a:r>
            <a:r>
              <a:rPr lang="en-SG" sz="1600" err="1"/>
              <a:t>không</a:t>
            </a:r>
            <a:r>
              <a:rPr lang="en-SG" sz="1600"/>
              <a:t> </a:t>
            </a:r>
            <a:r>
              <a:rPr lang="en-SG" sz="1600" err="1"/>
              <a:t>gợi</a:t>
            </a:r>
            <a:r>
              <a:rPr lang="en-SG" sz="1600"/>
              <a:t> </a:t>
            </a:r>
            <a:r>
              <a:rPr lang="en-SG" sz="1600" err="1"/>
              <a:t>ý</a:t>
            </a:r>
            <a:r>
              <a:rPr lang="en-SG" sz="1600"/>
              <a:t> -&gt; </a:t>
            </a:r>
            <a:r>
              <a:rPr lang="en-SG" sz="1600" err="1"/>
              <a:t>ít</a:t>
            </a:r>
            <a:r>
              <a:rPr lang="en-SG" sz="1600"/>
              <a:t> </a:t>
            </a:r>
            <a:r>
              <a:rPr lang="en-SG" sz="1600" err="1"/>
              <a:t>nghĩ</a:t>
            </a:r>
            <a:r>
              <a:rPr lang="en-SG" sz="1600"/>
              <a:t> 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en-SG" sz="1600" err="1"/>
              <a:t>Thành</a:t>
            </a:r>
            <a:r>
              <a:rPr lang="en-SG" sz="1600"/>
              <a:t> </a:t>
            </a:r>
            <a:r>
              <a:rPr lang="en-SG" sz="1600" err="1"/>
              <a:t>ruột</a:t>
            </a:r>
            <a:r>
              <a:rPr lang="en-SG" sz="1600"/>
              <a:t>: </a:t>
            </a:r>
          </a:p>
          <a:p>
            <a:pPr lvl="1">
              <a:spcAft>
                <a:spcPts val="600"/>
              </a:spcAft>
            </a:pPr>
            <a:r>
              <a:rPr lang="en-SG" sz="1600" b="1"/>
              <a:t>U </a:t>
            </a:r>
            <a:r>
              <a:rPr lang="en-SG" sz="1600" b="1" err="1"/>
              <a:t>đại</a:t>
            </a:r>
            <a:r>
              <a:rPr lang="en-SG" sz="1600" b="1"/>
              <a:t> </a:t>
            </a:r>
            <a:r>
              <a:rPr lang="en-SG" sz="1600" b="1" err="1"/>
              <a:t>tràng</a:t>
            </a:r>
            <a:r>
              <a:rPr lang="en-SG" sz="1600" b="1"/>
              <a:t>: </a:t>
            </a:r>
            <a:r>
              <a:rPr lang="en-SG" sz="1600"/>
              <a:t>BN </a:t>
            </a:r>
            <a:r>
              <a:rPr lang="en-SG" sz="1600" err="1"/>
              <a:t>có</a:t>
            </a:r>
            <a:r>
              <a:rPr lang="en-SG" sz="1600"/>
              <a:t> </a:t>
            </a:r>
            <a:r>
              <a:rPr lang="en-SG" sz="1600" err="1"/>
              <a:t>đau</a:t>
            </a:r>
            <a:r>
              <a:rPr lang="en-SG" sz="1600"/>
              <a:t> </a:t>
            </a:r>
            <a:r>
              <a:rPr lang="en-SG" sz="1600" err="1"/>
              <a:t>bụng</a:t>
            </a:r>
            <a:r>
              <a:rPr lang="en-SG" sz="1600"/>
              <a:t> </a:t>
            </a:r>
            <a:r>
              <a:rPr lang="en-SG" sz="1600" err="1"/>
              <a:t>âm</a:t>
            </a:r>
            <a:r>
              <a:rPr lang="en-SG" sz="1600"/>
              <a:t> </a:t>
            </a:r>
            <a:r>
              <a:rPr lang="en-SG" sz="1600" err="1"/>
              <a:t>ỉ</a:t>
            </a:r>
            <a:r>
              <a:rPr lang="en-SG" sz="1600"/>
              <a:t> </a:t>
            </a:r>
            <a:r>
              <a:rPr lang="en-SG" sz="1600" err="1"/>
              <a:t>quanh</a:t>
            </a:r>
            <a:r>
              <a:rPr lang="en-SG" sz="1600"/>
              <a:t> </a:t>
            </a:r>
            <a:r>
              <a:rPr lang="en-SG" sz="1600" err="1"/>
              <a:t>rốn</a:t>
            </a:r>
            <a:r>
              <a:rPr lang="en-SG" sz="1600"/>
              <a:t> </a:t>
            </a:r>
            <a:r>
              <a:rPr lang="en-SG" sz="1600" err="1"/>
              <a:t>âm</a:t>
            </a:r>
            <a:r>
              <a:rPr lang="en-SG" sz="1600"/>
              <a:t> </a:t>
            </a:r>
            <a:r>
              <a:rPr lang="en-SG" sz="1600" err="1"/>
              <a:t>ỉ</a:t>
            </a:r>
            <a:r>
              <a:rPr lang="en-SG" sz="1600"/>
              <a:t> 2 </a:t>
            </a:r>
            <a:r>
              <a:rPr lang="en-SG" sz="1600" err="1"/>
              <a:t>tháng</a:t>
            </a:r>
            <a:r>
              <a:rPr lang="en-SG" sz="1600"/>
              <a:t>, </a:t>
            </a:r>
            <a:r>
              <a:rPr lang="en-SG" sz="1600" err="1"/>
              <a:t>đau</a:t>
            </a:r>
            <a:r>
              <a:rPr lang="en-SG" sz="1600"/>
              <a:t> </a:t>
            </a:r>
            <a:r>
              <a:rPr lang="en-SG" sz="1600" err="1"/>
              <a:t>bụng</a:t>
            </a:r>
            <a:r>
              <a:rPr lang="en-SG" sz="1600"/>
              <a:t> </a:t>
            </a:r>
            <a:r>
              <a:rPr lang="en-SG" sz="1600" err="1"/>
              <a:t>quặn</a:t>
            </a:r>
            <a:r>
              <a:rPr lang="en-SG" sz="1600"/>
              <a:t> </a:t>
            </a:r>
            <a:r>
              <a:rPr lang="en-SG" sz="1600" err="1"/>
              <a:t>cơn</a:t>
            </a:r>
            <a:r>
              <a:rPr lang="en-SG" sz="1600"/>
              <a:t> 5 </a:t>
            </a:r>
            <a:r>
              <a:rPr lang="en-SG" sz="1600" err="1"/>
              <a:t>ngày</a:t>
            </a:r>
            <a:r>
              <a:rPr lang="en-SG" sz="1600"/>
              <a:t>, </a:t>
            </a:r>
            <a:r>
              <a:rPr lang="en-SG" sz="1600" err="1"/>
              <a:t>bụng</a:t>
            </a:r>
            <a:r>
              <a:rPr lang="en-SG" sz="1600"/>
              <a:t> </a:t>
            </a:r>
            <a:r>
              <a:rPr lang="en-SG" sz="1600" err="1"/>
              <a:t>chướng</a:t>
            </a:r>
            <a:r>
              <a:rPr lang="en-SG" sz="1600"/>
              <a:t>, </a:t>
            </a:r>
            <a:r>
              <a:rPr lang="en-SG" sz="1600" err="1"/>
              <a:t>có</a:t>
            </a:r>
            <a:r>
              <a:rPr lang="en-SG" sz="1600"/>
              <a:t> </a:t>
            </a:r>
            <a:r>
              <a:rPr lang="en-SG" sz="1600" err="1"/>
              <a:t>thay</a:t>
            </a:r>
            <a:r>
              <a:rPr lang="en-SG" sz="1600"/>
              <a:t> </a:t>
            </a:r>
            <a:r>
              <a:rPr lang="en-SG" sz="1600" err="1"/>
              <a:t>đổi</a:t>
            </a:r>
            <a:r>
              <a:rPr lang="en-SG" sz="1600"/>
              <a:t> </a:t>
            </a:r>
            <a:r>
              <a:rPr lang="en-SG" sz="1600" err="1"/>
              <a:t>thói</a:t>
            </a:r>
            <a:r>
              <a:rPr lang="en-SG" sz="1600"/>
              <a:t> </a:t>
            </a:r>
            <a:r>
              <a:rPr lang="en-SG" sz="1600" err="1"/>
              <a:t>quen</a:t>
            </a:r>
            <a:r>
              <a:rPr lang="en-SG" sz="1600"/>
              <a:t> </a:t>
            </a:r>
            <a:r>
              <a:rPr lang="en-SG" sz="1600" err="1"/>
              <a:t>đi</a:t>
            </a:r>
            <a:r>
              <a:rPr lang="en-SG" sz="1600"/>
              <a:t> </a:t>
            </a:r>
            <a:r>
              <a:rPr lang="en-SG" sz="1600" err="1"/>
              <a:t>tiêu</a:t>
            </a:r>
            <a:r>
              <a:rPr lang="en-SG" sz="1600"/>
              <a:t>, </a:t>
            </a:r>
            <a:r>
              <a:rPr lang="en-SG" sz="1600" err="1"/>
              <a:t>tiêu</a:t>
            </a:r>
            <a:r>
              <a:rPr lang="en-SG" sz="1600"/>
              <a:t> </a:t>
            </a:r>
            <a:r>
              <a:rPr lang="en-SG" sz="1600" err="1"/>
              <a:t>phân</a:t>
            </a:r>
            <a:r>
              <a:rPr lang="en-SG" sz="1600"/>
              <a:t> </a:t>
            </a:r>
            <a:r>
              <a:rPr lang="en-SG" sz="1600" err="1"/>
              <a:t>đen</a:t>
            </a:r>
            <a:r>
              <a:rPr lang="en-SG" sz="1600"/>
              <a:t> </a:t>
            </a:r>
            <a:r>
              <a:rPr lang="en-SG" sz="1600" err="1"/>
              <a:t>lỏng</a:t>
            </a:r>
            <a:r>
              <a:rPr lang="en-SG" sz="1600"/>
              <a:t>, </a:t>
            </a:r>
            <a:r>
              <a:rPr lang="en-SG" sz="1600" err="1"/>
              <a:t>niêm</a:t>
            </a:r>
            <a:r>
              <a:rPr lang="en-SG" sz="1600"/>
              <a:t> </a:t>
            </a:r>
            <a:r>
              <a:rPr lang="en-SG" sz="1600" err="1"/>
              <a:t>nhạt</a:t>
            </a:r>
            <a:r>
              <a:rPr lang="en-SG" sz="1600"/>
              <a:t>, </a:t>
            </a:r>
            <a:r>
              <a:rPr lang="en-SG" sz="1600" err="1"/>
              <a:t>có</a:t>
            </a:r>
            <a:r>
              <a:rPr lang="en-SG" sz="1600"/>
              <a:t> </a:t>
            </a:r>
            <a:r>
              <a:rPr lang="en-SG" sz="1600" err="1"/>
              <a:t>sụt</a:t>
            </a:r>
            <a:r>
              <a:rPr lang="en-SG" sz="1600"/>
              <a:t> </a:t>
            </a:r>
            <a:r>
              <a:rPr lang="en-SG" sz="1600" err="1"/>
              <a:t>cân</a:t>
            </a:r>
            <a:r>
              <a:rPr lang="en-SG" sz="1600"/>
              <a:t>, </a:t>
            </a:r>
            <a:r>
              <a:rPr lang="en-SG" sz="1600" err="1"/>
              <a:t>ăn</a:t>
            </a:r>
            <a:r>
              <a:rPr lang="en-SG" sz="1600"/>
              <a:t> </a:t>
            </a:r>
            <a:r>
              <a:rPr lang="en-SG" sz="1600" err="1"/>
              <a:t>uống</a:t>
            </a:r>
            <a:r>
              <a:rPr lang="en-SG" sz="1600"/>
              <a:t> </a:t>
            </a:r>
            <a:r>
              <a:rPr lang="en-SG" sz="1600" err="1"/>
              <a:t>kém</a:t>
            </a:r>
            <a:r>
              <a:rPr lang="en-SG" sz="1600"/>
              <a:t> -&gt; </a:t>
            </a:r>
            <a:r>
              <a:rPr lang="en-SG" sz="1600" err="1"/>
              <a:t>nghĩ</a:t>
            </a:r>
            <a:r>
              <a:rPr lang="en-SG" sz="1600"/>
              <a:t> </a:t>
            </a:r>
            <a:r>
              <a:rPr lang="en-SG" sz="1600" err="1"/>
              <a:t>nhiều</a:t>
            </a:r>
            <a:r>
              <a:rPr lang="en-SG" sz="1600"/>
              <a:t> -&gt; </a:t>
            </a:r>
            <a:r>
              <a:rPr lang="en-SG" sz="1600" err="1"/>
              <a:t>nghĩ</a:t>
            </a:r>
            <a:r>
              <a:rPr lang="en-SG" sz="1600"/>
              <a:t> U </a:t>
            </a:r>
            <a:r>
              <a:rPr lang="en-SG" sz="1600" err="1"/>
              <a:t>đại</a:t>
            </a:r>
            <a:r>
              <a:rPr lang="en-SG" sz="1600"/>
              <a:t> </a:t>
            </a:r>
            <a:r>
              <a:rPr lang="en-SG" sz="1600" err="1"/>
              <a:t>tràng</a:t>
            </a:r>
            <a:r>
              <a:rPr lang="en-SG" sz="1600"/>
              <a:t> P </a:t>
            </a:r>
            <a:r>
              <a:rPr lang="en-SG" sz="1600" err="1"/>
              <a:t>nhiều</a:t>
            </a:r>
            <a:r>
              <a:rPr lang="en-SG" sz="1600"/>
              <a:t> </a:t>
            </a:r>
            <a:r>
              <a:rPr lang="en-SG" sz="1600" err="1"/>
              <a:t>hơn</a:t>
            </a:r>
            <a:endParaRPr lang="en-SG" sz="1600"/>
          </a:p>
          <a:p>
            <a:pPr lvl="1">
              <a:spcAft>
                <a:spcPts val="600"/>
              </a:spcAft>
            </a:pPr>
            <a:r>
              <a:rPr lang="en-SG" sz="1600"/>
              <a:t>U </a:t>
            </a:r>
            <a:r>
              <a:rPr lang="en-SG" sz="1600" err="1"/>
              <a:t>trực</a:t>
            </a:r>
            <a:r>
              <a:rPr lang="en-SG" sz="1600"/>
              <a:t> </a:t>
            </a:r>
            <a:r>
              <a:rPr lang="en-SG" sz="1600" err="1"/>
              <a:t>tràng</a:t>
            </a:r>
            <a:r>
              <a:rPr lang="en-SG" sz="1600"/>
              <a:t>: </a:t>
            </a:r>
            <a:r>
              <a:rPr lang="en-SG" sz="1600" err="1"/>
              <a:t>Khám</a:t>
            </a:r>
            <a:r>
              <a:rPr lang="en-SG" sz="1600"/>
              <a:t> HMTT </a:t>
            </a:r>
            <a:r>
              <a:rPr lang="en-SG" sz="1600" err="1"/>
              <a:t>ghi</a:t>
            </a:r>
            <a:r>
              <a:rPr lang="en-SG" sz="1600"/>
              <a:t> </a:t>
            </a:r>
            <a:r>
              <a:rPr lang="en-SG" sz="1600" err="1"/>
              <a:t>nhận</a:t>
            </a:r>
            <a:r>
              <a:rPr lang="en-SG" sz="1600"/>
              <a:t> </a:t>
            </a:r>
            <a:r>
              <a:rPr lang="en-SG" sz="1600" err="1"/>
              <a:t>bóng</a:t>
            </a:r>
            <a:r>
              <a:rPr lang="en-SG" sz="1600"/>
              <a:t> </a:t>
            </a:r>
            <a:r>
              <a:rPr lang="en-SG" sz="1600" err="1"/>
              <a:t>trực</a:t>
            </a:r>
            <a:r>
              <a:rPr lang="en-SG" sz="1600"/>
              <a:t> </a:t>
            </a:r>
            <a:r>
              <a:rPr lang="en-SG" sz="1600" err="1"/>
              <a:t>tràng</a:t>
            </a:r>
            <a:r>
              <a:rPr lang="en-SG" sz="1600"/>
              <a:t> </a:t>
            </a:r>
            <a:r>
              <a:rPr lang="en-SG" sz="1600" err="1"/>
              <a:t>trống</a:t>
            </a:r>
            <a:r>
              <a:rPr lang="en-SG" sz="1600"/>
              <a:t>, </a:t>
            </a:r>
            <a:r>
              <a:rPr lang="en-SG" sz="1600" err="1"/>
              <a:t>không</a:t>
            </a:r>
            <a:r>
              <a:rPr lang="en-SG" sz="1600"/>
              <a:t> u, </a:t>
            </a:r>
            <a:r>
              <a:rPr lang="en-SG" sz="1600" err="1"/>
              <a:t>bệnh</a:t>
            </a:r>
            <a:r>
              <a:rPr lang="en-SG" sz="1600"/>
              <a:t> </a:t>
            </a:r>
            <a:r>
              <a:rPr lang="en-SG" sz="1600" err="1"/>
              <a:t>sử</a:t>
            </a:r>
            <a:r>
              <a:rPr lang="en-SG" sz="1600"/>
              <a:t> </a:t>
            </a:r>
            <a:r>
              <a:rPr lang="en-SG" sz="1600" err="1"/>
              <a:t>ghi</a:t>
            </a:r>
            <a:r>
              <a:rPr lang="en-SG" sz="1600"/>
              <a:t> </a:t>
            </a:r>
            <a:r>
              <a:rPr lang="en-SG" sz="1600" err="1"/>
              <a:t>nhận</a:t>
            </a:r>
            <a:r>
              <a:rPr lang="en-SG" sz="1600"/>
              <a:t> BN </a:t>
            </a:r>
            <a:r>
              <a:rPr lang="en-SG" sz="1600" err="1"/>
              <a:t>có</a:t>
            </a:r>
            <a:r>
              <a:rPr lang="en-SG" sz="1600"/>
              <a:t> </a:t>
            </a:r>
            <a:r>
              <a:rPr lang="en-SG" sz="1600" err="1"/>
              <a:t>tiêu</a:t>
            </a:r>
            <a:r>
              <a:rPr lang="en-SG" sz="1600"/>
              <a:t> </a:t>
            </a:r>
            <a:r>
              <a:rPr lang="en-SG" sz="1600" err="1"/>
              <a:t>phân</a:t>
            </a:r>
            <a:r>
              <a:rPr lang="en-SG" sz="1600"/>
              <a:t> </a:t>
            </a:r>
            <a:r>
              <a:rPr lang="en-SG" sz="1600" err="1"/>
              <a:t>đen</a:t>
            </a:r>
            <a:r>
              <a:rPr lang="en-SG" sz="1600"/>
              <a:t> </a:t>
            </a:r>
            <a:r>
              <a:rPr lang="en-SG" sz="1600" err="1"/>
              <a:t>lỏng</a:t>
            </a:r>
            <a:r>
              <a:rPr lang="en-SG" sz="1600"/>
              <a:t> -&gt; </a:t>
            </a:r>
            <a:r>
              <a:rPr lang="en-SG" sz="1600" err="1"/>
              <a:t>ít</a:t>
            </a:r>
            <a:r>
              <a:rPr lang="en-SG" sz="1600"/>
              <a:t> </a:t>
            </a:r>
            <a:r>
              <a:rPr lang="en-SG" sz="1600" err="1"/>
              <a:t>nghĩ</a:t>
            </a:r>
            <a:r>
              <a:rPr lang="en-SG" sz="1600"/>
              <a:t>  </a:t>
            </a:r>
          </a:p>
          <a:p>
            <a:pPr lvl="1">
              <a:spcAft>
                <a:spcPts val="600"/>
              </a:spcAft>
            </a:pPr>
            <a:r>
              <a:rPr lang="en-SG" sz="1600" b="1"/>
              <a:t>Polyp </a:t>
            </a:r>
            <a:r>
              <a:rPr lang="en-SG" sz="1600" b="1" err="1"/>
              <a:t>đại</a:t>
            </a:r>
            <a:r>
              <a:rPr lang="en-SG" sz="1600" b="1"/>
              <a:t> </a:t>
            </a:r>
            <a:r>
              <a:rPr lang="en-SG" sz="1600" b="1" err="1"/>
              <a:t>tràng</a:t>
            </a:r>
            <a:r>
              <a:rPr lang="en-SG" sz="1600"/>
              <a:t>: BN </a:t>
            </a:r>
            <a:r>
              <a:rPr lang="en-SG" sz="1600" err="1"/>
              <a:t>có</a:t>
            </a:r>
            <a:r>
              <a:rPr lang="en-SG" sz="1600"/>
              <a:t> </a:t>
            </a:r>
            <a:r>
              <a:rPr lang="en-SG" sz="1600" err="1"/>
              <a:t>đau</a:t>
            </a:r>
            <a:r>
              <a:rPr lang="en-SG" sz="1600"/>
              <a:t> </a:t>
            </a:r>
            <a:r>
              <a:rPr lang="en-SG" sz="1600" err="1"/>
              <a:t>bụng</a:t>
            </a:r>
            <a:r>
              <a:rPr lang="en-SG" sz="1600"/>
              <a:t>, </a:t>
            </a:r>
            <a:r>
              <a:rPr lang="en-SG" sz="1600" err="1"/>
              <a:t>có</a:t>
            </a:r>
            <a:r>
              <a:rPr lang="en-SG" sz="1600"/>
              <a:t> </a:t>
            </a:r>
            <a:r>
              <a:rPr lang="en-SG" sz="1600" err="1"/>
              <a:t>thay</a:t>
            </a:r>
            <a:r>
              <a:rPr lang="en-SG" sz="1600"/>
              <a:t> </a:t>
            </a:r>
            <a:r>
              <a:rPr lang="en-SG" sz="1600" err="1"/>
              <a:t>đổi</a:t>
            </a:r>
            <a:r>
              <a:rPr lang="en-SG" sz="1600"/>
              <a:t> </a:t>
            </a:r>
            <a:r>
              <a:rPr lang="en-SG" sz="1600" err="1"/>
              <a:t>thói</a:t>
            </a:r>
            <a:r>
              <a:rPr lang="en-SG" sz="1600"/>
              <a:t> </a:t>
            </a:r>
            <a:r>
              <a:rPr lang="en-SG" sz="1600" err="1"/>
              <a:t>quen</a:t>
            </a:r>
            <a:r>
              <a:rPr lang="en-SG" sz="1600"/>
              <a:t> </a:t>
            </a:r>
            <a:r>
              <a:rPr lang="en-SG" sz="1600" err="1"/>
              <a:t>đi</a:t>
            </a:r>
            <a:r>
              <a:rPr lang="en-SG" sz="1600"/>
              <a:t> </a:t>
            </a:r>
            <a:r>
              <a:rPr lang="en-SG" sz="1600" err="1"/>
              <a:t>tiêu</a:t>
            </a:r>
            <a:r>
              <a:rPr lang="en-SG" sz="1600"/>
              <a:t>, </a:t>
            </a:r>
            <a:r>
              <a:rPr lang="en-SG" sz="1600" err="1"/>
              <a:t>tiêu</a:t>
            </a:r>
            <a:r>
              <a:rPr lang="en-SG" sz="1600"/>
              <a:t> </a:t>
            </a:r>
            <a:r>
              <a:rPr lang="en-SG" sz="1600" err="1"/>
              <a:t>phân</a:t>
            </a:r>
            <a:r>
              <a:rPr lang="en-SG" sz="1600"/>
              <a:t> </a:t>
            </a:r>
            <a:r>
              <a:rPr lang="en-SG" sz="1600" err="1"/>
              <a:t>đen</a:t>
            </a:r>
            <a:r>
              <a:rPr lang="en-SG" sz="1600"/>
              <a:t>, </a:t>
            </a:r>
            <a:r>
              <a:rPr lang="en-SG" sz="1600" err="1"/>
              <a:t>niệm</a:t>
            </a:r>
            <a:r>
              <a:rPr lang="en-SG" sz="1600"/>
              <a:t> </a:t>
            </a:r>
            <a:r>
              <a:rPr lang="en-SG" sz="1600" err="1"/>
              <a:t>nhạt</a:t>
            </a:r>
            <a:r>
              <a:rPr lang="en-SG" sz="1600"/>
              <a:t> -&gt; </a:t>
            </a:r>
            <a:r>
              <a:rPr lang="en-SG" sz="1600" err="1"/>
              <a:t>không</a:t>
            </a:r>
            <a:r>
              <a:rPr lang="en-SG" sz="1600"/>
              <a:t> </a:t>
            </a:r>
            <a:r>
              <a:rPr lang="en-SG" sz="1600" err="1"/>
              <a:t>loại</a:t>
            </a:r>
            <a:r>
              <a:rPr lang="en-SG" sz="1600"/>
              <a:t> </a:t>
            </a:r>
            <a:r>
              <a:rPr lang="en-SG" sz="1600" err="1"/>
              <a:t>trừ</a:t>
            </a:r>
            <a:endParaRPr lang="en-SG" sz="1600"/>
          </a:p>
          <a:p>
            <a:pPr lvl="1">
              <a:spcAft>
                <a:spcPts val="600"/>
              </a:spcAft>
            </a:pPr>
            <a:r>
              <a:rPr lang="en-SG" sz="1600"/>
              <a:t>Lao </a:t>
            </a:r>
            <a:r>
              <a:rPr lang="en-SG" sz="1600" err="1"/>
              <a:t>hồi</a:t>
            </a:r>
            <a:r>
              <a:rPr lang="en-SG" sz="1600"/>
              <a:t> </a:t>
            </a:r>
            <a:r>
              <a:rPr lang="en-SG" sz="1600" err="1"/>
              <a:t>manh</a:t>
            </a:r>
            <a:r>
              <a:rPr lang="en-SG" sz="1600"/>
              <a:t> </a:t>
            </a:r>
            <a:r>
              <a:rPr lang="en-SG" sz="1600" err="1"/>
              <a:t>tràng</a:t>
            </a:r>
            <a:r>
              <a:rPr lang="en-SG" sz="1600"/>
              <a:t>: </a:t>
            </a:r>
            <a:r>
              <a:rPr lang="en-US" sz="1600"/>
              <a:t>BN </a:t>
            </a:r>
            <a:r>
              <a:rPr lang="en-US" sz="1600" err="1"/>
              <a:t>có</a:t>
            </a:r>
            <a:r>
              <a:rPr lang="en-US" sz="1600"/>
              <a:t> </a:t>
            </a:r>
            <a:r>
              <a:rPr lang="en-US" sz="1600" err="1"/>
              <a:t>đau</a:t>
            </a:r>
            <a:r>
              <a:rPr lang="en-US" sz="1600"/>
              <a:t> </a:t>
            </a:r>
            <a:r>
              <a:rPr lang="en-US" sz="1600" err="1"/>
              <a:t>bụng</a:t>
            </a:r>
            <a:r>
              <a:rPr lang="en-US" sz="1600"/>
              <a:t> </a:t>
            </a:r>
            <a:r>
              <a:rPr lang="en-US" sz="1600" err="1"/>
              <a:t>âm</a:t>
            </a:r>
            <a:r>
              <a:rPr lang="en-US" sz="1600"/>
              <a:t> </a:t>
            </a:r>
            <a:r>
              <a:rPr lang="en-US" sz="1600" err="1"/>
              <a:t>ỉ</a:t>
            </a:r>
            <a:r>
              <a:rPr lang="en-US" sz="1600"/>
              <a:t> 2 </a:t>
            </a:r>
            <a:r>
              <a:rPr lang="en-US" sz="1600" err="1"/>
              <a:t>tháng</a:t>
            </a:r>
            <a:r>
              <a:rPr lang="en-US" sz="1600"/>
              <a:t>, </a:t>
            </a:r>
            <a:r>
              <a:rPr lang="en-US" sz="1600" err="1"/>
              <a:t>tiêu</a:t>
            </a:r>
            <a:r>
              <a:rPr lang="en-US" sz="1600"/>
              <a:t> </a:t>
            </a:r>
            <a:r>
              <a:rPr lang="en-US" sz="1600" err="1"/>
              <a:t>phân</a:t>
            </a:r>
            <a:r>
              <a:rPr lang="en-US" sz="1600"/>
              <a:t> </a:t>
            </a:r>
            <a:r>
              <a:rPr lang="en-US" sz="1600" err="1"/>
              <a:t>đen</a:t>
            </a:r>
            <a:r>
              <a:rPr lang="en-US" sz="1600"/>
              <a:t> </a:t>
            </a:r>
            <a:r>
              <a:rPr lang="en-US" sz="1600" err="1"/>
              <a:t>lỏng</a:t>
            </a:r>
            <a:r>
              <a:rPr lang="en-US" sz="1600"/>
              <a:t> </a:t>
            </a:r>
            <a:r>
              <a:rPr lang="en-US" sz="1600" err="1"/>
              <a:t>nhưng</a:t>
            </a:r>
            <a:r>
              <a:rPr lang="en-US" sz="1600"/>
              <a:t> </a:t>
            </a:r>
            <a:r>
              <a:rPr lang="en-US" sz="1600" err="1"/>
              <a:t>không</a:t>
            </a:r>
            <a:r>
              <a:rPr lang="en-US" sz="1600"/>
              <a:t> </a:t>
            </a:r>
            <a:r>
              <a:rPr lang="en-US" sz="1600" err="1"/>
              <a:t>có</a:t>
            </a:r>
            <a:r>
              <a:rPr lang="en-US" sz="1600"/>
              <a:t> </a:t>
            </a:r>
            <a:r>
              <a:rPr lang="en-US" sz="1600" err="1"/>
              <a:t>sốt</a:t>
            </a:r>
            <a:r>
              <a:rPr lang="en-US" sz="1600"/>
              <a:t> </a:t>
            </a:r>
            <a:r>
              <a:rPr lang="en-US" sz="1600" err="1"/>
              <a:t>về</a:t>
            </a:r>
            <a:r>
              <a:rPr lang="en-US" sz="1600"/>
              <a:t> </a:t>
            </a:r>
            <a:r>
              <a:rPr lang="en-US" sz="1600" err="1"/>
              <a:t>chiều</a:t>
            </a:r>
            <a:r>
              <a:rPr lang="en-US" sz="1600"/>
              <a:t>, </a:t>
            </a:r>
            <a:r>
              <a:rPr lang="en-US" sz="1600" err="1"/>
              <a:t>không</a:t>
            </a:r>
            <a:r>
              <a:rPr lang="en-US" sz="1600"/>
              <a:t> ho, </a:t>
            </a:r>
            <a:r>
              <a:rPr lang="en-US" sz="1600" err="1"/>
              <a:t>không</a:t>
            </a:r>
            <a:r>
              <a:rPr lang="en-US" sz="1600"/>
              <a:t> </a:t>
            </a:r>
            <a:r>
              <a:rPr lang="en-US" sz="1600" err="1"/>
              <a:t>vã</a:t>
            </a:r>
            <a:r>
              <a:rPr lang="en-US" sz="1600"/>
              <a:t> </a:t>
            </a:r>
            <a:r>
              <a:rPr lang="en-US" sz="1600" err="1"/>
              <a:t>mồ</a:t>
            </a:r>
            <a:r>
              <a:rPr lang="en-US" sz="1600"/>
              <a:t> </a:t>
            </a:r>
            <a:r>
              <a:rPr lang="en-US" sz="1600" err="1"/>
              <a:t>hôi</a:t>
            </a:r>
            <a:r>
              <a:rPr lang="en-US" sz="1600"/>
              <a:t>, </a:t>
            </a:r>
            <a:r>
              <a:rPr lang="en-US" sz="1600" err="1"/>
              <a:t>không</a:t>
            </a:r>
            <a:r>
              <a:rPr lang="en-US" sz="1600"/>
              <a:t> </a:t>
            </a:r>
            <a:r>
              <a:rPr lang="en-US" sz="1600" err="1"/>
              <a:t>tiền</a:t>
            </a:r>
            <a:r>
              <a:rPr lang="en-US" sz="1600"/>
              <a:t> </a:t>
            </a:r>
            <a:r>
              <a:rPr lang="en-US" sz="1600" err="1"/>
              <a:t>căn</a:t>
            </a:r>
            <a:r>
              <a:rPr lang="en-US" sz="1600"/>
              <a:t> lao -&gt; </a:t>
            </a:r>
            <a:r>
              <a:rPr lang="en-US" sz="1600" err="1"/>
              <a:t>ít</a:t>
            </a:r>
            <a:r>
              <a:rPr lang="en-US" sz="1600"/>
              <a:t> </a:t>
            </a:r>
            <a:r>
              <a:rPr lang="en-US" sz="1600" err="1"/>
              <a:t>nghĩ</a:t>
            </a:r>
            <a:r>
              <a:rPr lang="en-US" sz="1600"/>
              <a:t> </a:t>
            </a:r>
          </a:p>
          <a:p>
            <a:pPr lvl="1">
              <a:spcAft>
                <a:spcPts val="600"/>
              </a:spcAft>
            </a:pPr>
            <a:r>
              <a:rPr lang="en-SG" sz="1600" err="1"/>
              <a:t>Bệnh</a:t>
            </a:r>
            <a:r>
              <a:rPr lang="en-SG" sz="1600"/>
              <a:t> Crohn: BN </a:t>
            </a:r>
            <a:r>
              <a:rPr lang="en-SG" sz="1600" err="1"/>
              <a:t>có</a:t>
            </a:r>
            <a:r>
              <a:rPr lang="en-SG" sz="1600"/>
              <a:t> </a:t>
            </a:r>
            <a:r>
              <a:rPr lang="en-SG" sz="1600" err="1"/>
              <a:t>đau</a:t>
            </a:r>
            <a:r>
              <a:rPr lang="en-SG" sz="1600"/>
              <a:t> </a:t>
            </a:r>
            <a:r>
              <a:rPr lang="en-SG" sz="1600" err="1"/>
              <a:t>bụng</a:t>
            </a:r>
            <a:r>
              <a:rPr lang="en-SG" sz="1600"/>
              <a:t> </a:t>
            </a:r>
            <a:r>
              <a:rPr lang="en-SG" sz="1600" err="1"/>
              <a:t>âm</a:t>
            </a:r>
            <a:r>
              <a:rPr lang="en-SG" sz="1600"/>
              <a:t> </a:t>
            </a:r>
            <a:r>
              <a:rPr lang="en-SG" sz="1600" err="1"/>
              <a:t>ỉ</a:t>
            </a:r>
            <a:r>
              <a:rPr lang="en-SG" sz="1600"/>
              <a:t> 2 </a:t>
            </a:r>
            <a:r>
              <a:rPr lang="en-SG" sz="1600" err="1"/>
              <a:t>tháng</a:t>
            </a:r>
            <a:r>
              <a:rPr lang="en-SG" sz="1600"/>
              <a:t> </a:t>
            </a:r>
            <a:r>
              <a:rPr lang="en-SG" sz="1600" err="1"/>
              <a:t>nhưng</a:t>
            </a:r>
            <a:r>
              <a:rPr lang="en-SG" sz="1600"/>
              <a:t> </a:t>
            </a:r>
            <a:r>
              <a:rPr lang="en-SG" sz="1600" err="1"/>
              <a:t>không</a:t>
            </a:r>
            <a:r>
              <a:rPr lang="en-SG" sz="1600"/>
              <a:t> </a:t>
            </a:r>
            <a:r>
              <a:rPr lang="en-SG" sz="1600" err="1"/>
              <a:t>tiêu</a:t>
            </a:r>
            <a:r>
              <a:rPr lang="en-SG" sz="1600"/>
              <a:t> </a:t>
            </a:r>
            <a:r>
              <a:rPr lang="en-SG" sz="1600" err="1"/>
              <a:t>chảy</a:t>
            </a:r>
            <a:r>
              <a:rPr lang="en-SG" sz="1600"/>
              <a:t> </a:t>
            </a:r>
            <a:r>
              <a:rPr lang="en-SG" sz="1600" err="1"/>
              <a:t>mạn</a:t>
            </a:r>
            <a:r>
              <a:rPr lang="en-SG" sz="1600"/>
              <a:t> </a:t>
            </a:r>
            <a:r>
              <a:rPr lang="en-SG" sz="1600" err="1"/>
              <a:t>tính</a:t>
            </a:r>
            <a:r>
              <a:rPr lang="en-SG" sz="1600"/>
              <a:t>, </a:t>
            </a:r>
            <a:r>
              <a:rPr lang="en-SG" sz="1600" err="1"/>
              <a:t>không</a:t>
            </a:r>
            <a:r>
              <a:rPr lang="en-SG" sz="1600"/>
              <a:t> </a:t>
            </a:r>
            <a:r>
              <a:rPr lang="en-SG" sz="1600" err="1"/>
              <a:t>sốt</a:t>
            </a:r>
            <a:r>
              <a:rPr lang="en-SG" sz="1600"/>
              <a:t> -&gt; </a:t>
            </a:r>
            <a:r>
              <a:rPr lang="en-SG" sz="1600" err="1"/>
              <a:t>ít</a:t>
            </a:r>
            <a:r>
              <a:rPr lang="en-SG" sz="1600"/>
              <a:t> </a:t>
            </a:r>
            <a:r>
              <a:rPr lang="en-SG" sz="1600" err="1"/>
              <a:t>nghĩ</a:t>
            </a:r>
            <a:r>
              <a:rPr lang="en-SG" sz="1600"/>
              <a:t> 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en-SG" sz="1600" err="1"/>
              <a:t>Trong</a:t>
            </a:r>
            <a:r>
              <a:rPr lang="en-SG" sz="1600"/>
              <a:t> </a:t>
            </a:r>
            <a:r>
              <a:rPr lang="en-SG" sz="1600" err="1"/>
              <a:t>lòng</a:t>
            </a:r>
            <a:r>
              <a:rPr lang="en-SG" sz="1600"/>
              <a:t> </a:t>
            </a:r>
            <a:r>
              <a:rPr lang="en-SG" sz="1600" err="1"/>
              <a:t>ruột</a:t>
            </a:r>
            <a:r>
              <a:rPr lang="en-SG" sz="1600"/>
              <a:t>: </a:t>
            </a:r>
            <a:r>
              <a:rPr lang="en-SG" sz="1600" err="1"/>
              <a:t>Bã</a:t>
            </a:r>
            <a:r>
              <a:rPr lang="en-SG" sz="1600"/>
              <a:t> </a:t>
            </a:r>
            <a:r>
              <a:rPr lang="en-SG" sz="1600" err="1"/>
              <a:t>thức</a:t>
            </a:r>
            <a:r>
              <a:rPr lang="en-SG" sz="1600"/>
              <a:t> </a:t>
            </a:r>
            <a:r>
              <a:rPr lang="en-SG" sz="1600" err="1"/>
              <a:t>ăn</a:t>
            </a:r>
            <a:r>
              <a:rPr lang="en-SG" sz="1600"/>
              <a:t>, </a:t>
            </a:r>
            <a:r>
              <a:rPr lang="en-SG" sz="1600" err="1"/>
              <a:t>sỏi</a:t>
            </a:r>
            <a:r>
              <a:rPr lang="en-SG" sz="1600"/>
              <a:t> </a:t>
            </a:r>
            <a:r>
              <a:rPr lang="en-SG" sz="1600" err="1"/>
              <a:t>mật</a:t>
            </a:r>
            <a:r>
              <a:rPr lang="en-SG" sz="1600"/>
              <a:t>, </a:t>
            </a:r>
            <a:r>
              <a:rPr lang="en-SG" sz="1600" err="1"/>
              <a:t>búi</a:t>
            </a:r>
            <a:r>
              <a:rPr lang="en-SG" sz="1600"/>
              <a:t> </a:t>
            </a:r>
            <a:r>
              <a:rPr lang="en-SG" sz="1600" err="1"/>
              <a:t>giun</a:t>
            </a:r>
            <a:r>
              <a:rPr lang="en-SG" sz="1600"/>
              <a:t>: </a:t>
            </a:r>
            <a:r>
              <a:rPr lang="en-SG" sz="1600" err="1"/>
              <a:t>bệnh</a:t>
            </a:r>
            <a:r>
              <a:rPr lang="en-SG" sz="1600"/>
              <a:t> </a:t>
            </a:r>
            <a:r>
              <a:rPr lang="en-SG" sz="1600" err="1"/>
              <a:t>sử</a:t>
            </a:r>
            <a:r>
              <a:rPr lang="en-SG" sz="1600"/>
              <a:t> </a:t>
            </a:r>
            <a:r>
              <a:rPr lang="en-SG" sz="1600" err="1"/>
              <a:t>không</a:t>
            </a:r>
            <a:r>
              <a:rPr lang="en-SG" sz="1600"/>
              <a:t> </a:t>
            </a:r>
            <a:r>
              <a:rPr lang="en-SG" sz="1600" err="1"/>
              <a:t>gợi</a:t>
            </a:r>
            <a:r>
              <a:rPr lang="en-SG" sz="1600"/>
              <a:t> </a:t>
            </a:r>
            <a:r>
              <a:rPr lang="en-SG" sz="1600" err="1"/>
              <a:t>ý</a:t>
            </a:r>
            <a:r>
              <a:rPr lang="en-SG" sz="1600"/>
              <a:t> -&gt; </a:t>
            </a:r>
            <a:r>
              <a:rPr lang="en-SG" sz="1600" err="1"/>
              <a:t>ít</a:t>
            </a:r>
            <a:r>
              <a:rPr lang="en-SG" sz="1600"/>
              <a:t> </a:t>
            </a:r>
            <a:r>
              <a:rPr lang="en-SG" sz="1600" err="1"/>
              <a:t>nghĩ</a:t>
            </a:r>
            <a:endParaRPr lang="en-SG" sz="1600"/>
          </a:p>
        </p:txBody>
      </p:sp>
    </p:spTree>
    <p:extLst>
      <p:ext uri="{BB962C8B-B14F-4D97-AF65-F5344CB8AC3E}">
        <p14:creationId xmlns:p14="http://schemas.microsoft.com/office/powerpoint/2010/main" val="260297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4AD0-686D-48CD-B8A2-6D88A713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054" y="544881"/>
            <a:ext cx="2312895" cy="541622"/>
          </a:xfrm>
        </p:spPr>
        <p:txBody>
          <a:bodyPr anchor="t">
            <a:normAutofit fontScale="90000"/>
          </a:bodyPr>
          <a:lstStyle/>
          <a:p>
            <a:r>
              <a:rPr lang="en-SG" sz="4000" b="1"/>
              <a:t>BIỆN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164D-E6CA-45E2-A297-A6246CEA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74" y="1596044"/>
            <a:ext cx="11612990" cy="4930261"/>
          </a:xfrm>
        </p:spPr>
        <p:txBody>
          <a:bodyPr anchor="t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SG" sz="2000" u="sng"/>
              <a:t>2. XHTH </a:t>
            </a:r>
            <a:r>
              <a:rPr lang="en-SG" sz="2000" u="sng" err="1"/>
              <a:t>dưới</a:t>
            </a:r>
            <a:r>
              <a:rPr lang="en-SG" sz="2000" u="sng"/>
              <a:t>: 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en-SG" sz="2000"/>
              <a:t>BN </a:t>
            </a:r>
            <a:r>
              <a:rPr lang="en-SG" sz="2000" err="1"/>
              <a:t>có</a:t>
            </a:r>
            <a:r>
              <a:rPr lang="en-SG" sz="2000"/>
              <a:t> </a:t>
            </a:r>
            <a:r>
              <a:rPr lang="en-SG" sz="2000" err="1"/>
              <a:t>đi</a:t>
            </a:r>
            <a:r>
              <a:rPr lang="en-SG" sz="2000"/>
              <a:t> </a:t>
            </a:r>
            <a:r>
              <a:rPr lang="en-SG" sz="2000" err="1"/>
              <a:t>tiêu</a:t>
            </a:r>
            <a:r>
              <a:rPr lang="en-SG" sz="2000"/>
              <a:t> </a:t>
            </a:r>
            <a:r>
              <a:rPr lang="en-SG" sz="2000" err="1"/>
              <a:t>phân</a:t>
            </a:r>
            <a:r>
              <a:rPr lang="en-SG" sz="2000"/>
              <a:t> </a:t>
            </a:r>
            <a:r>
              <a:rPr lang="en-SG" sz="2000" err="1"/>
              <a:t>đen</a:t>
            </a:r>
            <a:r>
              <a:rPr lang="en-SG" sz="2000"/>
              <a:t> </a:t>
            </a:r>
            <a:r>
              <a:rPr lang="en-SG" sz="2000" err="1"/>
              <a:t>sệt</a:t>
            </a:r>
            <a:r>
              <a:rPr lang="en-SG" sz="2000"/>
              <a:t> -&gt; </a:t>
            </a:r>
            <a:r>
              <a:rPr lang="en-SG" sz="2000" err="1"/>
              <a:t>lỏng</a:t>
            </a:r>
            <a:r>
              <a:rPr lang="en-SG" sz="2000"/>
              <a:t> =&gt; </a:t>
            </a:r>
            <a:r>
              <a:rPr lang="en-SG" sz="2000" err="1"/>
              <a:t>nghĩ</a:t>
            </a:r>
            <a:r>
              <a:rPr lang="en-SG" sz="2000"/>
              <a:t> </a:t>
            </a:r>
            <a:r>
              <a:rPr lang="en-SG" sz="2000" err="1"/>
              <a:t>có</a:t>
            </a:r>
            <a:r>
              <a:rPr lang="en-SG" sz="2000"/>
              <a:t> XHTH 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en-SG" sz="2000"/>
              <a:t>BN </a:t>
            </a:r>
            <a:r>
              <a:rPr lang="en-SG" sz="2000" err="1"/>
              <a:t>không</a:t>
            </a:r>
            <a:r>
              <a:rPr lang="en-SG" sz="2000"/>
              <a:t> </a:t>
            </a:r>
            <a:r>
              <a:rPr lang="en-SG" sz="2000" err="1"/>
              <a:t>buồn</a:t>
            </a:r>
            <a:r>
              <a:rPr lang="en-SG" sz="2000"/>
              <a:t> </a:t>
            </a:r>
            <a:r>
              <a:rPr lang="en-SG" sz="2000" err="1"/>
              <a:t>nôn</a:t>
            </a:r>
            <a:r>
              <a:rPr lang="en-SG" sz="2000"/>
              <a:t>, </a:t>
            </a:r>
            <a:r>
              <a:rPr lang="en-SG" sz="2000" err="1"/>
              <a:t>không</a:t>
            </a:r>
            <a:r>
              <a:rPr lang="en-SG" sz="2000"/>
              <a:t> </a:t>
            </a:r>
            <a:r>
              <a:rPr lang="en-SG" sz="2000" err="1"/>
              <a:t>nôn</a:t>
            </a:r>
            <a:r>
              <a:rPr lang="en-SG" sz="2000"/>
              <a:t>, </a:t>
            </a:r>
            <a:r>
              <a:rPr lang="en-SG" sz="2000" err="1"/>
              <a:t>có</a:t>
            </a:r>
            <a:r>
              <a:rPr lang="en-SG" sz="2000"/>
              <a:t> </a:t>
            </a:r>
            <a:r>
              <a:rPr lang="en-SG" sz="2000" err="1"/>
              <a:t>thay</a:t>
            </a:r>
            <a:r>
              <a:rPr lang="en-SG" sz="2000"/>
              <a:t> </a:t>
            </a:r>
            <a:r>
              <a:rPr lang="en-SG" sz="2000" err="1"/>
              <a:t>đổi</a:t>
            </a:r>
            <a:r>
              <a:rPr lang="en-SG" sz="2000"/>
              <a:t> </a:t>
            </a:r>
            <a:r>
              <a:rPr lang="en-SG" sz="2000" err="1"/>
              <a:t>thói</a:t>
            </a:r>
            <a:r>
              <a:rPr lang="en-SG" sz="2000"/>
              <a:t> </a:t>
            </a:r>
            <a:r>
              <a:rPr lang="en-SG" sz="2000" err="1"/>
              <a:t>quen</a:t>
            </a:r>
            <a:r>
              <a:rPr lang="en-SG" sz="2000"/>
              <a:t> </a:t>
            </a:r>
            <a:r>
              <a:rPr lang="en-SG" sz="2000" err="1"/>
              <a:t>đi</a:t>
            </a:r>
            <a:r>
              <a:rPr lang="en-SG" sz="2000"/>
              <a:t> </a:t>
            </a:r>
            <a:r>
              <a:rPr lang="en-SG" sz="2000" err="1"/>
              <a:t>tiêu</a:t>
            </a:r>
            <a:r>
              <a:rPr lang="en-SG" sz="2000"/>
              <a:t> =&gt; </a:t>
            </a:r>
            <a:r>
              <a:rPr lang="en-SG" sz="2000" err="1"/>
              <a:t>nghĩ</a:t>
            </a:r>
            <a:r>
              <a:rPr lang="en-SG" sz="2000"/>
              <a:t> </a:t>
            </a:r>
            <a:r>
              <a:rPr lang="en-SG" sz="2000" err="1"/>
              <a:t>nhiều</a:t>
            </a:r>
            <a:r>
              <a:rPr lang="en-SG" sz="2000"/>
              <a:t> XHTH </a:t>
            </a:r>
            <a:r>
              <a:rPr lang="en-SG" sz="2000" err="1"/>
              <a:t>dưới</a:t>
            </a:r>
            <a:r>
              <a:rPr lang="en-SG" sz="2000"/>
              <a:t> 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en-SG" sz="2000"/>
              <a:t>BN </a:t>
            </a:r>
            <a:r>
              <a:rPr lang="en-SG" sz="2000" err="1"/>
              <a:t>sinh</a:t>
            </a:r>
            <a:r>
              <a:rPr lang="en-SG" sz="2000"/>
              <a:t> </a:t>
            </a:r>
            <a:r>
              <a:rPr lang="en-SG" sz="2000" err="1"/>
              <a:t>hiệu</a:t>
            </a:r>
            <a:r>
              <a:rPr lang="en-SG" sz="2000"/>
              <a:t> </a:t>
            </a:r>
            <a:r>
              <a:rPr lang="en-SG" sz="2000" err="1"/>
              <a:t>ổn</a:t>
            </a:r>
            <a:r>
              <a:rPr lang="en-SG" sz="2000"/>
              <a:t> =&gt; XHTH </a:t>
            </a:r>
            <a:r>
              <a:rPr lang="en-SG" sz="2000" err="1"/>
              <a:t>mức</a:t>
            </a:r>
            <a:r>
              <a:rPr lang="en-SG" sz="2000"/>
              <a:t> </a:t>
            </a:r>
            <a:r>
              <a:rPr lang="en-SG" sz="2000" err="1"/>
              <a:t>độ</a:t>
            </a:r>
            <a:r>
              <a:rPr lang="en-SG" sz="2000"/>
              <a:t> </a:t>
            </a:r>
            <a:r>
              <a:rPr lang="en-SG" sz="2000" err="1"/>
              <a:t>nhẹ</a:t>
            </a:r>
            <a:r>
              <a:rPr lang="en-SG" sz="2000"/>
              <a:t> 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en-SG" sz="2000" err="1"/>
              <a:t>Nguyên</a:t>
            </a:r>
            <a:r>
              <a:rPr lang="en-SG" sz="2000"/>
              <a:t> </a:t>
            </a:r>
            <a:r>
              <a:rPr lang="en-SG" sz="2000" err="1"/>
              <a:t>nhân</a:t>
            </a:r>
            <a:r>
              <a:rPr lang="en-SG" sz="2000"/>
              <a:t>: </a:t>
            </a:r>
            <a:r>
              <a:rPr lang="en-SG" sz="2000" err="1"/>
              <a:t>nghĩ</a:t>
            </a:r>
            <a:r>
              <a:rPr lang="en-SG" sz="2000"/>
              <a:t> </a:t>
            </a:r>
            <a:r>
              <a:rPr lang="en-SG" sz="2000" err="1"/>
              <a:t>nhiều</a:t>
            </a:r>
            <a:r>
              <a:rPr lang="en-SG" sz="2000"/>
              <a:t> do U </a:t>
            </a:r>
            <a:r>
              <a:rPr lang="en-SG" sz="2000" err="1"/>
              <a:t>đại</a:t>
            </a:r>
            <a:r>
              <a:rPr lang="en-SG" sz="2000"/>
              <a:t> </a:t>
            </a:r>
            <a:r>
              <a:rPr lang="en-SG" sz="2000" err="1"/>
              <a:t>tràng</a:t>
            </a:r>
            <a:r>
              <a:rPr lang="en-SG" sz="2000"/>
              <a:t>, </a:t>
            </a:r>
            <a:r>
              <a:rPr lang="en-SG" sz="2000" err="1"/>
              <a:t>không</a:t>
            </a:r>
            <a:r>
              <a:rPr lang="en-SG" sz="2000"/>
              <a:t> </a:t>
            </a:r>
            <a:r>
              <a:rPr lang="en-SG" sz="2000" err="1"/>
              <a:t>loại</a:t>
            </a:r>
            <a:r>
              <a:rPr lang="en-SG" sz="2000"/>
              <a:t> </a:t>
            </a:r>
            <a:r>
              <a:rPr lang="en-SG" sz="2000" err="1"/>
              <a:t>trừ</a:t>
            </a:r>
            <a:r>
              <a:rPr lang="en-SG" sz="2000"/>
              <a:t> polyp </a:t>
            </a:r>
            <a:r>
              <a:rPr lang="en-SG" sz="2000" err="1"/>
              <a:t>đại</a:t>
            </a:r>
            <a:r>
              <a:rPr lang="en-SG" sz="2000"/>
              <a:t> </a:t>
            </a:r>
            <a:r>
              <a:rPr lang="en-SG" sz="2000" err="1"/>
              <a:t>trực</a:t>
            </a:r>
            <a:r>
              <a:rPr lang="en-SG" sz="2000"/>
              <a:t> </a:t>
            </a:r>
            <a:r>
              <a:rPr lang="en-SG" sz="2000" err="1"/>
              <a:t>tràng</a:t>
            </a:r>
            <a:endParaRPr lang="en-SG" sz="2000"/>
          </a:p>
          <a:p>
            <a:pPr>
              <a:spcAft>
                <a:spcPts val="600"/>
              </a:spcAft>
              <a:buFontTx/>
              <a:buChar char="-"/>
            </a:pPr>
            <a:r>
              <a:rPr lang="en-SG" sz="2000" err="1"/>
              <a:t>Diễn</a:t>
            </a:r>
            <a:r>
              <a:rPr lang="en-SG" sz="2000"/>
              <a:t> </a:t>
            </a:r>
            <a:r>
              <a:rPr lang="en-SG" sz="2000" err="1"/>
              <a:t>tiến</a:t>
            </a:r>
            <a:r>
              <a:rPr lang="en-SG" sz="2000"/>
              <a:t>: BN </a:t>
            </a:r>
            <a:r>
              <a:rPr lang="en-SG" sz="2000" err="1"/>
              <a:t>lúc</a:t>
            </a:r>
            <a:r>
              <a:rPr lang="en-SG" sz="2000"/>
              <a:t> </a:t>
            </a:r>
            <a:r>
              <a:rPr lang="en-SG" sz="2000" err="1"/>
              <a:t>nhập</a:t>
            </a:r>
            <a:r>
              <a:rPr lang="en-SG" sz="2000"/>
              <a:t> </a:t>
            </a:r>
            <a:r>
              <a:rPr lang="en-SG" sz="2000" err="1"/>
              <a:t>viện</a:t>
            </a:r>
            <a:r>
              <a:rPr lang="en-SG" sz="2000"/>
              <a:t> </a:t>
            </a:r>
            <a:r>
              <a:rPr lang="en-SG" sz="2000" err="1"/>
              <a:t>còn</a:t>
            </a:r>
            <a:r>
              <a:rPr lang="en-SG" sz="2000"/>
              <a:t> </a:t>
            </a:r>
            <a:r>
              <a:rPr lang="en-SG" sz="2000" err="1"/>
              <a:t>tiêu</a:t>
            </a:r>
            <a:r>
              <a:rPr lang="en-SG" sz="2000"/>
              <a:t> </a:t>
            </a:r>
            <a:r>
              <a:rPr lang="en-SG" sz="2000" err="1"/>
              <a:t>phân</a:t>
            </a:r>
            <a:r>
              <a:rPr lang="en-SG" sz="2000"/>
              <a:t> </a:t>
            </a:r>
            <a:r>
              <a:rPr lang="en-SG" sz="2000" err="1"/>
              <a:t>đen</a:t>
            </a:r>
            <a:r>
              <a:rPr lang="en-SG" sz="2000"/>
              <a:t> =&gt; </a:t>
            </a:r>
            <a:r>
              <a:rPr lang="en-SG" sz="2000" err="1"/>
              <a:t>đang</a:t>
            </a:r>
            <a:r>
              <a:rPr lang="en-SG" sz="2000"/>
              <a:t> </a:t>
            </a:r>
            <a:r>
              <a:rPr lang="en-SG" sz="2000" err="1"/>
              <a:t>diễn</a:t>
            </a:r>
            <a:r>
              <a:rPr lang="en-SG" sz="2000"/>
              <a:t> </a:t>
            </a:r>
            <a:r>
              <a:rPr lang="en-SG" sz="2000" err="1"/>
              <a:t>tiến</a:t>
            </a:r>
            <a:r>
              <a:rPr lang="en-SG" sz="2000"/>
              <a:t> 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en-SG" sz="2000" err="1"/>
              <a:t>Biến</a:t>
            </a:r>
            <a:r>
              <a:rPr lang="en-SG" sz="2000"/>
              <a:t> </a:t>
            </a:r>
            <a:r>
              <a:rPr lang="en-SG" sz="2000" err="1"/>
              <a:t>chứng</a:t>
            </a:r>
            <a:r>
              <a:rPr lang="en-SG" sz="2000"/>
              <a:t>: BN </a:t>
            </a:r>
            <a:r>
              <a:rPr lang="en-SG" sz="2000" err="1"/>
              <a:t>sinh</a:t>
            </a:r>
            <a:r>
              <a:rPr lang="en-SG" sz="2000"/>
              <a:t> </a:t>
            </a:r>
            <a:r>
              <a:rPr lang="en-SG" sz="2000" err="1"/>
              <a:t>hiệu</a:t>
            </a:r>
            <a:r>
              <a:rPr lang="en-SG" sz="2000"/>
              <a:t> </a:t>
            </a:r>
            <a:r>
              <a:rPr lang="en-SG" sz="2000" err="1"/>
              <a:t>ổn</a:t>
            </a:r>
            <a:r>
              <a:rPr lang="en-SG" sz="2000"/>
              <a:t>, </a:t>
            </a:r>
            <a:r>
              <a:rPr lang="en-SG" sz="2000" err="1"/>
              <a:t>tiểu</a:t>
            </a:r>
            <a:r>
              <a:rPr lang="en-SG" sz="2000"/>
              <a:t> </a:t>
            </a:r>
            <a:r>
              <a:rPr lang="en-SG" sz="2000" err="1"/>
              <a:t>bình</a:t>
            </a:r>
            <a:r>
              <a:rPr lang="en-SG" sz="2000"/>
              <a:t> </a:t>
            </a:r>
            <a:r>
              <a:rPr lang="en-SG" sz="2000" err="1"/>
              <a:t>thường</a:t>
            </a:r>
            <a:r>
              <a:rPr lang="en-SG" sz="2000"/>
              <a:t> =&gt; </a:t>
            </a:r>
            <a:r>
              <a:rPr lang="en-SG" sz="2000" err="1"/>
              <a:t>chưa</a:t>
            </a:r>
            <a:r>
              <a:rPr lang="en-SG" sz="2000"/>
              <a:t> </a:t>
            </a:r>
            <a:r>
              <a:rPr lang="en-SG" sz="2000" err="1"/>
              <a:t>biến</a:t>
            </a:r>
            <a:r>
              <a:rPr lang="en-SG" sz="2000"/>
              <a:t> </a:t>
            </a:r>
            <a:r>
              <a:rPr lang="en-SG" sz="2000" err="1"/>
              <a:t>chứng</a:t>
            </a:r>
            <a:r>
              <a:rPr lang="en-SG" sz="2000"/>
              <a:t> </a:t>
            </a:r>
          </a:p>
          <a:p>
            <a:pPr marL="0" indent="0">
              <a:spcAft>
                <a:spcPts val="600"/>
              </a:spcAft>
              <a:buNone/>
            </a:pPr>
            <a:endParaRPr lang="en-SG" sz="2000"/>
          </a:p>
          <a:p>
            <a:pPr marL="0" indent="0">
              <a:spcAft>
                <a:spcPts val="600"/>
              </a:spcAft>
              <a:buNone/>
            </a:pPr>
            <a:r>
              <a:rPr lang="en-SG" sz="2000" u="sng"/>
              <a:t>3. </a:t>
            </a:r>
            <a:r>
              <a:rPr lang="en-SG" sz="2000" u="sng" err="1"/>
              <a:t>Sụt</a:t>
            </a:r>
            <a:r>
              <a:rPr lang="en-SG" sz="2000" u="sng"/>
              <a:t> </a:t>
            </a:r>
            <a:r>
              <a:rPr lang="en-SG" sz="2000" u="sng" err="1"/>
              <a:t>cân</a:t>
            </a:r>
            <a:r>
              <a:rPr lang="en-SG" sz="2000" u="sng"/>
              <a:t>, </a:t>
            </a:r>
            <a:r>
              <a:rPr lang="en-SG" sz="2000" u="sng" err="1"/>
              <a:t>niêm</a:t>
            </a:r>
            <a:r>
              <a:rPr lang="en-SG" sz="2000" u="sng"/>
              <a:t> </a:t>
            </a:r>
            <a:r>
              <a:rPr lang="en-SG" sz="2000" u="sng" err="1"/>
              <a:t>nhạt</a:t>
            </a:r>
            <a:r>
              <a:rPr lang="en-SG" sz="2000"/>
              <a:t>: </a:t>
            </a:r>
            <a:r>
              <a:rPr lang="en-SG" sz="2000" err="1"/>
              <a:t>nghĩ</a:t>
            </a:r>
            <a:r>
              <a:rPr lang="en-SG" sz="2000"/>
              <a:t> do </a:t>
            </a:r>
            <a:r>
              <a:rPr lang="en-SG" sz="2000" err="1"/>
              <a:t>nguyên</a:t>
            </a:r>
            <a:r>
              <a:rPr lang="en-SG" sz="2000"/>
              <a:t> </a:t>
            </a:r>
            <a:r>
              <a:rPr lang="en-SG" sz="2000" err="1"/>
              <a:t>nhân</a:t>
            </a:r>
            <a:r>
              <a:rPr lang="en-SG" sz="2000"/>
              <a:t> </a:t>
            </a:r>
            <a:r>
              <a:rPr lang="en-SG" sz="2000" err="1"/>
              <a:t>ác</a:t>
            </a:r>
            <a:r>
              <a:rPr lang="en-SG" sz="2000"/>
              <a:t> </a:t>
            </a:r>
            <a:r>
              <a:rPr lang="en-SG" sz="2000" err="1"/>
              <a:t>tính</a:t>
            </a:r>
            <a:r>
              <a:rPr lang="en-SG" sz="2000"/>
              <a:t> </a:t>
            </a:r>
            <a:r>
              <a:rPr lang="en-SG" sz="2000" err="1"/>
              <a:t>đã</a:t>
            </a:r>
            <a:r>
              <a:rPr lang="en-SG" sz="2000"/>
              <a:t> </a:t>
            </a:r>
            <a:r>
              <a:rPr lang="en-SG" sz="2000" err="1"/>
              <a:t>biện</a:t>
            </a:r>
            <a:r>
              <a:rPr lang="en-SG" sz="2000"/>
              <a:t> </a:t>
            </a:r>
            <a:r>
              <a:rPr lang="en-SG" sz="2000" err="1"/>
              <a:t>luận</a:t>
            </a:r>
            <a:r>
              <a:rPr lang="en-SG" sz="2000"/>
              <a:t> </a:t>
            </a:r>
            <a:r>
              <a:rPr lang="en-SG" sz="2000" err="1"/>
              <a:t>ở</a:t>
            </a:r>
            <a:r>
              <a:rPr lang="en-SG" sz="2000"/>
              <a:t> </a:t>
            </a:r>
            <a:r>
              <a:rPr lang="en-SG" sz="2000" err="1"/>
              <a:t>trên</a:t>
            </a:r>
            <a:r>
              <a:rPr lang="en-SG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788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A3F59-F902-4224-A0C9-BE9D241E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SG" sz="4600">
                <a:solidFill>
                  <a:srgbClr val="FFFFFF"/>
                </a:solidFill>
              </a:rPr>
              <a:t>I. HÀNH CHÍNH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FD8E-5C41-4D76-8A94-7BCA062B0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68"/>
            <a:ext cx="10515600" cy="378539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err="1"/>
              <a:t>Họ</a:t>
            </a:r>
            <a:r>
              <a:rPr lang="en-US" sz="2400"/>
              <a:t> </a:t>
            </a:r>
            <a:r>
              <a:rPr lang="en-US" sz="2400" err="1"/>
              <a:t>và</a:t>
            </a:r>
            <a:r>
              <a:rPr lang="en-US" sz="2400"/>
              <a:t> </a:t>
            </a:r>
            <a:r>
              <a:rPr lang="en-US" sz="2400" err="1"/>
              <a:t>tên</a:t>
            </a:r>
            <a:r>
              <a:rPr lang="en-US" sz="2400"/>
              <a:t>: NGUYỄN THỊ PHƯƠNG T.  	</a:t>
            </a:r>
            <a:r>
              <a:rPr lang="en-US" sz="2400" err="1"/>
              <a:t>Giới</a:t>
            </a:r>
            <a:r>
              <a:rPr lang="en-US" sz="2400"/>
              <a:t>: </a:t>
            </a:r>
            <a:r>
              <a:rPr lang="en-US" sz="2400" err="1"/>
              <a:t>Nữ</a:t>
            </a:r>
            <a:r>
              <a:rPr lang="en-US" sz="2400"/>
              <a:t> 		</a:t>
            </a:r>
            <a:r>
              <a:rPr lang="en-US" sz="2400" err="1"/>
              <a:t>Tuổi</a:t>
            </a:r>
            <a:r>
              <a:rPr lang="en-US" sz="2400"/>
              <a:t>: 34 </a:t>
            </a:r>
            <a:r>
              <a:rPr lang="en-US" sz="2400" err="1"/>
              <a:t>tuổi</a:t>
            </a:r>
            <a:endParaRPr lang="en-VN" sz="2400"/>
          </a:p>
          <a:p>
            <a:pPr>
              <a:lnSpc>
                <a:spcPct val="150000"/>
              </a:lnSpc>
            </a:pPr>
            <a:r>
              <a:rPr lang="en-US" sz="2400" err="1"/>
              <a:t>Địa</a:t>
            </a:r>
            <a:r>
              <a:rPr lang="en-US" sz="2400"/>
              <a:t> </a:t>
            </a:r>
            <a:r>
              <a:rPr lang="en-US" sz="2400" err="1"/>
              <a:t>chỉ</a:t>
            </a:r>
            <a:r>
              <a:rPr lang="en-US" sz="2400"/>
              <a:t>: </a:t>
            </a:r>
            <a:r>
              <a:rPr lang="en-US" sz="2400" err="1"/>
              <a:t>Tân</a:t>
            </a:r>
            <a:r>
              <a:rPr lang="en-US" sz="2400"/>
              <a:t> </a:t>
            </a:r>
            <a:r>
              <a:rPr lang="en-US" sz="2400" err="1"/>
              <a:t>Phú</a:t>
            </a:r>
            <a:r>
              <a:rPr lang="en-US" sz="2400"/>
              <a:t>, TP. HCM		</a:t>
            </a:r>
            <a:r>
              <a:rPr lang="en-US" sz="2400" err="1"/>
              <a:t>Nghề</a:t>
            </a:r>
            <a:r>
              <a:rPr lang="en-US" sz="2400"/>
              <a:t> </a:t>
            </a:r>
            <a:r>
              <a:rPr lang="en-US" sz="2400" err="1"/>
              <a:t>nghiệp</a:t>
            </a:r>
            <a:r>
              <a:rPr lang="en-US" sz="2400"/>
              <a:t>: </a:t>
            </a:r>
            <a:r>
              <a:rPr lang="en-US" sz="2400" err="1"/>
              <a:t>Nhân</a:t>
            </a:r>
            <a:r>
              <a:rPr lang="en-US" sz="2400"/>
              <a:t> </a:t>
            </a:r>
            <a:r>
              <a:rPr lang="en-US" sz="2400" err="1"/>
              <a:t>viên</a:t>
            </a:r>
            <a:r>
              <a:rPr lang="en-US" sz="2400"/>
              <a:t> </a:t>
            </a:r>
            <a:r>
              <a:rPr lang="en-US" sz="2400" err="1"/>
              <a:t>văn</a:t>
            </a:r>
            <a:r>
              <a:rPr lang="en-US" sz="2400"/>
              <a:t> </a:t>
            </a:r>
            <a:r>
              <a:rPr lang="en-US" sz="2400" err="1"/>
              <a:t>phòng</a:t>
            </a:r>
            <a:endParaRPr lang="en-VN" sz="2400"/>
          </a:p>
          <a:p>
            <a:pPr>
              <a:lnSpc>
                <a:spcPct val="150000"/>
              </a:lnSpc>
            </a:pPr>
            <a:r>
              <a:rPr lang="vi-VN" sz="2400"/>
              <a:t>Phòng </a:t>
            </a:r>
            <a:r>
              <a:rPr lang="en-US" sz="2400"/>
              <a:t>18</a:t>
            </a:r>
            <a:r>
              <a:rPr lang="vi-VN" sz="2400"/>
              <a:t> – Khoa ngoại tiêu hóa – BV ĐHYD</a:t>
            </a:r>
            <a:endParaRPr lang="en-VN" sz="2400"/>
          </a:p>
          <a:p>
            <a:pPr>
              <a:lnSpc>
                <a:spcPct val="150000"/>
              </a:lnSpc>
            </a:pPr>
            <a:r>
              <a:rPr lang="vi-VN" sz="2400"/>
              <a:t>Ngày nhập viện: </a:t>
            </a:r>
            <a:r>
              <a:rPr lang="en-US" sz="2400"/>
              <a:t>31</a:t>
            </a:r>
            <a:r>
              <a:rPr lang="vi-VN" sz="2400"/>
              <a:t>/10/2018</a:t>
            </a:r>
            <a:endParaRPr lang="en-VN" sz="2400"/>
          </a:p>
          <a:p>
            <a:pPr>
              <a:lnSpc>
                <a:spcPct val="150000"/>
              </a:lnSpc>
            </a:pPr>
            <a:r>
              <a:rPr lang="vi-VN" sz="2400"/>
              <a:t>Số hồ sơ: N18-03</a:t>
            </a:r>
            <a:r>
              <a:rPr lang="en-US" sz="2400"/>
              <a:t>74186</a:t>
            </a:r>
            <a:r>
              <a:rPr lang="en-VN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8359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33624" y="489329"/>
            <a:ext cx="4905063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ĐỀ NGHỊ </a:t>
            </a:r>
            <a:br>
              <a:rPr lang="en-US" sz="4400" b="1">
                <a:solidFill>
                  <a:schemeClr val="bg1"/>
                </a:solidFill>
              </a:rPr>
            </a:br>
            <a:r>
              <a:rPr lang="en-US" sz="4400" b="1">
                <a:solidFill>
                  <a:schemeClr val="bg1"/>
                </a:solidFill>
              </a:rPr>
              <a:t>CẬN LÂM SÀNG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0259" y="489330"/>
            <a:ext cx="6555347" cy="610125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56032" algn="l">
              <a:buClr>
                <a:schemeClr val="tx1"/>
              </a:buClr>
            </a:pPr>
            <a:r>
              <a:rPr lang="en-US" b="1"/>
              <a:t>CLS </a:t>
            </a:r>
            <a:r>
              <a:rPr lang="en-US" b="1" err="1"/>
              <a:t>chẩn</a:t>
            </a:r>
            <a:r>
              <a:rPr lang="en-US" b="1"/>
              <a:t> </a:t>
            </a:r>
            <a:r>
              <a:rPr lang="en-US" b="1" err="1"/>
              <a:t>đoán</a:t>
            </a:r>
            <a:endParaRPr lang="en-US" b="1"/>
          </a:p>
          <a:p>
            <a:pPr marL="484632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/>
              <a:t>XQ </a:t>
            </a:r>
            <a:r>
              <a:rPr lang="en-US" err="1"/>
              <a:t>bụng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sửa</a:t>
            </a:r>
            <a:r>
              <a:rPr lang="en-US"/>
              <a:t> </a:t>
            </a:r>
            <a:r>
              <a:rPr lang="en-US" err="1"/>
              <a:t>soạn</a:t>
            </a:r>
            <a:endParaRPr lang="en-US"/>
          </a:p>
          <a:p>
            <a:pPr marL="484632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err="1"/>
              <a:t>Nội</a:t>
            </a:r>
            <a:r>
              <a:rPr lang="en-US"/>
              <a:t> </a:t>
            </a:r>
            <a:r>
              <a:rPr lang="en-US" err="1"/>
              <a:t>soi</a:t>
            </a:r>
            <a:r>
              <a:rPr lang="en-US"/>
              <a:t> </a:t>
            </a:r>
            <a:r>
              <a:rPr lang="en-US" err="1"/>
              <a:t>đại</a:t>
            </a:r>
            <a:r>
              <a:rPr lang="en-US"/>
              <a:t>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tràng</a:t>
            </a:r>
            <a:r>
              <a:rPr lang="en-US"/>
              <a:t> (+/- </a:t>
            </a:r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làm</a:t>
            </a:r>
            <a:r>
              <a:rPr lang="en-US"/>
              <a:t> GPB) </a:t>
            </a:r>
          </a:p>
          <a:p>
            <a:pPr marL="484632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/>
              <a:t>CT scan </a:t>
            </a:r>
            <a:r>
              <a:rPr lang="en-US" err="1"/>
              <a:t>bụng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cản</a:t>
            </a:r>
            <a:r>
              <a:rPr lang="en-US"/>
              <a:t> </a:t>
            </a:r>
            <a:r>
              <a:rPr lang="en-US" err="1"/>
              <a:t>quang</a:t>
            </a:r>
            <a:r>
              <a:rPr lang="en-US"/>
              <a:t>  </a:t>
            </a:r>
          </a:p>
          <a:p>
            <a:pPr marL="484632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/>
              <a:t>CTM, Albumin </a:t>
            </a:r>
          </a:p>
          <a:p>
            <a:pPr marL="256032" algn="l">
              <a:buClr>
                <a:schemeClr val="tx1"/>
              </a:buClr>
            </a:pPr>
            <a:r>
              <a:rPr lang="en-US" b="1"/>
              <a:t>CLS </a:t>
            </a:r>
            <a:r>
              <a:rPr lang="en-US" b="1" err="1"/>
              <a:t>tiền</a:t>
            </a:r>
            <a:r>
              <a:rPr lang="en-US" b="1"/>
              <a:t> </a:t>
            </a:r>
            <a:r>
              <a:rPr lang="en-US" b="1" err="1"/>
              <a:t>phẫu</a:t>
            </a:r>
            <a:endParaRPr lang="en-US" b="1"/>
          </a:p>
          <a:p>
            <a:pPr marL="484632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/>
              <a:t>CEA</a:t>
            </a:r>
          </a:p>
          <a:p>
            <a:pPr marL="484632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/>
              <a:t>APTT, PT, INR, Fibrinogen, </a:t>
            </a:r>
            <a:r>
              <a:rPr lang="en-US" sz="2000" err="1"/>
              <a:t>nhóm</a:t>
            </a:r>
            <a:r>
              <a:rPr lang="en-US" sz="2000"/>
              <a:t> </a:t>
            </a:r>
            <a:r>
              <a:rPr lang="en-US" sz="2000" err="1"/>
              <a:t>máu</a:t>
            </a:r>
            <a:r>
              <a:rPr lang="en-US" sz="2000"/>
              <a:t> </a:t>
            </a:r>
          </a:p>
          <a:p>
            <a:pPr marL="484632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/>
              <a:t>Ion </a:t>
            </a:r>
            <a:r>
              <a:rPr lang="en-US" sz="2000" err="1"/>
              <a:t>đồ</a:t>
            </a:r>
            <a:endParaRPr lang="en-US" sz="2000"/>
          </a:p>
          <a:p>
            <a:pPr marL="484632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/>
              <a:t>AST, ALT</a:t>
            </a:r>
          </a:p>
          <a:p>
            <a:pPr marL="484632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/>
              <a:t>BUN, </a:t>
            </a:r>
            <a:r>
              <a:rPr lang="en-US" sz="2000" err="1"/>
              <a:t>Creatinin</a:t>
            </a:r>
            <a:endParaRPr lang="en-US" sz="2000"/>
          </a:p>
          <a:p>
            <a:pPr marL="484632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/>
              <a:t>TPTNT</a:t>
            </a:r>
          </a:p>
          <a:p>
            <a:pPr marL="484632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err="1"/>
              <a:t>Đường</a:t>
            </a:r>
            <a:r>
              <a:rPr lang="en-US" sz="2000"/>
              <a:t> </a:t>
            </a:r>
            <a:r>
              <a:rPr lang="en-US" sz="2000" err="1"/>
              <a:t>huyết</a:t>
            </a:r>
            <a:r>
              <a:rPr lang="en-US" sz="2000"/>
              <a:t>.</a:t>
            </a:r>
          </a:p>
          <a:p>
            <a:pPr marL="484632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/>
              <a:t>ECG</a:t>
            </a:r>
          </a:p>
          <a:p>
            <a:pPr marL="484632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/>
              <a:t>X </a:t>
            </a:r>
            <a:r>
              <a:rPr lang="en-US" sz="2000" err="1"/>
              <a:t>quang</a:t>
            </a:r>
            <a:r>
              <a:rPr lang="en-US" sz="2000"/>
              <a:t> </a:t>
            </a:r>
            <a:r>
              <a:rPr lang="en-US" sz="2000" err="1"/>
              <a:t>ngực</a:t>
            </a:r>
            <a:r>
              <a:rPr lang="en-US" sz="2000"/>
              <a:t> </a:t>
            </a:r>
            <a:r>
              <a:rPr lang="en-US" sz="2000" err="1"/>
              <a:t>thẳng</a:t>
            </a:r>
            <a:endParaRPr lang="en-US" sz="2000"/>
          </a:p>
          <a:p>
            <a:pPr marL="541782"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1167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397" y="502021"/>
            <a:ext cx="9688296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b="1"/>
              <a:t>XQ </a:t>
            </a:r>
            <a:r>
              <a:rPr lang="en-US" sz="4400" b="1" err="1"/>
              <a:t>bụng</a:t>
            </a:r>
            <a:r>
              <a:rPr lang="en-US" sz="4400" b="1"/>
              <a:t> </a:t>
            </a:r>
            <a:r>
              <a:rPr lang="en-US" sz="4400" b="1" err="1"/>
              <a:t>không</a:t>
            </a:r>
            <a:r>
              <a:rPr lang="en-US" sz="4400" b="1"/>
              <a:t> </a:t>
            </a:r>
            <a:r>
              <a:rPr lang="en-US" sz="4400" b="1" err="1"/>
              <a:t>sửa</a:t>
            </a:r>
            <a:r>
              <a:rPr lang="en-US" sz="4400" b="1"/>
              <a:t> </a:t>
            </a:r>
            <a:r>
              <a:rPr lang="en-US" sz="4400" b="1" err="1"/>
              <a:t>soạn</a:t>
            </a:r>
            <a:r>
              <a:rPr lang="en-US" sz="4400" b="1"/>
              <a:t> </a:t>
            </a:r>
            <a:r>
              <a:rPr lang="en-US" sz="4400"/>
              <a:t>(31/10/2018) 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6397" y="2418409"/>
            <a:ext cx="9688296" cy="34543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84632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err="1">
                <a:highlight>
                  <a:srgbClr val="FFFF00"/>
                </a:highlight>
              </a:rPr>
              <a:t>Có</a:t>
            </a:r>
            <a:r>
              <a:rPr lang="en-US" sz="2000">
                <a:highlight>
                  <a:srgbClr val="FFFF00"/>
                </a:highlight>
              </a:rPr>
              <a:t> </a:t>
            </a:r>
            <a:r>
              <a:rPr lang="en-US" sz="2000" err="1">
                <a:highlight>
                  <a:srgbClr val="FFFF00"/>
                </a:highlight>
              </a:rPr>
              <a:t>vài</a:t>
            </a:r>
            <a:r>
              <a:rPr lang="en-US" sz="2000">
                <a:highlight>
                  <a:srgbClr val="FFFF00"/>
                </a:highlight>
              </a:rPr>
              <a:t> </a:t>
            </a:r>
            <a:r>
              <a:rPr lang="en-US" sz="2000" err="1">
                <a:highlight>
                  <a:srgbClr val="FFFF00"/>
                </a:highlight>
              </a:rPr>
              <a:t>mực</a:t>
            </a:r>
            <a:r>
              <a:rPr lang="en-US" sz="2000">
                <a:highlight>
                  <a:srgbClr val="FFFF00"/>
                </a:highlight>
              </a:rPr>
              <a:t> </a:t>
            </a:r>
            <a:r>
              <a:rPr lang="en-US" sz="2000" err="1">
                <a:highlight>
                  <a:srgbClr val="FFFF00"/>
                </a:highlight>
              </a:rPr>
              <a:t>nước</a:t>
            </a:r>
            <a:r>
              <a:rPr lang="en-US" sz="2000">
                <a:highlight>
                  <a:srgbClr val="FFFF00"/>
                </a:highlight>
              </a:rPr>
              <a:t> </a:t>
            </a:r>
            <a:r>
              <a:rPr lang="en-US" sz="2000" err="1">
                <a:highlight>
                  <a:srgbClr val="FFFF00"/>
                </a:highlight>
              </a:rPr>
              <a:t>hơi</a:t>
            </a:r>
            <a:r>
              <a:rPr lang="en-US" sz="2000">
                <a:highlight>
                  <a:srgbClr val="FFFF00"/>
                </a:highlight>
              </a:rPr>
              <a:t> </a:t>
            </a:r>
            <a:r>
              <a:rPr lang="en-US" sz="2000" err="1">
                <a:highlight>
                  <a:srgbClr val="FFFF00"/>
                </a:highlight>
              </a:rPr>
              <a:t>nằm</a:t>
            </a:r>
            <a:r>
              <a:rPr lang="en-US" sz="2000">
                <a:highlight>
                  <a:srgbClr val="FFFF00"/>
                </a:highlight>
              </a:rPr>
              <a:t> </a:t>
            </a:r>
            <a:r>
              <a:rPr lang="en-US" sz="2000" err="1">
                <a:highlight>
                  <a:srgbClr val="FFFF00"/>
                </a:highlight>
              </a:rPr>
              <a:t>trong</a:t>
            </a:r>
            <a:r>
              <a:rPr lang="en-US" sz="2000">
                <a:highlight>
                  <a:srgbClr val="FFFF00"/>
                </a:highlight>
              </a:rPr>
              <a:t> </a:t>
            </a:r>
            <a:r>
              <a:rPr lang="en-US" sz="2000" err="1">
                <a:highlight>
                  <a:srgbClr val="FFFF00"/>
                </a:highlight>
              </a:rPr>
              <a:t>ổ</a:t>
            </a:r>
            <a:r>
              <a:rPr lang="en-US" sz="2000">
                <a:highlight>
                  <a:srgbClr val="FFFF00"/>
                </a:highlight>
              </a:rPr>
              <a:t> </a:t>
            </a:r>
            <a:r>
              <a:rPr lang="en-US" sz="2000" err="1">
                <a:highlight>
                  <a:srgbClr val="FFFF00"/>
                </a:highlight>
              </a:rPr>
              <a:t>bụng</a:t>
            </a:r>
            <a:r>
              <a:rPr lang="en-US" sz="2000">
                <a:highlight>
                  <a:srgbClr val="FFFF00"/>
                </a:highlight>
              </a:rPr>
              <a:t> </a:t>
            </a:r>
            <a:r>
              <a:rPr lang="en-US" sz="2000" err="1">
                <a:highlight>
                  <a:srgbClr val="FFFF00"/>
                </a:highlight>
              </a:rPr>
              <a:t>cần</a:t>
            </a:r>
            <a:r>
              <a:rPr lang="en-US" sz="2000">
                <a:highlight>
                  <a:srgbClr val="FFFF00"/>
                </a:highlight>
              </a:rPr>
              <a:t> </a:t>
            </a:r>
            <a:r>
              <a:rPr lang="en-US" sz="2000" err="1">
                <a:highlight>
                  <a:srgbClr val="FFFF00"/>
                </a:highlight>
              </a:rPr>
              <a:t>theo</a:t>
            </a:r>
            <a:r>
              <a:rPr lang="en-US" sz="2000">
                <a:highlight>
                  <a:srgbClr val="FFFF00"/>
                </a:highlight>
              </a:rPr>
              <a:t> </a:t>
            </a:r>
            <a:r>
              <a:rPr lang="en-US" sz="2000" err="1">
                <a:highlight>
                  <a:srgbClr val="FFFF00"/>
                </a:highlight>
              </a:rPr>
              <a:t>dõi</a:t>
            </a:r>
            <a:r>
              <a:rPr lang="en-US" sz="2000">
                <a:highlight>
                  <a:srgbClr val="FFFF00"/>
                </a:highlight>
              </a:rPr>
              <a:t> </a:t>
            </a:r>
            <a:r>
              <a:rPr lang="en-US" sz="2000" err="1">
                <a:highlight>
                  <a:srgbClr val="FFFF00"/>
                </a:highlight>
              </a:rPr>
              <a:t>thêm</a:t>
            </a:r>
            <a:r>
              <a:rPr lang="en-US" sz="2000">
                <a:highlight>
                  <a:srgbClr val="FFFF00"/>
                </a:highlight>
              </a:rPr>
              <a:t> </a:t>
            </a:r>
          </a:p>
          <a:p>
            <a:pPr marL="484632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err="1"/>
              <a:t>Không</a:t>
            </a:r>
            <a:r>
              <a:rPr lang="en-US" sz="2000"/>
              <a:t> </a:t>
            </a:r>
            <a:r>
              <a:rPr lang="en-US" sz="2000" err="1"/>
              <a:t>thấy</a:t>
            </a:r>
            <a:r>
              <a:rPr lang="en-US" sz="2000"/>
              <a:t> </a:t>
            </a:r>
            <a:r>
              <a:rPr lang="en-US" sz="2000" err="1"/>
              <a:t>liềm</a:t>
            </a:r>
            <a:r>
              <a:rPr lang="en-US" sz="2000"/>
              <a:t> </a:t>
            </a:r>
            <a:r>
              <a:rPr lang="en-US" sz="2000" err="1"/>
              <a:t>hơi</a:t>
            </a:r>
            <a:r>
              <a:rPr lang="en-US" sz="2000"/>
              <a:t> </a:t>
            </a:r>
            <a:r>
              <a:rPr lang="en-US" sz="2000" err="1"/>
              <a:t>dưới</a:t>
            </a:r>
            <a:r>
              <a:rPr lang="en-US" sz="2000"/>
              <a:t> </a:t>
            </a:r>
            <a:r>
              <a:rPr lang="en-US" sz="2000" err="1"/>
              <a:t>hoành</a:t>
            </a:r>
            <a:r>
              <a:rPr lang="en-US" sz="2000"/>
              <a:t> </a:t>
            </a:r>
            <a:r>
              <a:rPr lang="en-US" sz="2000" err="1"/>
              <a:t>hai</a:t>
            </a:r>
            <a:r>
              <a:rPr lang="en-US" sz="2000"/>
              <a:t> </a:t>
            </a:r>
            <a:r>
              <a:rPr lang="en-US" sz="2000" err="1"/>
              <a:t>bên</a:t>
            </a:r>
            <a:r>
              <a:rPr lang="en-US" sz="2000"/>
              <a:t> </a:t>
            </a:r>
          </a:p>
          <a:p>
            <a:pPr marL="484632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err="1"/>
              <a:t>Các</a:t>
            </a:r>
            <a:r>
              <a:rPr lang="en-US" sz="2000"/>
              <a:t> </a:t>
            </a:r>
            <a:r>
              <a:rPr lang="en-US" sz="2000" err="1"/>
              <a:t>đường</a:t>
            </a:r>
            <a:r>
              <a:rPr lang="en-US" sz="2000"/>
              <a:t> </a:t>
            </a:r>
            <a:r>
              <a:rPr lang="en-US" sz="2000" err="1"/>
              <a:t>sáng</a:t>
            </a:r>
            <a:r>
              <a:rPr lang="en-US" sz="2000"/>
              <a:t> </a:t>
            </a:r>
            <a:r>
              <a:rPr lang="en-US" sz="2000" err="1"/>
              <a:t>cận</a:t>
            </a:r>
            <a:r>
              <a:rPr lang="en-US" sz="2000"/>
              <a:t> </a:t>
            </a:r>
            <a:r>
              <a:rPr lang="en-US" sz="2000" err="1"/>
              <a:t>phúc</a:t>
            </a:r>
            <a:r>
              <a:rPr lang="en-US" sz="2000"/>
              <a:t> </a:t>
            </a:r>
            <a:r>
              <a:rPr lang="en-US" sz="2000" err="1"/>
              <a:t>mạc</a:t>
            </a:r>
            <a:r>
              <a:rPr lang="en-US" sz="2000"/>
              <a:t> </a:t>
            </a:r>
            <a:r>
              <a:rPr lang="en-US" sz="2000" err="1"/>
              <a:t>bình</a:t>
            </a:r>
            <a:r>
              <a:rPr lang="en-US" sz="2000"/>
              <a:t> </a:t>
            </a:r>
            <a:r>
              <a:rPr lang="en-US" sz="2000" err="1"/>
              <a:t>thường</a:t>
            </a:r>
            <a:r>
              <a:rPr lang="en-US" sz="2000"/>
              <a:t> </a:t>
            </a:r>
          </a:p>
          <a:p>
            <a:pPr marL="484632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b="1"/>
          </a:p>
          <a:p>
            <a:pPr algn="l"/>
            <a:r>
              <a:rPr lang="en-US" sz="2000"/>
              <a:t>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2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033" y="1605104"/>
            <a:ext cx="3484586" cy="12523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56032" algn="l">
              <a:buClr>
                <a:schemeClr val="tx1"/>
              </a:buClr>
            </a:pPr>
            <a:r>
              <a:rPr lang="en-US" sz="4000" b="1" err="1"/>
              <a:t>Siêu</a:t>
            </a:r>
            <a:r>
              <a:rPr lang="en-US" sz="4000" b="1"/>
              <a:t> </a:t>
            </a:r>
            <a:r>
              <a:rPr lang="en-US" sz="4000" b="1" err="1"/>
              <a:t>âm</a:t>
            </a:r>
            <a:r>
              <a:rPr lang="en-US" sz="4000" b="1"/>
              <a:t> </a:t>
            </a:r>
            <a:r>
              <a:rPr lang="en-US" sz="4000" b="1" err="1"/>
              <a:t>bụng</a:t>
            </a:r>
            <a:br>
              <a:rPr lang="en-US" sz="4000" b="1"/>
            </a:br>
            <a:r>
              <a:rPr lang="en-US" sz="4000"/>
              <a:t>(31/10/2018)</a:t>
            </a:r>
            <a:endParaRPr lang="en-US" sz="4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4083" y="327804"/>
            <a:ext cx="8637915" cy="591772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70332" indent="-228600" algn="l">
              <a:buFont typeface="Arial" panose="020B0604020202020204" pitchFamily="34" charset="0"/>
              <a:buChar char="•"/>
            </a:pPr>
            <a:r>
              <a:rPr lang="en-US" sz="1600"/>
              <a:t>Gan: </a:t>
            </a:r>
            <a:r>
              <a:rPr lang="en-US" sz="1600" err="1"/>
              <a:t>Không</a:t>
            </a:r>
            <a:r>
              <a:rPr lang="en-US" sz="1600"/>
              <a:t> to, </a:t>
            </a:r>
            <a:r>
              <a:rPr lang="en-US" sz="1600" err="1"/>
              <a:t>đồng</a:t>
            </a:r>
            <a:r>
              <a:rPr lang="en-US" sz="1600"/>
              <a:t> </a:t>
            </a:r>
            <a:r>
              <a:rPr lang="en-US" sz="1600" err="1"/>
              <a:t>nhất</a:t>
            </a:r>
            <a:r>
              <a:rPr lang="en-US" sz="1600"/>
              <a:t>, </a:t>
            </a:r>
            <a:r>
              <a:rPr lang="en-US" sz="1600" err="1"/>
              <a:t>bờ</a:t>
            </a:r>
            <a:r>
              <a:rPr lang="en-US" sz="1600"/>
              <a:t> </a:t>
            </a:r>
            <a:r>
              <a:rPr lang="en-US" sz="1600" err="1"/>
              <a:t>đều</a:t>
            </a:r>
            <a:r>
              <a:rPr lang="en-US" sz="1600"/>
              <a:t>. </a:t>
            </a:r>
            <a:r>
              <a:rPr lang="en-US" sz="1600" err="1"/>
              <a:t>Các</a:t>
            </a:r>
            <a:r>
              <a:rPr lang="en-US" sz="1600"/>
              <a:t> TM </a:t>
            </a:r>
            <a:r>
              <a:rPr lang="en-US" sz="1600" err="1"/>
              <a:t>trên</a:t>
            </a:r>
            <a:r>
              <a:rPr lang="en-US" sz="1600"/>
              <a:t> </a:t>
            </a:r>
            <a:r>
              <a:rPr lang="en-US" sz="1600" err="1"/>
              <a:t>gan</a:t>
            </a:r>
            <a:r>
              <a:rPr lang="en-US" sz="1600"/>
              <a:t> </a:t>
            </a:r>
            <a:r>
              <a:rPr lang="en-US" sz="1600" err="1"/>
              <a:t>và</a:t>
            </a:r>
            <a:r>
              <a:rPr lang="en-US" sz="1600"/>
              <a:t> TM </a:t>
            </a:r>
            <a:r>
              <a:rPr lang="en-US" sz="1600" err="1"/>
              <a:t>cửa</a:t>
            </a:r>
            <a:r>
              <a:rPr lang="en-US" sz="1600"/>
              <a:t> </a:t>
            </a:r>
            <a:r>
              <a:rPr lang="en-US" sz="1600" err="1"/>
              <a:t>bình</a:t>
            </a:r>
            <a:r>
              <a:rPr lang="en-US" sz="1600"/>
              <a:t> </a:t>
            </a:r>
            <a:r>
              <a:rPr lang="en-US" sz="1600" err="1"/>
              <a:t>thường</a:t>
            </a:r>
            <a:r>
              <a:rPr lang="en-US" sz="1600"/>
              <a:t>.</a:t>
            </a:r>
          </a:p>
          <a:p>
            <a:pPr marL="370332" indent="-228600" algn="l">
              <a:buFont typeface="Arial" panose="020B0604020202020204" pitchFamily="34" charset="0"/>
              <a:buChar char="•"/>
            </a:pPr>
            <a:r>
              <a:rPr lang="en-US" sz="1600" err="1"/>
              <a:t>Đường</a:t>
            </a:r>
            <a:r>
              <a:rPr lang="en-US" sz="1600"/>
              <a:t> </a:t>
            </a:r>
            <a:r>
              <a:rPr lang="en-US" sz="1600" err="1"/>
              <a:t>mật</a:t>
            </a:r>
            <a:r>
              <a:rPr lang="en-US" sz="1600"/>
              <a:t>: </a:t>
            </a:r>
            <a:r>
              <a:rPr lang="en-US" sz="1600" err="1"/>
              <a:t>Trong</a:t>
            </a:r>
            <a:r>
              <a:rPr lang="en-US" sz="1600"/>
              <a:t> </a:t>
            </a:r>
            <a:r>
              <a:rPr lang="en-US" sz="1600" err="1"/>
              <a:t>và</a:t>
            </a:r>
            <a:r>
              <a:rPr lang="en-US" sz="1600"/>
              <a:t> </a:t>
            </a:r>
            <a:r>
              <a:rPr lang="en-US" sz="1600" err="1"/>
              <a:t>ngoài</a:t>
            </a:r>
            <a:r>
              <a:rPr lang="en-US" sz="1600"/>
              <a:t> </a:t>
            </a:r>
            <a:r>
              <a:rPr lang="en-US" sz="1600" err="1"/>
              <a:t>gan</a:t>
            </a:r>
            <a:r>
              <a:rPr lang="en-US" sz="1600"/>
              <a:t> </a:t>
            </a:r>
            <a:r>
              <a:rPr lang="en-US" sz="1600" err="1"/>
              <a:t>không</a:t>
            </a:r>
            <a:r>
              <a:rPr lang="en-US" sz="1600"/>
              <a:t> </a:t>
            </a:r>
            <a:r>
              <a:rPr lang="en-US" sz="1600" err="1"/>
              <a:t>giãn</a:t>
            </a:r>
            <a:r>
              <a:rPr lang="en-US" sz="1600"/>
              <a:t>. </a:t>
            </a:r>
            <a:r>
              <a:rPr lang="en-US" sz="1600" err="1"/>
              <a:t>Không</a:t>
            </a:r>
            <a:r>
              <a:rPr lang="en-US" sz="1600"/>
              <a:t> </a:t>
            </a:r>
            <a:r>
              <a:rPr lang="en-US" sz="1600" err="1"/>
              <a:t>sỏi</a:t>
            </a:r>
            <a:r>
              <a:rPr lang="en-US" sz="1600"/>
              <a:t>.</a:t>
            </a:r>
          </a:p>
          <a:p>
            <a:pPr marL="370332" indent="-228600" algn="l">
              <a:buFont typeface="Arial" panose="020B0604020202020204" pitchFamily="34" charset="0"/>
              <a:buChar char="•"/>
            </a:pPr>
            <a:r>
              <a:rPr lang="en-US" sz="1600" err="1"/>
              <a:t>Túi</a:t>
            </a:r>
            <a:r>
              <a:rPr lang="en-US" sz="1600"/>
              <a:t> </a:t>
            </a:r>
            <a:r>
              <a:rPr lang="en-US" sz="1600" err="1"/>
              <a:t>mật</a:t>
            </a:r>
            <a:r>
              <a:rPr lang="en-US" sz="1600"/>
              <a:t>: </a:t>
            </a:r>
            <a:r>
              <a:rPr lang="en-US" sz="1600" err="1"/>
              <a:t>Vách</a:t>
            </a:r>
            <a:r>
              <a:rPr lang="en-US" sz="1600"/>
              <a:t> </a:t>
            </a:r>
            <a:r>
              <a:rPr lang="en-US" sz="1600" err="1"/>
              <a:t>đều</a:t>
            </a:r>
            <a:r>
              <a:rPr lang="en-US" sz="1600"/>
              <a:t>, </a:t>
            </a:r>
            <a:r>
              <a:rPr lang="en-US" sz="1600" err="1"/>
              <a:t>không</a:t>
            </a:r>
            <a:r>
              <a:rPr lang="en-US" sz="1600"/>
              <a:t> </a:t>
            </a:r>
            <a:r>
              <a:rPr lang="en-US" sz="1600" err="1"/>
              <a:t>dày</a:t>
            </a:r>
            <a:r>
              <a:rPr lang="en-US" sz="1600"/>
              <a:t>, </a:t>
            </a:r>
            <a:r>
              <a:rPr lang="en-US" sz="1600" err="1"/>
              <a:t>lòng</a:t>
            </a:r>
            <a:r>
              <a:rPr lang="en-US" sz="1600"/>
              <a:t> </a:t>
            </a:r>
            <a:r>
              <a:rPr lang="en-US" sz="1600" err="1"/>
              <a:t>không</a:t>
            </a:r>
            <a:r>
              <a:rPr lang="en-US" sz="1600"/>
              <a:t> </a:t>
            </a:r>
            <a:r>
              <a:rPr lang="en-US" sz="1600" err="1"/>
              <a:t>có</a:t>
            </a:r>
            <a:r>
              <a:rPr lang="en-US" sz="1600"/>
              <a:t> </a:t>
            </a:r>
            <a:r>
              <a:rPr lang="en-US" sz="1600" err="1"/>
              <a:t>gì</a:t>
            </a:r>
            <a:r>
              <a:rPr lang="en-US" sz="1600"/>
              <a:t> </a:t>
            </a:r>
            <a:r>
              <a:rPr lang="en-US" sz="1600" err="1"/>
              <a:t>lạ</a:t>
            </a:r>
            <a:r>
              <a:rPr lang="en-US" sz="1600"/>
              <a:t>.</a:t>
            </a:r>
          </a:p>
          <a:p>
            <a:pPr marL="370332" indent="-228600" algn="l">
              <a:buFont typeface="Arial" panose="020B0604020202020204" pitchFamily="34" charset="0"/>
              <a:buChar char="•"/>
            </a:pPr>
            <a:r>
              <a:rPr lang="en-US" sz="1600" err="1"/>
              <a:t>Lách</a:t>
            </a:r>
            <a:r>
              <a:rPr lang="en-US" sz="1600"/>
              <a:t>, </a:t>
            </a:r>
            <a:r>
              <a:rPr lang="en-US" sz="1600" err="1"/>
              <a:t>tụy</a:t>
            </a:r>
            <a:r>
              <a:rPr lang="en-US" sz="1600"/>
              <a:t>: </a:t>
            </a:r>
            <a:r>
              <a:rPr lang="en-US" sz="1600" err="1"/>
              <a:t>Không</a:t>
            </a:r>
            <a:r>
              <a:rPr lang="en-US" sz="1600"/>
              <a:t> to, </a:t>
            </a:r>
            <a:r>
              <a:rPr lang="en-US" sz="1600" err="1"/>
              <a:t>đồng</a:t>
            </a:r>
            <a:r>
              <a:rPr lang="en-US" sz="1600"/>
              <a:t> </a:t>
            </a:r>
            <a:r>
              <a:rPr lang="en-US" sz="1600" err="1"/>
              <a:t>nhất</a:t>
            </a:r>
            <a:r>
              <a:rPr lang="en-US" sz="1600"/>
              <a:t>.</a:t>
            </a:r>
          </a:p>
          <a:p>
            <a:pPr marL="370332" indent="-228600" algn="l">
              <a:buFont typeface="Arial" panose="020B0604020202020204" pitchFamily="34" charset="0"/>
              <a:buChar char="•"/>
            </a:pPr>
            <a:r>
              <a:rPr lang="en-US" sz="1600" err="1"/>
              <a:t>Thận</a:t>
            </a:r>
            <a:r>
              <a:rPr lang="en-US" sz="1600"/>
              <a:t> </a:t>
            </a:r>
            <a:r>
              <a:rPr lang="en-US" sz="1600" err="1"/>
              <a:t>phải</a:t>
            </a:r>
            <a:r>
              <a:rPr lang="en-US" sz="1600"/>
              <a:t> - </a:t>
            </a:r>
            <a:r>
              <a:rPr lang="en-US" sz="1600" err="1"/>
              <a:t>trái</a:t>
            </a:r>
            <a:r>
              <a:rPr lang="en-US" sz="1600"/>
              <a:t>: </a:t>
            </a:r>
            <a:r>
              <a:rPr lang="en-US" sz="1600" err="1"/>
              <a:t>Cấu</a:t>
            </a:r>
            <a:r>
              <a:rPr lang="en-US" sz="1600"/>
              <a:t> </a:t>
            </a:r>
            <a:r>
              <a:rPr lang="en-US" sz="1600" err="1"/>
              <a:t>trúc</a:t>
            </a:r>
            <a:r>
              <a:rPr lang="en-US" sz="1600"/>
              <a:t> </a:t>
            </a:r>
            <a:r>
              <a:rPr lang="en-US" sz="1600" err="1"/>
              <a:t>và</a:t>
            </a:r>
            <a:r>
              <a:rPr lang="en-US" sz="1600"/>
              <a:t> </a:t>
            </a:r>
            <a:r>
              <a:rPr lang="en-US" sz="1600" err="1"/>
              <a:t>kích</a:t>
            </a:r>
            <a:r>
              <a:rPr lang="en-US" sz="1600"/>
              <a:t> </a:t>
            </a:r>
            <a:r>
              <a:rPr lang="en-US" sz="1600" err="1"/>
              <a:t>thước</a:t>
            </a:r>
            <a:r>
              <a:rPr lang="en-US" sz="1600"/>
              <a:t> : </a:t>
            </a:r>
            <a:r>
              <a:rPr lang="en-US" sz="1600" err="1"/>
              <a:t>bình</a:t>
            </a:r>
            <a:r>
              <a:rPr lang="en-US" sz="1600"/>
              <a:t> </a:t>
            </a:r>
            <a:r>
              <a:rPr lang="en-US" sz="1600" err="1"/>
              <a:t>thường</a:t>
            </a:r>
            <a:r>
              <a:rPr lang="en-US" sz="1600"/>
              <a:t>. </a:t>
            </a:r>
            <a:r>
              <a:rPr lang="en-US" sz="1600" err="1"/>
              <a:t>Phân</a:t>
            </a:r>
            <a:r>
              <a:rPr lang="en-US" sz="1600"/>
              <a:t> </a:t>
            </a:r>
            <a:r>
              <a:rPr lang="en-US" sz="1600" err="1"/>
              <a:t>biệt</a:t>
            </a:r>
            <a:r>
              <a:rPr lang="en-US" sz="1600"/>
              <a:t> </a:t>
            </a:r>
            <a:r>
              <a:rPr lang="en-US" sz="1600" err="1"/>
              <a:t>vỏ</a:t>
            </a:r>
            <a:r>
              <a:rPr lang="en-US" sz="1600"/>
              <a:t> - </a:t>
            </a:r>
            <a:r>
              <a:rPr lang="en-US" sz="1600" err="1"/>
              <a:t>tủy</a:t>
            </a:r>
            <a:r>
              <a:rPr lang="en-US" sz="1600"/>
              <a:t> </a:t>
            </a:r>
            <a:r>
              <a:rPr lang="en-US" sz="1600" err="1"/>
              <a:t>rõ</a:t>
            </a:r>
            <a:r>
              <a:rPr lang="en-US" sz="1600"/>
              <a:t>, </a:t>
            </a:r>
            <a:r>
              <a:rPr lang="en-US" sz="1600" err="1"/>
              <a:t>không</a:t>
            </a:r>
            <a:r>
              <a:rPr lang="en-US" sz="1600"/>
              <a:t> </a:t>
            </a:r>
            <a:r>
              <a:rPr lang="en-US" sz="1600" err="1"/>
              <a:t>ứ</a:t>
            </a:r>
            <a:r>
              <a:rPr lang="en-US" sz="1600"/>
              <a:t> </a:t>
            </a:r>
            <a:r>
              <a:rPr lang="en-US" sz="1600" err="1"/>
              <a:t>nước</a:t>
            </a:r>
            <a:r>
              <a:rPr lang="en-US" sz="1600"/>
              <a:t>, </a:t>
            </a:r>
            <a:r>
              <a:rPr lang="en-US" sz="1600" err="1"/>
              <a:t>không</a:t>
            </a:r>
            <a:r>
              <a:rPr lang="en-US" sz="1600"/>
              <a:t> </a:t>
            </a:r>
            <a:r>
              <a:rPr lang="en-US" sz="1600" err="1"/>
              <a:t>sỏi</a:t>
            </a:r>
            <a:r>
              <a:rPr lang="en-US" sz="1600"/>
              <a:t>. </a:t>
            </a:r>
          </a:p>
          <a:p>
            <a:pPr marL="370332" indent="-228600" algn="l">
              <a:buFont typeface="Arial" panose="020B0604020202020204" pitchFamily="34" charset="0"/>
              <a:buChar char="•"/>
            </a:pPr>
            <a:r>
              <a:rPr lang="en-US" sz="1600" err="1"/>
              <a:t>Niệu</a:t>
            </a:r>
            <a:r>
              <a:rPr lang="en-US" sz="1600"/>
              <a:t> </a:t>
            </a:r>
            <a:r>
              <a:rPr lang="en-US" sz="1600" err="1"/>
              <a:t>quản</a:t>
            </a:r>
            <a:r>
              <a:rPr lang="en-US" sz="1600"/>
              <a:t> </a:t>
            </a:r>
            <a:r>
              <a:rPr lang="en-US" sz="1600" err="1"/>
              <a:t>phải</a:t>
            </a:r>
            <a:r>
              <a:rPr lang="en-US" sz="1600"/>
              <a:t> - </a:t>
            </a:r>
            <a:r>
              <a:rPr lang="en-US" sz="1600" err="1"/>
              <a:t>trái</a:t>
            </a:r>
            <a:r>
              <a:rPr lang="en-US" sz="1600"/>
              <a:t>: </a:t>
            </a:r>
            <a:r>
              <a:rPr lang="en-US" sz="1600" err="1"/>
              <a:t>Không</a:t>
            </a:r>
            <a:r>
              <a:rPr lang="en-US" sz="1600"/>
              <a:t> </a:t>
            </a:r>
            <a:r>
              <a:rPr lang="en-US" sz="1600" err="1"/>
              <a:t>giãn</a:t>
            </a:r>
            <a:r>
              <a:rPr lang="en-US" sz="1600"/>
              <a:t>. </a:t>
            </a:r>
            <a:r>
              <a:rPr lang="en-US" sz="1600" err="1"/>
              <a:t>Thượng</a:t>
            </a:r>
            <a:r>
              <a:rPr lang="en-US" sz="1600"/>
              <a:t> </a:t>
            </a:r>
            <a:r>
              <a:rPr lang="en-US" sz="1600" err="1"/>
              <a:t>thận</a:t>
            </a:r>
            <a:r>
              <a:rPr lang="en-US" sz="1600"/>
              <a:t>: </a:t>
            </a:r>
            <a:r>
              <a:rPr lang="en-US" sz="1600" err="1"/>
              <a:t>không</a:t>
            </a:r>
            <a:r>
              <a:rPr lang="en-US" sz="1600"/>
              <a:t> </a:t>
            </a:r>
            <a:r>
              <a:rPr lang="en-US" sz="1600" err="1"/>
              <a:t>thấy</a:t>
            </a:r>
            <a:r>
              <a:rPr lang="en-US" sz="1600"/>
              <a:t>.</a:t>
            </a:r>
          </a:p>
          <a:p>
            <a:pPr marL="370332" indent="-228600" algn="l">
              <a:buFont typeface="Arial" panose="020B0604020202020204" pitchFamily="34" charset="0"/>
              <a:buChar char="•"/>
            </a:pPr>
            <a:r>
              <a:rPr lang="en-US" sz="1600" err="1"/>
              <a:t>Bàng</a:t>
            </a:r>
            <a:r>
              <a:rPr lang="en-US" sz="1600"/>
              <a:t> </a:t>
            </a:r>
            <a:r>
              <a:rPr lang="en-US" sz="1600" err="1"/>
              <a:t>quang</a:t>
            </a:r>
            <a:r>
              <a:rPr lang="en-US" sz="1600"/>
              <a:t>: </a:t>
            </a:r>
            <a:r>
              <a:rPr lang="en-US" sz="1600" err="1"/>
              <a:t>Thành</a:t>
            </a:r>
            <a:r>
              <a:rPr lang="en-US" sz="1600"/>
              <a:t> </a:t>
            </a:r>
            <a:r>
              <a:rPr lang="en-US" sz="1600" err="1"/>
              <a:t>đều</a:t>
            </a:r>
            <a:r>
              <a:rPr lang="en-US" sz="1600"/>
              <a:t>, </a:t>
            </a:r>
            <a:r>
              <a:rPr lang="en-US" sz="1600" err="1"/>
              <a:t>lòng</a:t>
            </a:r>
            <a:r>
              <a:rPr lang="en-US" sz="1600"/>
              <a:t> </a:t>
            </a:r>
            <a:r>
              <a:rPr lang="en-US" sz="1600" err="1"/>
              <a:t>phản</a:t>
            </a:r>
            <a:r>
              <a:rPr lang="en-US" sz="1600"/>
              <a:t> </a:t>
            </a:r>
            <a:r>
              <a:rPr lang="en-US" sz="1600" err="1"/>
              <a:t>âm</a:t>
            </a:r>
            <a:r>
              <a:rPr lang="en-US" sz="1600"/>
              <a:t> </a:t>
            </a:r>
            <a:r>
              <a:rPr lang="en-US" sz="1600" err="1"/>
              <a:t>trống</a:t>
            </a:r>
            <a:r>
              <a:rPr lang="en-US" sz="1600"/>
              <a:t>.</a:t>
            </a:r>
          </a:p>
          <a:p>
            <a:pPr marL="370332" indent="-228600" algn="l">
              <a:buFont typeface="Arial" panose="020B0604020202020204" pitchFamily="34" charset="0"/>
              <a:buChar char="•"/>
            </a:pPr>
            <a:r>
              <a:rPr lang="en-US" sz="1600" err="1"/>
              <a:t>Tử</a:t>
            </a:r>
            <a:r>
              <a:rPr lang="en-US" sz="1600"/>
              <a:t> </a:t>
            </a:r>
            <a:r>
              <a:rPr lang="en-US" sz="1600" err="1"/>
              <a:t>cung</a:t>
            </a:r>
            <a:r>
              <a:rPr lang="en-US" sz="1600"/>
              <a:t> &amp; 2 </a:t>
            </a:r>
            <a:r>
              <a:rPr lang="en-US" sz="1600" err="1"/>
              <a:t>phần</a:t>
            </a:r>
            <a:r>
              <a:rPr lang="en-US" sz="1600"/>
              <a:t> </a:t>
            </a:r>
            <a:r>
              <a:rPr lang="en-US" sz="1600" err="1"/>
              <a:t>phụ</a:t>
            </a:r>
            <a:r>
              <a:rPr lang="en-US" sz="1600"/>
              <a:t>:  </a:t>
            </a:r>
            <a:r>
              <a:rPr lang="en-US" sz="1600" err="1"/>
              <a:t>Không</a:t>
            </a:r>
            <a:r>
              <a:rPr lang="en-US" sz="1600"/>
              <a:t> </a:t>
            </a:r>
            <a:r>
              <a:rPr lang="en-US" sz="1600" err="1"/>
              <a:t>ghi</a:t>
            </a:r>
            <a:r>
              <a:rPr lang="en-US" sz="1600"/>
              <a:t> </a:t>
            </a:r>
            <a:r>
              <a:rPr lang="en-US" sz="1600" err="1"/>
              <a:t>nhận</a:t>
            </a:r>
            <a:r>
              <a:rPr lang="en-US" sz="1600"/>
              <a:t> </a:t>
            </a:r>
            <a:r>
              <a:rPr lang="en-US" sz="1600" err="1"/>
              <a:t>bất</a:t>
            </a:r>
            <a:r>
              <a:rPr lang="en-US" sz="1600"/>
              <a:t> </a:t>
            </a:r>
            <a:r>
              <a:rPr lang="en-US" sz="1600" err="1"/>
              <a:t>thường</a:t>
            </a:r>
            <a:r>
              <a:rPr lang="en-US" sz="1600"/>
              <a:t>. Xin </a:t>
            </a:r>
            <a:r>
              <a:rPr lang="en-US" sz="1600" err="1"/>
              <a:t>xem</a:t>
            </a:r>
            <a:r>
              <a:rPr lang="en-US" sz="1600"/>
              <a:t> chi </a:t>
            </a:r>
            <a:r>
              <a:rPr lang="en-US" sz="1600" err="1"/>
              <a:t>tiết</a:t>
            </a:r>
            <a:r>
              <a:rPr lang="en-US" sz="1600"/>
              <a:t> </a:t>
            </a:r>
            <a:r>
              <a:rPr lang="en-US" sz="1600" err="1"/>
              <a:t>ở</a:t>
            </a:r>
            <a:r>
              <a:rPr lang="en-US" sz="1600"/>
              <a:t> </a:t>
            </a:r>
            <a:r>
              <a:rPr lang="en-US" sz="1600" err="1"/>
              <a:t>kết</a:t>
            </a:r>
            <a:r>
              <a:rPr lang="en-US" sz="1600"/>
              <a:t> </a:t>
            </a:r>
            <a:r>
              <a:rPr lang="en-US" sz="1600" err="1"/>
              <a:t>quả</a:t>
            </a:r>
            <a:r>
              <a:rPr lang="en-US" sz="1600"/>
              <a:t> </a:t>
            </a:r>
            <a:r>
              <a:rPr lang="en-US" sz="1600" err="1"/>
              <a:t>siêu</a:t>
            </a:r>
            <a:r>
              <a:rPr lang="en-US" sz="1600"/>
              <a:t> </a:t>
            </a:r>
            <a:r>
              <a:rPr lang="en-US" sz="1600" err="1"/>
              <a:t>âm</a:t>
            </a:r>
            <a:r>
              <a:rPr lang="en-US" sz="1600"/>
              <a:t> </a:t>
            </a:r>
            <a:r>
              <a:rPr lang="en-US" sz="1600" err="1"/>
              <a:t>phụ</a:t>
            </a:r>
            <a:r>
              <a:rPr lang="en-US" sz="1600"/>
              <a:t> khoa </a:t>
            </a:r>
            <a:r>
              <a:rPr lang="en-US" sz="1600" err="1"/>
              <a:t>đính</a:t>
            </a:r>
            <a:r>
              <a:rPr lang="en-US" sz="1600"/>
              <a:t> </a:t>
            </a:r>
            <a:r>
              <a:rPr lang="en-US" sz="1600" err="1"/>
              <a:t>kèm</a:t>
            </a:r>
            <a:r>
              <a:rPr lang="en-US" sz="1600"/>
              <a:t>. </a:t>
            </a:r>
          </a:p>
          <a:p>
            <a:pPr marL="370332" indent="-228600" algn="l">
              <a:buFont typeface="Arial" panose="020B0604020202020204" pitchFamily="34" charset="0"/>
              <a:buChar char="•"/>
            </a:pPr>
            <a:r>
              <a:rPr lang="en-US" sz="1600" err="1"/>
              <a:t>Các</a:t>
            </a:r>
            <a:r>
              <a:rPr lang="en-US" sz="1600"/>
              <a:t> </a:t>
            </a:r>
            <a:r>
              <a:rPr lang="en-US" sz="1600" err="1"/>
              <a:t>bộ</a:t>
            </a:r>
            <a:r>
              <a:rPr lang="en-US" sz="1600"/>
              <a:t> </a:t>
            </a:r>
            <a:r>
              <a:rPr lang="en-US" sz="1600" err="1"/>
              <a:t>phận</a:t>
            </a:r>
            <a:r>
              <a:rPr lang="en-US" sz="1600"/>
              <a:t> </a:t>
            </a:r>
            <a:r>
              <a:rPr lang="en-US" sz="1600" err="1"/>
              <a:t>khác</a:t>
            </a:r>
            <a:r>
              <a:rPr lang="en-US" sz="1600"/>
              <a:t>: </a:t>
            </a:r>
            <a:r>
              <a:rPr lang="en-US" sz="1600" err="1"/>
              <a:t>Các</a:t>
            </a:r>
            <a:r>
              <a:rPr lang="en-US" sz="1600"/>
              <a:t> </a:t>
            </a:r>
            <a:r>
              <a:rPr lang="en-US" sz="1600" err="1"/>
              <a:t>mạch</a:t>
            </a:r>
            <a:r>
              <a:rPr lang="en-US" sz="1600"/>
              <a:t> </a:t>
            </a:r>
            <a:r>
              <a:rPr lang="en-US" sz="1600" err="1"/>
              <a:t>máu</a:t>
            </a:r>
            <a:r>
              <a:rPr lang="en-US" sz="1600"/>
              <a:t> </a:t>
            </a:r>
            <a:r>
              <a:rPr lang="en-US" sz="1600" err="1"/>
              <a:t>lớn</a:t>
            </a:r>
            <a:r>
              <a:rPr lang="en-US" sz="1600"/>
              <a:t> </a:t>
            </a:r>
            <a:r>
              <a:rPr lang="en-US" sz="1600" err="1"/>
              <a:t>và</a:t>
            </a:r>
            <a:r>
              <a:rPr lang="en-US" sz="1600"/>
              <a:t> </a:t>
            </a:r>
            <a:r>
              <a:rPr lang="en-US" sz="1600" err="1"/>
              <a:t>khoang</a:t>
            </a:r>
            <a:r>
              <a:rPr lang="en-US" sz="1600"/>
              <a:t> </a:t>
            </a:r>
            <a:r>
              <a:rPr lang="en-US" sz="1600" err="1"/>
              <a:t>sau</a:t>
            </a:r>
            <a:r>
              <a:rPr lang="en-US" sz="1600"/>
              <a:t> </a:t>
            </a:r>
            <a:r>
              <a:rPr lang="en-US" sz="1600" err="1"/>
              <a:t>phúc</a:t>
            </a:r>
            <a:r>
              <a:rPr lang="en-US" sz="1600"/>
              <a:t> </a:t>
            </a:r>
            <a:r>
              <a:rPr lang="en-US" sz="1600" err="1"/>
              <a:t>mạc</a:t>
            </a:r>
            <a:r>
              <a:rPr lang="en-US" sz="1600"/>
              <a:t> </a:t>
            </a:r>
            <a:r>
              <a:rPr lang="en-US" sz="1600" err="1"/>
              <a:t>không</a:t>
            </a:r>
            <a:r>
              <a:rPr lang="en-US" sz="1600"/>
              <a:t> </a:t>
            </a:r>
            <a:r>
              <a:rPr lang="en-US" sz="1600" err="1"/>
              <a:t>thấy</a:t>
            </a:r>
            <a:r>
              <a:rPr lang="en-US" sz="1600"/>
              <a:t> </a:t>
            </a:r>
            <a:r>
              <a:rPr lang="en-US" sz="1600" err="1"/>
              <a:t>gì</a:t>
            </a:r>
            <a:r>
              <a:rPr lang="en-US" sz="1600"/>
              <a:t> </a:t>
            </a:r>
            <a:r>
              <a:rPr lang="en-US" sz="1600" err="1"/>
              <a:t>lạ</a:t>
            </a:r>
            <a:r>
              <a:rPr lang="en-US" sz="1600"/>
              <a:t>. </a:t>
            </a:r>
            <a:r>
              <a:rPr lang="en-US" sz="1600" err="1"/>
              <a:t>Dịch</a:t>
            </a:r>
            <a:r>
              <a:rPr lang="en-US" sz="1600"/>
              <a:t> </a:t>
            </a:r>
            <a:r>
              <a:rPr lang="en-US" sz="1600" err="1"/>
              <a:t>màng</a:t>
            </a:r>
            <a:r>
              <a:rPr lang="en-US" sz="1600"/>
              <a:t> </a:t>
            </a:r>
            <a:r>
              <a:rPr lang="en-US" sz="1600" err="1"/>
              <a:t>phổi</a:t>
            </a:r>
            <a:r>
              <a:rPr lang="en-US" sz="1600"/>
              <a:t> (-).</a:t>
            </a:r>
            <a:endParaRPr lang="en-US" sz="1600" b="1"/>
          </a:p>
          <a:p>
            <a:pPr marL="370332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err="1">
                <a:highlight>
                  <a:srgbClr val="FFFF00"/>
                </a:highlight>
              </a:rPr>
              <a:t>Xoang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bụng</a:t>
            </a:r>
            <a:r>
              <a:rPr lang="en-US" sz="1600">
                <a:highlight>
                  <a:srgbClr val="FFFF00"/>
                </a:highlight>
              </a:rPr>
              <a:t>: </a:t>
            </a:r>
            <a:r>
              <a:rPr lang="en-US" sz="1600" err="1">
                <a:highlight>
                  <a:srgbClr val="FFFF00"/>
                </a:highlight>
              </a:rPr>
              <a:t>Các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quai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ruột</a:t>
            </a:r>
            <a:r>
              <a:rPr lang="en-US" sz="1600">
                <a:highlight>
                  <a:srgbClr val="FFFF00"/>
                </a:highlight>
              </a:rPr>
              <a:t> non </a:t>
            </a:r>
            <a:r>
              <a:rPr lang="en-US" sz="1600" err="1">
                <a:highlight>
                  <a:srgbClr val="FFFF00"/>
                </a:highlight>
              </a:rPr>
              <a:t>giãn</a:t>
            </a:r>
            <a:r>
              <a:rPr lang="en-US" sz="1600">
                <a:highlight>
                  <a:srgbClr val="FFFF00"/>
                </a:highlight>
              </a:rPr>
              <a:t>, </a:t>
            </a:r>
            <a:r>
              <a:rPr lang="en-US" sz="1600" err="1">
                <a:highlight>
                  <a:srgbClr val="FFFF00"/>
                </a:highlight>
              </a:rPr>
              <a:t>ứ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dịch</a:t>
            </a:r>
            <a:r>
              <a:rPr lang="en-US" sz="1600">
                <a:highlight>
                  <a:srgbClr val="FFFF00"/>
                </a:highlight>
              </a:rPr>
              <a:t> # 4.4cm, </a:t>
            </a:r>
            <a:r>
              <a:rPr lang="en-US" sz="1600" err="1">
                <a:highlight>
                  <a:srgbClr val="FFFF00"/>
                </a:highlight>
              </a:rPr>
              <a:t>dịch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chuyển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động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tới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lui</a:t>
            </a:r>
            <a:r>
              <a:rPr lang="en-US" sz="1600">
                <a:highlight>
                  <a:srgbClr val="FFFF00"/>
                </a:highlight>
              </a:rPr>
              <a:t>, </a:t>
            </a:r>
            <a:r>
              <a:rPr lang="en-US" sz="1600" err="1">
                <a:highlight>
                  <a:srgbClr val="FFFF00"/>
                </a:highlight>
              </a:rPr>
              <a:t>thành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mỏng</a:t>
            </a:r>
            <a:r>
              <a:rPr lang="en-US" sz="1600">
                <a:highlight>
                  <a:srgbClr val="FFFF00"/>
                </a:highlight>
              </a:rPr>
              <a:t>. </a:t>
            </a:r>
            <a:r>
              <a:rPr lang="en-US" sz="1600" err="1">
                <a:highlight>
                  <a:srgbClr val="FFFF00"/>
                </a:highlight>
              </a:rPr>
              <a:t>Manh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tràng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giãn</a:t>
            </a:r>
            <a:r>
              <a:rPr lang="en-US" sz="1600">
                <a:highlight>
                  <a:srgbClr val="FFFF00"/>
                </a:highlight>
              </a:rPr>
              <a:t> # 7cm. </a:t>
            </a:r>
            <a:r>
              <a:rPr lang="en-US" sz="1600" err="1">
                <a:highlight>
                  <a:srgbClr val="FFFF00"/>
                </a:highlight>
              </a:rPr>
              <a:t>Đại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tràng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ngang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xẹp</a:t>
            </a:r>
            <a:r>
              <a:rPr lang="en-US" sz="1600">
                <a:highlight>
                  <a:srgbClr val="FFFF00"/>
                </a:highlight>
              </a:rPr>
              <a:t>. </a:t>
            </a:r>
            <a:r>
              <a:rPr lang="en-US" sz="1600" err="1">
                <a:highlight>
                  <a:srgbClr val="FFFF00"/>
                </a:highlight>
              </a:rPr>
              <a:t>Đại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tràng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góc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gan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lòng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có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khối</a:t>
            </a:r>
            <a:r>
              <a:rPr lang="en-US" sz="1600">
                <a:highlight>
                  <a:srgbClr val="FFFF00"/>
                </a:highlight>
              </a:rPr>
              <a:t> echo </a:t>
            </a:r>
            <a:r>
              <a:rPr lang="en-US" sz="1600" err="1">
                <a:highlight>
                  <a:srgbClr val="FFFF00"/>
                </a:highlight>
              </a:rPr>
              <a:t>kém</a:t>
            </a:r>
            <a:r>
              <a:rPr lang="en-US" sz="1600">
                <a:highlight>
                  <a:srgbClr val="FFFF00"/>
                </a:highlight>
              </a:rPr>
              <a:t>, </a:t>
            </a:r>
            <a:r>
              <a:rPr lang="en-US" sz="1600" err="1">
                <a:highlight>
                  <a:srgbClr val="FFFF00"/>
                </a:highlight>
              </a:rPr>
              <a:t>giới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hạn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khá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rõ</a:t>
            </a:r>
            <a:r>
              <a:rPr lang="en-US" sz="1600">
                <a:highlight>
                  <a:srgbClr val="FFFF00"/>
                </a:highlight>
              </a:rPr>
              <a:t>, KT# </a:t>
            </a:r>
            <a:r>
              <a:rPr lang="en-US" sz="1600" b="1">
                <a:highlight>
                  <a:srgbClr val="FFFF00"/>
                </a:highlight>
              </a:rPr>
              <a:t>2.2x2.3cm.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Cấu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trúc</a:t>
            </a:r>
            <a:r>
              <a:rPr lang="en-US" sz="1600">
                <a:highlight>
                  <a:srgbClr val="FFFF00"/>
                </a:highlight>
              </a:rPr>
              <a:t> echo </a:t>
            </a:r>
            <a:r>
              <a:rPr lang="en-US" sz="1600" err="1">
                <a:highlight>
                  <a:srgbClr val="FFFF00"/>
                </a:highlight>
              </a:rPr>
              <a:t>kém</a:t>
            </a:r>
            <a:r>
              <a:rPr lang="en-US" sz="1600">
                <a:highlight>
                  <a:srgbClr val="FFFF00"/>
                </a:highlight>
              </a:rPr>
              <a:t>, </a:t>
            </a:r>
            <a:r>
              <a:rPr lang="en-US" sz="1600" err="1">
                <a:highlight>
                  <a:srgbClr val="FFFF00"/>
                </a:highlight>
              </a:rPr>
              <a:t>bờ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đa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cung</a:t>
            </a:r>
            <a:r>
              <a:rPr lang="en-US" sz="1600">
                <a:highlight>
                  <a:srgbClr val="FFFF00"/>
                </a:highlight>
              </a:rPr>
              <a:t>, </a:t>
            </a:r>
            <a:r>
              <a:rPr lang="en-US" sz="1600" err="1">
                <a:highlight>
                  <a:srgbClr val="FFFF00"/>
                </a:highlight>
              </a:rPr>
              <a:t>giới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hạn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khá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rõ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ở</a:t>
            </a:r>
            <a:r>
              <a:rPr lang="en-US" sz="1600">
                <a:highlight>
                  <a:srgbClr val="FFFF00"/>
                </a:highlight>
              </a:rPr>
              <a:t> 1/4 </a:t>
            </a:r>
            <a:r>
              <a:rPr lang="en-US" sz="1600" err="1">
                <a:highlight>
                  <a:srgbClr val="FFFF00"/>
                </a:highlight>
              </a:rPr>
              <a:t>dưới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bụng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phải</a:t>
            </a:r>
            <a:r>
              <a:rPr lang="en-US" sz="1600">
                <a:highlight>
                  <a:srgbClr val="FFFF00"/>
                </a:highlight>
              </a:rPr>
              <a:t>, KT# 3.6x2.6cm, </a:t>
            </a:r>
            <a:r>
              <a:rPr lang="en-US" sz="1600" err="1">
                <a:highlight>
                  <a:srgbClr val="FFFF00"/>
                </a:highlight>
              </a:rPr>
              <a:t>nghĩ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hạch</a:t>
            </a:r>
            <a:r>
              <a:rPr lang="en-US" sz="1600">
                <a:highlight>
                  <a:srgbClr val="FFFF00"/>
                </a:highlight>
              </a:rPr>
              <a:t>. </a:t>
            </a:r>
          </a:p>
          <a:p>
            <a:pPr marL="370332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err="1"/>
              <a:t>Ruột</a:t>
            </a:r>
            <a:r>
              <a:rPr lang="en-US" sz="1600"/>
              <a:t> </a:t>
            </a:r>
            <a:r>
              <a:rPr lang="en-US" sz="1600" err="1"/>
              <a:t>thừa</a:t>
            </a:r>
            <a:r>
              <a:rPr lang="en-US" sz="1600"/>
              <a:t> </a:t>
            </a:r>
            <a:r>
              <a:rPr lang="en-US" sz="1600" err="1"/>
              <a:t>khảo</a:t>
            </a:r>
            <a:r>
              <a:rPr lang="en-US" sz="1600"/>
              <a:t> </a:t>
            </a:r>
            <a:r>
              <a:rPr lang="en-US" sz="1600" err="1"/>
              <a:t>sát</a:t>
            </a:r>
            <a:r>
              <a:rPr lang="en-US" sz="1600"/>
              <a:t> </a:t>
            </a:r>
            <a:r>
              <a:rPr lang="en-US" sz="1600" err="1"/>
              <a:t>giới</a:t>
            </a:r>
            <a:r>
              <a:rPr lang="en-US" sz="1600"/>
              <a:t> </a:t>
            </a:r>
            <a:r>
              <a:rPr lang="en-US" sz="1600" err="1"/>
              <a:t>hạn</a:t>
            </a:r>
            <a:r>
              <a:rPr lang="en-US" sz="1600"/>
              <a:t>. </a:t>
            </a:r>
          </a:p>
          <a:p>
            <a:pPr marL="370332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err="1">
                <a:highlight>
                  <a:srgbClr val="FFFF00"/>
                </a:highlight>
              </a:rPr>
              <a:t>Ít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dịch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giữa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các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quai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ruột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và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hạ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vị</a:t>
            </a:r>
            <a:r>
              <a:rPr lang="en-US" sz="1600">
                <a:highlight>
                  <a:srgbClr val="FFFF00"/>
                </a:highlight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b="1" err="1"/>
              <a:t>Kết</a:t>
            </a:r>
            <a:r>
              <a:rPr lang="en-US" sz="1600" b="1"/>
              <a:t> </a:t>
            </a:r>
            <a:r>
              <a:rPr lang="en-US" sz="1600" b="1" err="1"/>
              <a:t>luận</a:t>
            </a:r>
            <a:r>
              <a:rPr lang="en-US" sz="1600" b="1"/>
              <a:t> : </a:t>
            </a:r>
            <a:endParaRPr lang="en-US" sz="1600"/>
          </a:p>
          <a:p>
            <a:pPr marL="370332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err="1"/>
              <a:t>Nghĩ</a:t>
            </a:r>
            <a:r>
              <a:rPr lang="en-US" sz="1600" b="1"/>
              <a:t> </a:t>
            </a:r>
            <a:r>
              <a:rPr lang="en-US" sz="1600" b="1" err="1"/>
              <a:t>tắc</a:t>
            </a:r>
            <a:r>
              <a:rPr lang="en-US" sz="1600" b="1"/>
              <a:t> </a:t>
            </a:r>
            <a:r>
              <a:rPr lang="en-US" sz="1600" b="1" err="1"/>
              <a:t>đại</a:t>
            </a:r>
            <a:r>
              <a:rPr lang="en-US" sz="1600" b="1"/>
              <a:t> </a:t>
            </a:r>
            <a:r>
              <a:rPr lang="en-US" sz="1600" b="1" err="1"/>
              <a:t>tràng</a:t>
            </a:r>
            <a:r>
              <a:rPr lang="en-US" sz="1600" b="1"/>
              <a:t> </a:t>
            </a:r>
            <a:r>
              <a:rPr lang="en-US" sz="1600" b="1" err="1"/>
              <a:t>góc</a:t>
            </a:r>
            <a:r>
              <a:rPr lang="en-US" sz="1600" b="1"/>
              <a:t> </a:t>
            </a:r>
            <a:r>
              <a:rPr lang="en-US" sz="1600" b="1" err="1"/>
              <a:t>gan</a:t>
            </a:r>
            <a:r>
              <a:rPr lang="en-US" sz="1600" b="1"/>
              <a:t> </a:t>
            </a:r>
            <a:r>
              <a:rPr lang="en-US" sz="1600" b="1" err="1"/>
              <a:t>với</a:t>
            </a:r>
            <a:r>
              <a:rPr lang="en-US" sz="1600" b="1"/>
              <a:t> van </a:t>
            </a:r>
            <a:r>
              <a:rPr lang="en-US" sz="1600" b="1" err="1"/>
              <a:t>hồi</a:t>
            </a:r>
            <a:r>
              <a:rPr lang="en-US" sz="1600" b="1"/>
              <a:t> </a:t>
            </a:r>
            <a:r>
              <a:rPr lang="en-US" sz="1600" b="1" err="1"/>
              <a:t>manh</a:t>
            </a:r>
            <a:r>
              <a:rPr lang="en-US" sz="1600" b="1"/>
              <a:t> </a:t>
            </a:r>
            <a:r>
              <a:rPr lang="en-US" sz="1600" b="1" err="1"/>
              <a:t>tràng</a:t>
            </a:r>
            <a:r>
              <a:rPr lang="en-US" sz="1600" b="1"/>
              <a:t> </a:t>
            </a:r>
            <a:r>
              <a:rPr lang="en-US" sz="1600" b="1" err="1"/>
              <a:t>mở</a:t>
            </a:r>
            <a:r>
              <a:rPr lang="en-US" sz="1600" b="1"/>
              <a:t>, </a:t>
            </a:r>
            <a:r>
              <a:rPr lang="en-US" sz="1600" b="1" err="1"/>
              <a:t>chưa</a:t>
            </a:r>
            <a:r>
              <a:rPr lang="en-US" sz="1600" b="1"/>
              <a:t> </a:t>
            </a:r>
            <a:r>
              <a:rPr lang="en-US" sz="1600" b="1" err="1"/>
              <a:t>loại</a:t>
            </a:r>
            <a:r>
              <a:rPr lang="en-US" sz="1600" b="1"/>
              <a:t> </a:t>
            </a:r>
            <a:r>
              <a:rPr lang="en-US" sz="1600" b="1" err="1"/>
              <a:t>trừ</a:t>
            </a:r>
            <a:r>
              <a:rPr lang="en-US" sz="1600" b="1"/>
              <a:t> do u. </a:t>
            </a:r>
          </a:p>
          <a:p>
            <a:pPr marL="370332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err="1"/>
              <a:t>Ít</a:t>
            </a:r>
            <a:r>
              <a:rPr lang="en-US" sz="1600" b="1"/>
              <a:t> </a:t>
            </a:r>
            <a:r>
              <a:rPr lang="en-US" sz="1600" b="1" err="1"/>
              <a:t>dịch</a:t>
            </a:r>
            <a:r>
              <a:rPr lang="en-US" sz="1600" b="1"/>
              <a:t> </a:t>
            </a:r>
            <a:r>
              <a:rPr lang="en-US" sz="1600" b="1" err="1"/>
              <a:t>giữa</a:t>
            </a:r>
            <a:r>
              <a:rPr lang="en-US" sz="1600" b="1"/>
              <a:t> </a:t>
            </a:r>
            <a:r>
              <a:rPr lang="en-US" sz="1600" b="1" err="1"/>
              <a:t>các</a:t>
            </a:r>
            <a:r>
              <a:rPr lang="en-US" sz="1600" b="1"/>
              <a:t> </a:t>
            </a:r>
            <a:r>
              <a:rPr lang="en-US" sz="1600" b="1" err="1"/>
              <a:t>quai</a:t>
            </a:r>
            <a:r>
              <a:rPr lang="en-US" sz="1600" b="1"/>
              <a:t> </a:t>
            </a:r>
            <a:r>
              <a:rPr lang="en-US" sz="1600" b="1" err="1"/>
              <a:t>ruột</a:t>
            </a:r>
            <a:r>
              <a:rPr lang="en-US" sz="1600" b="1"/>
              <a:t> </a:t>
            </a:r>
            <a:r>
              <a:rPr lang="en-US" sz="1600" b="1" err="1"/>
              <a:t>và</a:t>
            </a:r>
            <a:r>
              <a:rPr lang="en-US" sz="1600" b="1"/>
              <a:t> </a:t>
            </a:r>
            <a:r>
              <a:rPr lang="en-US" sz="1600" b="1" err="1"/>
              <a:t>hạ</a:t>
            </a:r>
            <a:r>
              <a:rPr lang="en-US" sz="1600" b="1"/>
              <a:t> </a:t>
            </a:r>
            <a:r>
              <a:rPr lang="en-US" sz="1600" b="1" err="1"/>
              <a:t>vị</a:t>
            </a:r>
            <a:r>
              <a:rPr lang="en-US" sz="1600" b="1"/>
              <a:t>. </a:t>
            </a:r>
          </a:p>
          <a:p>
            <a:pPr marL="370332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err="1"/>
              <a:t>Hạch</a:t>
            </a:r>
            <a:r>
              <a:rPr lang="en-US" sz="1600" b="1"/>
              <a:t> </a:t>
            </a:r>
            <a:r>
              <a:rPr lang="en-US" sz="1600" b="1" err="1"/>
              <a:t>mạc</a:t>
            </a:r>
            <a:r>
              <a:rPr lang="en-US" sz="1600" b="1"/>
              <a:t> </a:t>
            </a:r>
            <a:r>
              <a:rPr lang="en-US" sz="1600" b="1" err="1"/>
              <a:t>treo</a:t>
            </a:r>
            <a:r>
              <a:rPr lang="en-US" sz="1600" b="1"/>
              <a:t> </a:t>
            </a:r>
            <a:r>
              <a:rPr lang="en-US" sz="1600" b="1" err="1"/>
              <a:t>ở</a:t>
            </a:r>
            <a:r>
              <a:rPr lang="en-US" sz="1600" b="1"/>
              <a:t> 1/4 </a:t>
            </a:r>
            <a:r>
              <a:rPr lang="en-US" sz="1600" b="1" err="1"/>
              <a:t>dưới</a:t>
            </a:r>
            <a:r>
              <a:rPr lang="en-US" sz="1600" b="1"/>
              <a:t> </a:t>
            </a:r>
            <a:r>
              <a:rPr lang="en-US" sz="1600" b="1" err="1"/>
              <a:t>bụng</a:t>
            </a:r>
            <a:r>
              <a:rPr lang="en-US" sz="1600" b="1"/>
              <a:t> </a:t>
            </a:r>
            <a:r>
              <a:rPr lang="en-US" sz="1600" b="1" err="1"/>
              <a:t>phải</a:t>
            </a:r>
            <a:r>
              <a:rPr lang="en-US" sz="1600" b="1"/>
              <a:t>. </a:t>
            </a:r>
            <a:r>
              <a:rPr lang="en-US" sz="1400"/>
              <a:t>	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71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625" y="501402"/>
            <a:ext cx="8254043" cy="42062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4000" b="1" kern="12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KẾT QUẢ CẬN LÂM SÀNG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FA443D9-2AF4-AD4D-A3F7-E7880F5DA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865" y="964158"/>
            <a:ext cx="7956376" cy="5603318"/>
          </a:xfrm>
        </p:spPr>
        <p:txBody>
          <a:bodyPr>
            <a:noAutofit/>
          </a:bodyPr>
          <a:lstStyle/>
          <a:p>
            <a:pPr marL="27432" algn="l">
              <a:buClr>
                <a:schemeClr val="tx1"/>
              </a:buClr>
            </a:pPr>
            <a:r>
              <a:rPr lang="en-US" b="1" err="1">
                <a:latin typeface="Arial" pitchFamily="34" charset="0"/>
                <a:cs typeface="Arial" pitchFamily="34" charset="0"/>
              </a:rPr>
              <a:t>Công</a:t>
            </a:r>
            <a:r>
              <a:rPr lang="en-US" b="1">
                <a:latin typeface="Arial" pitchFamily="34" charset="0"/>
                <a:cs typeface="Arial" pitchFamily="34" charset="0"/>
              </a:rPr>
              <a:t> </a:t>
            </a:r>
            <a:r>
              <a:rPr lang="en-US" b="1" err="1">
                <a:latin typeface="Arial" pitchFamily="34" charset="0"/>
                <a:cs typeface="Arial" pitchFamily="34" charset="0"/>
              </a:rPr>
              <a:t>thức</a:t>
            </a:r>
            <a:r>
              <a:rPr lang="en-US" b="1">
                <a:latin typeface="Arial" pitchFamily="34" charset="0"/>
                <a:cs typeface="Arial" pitchFamily="34" charset="0"/>
              </a:rPr>
              <a:t> </a:t>
            </a:r>
            <a:r>
              <a:rPr lang="en-US" b="1" err="1">
                <a:latin typeface="Arial" pitchFamily="34" charset="0"/>
                <a:cs typeface="Arial" pitchFamily="34" charset="0"/>
              </a:rPr>
              <a:t>máu</a:t>
            </a:r>
            <a:endParaRPr lang="en-US" b="1">
              <a:latin typeface="Arial" pitchFamily="34" charset="0"/>
              <a:cs typeface="Arial" pitchFamily="34" charset="0"/>
            </a:endParaRPr>
          </a:p>
          <a:p>
            <a:r>
              <a:rPr lang="en-US" sz="2200">
                <a:latin typeface="Arial" pitchFamily="34" charset="0"/>
                <a:cs typeface="Arial" pitchFamily="34" charset="0"/>
              </a:rPr>
              <a:t>		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43AB497-5548-EF47-AC86-0583325AA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56803"/>
              </p:ext>
            </p:extLst>
          </p:nvPr>
        </p:nvGraphicFramePr>
        <p:xfrm>
          <a:off x="659396" y="1494799"/>
          <a:ext cx="4536504" cy="48718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987"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>
                          <a:effectLst/>
                        </a:rPr>
                        <a:t>WBC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solidFill>
                            <a:sysClr val="windowText" lastClr="000000"/>
                          </a:solidFill>
                          <a:effectLst/>
                        </a:rPr>
                        <a:t>4.92</a:t>
                      </a:r>
                      <a:endParaRPr lang="en-US" sz="1200" b="1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solidFill>
                            <a:sysClr val="windowText" lastClr="000000"/>
                          </a:solidFill>
                          <a:effectLst/>
                        </a:rPr>
                        <a:t>4 - 10 G/L</a:t>
                      </a:r>
                      <a:endParaRPr lang="en-US" sz="1200" b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87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- NEU %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50.2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45 - 75% 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987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- NEU #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2.47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1.8 - 7.5 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87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- LYM %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35.0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20 - 35% L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987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- LYM #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1.72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0.8 - 3.5 L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987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- MONO %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12.8*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4 - 10% M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987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- MONO #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0.63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0.16 - 1.0 M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987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- EOS %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1.8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1 - 8% E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987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- EOS #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0.09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0.01 - 0.8 E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987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- BASO %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0 - 2% B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987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- BASO #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0.01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0 - 0.2 B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7987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- LUC%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7987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- LUC#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7987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- IG%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0.16 - 0.61 %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55F2675-D485-C44F-B618-6D58D1C0B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68413"/>
              </p:ext>
            </p:extLst>
          </p:nvPr>
        </p:nvGraphicFramePr>
        <p:xfrm>
          <a:off x="5555411" y="1463390"/>
          <a:ext cx="4986067" cy="4143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98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.          RBC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solidFill>
                            <a:sysClr val="windowText" lastClr="000000"/>
                          </a:solidFill>
                          <a:effectLst/>
                        </a:rPr>
                        <a:t>4.91</a:t>
                      </a:r>
                      <a:endParaRPr lang="en-US" sz="1200" b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solidFill>
                            <a:sysClr val="windowText" lastClr="000000"/>
                          </a:solidFill>
                          <a:effectLst/>
                        </a:rPr>
                        <a:t>3.8 - 5.5 T/L</a:t>
                      </a:r>
                      <a:endParaRPr lang="en-US" sz="1200" b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98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.          HGB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u="sng">
                          <a:effectLst/>
                          <a:highlight>
                            <a:srgbClr val="FFFF00"/>
                          </a:highlight>
                        </a:rPr>
                        <a:t>106*</a:t>
                      </a:r>
                      <a:endParaRPr lang="en-US" sz="1200" b="0">
                        <a:effectLst/>
                        <a:highlight>
                          <a:srgbClr val="FF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effectLst/>
                        </a:rPr>
                        <a:t>120 - 175 g/L</a:t>
                      </a:r>
                      <a:endParaRPr lang="en-US" sz="12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98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.          HCT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u="sng">
                          <a:effectLst/>
                          <a:highlight>
                            <a:srgbClr val="FFFF00"/>
                          </a:highlight>
                        </a:rPr>
                        <a:t>0.344*</a:t>
                      </a:r>
                      <a:endParaRPr lang="en-US" sz="1200">
                        <a:effectLst/>
                        <a:highlight>
                          <a:srgbClr val="FF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0.35 - 0.53 L/L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8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.          MCV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u="sng">
                          <a:effectLst/>
                          <a:highlight>
                            <a:srgbClr val="FFFF00"/>
                          </a:highlight>
                        </a:rPr>
                        <a:t>70.1*</a:t>
                      </a:r>
                      <a:endParaRPr lang="en-US" sz="1200">
                        <a:effectLst/>
                        <a:highlight>
                          <a:srgbClr val="FF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78 - 100 fL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98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.          MCH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u="sng">
                          <a:effectLst/>
                          <a:highlight>
                            <a:srgbClr val="FFFF00"/>
                          </a:highlight>
                        </a:rPr>
                        <a:t>21.6*</a:t>
                      </a:r>
                      <a:endParaRPr lang="en-US" sz="1200">
                        <a:effectLst/>
                        <a:highlight>
                          <a:srgbClr val="FF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26.7 - 30.7 pG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98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.          MCHC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u="sng">
                          <a:effectLst/>
                          <a:highlight>
                            <a:srgbClr val="FFFF00"/>
                          </a:highlight>
                        </a:rPr>
                        <a:t>308*</a:t>
                      </a:r>
                      <a:endParaRPr lang="en-US" sz="1200">
                        <a:effectLst/>
                        <a:highlight>
                          <a:srgbClr val="FF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320 - 350 g/L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98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.          CHCM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98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.          RDW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15.7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12 - 20 %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98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.          HDW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98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.          CH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98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.          NRBC %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0.0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0.0-2.0 %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98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.          NRBC#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0.0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0.0 - 2.0 G/L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98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PLT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effectLst/>
                        </a:rPr>
                        <a:t>378</a:t>
                      </a:r>
                      <a:endParaRPr lang="en-US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150 - 450 G/L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98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MPV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10.4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7 - 12 </a:t>
                      </a:r>
                      <a:r>
                        <a:rPr lang="en-US" sz="1400" err="1">
                          <a:effectLst/>
                        </a:rPr>
                        <a:t>fL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50DF0D1-918E-5549-AD40-F5BD441006D0}"/>
              </a:ext>
            </a:extLst>
          </p:cNvPr>
          <p:cNvSpPr/>
          <p:nvPr/>
        </p:nvSpPr>
        <p:spPr>
          <a:xfrm>
            <a:off x="5410431" y="5794354"/>
            <a:ext cx="5805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err="1"/>
              <a:t>Kết</a:t>
            </a:r>
            <a:r>
              <a:rPr lang="en-US" b="1"/>
              <a:t> </a:t>
            </a:r>
            <a:r>
              <a:rPr lang="en-US" b="1" err="1"/>
              <a:t>luận</a:t>
            </a:r>
            <a:r>
              <a:rPr lang="en-US" b="1"/>
              <a:t>: </a:t>
            </a:r>
            <a:r>
              <a:rPr lang="en-US" b="1" err="1"/>
              <a:t>Bệnh</a:t>
            </a:r>
            <a:r>
              <a:rPr lang="en-US" b="1"/>
              <a:t> </a:t>
            </a:r>
            <a:r>
              <a:rPr lang="en-US" b="1" err="1"/>
              <a:t>nhân</a:t>
            </a:r>
            <a:r>
              <a:rPr lang="en-US" b="1"/>
              <a:t> </a:t>
            </a:r>
            <a:r>
              <a:rPr lang="en-US" b="1" err="1"/>
              <a:t>có</a:t>
            </a:r>
            <a:r>
              <a:rPr lang="en-US" b="1"/>
              <a:t> </a:t>
            </a:r>
            <a:r>
              <a:rPr lang="en-US" b="1" err="1"/>
              <a:t>thiếu</a:t>
            </a:r>
            <a:r>
              <a:rPr lang="en-US" b="1"/>
              <a:t> </a:t>
            </a:r>
            <a:r>
              <a:rPr lang="en-US" b="1" err="1"/>
              <a:t>máu</a:t>
            </a:r>
            <a:r>
              <a:rPr lang="en-US" b="1"/>
              <a:t> </a:t>
            </a:r>
            <a:r>
              <a:rPr lang="en-US" b="1" err="1"/>
              <a:t>hồng</a:t>
            </a:r>
            <a:r>
              <a:rPr lang="en-US" b="1"/>
              <a:t> </a:t>
            </a:r>
            <a:r>
              <a:rPr lang="en-US" b="1" err="1"/>
              <a:t>cầu</a:t>
            </a:r>
            <a:r>
              <a:rPr lang="en-US" b="1"/>
              <a:t> </a:t>
            </a:r>
            <a:r>
              <a:rPr lang="en-US" b="1" err="1"/>
              <a:t>nhỏ</a:t>
            </a:r>
            <a:r>
              <a:rPr lang="en-US" b="1"/>
              <a:t> </a:t>
            </a:r>
            <a:r>
              <a:rPr lang="en-US" b="1" err="1"/>
              <a:t>nhược</a:t>
            </a:r>
            <a:r>
              <a:rPr lang="en-US" b="1"/>
              <a:t> </a:t>
            </a:r>
            <a:r>
              <a:rPr lang="en-US" b="1" err="1"/>
              <a:t>sắc</a:t>
            </a:r>
            <a:r>
              <a:rPr lang="en-US" b="1"/>
              <a:t> </a:t>
            </a:r>
            <a:r>
              <a:rPr lang="en-US" b="1" err="1"/>
              <a:t>mức</a:t>
            </a:r>
            <a:r>
              <a:rPr lang="en-US" b="1"/>
              <a:t> </a:t>
            </a:r>
            <a:r>
              <a:rPr lang="en-US" b="1" err="1"/>
              <a:t>độ</a:t>
            </a:r>
            <a:r>
              <a:rPr lang="en-US" b="1"/>
              <a:t> </a:t>
            </a:r>
            <a:r>
              <a:rPr lang="en-US" b="1" err="1"/>
              <a:t>nhẹ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84320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625" y="501402"/>
            <a:ext cx="8254043" cy="420624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27432" algn="l">
              <a:buClr>
                <a:schemeClr val="tx1"/>
              </a:buClr>
            </a:pPr>
            <a:r>
              <a:rPr lang="en-US" sz="4000" b="1" err="1">
                <a:cs typeface="Arial" pitchFamily="34" charset="0"/>
              </a:rPr>
              <a:t>Xét</a:t>
            </a:r>
            <a:r>
              <a:rPr lang="en-US" sz="4000" b="1">
                <a:cs typeface="Arial" pitchFamily="34" charset="0"/>
              </a:rPr>
              <a:t> </a:t>
            </a:r>
            <a:r>
              <a:rPr lang="en-US" sz="4000" b="1" err="1">
                <a:cs typeface="Arial" pitchFamily="34" charset="0"/>
              </a:rPr>
              <a:t>nghiệm</a:t>
            </a:r>
            <a:r>
              <a:rPr lang="en-US" sz="4000" b="1">
                <a:cs typeface="Arial" pitchFamily="34" charset="0"/>
              </a:rPr>
              <a:t> </a:t>
            </a:r>
            <a:r>
              <a:rPr lang="en-US" sz="4000" b="1" err="1">
                <a:cs typeface="Arial" pitchFamily="34" charset="0"/>
              </a:rPr>
              <a:t>máu</a:t>
            </a:r>
            <a:endParaRPr lang="en-US" sz="4000" b="1"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FA443D9-2AF4-AD4D-A3F7-E7880F5DA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865" y="964158"/>
            <a:ext cx="7956376" cy="5603318"/>
          </a:xfrm>
        </p:spPr>
        <p:txBody>
          <a:bodyPr>
            <a:noAutofit/>
          </a:bodyPr>
          <a:lstStyle/>
          <a:p>
            <a:pPr marL="27432" algn="l">
              <a:buClr>
                <a:schemeClr val="tx1"/>
              </a:buClr>
            </a:pPr>
            <a:endParaRPr lang="en-US" b="1">
              <a:latin typeface="Arial" pitchFamily="34" charset="0"/>
              <a:cs typeface="Arial" pitchFamily="34" charset="0"/>
            </a:endParaRPr>
          </a:p>
          <a:p>
            <a:r>
              <a:rPr lang="en-US" sz="2200">
                <a:latin typeface="Arial" pitchFamily="34" charset="0"/>
                <a:cs typeface="Arial" pitchFamily="34" charset="0"/>
              </a:rPr>
              <a:t>		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C687DEB-8B8C-EF4D-8076-C329FFD14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020036"/>
              </p:ext>
            </p:extLst>
          </p:nvPr>
        </p:nvGraphicFramePr>
        <p:xfrm>
          <a:off x="464031" y="964158"/>
          <a:ext cx="5283074" cy="48466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5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8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45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Định lượng Pro-calcitonin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solidFill>
                            <a:sysClr val="windowText" lastClr="000000"/>
                          </a:solidFill>
                          <a:effectLst/>
                        </a:rPr>
                        <a:t>0.054</a:t>
                      </a:r>
                      <a:endParaRPr lang="en-US" sz="1100" b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solidFill>
                            <a:sysClr val="windowText" lastClr="000000"/>
                          </a:solidFill>
                          <a:effectLst/>
                        </a:rPr>
                        <a:t>&lt; 0.5 ng/mL</a:t>
                      </a:r>
                      <a:endParaRPr lang="en-US" sz="1100" b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- PT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11.6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9.4 - 12.5 giây (ACL TOP)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473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- PT 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91.7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70-140%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473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- INR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1.05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0.8-1.2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- PT (bn)/PT (chứng)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1.05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0.8-1.2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Thời gian thromboplastin hoạt hoá từng phần (APTT)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. APTT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27.6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25.0 -34.0 giây (STAGO)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. APTT (bn)/APTT (chứng)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0.89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0.8 - 1.2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1571">
                <a:tc gridSpan="3"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err="1">
                          <a:effectLst/>
                        </a:rPr>
                        <a:t>Định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nhóm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máu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hệ</a:t>
                      </a:r>
                      <a:r>
                        <a:rPr lang="en-US" sz="1400">
                          <a:effectLst/>
                        </a:rPr>
                        <a:t> ABO </a:t>
                      </a:r>
                      <a:r>
                        <a:rPr lang="en-US" sz="1400" err="1">
                          <a:effectLst/>
                        </a:rPr>
                        <a:t>thuận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nghịch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và</a:t>
                      </a:r>
                      <a:r>
                        <a:rPr lang="en-US" sz="1400">
                          <a:effectLst/>
                        </a:rPr>
                        <a:t> Rh (D) (</a:t>
                      </a:r>
                      <a:r>
                        <a:rPr lang="en-US" sz="1400" err="1">
                          <a:effectLst/>
                        </a:rPr>
                        <a:t>bằng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phương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pháp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err="1">
                          <a:effectLst/>
                        </a:rPr>
                        <a:t>Gelcard</a:t>
                      </a:r>
                      <a:r>
                        <a:rPr lang="en-US" sz="1400">
                          <a:effectLst/>
                        </a:rPr>
                        <a:t>)</a:t>
                      </a:r>
                    </a:p>
                  </a:txBody>
                  <a:tcPr marL="46759" marR="46759" marT="0" marB="0"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Phương pháp Anti ABO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Phương pháp hồng cầu mẫu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Rh(D)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DƯƠNG TÍNH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HBsAg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0.22 ÂM TÍNH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S/CO &lt;1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Anti-HCV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0.08 ÂM TÍNH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S/CO &lt;1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759" marR="46759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448FDC2-0F40-DB46-820E-8C1E9FD8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204340"/>
              </p:ext>
            </p:extLst>
          </p:nvPr>
        </p:nvGraphicFramePr>
        <p:xfrm>
          <a:off x="5870868" y="3765816"/>
          <a:ext cx="3648710" cy="28437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506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Protein toàn phần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solidFill>
                            <a:sysClr val="windowText" lastClr="000000"/>
                          </a:solidFill>
                          <a:effectLst/>
                        </a:rPr>
                        <a:t>67.4</a:t>
                      </a:r>
                      <a:endParaRPr lang="en-US" sz="1200" b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solidFill>
                            <a:sysClr val="windowText" lastClr="000000"/>
                          </a:solidFill>
                          <a:effectLst/>
                        </a:rPr>
                        <a:t>64 – 83 g/L</a:t>
                      </a:r>
                      <a:endParaRPr lang="en-US" sz="1200" b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753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Albumin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34.7*</a:t>
                      </a:r>
                      <a:endParaRPr lang="en-US" sz="1200" b="0">
                        <a:solidFill>
                          <a:sysClr val="windowText" lastClr="000000"/>
                        </a:solidFill>
                        <a:effectLst/>
                        <a:highlight>
                          <a:srgbClr val="FF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solidFill>
                            <a:sysClr val="windowText" lastClr="000000"/>
                          </a:solidFill>
                          <a:effectLst/>
                        </a:rPr>
                        <a:t>35 – 52 g/L</a:t>
                      </a:r>
                      <a:endParaRPr lang="en-US" sz="1200" b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753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Cholesterol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solidFill>
                            <a:sysClr val="windowText" lastClr="000000"/>
                          </a:solidFill>
                          <a:effectLst/>
                        </a:rPr>
                        <a:t>3.1*</a:t>
                      </a:r>
                      <a:endParaRPr lang="en-US" sz="1200" b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solidFill>
                            <a:sysClr val="windowText" lastClr="000000"/>
                          </a:solidFill>
                          <a:effectLst/>
                        </a:rPr>
                        <a:t>3.9-5.2mmol/L</a:t>
                      </a:r>
                      <a:endParaRPr lang="en-US" sz="1200" b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06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HDL Cholesterol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solidFill>
                            <a:sysClr val="windowText" lastClr="000000"/>
                          </a:solidFill>
                          <a:effectLst/>
                        </a:rPr>
                        <a:t>1.21</a:t>
                      </a:r>
                      <a:endParaRPr lang="en-US" sz="1200" b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solidFill>
                            <a:sysClr val="windowText" lastClr="000000"/>
                          </a:solidFill>
                          <a:effectLst/>
                        </a:rPr>
                        <a:t>&gt; 0.9 mmol/L</a:t>
                      </a:r>
                      <a:endParaRPr lang="en-US" sz="1200" b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506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LDL Cholesterol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solidFill>
                            <a:sysClr val="windowText" lastClr="000000"/>
                          </a:solidFill>
                          <a:effectLst/>
                        </a:rPr>
                        <a:t>1.89</a:t>
                      </a:r>
                      <a:endParaRPr lang="en-US" sz="1200" b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solidFill>
                            <a:sysClr val="windowText" lastClr="000000"/>
                          </a:solidFill>
                          <a:effectLst/>
                        </a:rPr>
                        <a:t>&lt;3.4 mmol/L</a:t>
                      </a:r>
                      <a:endParaRPr lang="en-US" sz="1200" b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506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Triglyceride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solidFill>
                            <a:sysClr val="windowText" lastClr="000000"/>
                          </a:solidFill>
                          <a:effectLst/>
                        </a:rPr>
                        <a:t>0.67</a:t>
                      </a:r>
                      <a:endParaRPr lang="en-US" sz="1200" b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solidFill>
                            <a:sysClr val="windowText" lastClr="000000"/>
                          </a:solidFill>
                          <a:effectLst/>
                        </a:rPr>
                        <a:t>0.46-1.88 mmol/L</a:t>
                      </a:r>
                      <a:endParaRPr lang="en-US" sz="1200" b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506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Anti- HIV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solidFill>
                            <a:sysClr val="windowText" lastClr="000000"/>
                          </a:solidFill>
                          <a:effectLst/>
                        </a:rPr>
                        <a:t>0.11 KHÔNG PHẢN ỨNG</a:t>
                      </a:r>
                      <a:endParaRPr lang="en-US" sz="1200" b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solidFill>
                            <a:sysClr val="windowText" lastClr="000000"/>
                          </a:solidFill>
                          <a:effectLst/>
                        </a:rPr>
                        <a:t>S/CO &lt;1</a:t>
                      </a:r>
                      <a:endParaRPr lang="en-US" sz="1200" b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753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CEA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13.37*</a:t>
                      </a:r>
                      <a:endParaRPr lang="en-US" sz="1200" b="0">
                        <a:solidFill>
                          <a:sysClr val="windowText" lastClr="000000"/>
                        </a:solidFill>
                        <a:effectLst/>
                        <a:highlight>
                          <a:srgbClr val="FF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solidFill>
                            <a:sysClr val="windowText" lastClr="000000"/>
                          </a:solidFill>
                          <a:effectLst/>
                        </a:rPr>
                        <a:t>&lt; 5 ng/mL</a:t>
                      </a:r>
                      <a:endParaRPr lang="en-US" sz="1200" b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D067500-6430-2A4E-8A17-430A88941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793934"/>
              </p:ext>
            </p:extLst>
          </p:nvPr>
        </p:nvGraphicFramePr>
        <p:xfrm>
          <a:off x="5870868" y="571483"/>
          <a:ext cx="3648710" cy="2987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GOT/ASAT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solidFill>
                            <a:sysClr val="windowText" lastClr="000000"/>
                          </a:solidFill>
                          <a:effectLst/>
                        </a:rPr>
                        <a:t>26</a:t>
                      </a:r>
                      <a:endParaRPr lang="en-US" sz="1200" b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solidFill>
                            <a:sysClr val="windowText" lastClr="000000"/>
                          </a:solidFill>
                          <a:effectLst/>
                        </a:rPr>
                        <a:t>Nam &lt;40 U/L; </a:t>
                      </a:r>
                      <a:r>
                        <a:rPr lang="en-US" sz="1400" b="0" err="1">
                          <a:solidFill>
                            <a:sysClr val="windowText" lastClr="000000"/>
                          </a:solidFill>
                          <a:effectLst/>
                        </a:rPr>
                        <a:t>Nữ</a:t>
                      </a:r>
                      <a:r>
                        <a:rPr lang="en-US" sz="1400" b="0">
                          <a:solidFill>
                            <a:sysClr val="windowText" lastClr="000000"/>
                          </a:solidFill>
                          <a:effectLst/>
                        </a:rPr>
                        <a:t>  &lt;31 U/L</a:t>
                      </a:r>
                      <a:endParaRPr lang="en-US" sz="1200" b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GPT/ALAT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effectLst/>
                        </a:rPr>
                        <a:t>20</a:t>
                      </a:r>
                      <a:endParaRPr lang="en-US" sz="12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effectLst/>
                        </a:rPr>
                        <a:t>Nam &lt;41 U/L; Nữ  &lt;31 U/L</a:t>
                      </a:r>
                      <a:endParaRPr lang="en-US" sz="12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Natri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effectLst/>
                          <a:highlight>
                            <a:srgbClr val="FFFF00"/>
                          </a:highlight>
                        </a:rPr>
                        <a:t>134*</a:t>
                      </a:r>
                      <a:endParaRPr lang="en-US" sz="1200" b="0">
                        <a:effectLst/>
                        <a:highlight>
                          <a:srgbClr val="FF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effectLst/>
                        </a:rPr>
                        <a:t>136 – 146mmol/L</a:t>
                      </a:r>
                      <a:endParaRPr lang="en-US" sz="12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Kali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effectLst/>
                          <a:highlight>
                            <a:srgbClr val="FFFF00"/>
                          </a:highlight>
                        </a:rPr>
                        <a:t>3.01*</a:t>
                      </a:r>
                      <a:endParaRPr lang="en-US" sz="1200" b="0">
                        <a:effectLst/>
                        <a:highlight>
                          <a:srgbClr val="FF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effectLst/>
                        </a:rPr>
                        <a:t>3.4 – 5.1 mmol/L</a:t>
                      </a:r>
                      <a:endParaRPr lang="en-US" sz="12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Định lượng Clo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effectLst/>
                        </a:rPr>
                        <a:t>100</a:t>
                      </a:r>
                      <a:endParaRPr lang="en-US" sz="12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effectLst/>
                        </a:rPr>
                        <a:t>98 – 109 mmol/L</a:t>
                      </a:r>
                      <a:endParaRPr lang="en-US" sz="12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Định lượng Calci toàn phần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effectLst/>
                        </a:rPr>
                        <a:t>2.30</a:t>
                      </a:r>
                      <a:endParaRPr lang="en-US" sz="12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effectLst/>
                        </a:rPr>
                        <a:t>2.10 – 2.55 mmol/L</a:t>
                      </a:r>
                      <a:endParaRPr lang="en-US" sz="12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Lipase máu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effectLst/>
                        </a:rPr>
                        <a:t>10.73</a:t>
                      </a:r>
                      <a:endParaRPr lang="en-US" sz="12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>
                          <a:effectLst/>
                        </a:rPr>
                        <a:t>&lt;67U/L</a:t>
                      </a:r>
                      <a:endParaRPr lang="en-US" sz="12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3ADDC5F-9304-004D-9B89-3A4332770927}"/>
              </a:ext>
            </a:extLst>
          </p:cNvPr>
          <p:cNvSpPr txBox="1"/>
          <p:nvPr/>
        </p:nvSpPr>
        <p:spPr>
          <a:xfrm>
            <a:off x="9528929" y="2488395"/>
            <a:ext cx="2663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/>
              <a:t>Kết</a:t>
            </a:r>
            <a:r>
              <a:rPr lang="en-US" b="1"/>
              <a:t> </a:t>
            </a:r>
            <a:r>
              <a:rPr lang="en-US" b="1" err="1"/>
              <a:t>luận</a:t>
            </a:r>
            <a:endParaRPr lang="en-US" b="1"/>
          </a:p>
          <a:p>
            <a:pPr marL="285750" indent="-285750">
              <a:buFont typeface="Arial" pitchFamily="34" charset="0"/>
              <a:buChar char="•"/>
            </a:pPr>
            <a:r>
              <a:rPr lang="en-US" err="1"/>
              <a:t>Hạ</a:t>
            </a:r>
            <a:r>
              <a:rPr lang="en-US"/>
              <a:t> Na, K </a:t>
            </a:r>
            <a:r>
              <a:rPr lang="en-US" err="1"/>
              <a:t>máu</a:t>
            </a:r>
            <a:r>
              <a:rPr lang="en-US"/>
              <a:t> </a:t>
            </a:r>
            <a:r>
              <a:rPr lang="en-US" err="1"/>
              <a:t>nhẹ</a:t>
            </a:r>
            <a:endParaRPr lang="en-US"/>
          </a:p>
          <a:p>
            <a:pPr marL="285750" indent="-285750">
              <a:buFont typeface="Arial" pitchFamily="34" charset="0"/>
              <a:buChar char="•"/>
            </a:pPr>
            <a:r>
              <a:rPr lang="en-US"/>
              <a:t>Albumin </a:t>
            </a:r>
            <a:r>
              <a:rPr lang="en-US" err="1"/>
              <a:t>máu</a:t>
            </a:r>
            <a:r>
              <a:rPr lang="en-US"/>
              <a:t> </a:t>
            </a:r>
            <a:r>
              <a:rPr lang="en-US" err="1"/>
              <a:t>giảm</a:t>
            </a:r>
            <a:r>
              <a:rPr lang="en-US"/>
              <a:t> </a:t>
            </a:r>
            <a:r>
              <a:rPr lang="en-US" err="1"/>
              <a:t>nhẹ</a:t>
            </a:r>
            <a:endParaRPr lang="en-US"/>
          </a:p>
          <a:p>
            <a:pPr marL="285750" indent="-285750">
              <a:buFont typeface="Arial" pitchFamily="34" charset="0"/>
              <a:buChar char="•"/>
            </a:pPr>
            <a:r>
              <a:rPr lang="en-US" b="1"/>
              <a:t>CEA </a:t>
            </a:r>
            <a:r>
              <a:rPr lang="en-US" b="1" err="1"/>
              <a:t>tăng</a:t>
            </a:r>
            <a:endParaRPr lang="en-US"/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23968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kern="12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KẾT QUẢ CẬN LÂM SÀNG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l">
              <a:buClr>
                <a:schemeClr val="tx1"/>
              </a:buClr>
            </a:pPr>
            <a:r>
              <a:rPr lang="en-US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TPTNT</a:t>
            </a:r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415397"/>
              </p:ext>
            </p:extLst>
          </p:nvPr>
        </p:nvGraphicFramePr>
        <p:xfrm>
          <a:off x="838200" y="1933930"/>
          <a:ext cx="10515600" cy="4300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0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70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Nước tiểu 10 thông số (máy)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70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. . COLOR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MÀU VÀNG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( Vàng nhạt 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0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. . CLARITY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TRONG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( Trong)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0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. . GLU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ÂM TÍNH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( Bình thường: &lt;1.7 mmol/L)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70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. . BIL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ÂM TÍNH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( Âm tính: &lt;3.4 umol/L)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70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. . KET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1.5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Âm tính: &lt;0.5 mmol/L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70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. . SG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1.014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( 1.01 - 1.025)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70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. . pH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7.0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(4.8 - 7.5)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70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. . . Alb/Cre (bán định lượng)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17.0*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&lt;3.4 mg/mmoL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70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. . PRO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ÂM TÍNH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( Âm tính: &lt;0.1 g/L)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70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. . URO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( Bình thường: &lt;17 umol/L)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70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. . NIT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ÂM TÍNH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( Âm tính 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670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. . LEU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Âm tính: &lt;10 /uL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670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. . BLOOD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ÂM TÍNH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( Âm tính: &lt;5 Ery/uL)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670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. . Pro/Cre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BÌNH THƯỜNG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mg/mmoL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078" marR="68078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071664" y="6309320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err="1"/>
              <a:t>Kết</a:t>
            </a:r>
            <a:r>
              <a:rPr lang="en-US" b="1"/>
              <a:t> </a:t>
            </a:r>
            <a:r>
              <a:rPr lang="en-US" b="1" err="1"/>
              <a:t>luận</a:t>
            </a:r>
            <a:r>
              <a:rPr lang="en-US" b="1"/>
              <a:t>: </a:t>
            </a:r>
            <a:r>
              <a:rPr lang="en-US" b="1" err="1"/>
              <a:t>Tổng</a:t>
            </a:r>
            <a:r>
              <a:rPr lang="en-US" b="1"/>
              <a:t> </a:t>
            </a:r>
            <a:r>
              <a:rPr lang="en-US" b="1" err="1"/>
              <a:t>phân</a:t>
            </a:r>
            <a:r>
              <a:rPr lang="en-US" b="1"/>
              <a:t> </a:t>
            </a:r>
            <a:r>
              <a:rPr lang="en-US" b="1" err="1"/>
              <a:t>tích</a:t>
            </a:r>
            <a:r>
              <a:rPr lang="en-US" b="1"/>
              <a:t> </a:t>
            </a:r>
            <a:r>
              <a:rPr lang="en-US" b="1" err="1"/>
              <a:t>nước</a:t>
            </a:r>
            <a:r>
              <a:rPr lang="en-US" b="1"/>
              <a:t> </a:t>
            </a:r>
            <a:r>
              <a:rPr lang="en-US" b="1" err="1"/>
              <a:t>tiểu</a:t>
            </a:r>
            <a:r>
              <a:rPr lang="en-US" b="1"/>
              <a:t> </a:t>
            </a:r>
            <a:r>
              <a:rPr lang="en-US" b="1" err="1"/>
              <a:t>chưa</a:t>
            </a:r>
            <a:r>
              <a:rPr lang="en-US" b="1"/>
              <a:t> </a:t>
            </a:r>
            <a:r>
              <a:rPr lang="en-US" b="1" err="1"/>
              <a:t>ghi</a:t>
            </a:r>
            <a:r>
              <a:rPr lang="en-US" b="1"/>
              <a:t> </a:t>
            </a:r>
            <a:r>
              <a:rPr lang="en-US" b="1" err="1"/>
              <a:t>nhận</a:t>
            </a:r>
            <a:r>
              <a:rPr lang="en-US" b="1"/>
              <a:t> </a:t>
            </a:r>
            <a:r>
              <a:rPr lang="en-US" b="1" err="1"/>
              <a:t>bất</a:t>
            </a:r>
            <a:r>
              <a:rPr lang="en-US" b="1"/>
              <a:t> </a:t>
            </a:r>
            <a:r>
              <a:rPr lang="en-US" b="1" err="1"/>
              <a:t>thường</a:t>
            </a:r>
            <a:r>
              <a:rPr lang="en-US" b="1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55758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397" y="502021"/>
            <a:ext cx="9688296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b="1" kern="12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KẾT QUẢ CẬN LÂM SÀNG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6397" y="2418409"/>
            <a:ext cx="9688296" cy="34543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7432" algn="l">
              <a:buClr>
                <a:schemeClr val="tx1"/>
              </a:buClr>
            </a:pPr>
            <a:r>
              <a:rPr lang="en-US" sz="2800" b="1">
                <a:latin typeface="Arial" pitchFamily="34" charset="0"/>
                <a:cs typeface="Arial" pitchFamily="34" charset="0"/>
              </a:rPr>
              <a:t>XQ </a:t>
            </a:r>
            <a:r>
              <a:rPr lang="en-US" sz="2800" b="1" err="1">
                <a:latin typeface="Arial" pitchFamily="34" charset="0"/>
                <a:cs typeface="Arial" pitchFamily="34" charset="0"/>
              </a:rPr>
              <a:t>ngực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err="1">
                <a:latin typeface="Arial" pitchFamily="34" charset="0"/>
                <a:cs typeface="Arial" pitchFamily="34" charset="0"/>
              </a:rPr>
              <a:t>thẳng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: </a:t>
            </a:r>
            <a:r>
              <a:rPr lang="vi-VN" sz="2800">
                <a:cs typeface="Arial" pitchFamily="34" charset="0"/>
              </a:rPr>
              <a:t>Trong giới hạn bình thường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9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625" y="501402"/>
            <a:ext cx="8254043" cy="70788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4000" b="1" err="1"/>
              <a:t>Nội</a:t>
            </a:r>
            <a:r>
              <a:rPr lang="en-US" sz="4000" b="1"/>
              <a:t> </a:t>
            </a:r>
            <a:r>
              <a:rPr lang="en-US" sz="4000" b="1" err="1"/>
              <a:t>soi</a:t>
            </a:r>
            <a:r>
              <a:rPr lang="en-US" sz="4000" b="1"/>
              <a:t> </a:t>
            </a:r>
            <a:r>
              <a:rPr lang="en-US" sz="4000" b="1" err="1"/>
              <a:t>đại</a:t>
            </a:r>
            <a:r>
              <a:rPr lang="en-US" sz="4000" b="1"/>
              <a:t> </a:t>
            </a:r>
            <a:r>
              <a:rPr lang="en-US" sz="4000" b="1" err="1"/>
              <a:t>tràng</a:t>
            </a:r>
            <a:endParaRPr lang="en-US" sz="40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268170"/>
              </p:ext>
            </p:extLst>
          </p:nvPr>
        </p:nvGraphicFramePr>
        <p:xfrm>
          <a:off x="730937" y="1432407"/>
          <a:ext cx="10556188" cy="4440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41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109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MÁY SOI</a:t>
                      </a:r>
                      <a:endParaRPr lang="en-US" sz="13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59" marR="76859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OLYMPUS 160</a:t>
                      </a:r>
                      <a:endParaRPr lang="en-US" sz="13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59" marR="7685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09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VÔ CẢM</a:t>
                      </a:r>
                      <a:endParaRPr lang="en-US" sz="13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59" marR="76859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Propofol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59" marR="7685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109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CƠ VÒNG HẬU MÔN</a:t>
                      </a:r>
                      <a:endParaRPr lang="en-US" sz="13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59" marR="76859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Bình thường.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59" marR="7685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109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TÌNH TRẠNG RUỘT</a:t>
                      </a:r>
                      <a:endParaRPr lang="en-US" sz="13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59" marR="76859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Sạch.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59" marR="76859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109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VỊ TRÍ SOI</a:t>
                      </a:r>
                      <a:endParaRPr lang="en-US" sz="13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59" marR="76859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Đến đại tràng lên.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59" marR="76859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109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HẬU MÔN</a:t>
                      </a:r>
                      <a:endParaRPr lang="en-US" sz="13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59" marR="76859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Bình thường.  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59" marR="76859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109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TRỰC TRÀNG</a:t>
                      </a:r>
                      <a:endParaRPr lang="en-US" sz="13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59" marR="76859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bình thường.  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59" marR="76859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109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ĐẠI TRÀNG CHẬU HÔNG</a:t>
                      </a:r>
                      <a:endParaRPr lang="en-US" sz="13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59" marR="76859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bình thường.  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59" marR="76859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109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ĐẠI TRÀNG XUỐNG</a:t>
                      </a:r>
                      <a:endParaRPr lang="en-US" sz="13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59" marR="76859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bình thường.  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59" marR="76859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109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ĐẠI TRÀNG NGANG</a:t>
                      </a:r>
                      <a:endParaRPr lang="en-US" sz="13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59" marR="76859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bình thường.  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59" marR="76859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9226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ĐẠI TRÀNG LÊN</a:t>
                      </a:r>
                      <a:endParaRPr lang="en-US" sz="1300">
                        <a:solidFill>
                          <a:sysClr val="windowText" lastClr="000000"/>
                        </a:solidFill>
                        <a:effectLst/>
                        <a:highlight>
                          <a:srgbClr val="FF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59" marR="76859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err="1">
                          <a:effectLst/>
                          <a:highlight>
                            <a:srgbClr val="FFFF00"/>
                          </a:highlight>
                        </a:rPr>
                        <a:t>khối</a:t>
                      </a: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</a:rPr>
                        <a:t> u </a:t>
                      </a:r>
                      <a:r>
                        <a:rPr lang="en-US" sz="1600" err="1">
                          <a:effectLst/>
                          <a:highlight>
                            <a:srgbClr val="FFFF00"/>
                          </a:highlight>
                        </a:rPr>
                        <a:t>dạng</a:t>
                      </a: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600" err="1">
                          <a:effectLst/>
                          <a:highlight>
                            <a:srgbClr val="FFFF00"/>
                          </a:highlight>
                        </a:rPr>
                        <a:t>chồi</a:t>
                      </a: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600" err="1">
                          <a:effectLst/>
                          <a:highlight>
                            <a:srgbClr val="FFFF00"/>
                          </a:highlight>
                        </a:rPr>
                        <a:t>sùi</a:t>
                      </a: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</a:rPr>
                        <a:t>,  </a:t>
                      </a:r>
                      <a:r>
                        <a:rPr lang="en-US" sz="1600" err="1">
                          <a:effectLst/>
                          <a:highlight>
                            <a:srgbClr val="FFFF00"/>
                          </a:highlight>
                        </a:rPr>
                        <a:t>làm</a:t>
                      </a: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600" err="1">
                          <a:effectLst/>
                          <a:highlight>
                            <a:srgbClr val="FFFF00"/>
                          </a:highlight>
                        </a:rPr>
                        <a:t>hẹp</a:t>
                      </a: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600" err="1">
                          <a:effectLst/>
                          <a:highlight>
                            <a:srgbClr val="FFFF00"/>
                          </a:highlight>
                        </a:rPr>
                        <a:t>lòng</a:t>
                      </a: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</a:rPr>
                        <a:t>, </a:t>
                      </a:r>
                      <a:r>
                        <a:rPr lang="en-US" sz="1600" err="1">
                          <a:effectLst/>
                          <a:highlight>
                            <a:srgbClr val="FFFF00"/>
                          </a:highlight>
                        </a:rPr>
                        <a:t>không</a:t>
                      </a: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600" err="1">
                          <a:effectLst/>
                          <a:highlight>
                            <a:srgbClr val="FFFF00"/>
                          </a:highlight>
                        </a:rPr>
                        <a:t>đưa</a:t>
                      </a: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600" err="1">
                          <a:effectLst/>
                          <a:highlight>
                            <a:srgbClr val="FFFF00"/>
                          </a:highlight>
                        </a:rPr>
                        <a:t>ống</a:t>
                      </a: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600" err="1">
                          <a:effectLst/>
                          <a:highlight>
                            <a:srgbClr val="FFFF00"/>
                          </a:highlight>
                        </a:rPr>
                        <a:t>soi</a:t>
                      </a: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</a:rPr>
                        <a:t> qua </a:t>
                      </a:r>
                      <a:r>
                        <a:rPr lang="en-US" sz="1600" err="1">
                          <a:effectLst/>
                          <a:highlight>
                            <a:srgbClr val="FFFF00"/>
                          </a:highlight>
                        </a:rPr>
                        <a:t>được</a:t>
                      </a: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</a:rPr>
                        <a:t>. </a:t>
                      </a:r>
                      <a:r>
                        <a:rPr lang="en-US" sz="1600" err="1">
                          <a:effectLst/>
                          <a:highlight>
                            <a:srgbClr val="FFFF00"/>
                          </a:highlight>
                        </a:rPr>
                        <a:t>Sinh</a:t>
                      </a: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600" err="1">
                          <a:effectLst/>
                          <a:highlight>
                            <a:srgbClr val="FFFF00"/>
                          </a:highlight>
                        </a:rPr>
                        <a:t>thiết</a:t>
                      </a: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</a:rPr>
                        <a:t>.</a:t>
                      </a:r>
                      <a:endParaRPr lang="en-US" sz="1300">
                        <a:effectLst/>
                        <a:highlight>
                          <a:srgbClr val="FF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59" marR="76859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109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MANH TRÀNG</a:t>
                      </a:r>
                      <a:endParaRPr lang="en-US" sz="13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59" marR="76859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59" marR="76859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109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SINH THIẾT</a:t>
                      </a:r>
                      <a:endParaRPr lang="en-US" sz="1300">
                        <a:solidFill>
                          <a:sysClr val="windowText" lastClr="000000"/>
                        </a:solidFill>
                        <a:effectLst/>
                        <a:highlight>
                          <a:srgbClr val="FF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59" marR="76859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err="1">
                          <a:effectLst/>
                          <a:highlight>
                            <a:srgbClr val="FFFF00"/>
                          </a:highlight>
                        </a:rPr>
                        <a:t>Có</a:t>
                      </a:r>
                      <a:endParaRPr lang="en-US" sz="1300">
                        <a:effectLst/>
                        <a:highlight>
                          <a:srgbClr val="FF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59" marR="76859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109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THỦ THUẬT</a:t>
                      </a:r>
                      <a:endParaRPr lang="en-US" sz="13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59" marR="76859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Không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59" marR="76859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109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CLO</a:t>
                      </a:r>
                      <a:endParaRPr lang="en-US" sz="13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59" marR="76859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KHÔNG THỰC HIỆN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859" marR="76859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30937" y="5951021"/>
            <a:ext cx="10673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err="1">
                <a:latin typeface="Arial" pitchFamily="34" charset="0"/>
                <a:cs typeface="Arial" pitchFamily="34" charset="0"/>
              </a:rPr>
              <a:t>Kết</a:t>
            </a:r>
            <a:r>
              <a:rPr lang="en-US" sz="2000" b="1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err="1">
                <a:latin typeface="Arial" pitchFamily="34" charset="0"/>
                <a:cs typeface="Arial" pitchFamily="34" charset="0"/>
              </a:rPr>
              <a:t>luận</a:t>
            </a:r>
            <a:r>
              <a:rPr lang="en-US" sz="2000"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err="1">
                <a:latin typeface="Arial" pitchFamily="34" charset="0"/>
                <a:cs typeface="Arial" pitchFamily="34" charset="0"/>
              </a:rPr>
              <a:t>Đại</a:t>
            </a:r>
            <a:r>
              <a:rPr lang="en-US" sz="2000" b="1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err="1">
                <a:latin typeface="Arial" pitchFamily="34" charset="0"/>
                <a:cs typeface="Arial" pitchFamily="34" charset="0"/>
              </a:rPr>
              <a:t>tràng</a:t>
            </a:r>
            <a:r>
              <a:rPr lang="en-US" sz="2000" b="1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err="1">
                <a:latin typeface="Arial" pitchFamily="34" charset="0"/>
                <a:cs typeface="Arial" pitchFamily="34" charset="0"/>
              </a:rPr>
              <a:t>lên</a:t>
            </a:r>
            <a:r>
              <a:rPr lang="en-US" sz="2000" b="1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b="1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err="1">
                <a:latin typeface="Arial" pitchFamily="34" charset="0"/>
                <a:cs typeface="Arial" pitchFamily="34" charset="0"/>
              </a:rPr>
              <a:t>khối</a:t>
            </a:r>
            <a:r>
              <a:rPr lang="en-US" sz="2000" b="1">
                <a:latin typeface="Arial" pitchFamily="34" charset="0"/>
                <a:cs typeface="Arial" pitchFamily="34" charset="0"/>
              </a:rPr>
              <a:t> u </a:t>
            </a:r>
            <a:r>
              <a:rPr lang="en-US" sz="2000" b="1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sz="2000" b="1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err="1">
                <a:latin typeface="Arial" pitchFamily="34" charset="0"/>
                <a:cs typeface="Arial" pitchFamily="34" charset="0"/>
              </a:rPr>
              <a:t>chồi</a:t>
            </a:r>
            <a:r>
              <a:rPr lang="en-US" sz="2000" b="1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err="1">
                <a:latin typeface="Arial" pitchFamily="34" charset="0"/>
                <a:cs typeface="Arial" pitchFamily="34" charset="0"/>
              </a:rPr>
              <a:t>sùi</a:t>
            </a:r>
            <a:r>
              <a:rPr lang="en-US" sz="2000" b="1">
                <a:latin typeface="Arial" pitchFamily="34" charset="0"/>
                <a:cs typeface="Arial" pitchFamily="34" charset="0"/>
              </a:rPr>
              <a:t>,  </a:t>
            </a:r>
            <a:r>
              <a:rPr lang="en-US" sz="2000" b="1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000" b="1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err="1">
                <a:latin typeface="Arial" pitchFamily="34" charset="0"/>
                <a:cs typeface="Arial" pitchFamily="34" charset="0"/>
              </a:rPr>
              <a:t>hẹp</a:t>
            </a:r>
            <a:r>
              <a:rPr lang="en-US" sz="2000" b="1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err="1">
                <a:latin typeface="Arial" pitchFamily="34" charset="0"/>
                <a:cs typeface="Arial" pitchFamily="34" charset="0"/>
              </a:rPr>
              <a:t>lòng</a:t>
            </a:r>
            <a:r>
              <a:rPr lang="en-US" sz="2000" b="1"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b="1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err="1">
                <a:latin typeface="Arial" pitchFamily="34" charset="0"/>
                <a:cs typeface="Arial" pitchFamily="34" charset="0"/>
              </a:rPr>
              <a:t>đưa</a:t>
            </a:r>
            <a:r>
              <a:rPr lang="en-US" sz="2000" b="1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err="1">
                <a:latin typeface="Arial" pitchFamily="34" charset="0"/>
                <a:cs typeface="Arial" pitchFamily="34" charset="0"/>
              </a:rPr>
              <a:t>ống</a:t>
            </a:r>
            <a:r>
              <a:rPr lang="en-US" sz="2000" b="1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err="1">
                <a:latin typeface="Arial" pitchFamily="34" charset="0"/>
                <a:cs typeface="Arial" pitchFamily="34" charset="0"/>
              </a:rPr>
              <a:t>soi</a:t>
            </a:r>
            <a:r>
              <a:rPr lang="en-US" sz="2000" b="1">
                <a:latin typeface="Arial" pitchFamily="34" charset="0"/>
                <a:cs typeface="Arial" pitchFamily="34" charset="0"/>
              </a:rPr>
              <a:t> qua </a:t>
            </a:r>
            <a:r>
              <a:rPr lang="en-US" sz="2000" b="1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b="1">
                <a:latin typeface="Arial" pitchFamily="34" charset="0"/>
                <a:cs typeface="Arial" pitchFamily="34" charset="0"/>
              </a:rPr>
              <a:t>. Nghi K </a:t>
            </a:r>
            <a:r>
              <a:rPr lang="en-US" sz="2000" b="1" err="1">
                <a:latin typeface="Arial" pitchFamily="34" charset="0"/>
                <a:cs typeface="Arial" pitchFamily="34" charset="0"/>
              </a:rPr>
              <a:t>đại</a:t>
            </a:r>
            <a:r>
              <a:rPr lang="en-US" sz="2000" b="1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err="1">
                <a:latin typeface="Arial" pitchFamily="34" charset="0"/>
                <a:cs typeface="Arial" pitchFamily="34" charset="0"/>
              </a:rPr>
              <a:t>tràng</a:t>
            </a:r>
            <a:r>
              <a:rPr lang="en-US" sz="2000" b="1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err="1">
                <a:latin typeface="Arial" pitchFamily="34" charset="0"/>
                <a:cs typeface="Arial" pitchFamily="34" charset="0"/>
              </a:rPr>
              <a:t>lên</a:t>
            </a:r>
            <a:r>
              <a:rPr lang="en-US" sz="2000" b="1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>
                <a:latin typeface="Arial" pitchFamily="34" charset="0"/>
                <a:cs typeface="Arial" pitchFamily="34" charset="0"/>
                <a:sym typeface="Symbol"/>
              </a:rPr>
              <a:t> </a:t>
            </a:r>
            <a:r>
              <a:rPr lang="en-US" sz="2000" b="1" err="1">
                <a:latin typeface="Arial" pitchFamily="34" charset="0"/>
                <a:cs typeface="Arial" pitchFamily="34" charset="0"/>
              </a:rPr>
              <a:t>Sinh</a:t>
            </a:r>
            <a:r>
              <a:rPr lang="en-US" sz="2000" b="1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err="1">
                <a:latin typeface="Arial" pitchFamily="34" charset="0"/>
                <a:cs typeface="Arial" pitchFamily="34" charset="0"/>
              </a:rPr>
              <a:t>thiết</a:t>
            </a:r>
            <a:endParaRPr lang="en-US" sz="2000" b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373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397" y="502021"/>
            <a:ext cx="9688296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56032" algn="l">
              <a:buClr>
                <a:schemeClr val="tx1"/>
              </a:buClr>
            </a:pPr>
            <a:r>
              <a:rPr lang="en-US" sz="4000" b="1" err="1"/>
              <a:t>Giải</a:t>
            </a:r>
            <a:r>
              <a:rPr lang="en-US" sz="4000" b="1"/>
              <a:t> </a:t>
            </a:r>
            <a:r>
              <a:rPr lang="en-US" sz="4000" b="1" err="1"/>
              <a:t>phẫu</a:t>
            </a:r>
            <a:r>
              <a:rPr lang="en-US" sz="4000" b="1"/>
              <a:t> </a:t>
            </a:r>
            <a:r>
              <a:rPr lang="en-US" sz="4000" b="1" err="1"/>
              <a:t>bệnh</a:t>
            </a:r>
            <a:endParaRPr lang="en-US" sz="4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6397" y="2418409"/>
            <a:ext cx="9688296" cy="34543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84632" indent="-228600" algn="l">
              <a:buFont typeface="Arial" panose="020B0604020202020204" pitchFamily="34" charset="0"/>
              <a:buChar char="•"/>
            </a:pPr>
            <a:r>
              <a:rPr lang="en-US" sz="2800" err="1"/>
              <a:t>Đại</a:t>
            </a:r>
            <a:r>
              <a:rPr lang="en-US" sz="2800"/>
              <a:t> </a:t>
            </a:r>
            <a:r>
              <a:rPr lang="en-US" sz="2800" err="1"/>
              <a:t>thể</a:t>
            </a:r>
            <a:r>
              <a:rPr lang="en-US" sz="2800"/>
              <a:t>: 2 </a:t>
            </a:r>
            <a:r>
              <a:rPr lang="en-US" sz="2800" err="1"/>
              <a:t>Mô</a:t>
            </a:r>
            <a:r>
              <a:rPr lang="en-US" sz="2800"/>
              <a:t> d#0,2cm</a:t>
            </a:r>
          </a:p>
          <a:p>
            <a:pPr marL="484632" indent="-228600" algn="l">
              <a:buFont typeface="Arial" panose="020B0604020202020204" pitchFamily="34" charset="0"/>
              <a:buChar char="•"/>
            </a:pPr>
            <a:r>
              <a:rPr lang="en-US" sz="2800"/>
              <a:t>Vi </a:t>
            </a:r>
            <a:r>
              <a:rPr lang="en-US" sz="2800" err="1"/>
              <a:t>thể</a:t>
            </a:r>
            <a:r>
              <a:rPr lang="en-US" sz="2800"/>
              <a:t>: </a:t>
            </a:r>
            <a:r>
              <a:rPr lang="en-US" sz="2800" err="1"/>
              <a:t>Gồm</a:t>
            </a:r>
            <a:r>
              <a:rPr lang="en-US" sz="2800"/>
              <a:t> </a:t>
            </a:r>
            <a:r>
              <a:rPr lang="en-US" sz="2800" err="1"/>
              <a:t>các</a:t>
            </a:r>
            <a:r>
              <a:rPr lang="en-US" sz="2800"/>
              <a:t> </a:t>
            </a:r>
            <a:r>
              <a:rPr lang="en-US" sz="2800" err="1">
                <a:highlight>
                  <a:srgbClr val="FFFF00"/>
                </a:highlight>
              </a:rPr>
              <a:t>tế</a:t>
            </a:r>
            <a:r>
              <a:rPr lang="en-US" sz="2800">
                <a:highlight>
                  <a:srgbClr val="FFFF00"/>
                </a:highlight>
              </a:rPr>
              <a:t> </a:t>
            </a:r>
            <a:r>
              <a:rPr lang="en-US" sz="2800" err="1">
                <a:highlight>
                  <a:srgbClr val="FFFF00"/>
                </a:highlight>
              </a:rPr>
              <a:t>bào</a:t>
            </a:r>
            <a:r>
              <a:rPr lang="en-US" sz="2800">
                <a:highlight>
                  <a:srgbClr val="FFFF00"/>
                </a:highlight>
              </a:rPr>
              <a:t> </a:t>
            </a:r>
            <a:r>
              <a:rPr lang="en-US" sz="2800" err="1">
                <a:highlight>
                  <a:srgbClr val="FFFF00"/>
                </a:highlight>
              </a:rPr>
              <a:t>dị</a:t>
            </a:r>
            <a:r>
              <a:rPr lang="en-US" sz="2800">
                <a:highlight>
                  <a:srgbClr val="FFFF00"/>
                </a:highlight>
              </a:rPr>
              <a:t> </a:t>
            </a:r>
            <a:r>
              <a:rPr lang="en-US" sz="2800" err="1">
                <a:highlight>
                  <a:srgbClr val="FFFF00"/>
                </a:highlight>
              </a:rPr>
              <a:t>dạng</a:t>
            </a:r>
            <a:r>
              <a:rPr lang="en-US" sz="2800">
                <a:highlight>
                  <a:srgbClr val="FFFF00"/>
                </a:highlight>
              </a:rPr>
              <a:t>, </a:t>
            </a:r>
            <a:r>
              <a:rPr lang="en-US" sz="2800" err="1">
                <a:highlight>
                  <a:srgbClr val="FFFF00"/>
                </a:highlight>
              </a:rPr>
              <a:t>nhân</a:t>
            </a:r>
            <a:r>
              <a:rPr lang="en-US" sz="2800">
                <a:highlight>
                  <a:srgbClr val="FFFF00"/>
                </a:highlight>
              </a:rPr>
              <a:t> </a:t>
            </a:r>
            <a:r>
              <a:rPr lang="en-US" sz="2800" err="1">
                <a:highlight>
                  <a:srgbClr val="FFFF00"/>
                </a:highlight>
              </a:rPr>
              <a:t>quái</a:t>
            </a:r>
            <a:r>
              <a:rPr lang="en-US" sz="2800">
                <a:highlight>
                  <a:srgbClr val="FFFF00"/>
                </a:highlight>
              </a:rPr>
              <a:t>, </a:t>
            </a:r>
            <a:r>
              <a:rPr lang="en-US" sz="2800" err="1">
                <a:highlight>
                  <a:srgbClr val="FFFF00"/>
                </a:highlight>
              </a:rPr>
              <a:t>nhân</a:t>
            </a:r>
            <a:r>
              <a:rPr lang="en-US" sz="2800">
                <a:highlight>
                  <a:srgbClr val="FFFF00"/>
                </a:highlight>
              </a:rPr>
              <a:t> </a:t>
            </a:r>
            <a:r>
              <a:rPr lang="en-US" sz="2800" err="1">
                <a:highlight>
                  <a:srgbClr val="FFFF00"/>
                </a:highlight>
              </a:rPr>
              <a:t>tăng</a:t>
            </a:r>
            <a:r>
              <a:rPr lang="en-US" sz="2800">
                <a:highlight>
                  <a:srgbClr val="FFFF00"/>
                </a:highlight>
              </a:rPr>
              <a:t> </a:t>
            </a:r>
            <a:r>
              <a:rPr lang="en-US" sz="2800" err="1">
                <a:highlight>
                  <a:srgbClr val="FFFF00"/>
                </a:highlight>
              </a:rPr>
              <a:t>sắc</a:t>
            </a:r>
            <a:r>
              <a:rPr lang="en-US" sz="2800"/>
              <a:t>. </a:t>
            </a:r>
            <a:r>
              <a:rPr lang="en-US" sz="2800" err="1"/>
              <a:t>Các</a:t>
            </a:r>
            <a:r>
              <a:rPr lang="en-US" sz="2800"/>
              <a:t> </a:t>
            </a:r>
            <a:r>
              <a:rPr lang="en-US" sz="2800" err="1"/>
              <a:t>tế</a:t>
            </a:r>
            <a:r>
              <a:rPr lang="en-US" sz="2800"/>
              <a:t> </a:t>
            </a:r>
            <a:r>
              <a:rPr lang="en-US" sz="2800" err="1"/>
              <a:t>bào</a:t>
            </a:r>
            <a:r>
              <a:rPr lang="en-US" sz="2800"/>
              <a:t> </a:t>
            </a:r>
            <a:r>
              <a:rPr lang="en-US" sz="2800" err="1"/>
              <a:t>này</a:t>
            </a:r>
            <a:r>
              <a:rPr lang="en-US" sz="2800"/>
              <a:t> </a:t>
            </a:r>
            <a:r>
              <a:rPr lang="en-US" sz="2800" err="1"/>
              <a:t>họp</a:t>
            </a:r>
            <a:r>
              <a:rPr lang="en-US" sz="2800"/>
              <a:t> </a:t>
            </a:r>
            <a:r>
              <a:rPr lang="en-US" sz="2800" err="1"/>
              <a:t>thành</a:t>
            </a:r>
            <a:r>
              <a:rPr lang="en-US" sz="2800"/>
              <a:t> </a:t>
            </a:r>
            <a:r>
              <a:rPr lang="en-US" sz="2800" err="1">
                <a:highlight>
                  <a:srgbClr val="FFFF00"/>
                </a:highlight>
              </a:rPr>
              <a:t>dạng</a:t>
            </a:r>
            <a:r>
              <a:rPr lang="en-US" sz="2800">
                <a:highlight>
                  <a:srgbClr val="FFFF00"/>
                </a:highlight>
              </a:rPr>
              <a:t> </a:t>
            </a:r>
            <a:r>
              <a:rPr lang="en-US" sz="2800" err="1">
                <a:highlight>
                  <a:srgbClr val="FFFF00"/>
                </a:highlight>
              </a:rPr>
              <a:t>ống</a:t>
            </a:r>
            <a:r>
              <a:rPr lang="en-US" sz="2800">
                <a:highlight>
                  <a:srgbClr val="FFFF00"/>
                </a:highlight>
              </a:rPr>
              <a:t> </a:t>
            </a:r>
            <a:r>
              <a:rPr lang="en-US" sz="2800" err="1">
                <a:highlight>
                  <a:srgbClr val="FFFF00"/>
                </a:highlight>
              </a:rPr>
              <a:t>tuyến</a:t>
            </a:r>
            <a:r>
              <a:rPr lang="en-US" sz="2800">
                <a:highlight>
                  <a:srgbClr val="FFFF00"/>
                </a:highlight>
              </a:rPr>
              <a:t> </a:t>
            </a:r>
            <a:r>
              <a:rPr lang="en-US" sz="2800" err="1">
                <a:highlight>
                  <a:srgbClr val="FFFF00"/>
                </a:highlight>
              </a:rPr>
              <a:t>không</a:t>
            </a:r>
            <a:r>
              <a:rPr lang="en-US" sz="2800">
                <a:highlight>
                  <a:srgbClr val="FFFF00"/>
                </a:highlight>
              </a:rPr>
              <a:t> </a:t>
            </a:r>
            <a:r>
              <a:rPr lang="en-US" sz="2800" err="1">
                <a:highlight>
                  <a:srgbClr val="FFFF00"/>
                </a:highlight>
              </a:rPr>
              <a:t>rõ</a:t>
            </a:r>
            <a:r>
              <a:rPr lang="en-US" sz="2800">
                <a:highlight>
                  <a:srgbClr val="FFFF00"/>
                </a:highlight>
              </a:rPr>
              <a:t> </a:t>
            </a:r>
            <a:r>
              <a:rPr lang="en-US" sz="2800" err="1">
                <a:highlight>
                  <a:srgbClr val="FFFF00"/>
                </a:highlight>
              </a:rPr>
              <a:t>rệt</a:t>
            </a:r>
            <a:r>
              <a:rPr lang="en-US" sz="2800"/>
              <a:t>. </a:t>
            </a:r>
            <a:r>
              <a:rPr lang="en-US" sz="2800" err="1"/>
              <a:t>Mô</a:t>
            </a:r>
            <a:r>
              <a:rPr lang="en-US" sz="2800"/>
              <a:t> </a:t>
            </a:r>
            <a:r>
              <a:rPr lang="en-US" sz="2800" err="1"/>
              <a:t>đệm</a:t>
            </a:r>
            <a:r>
              <a:rPr lang="en-US" sz="2800"/>
              <a:t> </a:t>
            </a:r>
            <a:r>
              <a:rPr lang="en-US" sz="2800" err="1"/>
              <a:t>có</a:t>
            </a:r>
            <a:r>
              <a:rPr lang="en-US" sz="2800"/>
              <a:t> </a:t>
            </a:r>
            <a:r>
              <a:rPr lang="en-US" sz="2800" err="1"/>
              <a:t>phản</a:t>
            </a:r>
            <a:r>
              <a:rPr lang="en-US" sz="2800"/>
              <a:t> </a:t>
            </a:r>
            <a:r>
              <a:rPr lang="en-US" sz="2800" err="1"/>
              <a:t>ứng</a:t>
            </a:r>
            <a:r>
              <a:rPr lang="en-US" sz="2800"/>
              <a:t> </a:t>
            </a:r>
            <a:r>
              <a:rPr lang="en-US" sz="2800" err="1"/>
              <a:t>viêm</a:t>
            </a:r>
            <a:r>
              <a:rPr lang="en-US" sz="2800"/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b="1" err="1"/>
              <a:t>Kết</a:t>
            </a:r>
            <a:r>
              <a:rPr lang="en-US" sz="2800" b="1"/>
              <a:t> </a:t>
            </a:r>
            <a:r>
              <a:rPr lang="en-US" sz="2800" b="1" err="1"/>
              <a:t>luận</a:t>
            </a:r>
            <a:r>
              <a:rPr lang="en-US" sz="2800" b="1"/>
              <a:t> </a:t>
            </a:r>
            <a:r>
              <a:rPr lang="en-US" sz="2800"/>
              <a:t>: </a:t>
            </a:r>
            <a:r>
              <a:rPr lang="en-US" sz="2800" b="1"/>
              <a:t>CARCINÔM TUYẾN, BIỆT HÓA VỪA.</a:t>
            </a:r>
            <a:r>
              <a:rPr lang="en-US" sz="2800"/>
              <a:t>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24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778" y="216021"/>
            <a:ext cx="9688296" cy="5536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256032" algn="l">
              <a:buClr>
                <a:schemeClr val="tx1"/>
              </a:buClr>
            </a:pPr>
            <a:r>
              <a:rPr lang="en-US" sz="4000" b="1"/>
              <a:t>CT-Scan </a:t>
            </a:r>
            <a:r>
              <a:rPr lang="en-US" sz="4000"/>
              <a:t>(11/12/2021). </a:t>
            </a:r>
            <a:r>
              <a:rPr lang="vi-VN" sz="2700">
                <a:latin typeface="Calibri" panose="020F0502020204030204" pitchFamily="34" charset="0"/>
                <a:cs typeface="Calibri" panose="020F0502020204030204" pitchFamily="34" charset="0"/>
              </a:rPr>
              <a:t>Số hồ sơ: N18-03</a:t>
            </a:r>
            <a:r>
              <a:rPr lang="en-US" sz="2700">
                <a:latin typeface="Calibri" panose="020F0502020204030204" pitchFamily="34" charset="0"/>
                <a:cs typeface="Calibri" panose="020F0502020204030204" pitchFamily="34" charset="0"/>
              </a:rPr>
              <a:t>74186</a:t>
            </a:r>
            <a:r>
              <a:rPr lang="en-VN" sz="27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3762" y="769638"/>
            <a:ext cx="10412915" cy="5656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84632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/>
              <a:t>Gan </a:t>
            </a:r>
            <a:r>
              <a:rPr lang="en-US" sz="1600" err="1"/>
              <a:t>và</a:t>
            </a:r>
            <a:r>
              <a:rPr lang="en-US" sz="1600"/>
              <a:t> </a:t>
            </a:r>
            <a:r>
              <a:rPr lang="en-US" sz="1600" err="1"/>
              <a:t>đường</a:t>
            </a:r>
            <a:r>
              <a:rPr lang="en-US" sz="1600"/>
              <a:t> </a:t>
            </a:r>
            <a:r>
              <a:rPr lang="en-US" sz="1600" err="1"/>
              <a:t>mật</a:t>
            </a:r>
            <a:r>
              <a:rPr lang="en-US" sz="1600"/>
              <a:t> :</a:t>
            </a:r>
          </a:p>
          <a:p>
            <a:pPr marL="722313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/>
              <a:t>Gan: </a:t>
            </a:r>
            <a:r>
              <a:rPr lang="en-US" sz="1600" err="1"/>
              <a:t>Không</a:t>
            </a:r>
            <a:r>
              <a:rPr lang="en-US" sz="1600"/>
              <a:t> to, </a:t>
            </a:r>
            <a:r>
              <a:rPr lang="en-US" sz="1600" err="1"/>
              <a:t>bờ</a:t>
            </a:r>
            <a:r>
              <a:rPr lang="en-US" sz="1600"/>
              <a:t> </a:t>
            </a:r>
            <a:r>
              <a:rPr lang="en-US" sz="1600" err="1"/>
              <a:t>đều</a:t>
            </a:r>
            <a:r>
              <a:rPr lang="en-US" sz="1600"/>
              <a:t>.</a:t>
            </a:r>
          </a:p>
          <a:p>
            <a:pPr marL="722313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/>
              <a:t> </a:t>
            </a:r>
            <a:r>
              <a:rPr lang="en-US" sz="1600" err="1"/>
              <a:t>Nhu</a:t>
            </a:r>
            <a:r>
              <a:rPr lang="en-US" sz="1600"/>
              <a:t> </a:t>
            </a:r>
            <a:r>
              <a:rPr lang="en-US" sz="1600" err="1"/>
              <a:t>mô</a:t>
            </a:r>
            <a:r>
              <a:rPr lang="en-US" sz="1600"/>
              <a:t> </a:t>
            </a:r>
            <a:r>
              <a:rPr lang="en-US" sz="1600" err="1"/>
              <a:t>gan</a:t>
            </a:r>
            <a:r>
              <a:rPr lang="en-US" sz="1600"/>
              <a:t>: </a:t>
            </a:r>
            <a:r>
              <a:rPr lang="en-US" sz="1600" err="1"/>
              <a:t>Không</a:t>
            </a:r>
            <a:r>
              <a:rPr lang="en-US" sz="1600"/>
              <a:t> </a:t>
            </a:r>
            <a:r>
              <a:rPr lang="en-US" sz="1600" err="1"/>
              <a:t>phát</a:t>
            </a:r>
            <a:r>
              <a:rPr lang="en-US" sz="1600"/>
              <a:t> </a:t>
            </a:r>
            <a:r>
              <a:rPr lang="en-US" sz="1600" err="1"/>
              <a:t>hiện</a:t>
            </a:r>
            <a:r>
              <a:rPr lang="en-US" sz="1600"/>
              <a:t> </a:t>
            </a:r>
            <a:r>
              <a:rPr lang="en-US" sz="1600" err="1"/>
              <a:t>hình</a:t>
            </a:r>
            <a:r>
              <a:rPr lang="en-US" sz="1600"/>
              <a:t> </a:t>
            </a:r>
            <a:r>
              <a:rPr lang="en-US" sz="1600" err="1"/>
              <a:t>ảnh</a:t>
            </a:r>
            <a:r>
              <a:rPr lang="en-US" sz="1600"/>
              <a:t> </a:t>
            </a:r>
            <a:r>
              <a:rPr lang="en-US" sz="1600" err="1"/>
              <a:t>tổn</a:t>
            </a:r>
            <a:r>
              <a:rPr lang="en-US" sz="1600"/>
              <a:t> </a:t>
            </a:r>
            <a:r>
              <a:rPr lang="en-US" sz="1600" err="1"/>
              <a:t>thương</a:t>
            </a:r>
            <a:r>
              <a:rPr lang="en-US" sz="1600"/>
              <a:t>.</a:t>
            </a:r>
          </a:p>
          <a:p>
            <a:pPr marL="722313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err="1"/>
              <a:t>Đường</a:t>
            </a:r>
            <a:r>
              <a:rPr lang="en-US" sz="1600"/>
              <a:t> </a:t>
            </a:r>
            <a:r>
              <a:rPr lang="en-US" sz="1600" err="1"/>
              <a:t>mật</a:t>
            </a:r>
            <a:r>
              <a:rPr lang="en-US" sz="1600"/>
              <a:t>: </a:t>
            </a:r>
            <a:r>
              <a:rPr lang="en-US" sz="1600" err="1"/>
              <a:t>Đường</a:t>
            </a:r>
            <a:r>
              <a:rPr lang="en-US" sz="1600"/>
              <a:t> </a:t>
            </a:r>
            <a:r>
              <a:rPr lang="en-US" sz="1600" err="1"/>
              <a:t>mật</a:t>
            </a:r>
            <a:r>
              <a:rPr lang="en-US" sz="1600"/>
              <a:t> </a:t>
            </a:r>
            <a:r>
              <a:rPr lang="en-US" sz="1600" err="1"/>
              <a:t>trong</a:t>
            </a:r>
            <a:r>
              <a:rPr lang="en-US" sz="1600"/>
              <a:t> </a:t>
            </a:r>
            <a:r>
              <a:rPr lang="en-US" sz="1600" err="1"/>
              <a:t>và</a:t>
            </a:r>
            <a:r>
              <a:rPr lang="en-US" sz="1600"/>
              <a:t> </a:t>
            </a:r>
            <a:r>
              <a:rPr lang="en-US" sz="1600" err="1"/>
              <a:t>ngoài</a:t>
            </a:r>
            <a:r>
              <a:rPr lang="en-US" sz="1600"/>
              <a:t> </a:t>
            </a:r>
            <a:r>
              <a:rPr lang="en-US" sz="1600" err="1"/>
              <a:t>gan</a:t>
            </a:r>
            <a:r>
              <a:rPr lang="en-US" sz="1600"/>
              <a:t> </a:t>
            </a:r>
            <a:r>
              <a:rPr lang="en-US" sz="1600" err="1"/>
              <a:t>không</a:t>
            </a:r>
            <a:r>
              <a:rPr lang="en-US" sz="1600"/>
              <a:t> </a:t>
            </a:r>
            <a:r>
              <a:rPr lang="en-US" sz="1600" err="1"/>
              <a:t>giãn</a:t>
            </a:r>
            <a:r>
              <a:rPr lang="en-US" sz="1600"/>
              <a:t>.</a:t>
            </a:r>
          </a:p>
          <a:p>
            <a:pPr marL="722313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err="1"/>
              <a:t>Túi</a:t>
            </a:r>
            <a:r>
              <a:rPr lang="en-US" sz="1600"/>
              <a:t> </a:t>
            </a:r>
            <a:r>
              <a:rPr lang="en-US" sz="1600" err="1"/>
              <a:t>mật</a:t>
            </a:r>
            <a:r>
              <a:rPr lang="en-US" sz="1600"/>
              <a:t>: </a:t>
            </a:r>
            <a:r>
              <a:rPr lang="en-US" sz="1600" err="1"/>
              <a:t>Không</a:t>
            </a:r>
            <a:r>
              <a:rPr lang="en-US" sz="1600"/>
              <a:t> to.</a:t>
            </a:r>
          </a:p>
          <a:p>
            <a:pPr marL="484632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err="1"/>
              <a:t>Tụy</a:t>
            </a:r>
            <a:r>
              <a:rPr lang="en-US" sz="1600"/>
              <a:t>:  </a:t>
            </a:r>
            <a:r>
              <a:rPr lang="en-US" sz="1600" err="1"/>
              <a:t>Không</a:t>
            </a:r>
            <a:r>
              <a:rPr lang="en-US" sz="1600"/>
              <a:t> </a:t>
            </a:r>
            <a:r>
              <a:rPr lang="en-US" sz="1600" err="1"/>
              <a:t>thấy</a:t>
            </a:r>
            <a:r>
              <a:rPr lang="en-US" sz="1600"/>
              <a:t> </a:t>
            </a:r>
            <a:r>
              <a:rPr lang="en-US" sz="1600" err="1"/>
              <a:t>bất</a:t>
            </a:r>
            <a:r>
              <a:rPr lang="en-US" sz="1600"/>
              <a:t> </a:t>
            </a:r>
            <a:r>
              <a:rPr lang="en-US" sz="1600" err="1"/>
              <a:t>thường</a:t>
            </a:r>
            <a:r>
              <a:rPr lang="en-US" sz="1600"/>
              <a:t> </a:t>
            </a:r>
            <a:r>
              <a:rPr lang="en-US" sz="1600" err="1"/>
              <a:t>đậm</a:t>
            </a:r>
            <a:r>
              <a:rPr lang="en-US" sz="1600"/>
              <a:t> </a:t>
            </a:r>
            <a:r>
              <a:rPr lang="en-US" sz="1600" err="1"/>
              <a:t>độ</a:t>
            </a:r>
            <a:r>
              <a:rPr lang="en-US" sz="1600"/>
              <a:t> </a:t>
            </a:r>
            <a:r>
              <a:rPr lang="en-US" sz="1600" err="1"/>
              <a:t>nhu</a:t>
            </a:r>
            <a:r>
              <a:rPr lang="en-US" sz="1600"/>
              <a:t> </a:t>
            </a:r>
            <a:r>
              <a:rPr lang="en-US" sz="1600" err="1"/>
              <a:t>mô</a:t>
            </a:r>
            <a:r>
              <a:rPr lang="en-US" sz="1600"/>
              <a:t> </a:t>
            </a:r>
            <a:r>
              <a:rPr lang="en-US" sz="1600" err="1"/>
              <a:t>tuỵ</a:t>
            </a:r>
            <a:r>
              <a:rPr lang="en-US" sz="1600"/>
              <a:t>.</a:t>
            </a:r>
          </a:p>
          <a:p>
            <a:pPr marL="484632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err="1"/>
              <a:t>Lách</a:t>
            </a:r>
            <a:r>
              <a:rPr lang="en-US" sz="1600"/>
              <a:t>: </a:t>
            </a:r>
            <a:r>
              <a:rPr lang="en-US" sz="1600" err="1"/>
              <a:t>Không</a:t>
            </a:r>
            <a:r>
              <a:rPr lang="en-US" sz="1600"/>
              <a:t> </a:t>
            </a:r>
            <a:r>
              <a:rPr lang="en-US" sz="1600" err="1"/>
              <a:t>thấy</a:t>
            </a:r>
            <a:r>
              <a:rPr lang="en-US" sz="1600"/>
              <a:t> </a:t>
            </a:r>
            <a:r>
              <a:rPr lang="en-US" sz="1600" err="1"/>
              <a:t>bất</a:t>
            </a:r>
            <a:r>
              <a:rPr lang="en-US" sz="1600"/>
              <a:t> </a:t>
            </a:r>
            <a:r>
              <a:rPr lang="en-US" sz="1600" err="1"/>
              <a:t>thường</a:t>
            </a:r>
            <a:r>
              <a:rPr lang="en-US" sz="1600"/>
              <a:t> </a:t>
            </a:r>
            <a:r>
              <a:rPr lang="en-US" sz="1600" err="1"/>
              <a:t>đậm</a:t>
            </a:r>
            <a:r>
              <a:rPr lang="en-US" sz="1600"/>
              <a:t> </a:t>
            </a:r>
            <a:r>
              <a:rPr lang="en-US" sz="1600" err="1"/>
              <a:t>độ</a:t>
            </a:r>
            <a:r>
              <a:rPr lang="en-US" sz="1600"/>
              <a:t> </a:t>
            </a:r>
            <a:r>
              <a:rPr lang="en-US" sz="1600" err="1"/>
              <a:t>nhu</a:t>
            </a:r>
            <a:r>
              <a:rPr lang="en-US" sz="1600"/>
              <a:t> </a:t>
            </a:r>
            <a:r>
              <a:rPr lang="en-US" sz="1600" err="1"/>
              <a:t>mô</a:t>
            </a:r>
            <a:r>
              <a:rPr lang="en-US" sz="1600"/>
              <a:t> </a:t>
            </a:r>
            <a:r>
              <a:rPr lang="en-US" sz="1600" err="1"/>
              <a:t>lách</a:t>
            </a:r>
            <a:r>
              <a:rPr lang="en-US" sz="1600"/>
              <a:t>.</a:t>
            </a:r>
          </a:p>
          <a:p>
            <a:pPr marL="484632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err="1"/>
              <a:t>Thận</a:t>
            </a:r>
            <a:r>
              <a:rPr lang="en-US" sz="1600"/>
              <a:t> </a:t>
            </a:r>
            <a:r>
              <a:rPr lang="en-US" sz="1600" err="1"/>
              <a:t>và</a:t>
            </a:r>
            <a:r>
              <a:rPr lang="en-US" sz="1600"/>
              <a:t> </a:t>
            </a:r>
            <a:r>
              <a:rPr lang="en-US" sz="1600" err="1"/>
              <a:t>niệu</a:t>
            </a:r>
            <a:r>
              <a:rPr lang="en-US" sz="1600"/>
              <a:t> </a:t>
            </a:r>
            <a:r>
              <a:rPr lang="en-US" sz="1600" err="1"/>
              <a:t>quản</a:t>
            </a:r>
            <a:r>
              <a:rPr lang="en-US" sz="1600"/>
              <a:t>:  </a:t>
            </a:r>
          </a:p>
          <a:p>
            <a:pPr marL="722313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err="1"/>
              <a:t>Không</a:t>
            </a:r>
            <a:r>
              <a:rPr lang="en-US" sz="1600"/>
              <a:t> </a:t>
            </a:r>
            <a:r>
              <a:rPr lang="en-US" sz="1600" err="1"/>
              <a:t>thấy</a:t>
            </a:r>
            <a:r>
              <a:rPr lang="en-US" sz="1600"/>
              <a:t> </a:t>
            </a:r>
            <a:r>
              <a:rPr lang="en-US" sz="1600" err="1"/>
              <a:t>bất</a:t>
            </a:r>
            <a:r>
              <a:rPr lang="en-US" sz="1600"/>
              <a:t> </a:t>
            </a:r>
            <a:r>
              <a:rPr lang="en-US" sz="1600" err="1"/>
              <a:t>thường</a:t>
            </a:r>
            <a:r>
              <a:rPr lang="en-US" sz="1600"/>
              <a:t> </a:t>
            </a:r>
            <a:r>
              <a:rPr lang="en-US" sz="1600" err="1"/>
              <a:t>đậm</a:t>
            </a:r>
            <a:r>
              <a:rPr lang="en-US" sz="1600"/>
              <a:t> </a:t>
            </a:r>
            <a:r>
              <a:rPr lang="en-US" sz="1600" err="1"/>
              <a:t>độ</a:t>
            </a:r>
            <a:r>
              <a:rPr lang="en-US" sz="1600"/>
              <a:t> </a:t>
            </a:r>
            <a:r>
              <a:rPr lang="en-US" sz="1600" err="1"/>
              <a:t>nhu</a:t>
            </a:r>
            <a:r>
              <a:rPr lang="en-US" sz="1600"/>
              <a:t> </a:t>
            </a:r>
            <a:r>
              <a:rPr lang="en-US" sz="1600" err="1"/>
              <a:t>mô</a:t>
            </a:r>
            <a:r>
              <a:rPr lang="en-US" sz="1600"/>
              <a:t> </a:t>
            </a:r>
            <a:r>
              <a:rPr lang="en-US" sz="1600" err="1"/>
              <a:t>thận</a:t>
            </a:r>
            <a:r>
              <a:rPr lang="en-US" sz="1600"/>
              <a:t> </a:t>
            </a:r>
            <a:r>
              <a:rPr lang="en-US" sz="1600" err="1"/>
              <a:t>hai</a:t>
            </a:r>
            <a:r>
              <a:rPr lang="en-US" sz="1600"/>
              <a:t> </a:t>
            </a:r>
            <a:r>
              <a:rPr lang="en-US" sz="1600" err="1"/>
              <a:t>bên</a:t>
            </a:r>
            <a:r>
              <a:rPr lang="en-US" sz="1600"/>
              <a:t>.</a:t>
            </a:r>
          </a:p>
          <a:p>
            <a:pPr marL="722313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err="1"/>
              <a:t>Đài</a:t>
            </a:r>
            <a:r>
              <a:rPr lang="en-US" sz="1600"/>
              <a:t> </a:t>
            </a:r>
            <a:r>
              <a:rPr lang="en-US" sz="1600" err="1"/>
              <a:t>thận</a:t>
            </a:r>
            <a:r>
              <a:rPr lang="en-US" sz="1600"/>
              <a:t>, </a:t>
            </a:r>
            <a:r>
              <a:rPr lang="en-US" sz="1600" err="1"/>
              <a:t>bể</a:t>
            </a:r>
            <a:r>
              <a:rPr lang="en-US" sz="1600"/>
              <a:t> </a:t>
            </a:r>
            <a:r>
              <a:rPr lang="en-US" sz="1600" err="1"/>
              <a:t>thận</a:t>
            </a:r>
            <a:r>
              <a:rPr lang="en-US" sz="1600"/>
              <a:t> </a:t>
            </a:r>
            <a:r>
              <a:rPr lang="en-US" sz="1600" err="1"/>
              <a:t>và</a:t>
            </a:r>
            <a:r>
              <a:rPr lang="en-US" sz="1600"/>
              <a:t> </a:t>
            </a:r>
            <a:r>
              <a:rPr lang="en-US" sz="1600" err="1"/>
              <a:t>niệu</a:t>
            </a:r>
            <a:r>
              <a:rPr lang="en-US" sz="1600"/>
              <a:t> </a:t>
            </a:r>
            <a:r>
              <a:rPr lang="en-US" sz="1600" err="1"/>
              <a:t>quản</a:t>
            </a:r>
            <a:r>
              <a:rPr lang="en-US" sz="1600"/>
              <a:t> </a:t>
            </a:r>
            <a:r>
              <a:rPr lang="en-US" sz="1600" err="1"/>
              <a:t>hai</a:t>
            </a:r>
            <a:r>
              <a:rPr lang="en-US" sz="1600"/>
              <a:t> </a:t>
            </a:r>
            <a:r>
              <a:rPr lang="en-US" sz="1600" err="1"/>
              <a:t>bên</a:t>
            </a:r>
            <a:r>
              <a:rPr lang="en-US" sz="1600"/>
              <a:t>: </a:t>
            </a:r>
            <a:r>
              <a:rPr lang="en-US" sz="1600" err="1"/>
              <a:t>Không</a:t>
            </a:r>
            <a:r>
              <a:rPr lang="en-US" sz="1600"/>
              <a:t> </a:t>
            </a:r>
            <a:r>
              <a:rPr lang="en-US" sz="1600" err="1"/>
              <a:t>giãn</a:t>
            </a:r>
            <a:r>
              <a:rPr lang="en-US" sz="1600"/>
              <a:t>.</a:t>
            </a:r>
          </a:p>
          <a:p>
            <a:pPr marL="484632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err="1"/>
              <a:t>Mạch</a:t>
            </a:r>
            <a:r>
              <a:rPr lang="en-US" sz="1600"/>
              <a:t> </a:t>
            </a:r>
            <a:r>
              <a:rPr lang="en-US" sz="1600" err="1"/>
              <a:t>máu</a:t>
            </a:r>
            <a:r>
              <a:rPr lang="en-US" sz="1600"/>
              <a:t> : </a:t>
            </a:r>
            <a:r>
              <a:rPr lang="en-US" sz="1600" err="1"/>
              <a:t>Không</a:t>
            </a:r>
            <a:r>
              <a:rPr lang="en-US" sz="1600"/>
              <a:t> </a:t>
            </a:r>
            <a:r>
              <a:rPr lang="en-US" sz="1600" err="1"/>
              <a:t>thấy</a:t>
            </a:r>
            <a:r>
              <a:rPr lang="en-US" sz="1600"/>
              <a:t> </a:t>
            </a:r>
            <a:r>
              <a:rPr lang="en-US" sz="1600" err="1"/>
              <a:t>bất</a:t>
            </a:r>
            <a:r>
              <a:rPr lang="en-US" sz="1600"/>
              <a:t> </a:t>
            </a:r>
            <a:r>
              <a:rPr lang="en-US" sz="1600" err="1"/>
              <a:t>thường</a:t>
            </a:r>
            <a:r>
              <a:rPr lang="en-US" sz="1600"/>
              <a:t> </a:t>
            </a:r>
            <a:r>
              <a:rPr lang="en-US" sz="1600" err="1"/>
              <a:t>mạch</a:t>
            </a:r>
            <a:r>
              <a:rPr lang="en-US" sz="1600"/>
              <a:t> </a:t>
            </a:r>
            <a:r>
              <a:rPr lang="en-US" sz="1600" err="1"/>
              <a:t>máu</a:t>
            </a:r>
            <a:r>
              <a:rPr lang="en-US" sz="1600"/>
              <a:t> </a:t>
            </a:r>
            <a:r>
              <a:rPr lang="en-US" sz="1600" err="1"/>
              <a:t>trên</a:t>
            </a:r>
            <a:r>
              <a:rPr lang="en-US" sz="1600"/>
              <a:t> </a:t>
            </a:r>
            <a:r>
              <a:rPr lang="en-US" sz="1600" err="1"/>
              <a:t>phim</a:t>
            </a:r>
            <a:r>
              <a:rPr lang="en-US" sz="1600"/>
              <a:t>.</a:t>
            </a:r>
          </a:p>
          <a:p>
            <a:pPr marL="484632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err="1"/>
              <a:t>Hạch</a:t>
            </a:r>
            <a:r>
              <a:rPr lang="en-US" sz="1600"/>
              <a:t>: </a:t>
            </a:r>
            <a:r>
              <a:rPr lang="en-US" sz="1600" err="1"/>
              <a:t>Không</a:t>
            </a:r>
            <a:r>
              <a:rPr lang="en-US" sz="1600"/>
              <a:t> </a:t>
            </a:r>
            <a:r>
              <a:rPr lang="en-US" sz="1600" err="1"/>
              <a:t>phát</a:t>
            </a:r>
            <a:r>
              <a:rPr lang="en-US" sz="1600"/>
              <a:t> </a:t>
            </a:r>
            <a:r>
              <a:rPr lang="en-US" sz="1600" err="1"/>
              <a:t>hiện</a:t>
            </a:r>
            <a:r>
              <a:rPr lang="en-US" sz="1600"/>
              <a:t> </a:t>
            </a:r>
            <a:r>
              <a:rPr lang="en-US" sz="1600" err="1"/>
              <a:t>hạch</a:t>
            </a:r>
            <a:r>
              <a:rPr lang="en-US" sz="1600"/>
              <a:t> to </a:t>
            </a:r>
            <a:r>
              <a:rPr lang="en-US" sz="1600" err="1"/>
              <a:t>trên</a:t>
            </a:r>
            <a:r>
              <a:rPr lang="en-US" sz="1600"/>
              <a:t> </a:t>
            </a:r>
            <a:r>
              <a:rPr lang="en-US" sz="1600" err="1"/>
              <a:t>phim</a:t>
            </a:r>
            <a:r>
              <a:rPr lang="en-US" sz="1600"/>
              <a:t>.</a:t>
            </a:r>
          </a:p>
          <a:p>
            <a:pPr marL="256032" algn="l">
              <a:buClr>
                <a:schemeClr val="tx1"/>
              </a:buClr>
            </a:pPr>
            <a:r>
              <a:rPr lang="en-US" sz="1600" err="1"/>
              <a:t>Ghi</a:t>
            </a:r>
            <a:r>
              <a:rPr lang="en-US" sz="1600"/>
              <a:t> </a:t>
            </a:r>
            <a:r>
              <a:rPr lang="en-US" sz="1600" err="1"/>
              <a:t>nhận</a:t>
            </a:r>
            <a:r>
              <a:rPr lang="en-US" sz="1600"/>
              <a:t> </a:t>
            </a:r>
            <a:r>
              <a:rPr lang="en-US" sz="1600" err="1"/>
              <a:t>khác</a:t>
            </a:r>
            <a:r>
              <a:rPr lang="en-US" sz="1600"/>
              <a:t> :	</a:t>
            </a:r>
          </a:p>
          <a:p>
            <a:pPr marL="722313" indent="-2286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err="1">
                <a:highlight>
                  <a:srgbClr val="FFFF00"/>
                </a:highlight>
              </a:rPr>
              <a:t>Dày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không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đều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thành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đại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tràng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góc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gan</a:t>
            </a:r>
            <a:r>
              <a:rPr lang="en-US" sz="1600">
                <a:highlight>
                  <a:srgbClr val="FFFF00"/>
                </a:highlight>
              </a:rPr>
              <a:t>, </a:t>
            </a:r>
            <a:r>
              <a:rPr lang="en-US" sz="1600" err="1">
                <a:highlight>
                  <a:srgbClr val="FFFF00"/>
                </a:highlight>
              </a:rPr>
              <a:t>dày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>
                <a:highlight>
                  <a:srgbClr val="FFFF00"/>
                </a:highlight>
                <a:sym typeface="Symbol"/>
              </a:rPr>
              <a:t></a:t>
            </a:r>
            <a:r>
              <a:rPr lang="en-US" sz="1600">
                <a:highlight>
                  <a:srgbClr val="FFFF00"/>
                </a:highlight>
              </a:rPr>
              <a:t>2.5 cm, </a:t>
            </a:r>
            <a:r>
              <a:rPr lang="en-US" sz="1600" err="1">
                <a:highlight>
                  <a:srgbClr val="FFFF00"/>
                </a:highlight>
              </a:rPr>
              <a:t>mất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cấu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trúc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lớp</a:t>
            </a:r>
            <a:r>
              <a:rPr lang="en-US" sz="1600">
                <a:highlight>
                  <a:srgbClr val="FFFF00"/>
                </a:highlight>
              </a:rPr>
              <a:t>, </a:t>
            </a:r>
            <a:r>
              <a:rPr lang="en-US" sz="1600" err="1">
                <a:highlight>
                  <a:srgbClr val="FFFF00"/>
                </a:highlight>
              </a:rPr>
              <a:t>kéo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dài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trên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một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đoạn</a:t>
            </a:r>
            <a:r>
              <a:rPr lang="en-US" sz="1600">
                <a:highlight>
                  <a:srgbClr val="FFFF00"/>
                </a:highlight>
              </a:rPr>
              <a:t> # 5cm, </a:t>
            </a:r>
            <a:r>
              <a:rPr lang="en-US" sz="1600" err="1">
                <a:highlight>
                  <a:srgbClr val="FFFF00"/>
                </a:highlight>
              </a:rPr>
              <a:t>thâm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nhiễm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mỡ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nhẹ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kèm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vài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hạch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nhỏ</a:t>
            </a:r>
            <a:r>
              <a:rPr lang="en-US" sz="1600">
                <a:highlight>
                  <a:srgbClr val="FFFF00"/>
                </a:highlight>
              </a:rPr>
              <a:t> (&lt; 4) </a:t>
            </a:r>
            <a:r>
              <a:rPr lang="en-US" sz="1600" err="1">
                <a:highlight>
                  <a:srgbClr val="FFFF00"/>
                </a:highlight>
              </a:rPr>
              <a:t>bắt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thuốc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kém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xung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quanh</a:t>
            </a:r>
            <a:r>
              <a:rPr lang="en-US" sz="1600">
                <a:highlight>
                  <a:srgbClr val="FFFF00"/>
                </a:highlight>
              </a:rPr>
              <a:t>. </a:t>
            </a:r>
            <a:r>
              <a:rPr lang="en-US" sz="1600" err="1">
                <a:highlight>
                  <a:srgbClr val="FFFF00"/>
                </a:highlight>
              </a:rPr>
              <a:t>Tổn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thương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gây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chít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hẹp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lòng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đại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tràng</a:t>
            </a:r>
            <a:r>
              <a:rPr lang="en-US" sz="1600">
                <a:highlight>
                  <a:srgbClr val="FFFF00"/>
                </a:highlight>
                <a:sym typeface="Symbol"/>
              </a:rPr>
              <a:t>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giãn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manh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tràng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và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các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quai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ruột</a:t>
            </a:r>
            <a:r>
              <a:rPr lang="en-US" sz="1600">
                <a:highlight>
                  <a:srgbClr val="FFFF00"/>
                </a:highlight>
              </a:rPr>
              <a:t> non, </a:t>
            </a:r>
            <a:r>
              <a:rPr lang="en-US" sz="1600" err="1">
                <a:highlight>
                  <a:srgbClr val="FFFF00"/>
                </a:highlight>
              </a:rPr>
              <a:t>đường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kính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ruột</a:t>
            </a:r>
            <a:r>
              <a:rPr lang="en-US" sz="1600">
                <a:highlight>
                  <a:srgbClr val="FFFF00"/>
                </a:highlight>
              </a:rPr>
              <a:t> non </a:t>
            </a:r>
            <a:r>
              <a:rPr lang="en-US" sz="1600" err="1">
                <a:highlight>
                  <a:srgbClr val="FFFF00"/>
                </a:highlight>
              </a:rPr>
              <a:t>lớn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nhất</a:t>
            </a:r>
            <a:r>
              <a:rPr lang="en-US" sz="1600">
                <a:highlight>
                  <a:srgbClr val="FFFF00"/>
                </a:highlight>
              </a:rPr>
              <a:t> # 4cm. </a:t>
            </a:r>
            <a:r>
              <a:rPr lang="en-US" sz="1600" err="1">
                <a:highlight>
                  <a:srgbClr val="FFFF00"/>
                </a:highlight>
              </a:rPr>
              <a:t>Khung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đại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tràng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phía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sau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xẹp</a:t>
            </a:r>
            <a:r>
              <a:rPr lang="en-US" sz="1600">
                <a:highlight>
                  <a:srgbClr val="FFFF00"/>
                </a:highlight>
              </a:rPr>
              <a:t>.</a:t>
            </a:r>
          </a:p>
          <a:p>
            <a:pPr marL="722313" indent="-2286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err="1">
                <a:highlight>
                  <a:srgbClr val="FFFF00"/>
                </a:highlight>
              </a:rPr>
              <a:t>Ít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dịch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tự</a:t>
            </a:r>
            <a:r>
              <a:rPr lang="en-US" sz="1600">
                <a:highlight>
                  <a:srgbClr val="FFFF00"/>
                </a:highlight>
              </a:rPr>
              <a:t> do </a:t>
            </a:r>
            <a:r>
              <a:rPr lang="en-US" sz="1600" err="1">
                <a:highlight>
                  <a:srgbClr val="FFFF00"/>
                </a:highlight>
              </a:rPr>
              <a:t>ổ</a:t>
            </a:r>
            <a:r>
              <a:rPr lang="en-US" sz="1600">
                <a:highlight>
                  <a:srgbClr val="FFFF00"/>
                </a:highlight>
              </a:rPr>
              <a:t> </a:t>
            </a:r>
            <a:r>
              <a:rPr lang="en-US" sz="1600" err="1">
                <a:highlight>
                  <a:srgbClr val="FFFF00"/>
                </a:highlight>
              </a:rPr>
              <a:t>bụng</a:t>
            </a:r>
            <a:r>
              <a:rPr lang="en-US" sz="1600">
                <a:highlight>
                  <a:srgbClr val="FFFF00"/>
                </a:highlight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8B13B-E520-D44A-B2D6-22657DCE5BD1}"/>
              </a:ext>
            </a:extLst>
          </p:cNvPr>
          <p:cNvSpPr txBox="1"/>
          <p:nvPr/>
        </p:nvSpPr>
        <p:spPr>
          <a:xfrm>
            <a:off x="7314110" y="3872805"/>
            <a:ext cx="41802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err="1"/>
              <a:t>Kết</a:t>
            </a:r>
            <a:r>
              <a:rPr lang="en-US" sz="2000" b="1"/>
              <a:t> </a:t>
            </a:r>
            <a:r>
              <a:rPr lang="en-US" sz="2000" b="1" err="1"/>
              <a:t>luận</a:t>
            </a:r>
            <a:r>
              <a:rPr lang="en-US" sz="2000"/>
              <a:t>: </a:t>
            </a:r>
            <a:r>
              <a:rPr lang="en-US" sz="2000" b="1" err="1"/>
              <a:t>Hình</a:t>
            </a:r>
            <a:r>
              <a:rPr lang="en-US" sz="2000" b="1"/>
              <a:t> </a:t>
            </a:r>
            <a:r>
              <a:rPr lang="en-US" sz="2000" b="1" err="1"/>
              <a:t>ảnh</a:t>
            </a:r>
            <a:r>
              <a:rPr lang="en-US" sz="2000" b="1"/>
              <a:t> </a:t>
            </a:r>
            <a:r>
              <a:rPr lang="en-US" sz="2000" b="1" err="1"/>
              <a:t>tắc</a:t>
            </a:r>
            <a:r>
              <a:rPr lang="en-US" sz="2000" b="1"/>
              <a:t> </a:t>
            </a:r>
            <a:r>
              <a:rPr lang="en-US" sz="2000" b="1" err="1"/>
              <a:t>ruột</a:t>
            </a:r>
            <a:r>
              <a:rPr lang="en-US" sz="2000" b="1"/>
              <a:t> do K </a:t>
            </a:r>
            <a:r>
              <a:rPr lang="en-US" sz="2000" b="1" err="1"/>
              <a:t>đại</a:t>
            </a:r>
            <a:r>
              <a:rPr lang="en-US" sz="2000" b="1"/>
              <a:t> </a:t>
            </a:r>
            <a:r>
              <a:rPr lang="en-US" sz="2000" b="1" err="1"/>
              <a:t>tràng</a:t>
            </a:r>
            <a:r>
              <a:rPr lang="en-US" sz="2000" b="1"/>
              <a:t> </a:t>
            </a:r>
            <a:r>
              <a:rPr lang="en-US" sz="2000" b="1" err="1"/>
              <a:t>góc</a:t>
            </a:r>
            <a:r>
              <a:rPr lang="en-US" sz="2000" b="1"/>
              <a:t> </a:t>
            </a:r>
            <a:r>
              <a:rPr lang="en-US" sz="2000" b="1" err="1"/>
              <a:t>gan</a:t>
            </a:r>
            <a:r>
              <a:rPr lang="en-US" sz="2000" b="1"/>
              <a:t> (</a:t>
            </a:r>
            <a:r>
              <a:rPr lang="en-US" sz="2000" b="1" err="1"/>
              <a:t>giai</a:t>
            </a:r>
            <a:r>
              <a:rPr lang="en-US" sz="2000" b="1"/>
              <a:t> </a:t>
            </a:r>
            <a:r>
              <a:rPr lang="en-US" sz="2000" b="1" err="1"/>
              <a:t>đoạn</a:t>
            </a:r>
            <a:r>
              <a:rPr lang="en-US" sz="2000" b="1"/>
              <a:t> T3-4a, N1) </a:t>
            </a:r>
          </a:p>
          <a:p>
            <a:pPr algn="just"/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95682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1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3C7C0-113F-4D7E-8D61-F38F6130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SG" sz="4300">
                <a:solidFill>
                  <a:srgbClr val="FFFFFF"/>
                </a:solidFill>
              </a:rPr>
              <a:t>II. LÝ DO NHẬP VIỆN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F174B-5374-4A3E-ADC1-C816D1CC5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68"/>
            <a:ext cx="10515600" cy="262900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err="1"/>
              <a:t>Đau</a:t>
            </a:r>
            <a:r>
              <a:rPr lang="en-US" sz="6600"/>
              <a:t> </a:t>
            </a:r>
            <a:r>
              <a:rPr lang="en-US" sz="6600" err="1"/>
              <a:t>bụng</a:t>
            </a:r>
            <a:endParaRPr lang="en-VN" sz="6600"/>
          </a:p>
        </p:txBody>
      </p:sp>
    </p:spTree>
    <p:extLst>
      <p:ext uri="{BB962C8B-B14F-4D97-AF65-F5344CB8AC3E}">
        <p14:creationId xmlns:p14="http://schemas.microsoft.com/office/powerpoint/2010/main" val="2763766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3272" y="954284"/>
            <a:ext cx="10513106" cy="124268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800" b="1" kern="12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CHẨN ĐOÁN XÁC ĐỊNH</a:t>
            </a:r>
            <a:endParaRPr lang="en-US" sz="48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122" y="2397532"/>
            <a:ext cx="11158728" cy="245343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3200" b="1"/>
          </a:p>
          <a:p>
            <a:pPr algn="l">
              <a:lnSpc>
                <a:spcPct val="170000"/>
              </a:lnSpc>
              <a:buClr>
                <a:schemeClr val="tx1"/>
              </a:buClr>
            </a:pPr>
            <a:r>
              <a:rPr lang="en-US" sz="4200" b="1"/>
              <a:t>K </a:t>
            </a:r>
            <a:r>
              <a:rPr lang="en-US" sz="4200" b="1" err="1"/>
              <a:t>đại</a:t>
            </a:r>
            <a:r>
              <a:rPr lang="en-US" sz="4200" b="1"/>
              <a:t> </a:t>
            </a:r>
            <a:r>
              <a:rPr lang="en-US" sz="4200" b="1" err="1"/>
              <a:t>tràng</a:t>
            </a:r>
            <a:r>
              <a:rPr lang="en-US" sz="4200" b="1"/>
              <a:t> </a:t>
            </a:r>
            <a:r>
              <a:rPr lang="en-US" sz="4200" b="1" err="1"/>
              <a:t>góc</a:t>
            </a:r>
            <a:r>
              <a:rPr lang="en-US" sz="4200" b="1"/>
              <a:t> </a:t>
            </a:r>
            <a:r>
              <a:rPr lang="en-US" sz="4200" b="1" err="1"/>
              <a:t>gan</a:t>
            </a:r>
            <a:r>
              <a:rPr lang="en-US" sz="4200" b="1"/>
              <a:t> </a:t>
            </a:r>
            <a:r>
              <a:rPr lang="en-US" sz="4200" b="1" err="1"/>
              <a:t>giai</a:t>
            </a:r>
            <a:r>
              <a:rPr lang="en-US" sz="4200" b="1"/>
              <a:t> </a:t>
            </a:r>
            <a:r>
              <a:rPr lang="en-US" sz="4200" b="1" err="1"/>
              <a:t>đoạn</a:t>
            </a:r>
            <a:r>
              <a:rPr lang="en-US" sz="4200" b="1"/>
              <a:t> IIIB T3-4aN1M0 </a:t>
            </a:r>
            <a:r>
              <a:rPr lang="en-US" sz="4200" b="1" err="1"/>
              <a:t>biến</a:t>
            </a:r>
            <a:r>
              <a:rPr lang="en-US" sz="4200" b="1"/>
              <a:t> </a:t>
            </a:r>
            <a:r>
              <a:rPr lang="en-US" sz="4200" b="1" err="1"/>
              <a:t>chứng</a:t>
            </a:r>
            <a:r>
              <a:rPr lang="en-US" sz="4200" b="1"/>
              <a:t> </a:t>
            </a:r>
            <a:r>
              <a:rPr lang="en-US" sz="4200" b="1" err="1"/>
              <a:t>bán</a:t>
            </a:r>
            <a:r>
              <a:rPr lang="en-US" sz="4200" b="1"/>
              <a:t> </a:t>
            </a:r>
            <a:r>
              <a:rPr lang="en-US" sz="4200" b="1" err="1"/>
              <a:t>tắc</a:t>
            </a:r>
            <a:r>
              <a:rPr lang="en-US" sz="4200" b="1"/>
              <a:t> </a:t>
            </a:r>
            <a:r>
              <a:rPr lang="en-US" sz="4200" b="1" err="1"/>
              <a:t>ruột</a:t>
            </a:r>
            <a:r>
              <a:rPr lang="en-US" sz="4200" b="1"/>
              <a:t> </a:t>
            </a:r>
            <a:r>
              <a:rPr lang="en-US" sz="4200" b="1" err="1"/>
              <a:t>và</a:t>
            </a:r>
            <a:r>
              <a:rPr lang="en-US" sz="4200" b="1"/>
              <a:t> XHTH </a:t>
            </a:r>
            <a:r>
              <a:rPr lang="en-US" sz="4200" b="1" err="1"/>
              <a:t>dưới</a:t>
            </a:r>
            <a:r>
              <a:rPr lang="en-US" sz="4200" b="1"/>
              <a:t> </a:t>
            </a:r>
            <a:r>
              <a:rPr lang="en-US" sz="4200" b="1" err="1"/>
              <a:t>mức</a:t>
            </a:r>
            <a:r>
              <a:rPr lang="en-US" sz="4200" b="1"/>
              <a:t> </a:t>
            </a:r>
            <a:r>
              <a:rPr lang="en-US" sz="4200" b="1" err="1"/>
              <a:t>độ</a:t>
            </a:r>
            <a:r>
              <a:rPr lang="en-US" sz="4200" b="1"/>
              <a:t> </a:t>
            </a:r>
            <a:r>
              <a:rPr lang="en-US" sz="4200" b="1" err="1"/>
              <a:t>nhẹ</a:t>
            </a:r>
            <a:r>
              <a:rPr lang="en-US" sz="4200" b="1"/>
              <a:t>, </a:t>
            </a:r>
            <a:r>
              <a:rPr lang="en-US" sz="4200" b="1" err="1"/>
              <a:t>đang</a:t>
            </a:r>
            <a:r>
              <a:rPr lang="en-US" sz="4200" b="1"/>
              <a:t> </a:t>
            </a:r>
            <a:r>
              <a:rPr lang="en-US" sz="4200" b="1" err="1"/>
              <a:t>tiến</a:t>
            </a:r>
            <a:r>
              <a:rPr lang="en-US" sz="4200" b="1"/>
              <a:t> </a:t>
            </a:r>
            <a:r>
              <a:rPr lang="en-US" sz="4200" b="1" err="1"/>
              <a:t>triển</a:t>
            </a:r>
            <a:r>
              <a:rPr lang="en-US" sz="4200" b="1"/>
              <a:t>/</a:t>
            </a:r>
            <a:r>
              <a:rPr lang="en-US" sz="4200" b="1" err="1"/>
              <a:t>Thiếu</a:t>
            </a:r>
            <a:r>
              <a:rPr lang="en-US" sz="4200" b="1"/>
              <a:t> </a:t>
            </a:r>
            <a:r>
              <a:rPr lang="en-US" sz="4200" b="1" err="1"/>
              <a:t>máu</a:t>
            </a:r>
            <a:r>
              <a:rPr lang="en-US" sz="4200" b="1"/>
              <a:t> </a:t>
            </a:r>
            <a:r>
              <a:rPr lang="en-US" sz="4200"/>
              <a:t>	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47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6650" y="1332952"/>
            <a:ext cx="3926898" cy="392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kern="12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HƯỚNG ĐIỀU TRỊ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3227" y="499833"/>
            <a:ext cx="6538772" cy="55812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84632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err="1"/>
              <a:t>Điều</a:t>
            </a:r>
            <a:r>
              <a:rPr lang="en-US" sz="2200"/>
              <a:t> </a:t>
            </a:r>
            <a:r>
              <a:rPr lang="en-US" sz="2200" err="1"/>
              <a:t>trị</a:t>
            </a:r>
            <a:r>
              <a:rPr lang="en-US" sz="2200"/>
              <a:t> </a:t>
            </a:r>
            <a:r>
              <a:rPr lang="en-US" sz="2200" err="1"/>
              <a:t>bán</a:t>
            </a:r>
            <a:r>
              <a:rPr lang="en-US" sz="2200"/>
              <a:t> </a:t>
            </a:r>
            <a:r>
              <a:rPr lang="en-US" sz="2200" err="1"/>
              <a:t>tắc</a:t>
            </a:r>
            <a:r>
              <a:rPr lang="en-US" sz="2200"/>
              <a:t> </a:t>
            </a:r>
            <a:r>
              <a:rPr lang="en-US" sz="2200" err="1"/>
              <a:t>ruột</a:t>
            </a:r>
            <a:r>
              <a:rPr lang="en-US" sz="2200"/>
              <a:t>:</a:t>
            </a:r>
          </a:p>
          <a:p>
            <a:pPr marL="941832" lvl="1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err="1"/>
              <a:t>Không</a:t>
            </a:r>
            <a:r>
              <a:rPr lang="en-US" sz="1800"/>
              <a:t> </a:t>
            </a:r>
            <a:r>
              <a:rPr lang="en-US" sz="1800" err="1"/>
              <a:t>cần</a:t>
            </a:r>
            <a:r>
              <a:rPr lang="en-US" sz="1800"/>
              <a:t> PT </a:t>
            </a:r>
            <a:r>
              <a:rPr lang="en-US" sz="1800" err="1"/>
              <a:t>cấp</a:t>
            </a:r>
            <a:r>
              <a:rPr lang="en-US" sz="1800"/>
              <a:t> </a:t>
            </a:r>
            <a:r>
              <a:rPr lang="en-US" sz="1800" err="1"/>
              <a:t>cứu</a:t>
            </a:r>
            <a:endParaRPr lang="en-US" sz="1800"/>
          </a:p>
          <a:p>
            <a:pPr marL="941832" lvl="1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vi-VN" sz="1800"/>
              <a:t>Điều trị ban đầu: đặt thông mũi dạ dày để làm giảm áp lực</a:t>
            </a:r>
          </a:p>
          <a:p>
            <a:pPr marL="484632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vi-VN" sz="2000"/>
              <a:t>Điều trị XHTH:</a:t>
            </a:r>
          </a:p>
          <a:p>
            <a:pPr marL="941832" lvl="1"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vi-VN" sz="1600"/>
              <a:t>Điều trị Nội khoa </a:t>
            </a:r>
            <a:endParaRPr lang="en-US" sz="1600"/>
          </a:p>
          <a:p>
            <a:pPr marL="598932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err="1"/>
              <a:t>Điều</a:t>
            </a:r>
            <a:r>
              <a:rPr lang="en-US" sz="2200"/>
              <a:t> </a:t>
            </a:r>
            <a:r>
              <a:rPr lang="en-US" sz="2200" err="1"/>
              <a:t>trị</a:t>
            </a:r>
            <a:r>
              <a:rPr lang="en-US" sz="2200"/>
              <a:t> K </a:t>
            </a:r>
            <a:r>
              <a:rPr lang="en-US" sz="2200" err="1"/>
              <a:t>đại</a:t>
            </a:r>
            <a:r>
              <a:rPr lang="en-US" sz="2200"/>
              <a:t> </a:t>
            </a:r>
            <a:r>
              <a:rPr lang="en-US" sz="2200" err="1"/>
              <a:t>tràng</a:t>
            </a:r>
            <a:r>
              <a:rPr lang="en-US" sz="2200"/>
              <a:t> </a:t>
            </a:r>
            <a:r>
              <a:rPr lang="en-US" sz="2200" err="1"/>
              <a:t>góc</a:t>
            </a:r>
            <a:r>
              <a:rPr lang="en-US" sz="2200"/>
              <a:t> </a:t>
            </a:r>
            <a:r>
              <a:rPr lang="en-US" sz="2200" err="1"/>
              <a:t>gan</a:t>
            </a:r>
            <a:r>
              <a:rPr lang="en-US" sz="2200"/>
              <a:t> </a:t>
            </a:r>
            <a:r>
              <a:rPr lang="en-US" sz="2200" err="1"/>
              <a:t>giai</a:t>
            </a:r>
            <a:r>
              <a:rPr lang="en-US" sz="2200"/>
              <a:t> </a:t>
            </a:r>
            <a:r>
              <a:rPr lang="en-US" sz="2200" err="1"/>
              <a:t>đoạn</a:t>
            </a:r>
            <a:r>
              <a:rPr lang="en-US" sz="2200"/>
              <a:t> IIIB </a:t>
            </a:r>
            <a:br>
              <a:rPr lang="en-US" sz="2200"/>
            </a:br>
            <a:r>
              <a:rPr lang="en-US" sz="2200"/>
              <a:t>T3-4aN1M0</a:t>
            </a:r>
          </a:p>
          <a:p>
            <a:pPr marL="1056132" lvl="1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/>
              <a:t>PT: PTNS </a:t>
            </a:r>
            <a:r>
              <a:rPr lang="en-US" sz="1800" err="1"/>
              <a:t>cắt</a:t>
            </a:r>
            <a:r>
              <a:rPr lang="en-US" sz="1800"/>
              <a:t> </a:t>
            </a:r>
            <a:r>
              <a:rPr lang="en-US" sz="1800" err="1"/>
              <a:t>đại</a:t>
            </a:r>
            <a:r>
              <a:rPr lang="en-US" sz="1800"/>
              <a:t> </a:t>
            </a:r>
            <a:r>
              <a:rPr lang="en-US" sz="1800" err="1"/>
              <a:t>tràng</a:t>
            </a:r>
            <a:r>
              <a:rPr lang="en-US" sz="1800"/>
              <a:t> </a:t>
            </a:r>
            <a:r>
              <a:rPr lang="en-US" sz="1800" err="1"/>
              <a:t>phải</a:t>
            </a:r>
            <a:r>
              <a:rPr lang="en-US" sz="1800"/>
              <a:t> </a:t>
            </a:r>
            <a:r>
              <a:rPr lang="en-US" sz="1800" err="1"/>
              <a:t>mở</a:t>
            </a:r>
            <a:r>
              <a:rPr lang="en-US" sz="1800"/>
              <a:t> </a:t>
            </a:r>
            <a:r>
              <a:rPr lang="en-US" sz="1800" err="1"/>
              <a:t>rộng</a:t>
            </a:r>
            <a:r>
              <a:rPr lang="en-US" sz="1800"/>
              <a:t>, </a:t>
            </a:r>
            <a:r>
              <a:rPr lang="en-US" sz="1800" err="1"/>
              <a:t>nối</a:t>
            </a:r>
            <a:r>
              <a:rPr lang="en-US" sz="1800"/>
              <a:t> </a:t>
            </a:r>
            <a:r>
              <a:rPr lang="en-US" sz="1800" err="1"/>
              <a:t>hồi</a:t>
            </a:r>
            <a:r>
              <a:rPr lang="en-US" sz="1800"/>
              <a:t> </a:t>
            </a:r>
            <a:r>
              <a:rPr lang="en-US" sz="1800" err="1"/>
              <a:t>tràng</a:t>
            </a:r>
            <a:r>
              <a:rPr lang="en-US" sz="1800"/>
              <a:t> – </a:t>
            </a:r>
            <a:r>
              <a:rPr lang="en-US" sz="1800" err="1"/>
              <a:t>đại</a:t>
            </a:r>
            <a:r>
              <a:rPr lang="en-US" sz="1800"/>
              <a:t> </a:t>
            </a:r>
            <a:r>
              <a:rPr lang="en-US" sz="1800" err="1"/>
              <a:t>tràng</a:t>
            </a:r>
            <a:r>
              <a:rPr lang="en-US" sz="1800"/>
              <a:t> </a:t>
            </a:r>
            <a:r>
              <a:rPr lang="en-US" sz="1800" err="1"/>
              <a:t>ngang</a:t>
            </a:r>
            <a:r>
              <a:rPr lang="en-US" sz="1800"/>
              <a:t> + </a:t>
            </a:r>
            <a:r>
              <a:rPr lang="en-US" sz="1800" err="1"/>
              <a:t>nạo</a:t>
            </a:r>
            <a:r>
              <a:rPr lang="en-US" sz="1800"/>
              <a:t> </a:t>
            </a:r>
            <a:r>
              <a:rPr lang="en-US" sz="1800" err="1"/>
              <a:t>hạch</a:t>
            </a:r>
            <a:r>
              <a:rPr lang="en-US" sz="1800"/>
              <a:t> </a:t>
            </a:r>
            <a:r>
              <a:rPr lang="en-US" sz="1800" err="1"/>
              <a:t>mạc</a:t>
            </a:r>
            <a:r>
              <a:rPr lang="en-US" sz="1800"/>
              <a:t> </a:t>
            </a:r>
            <a:r>
              <a:rPr lang="en-US" sz="1800" err="1"/>
              <a:t>treo</a:t>
            </a:r>
            <a:r>
              <a:rPr lang="en-US" sz="1800"/>
              <a:t>. </a:t>
            </a:r>
          </a:p>
          <a:p>
            <a:pPr marL="1056132" lvl="1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err="1"/>
              <a:t>Hoá</a:t>
            </a:r>
            <a:r>
              <a:rPr lang="en-US" sz="1800"/>
              <a:t> </a:t>
            </a:r>
            <a:r>
              <a:rPr lang="en-US" sz="1800" err="1"/>
              <a:t>trị</a:t>
            </a:r>
            <a:r>
              <a:rPr lang="en-US" sz="1800"/>
              <a:t> </a:t>
            </a:r>
            <a:r>
              <a:rPr lang="en-US" sz="1800" err="1"/>
              <a:t>sau</a:t>
            </a:r>
            <a:r>
              <a:rPr lang="en-US" sz="1800"/>
              <a:t> </a:t>
            </a:r>
            <a:r>
              <a:rPr lang="en-US" sz="1800" err="1"/>
              <a:t>mổ</a:t>
            </a:r>
            <a:r>
              <a:rPr lang="en-US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1943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6650" y="1332952"/>
            <a:ext cx="3926898" cy="392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kern="12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TIÊN LƯỢNG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479" y="499833"/>
            <a:ext cx="6055744" cy="55812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56032" algn="l">
              <a:buClr>
                <a:schemeClr val="tx1"/>
              </a:buClr>
            </a:pPr>
            <a:r>
              <a:rPr lang="vi-VN"/>
              <a:t>Tiên lượng sống còn trên 5 năm: </a:t>
            </a:r>
          </a:p>
          <a:p>
            <a:pPr marL="256032" algn="l">
              <a:buClr>
                <a:schemeClr val="tx1"/>
              </a:buClr>
            </a:pPr>
            <a:r>
              <a:rPr lang="vi-VN"/>
              <a:t>Gđ III 45-75%</a:t>
            </a:r>
          </a:p>
          <a:p>
            <a:pPr marL="256032" algn="l">
              <a:buClr>
                <a:schemeClr val="tx1"/>
              </a:buClr>
            </a:pPr>
            <a:r>
              <a:rPr lang="en-US" sz="22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5589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E8739-99C0-4A80-B71C-76D60FA30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r>
              <a:rPr lang="en-SG" sz="4600">
                <a:solidFill>
                  <a:srgbClr val="FFFFFF"/>
                </a:solidFill>
              </a:rPr>
              <a:t>III. BỆNH SỬ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E912-8220-40EE-A20B-D3F517585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68"/>
            <a:ext cx="10515600" cy="3336372"/>
          </a:xfrm>
        </p:spPr>
        <p:txBody>
          <a:bodyPr anchor="ctr"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err="1"/>
              <a:t>Bệnh</a:t>
            </a:r>
            <a:r>
              <a:rPr lang="en-US" sz="2400"/>
              <a:t> </a:t>
            </a:r>
            <a:r>
              <a:rPr lang="en-US" sz="2400" err="1"/>
              <a:t>nhân</a:t>
            </a:r>
            <a:r>
              <a:rPr lang="en-US" sz="2400"/>
              <a:t> </a:t>
            </a:r>
            <a:r>
              <a:rPr lang="en-US" sz="2400" err="1"/>
              <a:t>khai</a:t>
            </a:r>
            <a:r>
              <a:rPr lang="en-US" sz="2400"/>
              <a:t> </a:t>
            </a:r>
            <a:r>
              <a:rPr lang="en-US" sz="2400" err="1"/>
              <a:t>bệnh</a:t>
            </a:r>
            <a:endParaRPr lang="en-VN" sz="2400"/>
          </a:p>
          <a:p>
            <a:pPr algn="just">
              <a:lnSpc>
                <a:spcPct val="150000"/>
              </a:lnSpc>
            </a:pPr>
            <a:r>
              <a:rPr lang="en-US" sz="2400" err="1"/>
              <a:t>Cách</a:t>
            </a:r>
            <a:r>
              <a:rPr lang="en-US" sz="2400"/>
              <a:t> </a:t>
            </a:r>
            <a:r>
              <a:rPr lang="en-US" sz="2400" err="1"/>
              <a:t>nhập</a:t>
            </a:r>
            <a:r>
              <a:rPr lang="en-US" sz="2400"/>
              <a:t> </a:t>
            </a:r>
            <a:r>
              <a:rPr lang="en-US" sz="2400" err="1"/>
              <a:t>viện</a:t>
            </a:r>
            <a:r>
              <a:rPr lang="en-US" sz="2400"/>
              <a:t> 2 </a:t>
            </a:r>
            <a:r>
              <a:rPr lang="en-US" sz="2400" err="1"/>
              <a:t>tháng</a:t>
            </a:r>
            <a:r>
              <a:rPr lang="en-US" sz="2400"/>
              <a:t>, </a:t>
            </a:r>
            <a:r>
              <a:rPr lang="en-US" sz="2400" err="1"/>
              <a:t>bệnh</a:t>
            </a:r>
            <a:r>
              <a:rPr lang="en-US" sz="2400"/>
              <a:t> </a:t>
            </a:r>
            <a:r>
              <a:rPr lang="en-US" sz="2400" err="1"/>
              <a:t>nhân</a:t>
            </a:r>
            <a:r>
              <a:rPr lang="en-US" sz="2400"/>
              <a:t> </a:t>
            </a:r>
            <a:r>
              <a:rPr lang="en-US" sz="2400" err="1"/>
              <a:t>khởi</a:t>
            </a:r>
            <a:r>
              <a:rPr lang="en-US" sz="2400"/>
              <a:t> </a:t>
            </a:r>
            <a:r>
              <a:rPr lang="en-US" sz="2400" err="1"/>
              <a:t>phát</a:t>
            </a:r>
            <a:r>
              <a:rPr lang="en-US" sz="2400"/>
              <a:t> </a:t>
            </a:r>
            <a:r>
              <a:rPr lang="en-US" sz="2400" err="1"/>
              <a:t>đau</a:t>
            </a:r>
            <a:r>
              <a:rPr lang="en-US" sz="2400"/>
              <a:t> </a:t>
            </a:r>
            <a:r>
              <a:rPr lang="en-US" sz="2400" err="1"/>
              <a:t>bụng</a:t>
            </a:r>
            <a:r>
              <a:rPr lang="en-US" sz="2400"/>
              <a:t> </a:t>
            </a:r>
            <a:r>
              <a:rPr lang="en-US" sz="2400" err="1"/>
              <a:t>âm</a:t>
            </a:r>
            <a:r>
              <a:rPr lang="en-US" sz="2400"/>
              <a:t> </a:t>
            </a:r>
            <a:r>
              <a:rPr lang="en-US" sz="2400" err="1"/>
              <a:t>ỉ</a:t>
            </a:r>
            <a:r>
              <a:rPr lang="en-US" sz="2400"/>
              <a:t>, </a:t>
            </a:r>
            <a:r>
              <a:rPr lang="en-US" sz="2400" err="1"/>
              <a:t>vùng</a:t>
            </a:r>
            <a:r>
              <a:rPr lang="en-US" sz="2400"/>
              <a:t> </a:t>
            </a:r>
            <a:r>
              <a:rPr lang="en-US" sz="2400" err="1"/>
              <a:t>quanh</a:t>
            </a:r>
            <a:r>
              <a:rPr lang="en-US" sz="2400"/>
              <a:t> </a:t>
            </a:r>
            <a:r>
              <a:rPr lang="en-US" sz="2400" err="1"/>
              <a:t>rốn</a:t>
            </a:r>
            <a:r>
              <a:rPr lang="en-US" sz="2400"/>
              <a:t> </a:t>
            </a:r>
            <a:r>
              <a:rPr lang="en-US" sz="2400" err="1"/>
              <a:t>không</a:t>
            </a:r>
            <a:r>
              <a:rPr lang="en-US" sz="2400"/>
              <a:t> </a:t>
            </a:r>
            <a:r>
              <a:rPr lang="en-US" sz="2400" err="1"/>
              <a:t>lan</a:t>
            </a:r>
            <a:r>
              <a:rPr lang="en-US" sz="2400"/>
              <a:t>, </a:t>
            </a:r>
            <a:r>
              <a:rPr lang="en-US" sz="2400" err="1"/>
              <a:t>mức</a:t>
            </a:r>
            <a:r>
              <a:rPr lang="en-US" sz="2400"/>
              <a:t> </a:t>
            </a:r>
            <a:r>
              <a:rPr lang="en-US" sz="2400" err="1"/>
              <a:t>độ</a:t>
            </a:r>
            <a:r>
              <a:rPr lang="en-US" sz="2400"/>
              <a:t> </a:t>
            </a:r>
            <a:r>
              <a:rPr lang="en-US" sz="2400" err="1"/>
              <a:t>nhẹ</a:t>
            </a:r>
            <a:r>
              <a:rPr lang="en-US" sz="2400"/>
              <a:t>, </a:t>
            </a:r>
            <a:r>
              <a:rPr lang="en-US" sz="2400" err="1"/>
              <a:t>đau</a:t>
            </a:r>
            <a:r>
              <a:rPr lang="en-US" sz="2400"/>
              <a:t> </a:t>
            </a:r>
            <a:r>
              <a:rPr lang="en-US" sz="2400" err="1"/>
              <a:t>không</a:t>
            </a:r>
            <a:r>
              <a:rPr lang="en-US" sz="2400"/>
              <a:t> </a:t>
            </a:r>
            <a:r>
              <a:rPr lang="en-US" sz="2400" err="1"/>
              <a:t>liên</a:t>
            </a:r>
            <a:r>
              <a:rPr lang="en-US" sz="2400"/>
              <a:t> </a:t>
            </a:r>
            <a:r>
              <a:rPr lang="en-US" sz="2400" err="1"/>
              <a:t>tục</a:t>
            </a:r>
            <a:r>
              <a:rPr lang="en-US" sz="2400"/>
              <a:t>, </a:t>
            </a:r>
            <a:r>
              <a:rPr lang="en-US" sz="2400" err="1"/>
              <a:t>cách</a:t>
            </a:r>
            <a:r>
              <a:rPr lang="en-US" sz="2400"/>
              <a:t> 3-4 </a:t>
            </a:r>
            <a:r>
              <a:rPr lang="en-US" sz="2400" err="1"/>
              <a:t>ngày</a:t>
            </a:r>
            <a:r>
              <a:rPr lang="en-US" sz="2400"/>
              <a:t> </a:t>
            </a:r>
            <a:r>
              <a:rPr lang="en-US" sz="2400" err="1"/>
              <a:t>đau</a:t>
            </a:r>
            <a:r>
              <a:rPr lang="en-US" sz="2400"/>
              <a:t> </a:t>
            </a:r>
            <a:r>
              <a:rPr lang="en-US" sz="2400" err="1"/>
              <a:t>bụng</a:t>
            </a:r>
            <a:r>
              <a:rPr lang="en-US" sz="2400"/>
              <a:t> </a:t>
            </a:r>
            <a:r>
              <a:rPr lang="en-US" sz="2400" err="1"/>
              <a:t>lại</a:t>
            </a:r>
            <a:r>
              <a:rPr lang="en-US" sz="2400"/>
              <a:t>, </a:t>
            </a:r>
            <a:r>
              <a:rPr lang="en-US" sz="2400" err="1"/>
              <a:t>không</a:t>
            </a:r>
            <a:r>
              <a:rPr lang="en-US" sz="2400"/>
              <a:t> </a:t>
            </a:r>
            <a:r>
              <a:rPr lang="en-US" sz="2400" err="1"/>
              <a:t>yếu</a:t>
            </a:r>
            <a:r>
              <a:rPr lang="en-US" sz="2400"/>
              <a:t> </a:t>
            </a:r>
            <a:r>
              <a:rPr lang="en-US" sz="2400" err="1"/>
              <a:t>tố</a:t>
            </a:r>
            <a:r>
              <a:rPr lang="en-US" sz="2400"/>
              <a:t> </a:t>
            </a:r>
            <a:r>
              <a:rPr lang="en-US" sz="2400" err="1"/>
              <a:t>tăng</a:t>
            </a:r>
            <a:r>
              <a:rPr lang="en-US" sz="2400"/>
              <a:t> </a:t>
            </a:r>
            <a:r>
              <a:rPr lang="en-US" sz="2400" err="1"/>
              <a:t>giảm</a:t>
            </a:r>
            <a:r>
              <a:rPr lang="en-US" sz="2400"/>
              <a:t> </a:t>
            </a:r>
            <a:r>
              <a:rPr lang="en-US" sz="2400" err="1"/>
              <a:t>đau</a:t>
            </a:r>
            <a:r>
              <a:rPr lang="en-US" sz="2400"/>
              <a:t>. BN </a:t>
            </a:r>
            <a:r>
              <a:rPr lang="en-US" sz="2400" err="1"/>
              <a:t>thỉnh</a:t>
            </a:r>
            <a:r>
              <a:rPr lang="en-US" sz="2400"/>
              <a:t> </a:t>
            </a:r>
            <a:r>
              <a:rPr lang="en-US" sz="2400" err="1"/>
              <a:t>thoảng</a:t>
            </a:r>
            <a:r>
              <a:rPr lang="en-US" sz="2400"/>
              <a:t> </a:t>
            </a:r>
            <a:r>
              <a:rPr lang="en-US" sz="2400" err="1"/>
              <a:t>đi</a:t>
            </a:r>
            <a:r>
              <a:rPr lang="en-US" sz="2400"/>
              <a:t> </a:t>
            </a:r>
            <a:r>
              <a:rPr lang="en-US" sz="2400" err="1"/>
              <a:t>tiêu</a:t>
            </a:r>
            <a:r>
              <a:rPr lang="en-US" sz="2400"/>
              <a:t> </a:t>
            </a:r>
            <a:r>
              <a:rPr lang="en-US" sz="2400" err="1"/>
              <a:t>phân</a:t>
            </a:r>
            <a:r>
              <a:rPr lang="en-US" sz="2400"/>
              <a:t> </a:t>
            </a:r>
            <a:r>
              <a:rPr lang="en-US" sz="2400" err="1"/>
              <a:t>màu</a:t>
            </a:r>
            <a:r>
              <a:rPr lang="en-US" sz="2400"/>
              <a:t> </a:t>
            </a:r>
            <a:r>
              <a:rPr lang="en-US" sz="2400" err="1"/>
              <a:t>đen</a:t>
            </a:r>
            <a:r>
              <a:rPr lang="en-US" sz="2400"/>
              <a:t>, </a:t>
            </a:r>
            <a:r>
              <a:rPr lang="en-US" sz="2400" err="1"/>
              <a:t>sệt</a:t>
            </a:r>
            <a:r>
              <a:rPr lang="en-US" sz="2400"/>
              <a:t> </a:t>
            </a:r>
            <a:r>
              <a:rPr lang="en-US" sz="2400" err="1"/>
              <a:t>không</a:t>
            </a:r>
            <a:r>
              <a:rPr lang="en-US" sz="2400"/>
              <a:t> </a:t>
            </a:r>
            <a:r>
              <a:rPr lang="en-US" sz="2400" err="1"/>
              <a:t>mót</a:t>
            </a:r>
            <a:r>
              <a:rPr lang="en-US" sz="2400"/>
              <a:t> </a:t>
            </a:r>
            <a:r>
              <a:rPr lang="en-US" sz="2400" err="1"/>
              <a:t>rặn</a:t>
            </a:r>
            <a:r>
              <a:rPr lang="en-US" sz="2400"/>
              <a:t>, </a:t>
            </a:r>
            <a:r>
              <a:rPr lang="en-US" sz="2400" err="1"/>
              <a:t>không</a:t>
            </a:r>
            <a:r>
              <a:rPr lang="en-US" sz="2400"/>
              <a:t> </a:t>
            </a:r>
            <a:r>
              <a:rPr lang="en-US" sz="2400" err="1"/>
              <a:t>nhầy</a:t>
            </a:r>
            <a:r>
              <a:rPr lang="en-US" sz="2400"/>
              <a:t> </a:t>
            </a:r>
            <a:r>
              <a:rPr lang="en-US" sz="2400" err="1"/>
              <a:t>máu</a:t>
            </a:r>
            <a:r>
              <a:rPr lang="en-US" sz="2400"/>
              <a:t>, 1 </a:t>
            </a:r>
            <a:r>
              <a:rPr lang="en-US" sz="2400" err="1"/>
              <a:t>lần</a:t>
            </a:r>
            <a:r>
              <a:rPr lang="en-US" sz="2400"/>
              <a:t>/</a:t>
            </a:r>
            <a:r>
              <a:rPr lang="en-US" sz="2400" err="1"/>
              <a:t>ngày</a:t>
            </a:r>
            <a:r>
              <a:rPr lang="en-US" sz="2400"/>
              <a:t>, </a:t>
            </a:r>
            <a:r>
              <a:rPr lang="en-US" sz="2400" err="1"/>
              <a:t>trung</a:t>
            </a:r>
            <a:r>
              <a:rPr lang="en-US" sz="2400"/>
              <a:t> </a:t>
            </a:r>
            <a:r>
              <a:rPr lang="en-US" sz="2400" err="1"/>
              <a:t>tiện</a:t>
            </a:r>
            <a:r>
              <a:rPr lang="en-US" sz="2400"/>
              <a:t> </a:t>
            </a:r>
            <a:r>
              <a:rPr lang="en-US" sz="2400" err="1"/>
              <a:t>được</a:t>
            </a:r>
            <a:r>
              <a:rPr lang="en-US" sz="2400"/>
              <a:t>, </a:t>
            </a:r>
            <a:r>
              <a:rPr lang="en-US" sz="2400" err="1"/>
              <a:t>không</a:t>
            </a:r>
            <a:r>
              <a:rPr lang="en-US" sz="2400"/>
              <a:t> </a:t>
            </a:r>
            <a:r>
              <a:rPr lang="en-US" sz="2400" err="1"/>
              <a:t>buồn</a:t>
            </a:r>
            <a:r>
              <a:rPr lang="en-US" sz="2400"/>
              <a:t> </a:t>
            </a:r>
            <a:r>
              <a:rPr lang="en-US" sz="2400" err="1"/>
              <a:t>nôn</a:t>
            </a:r>
            <a:r>
              <a:rPr lang="en-US" sz="2400"/>
              <a:t>, </a:t>
            </a:r>
            <a:r>
              <a:rPr lang="en-US" sz="2400" err="1"/>
              <a:t>không</a:t>
            </a:r>
            <a:r>
              <a:rPr lang="en-US" sz="2400"/>
              <a:t> </a:t>
            </a:r>
            <a:r>
              <a:rPr lang="en-US" sz="2400" err="1"/>
              <a:t>nôn</a:t>
            </a:r>
            <a:r>
              <a:rPr lang="en-US" sz="2400"/>
              <a:t>. BN </a:t>
            </a:r>
            <a:r>
              <a:rPr lang="en-US" sz="2400" err="1"/>
              <a:t>đau</a:t>
            </a:r>
            <a:r>
              <a:rPr lang="en-US" sz="2400"/>
              <a:t> </a:t>
            </a:r>
            <a:r>
              <a:rPr lang="en-US" sz="2400" err="1"/>
              <a:t>bụng</a:t>
            </a:r>
            <a:r>
              <a:rPr lang="en-US" sz="2400"/>
              <a:t> </a:t>
            </a:r>
            <a:r>
              <a:rPr lang="en-US" sz="2400" err="1"/>
              <a:t>với</a:t>
            </a:r>
            <a:r>
              <a:rPr lang="en-US" sz="2400"/>
              <a:t> </a:t>
            </a:r>
            <a:r>
              <a:rPr lang="en-US" sz="2400" err="1"/>
              <a:t>tính</a:t>
            </a:r>
            <a:r>
              <a:rPr lang="en-US" sz="2400"/>
              <a:t> </a:t>
            </a:r>
            <a:r>
              <a:rPr lang="en-US" sz="2400" err="1"/>
              <a:t>chất</a:t>
            </a:r>
            <a:r>
              <a:rPr lang="en-US" sz="2400"/>
              <a:t> </a:t>
            </a:r>
            <a:r>
              <a:rPr lang="en-US" sz="2400" err="1"/>
              <a:t>không</a:t>
            </a:r>
            <a:r>
              <a:rPr lang="en-US" sz="2400"/>
              <a:t> </a:t>
            </a:r>
            <a:r>
              <a:rPr lang="en-US" sz="2400" err="1"/>
              <a:t>đổi</a:t>
            </a:r>
            <a:r>
              <a:rPr lang="en-US" sz="2400"/>
              <a:t> </a:t>
            </a:r>
            <a:r>
              <a:rPr lang="en-US" sz="2400" err="1"/>
              <a:t>trong</a:t>
            </a:r>
            <a:r>
              <a:rPr lang="en-US" sz="2400"/>
              <a:t> </a:t>
            </a:r>
            <a:r>
              <a:rPr lang="en-US" sz="2400" err="1"/>
              <a:t>gần</a:t>
            </a:r>
            <a:r>
              <a:rPr lang="en-US" sz="2400"/>
              <a:t> 2 </a:t>
            </a:r>
            <a:r>
              <a:rPr lang="en-US" sz="2400" err="1"/>
              <a:t>tháng</a:t>
            </a:r>
            <a:r>
              <a:rPr lang="en-US" sz="2400"/>
              <a:t>, </a:t>
            </a:r>
            <a:r>
              <a:rPr lang="en-US" sz="2400" err="1"/>
              <a:t>không</a:t>
            </a:r>
            <a:r>
              <a:rPr lang="en-US" sz="2400"/>
              <a:t> </a:t>
            </a:r>
            <a:r>
              <a:rPr lang="en-US" sz="2400" err="1"/>
              <a:t>xuất</a:t>
            </a:r>
            <a:r>
              <a:rPr lang="en-US" sz="2400"/>
              <a:t> </a:t>
            </a:r>
            <a:r>
              <a:rPr lang="en-US" sz="2400" err="1"/>
              <a:t>hiện</a:t>
            </a:r>
            <a:r>
              <a:rPr lang="en-US" sz="2400"/>
              <a:t> </a:t>
            </a:r>
            <a:r>
              <a:rPr lang="en-US" sz="2400" err="1"/>
              <a:t>thêm</a:t>
            </a:r>
            <a:r>
              <a:rPr lang="en-US" sz="2400"/>
              <a:t> </a:t>
            </a:r>
            <a:r>
              <a:rPr lang="en-US" sz="2400" err="1"/>
              <a:t>triệu</a:t>
            </a:r>
            <a:r>
              <a:rPr lang="en-US" sz="2400"/>
              <a:t> </a:t>
            </a:r>
            <a:r>
              <a:rPr lang="en-US" sz="2400" err="1"/>
              <a:t>chứng</a:t>
            </a:r>
            <a:r>
              <a:rPr lang="en-US" sz="2400"/>
              <a:t> </a:t>
            </a:r>
            <a:r>
              <a:rPr lang="en-US" sz="2400" err="1"/>
              <a:t>khác</a:t>
            </a:r>
            <a:r>
              <a:rPr lang="en-US" sz="2400"/>
              <a:t>.</a:t>
            </a:r>
            <a:endParaRPr lang="en-VN" sz="2400"/>
          </a:p>
        </p:txBody>
      </p:sp>
    </p:spTree>
    <p:extLst>
      <p:ext uri="{BB962C8B-B14F-4D97-AF65-F5344CB8AC3E}">
        <p14:creationId xmlns:p14="http://schemas.microsoft.com/office/powerpoint/2010/main" val="303431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E8739-99C0-4A80-B71C-76D60FA30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r>
              <a:rPr lang="en-SG" sz="4600">
                <a:solidFill>
                  <a:srgbClr val="FFFFFF"/>
                </a:solidFill>
              </a:rPr>
              <a:t>III. BỆNH SỬ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E912-8220-40EE-A20B-D3F517585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68"/>
            <a:ext cx="10515600" cy="3785394"/>
          </a:xfrm>
        </p:spPr>
        <p:txBody>
          <a:bodyPr anchor="ctr"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err="1"/>
              <a:t>Cách</a:t>
            </a:r>
            <a:r>
              <a:rPr lang="en-US" sz="2400"/>
              <a:t> </a:t>
            </a:r>
            <a:r>
              <a:rPr lang="en-US" sz="2400" err="1"/>
              <a:t>nhập</a:t>
            </a:r>
            <a:r>
              <a:rPr lang="en-US" sz="2400"/>
              <a:t> </a:t>
            </a:r>
            <a:r>
              <a:rPr lang="en-US" sz="2400" err="1"/>
              <a:t>viện</a:t>
            </a:r>
            <a:r>
              <a:rPr lang="en-US" sz="2400"/>
              <a:t> 5 </a:t>
            </a:r>
            <a:r>
              <a:rPr lang="en-US" sz="2400" err="1"/>
              <a:t>ngày</a:t>
            </a:r>
            <a:r>
              <a:rPr lang="en-US" sz="2400"/>
              <a:t>, BN </a:t>
            </a:r>
            <a:r>
              <a:rPr lang="en-US" sz="2400" err="1"/>
              <a:t>đau</a:t>
            </a:r>
            <a:r>
              <a:rPr lang="en-US" sz="2400"/>
              <a:t> </a:t>
            </a:r>
            <a:r>
              <a:rPr lang="en-US" sz="2400" err="1"/>
              <a:t>bụng</a:t>
            </a:r>
            <a:r>
              <a:rPr lang="en-US" sz="2400"/>
              <a:t> </a:t>
            </a:r>
            <a:r>
              <a:rPr lang="en-US" sz="2400" err="1"/>
              <a:t>quặn</a:t>
            </a:r>
            <a:r>
              <a:rPr lang="en-US" sz="2400"/>
              <a:t> </a:t>
            </a:r>
            <a:r>
              <a:rPr lang="en-US" sz="2400" err="1"/>
              <a:t>từng</a:t>
            </a:r>
            <a:r>
              <a:rPr lang="en-US" sz="2400"/>
              <a:t>  </a:t>
            </a:r>
            <a:r>
              <a:rPr lang="en-US" sz="2400" err="1"/>
              <a:t>cơn</a:t>
            </a:r>
            <a:r>
              <a:rPr lang="en-US" sz="2400"/>
              <a:t>, </a:t>
            </a:r>
            <a:r>
              <a:rPr lang="en-US" sz="2400" err="1"/>
              <a:t>mỗi</a:t>
            </a:r>
            <a:r>
              <a:rPr lang="en-US" sz="2400"/>
              <a:t> </a:t>
            </a:r>
            <a:r>
              <a:rPr lang="en-US" sz="2400" err="1"/>
              <a:t>cơn</a:t>
            </a:r>
            <a:r>
              <a:rPr lang="en-US" sz="2400"/>
              <a:t> </a:t>
            </a:r>
            <a:r>
              <a:rPr lang="en-US" sz="2400" err="1"/>
              <a:t>kéo</a:t>
            </a:r>
            <a:r>
              <a:rPr lang="en-US" sz="2400"/>
              <a:t> </a:t>
            </a:r>
            <a:r>
              <a:rPr lang="en-US" sz="2400" err="1"/>
              <a:t>dài</a:t>
            </a:r>
            <a:r>
              <a:rPr lang="en-US" sz="2400"/>
              <a:t> 1 </a:t>
            </a:r>
            <a:r>
              <a:rPr lang="en-US" sz="2400" err="1"/>
              <a:t>phút</a:t>
            </a:r>
            <a:r>
              <a:rPr lang="en-US" sz="2400"/>
              <a:t>, </a:t>
            </a:r>
            <a:r>
              <a:rPr lang="en-US" sz="2400" err="1"/>
              <a:t>khoảng</a:t>
            </a:r>
            <a:r>
              <a:rPr lang="en-US" sz="2400"/>
              <a:t> </a:t>
            </a:r>
            <a:r>
              <a:rPr lang="en-US" sz="2400" err="1"/>
              <a:t>cách</a:t>
            </a:r>
            <a:r>
              <a:rPr lang="en-US" sz="2400"/>
              <a:t> </a:t>
            </a:r>
            <a:r>
              <a:rPr lang="en-US" sz="2400" err="1"/>
              <a:t>giữa</a:t>
            </a:r>
            <a:r>
              <a:rPr lang="en-US" sz="2400"/>
              <a:t> </a:t>
            </a:r>
            <a:r>
              <a:rPr lang="en-US" sz="2400" err="1"/>
              <a:t>các</a:t>
            </a:r>
            <a:r>
              <a:rPr lang="en-US" sz="2400"/>
              <a:t> </a:t>
            </a:r>
            <a:r>
              <a:rPr lang="en-US" sz="2400" err="1"/>
              <a:t>cơn</a:t>
            </a:r>
            <a:r>
              <a:rPr lang="en-US" sz="2400"/>
              <a:t> 8-10 </a:t>
            </a:r>
            <a:r>
              <a:rPr lang="en-US" sz="2400" err="1"/>
              <a:t>phút</a:t>
            </a:r>
            <a:r>
              <a:rPr lang="en-US" sz="2400"/>
              <a:t>, </a:t>
            </a:r>
            <a:r>
              <a:rPr lang="en-US" sz="2400" err="1"/>
              <a:t>ở</a:t>
            </a:r>
            <a:r>
              <a:rPr lang="en-US" sz="2400"/>
              <a:t> </a:t>
            </a:r>
            <a:r>
              <a:rPr lang="en-US" sz="2400" err="1"/>
              <a:t>vùng</a:t>
            </a:r>
            <a:r>
              <a:rPr lang="en-US" sz="2400"/>
              <a:t> </a:t>
            </a:r>
            <a:r>
              <a:rPr lang="en-US" sz="2400" err="1"/>
              <a:t>quanh</a:t>
            </a:r>
            <a:r>
              <a:rPr lang="en-US" sz="2400"/>
              <a:t> </a:t>
            </a:r>
            <a:r>
              <a:rPr lang="en-US" sz="2400" err="1"/>
              <a:t>rốn</a:t>
            </a:r>
            <a:r>
              <a:rPr lang="en-US" sz="2400"/>
              <a:t>, </a:t>
            </a:r>
            <a:r>
              <a:rPr lang="en-US" sz="2400" err="1"/>
              <a:t>đau</a:t>
            </a:r>
            <a:r>
              <a:rPr lang="en-US" sz="2400"/>
              <a:t> </a:t>
            </a:r>
            <a:r>
              <a:rPr lang="en-US" sz="2400" err="1"/>
              <a:t>nhiều</a:t>
            </a:r>
            <a:r>
              <a:rPr lang="en-US" sz="2400"/>
              <a:t>, </a:t>
            </a:r>
            <a:r>
              <a:rPr lang="en-US" sz="2400" err="1"/>
              <a:t>không</a:t>
            </a:r>
            <a:r>
              <a:rPr lang="en-US" sz="2400"/>
              <a:t> </a:t>
            </a:r>
            <a:r>
              <a:rPr lang="en-US" sz="2400" err="1"/>
              <a:t>lan</a:t>
            </a:r>
            <a:r>
              <a:rPr lang="en-US" sz="2400"/>
              <a:t>, </a:t>
            </a:r>
            <a:r>
              <a:rPr lang="en-US" sz="2400" err="1"/>
              <a:t>không</a:t>
            </a:r>
            <a:r>
              <a:rPr lang="en-US" sz="2400"/>
              <a:t> </a:t>
            </a:r>
            <a:r>
              <a:rPr lang="en-US" sz="2400" err="1"/>
              <a:t>yếu</a:t>
            </a:r>
            <a:r>
              <a:rPr lang="en-US" sz="2400"/>
              <a:t> </a:t>
            </a:r>
            <a:r>
              <a:rPr lang="en-US" sz="2400" err="1"/>
              <a:t>tố</a:t>
            </a:r>
            <a:r>
              <a:rPr lang="en-US" sz="2400"/>
              <a:t> </a:t>
            </a:r>
            <a:r>
              <a:rPr lang="en-US" sz="2400" err="1"/>
              <a:t>tăng</a:t>
            </a:r>
            <a:r>
              <a:rPr lang="en-US" sz="2400"/>
              <a:t> </a:t>
            </a:r>
            <a:r>
              <a:rPr lang="en-US" sz="2400" err="1"/>
              <a:t>giảm</a:t>
            </a:r>
            <a:r>
              <a:rPr lang="en-US" sz="2400"/>
              <a:t> </a:t>
            </a:r>
            <a:r>
              <a:rPr lang="en-US" sz="2400" err="1"/>
              <a:t>đau</a:t>
            </a:r>
            <a:r>
              <a:rPr lang="en-US" sz="2400"/>
              <a:t>, </a:t>
            </a:r>
            <a:r>
              <a:rPr lang="en-US" sz="2400" err="1"/>
              <a:t>không</a:t>
            </a:r>
            <a:r>
              <a:rPr lang="en-US" sz="2400"/>
              <a:t> </a:t>
            </a:r>
            <a:r>
              <a:rPr lang="en-US" sz="2400" err="1"/>
              <a:t>liên</a:t>
            </a:r>
            <a:r>
              <a:rPr lang="en-US" sz="2400"/>
              <a:t> </a:t>
            </a:r>
            <a:r>
              <a:rPr lang="en-US" sz="2400" err="1"/>
              <a:t>quan</a:t>
            </a:r>
            <a:r>
              <a:rPr lang="en-US" sz="2400"/>
              <a:t> </a:t>
            </a:r>
            <a:r>
              <a:rPr lang="en-US" sz="2400" err="1"/>
              <a:t>đến</a:t>
            </a:r>
            <a:r>
              <a:rPr lang="en-US" sz="2400"/>
              <a:t> </a:t>
            </a:r>
            <a:r>
              <a:rPr lang="en-US" sz="2400" err="1"/>
              <a:t>bữa</a:t>
            </a:r>
            <a:r>
              <a:rPr lang="en-US" sz="2400"/>
              <a:t> </a:t>
            </a:r>
            <a:r>
              <a:rPr lang="en-US" sz="2400" err="1"/>
              <a:t>ăn</a:t>
            </a:r>
            <a:r>
              <a:rPr lang="en-US" sz="2400"/>
              <a:t>, </a:t>
            </a:r>
            <a:r>
              <a:rPr lang="en-US" sz="2400" err="1"/>
              <a:t>giữa</a:t>
            </a:r>
            <a:r>
              <a:rPr lang="en-US" sz="2400"/>
              <a:t> </a:t>
            </a:r>
            <a:r>
              <a:rPr lang="en-US" sz="2400" err="1"/>
              <a:t>các</a:t>
            </a:r>
            <a:r>
              <a:rPr lang="en-US" sz="2400"/>
              <a:t> </a:t>
            </a:r>
            <a:r>
              <a:rPr lang="en-US" sz="2400" err="1"/>
              <a:t>cơn</a:t>
            </a:r>
            <a:r>
              <a:rPr lang="en-US" sz="2400"/>
              <a:t> </a:t>
            </a:r>
            <a:r>
              <a:rPr lang="en-US" sz="2400" err="1"/>
              <a:t>đau</a:t>
            </a:r>
            <a:r>
              <a:rPr lang="en-US" sz="2400"/>
              <a:t>, BN </a:t>
            </a:r>
            <a:r>
              <a:rPr lang="en-US" sz="2400" err="1"/>
              <a:t>đau</a:t>
            </a:r>
            <a:r>
              <a:rPr lang="en-US" sz="2400"/>
              <a:t> </a:t>
            </a:r>
            <a:r>
              <a:rPr lang="en-US" sz="2400" err="1"/>
              <a:t>bụng</a:t>
            </a:r>
            <a:r>
              <a:rPr lang="en-US" sz="2400"/>
              <a:t> </a:t>
            </a:r>
            <a:r>
              <a:rPr lang="en-US" sz="2400" err="1"/>
              <a:t>âm</a:t>
            </a:r>
            <a:r>
              <a:rPr lang="en-US" sz="2400"/>
              <a:t> </a:t>
            </a:r>
            <a:r>
              <a:rPr lang="en-US" sz="2400" err="1"/>
              <a:t>ỉ</a:t>
            </a:r>
            <a:r>
              <a:rPr lang="en-US" sz="2400"/>
              <a:t> </a:t>
            </a:r>
            <a:r>
              <a:rPr lang="en-US" sz="2400" err="1"/>
              <a:t>tính</a:t>
            </a:r>
            <a:r>
              <a:rPr lang="en-US" sz="2400"/>
              <a:t> </a:t>
            </a:r>
            <a:r>
              <a:rPr lang="en-US" sz="2400" err="1"/>
              <a:t>chất</a:t>
            </a:r>
            <a:r>
              <a:rPr lang="en-US" sz="2400"/>
              <a:t> </a:t>
            </a:r>
            <a:r>
              <a:rPr lang="en-US" sz="2400" err="1"/>
              <a:t>tương</a:t>
            </a:r>
            <a:r>
              <a:rPr lang="en-US" sz="2400"/>
              <a:t> </a:t>
            </a:r>
            <a:r>
              <a:rPr lang="en-US" sz="2400" err="1"/>
              <a:t>tự</a:t>
            </a:r>
            <a:r>
              <a:rPr lang="en-US" sz="2400"/>
              <a:t> 2 </a:t>
            </a:r>
            <a:r>
              <a:rPr lang="en-US" sz="2400" err="1"/>
              <a:t>tháng</a:t>
            </a:r>
            <a:r>
              <a:rPr lang="en-US" sz="2400"/>
              <a:t> </a:t>
            </a:r>
            <a:r>
              <a:rPr lang="en-US" sz="2400" err="1"/>
              <a:t>gần</a:t>
            </a:r>
            <a:r>
              <a:rPr lang="en-US" sz="2400"/>
              <a:t> </a:t>
            </a:r>
            <a:r>
              <a:rPr lang="en-US" sz="2400" err="1"/>
              <a:t>đây</a:t>
            </a:r>
            <a:r>
              <a:rPr lang="en-US" sz="2400"/>
              <a:t>, </a:t>
            </a:r>
            <a:r>
              <a:rPr lang="en-US" sz="2400" err="1"/>
              <a:t>kèm</a:t>
            </a:r>
            <a:r>
              <a:rPr lang="en-US" sz="2400"/>
              <a:t> </a:t>
            </a:r>
            <a:r>
              <a:rPr lang="en-US" sz="2400" err="1"/>
              <a:t>cảm</a:t>
            </a:r>
            <a:r>
              <a:rPr lang="en-US" sz="2400"/>
              <a:t> </a:t>
            </a:r>
            <a:r>
              <a:rPr lang="en-US" sz="2400" err="1"/>
              <a:t>giác</a:t>
            </a:r>
            <a:r>
              <a:rPr lang="en-US" sz="2400"/>
              <a:t> </a:t>
            </a:r>
            <a:r>
              <a:rPr lang="en-US" sz="2400" err="1"/>
              <a:t>tức</a:t>
            </a:r>
            <a:r>
              <a:rPr lang="en-US" sz="2400"/>
              <a:t> </a:t>
            </a:r>
            <a:r>
              <a:rPr lang="en-US" sz="2400" err="1"/>
              <a:t>bụng</a:t>
            </a:r>
            <a:r>
              <a:rPr lang="en-US" sz="2400"/>
              <a:t>, </a:t>
            </a:r>
            <a:r>
              <a:rPr lang="en-US" sz="2400" err="1"/>
              <a:t>trướng</a:t>
            </a:r>
            <a:r>
              <a:rPr lang="en-US" sz="2400"/>
              <a:t> </a:t>
            </a:r>
            <a:r>
              <a:rPr lang="en-US" sz="2400" err="1"/>
              <a:t>bụng</a:t>
            </a:r>
            <a:r>
              <a:rPr lang="en-US" sz="2400"/>
              <a:t> </a:t>
            </a:r>
            <a:r>
              <a:rPr lang="en-US" sz="2400" err="1"/>
              <a:t>tăng</a:t>
            </a:r>
            <a:r>
              <a:rPr lang="en-US" sz="2400"/>
              <a:t> </a:t>
            </a:r>
            <a:r>
              <a:rPr lang="en-US" sz="2400" err="1"/>
              <a:t>dần</a:t>
            </a:r>
            <a:r>
              <a:rPr lang="en-US" sz="2400"/>
              <a:t> qua </a:t>
            </a:r>
            <a:r>
              <a:rPr lang="en-US" sz="2400" err="1"/>
              <a:t>các</a:t>
            </a:r>
            <a:r>
              <a:rPr lang="en-US" sz="2400"/>
              <a:t> </a:t>
            </a:r>
            <a:r>
              <a:rPr lang="en-US" sz="2400" err="1"/>
              <a:t>ngày</a:t>
            </a:r>
            <a:r>
              <a:rPr lang="en-US" sz="2400"/>
              <a:t>, </a:t>
            </a:r>
            <a:r>
              <a:rPr lang="en-US" sz="2400" err="1"/>
              <a:t>tiêu</a:t>
            </a:r>
            <a:r>
              <a:rPr lang="en-US" sz="2400"/>
              <a:t> </a:t>
            </a:r>
            <a:r>
              <a:rPr lang="en-US" sz="2400" err="1"/>
              <a:t>phân</a:t>
            </a:r>
            <a:r>
              <a:rPr lang="en-US" sz="2400"/>
              <a:t> </a:t>
            </a:r>
            <a:r>
              <a:rPr lang="en-US" sz="2400" err="1"/>
              <a:t>đen</a:t>
            </a:r>
            <a:r>
              <a:rPr lang="en-US" sz="2400"/>
              <a:t> </a:t>
            </a:r>
            <a:r>
              <a:rPr lang="en-US" sz="2400" err="1"/>
              <a:t>lỏng</a:t>
            </a:r>
            <a:r>
              <a:rPr lang="en-US" sz="2400"/>
              <a:t> 2-3 </a:t>
            </a:r>
            <a:r>
              <a:rPr lang="en-US" sz="2400" err="1"/>
              <a:t>lần</a:t>
            </a:r>
            <a:r>
              <a:rPr lang="en-US" sz="2400"/>
              <a:t>/ </a:t>
            </a:r>
            <a:r>
              <a:rPr lang="en-US" sz="2400" err="1"/>
              <a:t>ngày</a:t>
            </a:r>
            <a:r>
              <a:rPr lang="en-US" sz="2400"/>
              <a:t> </a:t>
            </a:r>
            <a:r>
              <a:rPr lang="en-US" sz="2400" err="1"/>
              <a:t>không</a:t>
            </a:r>
            <a:r>
              <a:rPr lang="en-US" sz="2400"/>
              <a:t> </a:t>
            </a:r>
            <a:r>
              <a:rPr lang="en-US" sz="2400" err="1"/>
              <a:t>kèm</a:t>
            </a:r>
            <a:r>
              <a:rPr lang="en-US" sz="2400"/>
              <a:t> </a:t>
            </a:r>
            <a:r>
              <a:rPr lang="en-US" sz="2400" err="1"/>
              <a:t>nhầy</a:t>
            </a:r>
            <a:r>
              <a:rPr lang="en-US" sz="2400"/>
              <a:t> </a:t>
            </a:r>
            <a:r>
              <a:rPr lang="en-US" sz="2400" err="1"/>
              <a:t>máu</a:t>
            </a:r>
            <a:r>
              <a:rPr lang="en-US" sz="2400"/>
              <a:t>, </a:t>
            </a:r>
            <a:r>
              <a:rPr lang="en-US" sz="2400" err="1"/>
              <a:t>không</a:t>
            </a:r>
            <a:r>
              <a:rPr lang="en-US" sz="2400"/>
              <a:t> </a:t>
            </a:r>
            <a:r>
              <a:rPr lang="en-US" sz="2400" err="1"/>
              <a:t>buồn</a:t>
            </a:r>
            <a:r>
              <a:rPr lang="en-US" sz="2400"/>
              <a:t> </a:t>
            </a:r>
            <a:r>
              <a:rPr lang="en-US" sz="2400" err="1"/>
              <a:t>nôn</a:t>
            </a:r>
            <a:r>
              <a:rPr lang="en-US" sz="2400"/>
              <a:t>,  </a:t>
            </a:r>
            <a:r>
              <a:rPr lang="en-US" sz="2400" err="1"/>
              <a:t>không</a:t>
            </a:r>
            <a:r>
              <a:rPr lang="en-US" sz="2400"/>
              <a:t> </a:t>
            </a:r>
            <a:r>
              <a:rPr lang="en-US" sz="2400" err="1"/>
              <a:t>nôn</a:t>
            </a:r>
            <a:r>
              <a:rPr lang="en-US" sz="2400"/>
              <a:t>, </a:t>
            </a:r>
            <a:r>
              <a:rPr lang="en-US" sz="2400" err="1"/>
              <a:t>không</a:t>
            </a:r>
            <a:r>
              <a:rPr lang="en-US" sz="2400"/>
              <a:t> </a:t>
            </a:r>
            <a:r>
              <a:rPr lang="en-US" sz="2400" err="1"/>
              <a:t>sốt</a:t>
            </a:r>
            <a:r>
              <a:rPr lang="en-US" sz="2400"/>
              <a:t> -&gt; </a:t>
            </a:r>
            <a:r>
              <a:rPr lang="en-US" sz="2400" err="1"/>
              <a:t>đau</a:t>
            </a:r>
            <a:r>
              <a:rPr lang="en-US" sz="2400"/>
              <a:t> </a:t>
            </a:r>
            <a:r>
              <a:rPr lang="en-US" sz="2400" err="1"/>
              <a:t>tăng</a:t>
            </a:r>
            <a:r>
              <a:rPr lang="en-US" sz="2400"/>
              <a:t> </a:t>
            </a:r>
            <a:r>
              <a:rPr lang="en-US" sz="2400" err="1"/>
              <a:t>dần</a:t>
            </a:r>
            <a:r>
              <a:rPr lang="en-US" sz="2400"/>
              <a:t> </a:t>
            </a:r>
            <a:r>
              <a:rPr lang="en-US" sz="2400" err="1"/>
              <a:t>nên</a:t>
            </a:r>
            <a:r>
              <a:rPr lang="en-US" sz="2400"/>
              <a:t> BN </a:t>
            </a:r>
            <a:r>
              <a:rPr lang="en-US" sz="2400" err="1"/>
              <a:t>nhập</a:t>
            </a:r>
            <a:r>
              <a:rPr lang="en-US" sz="2400"/>
              <a:t> </a:t>
            </a:r>
            <a:r>
              <a:rPr lang="en-US" sz="2400" err="1"/>
              <a:t>viện</a:t>
            </a:r>
            <a:r>
              <a:rPr lang="en-US" sz="2400"/>
              <a:t> ĐHYD. </a:t>
            </a:r>
            <a:endParaRPr lang="en-VN" sz="2400"/>
          </a:p>
        </p:txBody>
      </p:sp>
    </p:spTree>
    <p:extLst>
      <p:ext uri="{BB962C8B-B14F-4D97-AF65-F5344CB8AC3E}">
        <p14:creationId xmlns:p14="http://schemas.microsoft.com/office/powerpoint/2010/main" val="360786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E8739-99C0-4A80-B71C-76D60FA30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r>
              <a:rPr lang="en-SG" sz="4600">
                <a:solidFill>
                  <a:srgbClr val="FFFFFF"/>
                </a:solidFill>
              </a:rPr>
              <a:t>III. BỆNH SỬ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E912-8220-40EE-A20B-D3F517585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53" y="2391568"/>
            <a:ext cx="11094288" cy="4173582"/>
          </a:xfrm>
        </p:spPr>
        <p:txBody>
          <a:bodyPr anchor="ctr"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quá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bệnh</a:t>
            </a:r>
            <a:r>
              <a:rPr lang="en-US"/>
              <a:t>, BN </a:t>
            </a:r>
            <a:r>
              <a:rPr lang="en-US" err="1"/>
              <a:t>ăn</a:t>
            </a:r>
            <a:r>
              <a:rPr lang="en-US"/>
              <a:t> </a:t>
            </a:r>
            <a:r>
              <a:rPr lang="en-US" err="1"/>
              <a:t>uống</a:t>
            </a:r>
            <a:r>
              <a:rPr lang="en-US"/>
              <a:t> </a:t>
            </a:r>
            <a:r>
              <a:rPr lang="en-US" err="1"/>
              <a:t>kém</a:t>
            </a:r>
            <a:r>
              <a:rPr lang="en-US"/>
              <a:t>, </a:t>
            </a:r>
            <a:r>
              <a:rPr lang="en-US" err="1"/>
              <a:t>sụt</a:t>
            </a:r>
            <a:r>
              <a:rPr lang="en-US"/>
              <a:t> 2kg/2 </a:t>
            </a:r>
            <a:r>
              <a:rPr lang="en-US" err="1"/>
              <a:t>tháng</a:t>
            </a:r>
            <a:r>
              <a:rPr lang="en-US"/>
              <a:t> (52 -&gt;50kg),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sốt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chiều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ho,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vã</a:t>
            </a:r>
            <a:r>
              <a:rPr lang="en-US"/>
              <a:t> </a:t>
            </a:r>
            <a:r>
              <a:rPr lang="en-US" err="1"/>
              <a:t>mồ</a:t>
            </a:r>
            <a:r>
              <a:rPr lang="en-US"/>
              <a:t> </a:t>
            </a:r>
            <a:r>
              <a:rPr lang="en-US" err="1"/>
              <a:t>hôi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khó</a:t>
            </a:r>
            <a:r>
              <a:rPr lang="en-US"/>
              <a:t> </a:t>
            </a:r>
            <a:r>
              <a:rPr lang="en-US" err="1"/>
              <a:t>thở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ngực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chảy</a:t>
            </a:r>
            <a:r>
              <a:rPr lang="en-US"/>
              <a:t> </a:t>
            </a:r>
            <a:r>
              <a:rPr lang="en-US" err="1"/>
              <a:t>dịch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</a:t>
            </a:r>
            <a:r>
              <a:rPr lang="en-US" err="1"/>
              <a:t>đạo</a:t>
            </a:r>
            <a:r>
              <a:rPr lang="en-US"/>
              <a:t> </a:t>
            </a:r>
            <a:r>
              <a:rPr lang="en-US" err="1"/>
              <a:t>bất</a:t>
            </a:r>
            <a:r>
              <a:rPr lang="en-US"/>
              <a:t> </a:t>
            </a:r>
            <a:r>
              <a:rPr lang="en-US" err="1"/>
              <a:t>thường</a:t>
            </a:r>
            <a:r>
              <a:rPr lang="en-US"/>
              <a:t>, </a:t>
            </a:r>
            <a:r>
              <a:rPr lang="en-US" err="1"/>
              <a:t>tiểu</a:t>
            </a:r>
            <a:r>
              <a:rPr lang="en-US"/>
              <a:t> </a:t>
            </a:r>
            <a:r>
              <a:rPr lang="en-US" err="1"/>
              <a:t>vàng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gắt</a:t>
            </a:r>
            <a:r>
              <a:rPr lang="en-US"/>
              <a:t> </a:t>
            </a:r>
            <a:r>
              <a:rPr lang="en-US" err="1"/>
              <a:t>buốt</a:t>
            </a:r>
            <a:r>
              <a:rPr lang="en-US"/>
              <a:t>. </a:t>
            </a:r>
            <a:endParaRPr lang="en-VN"/>
          </a:p>
          <a:p>
            <a:pPr algn="just">
              <a:lnSpc>
                <a:spcPct val="150000"/>
              </a:lnSpc>
            </a:pPr>
            <a:r>
              <a:rPr lang="en-US" err="1"/>
              <a:t>Tình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lúc</a:t>
            </a:r>
            <a:r>
              <a:rPr lang="en-US"/>
              <a:t> </a:t>
            </a:r>
            <a:r>
              <a:rPr lang="en-US" err="1"/>
              <a:t>nhập</a:t>
            </a:r>
            <a:r>
              <a:rPr lang="en-US"/>
              <a:t> </a:t>
            </a:r>
            <a:r>
              <a:rPr lang="en-US" err="1"/>
              <a:t>viện</a:t>
            </a:r>
            <a:r>
              <a:rPr lang="en-US"/>
              <a:t>:</a:t>
            </a:r>
            <a:endParaRPr lang="en-VN"/>
          </a:p>
          <a:p>
            <a:pPr lvl="1" algn="just">
              <a:lnSpc>
                <a:spcPct val="150000"/>
              </a:lnSpc>
            </a:pPr>
            <a:r>
              <a:rPr lang="en-US"/>
              <a:t>BN </a:t>
            </a:r>
            <a:r>
              <a:rPr lang="en-US" err="1"/>
              <a:t>tỉnh</a:t>
            </a:r>
            <a:r>
              <a:rPr lang="en-US"/>
              <a:t>, </a:t>
            </a:r>
            <a:r>
              <a:rPr lang="en-US" err="1"/>
              <a:t>tiếp</a:t>
            </a:r>
            <a:r>
              <a:rPr lang="en-US"/>
              <a:t> </a:t>
            </a:r>
            <a:r>
              <a:rPr lang="en-US" err="1"/>
              <a:t>xúc</a:t>
            </a:r>
            <a:r>
              <a:rPr lang="en-US"/>
              <a:t> </a:t>
            </a:r>
            <a:r>
              <a:rPr lang="en-US" err="1"/>
              <a:t>tốt</a:t>
            </a:r>
            <a:r>
              <a:rPr lang="en-US"/>
              <a:t>, </a:t>
            </a:r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ổn</a:t>
            </a:r>
            <a:endParaRPr lang="en-VN"/>
          </a:p>
          <a:p>
            <a:pPr lvl="1" algn="just">
              <a:lnSpc>
                <a:spcPct val="150000"/>
              </a:lnSpc>
            </a:pPr>
            <a:r>
              <a:rPr lang="en-US" err="1"/>
              <a:t>Bụng</a:t>
            </a:r>
            <a:r>
              <a:rPr lang="en-US"/>
              <a:t> </a:t>
            </a:r>
            <a:r>
              <a:rPr lang="en-US" err="1"/>
              <a:t>mềm</a:t>
            </a:r>
            <a:r>
              <a:rPr lang="en-US"/>
              <a:t>, </a:t>
            </a:r>
            <a:r>
              <a:rPr lang="en-US" err="1"/>
              <a:t>chướng</a:t>
            </a:r>
            <a:r>
              <a:rPr lang="en-US"/>
              <a:t>, </a:t>
            </a:r>
            <a:r>
              <a:rPr lang="en-US" err="1"/>
              <a:t>ấn</a:t>
            </a:r>
            <a:r>
              <a:rPr lang="en-US"/>
              <a:t>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nhẹ</a:t>
            </a:r>
            <a:r>
              <a:rPr lang="en-US"/>
              <a:t> </a:t>
            </a:r>
            <a:r>
              <a:rPr lang="en-US" err="1"/>
              <a:t>quanh</a:t>
            </a:r>
            <a:r>
              <a:rPr lang="en-US"/>
              <a:t> </a:t>
            </a:r>
            <a:r>
              <a:rPr lang="en-US" err="1"/>
              <a:t>rốn</a:t>
            </a:r>
            <a:r>
              <a:rPr lang="en-US"/>
              <a:t>.</a:t>
            </a:r>
            <a:endParaRPr lang="en-VN"/>
          </a:p>
          <a:p>
            <a:pPr lvl="1" algn="just">
              <a:lnSpc>
                <a:spcPct val="150000"/>
              </a:lnSpc>
            </a:pPr>
            <a:r>
              <a:rPr lang="en-US" err="1"/>
              <a:t>Đặt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mũi</a:t>
            </a:r>
            <a:r>
              <a:rPr lang="en-US"/>
              <a:t> </a:t>
            </a:r>
            <a:r>
              <a:rPr lang="en-US" err="1"/>
              <a:t>dạ</a:t>
            </a:r>
            <a:r>
              <a:rPr lang="en-US"/>
              <a:t> </a:t>
            </a:r>
            <a:r>
              <a:rPr lang="en-US" err="1"/>
              <a:t>dày</a:t>
            </a:r>
            <a:r>
              <a:rPr lang="en-US"/>
              <a:t> + </a:t>
            </a:r>
            <a:r>
              <a:rPr lang="en-US" err="1"/>
              <a:t>Truyền</a:t>
            </a:r>
            <a:r>
              <a:rPr lang="en-US"/>
              <a:t> NaCl 0,9%.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5683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8739-99C0-4A80-B71C-76D60FA30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r>
              <a:rPr lang="en-SG" sz="4600">
                <a:solidFill>
                  <a:srgbClr val="FFFFFF"/>
                </a:solidFill>
              </a:rPr>
              <a:t>III. BỆNH SỬ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99D7AAC-8D81-B040-B5AD-7A5FC918EA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8227225"/>
              </p:ext>
            </p:extLst>
          </p:nvPr>
        </p:nvGraphicFramePr>
        <p:xfrm>
          <a:off x="603849" y="719666"/>
          <a:ext cx="1123159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061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CE8C0-09EC-423D-9401-0EE347D2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r>
              <a:rPr lang="en-SG" sz="4600">
                <a:solidFill>
                  <a:srgbClr val="FFFFFF"/>
                </a:solidFill>
              </a:rPr>
              <a:t>IV. TIỀN CĂN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9689D-CF69-4FC3-B69E-0B9BCEF4F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150" y="2391567"/>
            <a:ext cx="11099800" cy="4319783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SG" b="1"/>
              <a:t>1. BẢN THÂN: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err="1"/>
              <a:t>Ngoại</a:t>
            </a:r>
            <a:r>
              <a:rPr lang="en-US" sz="2800" b="1"/>
              <a:t> khoa</a:t>
            </a:r>
            <a:endParaRPr lang="en-VN" sz="2000" b="1"/>
          </a:p>
          <a:p>
            <a:pPr lvl="1">
              <a:lnSpc>
                <a:spcPct val="150000"/>
              </a:lnSpc>
            </a:pPr>
            <a:r>
              <a:rPr lang="en-US" err="1"/>
              <a:t>Chưa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chất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trước</a:t>
            </a:r>
            <a:r>
              <a:rPr lang="en-US"/>
              <a:t> </a:t>
            </a:r>
            <a:r>
              <a:rPr lang="en-US" err="1"/>
              <a:t>đây</a:t>
            </a:r>
            <a:r>
              <a:rPr lang="en-US"/>
              <a:t>.</a:t>
            </a:r>
            <a:endParaRPr lang="en-VN"/>
          </a:p>
          <a:p>
            <a:pPr lvl="1">
              <a:lnSpc>
                <a:spcPct val="150000"/>
              </a:lnSpc>
            </a:pPr>
            <a:r>
              <a:rPr lang="en-US" err="1"/>
              <a:t>Chưa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</a:t>
            </a:r>
            <a:r>
              <a:rPr lang="en-US" err="1"/>
              <a:t>phẫu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  </a:t>
            </a:r>
            <a:endParaRPr lang="en-VN"/>
          </a:p>
          <a:p>
            <a:pPr lvl="1">
              <a:lnSpc>
                <a:spcPct val="150000"/>
              </a:lnSpc>
            </a:pP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ghi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 K </a:t>
            </a:r>
            <a:r>
              <a:rPr lang="en-US" err="1"/>
              <a:t>đường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, </a:t>
            </a:r>
            <a:r>
              <a:rPr lang="en-US" err="1"/>
              <a:t>viêm</a:t>
            </a:r>
            <a:r>
              <a:rPr lang="en-US"/>
              <a:t> </a:t>
            </a:r>
            <a:r>
              <a:rPr lang="en-US" err="1"/>
              <a:t>loét</a:t>
            </a:r>
            <a:r>
              <a:rPr lang="en-US"/>
              <a:t> </a:t>
            </a:r>
            <a:r>
              <a:rPr lang="en-US" err="1"/>
              <a:t>đại</a:t>
            </a:r>
            <a:r>
              <a:rPr lang="en-US"/>
              <a:t> </a:t>
            </a:r>
            <a:r>
              <a:rPr lang="en-US" err="1"/>
              <a:t>tràng</a:t>
            </a:r>
            <a:r>
              <a:rPr lang="en-US"/>
              <a:t>, polyp </a:t>
            </a:r>
            <a:r>
              <a:rPr lang="en-US" err="1"/>
              <a:t>đại</a:t>
            </a:r>
            <a:r>
              <a:rPr lang="en-US"/>
              <a:t>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tràng</a:t>
            </a:r>
            <a:r>
              <a:rPr lang="en-US"/>
              <a:t>,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crohn</a:t>
            </a:r>
            <a:r>
              <a:rPr lang="en-US"/>
              <a:t>. </a:t>
            </a:r>
          </a:p>
          <a:p>
            <a:pPr lvl="1">
              <a:lnSpc>
                <a:spcPct val="150000"/>
              </a:lnSpc>
            </a:pPr>
            <a:r>
              <a:rPr lang="en-US" err="1"/>
              <a:t>Chưa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</a:t>
            </a:r>
            <a:r>
              <a:rPr lang="en-US" err="1"/>
              <a:t>nội</a:t>
            </a:r>
            <a:r>
              <a:rPr lang="en-US"/>
              <a:t> </a:t>
            </a:r>
            <a:r>
              <a:rPr lang="en-US" err="1"/>
              <a:t>soi</a:t>
            </a:r>
            <a:r>
              <a:rPr lang="en-US"/>
              <a:t> </a:t>
            </a:r>
            <a:r>
              <a:rPr lang="en-US" err="1"/>
              <a:t>đại</a:t>
            </a:r>
            <a:r>
              <a:rPr lang="en-US"/>
              <a:t>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tràng</a:t>
            </a:r>
            <a:r>
              <a:rPr lang="en-US"/>
              <a:t>  </a:t>
            </a:r>
            <a:endParaRPr lang="en-VN"/>
          </a:p>
          <a:p>
            <a:pPr marL="1371600" lvl="3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6385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52351-D815-4468-BBA5-5398479E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r>
              <a:rPr lang="en-SG" sz="4600">
                <a:solidFill>
                  <a:srgbClr val="FFFFFF"/>
                </a:solidFill>
              </a:rPr>
              <a:t>IV. TIỀN CĂN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5B880-85D2-4473-B4CA-6411D61AB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68"/>
            <a:ext cx="11099800" cy="4466432"/>
          </a:xfrm>
        </p:spPr>
        <p:txBody>
          <a:bodyPr anchor="ctr">
            <a:normAutofit fontScale="70000" lnSpcReduction="20000"/>
          </a:bodyPr>
          <a:lstStyle/>
          <a:p>
            <a:pPr marL="0" lvl="3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SG" sz="3800" b="1"/>
              <a:t>1. BẢN THÂN: </a:t>
            </a:r>
            <a:endParaRPr lang="en-US" sz="3800" b="1"/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3200" b="1" err="1"/>
              <a:t>Nội</a:t>
            </a:r>
            <a:r>
              <a:rPr lang="en-US" sz="3200" b="1"/>
              <a:t> khoa</a:t>
            </a:r>
            <a:endParaRPr lang="en-VN" sz="3200" b="1"/>
          </a:p>
          <a:p>
            <a:pPr>
              <a:lnSpc>
                <a:spcPct val="150000"/>
              </a:lnSpc>
            </a:pPr>
            <a:r>
              <a:rPr lang="en-US" sz="3200" err="1"/>
              <a:t>Không</a:t>
            </a:r>
            <a:r>
              <a:rPr lang="en-US" sz="3200"/>
              <a:t> </a:t>
            </a:r>
            <a:r>
              <a:rPr lang="en-US" sz="3200" err="1"/>
              <a:t>ghi</a:t>
            </a:r>
            <a:r>
              <a:rPr lang="en-US" sz="3200"/>
              <a:t> </a:t>
            </a:r>
            <a:r>
              <a:rPr lang="en-US" sz="3200" err="1"/>
              <a:t>nhận</a:t>
            </a:r>
            <a:r>
              <a:rPr lang="en-US" sz="3200"/>
              <a:t> </a:t>
            </a:r>
            <a:r>
              <a:rPr lang="en-US" sz="3200" err="1"/>
              <a:t>bệnh</a:t>
            </a:r>
            <a:r>
              <a:rPr lang="en-US" sz="3200"/>
              <a:t> </a:t>
            </a:r>
            <a:r>
              <a:rPr lang="en-US" sz="3200" err="1"/>
              <a:t>lý</a:t>
            </a:r>
            <a:r>
              <a:rPr lang="en-US" sz="3200"/>
              <a:t> </a:t>
            </a:r>
            <a:r>
              <a:rPr lang="en-US" sz="3200" err="1"/>
              <a:t>nội</a:t>
            </a:r>
            <a:r>
              <a:rPr lang="en-US" sz="3200"/>
              <a:t> khoa </a:t>
            </a:r>
            <a:r>
              <a:rPr lang="vi-VN" sz="3200"/>
              <a:t>trước đây, không ghi nhận sử dụng thuốc gì điều trị bệnh.</a:t>
            </a:r>
            <a:endParaRPr lang="en-VN" sz="3200"/>
          </a:p>
          <a:p>
            <a:pPr>
              <a:lnSpc>
                <a:spcPct val="150000"/>
              </a:lnSpc>
            </a:pPr>
            <a:r>
              <a:rPr lang="en-US" sz="3200" err="1"/>
              <a:t>Thói</a:t>
            </a:r>
            <a:r>
              <a:rPr lang="en-US" sz="3200"/>
              <a:t> </a:t>
            </a:r>
            <a:r>
              <a:rPr lang="en-US" sz="3200" err="1"/>
              <a:t>quen</a:t>
            </a:r>
            <a:r>
              <a:rPr lang="en-US" sz="3200"/>
              <a:t> </a:t>
            </a:r>
            <a:r>
              <a:rPr lang="en-US" sz="3200" err="1"/>
              <a:t>đi</a:t>
            </a:r>
            <a:r>
              <a:rPr lang="en-US" sz="3200"/>
              <a:t> </a:t>
            </a:r>
            <a:r>
              <a:rPr lang="en-US" sz="3200" err="1"/>
              <a:t>cầu</a:t>
            </a:r>
            <a:r>
              <a:rPr lang="en-US" sz="3200"/>
              <a:t> </a:t>
            </a:r>
            <a:r>
              <a:rPr lang="en-US" sz="3200" err="1"/>
              <a:t>trước</a:t>
            </a:r>
            <a:r>
              <a:rPr lang="en-US" sz="3200"/>
              <a:t> </a:t>
            </a:r>
            <a:r>
              <a:rPr lang="en-US" sz="3200" err="1"/>
              <a:t>bệnh</a:t>
            </a:r>
            <a:r>
              <a:rPr lang="en-US" sz="3200"/>
              <a:t>: 1 </a:t>
            </a:r>
            <a:r>
              <a:rPr lang="en-US" sz="3200" err="1"/>
              <a:t>lần</a:t>
            </a:r>
            <a:r>
              <a:rPr lang="en-US" sz="3200"/>
              <a:t>/</a:t>
            </a:r>
            <a:r>
              <a:rPr lang="en-US" sz="3200" err="1"/>
              <a:t>ngày</a:t>
            </a:r>
            <a:r>
              <a:rPr lang="en-US" sz="3200"/>
              <a:t>, </a:t>
            </a:r>
            <a:r>
              <a:rPr lang="en-US" sz="3200" err="1"/>
              <a:t>phân</a:t>
            </a:r>
            <a:r>
              <a:rPr lang="en-US" sz="3200"/>
              <a:t> </a:t>
            </a:r>
            <a:r>
              <a:rPr lang="en-US" sz="3200" err="1"/>
              <a:t>vàng</a:t>
            </a:r>
            <a:r>
              <a:rPr lang="en-US" sz="3200"/>
              <a:t> </a:t>
            </a:r>
            <a:r>
              <a:rPr lang="en-US" sz="3200" err="1"/>
              <a:t>đóng</a:t>
            </a:r>
            <a:r>
              <a:rPr lang="en-US" sz="3200"/>
              <a:t> </a:t>
            </a:r>
            <a:r>
              <a:rPr lang="en-US" sz="3200" err="1"/>
              <a:t>khuôn</a:t>
            </a:r>
            <a:r>
              <a:rPr lang="en-US" sz="3200"/>
              <a:t>, </a:t>
            </a:r>
            <a:r>
              <a:rPr lang="en-US" sz="3200" err="1"/>
              <a:t>không</a:t>
            </a:r>
            <a:r>
              <a:rPr lang="en-US" sz="3200"/>
              <a:t> </a:t>
            </a:r>
            <a:r>
              <a:rPr lang="en-US" sz="3200" err="1"/>
              <a:t>táo</a:t>
            </a:r>
            <a:r>
              <a:rPr lang="en-US" sz="3200"/>
              <a:t> </a:t>
            </a:r>
            <a:r>
              <a:rPr lang="en-US" sz="3200" err="1"/>
              <a:t>bón</a:t>
            </a:r>
            <a:r>
              <a:rPr lang="en-US" sz="3200"/>
              <a:t> hay </a:t>
            </a:r>
            <a:r>
              <a:rPr lang="en-US" sz="3200" err="1"/>
              <a:t>tiêu</a:t>
            </a:r>
            <a:r>
              <a:rPr lang="en-US" sz="3200"/>
              <a:t> </a:t>
            </a:r>
            <a:r>
              <a:rPr lang="en-US" sz="3200" err="1"/>
              <a:t>chảy</a:t>
            </a:r>
            <a:r>
              <a:rPr lang="en-US" sz="320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err="1"/>
              <a:t>Sản</a:t>
            </a:r>
            <a:r>
              <a:rPr lang="en-US" sz="3200" b="1"/>
              <a:t> </a:t>
            </a:r>
            <a:r>
              <a:rPr lang="en-US" sz="3200" b="1" err="1"/>
              <a:t>phụ</a:t>
            </a:r>
            <a:r>
              <a:rPr lang="en-US" sz="3200" b="1"/>
              <a:t> khoa</a:t>
            </a:r>
          </a:p>
          <a:p>
            <a:pPr>
              <a:lnSpc>
                <a:spcPct val="150000"/>
              </a:lnSpc>
            </a:pPr>
            <a:r>
              <a:rPr lang="en-US" sz="3200"/>
              <a:t>PARA 2002, </a:t>
            </a:r>
            <a:r>
              <a:rPr lang="en-US" sz="3200" err="1"/>
              <a:t>sinh</a:t>
            </a:r>
            <a:r>
              <a:rPr lang="en-US" sz="3200"/>
              <a:t> </a:t>
            </a:r>
            <a:r>
              <a:rPr lang="en-US" sz="3200" err="1"/>
              <a:t>thường</a:t>
            </a:r>
            <a:r>
              <a:rPr lang="en-US" sz="3200"/>
              <a:t>,  2  con </a:t>
            </a:r>
            <a:r>
              <a:rPr lang="en-US" sz="3200" err="1"/>
              <a:t>đều</a:t>
            </a:r>
            <a:r>
              <a:rPr lang="en-US" sz="3200"/>
              <a:t> </a:t>
            </a:r>
            <a:r>
              <a:rPr lang="en-US" sz="3200" err="1"/>
              <a:t>đủ</a:t>
            </a:r>
            <a:r>
              <a:rPr lang="en-US" sz="3200"/>
              <a:t> </a:t>
            </a:r>
            <a:r>
              <a:rPr lang="en-US" sz="3200" err="1"/>
              <a:t>tháng</a:t>
            </a:r>
            <a:r>
              <a:rPr lang="en-US" sz="3200"/>
              <a:t>.   </a:t>
            </a:r>
          </a:p>
          <a:p>
            <a:pPr>
              <a:lnSpc>
                <a:spcPct val="150000"/>
              </a:lnSpc>
            </a:pPr>
            <a:r>
              <a:rPr lang="en-US" sz="3200" err="1"/>
              <a:t>Không</a:t>
            </a:r>
            <a:r>
              <a:rPr lang="en-US" sz="3200"/>
              <a:t> </a:t>
            </a:r>
            <a:r>
              <a:rPr lang="en-US" sz="3200" err="1"/>
              <a:t>ghi</a:t>
            </a:r>
            <a:r>
              <a:rPr lang="en-US" sz="3200"/>
              <a:t> </a:t>
            </a:r>
            <a:r>
              <a:rPr lang="en-US" sz="3200" err="1"/>
              <a:t>nhận</a:t>
            </a:r>
            <a:r>
              <a:rPr lang="en-US" sz="3200"/>
              <a:t> </a:t>
            </a:r>
            <a:r>
              <a:rPr lang="en-US" sz="3200" err="1"/>
              <a:t>bệnh</a:t>
            </a:r>
            <a:r>
              <a:rPr lang="en-US" sz="3200"/>
              <a:t> </a:t>
            </a:r>
            <a:r>
              <a:rPr lang="en-US" sz="3200" err="1"/>
              <a:t>lý</a:t>
            </a:r>
            <a:r>
              <a:rPr lang="en-US" sz="3200"/>
              <a:t> </a:t>
            </a:r>
            <a:r>
              <a:rPr lang="en-US" sz="3200" err="1"/>
              <a:t>phụ</a:t>
            </a:r>
            <a:r>
              <a:rPr lang="en-US" sz="3200"/>
              <a:t> khoa </a:t>
            </a:r>
            <a:r>
              <a:rPr lang="en-US" sz="3200" err="1"/>
              <a:t>trước</a:t>
            </a:r>
            <a:r>
              <a:rPr lang="en-US" sz="3200"/>
              <a:t> </a:t>
            </a:r>
            <a:r>
              <a:rPr lang="en-US" sz="3200" err="1"/>
              <a:t>đây</a:t>
            </a:r>
            <a:r>
              <a:rPr lang="en-US" sz="3200"/>
              <a:t>. </a:t>
            </a:r>
          </a:p>
          <a:p>
            <a:pPr lvl="1">
              <a:lnSpc>
                <a:spcPct val="150000"/>
              </a:lnSpc>
            </a:pPr>
            <a:endParaRPr lang="en-US"/>
          </a:p>
          <a:p>
            <a:pPr lvl="1">
              <a:lnSpc>
                <a:spcPct val="150000"/>
              </a:lnSpc>
            </a:pPr>
            <a:endParaRPr lang="en-SG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48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C288F9E29D85D843B04C20860E74FCA8" ma:contentTypeVersion="5" ma:contentTypeDescription="Tạo tài liệu mới." ma:contentTypeScope="" ma:versionID="a094f829535b2655f9f53bd771624116">
  <xsd:schema xmlns:xsd="http://www.w3.org/2001/XMLSchema" xmlns:xs="http://www.w3.org/2001/XMLSchema" xmlns:p="http://schemas.microsoft.com/office/2006/metadata/properties" xmlns:ns2="08af8eac-1c62-439b-88ea-a4725c3bc577" targetNamespace="http://schemas.microsoft.com/office/2006/metadata/properties" ma:root="true" ma:fieldsID="cb46c03d069343514bc8bb8112eb4022" ns2:_="">
    <xsd:import namespace="08af8eac-1c62-439b-88ea-a4725c3bc5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af8eac-1c62-439b-88ea-a4725c3bc5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DD980D-77F2-4076-B43E-F79C27B3DA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126A2D-4C41-447F-A94A-3569CF67A138}">
  <ds:schemaRefs>
    <ds:schemaRef ds:uri="08af8eac-1c62-439b-88ea-a4725c3bc57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BE46C75-DF0D-48FD-BCD3-FBFCDEF40C6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Application>Microsoft Office PowerPoint</Application>
  <PresentationFormat>Widescreen</PresentationFormat>
  <Slides>32</Slides>
  <Notes>10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1_Office Theme</vt:lpstr>
      <vt:lpstr>BỆNH ÁN  K ĐẠI TRÀNG </vt:lpstr>
      <vt:lpstr>I. HÀNH CHÍNH</vt:lpstr>
      <vt:lpstr>II. LÝ DO NHẬP VIỆN</vt:lpstr>
      <vt:lpstr>III. BỆNH SỬ</vt:lpstr>
      <vt:lpstr>III. BỆNH SỬ</vt:lpstr>
      <vt:lpstr>III. BỆNH SỬ</vt:lpstr>
      <vt:lpstr>III. BỆNH SỬ</vt:lpstr>
      <vt:lpstr>IV. TIỀN CĂN</vt:lpstr>
      <vt:lpstr>IV. TIỀN CĂN </vt:lpstr>
      <vt:lpstr>IV. TIỀN CĂN </vt:lpstr>
      <vt:lpstr>IV. TIỀN CĂN </vt:lpstr>
      <vt:lpstr>V. KHÁM (8h00 ngày 06/11/2018) </vt:lpstr>
      <vt:lpstr>V. KHÁM (8h00 ngày 06/11/2018) </vt:lpstr>
      <vt:lpstr>V. KHÁM (8h00 ngày 06/11/2018) </vt:lpstr>
      <vt:lpstr>VI. TÓM TẮT BỆNH ÁN</vt:lpstr>
      <vt:lpstr>ĐẶT VẤN ĐỀ</vt:lpstr>
      <vt:lpstr>CHẨN ĐOÁN</vt:lpstr>
      <vt:lpstr>BIỆN LUẬN</vt:lpstr>
      <vt:lpstr>BIỆN LUẬN</vt:lpstr>
      <vt:lpstr>ĐỀ NGHỊ  CẬN LÂM SÀNG</vt:lpstr>
      <vt:lpstr>XQ bụng không sửa soạn (31/10/2018) </vt:lpstr>
      <vt:lpstr>Siêu âm bụng (31/10/2018)</vt:lpstr>
      <vt:lpstr>KẾT QUẢ CẬN LÂM SÀNG</vt:lpstr>
      <vt:lpstr>Xét nghiệm máu</vt:lpstr>
      <vt:lpstr>KẾT QUẢ CẬN LÂM SÀNG</vt:lpstr>
      <vt:lpstr>KẾT QUẢ CẬN LÂM SÀNG</vt:lpstr>
      <vt:lpstr>Nội soi đại tràng</vt:lpstr>
      <vt:lpstr>Giải phẫu bệnh</vt:lpstr>
      <vt:lpstr>CT-Scan (11/12/2021). Số hồ sơ: N18-0374186 </vt:lpstr>
      <vt:lpstr>CHẨN ĐOÁN XÁC ĐỊNH</vt:lpstr>
      <vt:lpstr>HƯỚNG ĐIỀU TRỊ</vt:lpstr>
      <vt:lpstr>TIÊN LƯỢNG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ÁN UNG THƯ GAN </dc:title>
  <dc:creator>Nguyễn Hà Trang</dc:creator>
  <cp:revision>2</cp:revision>
  <dcterms:created xsi:type="dcterms:W3CDTF">2021-12-18T08:01:31Z</dcterms:created>
  <dcterms:modified xsi:type="dcterms:W3CDTF">2022-09-03T09:49:53Z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0x010100C288F9E29D85D843B04C20860E74FCA8</vt:lpwstr>
  </property>
</Properties>
</file>