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84" r:id="rId5"/>
    <p:sldId id="260" r:id="rId6"/>
    <p:sldId id="259" r:id="rId7"/>
    <p:sldId id="279" r:id="rId8"/>
    <p:sldId id="278" r:id="rId9"/>
    <p:sldId id="276" r:id="rId10"/>
    <p:sldId id="277" r:id="rId11"/>
    <p:sldId id="261" r:id="rId12"/>
    <p:sldId id="280" r:id="rId13"/>
    <p:sldId id="281" r:id="rId14"/>
    <p:sldId id="283" r:id="rId15"/>
    <p:sldId id="282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74" r:id="rId25"/>
    <p:sldId id="293" r:id="rId26"/>
    <p:sldId id="275" r:id="rId27"/>
    <p:sldId id="298" r:id="rId28"/>
    <p:sldId id="294" r:id="rId29"/>
    <p:sldId id="296" r:id="rId30"/>
    <p:sldId id="295" r:id="rId31"/>
    <p:sldId id="29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FF0000"/>
    <a:srgbClr val="FF66FF"/>
    <a:srgbClr val="FF3399"/>
    <a:srgbClr val="FF9933"/>
    <a:srgbClr val="FFCC66"/>
    <a:srgbClr val="66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5" autoAdjust="0"/>
    <p:restoredTop sz="93103" autoAdjust="0"/>
  </p:normalViewPr>
  <p:slideViewPr>
    <p:cSldViewPr>
      <p:cViewPr>
        <p:scale>
          <a:sx n="75" d="100"/>
          <a:sy n="75" d="100"/>
        </p:scale>
        <p:origin x="-7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FF0B0F60-5BB6-4A96-8E21-F1B678BD004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123" name="Group 3">
              <a:extLst>
                <a:ext uri="{FF2B5EF4-FFF2-40B4-BE49-F238E27FC236}">
                  <a16:creationId xmlns:a16="http://schemas.microsoft.com/office/drawing/2014/main" id="{D5CC7D43-479C-4B8A-B116-B82EA207D88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124" name="Freeform 4">
                <a:extLst>
                  <a:ext uri="{FF2B5EF4-FFF2-40B4-BE49-F238E27FC236}">
                    <a16:creationId xmlns:a16="http://schemas.microsoft.com/office/drawing/2014/main" id="{D4432D6B-0ADF-418C-869F-8283B128685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125" name="Freeform 5">
                <a:extLst>
                  <a:ext uri="{FF2B5EF4-FFF2-40B4-BE49-F238E27FC236}">
                    <a16:creationId xmlns:a16="http://schemas.microsoft.com/office/drawing/2014/main" id="{0982FCD7-BB25-4B86-9282-C5A420402AD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126" name="Freeform 6">
                <a:extLst>
                  <a:ext uri="{FF2B5EF4-FFF2-40B4-BE49-F238E27FC236}">
                    <a16:creationId xmlns:a16="http://schemas.microsoft.com/office/drawing/2014/main" id="{D778F69F-CE41-4184-999E-638D7FE01D9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127" name="Freeform 7">
                <a:extLst>
                  <a:ext uri="{FF2B5EF4-FFF2-40B4-BE49-F238E27FC236}">
                    <a16:creationId xmlns:a16="http://schemas.microsoft.com/office/drawing/2014/main" id="{11BC14D4-E1CF-4387-9888-0C81FBE7C2D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128" name="Freeform 8">
                <a:extLst>
                  <a:ext uri="{FF2B5EF4-FFF2-40B4-BE49-F238E27FC236}">
                    <a16:creationId xmlns:a16="http://schemas.microsoft.com/office/drawing/2014/main" id="{E6D759A2-8A8B-42DB-B92A-3BB4142DD7B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5129" name="Freeform 9">
              <a:extLst>
                <a:ext uri="{FF2B5EF4-FFF2-40B4-BE49-F238E27FC236}">
                  <a16:creationId xmlns:a16="http://schemas.microsoft.com/office/drawing/2014/main" id="{E5CED789-B763-4499-8946-3C7034C32C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30" name="Freeform 10">
              <a:extLst>
                <a:ext uri="{FF2B5EF4-FFF2-40B4-BE49-F238E27FC236}">
                  <a16:creationId xmlns:a16="http://schemas.microsoft.com/office/drawing/2014/main" id="{1D9E20D9-7D60-46FD-92E5-A4444B8F4A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131" name="Rectangle 11">
            <a:extLst>
              <a:ext uri="{FF2B5EF4-FFF2-40B4-BE49-F238E27FC236}">
                <a16:creationId xmlns:a16="http://schemas.microsoft.com/office/drawing/2014/main" id="{A0C930F3-7248-4371-94F2-DA7CC342E38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vi-VN" noProof="0"/>
              <a:t>Click to edit Master title style</a:t>
            </a: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274F34BD-9EEB-4B07-B212-B407FF565585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vi-VN" noProof="0"/>
              <a:t>Click to edit Master subtitle style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CBB4959B-1482-428F-A27D-2CB8A9C5E53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134" name="Rectangle 14">
            <a:extLst>
              <a:ext uri="{FF2B5EF4-FFF2-40B4-BE49-F238E27FC236}">
                <a16:creationId xmlns:a16="http://schemas.microsoft.com/office/drawing/2014/main" id="{A72AD130-BC42-4C1E-A820-EDBD97D46A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id="{8EF5F9B2-0FB6-4E6D-A020-B6A374FBBC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71B78E3-8754-4941-8032-8F0BD8652450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08AAE3-7FA5-4B62-B3E2-5E4C3A23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7539789-82C0-494C-95E9-8DDFC8DD5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8A4EDA2-91B5-4C54-A67E-54E97130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F5CC8F5-6B6C-47D8-BEDE-1524E4B85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45E158-5C3B-4C94-A54D-673666F9C28E}" type="slidenum">
              <a:rPr lang="en-US" altLang="vi-VN"/>
              <a:pPr/>
              <a:t>‹#›</a:t>
            </a:fld>
            <a:endParaRPr lang="en-US" alt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62EF8A-53D2-4EE3-9985-6628A25795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3163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C51CA85F-306D-4FA5-A561-8C2F2DFD2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49F22C7-BAFC-4CE9-AA9E-5344B8024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F04D073-800B-4DBF-B071-AEDCDE7E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41B9927-2031-485C-909D-31C6717E4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54F696-F6D1-483C-829F-8EB106D4A225}" type="slidenum">
              <a:rPr lang="en-US" altLang="vi-VN"/>
              <a:pPr/>
              <a:t>‹#›</a:t>
            </a:fld>
            <a:endParaRPr lang="en-US" alt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A3D6644-DD1A-49BA-9603-64551E7F50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4437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34717-FD29-4E07-A25A-61D4CA22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EAC5D6-9D29-41CD-9740-383B7628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0D3425D-7BC4-4B67-8403-2C645D89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4CEF347-6F2B-457B-AD83-8B16D7F7AF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B65811-3E8F-4490-9462-11F6D45D4B11}" type="slidenum">
              <a:rPr lang="en-US" altLang="vi-VN"/>
              <a:pPr/>
              <a:t>‹#›</a:t>
            </a:fld>
            <a:endParaRPr lang="en-US" alt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6E059C0-FD9E-4ECC-BFE1-0AE7D153B2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745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A041CB-473A-4D67-95B5-133F3C67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2C6404F-0B90-4C3E-98D7-FC8B6F99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9FE638-6EE8-44F8-9880-A6913D72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DEF8B69-2E58-4129-8018-F1AEEF99F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E46870-07B0-4046-BA6C-EEF07527A886}" type="slidenum">
              <a:rPr lang="en-US" altLang="vi-VN"/>
              <a:pPr/>
              <a:t>‹#›</a:t>
            </a:fld>
            <a:endParaRPr lang="en-US" alt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CD1A941-9CD1-4834-BA7D-7617067E08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9534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F3B792-C230-413B-9B53-ED65FA9B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CDEC02-159A-4B93-B037-28C75F310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16AD346-ACC8-4C1C-9C94-9E1B20360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619710A-808E-46D9-85D4-5E18E37F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B542E03-8502-4C2D-BB52-0D27EF008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49920-74C8-46E3-B76A-07BE8D55BD59}" type="slidenum">
              <a:rPr lang="en-US" altLang="vi-VN"/>
              <a:pPr/>
              <a:t>‹#›</a:t>
            </a:fld>
            <a:endParaRPr lang="en-US" altLang="vi-VN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C1C92770-0ED2-4FB0-BBCE-AFBAF6E268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6721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1D178C-46CA-47CA-83B3-5BEB4EDE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95D596C-FD87-464C-9273-9AC9C919D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C9CE8F-E0FE-4AB4-BD42-533D315A5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A6AA683-BA4A-43EB-862A-E37304E6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5DCEA4D-7792-493D-B816-76DD113D9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7F04A6F-35CE-4CFC-A4E7-1E94BD6A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2A53FB51-347D-4BD6-A983-74E5F7AB5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347229-9B98-4266-9FDE-D4411BF9D1E0}" type="slidenum">
              <a:rPr lang="en-US" altLang="vi-VN"/>
              <a:pPr/>
              <a:t>‹#›</a:t>
            </a:fld>
            <a:endParaRPr lang="en-US" altLang="vi-VN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:a16="http://schemas.microsoft.com/office/drawing/2014/main" id="{0AB53823-F83F-4C1E-8A38-F6F2418869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2315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6EDC1B-8B69-45CA-827C-3E0239DE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F53F2B6-9399-46A4-A9A4-7DB3318A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6C18379-777B-4B0B-97E1-8AE5DF50A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1808F-3520-46D1-BE7B-0B8E285FF453}" type="slidenum">
              <a:rPr lang="en-US" altLang="vi-VN"/>
              <a:pPr/>
              <a:t>‹#›</a:t>
            </a:fld>
            <a:endParaRPr lang="en-US" alt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35CDE38-4403-458C-A34D-28CE10C8EB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2544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785D6B1-CBD8-41FA-B32A-DE833D84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9FE2027-05C7-4387-91D1-A41557A973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7E3B3F-0D79-44B5-ACEE-3B94DD46A274}" type="slidenum">
              <a:rPr lang="en-US" altLang="vi-VN"/>
              <a:pPr/>
              <a:t>‹#›</a:t>
            </a:fld>
            <a:endParaRPr lang="en-US" alt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6925C4F-1E71-4D4B-98D9-6C86B748D7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93418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AFC84D-62D7-4262-B8AB-2D779F86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9A0627-075F-4E7D-B334-74CA0F83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E4FA451-5F18-4AD2-B93A-CBC614CDE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08C771E-E83A-45FE-938C-C7165283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F926A05-0B28-486B-9D4D-8B7387C52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E3E143-D9B1-4DA1-A411-66F6C50FE9E1}" type="slidenum">
              <a:rPr lang="en-US" altLang="vi-VN"/>
              <a:pPr/>
              <a:t>‹#›</a:t>
            </a:fld>
            <a:endParaRPr lang="en-US" altLang="vi-VN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1C93E2B7-7BE8-4CAF-81BA-B793B3545A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4336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9C3E48-DA14-4AA3-AF91-8E376634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B89D9D2-6203-4A71-A86B-9C6881B87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D25FB43-EA0C-4B23-A8C1-98301E3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976A34B-77A9-409E-8A01-397D17C2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9450831-40F7-41BD-A402-7AC0D90B5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2BE804-B875-4725-8CD7-D869F4CC85B8}" type="slidenum">
              <a:rPr lang="en-US" altLang="vi-VN"/>
              <a:pPr/>
              <a:t>‹#›</a:t>
            </a:fld>
            <a:endParaRPr lang="en-US" altLang="vi-VN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0B3CF9A6-2882-491E-9CE5-77D8471658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7935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6B786D-1175-45E7-8E1A-B68AD2B1BE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vi-V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8D3D57D-BE29-4F90-85AD-FEEF1564F1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911040A2-2BFD-402B-9382-1A7E26285286}" type="slidenum">
              <a:rPr lang="en-US" altLang="vi-VN"/>
              <a:pPr/>
              <a:t>‹#›</a:t>
            </a:fld>
            <a:endParaRPr lang="en-US" altLang="vi-VN"/>
          </a:p>
        </p:txBody>
      </p:sp>
      <p:grpSp>
        <p:nvGrpSpPr>
          <p:cNvPr id="4100" name="Group 4">
            <a:extLst>
              <a:ext uri="{FF2B5EF4-FFF2-40B4-BE49-F238E27FC236}">
                <a16:creationId xmlns:a16="http://schemas.microsoft.com/office/drawing/2014/main" id="{78A11316-EA94-4D3A-9549-E97195372F2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101" name="Group 5">
              <a:extLst>
                <a:ext uri="{FF2B5EF4-FFF2-40B4-BE49-F238E27FC236}">
                  <a16:creationId xmlns:a16="http://schemas.microsoft.com/office/drawing/2014/main" id="{5F3B62BE-6490-44A8-9AED-290ECD02AB0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02" name="Freeform 6">
                <a:extLst>
                  <a:ext uri="{FF2B5EF4-FFF2-40B4-BE49-F238E27FC236}">
                    <a16:creationId xmlns:a16="http://schemas.microsoft.com/office/drawing/2014/main" id="{8F85E15D-36DD-46BC-B03C-22930C9CB6B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103" name="Freeform 7">
                <a:extLst>
                  <a:ext uri="{FF2B5EF4-FFF2-40B4-BE49-F238E27FC236}">
                    <a16:creationId xmlns:a16="http://schemas.microsoft.com/office/drawing/2014/main" id="{67B02974-EAA2-475E-8135-8B8D58A79D1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104" name="Freeform 8">
                <a:extLst>
                  <a:ext uri="{FF2B5EF4-FFF2-40B4-BE49-F238E27FC236}">
                    <a16:creationId xmlns:a16="http://schemas.microsoft.com/office/drawing/2014/main" id="{C2DED6BD-1050-4875-BDB7-FE7D4018A80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105" name="Freeform 9">
                <a:extLst>
                  <a:ext uri="{FF2B5EF4-FFF2-40B4-BE49-F238E27FC236}">
                    <a16:creationId xmlns:a16="http://schemas.microsoft.com/office/drawing/2014/main" id="{26C8AB34-FDD4-46A2-8C0E-7BA9AF9E39A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106" name="Freeform 10">
                <a:extLst>
                  <a:ext uri="{FF2B5EF4-FFF2-40B4-BE49-F238E27FC236}">
                    <a16:creationId xmlns:a16="http://schemas.microsoft.com/office/drawing/2014/main" id="{1BEACC76-7052-480F-B7DD-99426EC9C95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4107" name="Freeform 11">
              <a:extLst>
                <a:ext uri="{FF2B5EF4-FFF2-40B4-BE49-F238E27FC236}">
                  <a16:creationId xmlns:a16="http://schemas.microsoft.com/office/drawing/2014/main" id="{E706ED7D-312F-40B2-8F4E-EC668D3359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108" name="Freeform 12">
              <a:extLst>
                <a:ext uri="{FF2B5EF4-FFF2-40B4-BE49-F238E27FC236}">
                  <a16:creationId xmlns:a16="http://schemas.microsoft.com/office/drawing/2014/main" id="{730A166A-55B8-4293-8E9D-F91F0C243F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109" name="Rectangle 13">
            <a:extLst>
              <a:ext uri="{FF2B5EF4-FFF2-40B4-BE49-F238E27FC236}">
                <a16:creationId xmlns:a16="http://schemas.microsoft.com/office/drawing/2014/main" id="{00AC10FC-5846-46E0-A313-7EFEE49F1A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2BDFD016-9100-4354-9AB9-8615815BEA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vi-VN"/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004A931A-A67E-4063-B284-717F48E7F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D40A2F-FF18-4907-AB9E-F896591B6A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346325"/>
            <a:ext cx="7772400" cy="1539875"/>
          </a:xfrm>
          <a:solidFill>
            <a:srgbClr val="000080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VÙNG NÁCH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22AB349-38CF-4A5A-97FC-B721D043F7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191000" y="4953000"/>
            <a:ext cx="4495800" cy="533400"/>
          </a:xfrm>
        </p:spPr>
        <p:txBody>
          <a:bodyPr/>
          <a:lstStyle/>
          <a:p>
            <a:r>
              <a:rPr lang="en-US" altLang="vi-VN" sz="2400" b="1"/>
              <a:t>TS. PHẠM ĐĂNG DIỆU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4F8DB06-4CD7-491B-9836-F905B4EA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"/>
            <a:ext cx="6400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990600" indent="-533400" algn="ctr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371600" indent="-4572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752600" indent="-381000" algn="ctr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209800" indent="-3810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667000" indent="-3810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3124200" indent="-3810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581400" indent="-3810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4038600" indent="-3810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en-US" altLang="vi-VN" sz="2400" b="1"/>
              <a:t>TT. Đào tạo Bồi dưỡng CBYT TP. HCM</a:t>
            </a:r>
          </a:p>
          <a:p>
            <a:pPr eaLnBrk="1" hangingPunct="1"/>
            <a:r>
              <a:rPr lang="en-US" altLang="vi-VN" sz="2400" b="1"/>
              <a:t>BM GIẢI PHẪU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D10460C-71F6-482D-8752-9ABADC8F730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trước: mạc đòn-ngực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1A4BF933-3912-49E2-94F7-C2ED9FFC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728788"/>
            <a:ext cx="3429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FC1D20F1-2252-419D-914F-8F11A6D8D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292893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Freeform 5">
            <a:extLst>
              <a:ext uri="{FF2B5EF4-FFF2-40B4-BE49-F238E27FC236}">
                <a16:creationId xmlns:a16="http://schemas.microsoft.com/office/drawing/2014/main" id="{221CFFD2-C872-4C78-90EB-5DEB66111AF2}"/>
              </a:ext>
            </a:extLst>
          </p:cNvPr>
          <p:cNvSpPr>
            <a:spLocks/>
          </p:cNvSpPr>
          <p:nvPr/>
        </p:nvSpPr>
        <p:spPr bwMode="auto">
          <a:xfrm>
            <a:off x="2311400" y="2562225"/>
            <a:ext cx="1358900" cy="498475"/>
          </a:xfrm>
          <a:custGeom>
            <a:avLst/>
            <a:gdLst>
              <a:gd name="T0" fmla="*/ 32 w 856"/>
              <a:gd name="T1" fmla="*/ 66 h 314"/>
              <a:gd name="T2" fmla="*/ 80 w 856"/>
              <a:gd name="T3" fmla="*/ 18 h 314"/>
              <a:gd name="T4" fmla="*/ 131 w 856"/>
              <a:gd name="T5" fmla="*/ 18 h 314"/>
              <a:gd name="T6" fmla="*/ 389 w 856"/>
              <a:gd name="T7" fmla="*/ 126 h 314"/>
              <a:gd name="T8" fmla="*/ 530 w 856"/>
              <a:gd name="T9" fmla="*/ 180 h 314"/>
              <a:gd name="T10" fmla="*/ 752 w 856"/>
              <a:gd name="T11" fmla="*/ 210 h 314"/>
              <a:gd name="T12" fmla="*/ 848 w 856"/>
              <a:gd name="T13" fmla="*/ 210 h 314"/>
              <a:gd name="T14" fmla="*/ 800 w 856"/>
              <a:gd name="T15" fmla="*/ 306 h 314"/>
              <a:gd name="T16" fmla="*/ 560 w 856"/>
              <a:gd name="T17" fmla="*/ 258 h 314"/>
              <a:gd name="T18" fmla="*/ 281 w 856"/>
              <a:gd name="T19" fmla="*/ 183 h 314"/>
              <a:gd name="T20" fmla="*/ 32 w 856"/>
              <a:gd name="T21" fmla="*/ 66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6" h="314">
                <a:moveTo>
                  <a:pt x="32" y="66"/>
                </a:moveTo>
                <a:cubicBezTo>
                  <a:pt x="0" y="34"/>
                  <a:pt x="64" y="26"/>
                  <a:pt x="80" y="18"/>
                </a:cubicBezTo>
                <a:cubicBezTo>
                  <a:pt x="96" y="10"/>
                  <a:pt x="79" y="0"/>
                  <a:pt x="131" y="18"/>
                </a:cubicBezTo>
                <a:cubicBezTo>
                  <a:pt x="183" y="36"/>
                  <a:pt x="323" y="99"/>
                  <a:pt x="389" y="126"/>
                </a:cubicBezTo>
                <a:cubicBezTo>
                  <a:pt x="455" y="153"/>
                  <a:pt x="470" y="166"/>
                  <a:pt x="530" y="180"/>
                </a:cubicBezTo>
                <a:cubicBezTo>
                  <a:pt x="590" y="194"/>
                  <a:pt x="699" y="205"/>
                  <a:pt x="752" y="210"/>
                </a:cubicBezTo>
                <a:cubicBezTo>
                  <a:pt x="805" y="215"/>
                  <a:pt x="840" y="194"/>
                  <a:pt x="848" y="210"/>
                </a:cubicBezTo>
                <a:cubicBezTo>
                  <a:pt x="856" y="226"/>
                  <a:pt x="848" y="298"/>
                  <a:pt x="800" y="306"/>
                </a:cubicBezTo>
                <a:cubicBezTo>
                  <a:pt x="752" y="314"/>
                  <a:pt x="646" y="278"/>
                  <a:pt x="560" y="258"/>
                </a:cubicBezTo>
                <a:cubicBezTo>
                  <a:pt x="474" y="238"/>
                  <a:pt x="369" y="215"/>
                  <a:pt x="281" y="183"/>
                </a:cubicBezTo>
                <a:cubicBezTo>
                  <a:pt x="193" y="151"/>
                  <a:pt x="84" y="90"/>
                  <a:pt x="32" y="66"/>
                </a:cubicBez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54" name="Freeform 6">
            <a:extLst>
              <a:ext uri="{FF2B5EF4-FFF2-40B4-BE49-F238E27FC236}">
                <a16:creationId xmlns:a16="http://schemas.microsoft.com/office/drawing/2014/main" id="{6594B6D8-C6F7-4534-9B10-4F7DBFFF4DB0}"/>
              </a:ext>
            </a:extLst>
          </p:cNvPr>
          <p:cNvSpPr>
            <a:spLocks/>
          </p:cNvSpPr>
          <p:nvPr/>
        </p:nvSpPr>
        <p:spPr bwMode="auto">
          <a:xfrm>
            <a:off x="7007225" y="2514600"/>
            <a:ext cx="107950" cy="204788"/>
          </a:xfrm>
          <a:custGeom>
            <a:avLst/>
            <a:gdLst>
              <a:gd name="T0" fmla="*/ 2 w 68"/>
              <a:gd name="T1" fmla="*/ 0 h 129"/>
              <a:gd name="T2" fmla="*/ 11 w 68"/>
              <a:gd name="T3" fmla="*/ 63 h 129"/>
              <a:gd name="T4" fmla="*/ 68 w 68"/>
              <a:gd name="T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129">
                <a:moveTo>
                  <a:pt x="2" y="0"/>
                </a:moveTo>
                <a:cubicBezTo>
                  <a:pt x="3" y="10"/>
                  <a:pt x="0" y="42"/>
                  <a:pt x="11" y="63"/>
                </a:cubicBezTo>
                <a:cubicBezTo>
                  <a:pt x="22" y="84"/>
                  <a:pt x="56" y="115"/>
                  <a:pt x="68" y="129"/>
                </a:cubicBezTo>
              </a:path>
            </a:pathLst>
          </a:cu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55" name="Freeform 7">
            <a:extLst>
              <a:ext uri="{FF2B5EF4-FFF2-40B4-BE49-F238E27FC236}">
                <a16:creationId xmlns:a16="http://schemas.microsoft.com/office/drawing/2014/main" id="{264EC93E-F854-45FB-93D5-999868C37CFD}"/>
              </a:ext>
            </a:extLst>
          </p:cNvPr>
          <p:cNvSpPr>
            <a:spLocks/>
          </p:cNvSpPr>
          <p:nvPr/>
        </p:nvSpPr>
        <p:spPr bwMode="auto">
          <a:xfrm>
            <a:off x="7119938" y="2528888"/>
            <a:ext cx="80962" cy="185737"/>
          </a:xfrm>
          <a:custGeom>
            <a:avLst/>
            <a:gdLst>
              <a:gd name="T0" fmla="*/ 51 w 51"/>
              <a:gd name="T1" fmla="*/ 0 h 117"/>
              <a:gd name="T2" fmla="*/ 39 w 51"/>
              <a:gd name="T3" fmla="*/ 57 h 117"/>
              <a:gd name="T4" fmla="*/ 0 w 51"/>
              <a:gd name="T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17">
                <a:moveTo>
                  <a:pt x="51" y="0"/>
                </a:moveTo>
                <a:cubicBezTo>
                  <a:pt x="49" y="9"/>
                  <a:pt x="47" y="38"/>
                  <a:pt x="39" y="57"/>
                </a:cubicBezTo>
                <a:cubicBezTo>
                  <a:pt x="31" y="76"/>
                  <a:pt x="8" y="105"/>
                  <a:pt x="0" y="117"/>
                </a:cubicBezTo>
              </a:path>
            </a:pathLst>
          </a:cu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56" name="Freeform 8">
            <a:extLst>
              <a:ext uri="{FF2B5EF4-FFF2-40B4-BE49-F238E27FC236}">
                <a16:creationId xmlns:a16="http://schemas.microsoft.com/office/drawing/2014/main" id="{8A77B8FF-7872-42E4-8668-3CAEF54A03E8}"/>
              </a:ext>
            </a:extLst>
          </p:cNvPr>
          <p:cNvSpPr>
            <a:spLocks/>
          </p:cNvSpPr>
          <p:nvPr/>
        </p:nvSpPr>
        <p:spPr bwMode="auto">
          <a:xfrm>
            <a:off x="2114550" y="2652713"/>
            <a:ext cx="1473200" cy="1247775"/>
          </a:xfrm>
          <a:custGeom>
            <a:avLst/>
            <a:gdLst>
              <a:gd name="T0" fmla="*/ 135 w 928"/>
              <a:gd name="T1" fmla="*/ 0 h 786"/>
              <a:gd name="T2" fmla="*/ 12 w 928"/>
              <a:gd name="T3" fmla="*/ 57 h 786"/>
              <a:gd name="T4" fmla="*/ 60 w 928"/>
              <a:gd name="T5" fmla="*/ 153 h 786"/>
              <a:gd name="T6" fmla="*/ 348 w 928"/>
              <a:gd name="T7" fmla="*/ 585 h 786"/>
              <a:gd name="T8" fmla="*/ 477 w 928"/>
              <a:gd name="T9" fmla="*/ 786 h 786"/>
              <a:gd name="T10" fmla="*/ 618 w 928"/>
              <a:gd name="T11" fmla="*/ 618 h 786"/>
              <a:gd name="T12" fmla="*/ 924 w 928"/>
              <a:gd name="T13" fmla="*/ 249 h 786"/>
              <a:gd name="T14" fmla="*/ 594 w 928"/>
              <a:gd name="T15" fmla="*/ 183 h 786"/>
              <a:gd name="T16" fmla="*/ 408 w 928"/>
              <a:gd name="T17" fmla="*/ 129 h 786"/>
              <a:gd name="T18" fmla="*/ 135 w 928"/>
              <a:gd name="T19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8" h="786">
                <a:moveTo>
                  <a:pt x="135" y="0"/>
                </a:moveTo>
                <a:cubicBezTo>
                  <a:pt x="36" y="27"/>
                  <a:pt x="24" y="31"/>
                  <a:pt x="12" y="57"/>
                </a:cubicBezTo>
                <a:cubicBezTo>
                  <a:pt x="0" y="83"/>
                  <a:pt x="4" y="65"/>
                  <a:pt x="60" y="153"/>
                </a:cubicBezTo>
                <a:cubicBezTo>
                  <a:pt x="116" y="241"/>
                  <a:pt x="279" y="480"/>
                  <a:pt x="348" y="585"/>
                </a:cubicBezTo>
                <a:cubicBezTo>
                  <a:pt x="417" y="690"/>
                  <a:pt x="420" y="714"/>
                  <a:pt x="477" y="786"/>
                </a:cubicBezTo>
                <a:cubicBezTo>
                  <a:pt x="534" y="720"/>
                  <a:pt x="544" y="707"/>
                  <a:pt x="618" y="618"/>
                </a:cubicBezTo>
                <a:cubicBezTo>
                  <a:pt x="692" y="529"/>
                  <a:pt x="928" y="321"/>
                  <a:pt x="924" y="249"/>
                </a:cubicBezTo>
                <a:cubicBezTo>
                  <a:pt x="783" y="228"/>
                  <a:pt x="725" y="224"/>
                  <a:pt x="594" y="183"/>
                </a:cubicBezTo>
                <a:cubicBezTo>
                  <a:pt x="508" y="163"/>
                  <a:pt x="485" y="160"/>
                  <a:pt x="408" y="129"/>
                </a:cubicBezTo>
                <a:cubicBezTo>
                  <a:pt x="331" y="98"/>
                  <a:pt x="192" y="27"/>
                  <a:pt x="135" y="0"/>
                </a:cubicBezTo>
                <a:close/>
              </a:path>
            </a:pathLst>
          </a:custGeom>
          <a:solidFill>
            <a:srgbClr val="00FF00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57" name="Freeform 9">
            <a:extLst>
              <a:ext uri="{FF2B5EF4-FFF2-40B4-BE49-F238E27FC236}">
                <a16:creationId xmlns:a16="http://schemas.microsoft.com/office/drawing/2014/main" id="{89BDA335-006A-4985-992B-8F4EB3E2F8CF}"/>
              </a:ext>
            </a:extLst>
          </p:cNvPr>
          <p:cNvSpPr>
            <a:spLocks/>
          </p:cNvSpPr>
          <p:nvPr/>
        </p:nvSpPr>
        <p:spPr bwMode="auto">
          <a:xfrm>
            <a:off x="7124700" y="2714625"/>
            <a:ext cx="61913" cy="333375"/>
          </a:xfrm>
          <a:custGeom>
            <a:avLst/>
            <a:gdLst>
              <a:gd name="T0" fmla="*/ 0 w 39"/>
              <a:gd name="T1" fmla="*/ 0 h 210"/>
              <a:gd name="T2" fmla="*/ 27 w 39"/>
              <a:gd name="T3" fmla="*/ 123 h 210"/>
              <a:gd name="T4" fmla="*/ 39 w 39"/>
              <a:gd name="T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10">
                <a:moveTo>
                  <a:pt x="0" y="0"/>
                </a:moveTo>
                <a:cubicBezTo>
                  <a:pt x="4" y="20"/>
                  <a:pt x="21" y="88"/>
                  <a:pt x="27" y="123"/>
                </a:cubicBezTo>
                <a:cubicBezTo>
                  <a:pt x="33" y="158"/>
                  <a:pt x="37" y="192"/>
                  <a:pt x="39" y="210"/>
                </a:cubicBezTo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58" name="Freeform 10">
            <a:extLst>
              <a:ext uri="{FF2B5EF4-FFF2-40B4-BE49-F238E27FC236}">
                <a16:creationId xmlns:a16="http://schemas.microsoft.com/office/drawing/2014/main" id="{5A2690BC-B0D1-4FE3-AF87-012700082C6F}"/>
              </a:ext>
            </a:extLst>
          </p:cNvPr>
          <p:cNvSpPr>
            <a:spLocks/>
          </p:cNvSpPr>
          <p:nvPr/>
        </p:nvSpPr>
        <p:spPr bwMode="auto">
          <a:xfrm>
            <a:off x="2006600" y="2738438"/>
            <a:ext cx="876300" cy="2190750"/>
          </a:xfrm>
          <a:custGeom>
            <a:avLst/>
            <a:gdLst>
              <a:gd name="T0" fmla="*/ 77 w 552"/>
              <a:gd name="T1" fmla="*/ 0 h 1380"/>
              <a:gd name="T2" fmla="*/ 5 w 552"/>
              <a:gd name="T3" fmla="*/ 138 h 1380"/>
              <a:gd name="T4" fmla="*/ 48 w 552"/>
              <a:gd name="T5" fmla="*/ 195 h 1380"/>
              <a:gd name="T6" fmla="*/ 86 w 552"/>
              <a:gd name="T7" fmla="*/ 336 h 1380"/>
              <a:gd name="T8" fmla="*/ 96 w 552"/>
              <a:gd name="T9" fmla="*/ 483 h 1380"/>
              <a:gd name="T10" fmla="*/ 179 w 552"/>
              <a:gd name="T11" fmla="*/ 777 h 1380"/>
              <a:gd name="T12" fmla="*/ 240 w 552"/>
              <a:gd name="T13" fmla="*/ 1059 h 1380"/>
              <a:gd name="T14" fmla="*/ 335 w 552"/>
              <a:gd name="T15" fmla="*/ 1338 h 1380"/>
              <a:gd name="T16" fmla="*/ 458 w 552"/>
              <a:gd name="T17" fmla="*/ 1314 h 1380"/>
              <a:gd name="T18" fmla="*/ 419 w 552"/>
              <a:gd name="T19" fmla="*/ 1089 h 1380"/>
              <a:gd name="T20" fmla="*/ 480 w 552"/>
              <a:gd name="T21" fmla="*/ 1059 h 1380"/>
              <a:gd name="T22" fmla="*/ 480 w 552"/>
              <a:gd name="T23" fmla="*/ 963 h 1380"/>
              <a:gd name="T24" fmla="*/ 528 w 552"/>
              <a:gd name="T25" fmla="*/ 867 h 1380"/>
              <a:gd name="T26" fmla="*/ 539 w 552"/>
              <a:gd name="T27" fmla="*/ 768 h 1380"/>
              <a:gd name="T28" fmla="*/ 506 w 552"/>
              <a:gd name="T29" fmla="*/ 678 h 1380"/>
              <a:gd name="T30" fmla="*/ 260 w 552"/>
              <a:gd name="T31" fmla="*/ 303 h 1380"/>
              <a:gd name="T32" fmla="*/ 77 w 552"/>
              <a:gd name="T33" fmla="*/ 0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2" h="1380">
                <a:moveTo>
                  <a:pt x="77" y="0"/>
                </a:moveTo>
                <a:cubicBezTo>
                  <a:pt x="68" y="114"/>
                  <a:pt x="10" y="106"/>
                  <a:pt x="5" y="138"/>
                </a:cubicBezTo>
                <a:cubicBezTo>
                  <a:pt x="0" y="170"/>
                  <a:pt x="35" y="162"/>
                  <a:pt x="48" y="195"/>
                </a:cubicBezTo>
                <a:cubicBezTo>
                  <a:pt x="61" y="228"/>
                  <a:pt x="78" y="288"/>
                  <a:pt x="86" y="336"/>
                </a:cubicBezTo>
                <a:cubicBezTo>
                  <a:pt x="94" y="384"/>
                  <a:pt x="80" y="409"/>
                  <a:pt x="96" y="483"/>
                </a:cubicBezTo>
                <a:cubicBezTo>
                  <a:pt x="112" y="557"/>
                  <a:pt x="155" y="681"/>
                  <a:pt x="179" y="777"/>
                </a:cubicBezTo>
                <a:cubicBezTo>
                  <a:pt x="203" y="873"/>
                  <a:pt x="214" y="965"/>
                  <a:pt x="240" y="1059"/>
                </a:cubicBezTo>
                <a:cubicBezTo>
                  <a:pt x="266" y="1153"/>
                  <a:pt x="299" y="1296"/>
                  <a:pt x="335" y="1338"/>
                </a:cubicBezTo>
                <a:cubicBezTo>
                  <a:pt x="371" y="1380"/>
                  <a:pt x="444" y="1355"/>
                  <a:pt x="458" y="1314"/>
                </a:cubicBezTo>
                <a:cubicBezTo>
                  <a:pt x="472" y="1273"/>
                  <a:pt x="415" y="1131"/>
                  <a:pt x="419" y="1089"/>
                </a:cubicBezTo>
                <a:cubicBezTo>
                  <a:pt x="423" y="1047"/>
                  <a:pt x="470" y="1080"/>
                  <a:pt x="480" y="1059"/>
                </a:cubicBezTo>
                <a:cubicBezTo>
                  <a:pt x="490" y="1038"/>
                  <a:pt x="472" y="995"/>
                  <a:pt x="480" y="963"/>
                </a:cubicBezTo>
                <a:cubicBezTo>
                  <a:pt x="488" y="931"/>
                  <a:pt x="518" y="899"/>
                  <a:pt x="528" y="867"/>
                </a:cubicBezTo>
                <a:cubicBezTo>
                  <a:pt x="538" y="835"/>
                  <a:pt x="543" y="799"/>
                  <a:pt x="539" y="768"/>
                </a:cubicBezTo>
                <a:cubicBezTo>
                  <a:pt x="535" y="737"/>
                  <a:pt x="552" y="755"/>
                  <a:pt x="506" y="678"/>
                </a:cubicBezTo>
                <a:cubicBezTo>
                  <a:pt x="460" y="601"/>
                  <a:pt x="331" y="416"/>
                  <a:pt x="260" y="303"/>
                </a:cubicBezTo>
                <a:cubicBezTo>
                  <a:pt x="189" y="190"/>
                  <a:pt x="115" y="63"/>
                  <a:pt x="77" y="0"/>
                </a:cubicBezTo>
                <a:close/>
              </a:path>
            </a:pathLst>
          </a:custGeom>
          <a:solidFill>
            <a:srgbClr val="FFFF00">
              <a:alpha val="4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59" name="Freeform 11">
            <a:extLst>
              <a:ext uri="{FF2B5EF4-FFF2-40B4-BE49-F238E27FC236}">
                <a16:creationId xmlns:a16="http://schemas.microsoft.com/office/drawing/2014/main" id="{0ED06958-4CD4-4F92-8C62-7618EAF146EB}"/>
              </a:ext>
            </a:extLst>
          </p:cNvPr>
          <p:cNvSpPr>
            <a:spLocks/>
          </p:cNvSpPr>
          <p:nvPr/>
        </p:nvSpPr>
        <p:spPr bwMode="auto">
          <a:xfrm>
            <a:off x="7121525" y="3052763"/>
            <a:ext cx="146050" cy="690562"/>
          </a:xfrm>
          <a:custGeom>
            <a:avLst/>
            <a:gdLst>
              <a:gd name="T0" fmla="*/ 38 w 92"/>
              <a:gd name="T1" fmla="*/ 0 h 435"/>
              <a:gd name="T2" fmla="*/ 2 w 92"/>
              <a:gd name="T3" fmla="*/ 102 h 435"/>
              <a:gd name="T4" fmla="*/ 29 w 92"/>
              <a:gd name="T5" fmla="*/ 342 h 435"/>
              <a:gd name="T6" fmla="*/ 92 w 92"/>
              <a:gd name="T7" fmla="*/ 43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435">
                <a:moveTo>
                  <a:pt x="38" y="0"/>
                </a:moveTo>
                <a:cubicBezTo>
                  <a:pt x="32" y="17"/>
                  <a:pt x="4" y="45"/>
                  <a:pt x="2" y="102"/>
                </a:cubicBezTo>
                <a:cubicBezTo>
                  <a:pt x="0" y="159"/>
                  <a:pt x="14" y="287"/>
                  <a:pt x="29" y="342"/>
                </a:cubicBezTo>
                <a:cubicBezTo>
                  <a:pt x="44" y="397"/>
                  <a:pt x="79" y="416"/>
                  <a:pt x="92" y="435"/>
                </a:cubicBezTo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60" name="Freeform 12">
            <a:extLst>
              <a:ext uri="{FF2B5EF4-FFF2-40B4-BE49-F238E27FC236}">
                <a16:creationId xmlns:a16="http://schemas.microsoft.com/office/drawing/2014/main" id="{2D00EBDF-43D9-4D67-9B90-BA879052F8E4}"/>
              </a:ext>
            </a:extLst>
          </p:cNvPr>
          <p:cNvSpPr>
            <a:spLocks/>
          </p:cNvSpPr>
          <p:nvPr/>
        </p:nvSpPr>
        <p:spPr bwMode="auto">
          <a:xfrm>
            <a:off x="7196138" y="3052763"/>
            <a:ext cx="166687" cy="700087"/>
          </a:xfrm>
          <a:custGeom>
            <a:avLst/>
            <a:gdLst>
              <a:gd name="T0" fmla="*/ 0 w 105"/>
              <a:gd name="T1" fmla="*/ 0 h 441"/>
              <a:gd name="T2" fmla="*/ 66 w 105"/>
              <a:gd name="T3" fmla="*/ 114 h 441"/>
              <a:gd name="T4" fmla="*/ 102 w 105"/>
              <a:gd name="T5" fmla="*/ 246 h 441"/>
              <a:gd name="T6" fmla="*/ 87 w 105"/>
              <a:gd name="T7" fmla="*/ 381 h 441"/>
              <a:gd name="T8" fmla="*/ 48 w 105"/>
              <a:gd name="T9" fmla="*/ 44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441">
                <a:moveTo>
                  <a:pt x="0" y="0"/>
                </a:moveTo>
                <a:cubicBezTo>
                  <a:pt x="11" y="19"/>
                  <a:pt x="49" y="73"/>
                  <a:pt x="66" y="114"/>
                </a:cubicBezTo>
                <a:cubicBezTo>
                  <a:pt x="83" y="155"/>
                  <a:pt x="99" y="201"/>
                  <a:pt x="102" y="246"/>
                </a:cubicBezTo>
                <a:cubicBezTo>
                  <a:pt x="105" y="291"/>
                  <a:pt x="96" y="349"/>
                  <a:pt x="87" y="381"/>
                </a:cubicBezTo>
                <a:cubicBezTo>
                  <a:pt x="78" y="413"/>
                  <a:pt x="56" y="429"/>
                  <a:pt x="48" y="441"/>
                </a:cubicBezTo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61" name="Freeform 13">
            <a:extLst>
              <a:ext uri="{FF2B5EF4-FFF2-40B4-BE49-F238E27FC236}">
                <a16:creationId xmlns:a16="http://schemas.microsoft.com/office/drawing/2014/main" id="{D4A48F0E-1D0C-49A0-8CE0-F844E5CD799E}"/>
              </a:ext>
            </a:extLst>
          </p:cNvPr>
          <p:cNvSpPr>
            <a:spLocks/>
          </p:cNvSpPr>
          <p:nvPr/>
        </p:nvSpPr>
        <p:spPr bwMode="auto">
          <a:xfrm>
            <a:off x="1766888" y="2933700"/>
            <a:ext cx="666750" cy="1912938"/>
          </a:xfrm>
          <a:custGeom>
            <a:avLst/>
            <a:gdLst>
              <a:gd name="T0" fmla="*/ 96 w 420"/>
              <a:gd name="T1" fmla="*/ 0 h 1205"/>
              <a:gd name="T2" fmla="*/ 108 w 420"/>
              <a:gd name="T3" fmla="*/ 84 h 1205"/>
              <a:gd name="T4" fmla="*/ 114 w 420"/>
              <a:gd name="T5" fmla="*/ 216 h 1205"/>
              <a:gd name="T6" fmla="*/ 78 w 420"/>
              <a:gd name="T7" fmla="*/ 456 h 1205"/>
              <a:gd name="T8" fmla="*/ 33 w 420"/>
              <a:gd name="T9" fmla="*/ 663 h 1205"/>
              <a:gd name="T10" fmla="*/ 0 w 420"/>
              <a:gd name="T11" fmla="*/ 867 h 1205"/>
              <a:gd name="T12" fmla="*/ 249 w 420"/>
              <a:gd name="T13" fmla="*/ 1107 h 1205"/>
              <a:gd name="T14" fmla="*/ 369 w 420"/>
              <a:gd name="T15" fmla="*/ 1194 h 1205"/>
              <a:gd name="T16" fmla="*/ 420 w 420"/>
              <a:gd name="T17" fmla="*/ 1041 h 1205"/>
              <a:gd name="T18" fmla="*/ 381 w 420"/>
              <a:gd name="T19" fmla="*/ 903 h 1205"/>
              <a:gd name="T20" fmla="*/ 297 w 420"/>
              <a:gd name="T21" fmla="*/ 543 h 1205"/>
              <a:gd name="T22" fmla="*/ 246 w 420"/>
              <a:gd name="T23" fmla="*/ 360 h 1205"/>
              <a:gd name="T24" fmla="*/ 234 w 420"/>
              <a:gd name="T25" fmla="*/ 219 h 1205"/>
              <a:gd name="T26" fmla="*/ 216 w 420"/>
              <a:gd name="T27" fmla="*/ 135 h 1205"/>
              <a:gd name="T28" fmla="*/ 183 w 420"/>
              <a:gd name="T29" fmla="*/ 48 h 1205"/>
              <a:gd name="T30" fmla="*/ 96 w 420"/>
              <a:gd name="T31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0" h="1205">
                <a:moveTo>
                  <a:pt x="96" y="0"/>
                </a:moveTo>
                <a:cubicBezTo>
                  <a:pt x="102" y="66"/>
                  <a:pt x="105" y="48"/>
                  <a:pt x="108" y="84"/>
                </a:cubicBezTo>
                <a:cubicBezTo>
                  <a:pt x="111" y="120"/>
                  <a:pt x="119" y="154"/>
                  <a:pt x="114" y="216"/>
                </a:cubicBezTo>
                <a:cubicBezTo>
                  <a:pt x="109" y="278"/>
                  <a:pt x="91" y="382"/>
                  <a:pt x="78" y="456"/>
                </a:cubicBezTo>
                <a:cubicBezTo>
                  <a:pt x="65" y="530"/>
                  <a:pt x="46" y="595"/>
                  <a:pt x="33" y="663"/>
                </a:cubicBezTo>
                <a:cubicBezTo>
                  <a:pt x="20" y="731"/>
                  <a:pt x="3" y="777"/>
                  <a:pt x="0" y="867"/>
                </a:cubicBezTo>
                <a:cubicBezTo>
                  <a:pt x="28" y="945"/>
                  <a:pt x="188" y="1053"/>
                  <a:pt x="249" y="1107"/>
                </a:cubicBezTo>
                <a:cubicBezTo>
                  <a:pt x="310" y="1161"/>
                  <a:pt x="340" y="1205"/>
                  <a:pt x="369" y="1194"/>
                </a:cubicBezTo>
                <a:cubicBezTo>
                  <a:pt x="398" y="1183"/>
                  <a:pt x="418" y="1089"/>
                  <a:pt x="420" y="1041"/>
                </a:cubicBezTo>
                <a:cubicBezTo>
                  <a:pt x="412" y="994"/>
                  <a:pt x="401" y="986"/>
                  <a:pt x="381" y="903"/>
                </a:cubicBezTo>
                <a:cubicBezTo>
                  <a:pt x="361" y="820"/>
                  <a:pt x="319" y="633"/>
                  <a:pt x="297" y="543"/>
                </a:cubicBezTo>
                <a:cubicBezTo>
                  <a:pt x="275" y="453"/>
                  <a:pt x="257" y="414"/>
                  <a:pt x="246" y="360"/>
                </a:cubicBezTo>
                <a:cubicBezTo>
                  <a:pt x="235" y="306"/>
                  <a:pt x="239" y="256"/>
                  <a:pt x="234" y="219"/>
                </a:cubicBezTo>
                <a:cubicBezTo>
                  <a:pt x="229" y="182"/>
                  <a:pt x="224" y="163"/>
                  <a:pt x="216" y="135"/>
                </a:cubicBezTo>
                <a:cubicBezTo>
                  <a:pt x="208" y="107"/>
                  <a:pt x="203" y="70"/>
                  <a:pt x="183" y="48"/>
                </a:cubicBezTo>
                <a:cubicBezTo>
                  <a:pt x="163" y="26"/>
                  <a:pt x="114" y="10"/>
                  <a:pt x="96" y="0"/>
                </a:cubicBezTo>
                <a:close/>
              </a:path>
            </a:pathLst>
          </a:custGeom>
          <a:solidFill>
            <a:srgbClr val="FF9933">
              <a:alpha val="6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62" name="Freeform 14">
            <a:extLst>
              <a:ext uri="{FF2B5EF4-FFF2-40B4-BE49-F238E27FC236}">
                <a16:creationId xmlns:a16="http://schemas.microsoft.com/office/drawing/2014/main" id="{1440AF8E-A553-423C-BB65-AC5CE4C234A4}"/>
              </a:ext>
            </a:extLst>
          </p:cNvPr>
          <p:cNvSpPr>
            <a:spLocks/>
          </p:cNvSpPr>
          <p:nvPr/>
        </p:nvSpPr>
        <p:spPr bwMode="auto">
          <a:xfrm>
            <a:off x="7277100" y="3757613"/>
            <a:ext cx="33338" cy="376237"/>
          </a:xfrm>
          <a:custGeom>
            <a:avLst/>
            <a:gdLst>
              <a:gd name="T0" fmla="*/ 0 w 21"/>
              <a:gd name="T1" fmla="*/ 0 h 237"/>
              <a:gd name="T2" fmla="*/ 18 w 21"/>
              <a:gd name="T3" fmla="*/ 138 h 237"/>
              <a:gd name="T4" fmla="*/ 18 w 21"/>
              <a:gd name="T5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" h="237">
                <a:moveTo>
                  <a:pt x="0" y="0"/>
                </a:moveTo>
                <a:cubicBezTo>
                  <a:pt x="3" y="23"/>
                  <a:pt x="15" y="99"/>
                  <a:pt x="18" y="138"/>
                </a:cubicBezTo>
                <a:cubicBezTo>
                  <a:pt x="21" y="177"/>
                  <a:pt x="18" y="217"/>
                  <a:pt x="18" y="237"/>
                </a:cubicBezTo>
              </a:path>
            </a:pathLst>
          </a:custGeom>
          <a:noFill/>
          <a:ln w="28575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63" name="Freeform 15">
            <a:extLst>
              <a:ext uri="{FF2B5EF4-FFF2-40B4-BE49-F238E27FC236}">
                <a16:creationId xmlns:a16="http://schemas.microsoft.com/office/drawing/2014/main" id="{E3EA2223-132E-4E72-AB92-AB2E607E177E}"/>
              </a:ext>
            </a:extLst>
          </p:cNvPr>
          <p:cNvSpPr>
            <a:spLocks/>
          </p:cNvSpPr>
          <p:nvPr/>
        </p:nvSpPr>
        <p:spPr bwMode="auto">
          <a:xfrm>
            <a:off x="6481763" y="4119563"/>
            <a:ext cx="819150" cy="614362"/>
          </a:xfrm>
          <a:custGeom>
            <a:avLst/>
            <a:gdLst>
              <a:gd name="T0" fmla="*/ 516 w 516"/>
              <a:gd name="T1" fmla="*/ 0 h 387"/>
              <a:gd name="T2" fmla="*/ 261 w 516"/>
              <a:gd name="T3" fmla="*/ 177 h 387"/>
              <a:gd name="T4" fmla="*/ 0 w 516"/>
              <a:gd name="T5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6" h="387">
                <a:moveTo>
                  <a:pt x="516" y="0"/>
                </a:moveTo>
                <a:cubicBezTo>
                  <a:pt x="474" y="29"/>
                  <a:pt x="347" y="113"/>
                  <a:pt x="261" y="177"/>
                </a:cubicBezTo>
                <a:cubicBezTo>
                  <a:pt x="175" y="241"/>
                  <a:pt x="54" y="343"/>
                  <a:pt x="0" y="387"/>
                </a:cubicBezTo>
              </a:path>
            </a:pathLst>
          </a:custGeom>
          <a:noFill/>
          <a:ln w="28575" cap="flat">
            <a:solidFill>
              <a:srgbClr val="FF3399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64" name="Freeform 16">
            <a:extLst>
              <a:ext uri="{FF2B5EF4-FFF2-40B4-BE49-F238E27FC236}">
                <a16:creationId xmlns:a16="http://schemas.microsoft.com/office/drawing/2014/main" id="{845CC9B1-6A32-4835-8D44-A86A85D2BEE8}"/>
              </a:ext>
            </a:extLst>
          </p:cNvPr>
          <p:cNvSpPr>
            <a:spLocks/>
          </p:cNvSpPr>
          <p:nvPr/>
        </p:nvSpPr>
        <p:spPr bwMode="auto">
          <a:xfrm>
            <a:off x="1587500" y="2954338"/>
            <a:ext cx="368300" cy="1789112"/>
          </a:xfrm>
          <a:custGeom>
            <a:avLst/>
            <a:gdLst>
              <a:gd name="T0" fmla="*/ 203 w 232"/>
              <a:gd name="T1" fmla="*/ 5 h 1127"/>
              <a:gd name="T2" fmla="*/ 152 w 232"/>
              <a:gd name="T3" fmla="*/ 59 h 1127"/>
              <a:gd name="T4" fmla="*/ 125 w 232"/>
              <a:gd name="T5" fmla="*/ 116 h 1127"/>
              <a:gd name="T6" fmla="*/ 104 w 232"/>
              <a:gd name="T7" fmla="*/ 299 h 1127"/>
              <a:gd name="T8" fmla="*/ 56 w 232"/>
              <a:gd name="T9" fmla="*/ 491 h 1127"/>
              <a:gd name="T10" fmla="*/ 8 w 232"/>
              <a:gd name="T11" fmla="*/ 683 h 1127"/>
              <a:gd name="T12" fmla="*/ 8 w 232"/>
              <a:gd name="T13" fmla="*/ 875 h 1127"/>
              <a:gd name="T14" fmla="*/ 17 w 232"/>
              <a:gd name="T15" fmla="*/ 1127 h 1127"/>
              <a:gd name="T16" fmla="*/ 104 w 232"/>
              <a:gd name="T17" fmla="*/ 875 h 1127"/>
              <a:gd name="T18" fmla="*/ 149 w 232"/>
              <a:gd name="T19" fmla="*/ 623 h 1127"/>
              <a:gd name="T20" fmla="*/ 221 w 232"/>
              <a:gd name="T21" fmla="*/ 230 h 1127"/>
              <a:gd name="T22" fmla="*/ 215 w 232"/>
              <a:gd name="T23" fmla="*/ 92 h 1127"/>
              <a:gd name="T24" fmla="*/ 203 w 232"/>
              <a:gd name="T25" fmla="*/ 5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2" h="1127">
                <a:moveTo>
                  <a:pt x="203" y="5"/>
                </a:moveTo>
                <a:cubicBezTo>
                  <a:pt x="193" y="0"/>
                  <a:pt x="165" y="41"/>
                  <a:pt x="152" y="59"/>
                </a:cubicBezTo>
                <a:cubicBezTo>
                  <a:pt x="139" y="77"/>
                  <a:pt x="133" y="76"/>
                  <a:pt x="125" y="116"/>
                </a:cubicBezTo>
                <a:cubicBezTo>
                  <a:pt x="117" y="156"/>
                  <a:pt x="115" y="237"/>
                  <a:pt x="104" y="299"/>
                </a:cubicBezTo>
                <a:cubicBezTo>
                  <a:pt x="93" y="361"/>
                  <a:pt x="72" y="427"/>
                  <a:pt x="56" y="491"/>
                </a:cubicBezTo>
                <a:cubicBezTo>
                  <a:pt x="40" y="555"/>
                  <a:pt x="16" y="619"/>
                  <a:pt x="8" y="683"/>
                </a:cubicBezTo>
                <a:cubicBezTo>
                  <a:pt x="0" y="747"/>
                  <a:pt x="6" y="801"/>
                  <a:pt x="8" y="875"/>
                </a:cubicBezTo>
                <a:cubicBezTo>
                  <a:pt x="10" y="949"/>
                  <a:pt x="1" y="1127"/>
                  <a:pt x="17" y="1127"/>
                </a:cubicBezTo>
                <a:cubicBezTo>
                  <a:pt x="33" y="1127"/>
                  <a:pt x="82" y="959"/>
                  <a:pt x="104" y="875"/>
                </a:cubicBezTo>
                <a:cubicBezTo>
                  <a:pt x="126" y="791"/>
                  <a:pt x="130" y="730"/>
                  <a:pt x="149" y="623"/>
                </a:cubicBezTo>
                <a:cubicBezTo>
                  <a:pt x="168" y="516"/>
                  <a:pt x="210" y="318"/>
                  <a:pt x="221" y="230"/>
                </a:cubicBezTo>
                <a:cubicBezTo>
                  <a:pt x="232" y="142"/>
                  <a:pt x="218" y="129"/>
                  <a:pt x="215" y="92"/>
                </a:cubicBezTo>
                <a:cubicBezTo>
                  <a:pt x="212" y="55"/>
                  <a:pt x="213" y="10"/>
                  <a:pt x="203" y="5"/>
                </a:cubicBezTo>
                <a:close/>
              </a:path>
            </a:pathLst>
          </a:custGeom>
          <a:solidFill>
            <a:srgbClr val="FF0000">
              <a:alpha val="4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7665" name="Freeform 17">
            <a:extLst>
              <a:ext uri="{FF2B5EF4-FFF2-40B4-BE49-F238E27FC236}">
                <a16:creationId xmlns:a16="http://schemas.microsoft.com/office/drawing/2014/main" id="{CF4587EA-3552-42C4-8B9A-0A61DD948169}"/>
              </a:ext>
            </a:extLst>
          </p:cNvPr>
          <p:cNvSpPr>
            <a:spLocks/>
          </p:cNvSpPr>
          <p:nvPr/>
        </p:nvSpPr>
        <p:spPr bwMode="auto">
          <a:xfrm>
            <a:off x="7169150" y="4105275"/>
            <a:ext cx="169863" cy="304800"/>
          </a:xfrm>
          <a:custGeom>
            <a:avLst/>
            <a:gdLst>
              <a:gd name="T0" fmla="*/ 146 w 167"/>
              <a:gd name="T1" fmla="*/ 0 h 301"/>
              <a:gd name="T2" fmla="*/ 47 w 167"/>
              <a:gd name="T3" fmla="*/ 144 h 301"/>
              <a:gd name="T4" fmla="*/ 17 w 167"/>
              <a:gd name="T5" fmla="*/ 285 h 301"/>
              <a:gd name="T6" fmla="*/ 149 w 167"/>
              <a:gd name="T7" fmla="*/ 237 h 301"/>
              <a:gd name="T8" fmla="*/ 125 w 167"/>
              <a:gd name="T9" fmla="*/ 156 h 301"/>
              <a:gd name="T10" fmla="*/ 146 w 167"/>
              <a:gd name="T11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301">
                <a:moveTo>
                  <a:pt x="146" y="0"/>
                </a:moveTo>
                <a:cubicBezTo>
                  <a:pt x="126" y="5"/>
                  <a:pt x="68" y="97"/>
                  <a:pt x="47" y="144"/>
                </a:cubicBezTo>
                <a:cubicBezTo>
                  <a:pt x="26" y="191"/>
                  <a:pt x="0" y="269"/>
                  <a:pt x="17" y="285"/>
                </a:cubicBezTo>
                <a:cubicBezTo>
                  <a:pt x="34" y="301"/>
                  <a:pt x="131" y="258"/>
                  <a:pt x="149" y="237"/>
                </a:cubicBezTo>
                <a:cubicBezTo>
                  <a:pt x="167" y="216"/>
                  <a:pt x="125" y="195"/>
                  <a:pt x="125" y="156"/>
                </a:cubicBezTo>
                <a:cubicBezTo>
                  <a:pt x="125" y="117"/>
                  <a:pt x="142" y="32"/>
                  <a:pt x="146" y="0"/>
                </a:cubicBezTo>
                <a:close/>
              </a:path>
            </a:pathLst>
          </a:custGeom>
          <a:solidFill>
            <a:srgbClr val="FF00FF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AF9BEB87-1B24-4028-A84D-14382532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3"/>
          <a:stretch>
            <a:fillRect/>
          </a:stretch>
        </p:blipFill>
        <p:spPr bwMode="auto">
          <a:xfrm>
            <a:off x="4038600" y="1371600"/>
            <a:ext cx="42672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Rectangle 5">
            <a:extLst>
              <a:ext uri="{FF2B5EF4-FFF2-40B4-BE49-F238E27FC236}">
                <a16:creationId xmlns:a16="http://schemas.microsoft.com/office/drawing/2014/main" id="{54FA28A4-597C-4FE4-BE91-20BBD469E3F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ngoài</a:t>
            </a:r>
          </a:p>
        </p:txBody>
      </p:sp>
      <p:sp>
        <p:nvSpPr>
          <p:cNvPr id="11270" name="Oval 6">
            <a:extLst>
              <a:ext uri="{FF2B5EF4-FFF2-40B4-BE49-F238E27FC236}">
                <a16:creationId xmlns:a16="http://schemas.microsoft.com/office/drawing/2014/main" id="{1B619DDB-29A0-4436-836F-FF415D5A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736850"/>
            <a:ext cx="576262" cy="692150"/>
          </a:xfrm>
          <a:prstGeom prst="ellipse">
            <a:avLst/>
          </a:prstGeom>
          <a:solidFill>
            <a:srgbClr val="00FFFF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271" name="Freeform 7">
            <a:extLst>
              <a:ext uri="{FF2B5EF4-FFF2-40B4-BE49-F238E27FC236}">
                <a16:creationId xmlns:a16="http://schemas.microsoft.com/office/drawing/2014/main" id="{A3456E94-B51E-4DFC-849A-6B12E07E06A6}"/>
              </a:ext>
            </a:extLst>
          </p:cNvPr>
          <p:cNvSpPr>
            <a:spLocks/>
          </p:cNvSpPr>
          <p:nvPr/>
        </p:nvSpPr>
        <p:spPr bwMode="auto">
          <a:xfrm>
            <a:off x="4240213" y="2173288"/>
            <a:ext cx="2003425" cy="2817812"/>
          </a:xfrm>
          <a:custGeom>
            <a:avLst/>
            <a:gdLst>
              <a:gd name="T0" fmla="*/ 449 w 834"/>
              <a:gd name="T1" fmla="*/ 150 h 1173"/>
              <a:gd name="T2" fmla="*/ 401 w 834"/>
              <a:gd name="T3" fmla="*/ 246 h 1173"/>
              <a:gd name="T4" fmla="*/ 324 w 834"/>
              <a:gd name="T5" fmla="*/ 334 h 1173"/>
              <a:gd name="T6" fmla="*/ 305 w 834"/>
              <a:gd name="T7" fmla="*/ 534 h 1173"/>
              <a:gd name="T8" fmla="*/ 477 w 834"/>
              <a:gd name="T9" fmla="*/ 820 h 1173"/>
              <a:gd name="T10" fmla="*/ 573 w 834"/>
              <a:gd name="T11" fmla="*/ 907 h 1173"/>
              <a:gd name="T12" fmla="*/ 693 w 834"/>
              <a:gd name="T13" fmla="*/ 1081 h 1173"/>
              <a:gd name="T14" fmla="*/ 785 w 834"/>
              <a:gd name="T15" fmla="*/ 1158 h 1173"/>
              <a:gd name="T16" fmla="*/ 401 w 834"/>
              <a:gd name="T17" fmla="*/ 1110 h 1173"/>
              <a:gd name="T18" fmla="*/ 48 w 834"/>
              <a:gd name="T19" fmla="*/ 781 h 1173"/>
              <a:gd name="T20" fmla="*/ 111 w 834"/>
              <a:gd name="T21" fmla="*/ 301 h 1173"/>
              <a:gd name="T22" fmla="*/ 357 w 834"/>
              <a:gd name="T23" fmla="*/ 76 h 1173"/>
              <a:gd name="T24" fmla="*/ 545 w 834"/>
              <a:gd name="T25" fmla="*/ 6 h 1173"/>
              <a:gd name="T26" fmla="*/ 485 w 834"/>
              <a:gd name="T27" fmla="*/ 42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4" h="1173">
                <a:moveTo>
                  <a:pt x="449" y="150"/>
                </a:moveTo>
                <a:cubicBezTo>
                  <a:pt x="441" y="166"/>
                  <a:pt x="422" y="215"/>
                  <a:pt x="401" y="246"/>
                </a:cubicBezTo>
                <a:cubicBezTo>
                  <a:pt x="380" y="277"/>
                  <a:pt x="340" y="286"/>
                  <a:pt x="324" y="334"/>
                </a:cubicBezTo>
                <a:cubicBezTo>
                  <a:pt x="308" y="382"/>
                  <a:pt x="280" y="453"/>
                  <a:pt x="305" y="534"/>
                </a:cubicBezTo>
                <a:cubicBezTo>
                  <a:pt x="330" y="615"/>
                  <a:pt x="432" y="758"/>
                  <a:pt x="477" y="820"/>
                </a:cubicBezTo>
                <a:cubicBezTo>
                  <a:pt x="522" y="882"/>
                  <a:pt x="537" y="864"/>
                  <a:pt x="573" y="907"/>
                </a:cubicBezTo>
                <a:cubicBezTo>
                  <a:pt x="609" y="950"/>
                  <a:pt x="658" y="1039"/>
                  <a:pt x="693" y="1081"/>
                </a:cubicBezTo>
                <a:cubicBezTo>
                  <a:pt x="728" y="1123"/>
                  <a:pt x="834" y="1153"/>
                  <a:pt x="785" y="1158"/>
                </a:cubicBezTo>
                <a:cubicBezTo>
                  <a:pt x="736" y="1163"/>
                  <a:pt x="524" y="1173"/>
                  <a:pt x="401" y="1110"/>
                </a:cubicBezTo>
                <a:cubicBezTo>
                  <a:pt x="278" y="1047"/>
                  <a:pt x="96" y="916"/>
                  <a:pt x="48" y="781"/>
                </a:cubicBezTo>
                <a:cubicBezTo>
                  <a:pt x="0" y="646"/>
                  <a:pt x="59" y="418"/>
                  <a:pt x="111" y="301"/>
                </a:cubicBezTo>
                <a:cubicBezTo>
                  <a:pt x="163" y="184"/>
                  <a:pt x="285" y="125"/>
                  <a:pt x="357" y="76"/>
                </a:cubicBezTo>
                <a:cubicBezTo>
                  <a:pt x="429" y="27"/>
                  <a:pt x="524" y="12"/>
                  <a:pt x="545" y="6"/>
                </a:cubicBezTo>
                <a:cubicBezTo>
                  <a:pt x="566" y="0"/>
                  <a:pt x="497" y="35"/>
                  <a:pt x="485" y="42"/>
                </a:cubicBezTo>
              </a:path>
            </a:pathLst>
          </a:custGeom>
          <a:solidFill>
            <a:srgbClr val="FF00FF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1272" name="Freeform 8">
            <a:extLst>
              <a:ext uri="{FF2B5EF4-FFF2-40B4-BE49-F238E27FC236}">
                <a16:creationId xmlns:a16="http://schemas.microsoft.com/office/drawing/2014/main" id="{6D29B1B8-AAA3-4FA8-B1A2-4C325F5629C9}"/>
              </a:ext>
            </a:extLst>
          </p:cNvPr>
          <p:cNvSpPr>
            <a:spLocks/>
          </p:cNvSpPr>
          <p:nvPr/>
        </p:nvSpPr>
        <p:spPr bwMode="auto">
          <a:xfrm>
            <a:off x="5549900" y="2654300"/>
            <a:ext cx="893763" cy="355600"/>
          </a:xfrm>
          <a:custGeom>
            <a:avLst/>
            <a:gdLst>
              <a:gd name="T0" fmla="*/ 8 w 563"/>
              <a:gd name="T1" fmla="*/ 56 h 224"/>
              <a:gd name="T2" fmla="*/ 104 w 563"/>
              <a:gd name="T3" fmla="*/ 56 h 224"/>
              <a:gd name="T4" fmla="*/ 248 w 563"/>
              <a:gd name="T5" fmla="*/ 8 h 224"/>
              <a:gd name="T6" fmla="*/ 344 w 563"/>
              <a:gd name="T7" fmla="*/ 8 h 224"/>
              <a:gd name="T8" fmla="*/ 488 w 563"/>
              <a:gd name="T9" fmla="*/ 56 h 224"/>
              <a:gd name="T10" fmla="*/ 556 w 563"/>
              <a:gd name="T11" fmla="*/ 104 h 224"/>
              <a:gd name="T12" fmla="*/ 444 w 563"/>
              <a:gd name="T13" fmla="*/ 208 h 224"/>
              <a:gd name="T14" fmla="*/ 248 w 563"/>
              <a:gd name="T15" fmla="*/ 200 h 224"/>
              <a:gd name="T16" fmla="*/ 56 w 563"/>
              <a:gd name="T17" fmla="*/ 152 h 224"/>
              <a:gd name="T18" fmla="*/ 8 w 563"/>
              <a:gd name="T19" fmla="*/ 5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3" h="224">
                <a:moveTo>
                  <a:pt x="8" y="56"/>
                </a:moveTo>
                <a:cubicBezTo>
                  <a:pt x="16" y="40"/>
                  <a:pt x="64" y="64"/>
                  <a:pt x="104" y="56"/>
                </a:cubicBezTo>
                <a:cubicBezTo>
                  <a:pt x="144" y="48"/>
                  <a:pt x="208" y="16"/>
                  <a:pt x="248" y="8"/>
                </a:cubicBezTo>
                <a:cubicBezTo>
                  <a:pt x="288" y="0"/>
                  <a:pt x="304" y="0"/>
                  <a:pt x="344" y="8"/>
                </a:cubicBezTo>
                <a:cubicBezTo>
                  <a:pt x="384" y="16"/>
                  <a:pt x="453" y="40"/>
                  <a:pt x="488" y="56"/>
                </a:cubicBezTo>
                <a:cubicBezTo>
                  <a:pt x="523" y="72"/>
                  <a:pt x="563" y="79"/>
                  <a:pt x="556" y="104"/>
                </a:cubicBezTo>
                <a:cubicBezTo>
                  <a:pt x="549" y="129"/>
                  <a:pt x="495" y="192"/>
                  <a:pt x="444" y="208"/>
                </a:cubicBezTo>
                <a:cubicBezTo>
                  <a:pt x="393" y="224"/>
                  <a:pt x="313" y="209"/>
                  <a:pt x="248" y="200"/>
                </a:cubicBezTo>
                <a:cubicBezTo>
                  <a:pt x="183" y="191"/>
                  <a:pt x="96" y="176"/>
                  <a:pt x="56" y="152"/>
                </a:cubicBezTo>
                <a:cubicBezTo>
                  <a:pt x="16" y="128"/>
                  <a:pt x="0" y="72"/>
                  <a:pt x="8" y="56"/>
                </a:cubicBezTo>
                <a:close/>
              </a:path>
            </a:pathLst>
          </a:custGeom>
          <a:solidFill>
            <a:srgbClr val="CC99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11273" name="Picture 9">
            <a:extLst>
              <a:ext uri="{FF2B5EF4-FFF2-40B4-BE49-F238E27FC236}">
                <a16:creationId xmlns:a16="http://schemas.microsoft.com/office/drawing/2014/main" id="{EB0F54E9-BD69-4405-974A-7A075B9F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r="3072" b="14221"/>
          <a:stretch>
            <a:fillRect/>
          </a:stretch>
        </p:blipFill>
        <p:spPr bwMode="auto">
          <a:xfrm>
            <a:off x="381000" y="16764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C84F48EB-1AF7-4041-8BDF-E5148644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3"/>
          <a:stretch>
            <a:fillRect/>
          </a:stretch>
        </p:blipFill>
        <p:spPr bwMode="auto">
          <a:xfrm>
            <a:off x="838200" y="152400"/>
            <a:ext cx="1981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Rectangle 3">
            <a:extLst>
              <a:ext uri="{FF2B5EF4-FFF2-40B4-BE49-F238E27FC236}">
                <a16:creationId xmlns:a16="http://schemas.microsoft.com/office/drawing/2014/main" id="{CF4FDBDF-9C54-4A1C-A381-52B32E13C9B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971800" y="228600"/>
            <a:ext cx="57150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ngoài: cơ đelta</a:t>
            </a:r>
          </a:p>
        </p:txBody>
      </p:sp>
      <p:sp>
        <p:nvSpPr>
          <p:cNvPr id="30724" name="Oval 4">
            <a:extLst>
              <a:ext uri="{FF2B5EF4-FFF2-40B4-BE49-F238E27FC236}">
                <a16:creationId xmlns:a16="http://schemas.microsoft.com/office/drawing/2014/main" id="{66EC02D2-7E5C-4EFE-ABC8-3A8C0F583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774700"/>
            <a:ext cx="266700" cy="320675"/>
          </a:xfrm>
          <a:prstGeom prst="ellipse">
            <a:avLst/>
          </a:prstGeom>
          <a:solidFill>
            <a:srgbClr val="00FFFF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0725" name="Freeform 5">
            <a:extLst>
              <a:ext uri="{FF2B5EF4-FFF2-40B4-BE49-F238E27FC236}">
                <a16:creationId xmlns:a16="http://schemas.microsoft.com/office/drawing/2014/main" id="{96E1F6A5-19EB-40B6-ABCA-FC9CE37F9665}"/>
              </a:ext>
            </a:extLst>
          </p:cNvPr>
          <p:cNvSpPr>
            <a:spLocks/>
          </p:cNvSpPr>
          <p:nvPr/>
        </p:nvSpPr>
        <p:spPr bwMode="auto">
          <a:xfrm>
            <a:off x="927100" y="533400"/>
            <a:ext cx="930275" cy="1308100"/>
          </a:xfrm>
          <a:custGeom>
            <a:avLst/>
            <a:gdLst>
              <a:gd name="T0" fmla="*/ 449 w 834"/>
              <a:gd name="T1" fmla="*/ 150 h 1173"/>
              <a:gd name="T2" fmla="*/ 401 w 834"/>
              <a:gd name="T3" fmla="*/ 246 h 1173"/>
              <a:gd name="T4" fmla="*/ 324 w 834"/>
              <a:gd name="T5" fmla="*/ 334 h 1173"/>
              <a:gd name="T6" fmla="*/ 305 w 834"/>
              <a:gd name="T7" fmla="*/ 534 h 1173"/>
              <a:gd name="T8" fmla="*/ 477 w 834"/>
              <a:gd name="T9" fmla="*/ 820 h 1173"/>
              <a:gd name="T10" fmla="*/ 573 w 834"/>
              <a:gd name="T11" fmla="*/ 907 h 1173"/>
              <a:gd name="T12" fmla="*/ 693 w 834"/>
              <a:gd name="T13" fmla="*/ 1081 h 1173"/>
              <a:gd name="T14" fmla="*/ 785 w 834"/>
              <a:gd name="T15" fmla="*/ 1158 h 1173"/>
              <a:gd name="T16" fmla="*/ 401 w 834"/>
              <a:gd name="T17" fmla="*/ 1110 h 1173"/>
              <a:gd name="T18" fmla="*/ 48 w 834"/>
              <a:gd name="T19" fmla="*/ 781 h 1173"/>
              <a:gd name="T20" fmla="*/ 111 w 834"/>
              <a:gd name="T21" fmla="*/ 301 h 1173"/>
              <a:gd name="T22" fmla="*/ 357 w 834"/>
              <a:gd name="T23" fmla="*/ 76 h 1173"/>
              <a:gd name="T24" fmla="*/ 545 w 834"/>
              <a:gd name="T25" fmla="*/ 6 h 1173"/>
              <a:gd name="T26" fmla="*/ 485 w 834"/>
              <a:gd name="T27" fmla="*/ 42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4" h="1173">
                <a:moveTo>
                  <a:pt x="449" y="150"/>
                </a:moveTo>
                <a:cubicBezTo>
                  <a:pt x="441" y="166"/>
                  <a:pt x="422" y="215"/>
                  <a:pt x="401" y="246"/>
                </a:cubicBezTo>
                <a:cubicBezTo>
                  <a:pt x="380" y="277"/>
                  <a:pt x="340" y="286"/>
                  <a:pt x="324" y="334"/>
                </a:cubicBezTo>
                <a:cubicBezTo>
                  <a:pt x="308" y="382"/>
                  <a:pt x="280" y="453"/>
                  <a:pt x="305" y="534"/>
                </a:cubicBezTo>
                <a:cubicBezTo>
                  <a:pt x="330" y="615"/>
                  <a:pt x="432" y="758"/>
                  <a:pt x="477" y="820"/>
                </a:cubicBezTo>
                <a:cubicBezTo>
                  <a:pt x="522" y="882"/>
                  <a:pt x="537" y="864"/>
                  <a:pt x="573" y="907"/>
                </a:cubicBezTo>
                <a:cubicBezTo>
                  <a:pt x="609" y="950"/>
                  <a:pt x="658" y="1039"/>
                  <a:pt x="693" y="1081"/>
                </a:cubicBezTo>
                <a:cubicBezTo>
                  <a:pt x="728" y="1123"/>
                  <a:pt x="834" y="1153"/>
                  <a:pt x="785" y="1158"/>
                </a:cubicBezTo>
                <a:cubicBezTo>
                  <a:pt x="736" y="1163"/>
                  <a:pt x="524" y="1173"/>
                  <a:pt x="401" y="1110"/>
                </a:cubicBezTo>
                <a:cubicBezTo>
                  <a:pt x="278" y="1047"/>
                  <a:pt x="96" y="916"/>
                  <a:pt x="48" y="781"/>
                </a:cubicBezTo>
                <a:cubicBezTo>
                  <a:pt x="0" y="646"/>
                  <a:pt x="59" y="418"/>
                  <a:pt x="111" y="301"/>
                </a:cubicBezTo>
                <a:cubicBezTo>
                  <a:pt x="163" y="184"/>
                  <a:pt x="285" y="125"/>
                  <a:pt x="357" y="76"/>
                </a:cubicBezTo>
                <a:cubicBezTo>
                  <a:pt x="429" y="27"/>
                  <a:pt x="524" y="12"/>
                  <a:pt x="545" y="6"/>
                </a:cubicBezTo>
                <a:cubicBezTo>
                  <a:pt x="566" y="0"/>
                  <a:pt x="497" y="35"/>
                  <a:pt x="485" y="42"/>
                </a:cubicBezTo>
              </a:path>
            </a:pathLst>
          </a:custGeom>
          <a:solidFill>
            <a:srgbClr val="FF00FF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D84B9E5E-A456-4E79-94FC-F93256F1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2286000"/>
            <a:ext cx="222726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7" name="Picture 7">
            <a:extLst>
              <a:ext uri="{FF2B5EF4-FFF2-40B4-BE49-F238E27FC236}">
                <a16:creationId xmlns:a16="http://schemas.microsoft.com/office/drawing/2014/main" id="{68F0A396-4755-4094-AE8C-D522324E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438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8" name="Picture 8">
            <a:extLst>
              <a:ext uri="{FF2B5EF4-FFF2-40B4-BE49-F238E27FC236}">
                <a16:creationId xmlns:a16="http://schemas.microsoft.com/office/drawing/2014/main" id="{3DF7AA8B-4152-4F6B-9823-3E20C261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5"/>
          <a:stretch>
            <a:fillRect/>
          </a:stretch>
        </p:blipFill>
        <p:spPr bwMode="auto">
          <a:xfrm>
            <a:off x="3581400" y="2295525"/>
            <a:ext cx="24574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9" name="Picture 9">
            <a:extLst>
              <a:ext uri="{FF2B5EF4-FFF2-40B4-BE49-F238E27FC236}">
                <a16:creationId xmlns:a16="http://schemas.microsoft.com/office/drawing/2014/main" id="{A3B900CC-1E46-4B96-9B85-A0CA19BA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01492">
            <a:off x="1193800" y="2206625"/>
            <a:ext cx="10668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0" name="Picture 10">
            <a:extLst>
              <a:ext uri="{FF2B5EF4-FFF2-40B4-BE49-F238E27FC236}">
                <a16:creationId xmlns:a16="http://schemas.microsoft.com/office/drawing/2014/main" id="{3D143144-44F0-4BC0-9B95-CAD35628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1283" flipH="1">
            <a:off x="6811963" y="2344738"/>
            <a:ext cx="1544637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35" name="Group 15">
            <a:extLst>
              <a:ext uri="{FF2B5EF4-FFF2-40B4-BE49-F238E27FC236}">
                <a16:creationId xmlns:a16="http://schemas.microsoft.com/office/drawing/2014/main" id="{FD1DCF6E-4022-46E8-8996-4E91654E8EA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62188"/>
            <a:ext cx="1968500" cy="1966912"/>
            <a:chOff x="2064" y="1448"/>
            <a:chExt cx="1240" cy="1239"/>
          </a:xfrm>
        </p:grpSpPr>
        <p:pic>
          <p:nvPicPr>
            <p:cNvPr id="30734" name="Picture 14">
              <a:extLst>
                <a:ext uri="{FF2B5EF4-FFF2-40B4-BE49-F238E27FC236}">
                  <a16:creationId xmlns:a16="http://schemas.microsoft.com/office/drawing/2014/main" id="{B66D8C4B-3ED0-468A-88F5-9F8FA74D0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8741">
              <a:off x="2064" y="1448"/>
              <a:ext cx="930" cy="1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1" name="Picture 11">
              <a:extLst>
                <a:ext uri="{FF2B5EF4-FFF2-40B4-BE49-F238E27FC236}">
                  <a16:creationId xmlns:a16="http://schemas.microsoft.com/office/drawing/2014/main" id="{2E286FEF-FE88-4CB3-9A6A-C77C0BF5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423062">
              <a:off x="2694" y="1485"/>
              <a:ext cx="610" cy="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36" name="Freeform 16">
            <a:extLst>
              <a:ext uri="{FF2B5EF4-FFF2-40B4-BE49-F238E27FC236}">
                <a16:creationId xmlns:a16="http://schemas.microsoft.com/office/drawing/2014/main" id="{3609EE20-D4A2-43B3-9538-F7A6090493F0}"/>
              </a:ext>
            </a:extLst>
          </p:cNvPr>
          <p:cNvSpPr>
            <a:spLocks/>
          </p:cNvSpPr>
          <p:nvPr/>
        </p:nvSpPr>
        <p:spPr bwMode="auto">
          <a:xfrm>
            <a:off x="1752600" y="2362200"/>
            <a:ext cx="381000" cy="152400"/>
          </a:xfrm>
          <a:custGeom>
            <a:avLst/>
            <a:gdLst>
              <a:gd name="T0" fmla="*/ 240 w 240"/>
              <a:gd name="T1" fmla="*/ 96 h 96"/>
              <a:gd name="T2" fmla="*/ 144 w 240"/>
              <a:gd name="T3" fmla="*/ 48 h 96"/>
              <a:gd name="T4" fmla="*/ 0 w 240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96">
                <a:moveTo>
                  <a:pt x="240" y="96"/>
                </a:moveTo>
                <a:cubicBezTo>
                  <a:pt x="212" y="80"/>
                  <a:pt x="184" y="64"/>
                  <a:pt x="144" y="48"/>
                </a:cubicBezTo>
                <a:cubicBezTo>
                  <a:pt x="104" y="32"/>
                  <a:pt x="52" y="16"/>
                  <a:pt x="0" y="0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37" name="Freeform 17">
            <a:extLst>
              <a:ext uri="{FF2B5EF4-FFF2-40B4-BE49-F238E27FC236}">
                <a16:creationId xmlns:a16="http://schemas.microsoft.com/office/drawing/2014/main" id="{8BB9E3AC-8550-47BA-9A3D-2A5E04FA6D2D}"/>
              </a:ext>
            </a:extLst>
          </p:cNvPr>
          <p:cNvSpPr>
            <a:spLocks/>
          </p:cNvSpPr>
          <p:nvPr/>
        </p:nvSpPr>
        <p:spPr bwMode="auto">
          <a:xfrm>
            <a:off x="4695825" y="2443163"/>
            <a:ext cx="185738" cy="166687"/>
          </a:xfrm>
          <a:custGeom>
            <a:avLst/>
            <a:gdLst>
              <a:gd name="T0" fmla="*/ 117 w 117"/>
              <a:gd name="T1" fmla="*/ 105 h 105"/>
              <a:gd name="T2" fmla="*/ 48 w 117"/>
              <a:gd name="T3" fmla="*/ 69 h 105"/>
              <a:gd name="T4" fmla="*/ 0 w 117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7" h="105">
                <a:moveTo>
                  <a:pt x="117" y="105"/>
                </a:moveTo>
                <a:cubicBezTo>
                  <a:pt x="106" y="99"/>
                  <a:pt x="68" y="87"/>
                  <a:pt x="48" y="69"/>
                </a:cubicBezTo>
                <a:cubicBezTo>
                  <a:pt x="28" y="51"/>
                  <a:pt x="10" y="15"/>
                  <a:pt x="0" y="0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38" name="Freeform 18">
            <a:extLst>
              <a:ext uri="{FF2B5EF4-FFF2-40B4-BE49-F238E27FC236}">
                <a16:creationId xmlns:a16="http://schemas.microsoft.com/office/drawing/2014/main" id="{F84BB843-B93F-4B0D-A240-51D9FBDB54D4}"/>
              </a:ext>
            </a:extLst>
          </p:cNvPr>
          <p:cNvSpPr>
            <a:spLocks/>
          </p:cNvSpPr>
          <p:nvPr/>
        </p:nvSpPr>
        <p:spPr bwMode="auto">
          <a:xfrm>
            <a:off x="1457325" y="2354263"/>
            <a:ext cx="228600" cy="88900"/>
          </a:xfrm>
          <a:custGeom>
            <a:avLst/>
            <a:gdLst>
              <a:gd name="T0" fmla="*/ 144 w 144"/>
              <a:gd name="T1" fmla="*/ 8 h 56"/>
              <a:gd name="T2" fmla="*/ 48 w 144"/>
              <a:gd name="T3" fmla="*/ 8 h 56"/>
              <a:gd name="T4" fmla="*/ 0 w 144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56">
                <a:moveTo>
                  <a:pt x="144" y="8"/>
                </a:moveTo>
                <a:cubicBezTo>
                  <a:pt x="108" y="4"/>
                  <a:pt x="72" y="0"/>
                  <a:pt x="48" y="8"/>
                </a:cubicBezTo>
                <a:cubicBezTo>
                  <a:pt x="24" y="16"/>
                  <a:pt x="12" y="36"/>
                  <a:pt x="0" y="56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39" name="Freeform 19">
            <a:extLst>
              <a:ext uri="{FF2B5EF4-FFF2-40B4-BE49-F238E27FC236}">
                <a16:creationId xmlns:a16="http://schemas.microsoft.com/office/drawing/2014/main" id="{E8B0A199-93B3-4410-A622-96A5B1A45F43}"/>
              </a:ext>
            </a:extLst>
          </p:cNvPr>
          <p:cNvSpPr>
            <a:spLocks/>
          </p:cNvSpPr>
          <p:nvPr/>
        </p:nvSpPr>
        <p:spPr bwMode="auto">
          <a:xfrm>
            <a:off x="4337050" y="2376488"/>
            <a:ext cx="349250" cy="30162"/>
          </a:xfrm>
          <a:custGeom>
            <a:avLst/>
            <a:gdLst>
              <a:gd name="T0" fmla="*/ 220 w 220"/>
              <a:gd name="T1" fmla="*/ 9 h 19"/>
              <a:gd name="T2" fmla="*/ 124 w 220"/>
              <a:gd name="T3" fmla="*/ 1 h 19"/>
              <a:gd name="T4" fmla="*/ 64 w 220"/>
              <a:gd name="T5" fmla="*/ 13 h 19"/>
              <a:gd name="T6" fmla="*/ 0 w 220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0" h="19">
                <a:moveTo>
                  <a:pt x="220" y="9"/>
                </a:moveTo>
                <a:cubicBezTo>
                  <a:pt x="204" y="8"/>
                  <a:pt x="150" y="0"/>
                  <a:pt x="124" y="1"/>
                </a:cubicBezTo>
                <a:cubicBezTo>
                  <a:pt x="98" y="2"/>
                  <a:pt x="85" y="10"/>
                  <a:pt x="64" y="13"/>
                </a:cubicBezTo>
                <a:cubicBezTo>
                  <a:pt x="43" y="16"/>
                  <a:pt x="13" y="18"/>
                  <a:pt x="0" y="19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0" name="Freeform 20">
            <a:extLst>
              <a:ext uri="{FF2B5EF4-FFF2-40B4-BE49-F238E27FC236}">
                <a16:creationId xmlns:a16="http://schemas.microsoft.com/office/drawing/2014/main" id="{9162027E-A2ED-4DC6-8D45-A90F24B54A59}"/>
              </a:ext>
            </a:extLst>
          </p:cNvPr>
          <p:cNvSpPr>
            <a:spLocks/>
          </p:cNvSpPr>
          <p:nvPr/>
        </p:nvSpPr>
        <p:spPr bwMode="auto">
          <a:xfrm>
            <a:off x="7667625" y="2400300"/>
            <a:ext cx="223838" cy="9525"/>
          </a:xfrm>
          <a:custGeom>
            <a:avLst/>
            <a:gdLst>
              <a:gd name="T0" fmla="*/ 141 w 141"/>
              <a:gd name="T1" fmla="*/ 0 h 6"/>
              <a:gd name="T2" fmla="*/ 69 w 141"/>
              <a:gd name="T3" fmla="*/ 6 h 6"/>
              <a:gd name="T4" fmla="*/ 0 w 141"/>
              <a:gd name="T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">
                <a:moveTo>
                  <a:pt x="141" y="0"/>
                </a:moveTo>
                <a:cubicBezTo>
                  <a:pt x="129" y="0"/>
                  <a:pt x="92" y="6"/>
                  <a:pt x="69" y="6"/>
                </a:cubicBezTo>
                <a:cubicBezTo>
                  <a:pt x="46" y="6"/>
                  <a:pt x="14" y="4"/>
                  <a:pt x="0" y="3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1" name="Freeform 21">
            <a:extLst>
              <a:ext uri="{FF2B5EF4-FFF2-40B4-BE49-F238E27FC236}">
                <a16:creationId xmlns:a16="http://schemas.microsoft.com/office/drawing/2014/main" id="{AB1B8E3A-03F2-483B-AEDA-B62704928F09}"/>
              </a:ext>
            </a:extLst>
          </p:cNvPr>
          <p:cNvSpPr>
            <a:spLocks/>
          </p:cNvSpPr>
          <p:nvPr/>
        </p:nvSpPr>
        <p:spPr bwMode="auto">
          <a:xfrm>
            <a:off x="3886200" y="2413000"/>
            <a:ext cx="438150" cy="254000"/>
          </a:xfrm>
          <a:custGeom>
            <a:avLst/>
            <a:gdLst>
              <a:gd name="T0" fmla="*/ 276 w 276"/>
              <a:gd name="T1" fmla="*/ 0 h 160"/>
              <a:gd name="T2" fmla="*/ 188 w 276"/>
              <a:gd name="T3" fmla="*/ 38 h 160"/>
              <a:gd name="T4" fmla="*/ 96 w 276"/>
              <a:gd name="T5" fmla="*/ 64 h 160"/>
              <a:gd name="T6" fmla="*/ 0 w 276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6" h="160">
                <a:moveTo>
                  <a:pt x="276" y="0"/>
                </a:moveTo>
                <a:cubicBezTo>
                  <a:pt x="261" y="6"/>
                  <a:pt x="218" y="27"/>
                  <a:pt x="188" y="38"/>
                </a:cubicBezTo>
                <a:cubicBezTo>
                  <a:pt x="158" y="49"/>
                  <a:pt x="127" y="44"/>
                  <a:pt x="96" y="64"/>
                </a:cubicBezTo>
                <a:cubicBezTo>
                  <a:pt x="65" y="84"/>
                  <a:pt x="32" y="124"/>
                  <a:pt x="0" y="16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2" name="Freeform 22">
            <a:extLst>
              <a:ext uri="{FF2B5EF4-FFF2-40B4-BE49-F238E27FC236}">
                <a16:creationId xmlns:a16="http://schemas.microsoft.com/office/drawing/2014/main" id="{BAB03B33-9E56-480E-9FBC-7D782C6DC661}"/>
              </a:ext>
            </a:extLst>
          </p:cNvPr>
          <p:cNvSpPr>
            <a:spLocks/>
          </p:cNvSpPr>
          <p:nvPr/>
        </p:nvSpPr>
        <p:spPr bwMode="auto">
          <a:xfrm>
            <a:off x="6918325" y="2395538"/>
            <a:ext cx="676275" cy="163512"/>
          </a:xfrm>
          <a:custGeom>
            <a:avLst/>
            <a:gdLst>
              <a:gd name="T0" fmla="*/ 426 w 426"/>
              <a:gd name="T1" fmla="*/ 9 h 103"/>
              <a:gd name="T2" fmla="*/ 262 w 426"/>
              <a:gd name="T3" fmla="*/ 3 h 103"/>
              <a:gd name="T4" fmla="*/ 152 w 426"/>
              <a:gd name="T5" fmla="*/ 27 h 103"/>
              <a:gd name="T6" fmla="*/ 0 w 426"/>
              <a:gd name="T7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6" h="103">
                <a:moveTo>
                  <a:pt x="426" y="9"/>
                </a:moveTo>
                <a:cubicBezTo>
                  <a:pt x="399" y="8"/>
                  <a:pt x="308" y="0"/>
                  <a:pt x="262" y="3"/>
                </a:cubicBezTo>
                <a:cubicBezTo>
                  <a:pt x="216" y="6"/>
                  <a:pt x="196" y="10"/>
                  <a:pt x="152" y="27"/>
                </a:cubicBezTo>
                <a:cubicBezTo>
                  <a:pt x="108" y="44"/>
                  <a:pt x="32" y="87"/>
                  <a:pt x="0" y="103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3" name="Freeform 23">
            <a:extLst>
              <a:ext uri="{FF2B5EF4-FFF2-40B4-BE49-F238E27FC236}">
                <a16:creationId xmlns:a16="http://schemas.microsoft.com/office/drawing/2014/main" id="{AE98FD3F-1B4A-4C0B-8DFA-9875BD9BEA3D}"/>
              </a:ext>
            </a:extLst>
          </p:cNvPr>
          <p:cNvSpPr>
            <a:spLocks/>
          </p:cNvSpPr>
          <p:nvPr/>
        </p:nvSpPr>
        <p:spPr bwMode="auto">
          <a:xfrm>
            <a:off x="1252538" y="3736975"/>
            <a:ext cx="123825" cy="619125"/>
          </a:xfrm>
          <a:custGeom>
            <a:avLst/>
            <a:gdLst>
              <a:gd name="T0" fmla="*/ 3 w 78"/>
              <a:gd name="T1" fmla="*/ 91 h 390"/>
              <a:gd name="T2" fmla="*/ 15 w 78"/>
              <a:gd name="T3" fmla="*/ 382 h 390"/>
              <a:gd name="T4" fmla="*/ 75 w 78"/>
              <a:gd name="T5" fmla="*/ 46 h 390"/>
              <a:gd name="T6" fmla="*/ 33 w 78"/>
              <a:gd name="T7" fmla="*/ 106 h 390"/>
              <a:gd name="T8" fmla="*/ 3 w 78"/>
              <a:gd name="T9" fmla="*/ 91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390">
                <a:moveTo>
                  <a:pt x="3" y="91"/>
                </a:moveTo>
                <a:cubicBezTo>
                  <a:pt x="0" y="137"/>
                  <a:pt x="3" y="390"/>
                  <a:pt x="15" y="382"/>
                </a:cubicBezTo>
                <a:cubicBezTo>
                  <a:pt x="31" y="374"/>
                  <a:pt x="72" y="92"/>
                  <a:pt x="75" y="46"/>
                </a:cubicBezTo>
                <a:cubicBezTo>
                  <a:pt x="78" y="0"/>
                  <a:pt x="45" y="98"/>
                  <a:pt x="33" y="106"/>
                </a:cubicBezTo>
                <a:cubicBezTo>
                  <a:pt x="21" y="114"/>
                  <a:pt x="6" y="45"/>
                  <a:pt x="3" y="91"/>
                </a:cubicBezTo>
                <a:close/>
              </a:path>
            </a:pathLst>
          </a:custGeom>
          <a:solidFill>
            <a:srgbClr val="00FFFF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4" name="Freeform 24">
            <a:extLst>
              <a:ext uri="{FF2B5EF4-FFF2-40B4-BE49-F238E27FC236}">
                <a16:creationId xmlns:a16="http://schemas.microsoft.com/office/drawing/2014/main" id="{9593C19F-6712-4E77-988C-295BD1F25ABC}"/>
              </a:ext>
            </a:extLst>
          </p:cNvPr>
          <p:cNvSpPr>
            <a:spLocks/>
          </p:cNvSpPr>
          <p:nvPr/>
        </p:nvSpPr>
        <p:spPr bwMode="auto">
          <a:xfrm>
            <a:off x="4392613" y="3770313"/>
            <a:ext cx="163512" cy="595312"/>
          </a:xfrm>
          <a:custGeom>
            <a:avLst/>
            <a:gdLst>
              <a:gd name="T0" fmla="*/ 26 w 103"/>
              <a:gd name="T1" fmla="*/ 58 h 375"/>
              <a:gd name="T2" fmla="*/ 11 w 103"/>
              <a:gd name="T3" fmla="*/ 373 h 375"/>
              <a:gd name="T4" fmla="*/ 95 w 103"/>
              <a:gd name="T5" fmla="*/ 43 h 375"/>
              <a:gd name="T6" fmla="*/ 56 w 103"/>
              <a:gd name="T7" fmla="*/ 115 h 375"/>
              <a:gd name="T8" fmla="*/ 26 w 103"/>
              <a:gd name="T9" fmla="*/ 58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375">
                <a:moveTo>
                  <a:pt x="26" y="58"/>
                </a:moveTo>
                <a:cubicBezTo>
                  <a:pt x="18" y="101"/>
                  <a:pt x="0" y="375"/>
                  <a:pt x="11" y="373"/>
                </a:cubicBezTo>
                <a:cubicBezTo>
                  <a:pt x="27" y="365"/>
                  <a:pt x="87" y="86"/>
                  <a:pt x="95" y="43"/>
                </a:cubicBezTo>
                <a:cubicBezTo>
                  <a:pt x="103" y="0"/>
                  <a:pt x="67" y="113"/>
                  <a:pt x="56" y="115"/>
                </a:cubicBezTo>
                <a:cubicBezTo>
                  <a:pt x="45" y="117"/>
                  <a:pt x="34" y="15"/>
                  <a:pt x="26" y="58"/>
                </a:cubicBezTo>
                <a:close/>
              </a:path>
            </a:pathLst>
          </a:custGeom>
          <a:solidFill>
            <a:srgbClr val="00FFFF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0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0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20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FB54EE16-CC48-47DB-A2BE-FA9BD7F8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3"/>
          <a:stretch>
            <a:fillRect/>
          </a:stretch>
        </p:blipFill>
        <p:spPr bwMode="auto">
          <a:xfrm>
            <a:off x="838200" y="152400"/>
            <a:ext cx="1981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9416A50B-ACEB-457A-B161-D232095379A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971800" y="228600"/>
            <a:ext cx="57150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ngoài: cơ đelta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D1870A56-FC10-487D-85F1-BD4097C5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774700"/>
            <a:ext cx="266700" cy="320675"/>
          </a:xfrm>
          <a:prstGeom prst="ellipse">
            <a:avLst/>
          </a:prstGeom>
          <a:solidFill>
            <a:srgbClr val="00FFFF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1749" name="Freeform 5">
            <a:extLst>
              <a:ext uri="{FF2B5EF4-FFF2-40B4-BE49-F238E27FC236}">
                <a16:creationId xmlns:a16="http://schemas.microsoft.com/office/drawing/2014/main" id="{5DDCECE7-60EB-4E27-8EFA-76A866AB43C6}"/>
              </a:ext>
            </a:extLst>
          </p:cNvPr>
          <p:cNvSpPr>
            <a:spLocks/>
          </p:cNvSpPr>
          <p:nvPr/>
        </p:nvSpPr>
        <p:spPr bwMode="auto">
          <a:xfrm>
            <a:off x="927100" y="533400"/>
            <a:ext cx="930275" cy="1308100"/>
          </a:xfrm>
          <a:custGeom>
            <a:avLst/>
            <a:gdLst>
              <a:gd name="T0" fmla="*/ 449 w 834"/>
              <a:gd name="T1" fmla="*/ 150 h 1173"/>
              <a:gd name="T2" fmla="*/ 401 w 834"/>
              <a:gd name="T3" fmla="*/ 246 h 1173"/>
              <a:gd name="T4" fmla="*/ 324 w 834"/>
              <a:gd name="T5" fmla="*/ 334 h 1173"/>
              <a:gd name="T6" fmla="*/ 305 w 834"/>
              <a:gd name="T7" fmla="*/ 534 h 1173"/>
              <a:gd name="T8" fmla="*/ 477 w 834"/>
              <a:gd name="T9" fmla="*/ 820 h 1173"/>
              <a:gd name="T10" fmla="*/ 573 w 834"/>
              <a:gd name="T11" fmla="*/ 907 h 1173"/>
              <a:gd name="T12" fmla="*/ 693 w 834"/>
              <a:gd name="T13" fmla="*/ 1081 h 1173"/>
              <a:gd name="T14" fmla="*/ 785 w 834"/>
              <a:gd name="T15" fmla="*/ 1158 h 1173"/>
              <a:gd name="T16" fmla="*/ 401 w 834"/>
              <a:gd name="T17" fmla="*/ 1110 h 1173"/>
              <a:gd name="T18" fmla="*/ 48 w 834"/>
              <a:gd name="T19" fmla="*/ 781 h 1173"/>
              <a:gd name="T20" fmla="*/ 111 w 834"/>
              <a:gd name="T21" fmla="*/ 301 h 1173"/>
              <a:gd name="T22" fmla="*/ 357 w 834"/>
              <a:gd name="T23" fmla="*/ 76 h 1173"/>
              <a:gd name="T24" fmla="*/ 545 w 834"/>
              <a:gd name="T25" fmla="*/ 6 h 1173"/>
              <a:gd name="T26" fmla="*/ 485 w 834"/>
              <a:gd name="T27" fmla="*/ 42 h 1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4" h="1173">
                <a:moveTo>
                  <a:pt x="449" y="150"/>
                </a:moveTo>
                <a:cubicBezTo>
                  <a:pt x="441" y="166"/>
                  <a:pt x="422" y="215"/>
                  <a:pt x="401" y="246"/>
                </a:cubicBezTo>
                <a:cubicBezTo>
                  <a:pt x="380" y="277"/>
                  <a:pt x="340" y="286"/>
                  <a:pt x="324" y="334"/>
                </a:cubicBezTo>
                <a:cubicBezTo>
                  <a:pt x="308" y="382"/>
                  <a:pt x="280" y="453"/>
                  <a:pt x="305" y="534"/>
                </a:cubicBezTo>
                <a:cubicBezTo>
                  <a:pt x="330" y="615"/>
                  <a:pt x="432" y="758"/>
                  <a:pt x="477" y="820"/>
                </a:cubicBezTo>
                <a:cubicBezTo>
                  <a:pt x="522" y="882"/>
                  <a:pt x="537" y="864"/>
                  <a:pt x="573" y="907"/>
                </a:cubicBezTo>
                <a:cubicBezTo>
                  <a:pt x="609" y="950"/>
                  <a:pt x="658" y="1039"/>
                  <a:pt x="693" y="1081"/>
                </a:cubicBezTo>
                <a:cubicBezTo>
                  <a:pt x="728" y="1123"/>
                  <a:pt x="834" y="1153"/>
                  <a:pt x="785" y="1158"/>
                </a:cubicBezTo>
                <a:cubicBezTo>
                  <a:pt x="736" y="1163"/>
                  <a:pt x="524" y="1173"/>
                  <a:pt x="401" y="1110"/>
                </a:cubicBezTo>
                <a:cubicBezTo>
                  <a:pt x="278" y="1047"/>
                  <a:pt x="96" y="916"/>
                  <a:pt x="48" y="781"/>
                </a:cubicBezTo>
                <a:cubicBezTo>
                  <a:pt x="0" y="646"/>
                  <a:pt x="59" y="418"/>
                  <a:pt x="111" y="301"/>
                </a:cubicBezTo>
                <a:cubicBezTo>
                  <a:pt x="163" y="184"/>
                  <a:pt x="285" y="125"/>
                  <a:pt x="357" y="76"/>
                </a:cubicBezTo>
                <a:cubicBezTo>
                  <a:pt x="429" y="27"/>
                  <a:pt x="524" y="12"/>
                  <a:pt x="545" y="6"/>
                </a:cubicBezTo>
                <a:cubicBezTo>
                  <a:pt x="566" y="0"/>
                  <a:pt x="497" y="35"/>
                  <a:pt x="485" y="42"/>
                </a:cubicBezTo>
              </a:path>
            </a:pathLst>
          </a:custGeom>
          <a:solidFill>
            <a:srgbClr val="FF00FF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31767" name="Picture 23">
            <a:extLst>
              <a:ext uri="{FF2B5EF4-FFF2-40B4-BE49-F238E27FC236}">
                <a16:creationId xmlns:a16="http://schemas.microsoft.com/office/drawing/2014/main" id="{B9004144-A651-4F5F-A6B4-526C2A56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387600"/>
            <a:ext cx="22479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8" name="Picture 24">
            <a:extLst>
              <a:ext uri="{FF2B5EF4-FFF2-40B4-BE49-F238E27FC236}">
                <a16:creationId xmlns:a16="http://schemas.microsoft.com/office/drawing/2014/main" id="{9CFAC8A5-9637-4197-9EC5-B8C8DFE8E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5" y="2695575"/>
            <a:ext cx="8667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9" name="Picture 25">
            <a:extLst>
              <a:ext uri="{FF2B5EF4-FFF2-40B4-BE49-F238E27FC236}">
                <a16:creationId xmlns:a16="http://schemas.microsoft.com/office/drawing/2014/main" id="{D969193C-665E-4A5D-BBD8-53AB085A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01492">
            <a:off x="6565900" y="2349500"/>
            <a:ext cx="10668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70" name="Picture 26">
            <a:extLst>
              <a:ext uri="{FF2B5EF4-FFF2-40B4-BE49-F238E27FC236}">
                <a16:creationId xmlns:a16="http://schemas.microsoft.com/office/drawing/2014/main" id="{C7DB341F-6421-40BB-8C72-280980E7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64100">
            <a:off x="4772025" y="930275"/>
            <a:ext cx="8667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73" name="Picture 29">
            <a:extLst>
              <a:ext uri="{FF2B5EF4-FFF2-40B4-BE49-F238E27FC236}">
                <a16:creationId xmlns:a16="http://schemas.microsoft.com/office/drawing/2014/main" id="{FEAF5513-E15B-4EE1-BCF1-E356DC88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1768">
            <a:off x="5751513" y="1827213"/>
            <a:ext cx="15938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74" name="Picture 30">
            <a:extLst>
              <a:ext uri="{FF2B5EF4-FFF2-40B4-BE49-F238E27FC236}">
                <a16:creationId xmlns:a16="http://schemas.microsoft.com/office/drawing/2014/main" id="{A9B4BF1B-7FE4-441C-8D00-8AC0ADEF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2438400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75" name="Picture 31">
            <a:extLst>
              <a:ext uri="{FF2B5EF4-FFF2-40B4-BE49-F238E27FC236}">
                <a16:creationId xmlns:a16="http://schemas.microsoft.com/office/drawing/2014/main" id="{738AC05D-221E-4101-A8B7-64124F2F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67150"/>
            <a:ext cx="2209800" cy="20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415DC985-5C94-486C-A228-E307A96E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3"/>
          <a:stretch>
            <a:fillRect/>
          </a:stretch>
        </p:blipFill>
        <p:spPr bwMode="auto">
          <a:xfrm>
            <a:off x="2743200" y="1470025"/>
            <a:ext cx="4035425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ED55FBF7-52F7-4DA1-9408-0FF54D0595A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228600"/>
            <a:ext cx="7467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trong</a:t>
            </a:r>
          </a:p>
        </p:txBody>
      </p:sp>
      <p:sp>
        <p:nvSpPr>
          <p:cNvPr id="33797" name="Freeform 5">
            <a:extLst>
              <a:ext uri="{FF2B5EF4-FFF2-40B4-BE49-F238E27FC236}">
                <a16:creationId xmlns:a16="http://schemas.microsoft.com/office/drawing/2014/main" id="{5D2D02FE-4FC4-4BAC-BA3C-EB6913FD6CF6}"/>
              </a:ext>
            </a:extLst>
          </p:cNvPr>
          <p:cNvSpPr>
            <a:spLocks/>
          </p:cNvSpPr>
          <p:nvPr/>
        </p:nvSpPr>
        <p:spPr bwMode="auto">
          <a:xfrm>
            <a:off x="5410200" y="2057400"/>
            <a:ext cx="1373188" cy="2908300"/>
          </a:xfrm>
          <a:custGeom>
            <a:avLst/>
            <a:gdLst>
              <a:gd name="T0" fmla="*/ 768 w 865"/>
              <a:gd name="T1" fmla="*/ 0 h 1832"/>
              <a:gd name="T2" fmla="*/ 432 w 865"/>
              <a:gd name="T3" fmla="*/ 288 h 1832"/>
              <a:gd name="T4" fmla="*/ 200 w 865"/>
              <a:gd name="T5" fmla="*/ 472 h 1832"/>
              <a:gd name="T6" fmla="*/ 48 w 865"/>
              <a:gd name="T7" fmla="*/ 672 h 1832"/>
              <a:gd name="T8" fmla="*/ 0 w 865"/>
              <a:gd name="T9" fmla="*/ 960 h 1832"/>
              <a:gd name="T10" fmla="*/ 48 w 865"/>
              <a:gd name="T11" fmla="*/ 1200 h 1832"/>
              <a:gd name="T12" fmla="*/ 288 w 865"/>
              <a:gd name="T13" fmla="*/ 1584 h 1832"/>
              <a:gd name="T14" fmla="*/ 240 w 865"/>
              <a:gd name="T15" fmla="*/ 1824 h 1832"/>
              <a:gd name="T16" fmla="*/ 384 w 865"/>
              <a:gd name="T17" fmla="*/ 1632 h 1832"/>
              <a:gd name="T18" fmla="*/ 380 w 865"/>
              <a:gd name="T19" fmla="*/ 1380 h 1832"/>
              <a:gd name="T20" fmla="*/ 248 w 865"/>
              <a:gd name="T21" fmla="*/ 1204 h 1832"/>
              <a:gd name="T22" fmla="*/ 192 w 865"/>
              <a:gd name="T23" fmla="*/ 1008 h 1832"/>
              <a:gd name="T24" fmla="*/ 192 w 865"/>
              <a:gd name="T25" fmla="*/ 720 h 1832"/>
              <a:gd name="T26" fmla="*/ 432 w 865"/>
              <a:gd name="T27" fmla="*/ 432 h 1832"/>
              <a:gd name="T28" fmla="*/ 576 w 865"/>
              <a:gd name="T29" fmla="*/ 336 h 1832"/>
              <a:gd name="T30" fmla="*/ 768 w 865"/>
              <a:gd name="T31" fmla="*/ 240 h 1832"/>
              <a:gd name="T32" fmla="*/ 856 w 865"/>
              <a:gd name="T33" fmla="*/ 136 h 1832"/>
              <a:gd name="T34" fmla="*/ 824 w 865"/>
              <a:gd name="T35" fmla="*/ 48 h 1832"/>
              <a:gd name="T36" fmla="*/ 720 w 865"/>
              <a:gd name="T37" fmla="*/ 48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65" h="1832">
                <a:moveTo>
                  <a:pt x="768" y="0"/>
                </a:moveTo>
                <a:cubicBezTo>
                  <a:pt x="660" y="88"/>
                  <a:pt x="527" y="209"/>
                  <a:pt x="432" y="288"/>
                </a:cubicBezTo>
                <a:cubicBezTo>
                  <a:pt x="337" y="367"/>
                  <a:pt x="264" y="408"/>
                  <a:pt x="200" y="472"/>
                </a:cubicBezTo>
                <a:cubicBezTo>
                  <a:pt x="136" y="536"/>
                  <a:pt x="81" y="591"/>
                  <a:pt x="48" y="672"/>
                </a:cubicBezTo>
                <a:cubicBezTo>
                  <a:pt x="15" y="753"/>
                  <a:pt x="0" y="872"/>
                  <a:pt x="0" y="960"/>
                </a:cubicBezTo>
                <a:cubicBezTo>
                  <a:pt x="0" y="1048"/>
                  <a:pt x="0" y="1096"/>
                  <a:pt x="48" y="1200"/>
                </a:cubicBezTo>
                <a:cubicBezTo>
                  <a:pt x="96" y="1304"/>
                  <a:pt x="256" y="1480"/>
                  <a:pt x="288" y="1584"/>
                </a:cubicBezTo>
                <a:cubicBezTo>
                  <a:pt x="320" y="1688"/>
                  <a:pt x="224" y="1816"/>
                  <a:pt x="240" y="1824"/>
                </a:cubicBezTo>
                <a:cubicBezTo>
                  <a:pt x="256" y="1832"/>
                  <a:pt x="361" y="1706"/>
                  <a:pt x="384" y="1632"/>
                </a:cubicBezTo>
                <a:cubicBezTo>
                  <a:pt x="407" y="1558"/>
                  <a:pt x="403" y="1451"/>
                  <a:pt x="380" y="1380"/>
                </a:cubicBezTo>
                <a:cubicBezTo>
                  <a:pt x="357" y="1309"/>
                  <a:pt x="279" y="1266"/>
                  <a:pt x="248" y="1204"/>
                </a:cubicBezTo>
                <a:cubicBezTo>
                  <a:pt x="217" y="1142"/>
                  <a:pt x="201" y="1089"/>
                  <a:pt x="192" y="1008"/>
                </a:cubicBezTo>
                <a:cubicBezTo>
                  <a:pt x="183" y="927"/>
                  <a:pt x="152" y="816"/>
                  <a:pt x="192" y="720"/>
                </a:cubicBezTo>
                <a:cubicBezTo>
                  <a:pt x="232" y="624"/>
                  <a:pt x="368" y="496"/>
                  <a:pt x="432" y="432"/>
                </a:cubicBezTo>
                <a:cubicBezTo>
                  <a:pt x="496" y="368"/>
                  <a:pt x="520" y="368"/>
                  <a:pt x="576" y="336"/>
                </a:cubicBezTo>
                <a:cubicBezTo>
                  <a:pt x="632" y="304"/>
                  <a:pt x="721" y="273"/>
                  <a:pt x="768" y="240"/>
                </a:cubicBezTo>
                <a:cubicBezTo>
                  <a:pt x="815" y="207"/>
                  <a:pt x="847" y="168"/>
                  <a:pt x="856" y="136"/>
                </a:cubicBezTo>
                <a:cubicBezTo>
                  <a:pt x="865" y="104"/>
                  <a:pt x="847" y="63"/>
                  <a:pt x="824" y="48"/>
                </a:cubicBezTo>
                <a:cubicBezTo>
                  <a:pt x="801" y="33"/>
                  <a:pt x="742" y="48"/>
                  <a:pt x="720" y="48"/>
                </a:cubicBezTo>
              </a:path>
            </a:pathLst>
          </a:custGeom>
          <a:solidFill>
            <a:srgbClr val="00FF0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91473054-F454-4BCC-B018-46044D345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3"/>
          <a:stretch>
            <a:fillRect/>
          </a:stretch>
        </p:blipFill>
        <p:spPr bwMode="auto">
          <a:xfrm>
            <a:off x="609600" y="152400"/>
            <a:ext cx="1981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1" name="Rectangle 3">
            <a:extLst>
              <a:ext uri="{FF2B5EF4-FFF2-40B4-BE49-F238E27FC236}">
                <a16:creationId xmlns:a16="http://schemas.microsoft.com/office/drawing/2014/main" id="{E6122030-199C-4CF3-A5CA-7E2D49EB002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971800" y="228600"/>
            <a:ext cx="5715000" cy="6096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 sz="3600"/>
              <a:t>Thành trong: cơ răng trước</a:t>
            </a:r>
          </a:p>
        </p:txBody>
      </p:sp>
      <p:sp>
        <p:nvSpPr>
          <p:cNvPr id="32781" name="Freeform 13">
            <a:extLst>
              <a:ext uri="{FF2B5EF4-FFF2-40B4-BE49-F238E27FC236}">
                <a16:creationId xmlns:a16="http://schemas.microsoft.com/office/drawing/2014/main" id="{F8C93385-61EC-4F57-B068-4ECBB88553FD}"/>
              </a:ext>
            </a:extLst>
          </p:cNvPr>
          <p:cNvSpPr>
            <a:spLocks/>
          </p:cNvSpPr>
          <p:nvPr/>
        </p:nvSpPr>
        <p:spPr bwMode="auto">
          <a:xfrm>
            <a:off x="1878013" y="476250"/>
            <a:ext cx="715962" cy="1365250"/>
          </a:xfrm>
          <a:custGeom>
            <a:avLst/>
            <a:gdLst>
              <a:gd name="T0" fmla="*/ 443 w 451"/>
              <a:gd name="T1" fmla="*/ 30 h 860"/>
              <a:gd name="T2" fmla="*/ 359 w 451"/>
              <a:gd name="T3" fmla="*/ 6 h 860"/>
              <a:gd name="T4" fmla="*/ 272 w 451"/>
              <a:gd name="T5" fmla="*/ 69 h 860"/>
              <a:gd name="T6" fmla="*/ 164 w 451"/>
              <a:gd name="T7" fmla="*/ 150 h 860"/>
              <a:gd name="T8" fmla="*/ 17 w 451"/>
              <a:gd name="T9" fmla="*/ 372 h 860"/>
              <a:gd name="T10" fmla="*/ 65 w 451"/>
              <a:gd name="T11" fmla="*/ 612 h 860"/>
              <a:gd name="T12" fmla="*/ 161 w 451"/>
              <a:gd name="T13" fmla="*/ 804 h 860"/>
              <a:gd name="T14" fmla="*/ 161 w 451"/>
              <a:gd name="T15" fmla="*/ 852 h 860"/>
              <a:gd name="T16" fmla="*/ 209 w 451"/>
              <a:gd name="T17" fmla="*/ 756 h 860"/>
              <a:gd name="T18" fmla="*/ 155 w 451"/>
              <a:gd name="T19" fmla="*/ 582 h 860"/>
              <a:gd name="T20" fmla="*/ 107 w 451"/>
              <a:gd name="T21" fmla="*/ 474 h 860"/>
              <a:gd name="T22" fmla="*/ 143 w 451"/>
              <a:gd name="T23" fmla="*/ 279 h 860"/>
              <a:gd name="T24" fmla="*/ 401 w 451"/>
              <a:gd name="T25" fmla="*/ 84 h 860"/>
              <a:gd name="T26" fmla="*/ 443 w 451"/>
              <a:gd name="T27" fmla="*/ 3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1" h="860">
                <a:moveTo>
                  <a:pt x="443" y="30"/>
                </a:moveTo>
                <a:cubicBezTo>
                  <a:pt x="436" y="17"/>
                  <a:pt x="387" y="0"/>
                  <a:pt x="359" y="6"/>
                </a:cubicBezTo>
                <a:cubicBezTo>
                  <a:pt x="331" y="12"/>
                  <a:pt x="305" y="45"/>
                  <a:pt x="272" y="69"/>
                </a:cubicBezTo>
                <a:cubicBezTo>
                  <a:pt x="239" y="93"/>
                  <a:pt x="206" y="100"/>
                  <a:pt x="164" y="150"/>
                </a:cubicBezTo>
                <a:cubicBezTo>
                  <a:pt x="122" y="200"/>
                  <a:pt x="34" y="295"/>
                  <a:pt x="17" y="372"/>
                </a:cubicBezTo>
                <a:cubicBezTo>
                  <a:pt x="0" y="449"/>
                  <a:pt x="41" y="540"/>
                  <a:pt x="65" y="612"/>
                </a:cubicBezTo>
                <a:cubicBezTo>
                  <a:pt x="89" y="684"/>
                  <a:pt x="145" y="764"/>
                  <a:pt x="161" y="804"/>
                </a:cubicBezTo>
                <a:cubicBezTo>
                  <a:pt x="177" y="844"/>
                  <a:pt x="153" y="860"/>
                  <a:pt x="161" y="852"/>
                </a:cubicBezTo>
                <a:cubicBezTo>
                  <a:pt x="169" y="844"/>
                  <a:pt x="210" y="801"/>
                  <a:pt x="209" y="756"/>
                </a:cubicBezTo>
                <a:cubicBezTo>
                  <a:pt x="208" y="711"/>
                  <a:pt x="172" y="629"/>
                  <a:pt x="155" y="582"/>
                </a:cubicBezTo>
                <a:cubicBezTo>
                  <a:pt x="138" y="535"/>
                  <a:pt x="109" y="524"/>
                  <a:pt x="107" y="474"/>
                </a:cubicBezTo>
                <a:cubicBezTo>
                  <a:pt x="105" y="424"/>
                  <a:pt x="94" y="344"/>
                  <a:pt x="143" y="279"/>
                </a:cubicBezTo>
                <a:cubicBezTo>
                  <a:pt x="192" y="214"/>
                  <a:pt x="351" y="125"/>
                  <a:pt x="401" y="84"/>
                </a:cubicBezTo>
                <a:cubicBezTo>
                  <a:pt x="451" y="43"/>
                  <a:pt x="450" y="43"/>
                  <a:pt x="443" y="30"/>
                </a:cubicBezTo>
                <a:close/>
              </a:path>
            </a:pathLst>
          </a:custGeom>
          <a:solidFill>
            <a:srgbClr val="00FF00">
              <a:alpha val="4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32782" name="Picture 14">
            <a:extLst>
              <a:ext uri="{FF2B5EF4-FFF2-40B4-BE49-F238E27FC236}">
                <a16:creationId xmlns:a16="http://schemas.microsoft.com/office/drawing/2014/main" id="{8808BA17-4B1F-4E39-AEFF-3003D2C7C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5"/>
          <a:stretch>
            <a:fillRect/>
          </a:stretch>
        </p:blipFill>
        <p:spPr bwMode="auto">
          <a:xfrm>
            <a:off x="5619750" y="1295400"/>
            <a:ext cx="30670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3" name="Picture 15">
            <a:extLst>
              <a:ext uri="{FF2B5EF4-FFF2-40B4-BE49-F238E27FC236}">
                <a16:creationId xmlns:a16="http://schemas.microsoft.com/office/drawing/2014/main" id="{463608A1-29E7-43BA-8BD6-89755E5AD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385" flipH="1">
            <a:off x="5899150" y="2105025"/>
            <a:ext cx="2058988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4" name="Picture 16">
            <a:extLst>
              <a:ext uri="{FF2B5EF4-FFF2-40B4-BE49-F238E27FC236}">
                <a16:creationId xmlns:a16="http://schemas.microsoft.com/office/drawing/2014/main" id="{58B4AF31-DCF0-4B89-A6BE-6F048B92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1636713"/>
            <a:ext cx="1470025" cy="473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5" name="Picture 17">
            <a:extLst>
              <a:ext uri="{FF2B5EF4-FFF2-40B4-BE49-F238E27FC236}">
                <a16:creationId xmlns:a16="http://schemas.microsoft.com/office/drawing/2014/main" id="{E80F0460-D967-4674-809F-D60CCCCD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333500"/>
            <a:ext cx="13271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86" name="Oval 18">
            <a:extLst>
              <a:ext uri="{FF2B5EF4-FFF2-40B4-BE49-F238E27FC236}">
                <a16:creationId xmlns:a16="http://schemas.microsoft.com/office/drawing/2014/main" id="{4B49B2E7-0C25-4EAC-BACC-0BF00A7DA721}"/>
              </a:ext>
            </a:extLst>
          </p:cNvPr>
          <p:cNvSpPr>
            <a:spLocks noChangeArrowheads="1"/>
          </p:cNvSpPr>
          <p:nvPr/>
        </p:nvSpPr>
        <p:spPr bwMode="auto">
          <a:xfrm rot="1784693">
            <a:off x="7219950" y="2324100"/>
            <a:ext cx="228600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87" name="Oval 19">
            <a:extLst>
              <a:ext uri="{FF2B5EF4-FFF2-40B4-BE49-F238E27FC236}">
                <a16:creationId xmlns:a16="http://schemas.microsoft.com/office/drawing/2014/main" id="{6C30233F-A583-4F05-8F6A-55B6954315FC}"/>
              </a:ext>
            </a:extLst>
          </p:cNvPr>
          <p:cNvSpPr>
            <a:spLocks noChangeArrowheads="1"/>
          </p:cNvSpPr>
          <p:nvPr/>
        </p:nvSpPr>
        <p:spPr bwMode="auto">
          <a:xfrm rot="1784693">
            <a:off x="7245350" y="2590800"/>
            <a:ext cx="228600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88" name="Oval 20">
            <a:extLst>
              <a:ext uri="{FF2B5EF4-FFF2-40B4-BE49-F238E27FC236}">
                <a16:creationId xmlns:a16="http://schemas.microsoft.com/office/drawing/2014/main" id="{BCD1C584-FE81-46D5-92EA-283D86BCD364}"/>
              </a:ext>
            </a:extLst>
          </p:cNvPr>
          <p:cNvSpPr>
            <a:spLocks noChangeArrowheads="1"/>
          </p:cNvSpPr>
          <p:nvPr/>
        </p:nvSpPr>
        <p:spPr bwMode="auto">
          <a:xfrm rot="1784693">
            <a:off x="7372350" y="3048000"/>
            <a:ext cx="228600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89" name="Oval 21">
            <a:extLst>
              <a:ext uri="{FF2B5EF4-FFF2-40B4-BE49-F238E27FC236}">
                <a16:creationId xmlns:a16="http://schemas.microsoft.com/office/drawing/2014/main" id="{EC0851C4-ACE8-4D62-926D-13E3FB92B5CE}"/>
              </a:ext>
            </a:extLst>
          </p:cNvPr>
          <p:cNvSpPr>
            <a:spLocks noChangeArrowheads="1"/>
          </p:cNvSpPr>
          <p:nvPr/>
        </p:nvSpPr>
        <p:spPr bwMode="auto">
          <a:xfrm rot="1784693">
            <a:off x="7372350" y="3429000"/>
            <a:ext cx="279400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0" name="Oval 22">
            <a:extLst>
              <a:ext uri="{FF2B5EF4-FFF2-40B4-BE49-F238E27FC236}">
                <a16:creationId xmlns:a16="http://schemas.microsoft.com/office/drawing/2014/main" id="{D8925C7D-10A9-41EF-BA2C-E2874DAE37F4}"/>
              </a:ext>
            </a:extLst>
          </p:cNvPr>
          <p:cNvSpPr>
            <a:spLocks noChangeArrowheads="1"/>
          </p:cNvSpPr>
          <p:nvPr/>
        </p:nvSpPr>
        <p:spPr bwMode="auto">
          <a:xfrm rot="1784693">
            <a:off x="7442200" y="3879850"/>
            <a:ext cx="279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1" name="Oval 23">
            <a:extLst>
              <a:ext uri="{FF2B5EF4-FFF2-40B4-BE49-F238E27FC236}">
                <a16:creationId xmlns:a16="http://schemas.microsoft.com/office/drawing/2014/main" id="{1583CA64-61D9-43C0-9303-4FEE30A65BB5}"/>
              </a:ext>
            </a:extLst>
          </p:cNvPr>
          <p:cNvSpPr>
            <a:spLocks noChangeArrowheads="1"/>
          </p:cNvSpPr>
          <p:nvPr/>
        </p:nvSpPr>
        <p:spPr bwMode="auto">
          <a:xfrm rot="1784693">
            <a:off x="7461250" y="4267200"/>
            <a:ext cx="279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2" name="Oval 24">
            <a:extLst>
              <a:ext uri="{FF2B5EF4-FFF2-40B4-BE49-F238E27FC236}">
                <a16:creationId xmlns:a16="http://schemas.microsoft.com/office/drawing/2014/main" id="{342EA0C6-6BFE-4490-9C01-28FD6CAF2A3C}"/>
              </a:ext>
            </a:extLst>
          </p:cNvPr>
          <p:cNvSpPr>
            <a:spLocks noChangeArrowheads="1"/>
          </p:cNvSpPr>
          <p:nvPr/>
        </p:nvSpPr>
        <p:spPr bwMode="auto">
          <a:xfrm rot="1784693">
            <a:off x="7219950" y="4572000"/>
            <a:ext cx="279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3" name="Oval 25">
            <a:extLst>
              <a:ext uri="{FF2B5EF4-FFF2-40B4-BE49-F238E27FC236}">
                <a16:creationId xmlns:a16="http://schemas.microsoft.com/office/drawing/2014/main" id="{EE163C8F-DF18-4E0C-8FDB-24EE31A13F98}"/>
              </a:ext>
            </a:extLst>
          </p:cNvPr>
          <p:cNvSpPr>
            <a:spLocks noChangeArrowheads="1"/>
          </p:cNvSpPr>
          <p:nvPr/>
        </p:nvSpPr>
        <p:spPr bwMode="auto">
          <a:xfrm rot="1784693">
            <a:off x="7042150" y="4940300"/>
            <a:ext cx="279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4" name="Oval 26">
            <a:extLst>
              <a:ext uri="{FF2B5EF4-FFF2-40B4-BE49-F238E27FC236}">
                <a16:creationId xmlns:a16="http://schemas.microsoft.com/office/drawing/2014/main" id="{45A36312-EDA3-4BC6-AD6B-B2358302ADFA}"/>
              </a:ext>
            </a:extLst>
          </p:cNvPr>
          <p:cNvSpPr>
            <a:spLocks noChangeArrowheads="1"/>
          </p:cNvSpPr>
          <p:nvPr/>
        </p:nvSpPr>
        <p:spPr bwMode="auto">
          <a:xfrm rot="1784693">
            <a:off x="6762750" y="5054600"/>
            <a:ext cx="279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5" name="Oval 27">
            <a:extLst>
              <a:ext uri="{FF2B5EF4-FFF2-40B4-BE49-F238E27FC236}">
                <a16:creationId xmlns:a16="http://schemas.microsoft.com/office/drawing/2014/main" id="{E7583418-9D66-4C09-90AF-224DC0747F5C}"/>
              </a:ext>
            </a:extLst>
          </p:cNvPr>
          <p:cNvSpPr>
            <a:spLocks noChangeArrowheads="1"/>
          </p:cNvSpPr>
          <p:nvPr/>
        </p:nvSpPr>
        <p:spPr bwMode="auto">
          <a:xfrm rot="2712366">
            <a:off x="6038850" y="5194300"/>
            <a:ext cx="279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96" name="Freeform 28">
            <a:extLst>
              <a:ext uri="{FF2B5EF4-FFF2-40B4-BE49-F238E27FC236}">
                <a16:creationId xmlns:a16="http://schemas.microsoft.com/office/drawing/2014/main" id="{805C2CE4-FDC5-40FA-9F82-EFED159A845A}"/>
              </a:ext>
            </a:extLst>
          </p:cNvPr>
          <p:cNvSpPr>
            <a:spLocks/>
          </p:cNvSpPr>
          <p:nvPr/>
        </p:nvSpPr>
        <p:spPr bwMode="auto">
          <a:xfrm>
            <a:off x="5737225" y="1812925"/>
            <a:ext cx="303213" cy="1706563"/>
          </a:xfrm>
          <a:custGeom>
            <a:avLst/>
            <a:gdLst>
              <a:gd name="T0" fmla="*/ 121 w 191"/>
              <a:gd name="T1" fmla="*/ 85 h 1075"/>
              <a:gd name="T2" fmla="*/ 76 w 191"/>
              <a:gd name="T3" fmla="*/ 223 h 1075"/>
              <a:gd name="T4" fmla="*/ 52 w 191"/>
              <a:gd name="T5" fmla="*/ 490 h 1075"/>
              <a:gd name="T6" fmla="*/ 22 w 191"/>
              <a:gd name="T7" fmla="*/ 721 h 1075"/>
              <a:gd name="T8" fmla="*/ 4 w 191"/>
              <a:gd name="T9" fmla="*/ 1018 h 1075"/>
              <a:gd name="T10" fmla="*/ 4 w 191"/>
              <a:gd name="T11" fmla="*/ 1066 h 1075"/>
              <a:gd name="T12" fmla="*/ 31 w 191"/>
              <a:gd name="T13" fmla="*/ 967 h 1075"/>
              <a:gd name="T14" fmla="*/ 52 w 191"/>
              <a:gd name="T15" fmla="*/ 682 h 1075"/>
              <a:gd name="T16" fmla="*/ 91 w 191"/>
              <a:gd name="T17" fmla="*/ 433 h 1075"/>
              <a:gd name="T18" fmla="*/ 121 w 191"/>
              <a:gd name="T19" fmla="*/ 157 h 1075"/>
              <a:gd name="T20" fmla="*/ 187 w 191"/>
              <a:gd name="T21" fmla="*/ 25 h 1075"/>
              <a:gd name="T22" fmla="*/ 148 w 191"/>
              <a:gd name="T23" fmla="*/ 10 h 1075"/>
              <a:gd name="T24" fmla="*/ 121 w 191"/>
              <a:gd name="T25" fmla="*/ 85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" h="1075">
                <a:moveTo>
                  <a:pt x="121" y="85"/>
                </a:moveTo>
                <a:cubicBezTo>
                  <a:pt x="109" y="120"/>
                  <a:pt x="87" y="156"/>
                  <a:pt x="76" y="223"/>
                </a:cubicBezTo>
                <a:cubicBezTo>
                  <a:pt x="65" y="290"/>
                  <a:pt x="61" y="407"/>
                  <a:pt x="52" y="490"/>
                </a:cubicBezTo>
                <a:cubicBezTo>
                  <a:pt x="43" y="573"/>
                  <a:pt x="30" y="633"/>
                  <a:pt x="22" y="721"/>
                </a:cubicBezTo>
                <a:cubicBezTo>
                  <a:pt x="14" y="809"/>
                  <a:pt x="7" y="961"/>
                  <a:pt x="4" y="1018"/>
                </a:cubicBezTo>
                <a:cubicBezTo>
                  <a:pt x="1" y="1075"/>
                  <a:pt x="0" y="1074"/>
                  <a:pt x="4" y="1066"/>
                </a:cubicBezTo>
                <a:cubicBezTo>
                  <a:pt x="8" y="1058"/>
                  <a:pt x="23" y="1031"/>
                  <a:pt x="31" y="967"/>
                </a:cubicBezTo>
                <a:cubicBezTo>
                  <a:pt x="39" y="903"/>
                  <a:pt x="42" y="771"/>
                  <a:pt x="52" y="682"/>
                </a:cubicBezTo>
                <a:cubicBezTo>
                  <a:pt x="62" y="593"/>
                  <a:pt x="80" y="520"/>
                  <a:pt x="91" y="433"/>
                </a:cubicBezTo>
                <a:cubicBezTo>
                  <a:pt x="102" y="346"/>
                  <a:pt x="105" y="225"/>
                  <a:pt x="121" y="157"/>
                </a:cubicBezTo>
                <a:cubicBezTo>
                  <a:pt x="137" y="89"/>
                  <a:pt x="183" y="49"/>
                  <a:pt x="187" y="25"/>
                </a:cubicBezTo>
                <a:cubicBezTo>
                  <a:pt x="191" y="1"/>
                  <a:pt x="159" y="0"/>
                  <a:pt x="148" y="10"/>
                </a:cubicBezTo>
                <a:cubicBezTo>
                  <a:pt x="137" y="20"/>
                  <a:pt x="137" y="53"/>
                  <a:pt x="121" y="85"/>
                </a:cubicBezTo>
                <a:close/>
              </a:path>
            </a:pathLst>
          </a:custGeom>
          <a:solidFill>
            <a:srgbClr val="00FF00">
              <a:alpha val="3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32797" name="Picture 29">
            <a:extLst>
              <a:ext uri="{FF2B5EF4-FFF2-40B4-BE49-F238E27FC236}">
                <a16:creationId xmlns:a16="http://schemas.microsoft.com/office/drawing/2014/main" id="{FC579436-C371-4B86-B2A1-F3D6D279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282" flipH="1">
            <a:off x="228600" y="2590800"/>
            <a:ext cx="247491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98" name="Rectangle 30">
            <a:extLst>
              <a:ext uri="{FF2B5EF4-FFF2-40B4-BE49-F238E27FC236}">
                <a16:creationId xmlns:a16="http://schemas.microsoft.com/office/drawing/2014/main" id="{10B9429D-38D3-4413-A045-DD8A43F80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răng trước</a:t>
            </a:r>
          </a:p>
        </p:txBody>
      </p:sp>
      <p:sp>
        <p:nvSpPr>
          <p:cNvPr id="32799" name="Line 31">
            <a:extLst>
              <a:ext uri="{FF2B5EF4-FFF2-40B4-BE49-F238E27FC236}">
                <a16:creationId xmlns:a16="http://schemas.microsoft.com/office/drawing/2014/main" id="{7B9AAA5A-C7AE-416E-8C48-74277CD10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781300"/>
            <a:ext cx="13462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800" name="Line 32">
            <a:extLst>
              <a:ext uri="{FF2B5EF4-FFF2-40B4-BE49-F238E27FC236}">
                <a16:creationId xmlns:a16="http://schemas.microsoft.com/office/drawing/2014/main" id="{32B5A05E-F2F4-4226-BF10-1DDC5CB6F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0" y="2819400"/>
            <a:ext cx="5715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801" name="Freeform 33">
            <a:extLst>
              <a:ext uri="{FF2B5EF4-FFF2-40B4-BE49-F238E27FC236}">
                <a16:creationId xmlns:a16="http://schemas.microsoft.com/office/drawing/2014/main" id="{B70F2EBF-FD35-4E0B-83CA-B2EEBD699E84}"/>
              </a:ext>
            </a:extLst>
          </p:cNvPr>
          <p:cNvSpPr>
            <a:spLocks/>
          </p:cNvSpPr>
          <p:nvPr/>
        </p:nvSpPr>
        <p:spPr bwMode="auto">
          <a:xfrm>
            <a:off x="1066800" y="3057525"/>
            <a:ext cx="709613" cy="1819275"/>
          </a:xfrm>
          <a:custGeom>
            <a:avLst/>
            <a:gdLst>
              <a:gd name="T0" fmla="*/ 447 w 447"/>
              <a:gd name="T1" fmla="*/ 0 h 1146"/>
              <a:gd name="T2" fmla="*/ 384 w 447"/>
              <a:gd name="T3" fmla="*/ 90 h 1146"/>
              <a:gd name="T4" fmla="*/ 360 w 447"/>
              <a:gd name="T5" fmla="*/ 162 h 1146"/>
              <a:gd name="T6" fmla="*/ 306 w 447"/>
              <a:gd name="T7" fmla="*/ 285 h 1146"/>
              <a:gd name="T8" fmla="*/ 249 w 447"/>
              <a:gd name="T9" fmla="*/ 423 h 1146"/>
              <a:gd name="T10" fmla="*/ 198 w 447"/>
              <a:gd name="T11" fmla="*/ 531 h 1146"/>
              <a:gd name="T12" fmla="*/ 144 w 447"/>
              <a:gd name="T13" fmla="*/ 714 h 1146"/>
              <a:gd name="T14" fmla="*/ 96 w 447"/>
              <a:gd name="T15" fmla="*/ 858 h 1146"/>
              <a:gd name="T16" fmla="*/ 48 w 447"/>
              <a:gd name="T17" fmla="*/ 954 h 1146"/>
              <a:gd name="T18" fmla="*/ 21 w 447"/>
              <a:gd name="T19" fmla="*/ 1053 h 1146"/>
              <a:gd name="T20" fmla="*/ 0 w 447"/>
              <a:gd name="T21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7" h="1146">
                <a:moveTo>
                  <a:pt x="447" y="0"/>
                </a:moveTo>
                <a:cubicBezTo>
                  <a:pt x="437" y="15"/>
                  <a:pt x="398" y="63"/>
                  <a:pt x="384" y="90"/>
                </a:cubicBezTo>
                <a:cubicBezTo>
                  <a:pt x="370" y="117"/>
                  <a:pt x="373" y="130"/>
                  <a:pt x="360" y="162"/>
                </a:cubicBezTo>
                <a:cubicBezTo>
                  <a:pt x="347" y="194"/>
                  <a:pt x="324" y="242"/>
                  <a:pt x="306" y="285"/>
                </a:cubicBezTo>
                <a:cubicBezTo>
                  <a:pt x="288" y="328"/>
                  <a:pt x="267" y="382"/>
                  <a:pt x="249" y="423"/>
                </a:cubicBezTo>
                <a:cubicBezTo>
                  <a:pt x="231" y="464"/>
                  <a:pt x="216" y="482"/>
                  <a:pt x="198" y="531"/>
                </a:cubicBezTo>
                <a:cubicBezTo>
                  <a:pt x="180" y="580"/>
                  <a:pt x="161" y="660"/>
                  <a:pt x="144" y="714"/>
                </a:cubicBezTo>
                <a:cubicBezTo>
                  <a:pt x="127" y="768"/>
                  <a:pt x="112" y="818"/>
                  <a:pt x="96" y="858"/>
                </a:cubicBezTo>
                <a:cubicBezTo>
                  <a:pt x="80" y="898"/>
                  <a:pt x="60" y="922"/>
                  <a:pt x="48" y="954"/>
                </a:cubicBezTo>
                <a:cubicBezTo>
                  <a:pt x="36" y="986"/>
                  <a:pt x="29" y="1021"/>
                  <a:pt x="21" y="1053"/>
                </a:cubicBezTo>
                <a:cubicBezTo>
                  <a:pt x="13" y="1085"/>
                  <a:pt x="4" y="1127"/>
                  <a:pt x="0" y="1146"/>
                </a:cubicBezTo>
              </a:path>
            </a:pathLst>
          </a:custGeom>
          <a:noFill/>
          <a:ln w="254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802" name="Rectangle 34">
            <a:extLst>
              <a:ext uri="{FF2B5EF4-FFF2-40B4-BE49-F238E27FC236}">
                <a16:creationId xmlns:a16="http://schemas.microsoft.com/office/drawing/2014/main" id="{937A24C6-B52D-49AB-B34A-8BC868688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Tk ngực dài</a:t>
            </a:r>
          </a:p>
        </p:txBody>
      </p:sp>
      <p:sp>
        <p:nvSpPr>
          <p:cNvPr id="32803" name="Line 35">
            <a:extLst>
              <a:ext uri="{FF2B5EF4-FFF2-40B4-BE49-F238E27FC236}">
                <a16:creationId xmlns:a16="http://schemas.microsoft.com/office/drawing/2014/main" id="{5B135F9C-76B9-4010-874C-1A3FD24ADB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5400" y="4267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805" name="Freeform 37">
            <a:extLst>
              <a:ext uri="{FF2B5EF4-FFF2-40B4-BE49-F238E27FC236}">
                <a16:creationId xmlns:a16="http://schemas.microsoft.com/office/drawing/2014/main" id="{38ADD320-1F8A-4A69-92A2-CA1C2C7525C3}"/>
              </a:ext>
            </a:extLst>
          </p:cNvPr>
          <p:cNvSpPr>
            <a:spLocks/>
          </p:cNvSpPr>
          <p:nvPr/>
        </p:nvSpPr>
        <p:spPr bwMode="auto">
          <a:xfrm>
            <a:off x="5749925" y="1792288"/>
            <a:ext cx="784225" cy="1736725"/>
          </a:xfrm>
          <a:custGeom>
            <a:avLst/>
            <a:gdLst>
              <a:gd name="T0" fmla="*/ 52 w 494"/>
              <a:gd name="T1" fmla="*/ 1079 h 1094"/>
              <a:gd name="T2" fmla="*/ 4 w 494"/>
              <a:gd name="T3" fmla="*/ 983 h 1094"/>
              <a:gd name="T4" fmla="*/ 25 w 494"/>
              <a:gd name="T5" fmla="*/ 944 h 1094"/>
              <a:gd name="T6" fmla="*/ 82 w 494"/>
              <a:gd name="T7" fmla="*/ 497 h 1094"/>
              <a:gd name="T8" fmla="*/ 148 w 494"/>
              <a:gd name="T9" fmla="*/ 71 h 1094"/>
              <a:gd name="T10" fmla="*/ 196 w 494"/>
              <a:gd name="T11" fmla="*/ 71 h 1094"/>
              <a:gd name="T12" fmla="*/ 310 w 494"/>
              <a:gd name="T13" fmla="*/ 212 h 1094"/>
              <a:gd name="T14" fmla="*/ 415 w 494"/>
              <a:gd name="T15" fmla="*/ 260 h 1094"/>
              <a:gd name="T16" fmla="*/ 481 w 494"/>
              <a:gd name="T17" fmla="*/ 290 h 1094"/>
              <a:gd name="T18" fmla="*/ 337 w 494"/>
              <a:gd name="T19" fmla="*/ 533 h 1094"/>
              <a:gd name="T20" fmla="*/ 319 w 494"/>
              <a:gd name="T21" fmla="*/ 545 h 1094"/>
              <a:gd name="T22" fmla="*/ 244 w 494"/>
              <a:gd name="T23" fmla="*/ 695 h 1094"/>
              <a:gd name="T24" fmla="*/ 181 w 494"/>
              <a:gd name="T25" fmla="*/ 932 h 1094"/>
              <a:gd name="T26" fmla="*/ 94 w 494"/>
              <a:gd name="T27" fmla="*/ 1070 h 1094"/>
              <a:gd name="T28" fmla="*/ 52 w 494"/>
              <a:gd name="T29" fmla="*/ 1079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4" h="1094">
                <a:moveTo>
                  <a:pt x="52" y="1079"/>
                </a:moveTo>
                <a:cubicBezTo>
                  <a:pt x="37" y="1070"/>
                  <a:pt x="8" y="1005"/>
                  <a:pt x="4" y="983"/>
                </a:cubicBezTo>
                <a:cubicBezTo>
                  <a:pt x="0" y="961"/>
                  <a:pt x="12" y="1025"/>
                  <a:pt x="25" y="944"/>
                </a:cubicBezTo>
                <a:cubicBezTo>
                  <a:pt x="38" y="863"/>
                  <a:pt x="62" y="642"/>
                  <a:pt x="82" y="497"/>
                </a:cubicBezTo>
                <a:cubicBezTo>
                  <a:pt x="102" y="352"/>
                  <a:pt x="129" y="142"/>
                  <a:pt x="148" y="71"/>
                </a:cubicBezTo>
                <a:cubicBezTo>
                  <a:pt x="167" y="0"/>
                  <a:pt x="169" y="48"/>
                  <a:pt x="196" y="71"/>
                </a:cubicBezTo>
                <a:cubicBezTo>
                  <a:pt x="223" y="94"/>
                  <a:pt x="274" y="181"/>
                  <a:pt x="310" y="212"/>
                </a:cubicBezTo>
                <a:cubicBezTo>
                  <a:pt x="346" y="243"/>
                  <a:pt x="386" y="247"/>
                  <a:pt x="415" y="260"/>
                </a:cubicBezTo>
                <a:cubicBezTo>
                  <a:pt x="444" y="273"/>
                  <a:pt x="494" y="245"/>
                  <a:pt x="481" y="290"/>
                </a:cubicBezTo>
                <a:cubicBezTo>
                  <a:pt x="468" y="335"/>
                  <a:pt x="364" y="491"/>
                  <a:pt x="337" y="533"/>
                </a:cubicBezTo>
                <a:cubicBezTo>
                  <a:pt x="310" y="575"/>
                  <a:pt x="335" y="518"/>
                  <a:pt x="319" y="545"/>
                </a:cubicBezTo>
                <a:cubicBezTo>
                  <a:pt x="303" y="572"/>
                  <a:pt x="267" y="631"/>
                  <a:pt x="244" y="695"/>
                </a:cubicBezTo>
                <a:cubicBezTo>
                  <a:pt x="221" y="759"/>
                  <a:pt x="206" y="869"/>
                  <a:pt x="181" y="932"/>
                </a:cubicBezTo>
                <a:cubicBezTo>
                  <a:pt x="156" y="995"/>
                  <a:pt x="115" y="1046"/>
                  <a:pt x="94" y="1070"/>
                </a:cubicBezTo>
                <a:cubicBezTo>
                  <a:pt x="73" y="1094"/>
                  <a:pt x="61" y="1077"/>
                  <a:pt x="52" y="1079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806" name="Freeform 38">
            <a:extLst>
              <a:ext uri="{FF2B5EF4-FFF2-40B4-BE49-F238E27FC236}">
                <a16:creationId xmlns:a16="http://schemas.microsoft.com/office/drawing/2014/main" id="{2E3B0BCB-EF19-4AA4-8C41-46D36E04EAC6}"/>
              </a:ext>
            </a:extLst>
          </p:cNvPr>
          <p:cNvSpPr>
            <a:spLocks/>
          </p:cNvSpPr>
          <p:nvPr/>
        </p:nvSpPr>
        <p:spPr bwMode="auto">
          <a:xfrm>
            <a:off x="1447800" y="3276600"/>
            <a:ext cx="381000" cy="914400"/>
          </a:xfrm>
          <a:custGeom>
            <a:avLst/>
            <a:gdLst>
              <a:gd name="T0" fmla="*/ 240 w 240"/>
              <a:gd name="T1" fmla="*/ 0 h 576"/>
              <a:gd name="T2" fmla="*/ 192 w 240"/>
              <a:gd name="T3" fmla="*/ 48 h 576"/>
              <a:gd name="T4" fmla="*/ 144 w 240"/>
              <a:gd name="T5" fmla="*/ 144 h 576"/>
              <a:gd name="T6" fmla="*/ 144 w 240"/>
              <a:gd name="T7" fmla="*/ 192 h 576"/>
              <a:gd name="T8" fmla="*/ 48 w 240"/>
              <a:gd name="T9" fmla="*/ 336 h 576"/>
              <a:gd name="T10" fmla="*/ 48 w 240"/>
              <a:gd name="T11" fmla="*/ 432 h 576"/>
              <a:gd name="T12" fmla="*/ 36 w 240"/>
              <a:gd name="T13" fmla="*/ 531 h 576"/>
              <a:gd name="T14" fmla="*/ 0 w 240"/>
              <a:gd name="T1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0" h="576">
                <a:moveTo>
                  <a:pt x="240" y="0"/>
                </a:moveTo>
                <a:cubicBezTo>
                  <a:pt x="224" y="12"/>
                  <a:pt x="208" y="24"/>
                  <a:pt x="192" y="48"/>
                </a:cubicBezTo>
                <a:cubicBezTo>
                  <a:pt x="176" y="72"/>
                  <a:pt x="152" y="120"/>
                  <a:pt x="144" y="144"/>
                </a:cubicBezTo>
                <a:cubicBezTo>
                  <a:pt x="136" y="168"/>
                  <a:pt x="160" y="160"/>
                  <a:pt x="144" y="192"/>
                </a:cubicBezTo>
                <a:cubicBezTo>
                  <a:pt x="128" y="224"/>
                  <a:pt x="64" y="296"/>
                  <a:pt x="48" y="336"/>
                </a:cubicBezTo>
                <a:cubicBezTo>
                  <a:pt x="32" y="376"/>
                  <a:pt x="50" y="400"/>
                  <a:pt x="48" y="432"/>
                </a:cubicBezTo>
                <a:cubicBezTo>
                  <a:pt x="46" y="464"/>
                  <a:pt x="44" y="507"/>
                  <a:pt x="36" y="531"/>
                </a:cubicBezTo>
                <a:cubicBezTo>
                  <a:pt x="28" y="555"/>
                  <a:pt x="7" y="567"/>
                  <a:pt x="0" y="57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807" name="Rectangle 39">
            <a:extLst>
              <a:ext uri="{FF2B5EF4-FFF2-40B4-BE49-F238E27FC236}">
                <a16:creationId xmlns:a16="http://schemas.microsoft.com/office/drawing/2014/main" id="{C8E252F7-F513-4BD7-BB1A-8C8D6BB2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62400"/>
            <a:ext cx="342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Đm ngực ngoài</a:t>
            </a:r>
          </a:p>
        </p:txBody>
      </p:sp>
      <p:sp>
        <p:nvSpPr>
          <p:cNvPr id="32808" name="Line 40">
            <a:extLst>
              <a:ext uri="{FF2B5EF4-FFF2-40B4-BE49-F238E27FC236}">
                <a16:creationId xmlns:a16="http://schemas.microsoft.com/office/drawing/2014/main" id="{932014C6-A4F4-4852-97C1-E2EAD6D702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00200" y="3733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20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20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8" grpId="0" build="p"/>
      <p:bldP spid="32802" grpId="0" build="p"/>
      <p:bldP spid="328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27041C7F-B66D-4EC7-BF22-05BC6D00C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3"/>
          <a:stretch>
            <a:fillRect/>
          </a:stretch>
        </p:blipFill>
        <p:spPr bwMode="auto">
          <a:xfrm>
            <a:off x="2895600" y="1470025"/>
            <a:ext cx="4035425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A6A7BA7D-2B80-48EC-901D-EADA6937D9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228600"/>
            <a:ext cx="7467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sau</a:t>
            </a:r>
          </a:p>
        </p:txBody>
      </p:sp>
      <p:sp>
        <p:nvSpPr>
          <p:cNvPr id="35845" name="Freeform 5">
            <a:extLst>
              <a:ext uri="{FF2B5EF4-FFF2-40B4-BE49-F238E27FC236}">
                <a16:creationId xmlns:a16="http://schemas.microsoft.com/office/drawing/2014/main" id="{1F5CEDEE-3CC0-48F0-A6DB-D003D3A1ED5B}"/>
              </a:ext>
            </a:extLst>
          </p:cNvPr>
          <p:cNvSpPr>
            <a:spLocks/>
          </p:cNvSpPr>
          <p:nvPr/>
        </p:nvSpPr>
        <p:spPr bwMode="auto">
          <a:xfrm>
            <a:off x="3700463" y="3033713"/>
            <a:ext cx="2338387" cy="1978025"/>
          </a:xfrm>
          <a:custGeom>
            <a:avLst/>
            <a:gdLst>
              <a:gd name="T0" fmla="*/ 442 w 1473"/>
              <a:gd name="T1" fmla="*/ 300 h 1246"/>
              <a:gd name="T2" fmla="*/ 586 w 1473"/>
              <a:gd name="T3" fmla="*/ 204 h 1246"/>
              <a:gd name="T4" fmla="*/ 634 w 1473"/>
              <a:gd name="T5" fmla="*/ 204 h 1246"/>
              <a:gd name="T6" fmla="*/ 634 w 1473"/>
              <a:gd name="T7" fmla="*/ 108 h 1246"/>
              <a:gd name="T8" fmla="*/ 730 w 1473"/>
              <a:gd name="T9" fmla="*/ 12 h 1246"/>
              <a:gd name="T10" fmla="*/ 938 w 1473"/>
              <a:gd name="T11" fmla="*/ 37 h 1246"/>
              <a:gd name="T12" fmla="*/ 1028 w 1473"/>
              <a:gd name="T13" fmla="*/ 154 h 1246"/>
              <a:gd name="T14" fmla="*/ 1145 w 1473"/>
              <a:gd name="T15" fmla="*/ 427 h 1246"/>
              <a:gd name="T16" fmla="*/ 1208 w 1473"/>
              <a:gd name="T17" fmla="*/ 589 h 1246"/>
              <a:gd name="T18" fmla="*/ 1306 w 1473"/>
              <a:gd name="T19" fmla="*/ 732 h 1246"/>
              <a:gd name="T20" fmla="*/ 1457 w 1473"/>
              <a:gd name="T21" fmla="*/ 1021 h 1246"/>
              <a:gd name="T22" fmla="*/ 1402 w 1473"/>
              <a:gd name="T23" fmla="*/ 1212 h 1246"/>
              <a:gd name="T24" fmla="*/ 1229 w 1473"/>
              <a:gd name="T25" fmla="*/ 1228 h 1246"/>
              <a:gd name="T26" fmla="*/ 1210 w 1473"/>
              <a:gd name="T27" fmla="*/ 1212 h 1246"/>
              <a:gd name="T28" fmla="*/ 874 w 1473"/>
              <a:gd name="T29" fmla="*/ 1212 h 1246"/>
              <a:gd name="T30" fmla="*/ 634 w 1473"/>
              <a:gd name="T31" fmla="*/ 1020 h 1246"/>
              <a:gd name="T32" fmla="*/ 462 w 1473"/>
              <a:gd name="T33" fmla="*/ 819 h 1246"/>
              <a:gd name="T34" fmla="*/ 450 w 1473"/>
              <a:gd name="T35" fmla="*/ 771 h 1246"/>
              <a:gd name="T36" fmla="*/ 381 w 1473"/>
              <a:gd name="T37" fmla="*/ 732 h 1246"/>
              <a:gd name="T38" fmla="*/ 195 w 1473"/>
              <a:gd name="T39" fmla="*/ 504 h 1246"/>
              <a:gd name="T40" fmla="*/ 126 w 1473"/>
              <a:gd name="T41" fmla="*/ 342 h 1246"/>
              <a:gd name="T42" fmla="*/ 2 w 1473"/>
              <a:gd name="T43" fmla="*/ 88 h 1246"/>
              <a:gd name="T44" fmla="*/ 113 w 1473"/>
              <a:gd name="T45" fmla="*/ 46 h 1246"/>
              <a:gd name="T46" fmla="*/ 143 w 1473"/>
              <a:gd name="T47" fmla="*/ 172 h 1246"/>
              <a:gd name="T48" fmla="*/ 335 w 1473"/>
              <a:gd name="T49" fmla="*/ 283 h 1246"/>
              <a:gd name="T50" fmla="*/ 442 w 1473"/>
              <a:gd name="T51" fmla="*/ 300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73" h="1246">
                <a:moveTo>
                  <a:pt x="442" y="300"/>
                </a:moveTo>
                <a:cubicBezTo>
                  <a:pt x="466" y="268"/>
                  <a:pt x="554" y="220"/>
                  <a:pt x="586" y="204"/>
                </a:cubicBezTo>
                <a:cubicBezTo>
                  <a:pt x="618" y="188"/>
                  <a:pt x="626" y="220"/>
                  <a:pt x="634" y="204"/>
                </a:cubicBezTo>
                <a:cubicBezTo>
                  <a:pt x="642" y="188"/>
                  <a:pt x="618" y="140"/>
                  <a:pt x="634" y="108"/>
                </a:cubicBezTo>
                <a:cubicBezTo>
                  <a:pt x="650" y="76"/>
                  <a:pt x="679" y="24"/>
                  <a:pt x="730" y="12"/>
                </a:cubicBezTo>
                <a:cubicBezTo>
                  <a:pt x="781" y="0"/>
                  <a:pt x="888" y="13"/>
                  <a:pt x="938" y="37"/>
                </a:cubicBezTo>
                <a:cubicBezTo>
                  <a:pt x="988" y="61"/>
                  <a:pt x="994" y="89"/>
                  <a:pt x="1028" y="154"/>
                </a:cubicBezTo>
                <a:cubicBezTo>
                  <a:pt x="1062" y="219"/>
                  <a:pt x="1115" y="355"/>
                  <a:pt x="1145" y="427"/>
                </a:cubicBezTo>
                <a:cubicBezTo>
                  <a:pt x="1175" y="499"/>
                  <a:pt x="1181" y="538"/>
                  <a:pt x="1208" y="589"/>
                </a:cubicBezTo>
                <a:cubicBezTo>
                  <a:pt x="1235" y="640"/>
                  <a:pt x="1265" y="660"/>
                  <a:pt x="1306" y="732"/>
                </a:cubicBezTo>
                <a:cubicBezTo>
                  <a:pt x="1347" y="804"/>
                  <a:pt x="1441" y="941"/>
                  <a:pt x="1457" y="1021"/>
                </a:cubicBezTo>
                <a:cubicBezTo>
                  <a:pt x="1473" y="1101"/>
                  <a:pt x="1440" y="1178"/>
                  <a:pt x="1402" y="1212"/>
                </a:cubicBezTo>
                <a:cubicBezTo>
                  <a:pt x="1364" y="1246"/>
                  <a:pt x="1261" y="1228"/>
                  <a:pt x="1229" y="1228"/>
                </a:cubicBezTo>
                <a:cubicBezTo>
                  <a:pt x="1197" y="1228"/>
                  <a:pt x="1269" y="1215"/>
                  <a:pt x="1210" y="1212"/>
                </a:cubicBezTo>
                <a:cubicBezTo>
                  <a:pt x="1151" y="1209"/>
                  <a:pt x="970" y="1244"/>
                  <a:pt x="874" y="1212"/>
                </a:cubicBezTo>
                <a:cubicBezTo>
                  <a:pt x="778" y="1180"/>
                  <a:pt x="703" y="1085"/>
                  <a:pt x="634" y="1020"/>
                </a:cubicBezTo>
                <a:cubicBezTo>
                  <a:pt x="565" y="955"/>
                  <a:pt x="493" y="860"/>
                  <a:pt x="462" y="819"/>
                </a:cubicBezTo>
                <a:cubicBezTo>
                  <a:pt x="431" y="778"/>
                  <a:pt x="463" y="785"/>
                  <a:pt x="450" y="771"/>
                </a:cubicBezTo>
                <a:cubicBezTo>
                  <a:pt x="437" y="757"/>
                  <a:pt x="424" y="777"/>
                  <a:pt x="381" y="732"/>
                </a:cubicBezTo>
                <a:cubicBezTo>
                  <a:pt x="338" y="687"/>
                  <a:pt x="237" y="569"/>
                  <a:pt x="195" y="504"/>
                </a:cubicBezTo>
                <a:cubicBezTo>
                  <a:pt x="153" y="439"/>
                  <a:pt x="158" y="411"/>
                  <a:pt x="126" y="342"/>
                </a:cubicBezTo>
                <a:cubicBezTo>
                  <a:pt x="94" y="273"/>
                  <a:pt x="4" y="137"/>
                  <a:pt x="2" y="88"/>
                </a:cubicBezTo>
                <a:cubicBezTo>
                  <a:pt x="0" y="39"/>
                  <a:pt x="90" y="32"/>
                  <a:pt x="113" y="46"/>
                </a:cubicBezTo>
                <a:cubicBezTo>
                  <a:pt x="136" y="60"/>
                  <a:pt x="106" y="133"/>
                  <a:pt x="143" y="172"/>
                </a:cubicBezTo>
                <a:cubicBezTo>
                  <a:pt x="180" y="211"/>
                  <a:pt x="285" y="262"/>
                  <a:pt x="335" y="283"/>
                </a:cubicBezTo>
                <a:cubicBezTo>
                  <a:pt x="385" y="304"/>
                  <a:pt x="420" y="297"/>
                  <a:pt x="442" y="300"/>
                </a:cubicBezTo>
                <a:close/>
              </a:path>
            </a:pathLst>
          </a:custGeom>
          <a:solidFill>
            <a:srgbClr val="00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6B1C9D27-6259-465C-8A5D-0E8C9DC371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228600"/>
            <a:ext cx="7467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sau</a:t>
            </a: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819693F9-2931-42A7-AD25-C91B7D12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274002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Picture 6">
            <a:extLst>
              <a:ext uri="{FF2B5EF4-FFF2-40B4-BE49-F238E27FC236}">
                <a16:creationId xmlns:a16="http://schemas.microsoft.com/office/drawing/2014/main" id="{7013F42E-3B51-4A43-B564-3D297922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6688"/>
            <a:ext cx="2590800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1" name="Rectangle 7">
            <a:extLst>
              <a:ext uri="{FF2B5EF4-FFF2-40B4-BE49-F238E27FC236}">
                <a16:creationId xmlns:a16="http://schemas.microsoft.com/office/drawing/2014/main" id="{239CAEAB-9B5B-48E6-A820-FECB72911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5200" y="990600"/>
            <a:ext cx="29718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/>
              <a:t>Cơ dưới vai</a:t>
            </a: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592EC3C7-1163-4261-871F-E9980A3A7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812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dưới gai</a:t>
            </a:r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62909720-24E6-42F1-B029-39D4B05BD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286000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BC333EEC-569C-4A4E-BDE0-05071B213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38400"/>
            <a:ext cx="342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tròn bé</a:t>
            </a:r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7F00396D-F698-4EFF-A142-21072E6FD7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6670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36876" name="Picture 12">
            <a:extLst>
              <a:ext uri="{FF2B5EF4-FFF2-40B4-BE49-F238E27FC236}">
                <a16:creationId xmlns:a16="http://schemas.microsoft.com/office/drawing/2014/main" id="{5AE8C47B-EF08-461E-BB9D-AF691DD18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786">
            <a:off x="457200" y="1428750"/>
            <a:ext cx="7048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7" name="Rectangle 13">
            <a:extLst>
              <a:ext uri="{FF2B5EF4-FFF2-40B4-BE49-F238E27FC236}">
                <a16:creationId xmlns:a16="http://schemas.microsoft.com/office/drawing/2014/main" id="{A5B479C0-DAE2-4297-B99B-512EEBE8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240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trên gai</a:t>
            </a:r>
          </a:p>
        </p:txBody>
      </p:sp>
      <p:sp>
        <p:nvSpPr>
          <p:cNvPr id="36878" name="Line 14">
            <a:extLst>
              <a:ext uri="{FF2B5EF4-FFF2-40B4-BE49-F238E27FC236}">
                <a16:creationId xmlns:a16="http://schemas.microsoft.com/office/drawing/2014/main" id="{15BAAF88-C04C-46BA-8B73-87DFC2B4D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8288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79" name="Line 15">
            <a:extLst>
              <a:ext uri="{FF2B5EF4-FFF2-40B4-BE49-F238E27FC236}">
                <a16:creationId xmlns:a16="http://schemas.microsoft.com/office/drawing/2014/main" id="{FE258615-AAB4-43E2-869B-973D0ED36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295400"/>
            <a:ext cx="1981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0" name="Rectangle 16">
            <a:extLst>
              <a:ext uri="{FF2B5EF4-FFF2-40B4-BE49-F238E27FC236}">
                <a16:creationId xmlns:a16="http://schemas.microsoft.com/office/drawing/2014/main" id="{EFD54C70-601F-4692-9A18-12623F181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95600"/>
            <a:ext cx="342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tròn lớn</a:t>
            </a:r>
          </a:p>
        </p:txBody>
      </p:sp>
      <p:sp>
        <p:nvSpPr>
          <p:cNvPr id="36881" name="Line 17">
            <a:extLst>
              <a:ext uri="{FF2B5EF4-FFF2-40B4-BE49-F238E27FC236}">
                <a16:creationId xmlns:a16="http://schemas.microsoft.com/office/drawing/2014/main" id="{32BFF8C4-7A7B-4853-B3AF-3CED856828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149600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2" name="Rectangle 18">
            <a:extLst>
              <a:ext uri="{FF2B5EF4-FFF2-40B4-BE49-F238E27FC236}">
                <a16:creationId xmlns:a16="http://schemas.microsoft.com/office/drawing/2014/main" id="{F6205CD8-C649-4EE9-B759-A54A4158F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52800"/>
            <a:ext cx="342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lưng rộng</a:t>
            </a:r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7143397E-FDC1-4000-BB8A-4E34FFA16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581400"/>
            <a:ext cx="1752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4" name="Rectangle 20">
            <a:extLst>
              <a:ext uri="{FF2B5EF4-FFF2-40B4-BE49-F238E27FC236}">
                <a16:creationId xmlns:a16="http://schemas.microsoft.com/office/drawing/2014/main" id="{D18A32C9-0E21-4FEC-A421-BEC55CFDE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334000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Đầu dài cơ tam đầu</a:t>
            </a:r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30D2382E-C407-4CEC-BF6D-B53A4F8CE0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44196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build="p"/>
      <p:bldP spid="36872" grpId="0" build="p"/>
      <p:bldP spid="36874" grpId="0" build="p"/>
      <p:bldP spid="36877" grpId="0" build="p"/>
      <p:bldP spid="36880" grpId="0" build="p"/>
      <p:bldP spid="36882" grpId="0" build="p"/>
      <p:bldP spid="3688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D05D0AA-DA46-457E-8293-97A8F5E6AEC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228600"/>
            <a:ext cx="7467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sau: cơ dưới vai </a:t>
            </a: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9E3773AF-EB3B-47A4-96F4-316488ADC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6688"/>
            <a:ext cx="2590800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Rectangle 5">
            <a:extLst>
              <a:ext uri="{FF2B5EF4-FFF2-40B4-BE49-F238E27FC236}">
                <a16:creationId xmlns:a16="http://schemas.microsoft.com/office/drawing/2014/main" id="{E37CAA58-BF99-4112-84F4-68C832EB0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5200" y="990600"/>
            <a:ext cx="29718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/>
              <a:t>Cơ dưới vai</a:t>
            </a:r>
          </a:p>
        </p:txBody>
      </p:sp>
      <p:sp>
        <p:nvSpPr>
          <p:cNvPr id="37901" name="Line 13">
            <a:extLst>
              <a:ext uri="{FF2B5EF4-FFF2-40B4-BE49-F238E27FC236}">
                <a16:creationId xmlns:a16="http://schemas.microsoft.com/office/drawing/2014/main" id="{393B488A-C5DE-418C-98DC-A684106E6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295400"/>
            <a:ext cx="1981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37908" name="Picture 20">
            <a:extLst>
              <a:ext uri="{FF2B5EF4-FFF2-40B4-BE49-F238E27FC236}">
                <a16:creationId xmlns:a16="http://schemas.microsoft.com/office/drawing/2014/main" id="{08D2E639-36F1-4CC8-9A90-113707C1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79"/>
          <a:stretch>
            <a:fillRect/>
          </a:stretch>
        </p:blipFill>
        <p:spPr bwMode="auto">
          <a:xfrm>
            <a:off x="914400" y="1933575"/>
            <a:ext cx="3986213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10" name="Freeform 22">
            <a:extLst>
              <a:ext uri="{FF2B5EF4-FFF2-40B4-BE49-F238E27FC236}">
                <a16:creationId xmlns:a16="http://schemas.microsoft.com/office/drawing/2014/main" id="{9EEF810C-5397-4654-BCD4-F2CA9E792BE0}"/>
              </a:ext>
            </a:extLst>
          </p:cNvPr>
          <p:cNvSpPr>
            <a:spLocks/>
          </p:cNvSpPr>
          <p:nvPr/>
        </p:nvSpPr>
        <p:spPr bwMode="auto">
          <a:xfrm>
            <a:off x="3225800" y="2498725"/>
            <a:ext cx="1574800" cy="2641600"/>
          </a:xfrm>
          <a:custGeom>
            <a:avLst/>
            <a:gdLst>
              <a:gd name="T0" fmla="*/ 224 w 992"/>
              <a:gd name="T1" fmla="*/ 160 h 1664"/>
              <a:gd name="T2" fmla="*/ 272 w 992"/>
              <a:gd name="T3" fmla="*/ 160 h 1664"/>
              <a:gd name="T4" fmla="*/ 656 w 992"/>
              <a:gd name="T5" fmla="*/ 16 h 1664"/>
              <a:gd name="T6" fmla="*/ 944 w 992"/>
              <a:gd name="T7" fmla="*/ 256 h 1664"/>
              <a:gd name="T8" fmla="*/ 944 w 992"/>
              <a:gd name="T9" fmla="*/ 640 h 1664"/>
              <a:gd name="T10" fmla="*/ 848 w 992"/>
              <a:gd name="T11" fmla="*/ 1120 h 1664"/>
              <a:gd name="T12" fmla="*/ 848 w 992"/>
              <a:gd name="T13" fmla="*/ 1456 h 1664"/>
              <a:gd name="T14" fmla="*/ 656 w 992"/>
              <a:gd name="T15" fmla="*/ 1648 h 1664"/>
              <a:gd name="T16" fmla="*/ 368 w 992"/>
              <a:gd name="T17" fmla="*/ 1552 h 1664"/>
              <a:gd name="T18" fmla="*/ 176 w 992"/>
              <a:gd name="T19" fmla="*/ 1024 h 1664"/>
              <a:gd name="T20" fmla="*/ 32 w 992"/>
              <a:gd name="T21" fmla="*/ 736 h 1664"/>
              <a:gd name="T22" fmla="*/ 32 w 992"/>
              <a:gd name="T23" fmla="*/ 544 h 1664"/>
              <a:gd name="T24" fmla="*/ 224 w 992"/>
              <a:gd name="T25" fmla="*/ 16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2" h="1664">
                <a:moveTo>
                  <a:pt x="224" y="160"/>
                </a:moveTo>
                <a:cubicBezTo>
                  <a:pt x="264" y="96"/>
                  <a:pt x="200" y="184"/>
                  <a:pt x="272" y="160"/>
                </a:cubicBezTo>
                <a:cubicBezTo>
                  <a:pt x="344" y="136"/>
                  <a:pt x="544" y="0"/>
                  <a:pt x="656" y="16"/>
                </a:cubicBezTo>
                <a:cubicBezTo>
                  <a:pt x="768" y="32"/>
                  <a:pt x="896" y="152"/>
                  <a:pt x="944" y="256"/>
                </a:cubicBezTo>
                <a:cubicBezTo>
                  <a:pt x="992" y="360"/>
                  <a:pt x="960" y="496"/>
                  <a:pt x="944" y="640"/>
                </a:cubicBezTo>
                <a:cubicBezTo>
                  <a:pt x="928" y="784"/>
                  <a:pt x="864" y="984"/>
                  <a:pt x="848" y="1120"/>
                </a:cubicBezTo>
                <a:cubicBezTo>
                  <a:pt x="832" y="1256"/>
                  <a:pt x="880" y="1368"/>
                  <a:pt x="848" y="1456"/>
                </a:cubicBezTo>
                <a:cubicBezTo>
                  <a:pt x="816" y="1544"/>
                  <a:pt x="736" y="1632"/>
                  <a:pt x="656" y="1648"/>
                </a:cubicBezTo>
                <a:cubicBezTo>
                  <a:pt x="576" y="1664"/>
                  <a:pt x="448" y="1656"/>
                  <a:pt x="368" y="1552"/>
                </a:cubicBezTo>
                <a:cubicBezTo>
                  <a:pt x="288" y="1448"/>
                  <a:pt x="232" y="1160"/>
                  <a:pt x="176" y="1024"/>
                </a:cubicBezTo>
                <a:cubicBezTo>
                  <a:pt x="120" y="888"/>
                  <a:pt x="56" y="816"/>
                  <a:pt x="32" y="736"/>
                </a:cubicBezTo>
                <a:cubicBezTo>
                  <a:pt x="8" y="656"/>
                  <a:pt x="0" y="640"/>
                  <a:pt x="32" y="544"/>
                </a:cubicBezTo>
                <a:cubicBezTo>
                  <a:pt x="64" y="448"/>
                  <a:pt x="184" y="224"/>
                  <a:pt x="224" y="160"/>
                </a:cubicBezTo>
                <a:close/>
              </a:path>
            </a:pathLst>
          </a:custGeom>
          <a:solidFill>
            <a:srgbClr val="FF0000">
              <a:alpha val="4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7911" name="Freeform 23">
            <a:extLst>
              <a:ext uri="{FF2B5EF4-FFF2-40B4-BE49-F238E27FC236}">
                <a16:creationId xmlns:a16="http://schemas.microsoft.com/office/drawing/2014/main" id="{E7142105-1904-4292-9FFC-179E652621E1}"/>
              </a:ext>
            </a:extLst>
          </p:cNvPr>
          <p:cNvSpPr>
            <a:spLocks/>
          </p:cNvSpPr>
          <p:nvPr/>
        </p:nvSpPr>
        <p:spPr bwMode="auto">
          <a:xfrm>
            <a:off x="2071688" y="2946400"/>
            <a:ext cx="265112" cy="482600"/>
          </a:xfrm>
          <a:custGeom>
            <a:avLst/>
            <a:gdLst>
              <a:gd name="T0" fmla="*/ 95 w 167"/>
              <a:gd name="T1" fmla="*/ 8 h 304"/>
              <a:gd name="T2" fmla="*/ 7 w 167"/>
              <a:gd name="T3" fmla="*/ 144 h 304"/>
              <a:gd name="T4" fmla="*/ 55 w 167"/>
              <a:gd name="T5" fmla="*/ 288 h 304"/>
              <a:gd name="T6" fmla="*/ 151 w 167"/>
              <a:gd name="T7" fmla="*/ 240 h 304"/>
              <a:gd name="T8" fmla="*/ 151 w 167"/>
              <a:gd name="T9" fmla="*/ 96 h 304"/>
              <a:gd name="T10" fmla="*/ 95 w 167"/>
              <a:gd name="T11" fmla="*/ 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304">
                <a:moveTo>
                  <a:pt x="95" y="8"/>
                </a:moveTo>
                <a:cubicBezTo>
                  <a:pt x="71" y="16"/>
                  <a:pt x="14" y="97"/>
                  <a:pt x="7" y="144"/>
                </a:cubicBezTo>
                <a:cubicBezTo>
                  <a:pt x="0" y="191"/>
                  <a:pt x="31" y="272"/>
                  <a:pt x="55" y="288"/>
                </a:cubicBezTo>
                <a:cubicBezTo>
                  <a:pt x="79" y="304"/>
                  <a:pt x="135" y="272"/>
                  <a:pt x="151" y="240"/>
                </a:cubicBezTo>
                <a:cubicBezTo>
                  <a:pt x="167" y="208"/>
                  <a:pt x="160" y="135"/>
                  <a:pt x="151" y="96"/>
                </a:cubicBezTo>
                <a:cubicBezTo>
                  <a:pt x="142" y="57"/>
                  <a:pt x="119" y="0"/>
                  <a:pt x="95" y="8"/>
                </a:cubicBezTo>
                <a:close/>
              </a:path>
            </a:pathLst>
          </a:custGeom>
          <a:solidFill>
            <a:srgbClr val="00FF00">
              <a:alpha val="6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37909" name="Picture 21">
            <a:extLst>
              <a:ext uri="{FF2B5EF4-FFF2-40B4-BE49-F238E27FC236}">
                <a16:creationId xmlns:a16="http://schemas.microsoft.com/office/drawing/2014/main" id="{C795A8C7-78EE-4682-9D82-80904C6EA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73"/>
          <a:stretch>
            <a:fillRect/>
          </a:stretch>
        </p:blipFill>
        <p:spPr bwMode="auto">
          <a:xfrm>
            <a:off x="1981200" y="2705100"/>
            <a:ext cx="2590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23773EF-7EE3-4E60-B6B5-4500A40BB49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228600"/>
            <a:ext cx="7467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sau: cơ trên gai</a:t>
            </a:r>
          </a:p>
        </p:txBody>
      </p:sp>
      <p:pic>
        <p:nvPicPr>
          <p:cNvPr id="38933" name="Picture 21">
            <a:extLst>
              <a:ext uri="{FF2B5EF4-FFF2-40B4-BE49-F238E27FC236}">
                <a16:creationId xmlns:a16="http://schemas.microsoft.com/office/drawing/2014/main" id="{64B77FD8-35BB-42DD-B7E6-A79CF14F7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92"/>
          <a:stretch>
            <a:fillRect/>
          </a:stretch>
        </p:blipFill>
        <p:spPr bwMode="auto">
          <a:xfrm>
            <a:off x="1066800" y="1952625"/>
            <a:ext cx="39624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34" name="Picture 22">
            <a:extLst>
              <a:ext uri="{FF2B5EF4-FFF2-40B4-BE49-F238E27FC236}">
                <a16:creationId xmlns:a16="http://schemas.microsoft.com/office/drawing/2014/main" id="{F443DDD1-BB19-4F10-9A5D-000ED607C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4683">
            <a:off x="3121025" y="2228850"/>
            <a:ext cx="1301750" cy="3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35" name="Picture 23">
            <a:extLst>
              <a:ext uri="{FF2B5EF4-FFF2-40B4-BE49-F238E27FC236}">
                <a16:creationId xmlns:a16="http://schemas.microsoft.com/office/drawing/2014/main" id="{8C400180-4E7E-4025-9B09-BC9DD833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4922">
            <a:off x="2100263" y="1901825"/>
            <a:ext cx="16097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36" name="Picture 24">
            <a:extLst>
              <a:ext uri="{FF2B5EF4-FFF2-40B4-BE49-F238E27FC236}">
                <a16:creationId xmlns:a16="http://schemas.microsoft.com/office/drawing/2014/main" id="{2D6A6252-C289-4602-A99A-3F80235F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019300"/>
            <a:ext cx="2133600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37" name="Picture 25">
            <a:extLst>
              <a:ext uri="{FF2B5EF4-FFF2-40B4-BE49-F238E27FC236}">
                <a16:creationId xmlns:a16="http://schemas.microsoft.com/office/drawing/2014/main" id="{CB3627B7-474A-432C-8771-FBB25223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2946400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38" name="Freeform 26">
            <a:extLst>
              <a:ext uri="{FF2B5EF4-FFF2-40B4-BE49-F238E27FC236}">
                <a16:creationId xmlns:a16="http://schemas.microsoft.com/office/drawing/2014/main" id="{416651F5-21A3-480C-A121-219882692A2C}"/>
              </a:ext>
            </a:extLst>
          </p:cNvPr>
          <p:cNvSpPr>
            <a:spLocks/>
          </p:cNvSpPr>
          <p:nvPr/>
        </p:nvSpPr>
        <p:spPr bwMode="auto">
          <a:xfrm>
            <a:off x="6642100" y="3200400"/>
            <a:ext cx="1193800" cy="1098550"/>
          </a:xfrm>
          <a:custGeom>
            <a:avLst/>
            <a:gdLst>
              <a:gd name="T0" fmla="*/ 24 w 752"/>
              <a:gd name="T1" fmla="*/ 528 h 692"/>
              <a:gd name="T2" fmla="*/ 168 w 752"/>
              <a:gd name="T3" fmla="*/ 480 h 692"/>
              <a:gd name="T4" fmla="*/ 264 w 752"/>
              <a:gd name="T5" fmla="*/ 432 h 692"/>
              <a:gd name="T6" fmla="*/ 408 w 752"/>
              <a:gd name="T7" fmla="*/ 336 h 692"/>
              <a:gd name="T8" fmla="*/ 504 w 752"/>
              <a:gd name="T9" fmla="*/ 240 h 692"/>
              <a:gd name="T10" fmla="*/ 600 w 752"/>
              <a:gd name="T11" fmla="*/ 96 h 692"/>
              <a:gd name="T12" fmla="*/ 648 w 752"/>
              <a:gd name="T13" fmla="*/ 48 h 692"/>
              <a:gd name="T14" fmla="*/ 696 w 752"/>
              <a:gd name="T15" fmla="*/ 0 h 692"/>
              <a:gd name="T16" fmla="*/ 744 w 752"/>
              <a:gd name="T17" fmla="*/ 48 h 692"/>
              <a:gd name="T18" fmla="*/ 744 w 752"/>
              <a:gd name="T19" fmla="*/ 144 h 692"/>
              <a:gd name="T20" fmla="*/ 696 w 752"/>
              <a:gd name="T21" fmla="*/ 240 h 692"/>
              <a:gd name="T22" fmla="*/ 642 w 752"/>
              <a:gd name="T23" fmla="*/ 378 h 692"/>
              <a:gd name="T24" fmla="*/ 501 w 752"/>
              <a:gd name="T25" fmla="*/ 525 h 692"/>
              <a:gd name="T26" fmla="*/ 405 w 752"/>
              <a:gd name="T27" fmla="*/ 570 h 692"/>
              <a:gd name="T28" fmla="*/ 312 w 752"/>
              <a:gd name="T29" fmla="*/ 624 h 692"/>
              <a:gd name="T30" fmla="*/ 165 w 752"/>
              <a:gd name="T31" fmla="*/ 684 h 692"/>
              <a:gd name="T32" fmla="*/ 72 w 752"/>
              <a:gd name="T33" fmla="*/ 672 h 692"/>
              <a:gd name="T34" fmla="*/ 24 w 752"/>
              <a:gd name="T35" fmla="*/ 624 h 692"/>
              <a:gd name="T36" fmla="*/ 24 w 752"/>
              <a:gd name="T37" fmla="*/ 576 h 692"/>
              <a:gd name="T38" fmla="*/ 24 w 752"/>
              <a:gd name="T39" fmla="*/ 528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2" h="692">
                <a:moveTo>
                  <a:pt x="24" y="528"/>
                </a:moveTo>
                <a:cubicBezTo>
                  <a:pt x="48" y="512"/>
                  <a:pt x="128" y="496"/>
                  <a:pt x="168" y="480"/>
                </a:cubicBezTo>
                <a:cubicBezTo>
                  <a:pt x="208" y="464"/>
                  <a:pt x="224" y="456"/>
                  <a:pt x="264" y="432"/>
                </a:cubicBezTo>
                <a:cubicBezTo>
                  <a:pt x="304" y="408"/>
                  <a:pt x="368" y="368"/>
                  <a:pt x="408" y="336"/>
                </a:cubicBezTo>
                <a:cubicBezTo>
                  <a:pt x="448" y="304"/>
                  <a:pt x="472" y="280"/>
                  <a:pt x="504" y="240"/>
                </a:cubicBezTo>
                <a:cubicBezTo>
                  <a:pt x="536" y="200"/>
                  <a:pt x="576" y="128"/>
                  <a:pt x="600" y="96"/>
                </a:cubicBezTo>
                <a:cubicBezTo>
                  <a:pt x="624" y="64"/>
                  <a:pt x="632" y="64"/>
                  <a:pt x="648" y="48"/>
                </a:cubicBezTo>
                <a:cubicBezTo>
                  <a:pt x="664" y="32"/>
                  <a:pt x="680" y="0"/>
                  <a:pt x="696" y="0"/>
                </a:cubicBezTo>
                <a:cubicBezTo>
                  <a:pt x="712" y="0"/>
                  <a:pt x="736" y="24"/>
                  <a:pt x="744" y="48"/>
                </a:cubicBezTo>
                <a:cubicBezTo>
                  <a:pt x="752" y="72"/>
                  <a:pt x="752" y="112"/>
                  <a:pt x="744" y="144"/>
                </a:cubicBezTo>
                <a:cubicBezTo>
                  <a:pt x="736" y="176"/>
                  <a:pt x="713" y="201"/>
                  <a:pt x="696" y="240"/>
                </a:cubicBezTo>
                <a:cubicBezTo>
                  <a:pt x="679" y="279"/>
                  <a:pt x="674" y="330"/>
                  <a:pt x="642" y="378"/>
                </a:cubicBezTo>
                <a:cubicBezTo>
                  <a:pt x="610" y="426"/>
                  <a:pt x="540" y="493"/>
                  <a:pt x="501" y="525"/>
                </a:cubicBezTo>
                <a:cubicBezTo>
                  <a:pt x="462" y="557"/>
                  <a:pt x="436" y="554"/>
                  <a:pt x="405" y="570"/>
                </a:cubicBezTo>
                <a:cubicBezTo>
                  <a:pt x="374" y="586"/>
                  <a:pt x="352" y="605"/>
                  <a:pt x="312" y="624"/>
                </a:cubicBezTo>
                <a:cubicBezTo>
                  <a:pt x="272" y="643"/>
                  <a:pt x="205" y="676"/>
                  <a:pt x="165" y="684"/>
                </a:cubicBezTo>
                <a:cubicBezTo>
                  <a:pt x="125" y="692"/>
                  <a:pt x="96" y="682"/>
                  <a:pt x="72" y="672"/>
                </a:cubicBezTo>
                <a:cubicBezTo>
                  <a:pt x="48" y="662"/>
                  <a:pt x="32" y="640"/>
                  <a:pt x="24" y="624"/>
                </a:cubicBezTo>
                <a:cubicBezTo>
                  <a:pt x="16" y="608"/>
                  <a:pt x="24" y="592"/>
                  <a:pt x="24" y="576"/>
                </a:cubicBezTo>
                <a:cubicBezTo>
                  <a:pt x="24" y="560"/>
                  <a:pt x="0" y="544"/>
                  <a:pt x="24" y="528"/>
                </a:cubicBezTo>
                <a:close/>
              </a:path>
            </a:pathLst>
          </a:custGeom>
          <a:solidFill>
            <a:srgbClr val="FF00FF">
              <a:alpha val="4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8939" name="Freeform 27">
            <a:extLst>
              <a:ext uri="{FF2B5EF4-FFF2-40B4-BE49-F238E27FC236}">
                <a16:creationId xmlns:a16="http://schemas.microsoft.com/office/drawing/2014/main" id="{75F92981-784B-48F7-BA59-A9E9D408D1AE}"/>
              </a:ext>
            </a:extLst>
          </p:cNvPr>
          <p:cNvSpPr>
            <a:spLocks/>
          </p:cNvSpPr>
          <p:nvPr/>
        </p:nvSpPr>
        <p:spPr bwMode="auto">
          <a:xfrm>
            <a:off x="1963738" y="2178050"/>
            <a:ext cx="471487" cy="361950"/>
          </a:xfrm>
          <a:custGeom>
            <a:avLst/>
            <a:gdLst>
              <a:gd name="T0" fmla="*/ 143 w 297"/>
              <a:gd name="T1" fmla="*/ 8 h 228"/>
              <a:gd name="T2" fmla="*/ 59 w 297"/>
              <a:gd name="T3" fmla="*/ 68 h 228"/>
              <a:gd name="T4" fmla="*/ 35 w 297"/>
              <a:gd name="T5" fmla="*/ 227 h 228"/>
              <a:gd name="T6" fmla="*/ 269 w 297"/>
              <a:gd name="T7" fmla="*/ 77 h 228"/>
              <a:gd name="T8" fmla="*/ 203 w 297"/>
              <a:gd name="T9" fmla="*/ 20 h 228"/>
              <a:gd name="T10" fmla="*/ 143 w 297"/>
              <a:gd name="T11" fmla="*/ 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" h="228">
                <a:moveTo>
                  <a:pt x="143" y="8"/>
                </a:moveTo>
                <a:cubicBezTo>
                  <a:pt x="119" y="16"/>
                  <a:pt x="77" y="31"/>
                  <a:pt x="59" y="68"/>
                </a:cubicBezTo>
                <a:cubicBezTo>
                  <a:pt x="41" y="105"/>
                  <a:pt x="0" y="226"/>
                  <a:pt x="35" y="227"/>
                </a:cubicBezTo>
                <a:cubicBezTo>
                  <a:pt x="70" y="228"/>
                  <a:pt x="241" y="111"/>
                  <a:pt x="269" y="77"/>
                </a:cubicBezTo>
                <a:cubicBezTo>
                  <a:pt x="297" y="43"/>
                  <a:pt x="224" y="31"/>
                  <a:pt x="203" y="20"/>
                </a:cubicBezTo>
                <a:cubicBezTo>
                  <a:pt x="182" y="9"/>
                  <a:pt x="167" y="0"/>
                  <a:pt x="143" y="8"/>
                </a:cubicBezTo>
                <a:close/>
              </a:path>
            </a:pathLst>
          </a:custGeom>
          <a:solidFill>
            <a:srgbClr val="FF0000">
              <a:alpha val="4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8940" name="Freeform 28">
            <a:extLst>
              <a:ext uri="{FF2B5EF4-FFF2-40B4-BE49-F238E27FC236}">
                <a16:creationId xmlns:a16="http://schemas.microsoft.com/office/drawing/2014/main" id="{89B78BB4-A377-4519-A7C0-F98C7E67CD7D}"/>
              </a:ext>
            </a:extLst>
          </p:cNvPr>
          <p:cNvSpPr>
            <a:spLocks/>
          </p:cNvSpPr>
          <p:nvPr/>
        </p:nvSpPr>
        <p:spPr bwMode="auto">
          <a:xfrm>
            <a:off x="4243388" y="2671763"/>
            <a:ext cx="109537" cy="147637"/>
          </a:xfrm>
          <a:custGeom>
            <a:avLst/>
            <a:gdLst>
              <a:gd name="T0" fmla="*/ 6 w 69"/>
              <a:gd name="T1" fmla="*/ 0 h 93"/>
              <a:gd name="T2" fmla="*/ 15 w 69"/>
              <a:gd name="T3" fmla="*/ 45 h 93"/>
              <a:gd name="T4" fmla="*/ 63 w 69"/>
              <a:gd name="T5" fmla="*/ 93 h 93"/>
              <a:gd name="T6" fmla="*/ 54 w 69"/>
              <a:gd name="T7" fmla="*/ 48 h 93"/>
              <a:gd name="T8" fmla="*/ 6 w 69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93">
                <a:moveTo>
                  <a:pt x="6" y="0"/>
                </a:moveTo>
                <a:cubicBezTo>
                  <a:pt x="0" y="0"/>
                  <a:pt x="6" y="30"/>
                  <a:pt x="15" y="45"/>
                </a:cubicBezTo>
                <a:cubicBezTo>
                  <a:pt x="23" y="61"/>
                  <a:pt x="57" y="93"/>
                  <a:pt x="63" y="93"/>
                </a:cubicBezTo>
                <a:cubicBezTo>
                  <a:pt x="69" y="93"/>
                  <a:pt x="63" y="63"/>
                  <a:pt x="54" y="48"/>
                </a:cubicBezTo>
                <a:cubicBezTo>
                  <a:pt x="45" y="33"/>
                  <a:pt x="12" y="0"/>
                  <a:pt x="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59524D0-643B-4A6E-BA51-ACBED48C67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3600"/>
              <a:t>MỤC TIÊU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B651DF5-52CB-4B0D-8998-C1169A132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 b="1">
                <a:latin typeface="Times New Roman" panose="02020603050405020304" pitchFamily="18" charset="0"/>
              </a:rPr>
              <a:t>Mô tả giới hạn hố nách và các thành hố nách</a:t>
            </a:r>
          </a:p>
          <a:p>
            <a:pPr>
              <a:lnSpc>
                <a:spcPct val="90000"/>
              </a:lnSpc>
            </a:pPr>
            <a:r>
              <a:rPr lang="en-US" altLang="vi-VN" b="1">
                <a:latin typeface="Times New Roman" panose="02020603050405020304" pitchFamily="18" charset="0"/>
              </a:rPr>
              <a:t>Mô tả cấu tạo của đám rối thần kinh cánh tay</a:t>
            </a:r>
          </a:p>
          <a:p>
            <a:pPr>
              <a:lnSpc>
                <a:spcPct val="90000"/>
              </a:lnSpc>
            </a:pPr>
            <a:r>
              <a:rPr lang="en-US" altLang="vi-VN" b="1">
                <a:latin typeface="Times New Roman" panose="02020603050405020304" pitchFamily="18" charset="0"/>
              </a:rPr>
              <a:t>Mô tả nguyên ủy, đường đi, nhánh bên nhánh nối và tận cùng của động mạch nách</a:t>
            </a:r>
          </a:p>
          <a:p>
            <a:pPr>
              <a:lnSpc>
                <a:spcPct val="90000"/>
              </a:lnSpc>
            </a:pPr>
            <a:r>
              <a:rPr lang="en-US" altLang="vi-VN" b="1">
                <a:latin typeface="Times New Roman" panose="02020603050405020304" pitchFamily="18" charset="0"/>
              </a:rPr>
              <a:t>Mô tả liên quan của các thành phần trong hố nách</a:t>
            </a:r>
          </a:p>
          <a:p>
            <a:pPr>
              <a:lnSpc>
                <a:spcPct val="90000"/>
              </a:lnSpc>
            </a:pPr>
            <a:r>
              <a:rPr lang="en-US" altLang="vi-VN" b="1">
                <a:latin typeface="Times New Roman" panose="02020603050405020304" pitchFamily="18" charset="0"/>
              </a:rPr>
              <a:t>Vẽ thiết đồ ngang và đứng dọc qua hố nách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79D6A07-3A91-4DE6-98C5-1DE602BB36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381000"/>
            <a:ext cx="7467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sau: cơ dưới gai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68E1EA4F-D29C-402D-A155-90C687D81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92"/>
          <a:stretch>
            <a:fillRect/>
          </a:stretch>
        </p:blipFill>
        <p:spPr bwMode="auto">
          <a:xfrm>
            <a:off x="1066800" y="1952625"/>
            <a:ext cx="39624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7" name="Picture 7">
            <a:extLst>
              <a:ext uri="{FF2B5EF4-FFF2-40B4-BE49-F238E27FC236}">
                <a16:creationId xmlns:a16="http://schemas.microsoft.com/office/drawing/2014/main" id="{72B39979-0CBC-4B69-8D4D-7AB4CDA0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2946400" cy="2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4" name="Picture 14">
            <a:extLst>
              <a:ext uri="{FF2B5EF4-FFF2-40B4-BE49-F238E27FC236}">
                <a16:creationId xmlns:a16="http://schemas.microsoft.com/office/drawing/2014/main" id="{0981880B-13C2-4045-896D-E7A02A92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508">
            <a:off x="1296988" y="2152650"/>
            <a:ext cx="2817812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5" name="Freeform 15">
            <a:extLst>
              <a:ext uri="{FF2B5EF4-FFF2-40B4-BE49-F238E27FC236}">
                <a16:creationId xmlns:a16="http://schemas.microsoft.com/office/drawing/2014/main" id="{6BC3E60B-1743-44AF-94C4-3C9903358438}"/>
              </a:ext>
            </a:extLst>
          </p:cNvPr>
          <p:cNvSpPr>
            <a:spLocks/>
          </p:cNvSpPr>
          <p:nvPr/>
        </p:nvSpPr>
        <p:spPr bwMode="auto">
          <a:xfrm>
            <a:off x="7010400" y="3221038"/>
            <a:ext cx="990600" cy="1103312"/>
          </a:xfrm>
          <a:custGeom>
            <a:avLst/>
            <a:gdLst>
              <a:gd name="T0" fmla="*/ 48 w 624"/>
              <a:gd name="T1" fmla="*/ 659 h 695"/>
              <a:gd name="T2" fmla="*/ 192 w 624"/>
              <a:gd name="T3" fmla="*/ 611 h 695"/>
              <a:gd name="T4" fmla="*/ 357 w 624"/>
              <a:gd name="T5" fmla="*/ 497 h 695"/>
              <a:gd name="T6" fmla="*/ 480 w 624"/>
              <a:gd name="T7" fmla="*/ 332 h 695"/>
              <a:gd name="T8" fmla="*/ 507 w 624"/>
              <a:gd name="T9" fmla="*/ 191 h 695"/>
              <a:gd name="T10" fmla="*/ 534 w 624"/>
              <a:gd name="T11" fmla="*/ 26 h 695"/>
              <a:gd name="T12" fmla="*/ 576 w 624"/>
              <a:gd name="T13" fmla="*/ 35 h 695"/>
              <a:gd name="T14" fmla="*/ 624 w 624"/>
              <a:gd name="T15" fmla="*/ 179 h 695"/>
              <a:gd name="T16" fmla="*/ 576 w 624"/>
              <a:gd name="T17" fmla="*/ 371 h 695"/>
              <a:gd name="T18" fmla="*/ 399 w 624"/>
              <a:gd name="T19" fmla="*/ 539 h 695"/>
              <a:gd name="T20" fmla="*/ 237 w 624"/>
              <a:gd name="T21" fmla="*/ 626 h 695"/>
              <a:gd name="T22" fmla="*/ 117 w 624"/>
              <a:gd name="T23" fmla="*/ 686 h 695"/>
              <a:gd name="T24" fmla="*/ 0 w 624"/>
              <a:gd name="T25" fmla="*/ 683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4" h="695">
                <a:moveTo>
                  <a:pt x="48" y="659"/>
                </a:moveTo>
                <a:cubicBezTo>
                  <a:pt x="96" y="651"/>
                  <a:pt x="140" y="638"/>
                  <a:pt x="192" y="611"/>
                </a:cubicBezTo>
                <a:cubicBezTo>
                  <a:pt x="244" y="584"/>
                  <a:pt x="309" y="543"/>
                  <a:pt x="357" y="497"/>
                </a:cubicBezTo>
                <a:cubicBezTo>
                  <a:pt x="405" y="451"/>
                  <a:pt x="455" y="383"/>
                  <a:pt x="480" y="332"/>
                </a:cubicBezTo>
                <a:cubicBezTo>
                  <a:pt x="505" y="281"/>
                  <a:pt x="498" y="242"/>
                  <a:pt x="507" y="191"/>
                </a:cubicBezTo>
                <a:cubicBezTo>
                  <a:pt x="516" y="140"/>
                  <a:pt x="523" y="52"/>
                  <a:pt x="534" y="26"/>
                </a:cubicBezTo>
                <a:cubicBezTo>
                  <a:pt x="545" y="0"/>
                  <a:pt x="561" y="9"/>
                  <a:pt x="576" y="35"/>
                </a:cubicBezTo>
                <a:cubicBezTo>
                  <a:pt x="591" y="61"/>
                  <a:pt x="624" y="123"/>
                  <a:pt x="624" y="179"/>
                </a:cubicBezTo>
                <a:cubicBezTo>
                  <a:pt x="624" y="235"/>
                  <a:pt x="614" y="311"/>
                  <a:pt x="576" y="371"/>
                </a:cubicBezTo>
                <a:cubicBezTo>
                  <a:pt x="538" y="431"/>
                  <a:pt x="456" y="497"/>
                  <a:pt x="399" y="539"/>
                </a:cubicBezTo>
                <a:cubicBezTo>
                  <a:pt x="342" y="581"/>
                  <a:pt x="284" y="601"/>
                  <a:pt x="237" y="626"/>
                </a:cubicBezTo>
                <a:cubicBezTo>
                  <a:pt x="190" y="651"/>
                  <a:pt x="156" y="677"/>
                  <a:pt x="117" y="686"/>
                </a:cubicBezTo>
                <a:cubicBezTo>
                  <a:pt x="78" y="695"/>
                  <a:pt x="24" y="684"/>
                  <a:pt x="0" y="683"/>
                </a:cubicBezTo>
              </a:path>
            </a:pathLst>
          </a:custGeom>
          <a:solidFill>
            <a:srgbClr val="FF00FF">
              <a:alpha val="4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76" name="Freeform 16">
            <a:extLst>
              <a:ext uri="{FF2B5EF4-FFF2-40B4-BE49-F238E27FC236}">
                <a16:creationId xmlns:a16="http://schemas.microsoft.com/office/drawing/2014/main" id="{EB3EFDEC-0123-4442-AE8D-69C52F73EEB0}"/>
              </a:ext>
            </a:extLst>
          </p:cNvPr>
          <p:cNvSpPr>
            <a:spLocks/>
          </p:cNvSpPr>
          <p:nvPr/>
        </p:nvSpPr>
        <p:spPr bwMode="auto">
          <a:xfrm>
            <a:off x="2028825" y="2170113"/>
            <a:ext cx="1192213" cy="2319337"/>
          </a:xfrm>
          <a:custGeom>
            <a:avLst/>
            <a:gdLst>
              <a:gd name="T0" fmla="*/ 108 w 751"/>
              <a:gd name="T1" fmla="*/ 1459 h 1461"/>
              <a:gd name="T2" fmla="*/ 72 w 751"/>
              <a:gd name="T3" fmla="*/ 1330 h 1461"/>
              <a:gd name="T4" fmla="*/ 18 w 751"/>
              <a:gd name="T5" fmla="*/ 1030 h 1461"/>
              <a:gd name="T6" fmla="*/ 21 w 751"/>
              <a:gd name="T7" fmla="*/ 703 h 1461"/>
              <a:gd name="T8" fmla="*/ 9 w 751"/>
              <a:gd name="T9" fmla="*/ 385 h 1461"/>
              <a:gd name="T10" fmla="*/ 75 w 751"/>
              <a:gd name="T11" fmla="*/ 262 h 1461"/>
              <a:gd name="T12" fmla="*/ 201 w 751"/>
              <a:gd name="T13" fmla="*/ 214 h 1461"/>
              <a:gd name="T14" fmla="*/ 315 w 751"/>
              <a:gd name="T15" fmla="*/ 157 h 1461"/>
              <a:gd name="T16" fmla="*/ 654 w 751"/>
              <a:gd name="T17" fmla="*/ 31 h 1461"/>
              <a:gd name="T18" fmla="*/ 519 w 751"/>
              <a:gd name="T19" fmla="*/ 346 h 1461"/>
              <a:gd name="T20" fmla="*/ 579 w 751"/>
              <a:gd name="T21" fmla="*/ 592 h 1461"/>
              <a:gd name="T22" fmla="*/ 669 w 751"/>
              <a:gd name="T23" fmla="*/ 589 h 1461"/>
              <a:gd name="T24" fmla="*/ 723 w 751"/>
              <a:gd name="T25" fmla="*/ 622 h 1461"/>
              <a:gd name="T26" fmla="*/ 726 w 751"/>
              <a:gd name="T27" fmla="*/ 676 h 1461"/>
              <a:gd name="T28" fmla="*/ 570 w 751"/>
              <a:gd name="T29" fmla="*/ 877 h 1461"/>
              <a:gd name="T30" fmla="*/ 285 w 751"/>
              <a:gd name="T31" fmla="*/ 1312 h 1461"/>
              <a:gd name="T32" fmla="*/ 108 w 751"/>
              <a:gd name="T33" fmla="*/ 1459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51" h="1461">
                <a:moveTo>
                  <a:pt x="108" y="1459"/>
                </a:moveTo>
                <a:cubicBezTo>
                  <a:pt x="69" y="1461"/>
                  <a:pt x="87" y="1401"/>
                  <a:pt x="72" y="1330"/>
                </a:cubicBezTo>
                <a:cubicBezTo>
                  <a:pt x="57" y="1259"/>
                  <a:pt x="26" y="1134"/>
                  <a:pt x="18" y="1030"/>
                </a:cubicBezTo>
                <a:cubicBezTo>
                  <a:pt x="10" y="926"/>
                  <a:pt x="22" y="810"/>
                  <a:pt x="21" y="703"/>
                </a:cubicBezTo>
                <a:cubicBezTo>
                  <a:pt x="20" y="596"/>
                  <a:pt x="0" y="458"/>
                  <a:pt x="9" y="385"/>
                </a:cubicBezTo>
                <a:cubicBezTo>
                  <a:pt x="18" y="312"/>
                  <a:pt x="43" y="291"/>
                  <a:pt x="75" y="262"/>
                </a:cubicBezTo>
                <a:cubicBezTo>
                  <a:pt x="107" y="233"/>
                  <a:pt x="161" y="231"/>
                  <a:pt x="201" y="214"/>
                </a:cubicBezTo>
                <a:cubicBezTo>
                  <a:pt x="241" y="197"/>
                  <a:pt x="240" y="187"/>
                  <a:pt x="315" y="157"/>
                </a:cubicBezTo>
                <a:cubicBezTo>
                  <a:pt x="390" y="127"/>
                  <a:pt x="620" y="0"/>
                  <a:pt x="654" y="31"/>
                </a:cubicBezTo>
                <a:cubicBezTo>
                  <a:pt x="688" y="62"/>
                  <a:pt x="531" y="253"/>
                  <a:pt x="519" y="346"/>
                </a:cubicBezTo>
                <a:cubicBezTo>
                  <a:pt x="507" y="439"/>
                  <a:pt x="554" y="552"/>
                  <a:pt x="579" y="592"/>
                </a:cubicBezTo>
                <a:cubicBezTo>
                  <a:pt x="604" y="632"/>
                  <a:pt x="645" y="584"/>
                  <a:pt x="669" y="589"/>
                </a:cubicBezTo>
                <a:cubicBezTo>
                  <a:pt x="693" y="594"/>
                  <a:pt x="714" y="608"/>
                  <a:pt x="723" y="622"/>
                </a:cubicBezTo>
                <a:cubicBezTo>
                  <a:pt x="732" y="636"/>
                  <a:pt x="751" y="634"/>
                  <a:pt x="726" y="676"/>
                </a:cubicBezTo>
                <a:cubicBezTo>
                  <a:pt x="701" y="718"/>
                  <a:pt x="643" y="771"/>
                  <a:pt x="570" y="877"/>
                </a:cubicBezTo>
                <a:cubicBezTo>
                  <a:pt x="497" y="983"/>
                  <a:pt x="362" y="1215"/>
                  <a:pt x="285" y="1312"/>
                </a:cubicBezTo>
                <a:cubicBezTo>
                  <a:pt x="208" y="1409"/>
                  <a:pt x="145" y="1429"/>
                  <a:pt x="108" y="1459"/>
                </a:cubicBezTo>
                <a:close/>
              </a:path>
            </a:pathLst>
          </a:custGeom>
          <a:solidFill>
            <a:srgbClr val="FF000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77" name="Freeform 17">
            <a:extLst>
              <a:ext uri="{FF2B5EF4-FFF2-40B4-BE49-F238E27FC236}">
                <a16:creationId xmlns:a16="http://schemas.microsoft.com/office/drawing/2014/main" id="{D5F5D2CF-D248-4096-8BFD-9004BD7BDFB5}"/>
              </a:ext>
            </a:extLst>
          </p:cNvPr>
          <p:cNvSpPr>
            <a:spLocks/>
          </p:cNvSpPr>
          <p:nvPr/>
        </p:nvSpPr>
        <p:spPr bwMode="auto">
          <a:xfrm>
            <a:off x="4097338" y="2790825"/>
            <a:ext cx="230187" cy="274638"/>
          </a:xfrm>
          <a:custGeom>
            <a:avLst/>
            <a:gdLst>
              <a:gd name="T0" fmla="*/ 101 w 145"/>
              <a:gd name="T1" fmla="*/ 0 h 173"/>
              <a:gd name="T2" fmla="*/ 20 w 145"/>
              <a:gd name="T3" fmla="*/ 90 h 173"/>
              <a:gd name="T4" fmla="*/ 11 w 145"/>
              <a:gd name="T5" fmla="*/ 162 h 173"/>
              <a:gd name="T6" fmla="*/ 86 w 145"/>
              <a:gd name="T7" fmla="*/ 153 h 173"/>
              <a:gd name="T8" fmla="*/ 143 w 145"/>
              <a:gd name="T9" fmla="*/ 42 h 173"/>
              <a:gd name="T10" fmla="*/ 101 w 145"/>
              <a:gd name="T11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73">
                <a:moveTo>
                  <a:pt x="101" y="0"/>
                </a:moveTo>
                <a:cubicBezTo>
                  <a:pt x="79" y="12"/>
                  <a:pt x="35" y="63"/>
                  <a:pt x="20" y="90"/>
                </a:cubicBezTo>
                <a:cubicBezTo>
                  <a:pt x="5" y="117"/>
                  <a:pt x="0" y="152"/>
                  <a:pt x="11" y="162"/>
                </a:cubicBezTo>
                <a:cubicBezTo>
                  <a:pt x="22" y="172"/>
                  <a:pt x="64" y="173"/>
                  <a:pt x="86" y="153"/>
                </a:cubicBezTo>
                <a:cubicBezTo>
                  <a:pt x="108" y="133"/>
                  <a:pt x="141" y="67"/>
                  <a:pt x="143" y="42"/>
                </a:cubicBezTo>
                <a:cubicBezTo>
                  <a:pt x="145" y="17"/>
                  <a:pt x="110" y="9"/>
                  <a:pt x="101" y="0"/>
                </a:cubicBezTo>
                <a:close/>
              </a:path>
            </a:pathLst>
          </a:custGeom>
          <a:solidFill>
            <a:schemeClr val="accent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1F05185-C047-4BA7-B7B5-BC2C7C90997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228600"/>
            <a:ext cx="7467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sau: cơ tròn bé, lớn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F1501374-5C80-4DE8-B89C-7F420017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92"/>
          <a:stretch>
            <a:fillRect/>
          </a:stretch>
        </p:blipFill>
        <p:spPr bwMode="auto">
          <a:xfrm>
            <a:off x="914400" y="2028825"/>
            <a:ext cx="39624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3" name="Picture 9">
            <a:extLst>
              <a:ext uri="{FF2B5EF4-FFF2-40B4-BE49-F238E27FC236}">
                <a16:creationId xmlns:a16="http://schemas.microsoft.com/office/drawing/2014/main" id="{83D915A2-1EAB-4068-A263-185725A4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5335">
            <a:off x="1979613" y="3536950"/>
            <a:ext cx="1839912" cy="1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4" name="Picture 10">
            <a:extLst>
              <a:ext uri="{FF2B5EF4-FFF2-40B4-BE49-F238E27FC236}">
                <a16:creationId xmlns:a16="http://schemas.microsoft.com/office/drawing/2014/main" id="{94ABEA98-B432-4A12-9848-146BACC72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867">
            <a:off x="2781300" y="2936875"/>
            <a:ext cx="12065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6" name="Picture 12">
            <a:extLst>
              <a:ext uri="{FF2B5EF4-FFF2-40B4-BE49-F238E27FC236}">
                <a16:creationId xmlns:a16="http://schemas.microsoft.com/office/drawing/2014/main" id="{C8AE9EAF-799F-4E7A-80AF-F413E302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2133600" cy="2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7" name="Picture 13">
            <a:extLst>
              <a:ext uri="{FF2B5EF4-FFF2-40B4-BE49-F238E27FC236}">
                <a16:creationId xmlns:a16="http://schemas.microsoft.com/office/drawing/2014/main" id="{BB8247F9-7840-423D-9361-0343B111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3816350"/>
            <a:ext cx="2386012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9" name="Freeform 15">
            <a:extLst>
              <a:ext uri="{FF2B5EF4-FFF2-40B4-BE49-F238E27FC236}">
                <a16:creationId xmlns:a16="http://schemas.microsoft.com/office/drawing/2014/main" id="{988C5849-6DDE-429F-8E2A-5083DDB29ACE}"/>
              </a:ext>
            </a:extLst>
          </p:cNvPr>
          <p:cNvSpPr>
            <a:spLocks/>
          </p:cNvSpPr>
          <p:nvPr/>
        </p:nvSpPr>
        <p:spPr bwMode="auto">
          <a:xfrm>
            <a:off x="2692400" y="3619500"/>
            <a:ext cx="285750" cy="342900"/>
          </a:xfrm>
          <a:custGeom>
            <a:avLst/>
            <a:gdLst>
              <a:gd name="T0" fmla="*/ 116 w 180"/>
              <a:gd name="T1" fmla="*/ 6 h 216"/>
              <a:gd name="T2" fmla="*/ 14 w 180"/>
              <a:gd name="T3" fmla="*/ 159 h 216"/>
              <a:gd name="T4" fmla="*/ 32 w 180"/>
              <a:gd name="T5" fmla="*/ 216 h 216"/>
              <a:gd name="T6" fmla="*/ 116 w 180"/>
              <a:gd name="T7" fmla="*/ 156 h 216"/>
              <a:gd name="T8" fmla="*/ 173 w 180"/>
              <a:gd name="T9" fmla="*/ 39 h 216"/>
              <a:gd name="T10" fmla="*/ 158 w 180"/>
              <a:gd name="T1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216">
                <a:moveTo>
                  <a:pt x="116" y="6"/>
                </a:moveTo>
                <a:cubicBezTo>
                  <a:pt x="99" y="32"/>
                  <a:pt x="28" y="124"/>
                  <a:pt x="14" y="159"/>
                </a:cubicBezTo>
                <a:cubicBezTo>
                  <a:pt x="0" y="194"/>
                  <a:pt x="15" y="216"/>
                  <a:pt x="32" y="216"/>
                </a:cubicBezTo>
                <a:cubicBezTo>
                  <a:pt x="49" y="216"/>
                  <a:pt x="92" y="186"/>
                  <a:pt x="116" y="156"/>
                </a:cubicBezTo>
                <a:cubicBezTo>
                  <a:pt x="140" y="126"/>
                  <a:pt x="166" y="65"/>
                  <a:pt x="173" y="39"/>
                </a:cubicBezTo>
                <a:cubicBezTo>
                  <a:pt x="180" y="13"/>
                  <a:pt x="161" y="8"/>
                  <a:pt x="158" y="0"/>
                </a:cubicBezTo>
              </a:path>
            </a:pathLst>
          </a:custGeom>
          <a:solidFill>
            <a:srgbClr val="FF00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2000" name="Freeform 16">
            <a:extLst>
              <a:ext uri="{FF2B5EF4-FFF2-40B4-BE49-F238E27FC236}">
                <a16:creationId xmlns:a16="http://schemas.microsoft.com/office/drawing/2014/main" id="{4B85AF1E-C417-40B4-A658-AD89620A3E64}"/>
              </a:ext>
            </a:extLst>
          </p:cNvPr>
          <p:cNvSpPr>
            <a:spLocks/>
          </p:cNvSpPr>
          <p:nvPr/>
        </p:nvSpPr>
        <p:spPr bwMode="auto">
          <a:xfrm>
            <a:off x="3879850" y="3043238"/>
            <a:ext cx="169863" cy="236537"/>
          </a:xfrm>
          <a:custGeom>
            <a:avLst/>
            <a:gdLst>
              <a:gd name="T0" fmla="*/ 49 w 107"/>
              <a:gd name="T1" fmla="*/ 3 h 149"/>
              <a:gd name="T2" fmla="*/ 4 w 107"/>
              <a:gd name="T3" fmla="*/ 84 h 149"/>
              <a:gd name="T4" fmla="*/ 22 w 107"/>
              <a:gd name="T5" fmla="*/ 144 h 149"/>
              <a:gd name="T6" fmla="*/ 84 w 107"/>
              <a:gd name="T7" fmla="*/ 111 h 149"/>
              <a:gd name="T8" fmla="*/ 106 w 107"/>
              <a:gd name="T9" fmla="*/ 33 h 149"/>
              <a:gd name="T10" fmla="*/ 79 w 107"/>
              <a:gd name="T11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49">
                <a:moveTo>
                  <a:pt x="49" y="3"/>
                </a:moveTo>
                <a:cubicBezTo>
                  <a:pt x="42" y="17"/>
                  <a:pt x="8" y="61"/>
                  <a:pt x="4" y="84"/>
                </a:cubicBezTo>
                <a:cubicBezTo>
                  <a:pt x="0" y="107"/>
                  <a:pt x="9" y="139"/>
                  <a:pt x="22" y="144"/>
                </a:cubicBezTo>
                <a:cubicBezTo>
                  <a:pt x="35" y="149"/>
                  <a:pt x="70" y="130"/>
                  <a:pt x="84" y="111"/>
                </a:cubicBezTo>
                <a:cubicBezTo>
                  <a:pt x="98" y="92"/>
                  <a:pt x="107" y="51"/>
                  <a:pt x="106" y="33"/>
                </a:cubicBezTo>
                <a:cubicBezTo>
                  <a:pt x="105" y="15"/>
                  <a:pt x="85" y="7"/>
                  <a:pt x="79" y="0"/>
                </a:cubicBezTo>
              </a:path>
            </a:pathLst>
          </a:custGeom>
          <a:solidFill>
            <a:srgbClr val="33CCCC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2001" name="Freeform 17">
            <a:extLst>
              <a:ext uri="{FF2B5EF4-FFF2-40B4-BE49-F238E27FC236}">
                <a16:creationId xmlns:a16="http://schemas.microsoft.com/office/drawing/2014/main" id="{8397C28A-368D-447A-827C-61CCA1DDADE6}"/>
              </a:ext>
            </a:extLst>
          </p:cNvPr>
          <p:cNvSpPr>
            <a:spLocks/>
          </p:cNvSpPr>
          <p:nvPr/>
        </p:nvSpPr>
        <p:spPr bwMode="auto">
          <a:xfrm>
            <a:off x="2003425" y="4152900"/>
            <a:ext cx="655638" cy="741363"/>
          </a:xfrm>
          <a:custGeom>
            <a:avLst/>
            <a:gdLst>
              <a:gd name="T0" fmla="*/ 354 w 413"/>
              <a:gd name="T1" fmla="*/ 6 h 467"/>
              <a:gd name="T2" fmla="*/ 211 w 413"/>
              <a:gd name="T3" fmla="*/ 180 h 467"/>
              <a:gd name="T4" fmla="*/ 31 w 413"/>
              <a:gd name="T5" fmla="*/ 327 h 467"/>
              <a:gd name="T6" fmla="*/ 25 w 413"/>
              <a:gd name="T7" fmla="*/ 378 h 467"/>
              <a:gd name="T8" fmla="*/ 55 w 413"/>
              <a:gd name="T9" fmla="*/ 438 h 467"/>
              <a:gd name="T10" fmla="*/ 130 w 413"/>
              <a:gd name="T11" fmla="*/ 456 h 467"/>
              <a:gd name="T12" fmla="*/ 190 w 413"/>
              <a:gd name="T13" fmla="*/ 444 h 467"/>
              <a:gd name="T14" fmla="*/ 316 w 413"/>
              <a:gd name="T15" fmla="*/ 318 h 467"/>
              <a:gd name="T16" fmla="*/ 385 w 413"/>
              <a:gd name="T17" fmla="*/ 165 h 467"/>
              <a:gd name="T18" fmla="*/ 411 w 413"/>
              <a:gd name="T19" fmla="*/ 39 h 467"/>
              <a:gd name="T20" fmla="*/ 396 w 413"/>
              <a:gd name="T21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3" h="467">
                <a:moveTo>
                  <a:pt x="354" y="6"/>
                </a:moveTo>
                <a:cubicBezTo>
                  <a:pt x="330" y="35"/>
                  <a:pt x="265" y="127"/>
                  <a:pt x="211" y="180"/>
                </a:cubicBezTo>
                <a:cubicBezTo>
                  <a:pt x="157" y="233"/>
                  <a:pt x="62" y="294"/>
                  <a:pt x="31" y="327"/>
                </a:cubicBezTo>
                <a:cubicBezTo>
                  <a:pt x="0" y="360"/>
                  <a:pt x="21" y="360"/>
                  <a:pt x="25" y="378"/>
                </a:cubicBezTo>
                <a:cubicBezTo>
                  <a:pt x="29" y="396"/>
                  <a:pt x="38" y="425"/>
                  <a:pt x="55" y="438"/>
                </a:cubicBezTo>
                <a:cubicBezTo>
                  <a:pt x="72" y="451"/>
                  <a:pt x="108" y="455"/>
                  <a:pt x="130" y="456"/>
                </a:cubicBezTo>
                <a:cubicBezTo>
                  <a:pt x="152" y="457"/>
                  <a:pt x="159" y="467"/>
                  <a:pt x="190" y="444"/>
                </a:cubicBezTo>
                <a:cubicBezTo>
                  <a:pt x="221" y="421"/>
                  <a:pt x="284" y="364"/>
                  <a:pt x="316" y="318"/>
                </a:cubicBezTo>
                <a:cubicBezTo>
                  <a:pt x="348" y="272"/>
                  <a:pt x="369" y="211"/>
                  <a:pt x="385" y="165"/>
                </a:cubicBezTo>
                <a:cubicBezTo>
                  <a:pt x="401" y="119"/>
                  <a:pt x="409" y="66"/>
                  <a:pt x="411" y="39"/>
                </a:cubicBezTo>
                <a:cubicBezTo>
                  <a:pt x="413" y="12"/>
                  <a:pt x="399" y="8"/>
                  <a:pt x="396" y="0"/>
                </a:cubicBezTo>
              </a:path>
            </a:pathLst>
          </a:custGeom>
          <a:solidFill>
            <a:srgbClr val="FF00FF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2002" name="Freeform 18">
            <a:extLst>
              <a:ext uri="{FF2B5EF4-FFF2-40B4-BE49-F238E27FC236}">
                <a16:creationId xmlns:a16="http://schemas.microsoft.com/office/drawing/2014/main" id="{D3B4065B-DAF4-47A8-AE52-2AA146AB88B2}"/>
              </a:ext>
            </a:extLst>
          </p:cNvPr>
          <p:cNvSpPr>
            <a:spLocks/>
          </p:cNvSpPr>
          <p:nvPr/>
        </p:nvSpPr>
        <p:spPr bwMode="auto">
          <a:xfrm>
            <a:off x="3963988" y="3452813"/>
            <a:ext cx="52387" cy="327025"/>
          </a:xfrm>
          <a:custGeom>
            <a:avLst/>
            <a:gdLst>
              <a:gd name="T0" fmla="*/ 0 w 33"/>
              <a:gd name="T1" fmla="*/ 79 h 206"/>
              <a:gd name="T2" fmla="*/ 14 w 33"/>
              <a:gd name="T3" fmla="*/ 198 h 206"/>
              <a:gd name="T4" fmla="*/ 32 w 33"/>
              <a:gd name="T5" fmla="*/ 129 h 206"/>
              <a:gd name="T6" fmla="*/ 17 w 33"/>
              <a:gd name="T7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206">
                <a:moveTo>
                  <a:pt x="0" y="79"/>
                </a:moveTo>
                <a:cubicBezTo>
                  <a:pt x="2" y="99"/>
                  <a:pt x="9" y="190"/>
                  <a:pt x="14" y="198"/>
                </a:cubicBezTo>
                <a:cubicBezTo>
                  <a:pt x="19" y="206"/>
                  <a:pt x="31" y="162"/>
                  <a:pt x="32" y="129"/>
                </a:cubicBezTo>
                <a:cubicBezTo>
                  <a:pt x="33" y="96"/>
                  <a:pt x="20" y="27"/>
                  <a:pt x="17" y="0"/>
                </a:cubicBezTo>
              </a:path>
            </a:pathLst>
          </a:custGeom>
          <a:solidFill>
            <a:srgbClr val="66FF66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2004" name="Freeform 20">
            <a:extLst>
              <a:ext uri="{FF2B5EF4-FFF2-40B4-BE49-F238E27FC236}">
                <a16:creationId xmlns:a16="http://schemas.microsoft.com/office/drawing/2014/main" id="{956F456F-9268-4676-9B25-BA12A590F620}"/>
              </a:ext>
            </a:extLst>
          </p:cNvPr>
          <p:cNvSpPr>
            <a:spLocks/>
          </p:cNvSpPr>
          <p:nvPr/>
        </p:nvSpPr>
        <p:spPr bwMode="auto">
          <a:xfrm>
            <a:off x="6159500" y="4724400"/>
            <a:ext cx="1322388" cy="1168400"/>
          </a:xfrm>
          <a:custGeom>
            <a:avLst/>
            <a:gdLst>
              <a:gd name="T0" fmla="*/ 782 w 833"/>
              <a:gd name="T1" fmla="*/ 642 h 736"/>
              <a:gd name="T2" fmla="*/ 584 w 833"/>
              <a:gd name="T3" fmla="*/ 405 h 736"/>
              <a:gd name="T4" fmla="*/ 485 w 833"/>
              <a:gd name="T5" fmla="*/ 294 h 736"/>
              <a:gd name="T6" fmla="*/ 296 w 833"/>
              <a:gd name="T7" fmla="*/ 144 h 736"/>
              <a:gd name="T8" fmla="*/ 104 w 833"/>
              <a:gd name="T9" fmla="*/ 0 h 736"/>
              <a:gd name="T10" fmla="*/ 8 w 833"/>
              <a:gd name="T11" fmla="*/ 144 h 736"/>
              <a:gd name="T12" fmla="*/ 56 w 833"/>
              <a:gd name="T13" fmla="*/ 201 h 736"/>
              <a:gd name="T14" fmla="*/ 296 w 833"/>
              <a:gd name="T15" fmla="*/ 384 h 736"/>
              <a:gd name="T16" fmla="*/ 536 w 833"/>
              <a:gd name="T17" fmla="*/ 624 h 736"/>
              <a:gd name="T18" fmla="*/ 776 w 833"/>
              <a:gd name="T19" fmla="*/ 720 h 736"/>
              <a:gd name="T20" fmla="*/ 833 w 833"/>
              <a:gd name="T21" fmla="*/ 717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3" h="736">
                <a:moveTo>
                  <a:pt x="782" y="642"/>
                </a:moveTo>
                <a:cubicBezTo>
                  <a:pt x="749" y="603"/>
                  <a:pt x="633" y="463"/>
                  <a:pt x="584" y="405"/>
                </a:cubicBezTo>
                <a:cubicBezTo>
                  <a:pt x="535" y="347"/>
                  <a:pt x="533" y="338"/>
                  <a:pt x="485" y="294"/>
                </a:cubicBezTo>
                <a:cubicBezTo>
                  <a:pt x="437" y="250"/>
                  <a:pt x="359" y="193"/>
                  <a:pt x="296" y="144"/>
                </a:cubicBezTo>
                <a:cubicBezTo>
                  <a:pt x="233" y="95"/>
                  <a:pt x="152" y="0"/>
                  <a:pt x="104" y="0"/>
                </a:cubicBezTo>
                <a:cubicBezTo>
                  <a:pt x="56" y="0"/>
                  <a:pt x="16" y="111"/>
                  <a:pt x="8" y="144"/>
                </a:cubicBezTo>
                <a:cubicBezTo>
                  <a:pt x="0" y="177"/>
                  <a:pt x="8" y="161"/>
                  <a:pt x="56" y="201"/>
                </a:cubicBezTo>
                <a:cubicBezTo>
                  <a:pt x="104" y="241"/>
                  <a:pt x="216" y="313"/>
                  <a:pt x="296" y="384"/>
                </a:cubicBezTo>
                <a:cubicBezTo>
                  <a:pt x="376" y="455"/>
                  <a:pt x="456" y="568"/>
                  <a:pt x="536" y="624"/>
                </a:cubicBezTo>
                <a:cubicBezTo>
                  <a:pt x="616" y="680"/>
                  <a:pt x="726" y="704"/>
                  <a:pt x="776" y="720"/>
                </a:cubicBezTo>
                <a:cubicBezTo>
                  <a:pt x="826" y="736"/>
                  <a:pt x="821" y="718"/>
                  <a:pt x="833" y="717"/>
                </a:cubicBezTo>
              </a:path>
            </a:pathLst>
          </a:custGeom>
          <a:solidFill>
            <a:srgbClr val="FFFF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2005" name="Freeform 21">
            <a:extLst>
              <a:ext uri="{FF2B5EF4-FFF2-40B4-BE49-F238E27FC236}">
                <a16:creationId xmlns:a16="http://schemas.microsoft.com/office/drawing/2014/main" id="{67557EF5-0B10-404E-AACC-6ECE44649AE0}"/>
              </a:ext>
            </a:extLst>
          </p:cNvPr>
          <p:cNvSpPr>
            <a:spLocks/>
          </p:cNvSpPr>
          <p:nvPr/>
        </p:nvSpPr>
        <p:spPr bwMode="auto">
          <a:xfrm>
            <a:off x="3733800" y="3416300"/>
            <a:ext cx="241300" cy="415925"/>
          </a:xfrm>
          <a:custGeom>
            <a:avLst/>
            <a:gdLst>
              <a:gd name="T0" fmla="*/ 0 w 152"/>
              <a:gd name="T1" fmla="*/ 56 h 262"/>
              <a:gd name="T2" fmla="*/ 96 w 152"/>
              <a:gd name="T3" fmla="*/ 8 h 262"/>
              <a:gd name="T4" fmla="*/ 144 w 152"/>
              <a:gd name="T5" fmla="*/ 8 h 262"/>
              <a:gd name="T6" fmla="*/ 144 w 152"/>
              <a:gd name="T7" fmla="*/ 56 h 262"/>
              <a:gd name="T8" fmla="*/ 144 w 152"/>
              <a:gd name="T9" fmla="*/ 200 h 262"/>
              <a:gd name="T10" fmla="*/ 93 w 152"/>
              <a:gd name="T11" fmla="*/ 233 h 262"/>
              <a:gd name="T12" fmla="*/ 48 w 152"/>
              <a:gd name="T13" fmla="*/ 248 h 262"/>
              <a:gd name="T14" fmla="*/ 18 w 152"/>
              <a:gd name="T15" fmla="*/ 152 h 262"/>
              <a:gd name="T16" fmla="*/ 0 w 152"/>
              <a:gd name="T17" fmla="*/ 5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62">
                <a:moveTo>
                  <a:pt x="0" y="56"/>
                </a:moveTo>
                <a:cubicBezTo>
                  <a:pt x="16" y="32"/>
                  <a:pt x="72" y="16"/>
                  <a:pt x="96" y="8"/>
                </a:cubicBezTo>
                <a:cubicBezTo>
                  <a:pt x="120" y="0"/>
                  <a:pt x="136" y="0"/>
                  <a:pt x="144" y="8"/>
                </a:cubicBezTo>
                <a:cubicBezTo>
                  <a:pt x="152" y="16"/>
                  <a:pt x="144" y="24"/>
                  <a:pt x="144" y="56"/>
                </a:cubicBezTo>
                <a:cubicBezTo>
                  <a:pt x="144" y="88"/>
                  <a:pt x="152" y="171"/>
                  <a:pt x="144" y="200"/>
                </a:cubicBezTo>
                <a:cubicBezTo>
                  <a:pt x="136" y="229"/>
                  <a:pt x="109" y="225"/>
                  <a:pt x="93" y="233"/>
                </a:cubicBezTo>
                <a:cubicBezTo>
                  <a:pt x="77" y="241"/>
                  <a:pt x="60" y="262"/>
                  <a:pt x="48" y="248"/>
                </a:cubicBezTo>
                <a:cubicBezTo>
                  <a:pt x="36" y="234"/>
                  <a:pt x="26" y="184"/>
                  <a:pt x="18" y="152"/>
                </a:cubicBezTo>
                <a:cubicBezTo>
                  <a:pt x="10" y="120"/>
                  <a:pt x="4" y="76"/>
                  <a:pt x="0" y="56"/>
                </a:cubicBezTo>
                <a:close/>
              </a:path>
            </a:pathLst>
          </a:custGeom>
          <a:solidFill>
            <a:srgbClr val="FF00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130D69F-8936-49A3-B89F-429AD569418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66800" y="228600"/>
            <a:ext cx="7467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sau: cơ lưng rộng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47FF9871-5DE3-401E-923D-7676C1CE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92"/>
          <a:stretch>
            <a:fillRect/>
          </a:stretch>
        </p:blipFill>
        <p:spPr bwMode="auto">
          <a:xfrm>
            <a:off x="914400" y="2028825"/>
            <a:ext cx="39624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>
            <a:extLst>
              <a:ext uri="{FF2B5EF4-FFF2-40B4-BE49-F238E27FC236}">
                <a16:creationId xmlns:a16="http://schemas.microsoft.com/office/drawing/2014/main" id="{0EC7666D-C312-4F76-936A-52CB715D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5335">
            <a:off x="1979613" y="3549650"/>
            <a:ext cx="1839912" cy="1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>
            <a:extLst>
              <a:ext uri="{FF2B5EF4-FFF2-40B4-BE49-F238E27FC236}">
                <a16:creationId xmlns:a16="http://schemas.microsoft.com/office/drawing/2014/main" id="{E130ED07-5648-4951-A045-9A631B27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867">
            <a:off x="2781300" y="2936875"/>
            <a:ext cx="12065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>
            <a:extLst>
              <a:ext uri="{FF2B5EF4-FFF2-40B4-BE49-F238E27FC236}">
                <a16:creationId xmlns:a16="http://schemas.microsoft.com/office/drawing/2014/main" id="{6244B811-59A9-403A-B293-1EC7AEB71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2133600" cy="2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5" name="Picture 7">
            <a:extLst>
              <a:ext uri="{FF2B5EF4-FFF2-40B4-BE49-F238E27FC236}">
                <a16:creationId xmlns:a16="http://schemas.microsoft.com/office/drawing/2014/main" id="{F3AC31F0-569C-40DF-8B4F-7B8E6C71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3816350"/>
            <a:ext cx="2386012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20" name="Picture 12">
            <a:extLst>
              <a:ext uri="{FF2B5EF4-FFF2-40B4-BE49-F238E27FC236}">
                <a16:creationId xmlns:a16="http://schemas.microsoft.com/office/drawing/2014/main" id="{BEE47C42-605F-4C34-B57F-9EA6DE930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8" b="29723"/>
          <a:stretch>
            <a:fillRect/>
          </a:stretch>
        </p:blipFill>
        <p:spPr bwMode="auto">
          <a:xfrm rot="-413818">
            <a:off x="914400" y="3989388"/>
            <a:ext cx="2754313" cy="21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21" name="Freeform 13">
            <a:extLst>
              <a:ext uri="{FF2B5EF4-FFF2-40B4-BE49-F238E27FC236}">
                <a16:creationId xmlns:a16="http://schemas.microsoft.com/office/drawing/2014/main" id="{63CDE60E-40F9-4501-805D-44B272004771}"/>
              </a:ext>
            </a:extLst>
          </p:cNvPr>
          <p:cNvSpPr>
            <a:spLocks/>
          </p:cNvSpPr>
          <p:nvPr/>
        </p:nvSpPr>
        <p:spPr bwMode="auto">
          <a:xfrm>
            <a:off x="6132513" y="4581525"/>
            <a:ext cx="984250" cy="1501775"/>
          </a:xfrm>
          <a:custGeom>
            <a:avLst/>
            <a:gdLst>
              <a:gd name="T0" fmla="*/ 133 w 620"/>
              <a:gd name="T1" fmla="*/ 6 h 946"/>
              <a:gd name="T2" fmla="*/ 265 w 620"/>
              <a:gd name="T3" fmla="*/ 234 h 946"/>
              <a:gd name="T4" fmla="*/ 409 w 620"/>
              <a:gd name="T5" fmla="*/ 570 h 946"/>
              <a:gd name="T6" fmla="*/ 604 w 620"/>
              <a:gd name="T7" fmla="*/ 831 h 946"/>
              <a:gd name="T8" fmla="*/ 505 w 620"/>
              <a:gd name="T9" fmla="*/ 906 h 946"/>
              <a:gd name="T10" fmla="*/ 361 w 620"/>
              <a:gd name="T11" fmla="*/ 906 h 946"/>
              <a:gd name="T12" fmla="*/ 265 w 620"/>
              <a:gd name="T13" fmla="*/ 666 h 946"/>
              <a:gd name="T14" fmla="*/ 169 w 620"/>
              <a:gd name="T15" fmla="*/ 426 h 946"/>
              <a:gd name="T16" fmla="*/ 73 w 620"/>
              <a:gd name="T17" fmla="*/ 330 h 946"/>
              <a:gd name="T18" fmla="*/ 10 w 620"/>
              <a:gd name="T19" fmla="*/ 273 h 946"/>
              <a:gd name="T20" fmla="*/ 133 w 620"/>
              <a:gd name="T21" fmla="*/ 6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0" h="946">
                <a:moveTo>
                  <a:pt x="133" y="6"/>
                </a:moveTo>
                <a:cubicBezTo>
                  <a:pt x="175" y="0"/>
                  <a:pt x="219" y="140"/>
                  <a:pt x="265" y="234"/>
                </a:cubicBezTo>
                <a:cubicBezTo>
                  <a:pt x="311" y="328"/>
                  <a:pt x="353" y="471"/>
                  <a:pt x="409" y="570"/>
                </a:cubicBezTo>
                <a:cubicBezTo>
                  <a:pt x="465" y="669"/>
                  <a:pt x="588" y="775"/>
                  <a:pt x="604" y="831"/>
                </a:cubicBezTo>
                <a:cubicBezTo>
                  <a:pt x="620" y="887"/>
                  <a:pt x="545" y="894"/>
                  <a:pt x="505" y="906"/>
                </a:cubicBezTo>
                <a:cubicBezTo>
                  <a:pt x="465" y="918"/>
                  <a:pt x="401" y="946"/>
                  <a:pt x="361" y="906"/>
                </a:cubicBezTo>
                <a:cubicBezTo>
                  <a:pt x="321" y="866"/>
                  <a:pt x="297" y="746"/>
                  <a:pt x="265" y="666"/>
                </a:cubicBezTo>
                <a:cubicBezTo>
                  <a:pt x="233" y="586"/>
                  <a:pt x="201" y="482"/>
                  <a:pt x="169" y="426"/>
                </a:cubicBezTo>
                <a:cubicBezTo>
                  <a:pt x="137" y="370"/>
                  <a:pt x="99" y="355"/>
                  <a:pt x="73" y="330"/>
                </a:cubicBezTo>
                <a:cubicBezTo>
                  <a:pt x="47" y="305"/>
                  <a:pt x="0" y="327"/>
                  <a:pt x="10" y="273"/>
                </a:cubicBezTo>
                <a:cubicBezTo>
                  <a:pt x="20" y="219"/>
                  <a:pt x="91" y="12"/>
                  <a:pt x="133" y="6"/>
                </a:cubicBezTo>
                <a:close/>
              </a:path>
            </a:pathLst>
          </a:custGeom>
          <a:solidFill>
            <a:srgbClr val="FFFF00">
              <a:alpha val="4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49C8CC7-5807-4D3D-9D1C-17EFFE29BEC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Nền nách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5AB7825E-46EF-4436-83FA-350F3C2C1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9" b="6757"/>
          <a:stretch>
            <a:fillRect/>
          </a:stretch>
        </p:blipFill>
        <p:spPr bwMode="auto">
          <a:xfrm>
            <a:off x="2462213" y="1600200"/>
            <a:ext cx="409098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7" name="Freeform 15">
            <a:extLst>
              <a:ext uri="{FF2B5EF4-FFF2-40B4-BE49-F238E27FC236}">
                <a16:creationId xmlns:a16="http://schemas.microsoft.com/office/drawing/2014/main" id="{4A067D30-FC4E-47EC-88D9-5BF3D15240C2}"/>
              </a:ext>
            </a:extLst>
          </p:cNvPr>
          <p:cNvSpPr>
            <a:spLocks/>
          </p:cNvSpPr>
          <p:nvPr/>
        </p:nvSpPr>
        <p:spPr bwMode="auto">
          <a:xfrm>
            <a:off x="4048125" y="4254500"/>
            <a:ext cx="1228725" cy="1435100"/>
          </a:xfrm>
          <a:custGeom>
            <a:avLst/>
            <a:gdLst>
              <a:gd name="T0" fmla="*/ 720 w 774"/>
              <a:gd name="T1" fmla="*/ 0 h 904"/>
              <a:gd name="T2" fmla="*/ 728 w 774"/>
              <a:gd name="T3" fmla="*/ 312 h 904"/>
              <a:gd name="T4" fmla="*/ 445 w 774"/>
              <a:gd name="T5" fmla="*/ 518 h 904"/>
              <a:gd name="T6" fmla="*/ 208 w 774"/>
              <a:gd name="T7" fmla="*/ 680 h 904"/>
              <a:gd name="T8" fmla="*/ 0 w 774"/>
              <a:gd name="T9" fmla="*/ 904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4" h="904">
                <a:moveTo>
                  <a:pt x="720" y="0"/>
                </a:moveTo>
                <a:cubicBezTo>
                  <a:pt x="721" y="52"/>
                  <a:pt x="774" y="226"/>
                  <a:pt x="728" y="312"/>
                </a:cubicBezTo>
                <a:cubicBezTo>
                  <a:pt x="682" y="398"/>
                  <a:pt x="532" y="457"/>
                  <a:pt x="445" y="518"/>
                </a:cubicBezTo>
                <a:cubicBezTo>
                  <a:pt x="358" y="579"/>
                  <a:pt x="282" y="616"/>
                  <a:pt x="208" y="680"/>
                </a:cubicBezTo>
                <a:cubicBezTo>
                  <a:pt x="134" y="744"/>
                  <a:pt x="43" y="857"/>
                  <a:pt x="0" y="904"/>
                </a:cubicBezTo>
              </a:path>
            </a:pathLst>
          </a:custGeom>
          <a:noFill/>
          <a:ln w="28575" cap="flat">
            <a:solidFill>
              <a:srgbClr val="FF3399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4049" name="Freeform 17">
            <a:extLst>
              <a:ext uri="{FF2B5EF4-FFF2-40B4-BE49-F238E27FC236}">
                <a16:creationId xmlns:a16="http://schemas.microsoft.com/office/drawing/2014/main" id="{42DCDEC5-F6E7-4E8E-AC30-C6FABBEDE5E6}"/>
              </a:ext>
            </a:extLst>
          </p:cNvPr>
          <p:cNvSpPr>
            <a:spLocks/>
          </p:cNvSpPr>
          <p:nvPr/>
        </p:nvSpPr>
        <p:spPr bwMode="auto">
          <a:xfrm>
            <a:off x="4035425" y="5105400"/>
            <a:ext cx="1892300" cy="1011238"/>
          </a:xfrm>
          <a:custGeom>
            <a:avLst/>
            <a:gdLst>
              <a:gd name="T0" fmla="*/ 0 w 1192"/>
              <a:gd name="T1" fmla="*/ 637 h 637"/>
              <a:gd name="T2" fmla="*/ 160 w 1192"/>
              <a:gd name="T3" fmla="*/ 429 h 637"/>
              <a:gd name="T4" fmla="*/ 496 w 1192"/>
              <a:gd name="T5" fmla="*/ 141 h 637"/>
              <a:gd name="T6" fmla="*/ 728 w 1192"/>
              <a:gd name="T7" fmla="*/ 21 h 637"/>
              <a:gd name="T8" fmla="*/ 976 w 1192"/>
              <a:gd name="T9" fmla="*/ 13 h 637"/>
              <a:gd name="T10" fmla="*/ 1192 w 1192"/>
              <a:gd name="T11" fmla="*/ 29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2" h="637">
                <a:moveTo>
                  <a:pt x="0" y="637"/>
                </a:moveTo>
                <a:cubicBezTo>
                  <a:pt x="28" y="602"/>
                  <a:pt x="77" y="512"/>
                  <a:pt x="160" y="429"/>
                </a:cubicBezTo>
                <a:cubicBezTo>
                  <a:pt x="243" y="346"/>
                  <a:pt x="401" y="209"/>
                  <a:pt x="496" y="141"/>
                </a:cubicBezTo>
                <a:cubicBezTo>
                  <a:pt x="591" y="73"/>
                  <a:pt x="648" y="42"/>
                  <a:pt x="728" y="21"/>
                </a:cubicBezTo>
                <a:cubicBezTo>
                  <a:pt x="808" y="0"/>
                  <a:pt x="899" y="12"/>
                  <a:pt x="976" y="13"/>
                </a:cubicBezTo>
                <a:cubicBezTo>
                  <a:pt x="1053" y="14"/>
                  <a:pt x="1147" y="26"/>
                  <a:pt x="1192" y="29"/>
                </a:cubicBezTo>
              </a:path>
            </a:pathLst>
          </a:cu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4050" name="Freeform 18">
            <a:extLst>
              <a:ext uri="{FF2B5EF4-FFF2-40B4-BE49-F238E27FC236}">
                <a16:creationId xmlns:a16="http://schemas.microsoft.com/office/drawing/2014/main" id="{BCDB0D16-601F-423D-9149-E0EB5F05429E}"/>
              </a:ext>
            </a:extLst>
          </p:cNvPr>
          <p:cNvSpPr>
            <a:spLocks/>
          </p:cNvSpPr>
          <p:nvPr/>
        </p:nvSpPr>
        <p:spPr bwMode="auto">
          <a:xfrm>
            <a:off x="4999038" y="4729163"/>
            <a:ext cx="265112" cy="477837"/>
          </a:xfrm>
          <a:custGeom>
            <a:avLst/>
            <a:gdLst>
              <a:gd name="T0" fmla="*/ 146 w 167"/>
              <a:gd name="T1" fmla="*/ 0 h 301"/>
              <a:gd name="T2" fmla="*/ 47 w 167"/>
              <a:gd name="T3" fmla="*/ 144 h 301"/>
              <a:gd name="T4" fmla="*/ 17 w 167"/>
              <a:gd name="T5" fmla="*/ 285 h 301"/>
              <a:gd name="T6" fmla="*/ 149 w 167"/>
              <a:gd name="T7" fmla="*/ 237 h 301"/>
              <a:gd name="T8" fmla="*/ 125 w 167"/>
              <a:gd name="T9" fmla="*/ 156 h 301"/>
              <a:gd name="T10" fmla="*/ 146 w 167"/>
              <a:gd name="T11" fmla="*/ 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301">
                <a:moveTo>
                  <a:pt x="146" y="0"/>
                </a:moveTo>
                <a:cubicBezTo>
                  <a:pt x="126" y="5"/>
                  <a:pt x="68" y="97"/>
                  <a:pt x="47" y="144"/>
                </a:cubicBezTo>
                <a:cubicBezTo>
                  <a:pt x="26" y="191"/>
                  <a:pt x="0" y="269"/>
                  <a:pt x="17" y="285"/>
                </a:cubicBezTo>
                <a:cubicBezTo>
                  <a:pt x="34" y="301"/>
                  <a:pt x="131" y="258"/>
                  <a:pt x="149" y="237"/>
                </a:cubicBezTo>
                <a:cubicBezTo>
                  <a:pt x="167" y="216"/>
                  <a:pt x="125" y="195"/>
                  <a:pt x="125" y="156"/>
                </a:cubicBezTo>
                <a:cubicBezTo>
                  <a:pt x="125" y="117"/>
                  <a:pt x="142" y="32"/>
                  <a:pt x="146" y="0"/>
                </a:cubicBezTo>
                <a:close/>
              </a:path>
            </a:pathLst>
          </a:custGeom>
          <a:solidFill>
            <a:srgbClr val="FF00FF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4051" name="Freeform 19">
            <a:extLst>
              <a:ext uri="{FF2B5EF4-FFF2-40B4-BE49-F238E27FC236}">
                <a16:creationId xmlns:a16="http://schemas.microsoft.com/office/drawing/2014/main" id="{9A9476B5-B558-4ED8-B676-0E4A24CD2DFB}"/>
              </a:ext>
            </a:extLst>
          </p:cNvPr>
          <p:cNvSpPr>
            <a:spLocks/>
          </p:cNvSpPr>
          <p:nvPr/>
        </p:nvSpPr>
        <p:spPr bwMode="auto">
          <a:xfrm>
            <a:off x="3959225" y="3967163"/>
            <a:ext cx="1920875" cy="1824037"/>
          </a:xfrm>
          <a:custGeom>
            <a:avLst/>
            <a:gdLst>
              <a:gd name="T0" fmla="*/ 1179 w 1210"/>
              <a:gd name="T1" fmla="*/ 0 h 1149"/>
              <a:gd name="T2" fmla="*/ 1182 w 1210"/>
              <a:gd name="T3" fmla="*/ 591 h 1149"/>
              <a:gd name="T4" fmla="*/ 1010 w 1210"/>
              <a:gd name="T5" fmla="*/ 637 h 1149"/>
              <a:gd name="T6" fmla="*/ 921 w 1210"/>
              <a:gd name="T7" fmla="*/ 540 h 1149"/>
              <a:gd name="T8" fmla="*/ 858 w 1210"/>
              <a:gd name="T9" fmla="*/ 531 h 1149"/>
              <a:gd name="T10" fmla="*/ 768 w 1210"/>
              <a:gd name="T11" fmla="*/ 573 h 1149"/>
              <a:gd name="T12" fmla="*/ 480 w 1210"/>
              <a:gd name="T13" fmla="*/ 765 h 1149"/>
              <a:gd name="T14" fmla="*/ 252 w 1210"/>
              <a:gd name="T15" fmla="*/ 918 h 1149"/>
              <a:gd name="T16" fmla="*/ 0 w 1210"/>
              <a:gd name="T17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0" h="1149">
                <a:moveTo>
                  <a:pt x="1179" y="0"/>
                </a:moveTo>
                <a:cubicBezTo>
                  <a:pt x="1179" y="98"/>
                  <a:pt x="1210" y="485"/>
                  <a:pt x="1182" y="591"/>
                </a:cubicBezTo>
                <a:cubicBezTo>
                  <a:pt x="1154" y="697"/>
                  <a:pt x="1053" y="645"/>
                  <a:pt x="1010" y="637"/>
                </a:cubicBezTo>
                <a:cubicBezTo>
                  <a:pt x="967" y="629"/>
                  <a:pt x="946" y="558"/>
                  <a:pt x="921" y="540"/>
                </a:cubicBezTo>
                <a:cubicBezTo>
                  <a:pt x="896" y="522"/>
                  <a:pt x="883" y="526"/>
                  <a:pt x="858" y="531"/>
                </a:cubicBezTo>
                <a:cubicBezTo>
                  <a:pt x="833" y="536"/>
                  <a:pt x="831" y="534"/>
                  <a:pt x="768" y="573"/>
                </a:cubicBezTo>
                <a:cubicBezTo>
                  <a:pt x="705" y="612"/>
                  <a:pt x="566" y="708"/>
                  <a:pt x="480" y="765"/>
                </a:cubicBezTo>
                <a:cubicBezTo>
                  <a:pt x="394" y="822"/>
                  <a:pt x="332" y="854"/>
                  <a:pt x="252" y="918"/>
                </a:cubicBezTo>
                <a:cubicBezTo>
                  <a:pt x="172" y="982"/>
                  <a:pt x="52" y="1101"/>
                  <a:pt x="0" y="1149"/>
                </a:cubicBezTo>
              </a:path>
            </a:pathLst>
          </a:custGeom>
          <a:noFill/>
          <a:ln w="41275" cap="flat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4052" name="Freeform 20">
            <a:extLst>
              <a:ext uri="{FF2B5EF4-FFF2-40B4-BE49-F238E27FC236}">
                <a16:creationId xmlns:a16="http://schemas.microsoft.com/office/drawing/2014/main" id="{FC3ED4A0-3C58-40FE-9D68-95E4CD0F6548}"/>
              </a:ext>
            </a:extLst>
          </p:cNvPr>
          <p:cNvSpPr>
            <a:spLocks/>
          </p:cNvSpPr>
          <p:nvPr/>
        </p:nvSpPr>
        <p:spPr bwMode="auto">
          <a:xfrm>
            <a:off x="3870325" y="4846638"/>
            <a:ext cx="1993900" cy="1262062"/>
          </a:xfrm>
          <a:custGeom>
            <a:avLst/>
            <a:gdLst>
              <a:gd name="T0" fmla="*/ 1208 w 1256"/>
              <a:gd name="T1" fmla="*/ 115 h 795"/>
              <a:gd name="T2" fmla="*/ 1064 w 1256"/>
              <a:gd name="T3" fmla="*/ 115 h 795"/>
              <a:gd name="T4" fmla="*/ 968 w 1256"/>
              <a:gd name="T5" fmla="*/ 19 h 795"/>
              <a:gd name="T6" fmla="*/ 821 w 1256"/>
              <a:gd name="T7" fmla="*/ 40 h 795"/>
              <a:gd name="T8" fmla="*/ 488 w 1256"/>
              <a:gd name="T9" fmla="*/ 259 h 795"/>
              <a:gd name="T10" fmla="*/ 296 w 1256"/>
              <a:gd name="T11" fmla="*/ 403 h 795"/>
              <a:gd name="T12" fmla="*/ 152 w 1256"/>
              <a:gd name="T13" fmla="*/ 547 h 795"/>
              <a:gd name="T14" fmla="*/ 56 w 1256"/>
              <a:gd name="T15" fmla="*/ 691 h 795"/>
              <a:gd name="T16" fmla="*/ 8 w 1256"/>
              <a:gd name="T17" fmla="*/ 787 h 795"/>
              <a:gd name="T18" fmla="*/ 104 w 1256"/>
              <a:gd name="T19" fmla="*/ 739 h 795"/>
              <a:gd name="T20" fmla="*/ 248 w 1256"/>
              <a:gd name="T21" fmla="*/ 547 h 795"/>
              <a:gd name="T22" fmla="*/ 464 w 1256"/>
              <a:gd name="T23" fmla="*/ 358 h 795"/>
              <a:gd name="T24" fmla="*/ 671 w 1256"/>
              <a:gd name="T25" fmla="*/ 214 h 795"/>
              <a:gd name="T26" fmla="*/ 728 w 1256"/>
              <a:gd name="T27" fmla="*/ 163 h 795"/>
              <a:gd name="T28" fmla="*/ 875 w 1256"/>
              <a:gd name="T29" fmla="*/ 133 h 795"/>
              <a:gd name="T30" fmla="*/ 1064 w 1256"/>
              <a:gd name="T31" fmla="*/ 163 h 795"/>
              <a:gd name="T32" fmla="*/ 1208 w 1256"/>
              <a:gd name="T33" fmla="*/ 163 h 795"/>
              <a:gd name="T34" fmla="*/ 1256 w 1256"/>
              <a:gd name="T35" fmla="*/ 115 h 795"/>
              <a:gd name="T36" fmla="*/ 1208 w 1256"/>
              <a:gd name="T37" fmla="*/ 115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6" h="795">
                <a:moveTo>
                  <a:pt x="1208" y="115"/>
                </a:moveTo>
                <a:cubicBezTo>
                  <a:pt x="1176" y="115"/>
                  <a:pt x="1104" y="131"/>
                  <a:pt x="1064" y="115"/>
                </a:cubicBezTo>
                <a:cubicBezTo>
                  <a:pt x="1024" y="99"/>
                  <a:pt x="1008" y="31"/>
                  <a:pt x="968" y="19"/>
                </a:cubicBezTo>
                <a:cubicBezTo>
                  <a:pt x="928" y="7"/>
                  <a:pt x="901" y="0"/>
                  <a:pt x="821" y="40"/>
                </a:cubicBezTo>
                <a:cubicBezTo>
                  <a:pt x="741" y="80"/>
                  <a:pt x="575" y="199"/>
                  <a:pt x="488" y="259"/>
                </a:cubicBezTo>
                <a:cubicBezTo>
                  <a:pt x="401" y="319"/>
                  <a:pt x="352" y="355"/>
                  <a:pt x="296" y="403"/>
                </a:cubicBezTo>
                <a:cubicBezTo>
                  <a:pt x="240" y="451"/>
                  <a:pt x="192" y="499"/>
                  <a:pt x="152" y="547"/>
                </a:cubicBezTo>
                <a:cubicBezTo>
                  <a:pt x="112" y="595"/>
                  <a:pt x="80" y="651"/>
                  <a:pt x="56" y="691"/>
                </a:cubicBezTo>
                <a:cubicBezTo>
                  <a:pt x="32" y="731"/>
                  <a:pt x="0" y="779"/>
                  <a:pt x="8" y="787"/>
                </a:cubicBezTo>
                <a:cubicBezTo>
                  <a:pt x="16" y="795"/>
                  <a:pt x="64" y="779"/>
                  <a:pt x="104" y="739"/>
                </a:cubicBezTo>
                <a:cubicBezTo>
                  <a:pt x="144" y="699"/>
                  <a:pt x="188" y="611"/>
                  <a:pt x="248" y="547"/>
                </a:cubicBezTo>
                <a:cubicBezTo>
                  <a:pt x="308" y="483"/>
                  <a:pt x="394" y="413"/>
                  <a:pt x="464" y="358"/>
                </a:cubicBezTo>
                <a:cubicBezTo>
                  <a:pt x="534" y="303"/>
                  <a:pt x="627" y="246"/>
                  <a:pt x="671" y="214"/>
                </a:cubicBezTo>
                <a:cubicBezTo>
                  <a:pt x="715" y="182"/>
                  <a:pt x="694" y="176"/>
                  <a:pt x="728" y="163"/>
                </a:cubicBezTo>
                <a:cubicBezTo>
                  <a:pt x="762" y="150"/>
                  <a:pt x="819" y="133"/>
                  <a:pt x="875" y="133"/>
                </a:cubicBezTo>
                <a:cubicBezTo>
                  <a:pt x="931" y="133"/>
                  <a:pt x="1009" y="158"/>
                  <a:pt x="1064" y="163"/>
                </a:cubicBezTo>
                <a:cubicBezTo>
                  <a:pt x="1119" y="168"/>
                  <a:pt x="1176" y="171"/>
                  <a:pt x="1208" y="163"/>
                </a:cubicBezTo>
                <a:cubicBezTo>
                  <a:pt x="1240" y="155"/>
                  <a:pt x="1256" y="123"/>
                  <a:pt x="1256" y="115"/>
                </a:cubicBezTo>
                <a:cubicBezTo>
                  <a:pt x="1256" y="107"/>
                  <a:pt x="1240" y="115"/>
                  <a:pt x="1208" y="115"/>
                </a:cubicBezTo>
                <a:close/>
              </a:path>
            </a:pathLst>
          </a:custGeom>
          <a:solidFill>
            <a:srgbClr val="FFFF0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4941202-0DF0-4C62-A9CF-DAE7680407D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 sz="3200"/>
              <a:t>Các thành phần trong hố nách</a:t>
            </a: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75F8B11C-6BFA-4D3A-BA54-6B29C277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5257800" cy="485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3" name="Picture 7">
            <a:extLst>
              <a:ext uri="{FF2B5EF4-FFF2-40B4-BE49-F238E27FC236}">
                <a16:creationId xmlns:a16="http://schemas.microsoft.com/office/drawing/2014/main" id="{F7519B62-08F9-4042-AC86-1C85E13E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932113"/>
            <a:ext cx="11747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7" name="Picture 11">
            <a:extLst>
              <a:ext uri="{FF2B5EF4-FFF2-40B4-BE49-F238E27FC236}">
                <a16:creationId xmlns:a16="http://schemas.microsoft.com/office/drawing/2014/main" id="{05DFB802-BF18-4333-9C5A-CBFD8FBAF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5513"/>
            <a:ext cx="4343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8" name="Rectangle 12">
            <a:extLst>
              <a:ext uri="{FF2B5EF4-FFF2-40B4-BE49-F238E27FC236}">
                <a16:creationId xmlns:a16="http://schemas.microsoft.com/office/drawing/2014/main" id="{3E8DD36A-FD46-478A-96B9-3A1345013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524000"/>
            <a:ext cx="29718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/>
              <a:t>TM Nách</a:t>
            </a:r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5EF3421C-625D-45FB-9D72-A6C768F1E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050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4819628F-9F53-42C1-84DB-7C44C863F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8288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ĐM Nách</a:t>
            </a:r>
          </a:p>
        </p:txBody>
      </p:sp>
      <p:sp>
        <p:nvSpPr>
          <p:cNvPr id="24591" name="Line 15">
            <a:extLst>
              <a:ext uri="{FF2B5EF4-FFF2-40B4-BE49-F238E27FC236}">
                <a16:creationId xmlns:a16="http://schemas.microsoft.com/office/drawing/2014/main" id="{2351EA8F-C98F-47AD-914F-A34445CED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581733CA-E599-453D-9885-2CA9DB4B5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ĐRTK Cánh tay</a:t>
            </a:r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47D80AD5-1DBA-4790-8D90-EF15561E1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670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0FFD1C6A-2F28-433C-BB14-943923CE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670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4595" name="Line 19">
            <a:extLst>
              <a:ext uri="{FF2B5EF4-FFF2-40B4-BE49-F238E27FC236}">
                <a16:creationId xmlns:a16="http://schemas.microsoft.com/office/drawing/2014/main" id="{61E8D336-C5DD-4F0E-9019-E9EA31D63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670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build="p"/>
      <p:bldP spid="24590" grpId="0" build="p"/>
      <p:bldP spid="2459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7172B28-FA5A-415E-AA24-14C7E149EB4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bg1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 sz="3200"/>
              <a:t>Các thành phần trong hố nách:                 ĐRTK Cánh tay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6D25F40C-C79C-4038-B115-149823D2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3" b="10231"/>
          <a:stretch>
            <a:fillRect/>
          </a:stretch>
        </p:blipFill>
        <p:spPr bwMode="auto">
          <a:xfrm>
            <a:off x="457200" y="1676400"/>
            <a:ext cx="2514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1" name="AutoShape 15">
            <a:extLst>
              <a:ext uri="{FF2B5EF4-FFF2-40B4-BE49-F238E27FC236}">
                <a16:creationId xmlns:a16="http://schemas.microsoft.com/office/drawing/2014/main" id="{B47D1F82-9F6D-409E-B3EF-3AC6A707C45E}"/>
              </a:ext>
            </a:extLst>
          </p:cNvPr>
          <p:cNvSpPr>
            <a:spLocks noChangeArrowheads="1"/>
          </p:cNvSpPr>
          <p:nvPr/>
        </p:nvSpPr>
        <p:spPr bwMode="auto">
          <a:xfrm rot="2032712">
            <a:off x="1714500" y="3141663"/>
            <a:ext cx="3036888" cy="304800"/>
          </a:xfrm>
          <a:prstGeom prst="rightArrow">
            <a:avLst>
              <a:gd name="adj1" fmla="val 50000"/>
              <a:gd name="adj2" fmla="val 249089"/>
            </a:avLst>
          </a:prstGeom>
          <a:solidFill>
            <a:srgbClr val="FF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45073" name="Picture 17">
            <a:extLst>
              <a:ext uri="{FF2B5EF4-FFF2-40B4-BE49-F238E27FC236}">
                <a16:creationId xmlns:a16="http://schemas.microsoft.com/office/drawing/2014/main" id="{D4598D24-5EBA-4D1D-AFE4-9D91C610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6" b="17928"/>
          <a:stretch>
            <a:fillRect/>
          </a:stretch>
        </p:blipFill>
        <p:spPr bwMode="auto">
          <a:xfrm>
            <a:off x="5486400" y="2695575"/>
            <a:ext cx="22955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4" name="Picture 18">
            <a:extLst>
              <a:ext uri="{FF2B5EF4-FFF2-40B4-BE49-F238E27FC236}">
                <a16:creationId xmlns:a16="http://schemas.microsoft.com/office/drawing/2014/main" id="{1B684B75-B248-4EC4-ADC3-F5C3EDB2E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35014" r="39421" b="8963"/>
          <a:stretch>
            <a:fillRect/>
          </a:stretch>
        </p:blipFill>
        <p:spPr bwMode="auto">
          <a:xfrm>
            <a:off x="4051300" y="3873500"/>
            <a:ext cx="2057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5" name="Picture 19">
            <a:extLst>
              <a:ext uri="{FF2B5EF4-FFF2-40B4-BE49-F238E27FC236}">
                <a16:creationId xmlns:a16="http://schemas.microsoft.com/office/drawing/2014/main" id="{379F87BD-87F6-4EC4-A26A-40026AC7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63" r="66147"/>
          <a:stretch>
            <a:fillRect/>
          </a:stretch>
        </p:blipFill>
        <p:spPr bwMode="auto">
          <a:xfrm>
            <a:off x="3514725" y="4662488"/>
            <a:ext cx="14478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6" name="Text Box 20">
            <a:extLst>
              <a:ext uri="{FF2B5EF4-FFF2-40B4-BE49-F238E27FC236}">
                <a16:creationId xmlns:a16="http://schemas.microsoft.com/office/drawing/2014/main" id="{4C289BD4-B139-48B1-ABD9-CF41D786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362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C4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E3739996-4F85-4734-8B1A-9D99831B2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06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C5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0106214B-E64D-4FEE-956A-51B2E8C35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1384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C6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B7A6F858-B825-4A23-AF67-A16A0AD71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194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C7</a:t>
            </a: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FF70F794-689D-4BD1-842E-F1E167A9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38623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C8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5685F363-A672-406F-A4BB-CADB463D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3576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D1</a:t>
            </a:r>
          </a:p>
        </p:txBody>
      </p:sp>
      <p:sp>
        <p:nvSpPr>
          <p:cNvPr id="45082" name="Freeform 26">
            <a:extLst>
              <a:ext uri="{FF2B5EF4-FFF2-40B4-BE49-F238E27FC236}">
                <a16:creationId xmlns:a16="http://schemas.microsoft.com/office/drawing/2014/main" id="{B7649139-FD00-4910-8D4B-03DCA1E3BBCB}"/>
              </a:ext>
            </a:extLst>
          </p:cNvPr>
          <p:cNvSpPr>
            <a:spLocks/>
          </p:cNvSpPr>
          <p:nvPr/>
        </p:nvSpPr>
        <p:spPr bwMode="auto">
          <a:xfrm>
            <a:off x="5526088" y="3462338"/>
            <a:ext cx="1093787" cy="587375"/>
          </a:xfrm>
          <a:custGeom>
            <a:avLst/>
            <a:gdLst>
              <a:gd name="T0" fmla="*/ 599 w 689"/>
              <a:gd name="T1" fmla="*/ 27 h 370"/>
              <a:gd name="T2" fmla="*/ 614 w 689"/>
              <a:gd name="T3" fmla="*/ 72 h 370"/>
              <a:gd name="T4" fmla="*/ 641 w 689"/>
              <a:gd name="T5" fmla="*/ 135 h 370"/>
              <a:gd name="T6" fmla="*/ 425 w 689"/>
              <a:gd name="T7" fmla="*/ 186 h 370"/>
              <a:gd name="T8" fmla="*/ 197 w 689"/>
              <a:gd name="T9" fmla="*/ 288 h 370"/>
              <a:gd name="T10" fmla="*/ 119 w 689"/>
              <a:gd name="T11" fmla="*/ 363 h 370"/>
              <a:gd name="T12" fmla="*/ 80 w 689"/>
              <a:gd name="T13" fmla="*/ 246 h 370"/>
              <a:gd name="T14" fmla="*/ 599 w 689"/>
              <a:gd name="T15" fmla="*/ 2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9" h="370">
                <a:moveTo>
                  <a:pt x="599" y="27"/>
                </a:moveTo>
                <a:cubicBezTo>
                  <a:pt x="689" y="0"/>
                  <a:pt x="607" y="54"/>
                  <a:pt x="614" y="72"/>
                </a:cubicBezTo>
                <a:cubicBezTo>
                  <a:pt x="621" y="90"/>
                  <a:pt x="672" y="116"/>
                  <a:pt x="641" y="135"/>
                </a:cubicBezTo>
                <a:cubicBezTo>
                  <a:pt x="610" y="154"/>
                  <a:pt x="499" y="161"/>
                  <a:pt x="425" y="186"/>
                </a:cubicBezTo>
                <a:cubicBezTo>
                  <a:pt x="351" y="211"/>
                  <a:pt x="248" y="259"/>
                  <a:pt x="197" y="288"/>
                </a:cubicBezTo>
                <a:cubicBezTo>
                  <a:pt x="146" y="317"/>
                  <a:pt x="138" y="370"/>
                  <a:pt x="119" y="363"/>
                </a:cubicBezTo>
                <a:cubicBezTo>
                  <a:pt x="100" y="356"/>
                  <a:pt x="0" y="302"/>
                  <a:pt x="80" y="246"/>
                </a:cubicBezTo>
                <a:cubicBezTo>
                  <a:pt x="160" y="190"/>
                  <a:pt x="491" y="73"/>
                  <a:pt x="599" y="27"/>
                </a:cubicBezTo>
                <a:close/>
              </a:path>
            </a:pathLst>
          </a:custGeom>
          <a:solidFill>
            <a:srgbClr val="00FF0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83" name="Freeform 27">
            <a:extLst>
              <a:ext uri="{FF2B5EF4-FFF2-40B4-BE49-F238E27FC236}">
                <a16:creationId xmlns:a16="http://schemas.microsoft.com/office/drawing/2014/main" id="{881E93A6-F34B-475D-AE03-C99414258888}"/>
              </a:ext>
            </a:extLst>
          </p:cNvPr>
          <p:cNvSpPr>
            <a:spLocks/>
          </p:cNvSpPr>
          <p:nvPr/>
        </p:nvSpPr>
        <p:spPr bwMode="auto">
          <a:xfrm>
            <a:off x="5794375" y="3897313"/>
            <a:ext cx="955675" cy="525462"/>
          </a:xfrm>
          <a:custGeom>
            <a:avLst/>
            <a:gdLst>
              <a:gd name="T0" fmla="*/ 517 w 602"/>
              <a:gd name="T1" fmla="*/ 11 h 331"/>
              <a:gd name="T2" fmla="*/ 559 w 602"/>
              <a:gd name="T3" fmla="*/ 38 h 331"/>
              <a:gd name="T4" fmla="*/ 568 w 602"/>
              <a:gd name="T5" fmla="*/ 94 h 331"/>
              <a:gd name="T6" fmla="*/ 355 w 602"/>
              <a:gd name="T7" fmla="*/ 158 h 331"/>
              <a:gd name="T8" fmla="*/ 139 w 602"/>
              <a:gd name="T9" fmla="*/ 257 h 331"/>
              <a:gd name="T10" fmla="*/ 46 w 602"/>
              <a:gd name="T11" fmla="*/ 322 h 331"/>
              <a:gd name="T12" fmla="*/ 7 w 602"/>
              <a:gd name="T13" fmla="*/ 205 h 331"/>
              <a:gd name="T14" fmla="*/ 91 w 602"/>
              <a:gd name="T15" fmla="*/ 188 h 331"/>
              <a:gd name="T16" fmla="*/ 298 w 602"/>
              <a:gd name="T17" fmla="*/ 92 h 331"/>
              <a:gd name="T18" fmla="*/ 517 w 602"/>
              <a:gd name="T19" fmla="*/ 1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2" h="331">
                <a:moveTo>
                  <a:pt x="517" y="11"/>
                </a:moveTo>
                <a:cubicBezTo>
                  <a:pt x="561" y="0"/>
                  <a:pt x="551" y="24"/>
                  <a:pt x="559" y="38"/>
                </a:cubicBezTo>
                <a:cubicBezTo>
                  <a:pt x="567" y="52"/>
                  <a:pt x="602" y="74"/>
                  <a:pt x="568" y="94"/>
                </a:cubicBezTo>
                <a:cubicBezTo>
                  <a:pt x="534" y="114"/>
                  <a:pt x="426" y="131"/>
                  <a:pt x="355" y="158"/>
                </a:cubicBezTo>
                <a:cubicBezTo>
                  <a:pt x="284" y="185"/>
                  <a:pt x="190" y="230"/>
                  <a:pt x="139" y="257"/>
                </a:cubicBezTo>
                <a:cubicBezTo>
                  <a:pt x="88" y="284"/>
                  <a:pt x="68" y="331"/>
                  <a:pt x="46" y="322"/>
                </a:cubicBezTo>
                <a:cubicBezTo>
                  <a:pt x="24" y="313"/>
                  <a:pt x="0" y="227"/>
                  <a:pt x="7" y="205"/>
                </a:cubicBezTo>
                <a:cubicBezTo>
                  <a:pt x="14" y="183"/>
                  <a:pt x="43" y="207"/>
                  <a:pt x="91" y="188"/>
                </a:cubicBezTo>
                <a:cubicBezTo>
                  <a:pt x="139" y="169"/>
                  <a:pt x="227" y="122"/>
                  <a:pt x="298" y="92"/>
                </a:cubicBezTo>
                <a:cubicBezTo>
                  <a:pt x="369" y="62"/>
                  <a:pt x="472" y="28"/>
                  <a:pt x="517" y="11"/>
                </a:cubicBezTo>
                <a:close/>
              </a:path>
            </a:pathLst>
          </a:custGeom>
          <a:solidFill>
            <a:srgbClr val="00FF0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84" name="Freeform 28">
            <a:extLst>
              <a:ext uri="{FF2B5EF4-FFF2-40B4-BE49-F238E27FC236}">
                <a16:creationId xmlns:a16="http://schemas.microsoft.com/office/drawing/2014/main" id="{81FC35F0-34FA-416A-9E02-1423B6418AE4}"/>
              </a:ext>
            </a:extLst>
          </p:cNvPr>
          <p:cNvSpPr>
            <a:spLocks/>
          </p:cNvSpPr>
          <p:nvPr/>
        </p:nvSpPr>
        <p:spPr bwMode="auto">
          <a:xfrm>
            <a:off x="6107113" y="4264025"/>
            <a:ext cx="769937" cy="579438"/>
          </a:xfrm>
          <a:custGeom>
            <a:avLst/>
            <a:gdLst>
              <a:gd name="T0" fmla="*/ 431 w 485"/>
              <a:gd name="T1" fmla="*/ 10 h 365"/>
              <a:gd name="T2" fmla="*/ 446 w 485"/>
              <a:gd name="T3" fmla="*/ 55 h 365"/>
              <a:gd name="T4" fmla="*/ 473 w 485"/>
              <a:gd name="T5" fmla="*/ 118 h 365"/>
              <a:gd name="T6" fmla="*/ 371 w 485"/>
              <a:gd name="T7" fmla="*/ 125 h 365"/>
              <a:gd name="T8" fmla="*/ 257 w 485"/>
              <a:gd name="T9" fmla="*/ 169 h 365"/>
              <a:gd name="T10" fmla="*/ 134 w 485"/>
              <a:gd name="T11" fmla="*/ 278 h 365"/>
              <a:gd name="T12" fmla="*/ 59 w 485"/>
              <a:gd name="T13" fmla="*/ 359 h 365"/>
              <a:gd name="T14" fmla="*/ 2 w 485"/>
              <a:gd name="T15" fmla="*/ 242 h 365"/>
              <a:gd name="T16" fmla="*/ 71 w 485"/>
              <a:gd name="T17" fmla="*/ 209 h 365"/>
              <a:gd name="T18" fmla="*/ 236 w 485"/>
              <a:gd name="T19" fmla="*/ 77 h 365"/>
              <a:gd name="T20" fmla="*/ 431 w 485"/>
              <a:gd name="T21" fmla="*/ 1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5" h="365">
                <a:moveTo>
                  <a:pt x="431" y="10"/>
                </a:moveTo>
                <a:cubicBezTo>
                  <a:pt x="466" y="0"/>
                  <a:pt x="439" y="37"/>
                  <a:pt x="446" y="55"/>
                </a:cubicBezTo>
                <a:cubicBezTo>
                  <a:pt x="453" y="73"/>
                  <a:pt x="485" y="106"/>
                  <a:pt x="473" y="118"/>
                </a:cubicBezTo>
                <a:cubicBezTo>
                  <a:pt x="461" y="130"/>
                  <a:pt x="407" y="116"/>
                  <a:pt x="371" y="125"/>
                </a:cubicBezTo>
                <a:cubicBezTo>
                  <a:pt x="335" y="134"/>
                  <a:pt x="296" y="144"/>
                  <a:pt x="257" y="169"/>
                </a:cubicBezTo>
                <a:cubicBezTo>
                  <a:pt x="218" y="194"/>
                  <a:pt x="167" y="246"/>
                  <a:pt x="134" y="278"/>
                </a:cubicBezTo>
                <a:cubicBezTo>
                  <a:pt x="101" y="310"/>
                  <a:pt x="81" y="365"/>
                  <a:pt x="59" y="359"/>
                </a:cubicBezTo>
                <a:cubicBezTo>
                  <a:pt x="37" y="353"/>
                  <a:pt x="0" y="267"/>
                  <a:pt x="2" y="242"/>
                </a:cubicBezTo>
                <a:cubicBezTo>
                  <a:pt x="4" y="217"/>
                  <a:pt x="32" y="236"/>
                  <a:pt x="71" y="209"/>
                </a:cubicBezTo>
                <a:cubicBezTo>
                  <a:pt x="110" y="182"/>
                  <a:pt x="176" y="110"/>
                  <a:pt x="236" y="77"/>
                </a:cubicBezTo>
                <a:cubicBezTo>
                  <a:pt x="296" y="44"/>
                  <a:pt x="391" y="24"/>
                  <a:pt x="431" y="10"/>
                </a:cubicBezTo>
                <a:close/>
              </a:path>
            </a:pathLst>
          </a:custGeom>
          <a:solidFill>
            <a:srgbClr val="00FF0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85" name="Freeform 29">
            <a:extLst>
              <a:ext uri="{FF2B5EF4-FFF2-40B4-BE49-F238E27FC236}">
                <a16:creationId xmlns:a16="http://schemas.microsoft.com/office/drawing/2014/main" id="{5FFA7C6C-E33C-4A32-B6D1-9FE184D169C5}"/>
              </a:ext>
            </a:extLst>
          </p:cNvPr>
          <p:cNvSpPr>
            <a:spLocks/>
          </p:cNvSpPr>
          <p:nvPr/>
        </p:nvSpPr>
        <p:spPr bwMode="auto">
          <a:xfrm>
            <a:off x="4235450" y="4187825"/>
            <a:ext cx="857250" cy="787400"/>
          </a:xfrm>
          <a:custGeom>
            <a:avLst/>
            <a:gdLst>
              <a:gd name="T0" fmla="*/ 458 w 540"/>
              <a:gd name="T1" fmla="*/ 17 h 496"/>
              <a:gd name="T2" fmla="*/ 511 w 540"/>
              <a:gd name="T3" fmla="*/ 52 h 496"/>
              <a:gd name="T4" fmla="*/ 520 w 540"/>
              <a:gd name="T5" fmla="*/ 108 h 496"/>
              <a:gd name="T6" fmla="*/ 392 w 540"/>
              <a:gd name="T7" fmla="*/ 173 h 496"/>
              <a:gd name="T8" fmla="*/ 356 w 540"/>
              <a:gd name="T9" fmla="*/ 188 h 496"/>
              <a:gd name="T10" fmla="*/ 182 w 540"/>
              <a:gd name="T11" fmla="*/ 341 h 496"/>
              <a:gd name="T12" fmla="*/ 101 w 540"/>
              <a:gd name="T13" fmla="*/ 437 h 496"/>
              <a:gd name="T14" fmla="*/ 77 w 540"/>
              <a:gd name="T15" fmla="*/ 488 h 496"/>
              <a:gd name="T16" fmla="*/ 5 w 540"/>
              <a:gd name="T17" fmla="*/ 389 h 496"/>
              <a:gd name="T18" fmla="*/ 50 w 540"/>
              <a:gd name="T19" fmla="*/ 332 h 496"/>
              <a:gd name="T20" fmla="*/ 254 w 540"/>
              <a:gd name="T21" fmla="*/ 152 h 496"/>
              <a:gd name="T22" fmla="*/ 458 w 540"/>
              <a:gd name="T23" fmla="*/ 17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0" h="496">
                <a:moveTo>
                  <a:pt x="458" y="17"/>
                </a:moveTo>
                <a:cubicBezTo>
                  <a:pt x="501" y="0"/>
                  <a:pt x="501" y="37"/>
                  <a:pt x="511" y="52"/>
                </a:cubicBezTo>
                <a:cubicBezTo>
                  <a:pt x="521" y="67"/>
                  <a:pt x="540" y="88"/>
                  <a:pt x="520" y="108"/>
                </a:cubicBezTo>
                <a:cubicBezTo>
                  <a:pt x="500" y="128"/>
                  <a:pt x="419" y="160"/>
                  <a:pt x="392" y="173"/>
                </a:cubicBezTo>
                <a:cubicBezTo>
                  <a:pt x="365" y="186"/>
                  <a:pt x="391" y="160"/>
                  <a:pt x="356" y="188"/>
                </a:cubicBezTo>
                <a:cubicBezTo>
                  <a:pt x="321" y="216"/>
                  <a:pt x="224" y="300"/>
                  <a:pt x="182" y="341"/>
                </a:cubicBezTo>
                <a:cubicBezTo>
                  <a:pt x="140" y="382"/>
                  <a:pt x="118" y="413"/>
                  <a:pt x="101" y="437"/>
                </a:cubicBezTo>
                <a:cubicBezTo>
                  <a:pt x="84" y="461"/>
                  <a:pt x="93" y="496"/>
                  <a:pt x="77" y="488"/>
                </a:cubicBezTo>
                <a:cubicBezTo>
                  <a:pt x="61" y="480"/>
                  <a:pt x="10" y="415"/>
                  <a:pt x="5" y="389"/>
                </a:cubicBezTo>
                <a:cubicBezTo>
                  <a:pt x="0" y="363"/>
                  <a:pt x="8" y="372"/>
                  <a:pt x="50" y="332"/>
                </a:cubicBezTo>
                <a:cubicBezTo>
                  <a:pt x="92" y="292"/>
                  <a:pt x="186" y="204"/>
                  <a:pt x="254" y="152"/>
                </a:cubicBezTo>
                <a:cubicBezTo>
                  <a:pt x="322" y="100"/>
                  <a:pt x="415" y="34"/>
                  <a:pt x="458" y="17"/>
                </a:cubicBezTo>
                <a:close/>
              </a:path>
            </a:pathLst>
          </a:custGeom>
          <a:solidFill>
            <a:srgbClr val="FF00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86" name="Freeform 30">
            <a:extLst>
              <a:ext uri="{FF2B5EF4-FFF2-40B4-BE49-F238E27FC236}">
                <a16:creationId xmlns:a16="http://schemas.microsoft.com/office/drawing/2014/main" id="{F91124C9-A419-4C5F-99EE-5ED362D3DBB8}"/>
              </a:ext>
            </a:extLst>
          </p:cNvPr>
          <p:cNvSpPr>
            <a:spLocks/>
          </p:cNvSpPr>
          <p:nvPr/>
        </p:nvSpPr>
        <p:spPr bwMode="auto">
          <a:xfrm>
            <a:off x="4438650" y="4546600"/>
            <a:ext cx="985838" cy="620713"/>
          </a:xfrm>
          <a:custGeom>
            <a:avLst/>
            <a:gdLst>
              <a:gd name="T0" fmla="*/ 545 w 621"/>
              <a:gd name="T1" fmla="*/ 17 h 391"/>
              <a:gd name="T2" fmla="*/ 598 w 621"/>
              <a:gd name="T3" fmla="*/ 52 h 391"/>
              <a:gd name="T4" fmla="*/ 609 w 621"/>
              <a:gd name="T5" fmla="*/ 118 h 391"/>
              <a:gd name="T6" fmla="*/ 525 w 621"/>
              <a:gd name="T7" fmla="*/ 136 h 391"/>
              <a:gd name="T8" fmla="*/ 444 w 621"/>
              <a:gd name="T9" fmla="*/ 181 h 391"/>
              <a:gd name="T10" fmla="*/ 291 w 621"/>
              <a:gd name="T11" fmla="*/ 253 h 391"/>
              <a:gd name="T12" fmla="*/ 171 w 621"/>
              <a:gd name="T13" fmla="*/ 322 h 391"/>
              <a:gd name="T14" fmla="*/ 69 w 621"/>
              <a:gd name="T15" fmla="*/ 391 h 391"/>
              <a:gd name="T16" fmla="*/ 12 w 621"/>
              <a:gd name="T17" fmla="*/ 322 h 391"/>
              <a:gd name="T18" fmla="*/ 144 w 621"/>
              <a:gd name="T19" fmla="*/ 247 h 391"/>
              <a:gd name="T20" fmla="*/ 351 w 621"/>
              <a:gd name="T21" fmla="*/ 118 h 391"/>
              <a:gd name="T22" fmla="*/ 545 w 621"/>
              <a:gd name="T23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1" h="391">
                <a:moveTo>
                  <a:pt x="545" y="17"/>
                </a:moveTo>
                <a:cubicBezTo>
                  <a:pt x="588" y="0"/>
                  <a:pt x="587" y="35"/>
                  <a:pt x="598" y="52"/>
                </a:cubicBezTo>
                <a:cubicBezTo>
                  <a:pt x="609" y="69"/>
                  <a:pt x="621" y="104"/>
                  <a:pt x="609" y="118"/>
                </a:cubicBezTo>
                <a:cubicBezTo>
                  <a:pt x="597" y="132"/>
                  <a:pt x="552" y="126"/>
                  <a:pt x="525" y="136"/>
                </a:cubicBezTo>
                <a:cubicBezTo>
                  <a:pt x="498" y="146"/>
                  <a:pt x="483" y="162"/>
                  <a:pt x="444" y="181"/>
                </a:cubicBezTo>
                <a:cubicBezTo>
                  <a:pt x="405" y="200"/>
                  <a:pt x="336" y="230"/>
                  <a:pt x="291" y="253"/>
                </a:cubicBezTo>
                <a:cubicBezTo>
                  <a:pt x="246" y="276"/>
                  <a:pt x="208" y="299"/>
                  <a:pt x="171" y="322"/>
                </a:cubicBezTo>
                <a:cubicBezTo>
                  <a:pt x="134" y="345"/>
                  <a:pt x="95" y="391"/>
                  <a:pt x="69" y="391"/>
                </a:cubicBezTo>
                <a:cubicBezTo>
                  <a:pt x="43" y="391"/>
                  <a:pt x="0" y="346"/>
                  <a:pt x="12" y="322"/>
                </a:cubicBezTo>
                <a:cubicBezTo>
                  <a:pt x="24" y="298"/>
                  <a:pt x="88" y="281"/>
                  <a:pt x="144" y="247"/>
                </a:cubicBezTo>
                <a:cubicBezTo>
                  <a:pt x="200" y="213"/>
                  <a:pt x="284" y="156"/>
                  <a:pt x="351" y="118"/>
                </a:cubicBezTo>
                <a:cubicBezTo>
                  <a:pt x="418" y="80"/>
                  <a:pt x="505" y="38"/>
                  <a:pt x="545" y="17"/>
                </a:cubicBezTo>
                <a:close/>
              </a:path>
            </a:pathLst>
          </a:custGeom>
          <a:solidFill>
            <a:srgbClr val="FF00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87" name="Freeform 31">
            <a:extLst>
              <a:ext uri="{FF2B5EF4-FFF2-40B4-BE49-F238E27FC236}">
                <a16:creationId xmlns:a16="http://schemas.microsoft.com/office/drawing/2014/main" id="{9D1B310A-232F-44AD-94F9-0CC56574B8B1}"/>
              </a:ext>
            </a:extLst>
          </p:cNvPr>
          <p:cNvSpPr>
            <a:spLocks/>
          </p:cNvSpPr>
          <p:nvPr/>
        </p:nvSpPr>
        <p:spPr bwMode="auto">
          <a:xfrm>
            <a:off x="4805363" y="4953000"/>
            <a:ext cx="1146175" cy="625475"/>
          </a:xfrm>
          <a:custGeom>
            <a:avLst/>
            <a:gdLst>
              <a:gd name="T0" fmla="*/ 635 w 722"/>
              <a:gd name="T1" fmla="*/ 17 h 394"/>
              <a:gd name="T2" fmla="*/ 688 w 722"/>
              <a:gd name="T3" fmla="*/ 52 h 394"/>
              <a:gd name="T4" fmla="*/ 702 w 722"/>
              <a:gd name="T5" fmla="*/ 84 h 394"/>
              <a:gd name="T6" fmla="*/ 569 w 722"/>
              <a:gd name="T7" fmla="*/ 173 h 394"/>
              <a:gd name="T8" fmla="*/ 543 w 722"/>
              <a:gd name="T9" fmla="*/ 198 h 394"/>
              <a:gd name="T10" fmla="*/ 414 w 722"/>
              <a:gd name="T11" fmla="*/ 282 h 394"/>
              <a:gd name="T12" fmla="*/ 297 w 722"/>
              <a:gd name="T13" fmla="*/ 345 h 394"/>
              <a:gd name="T14" fmla="*/ 81 w 722"/>
              <a:gd name="T15" fmla="*/ 390 h 394"/>
              <a:gd name="T16" fmla="*/ 24 w 722"/>
              <a:gd name="T17" fmla="*/ 324 h 394"/>
              <a:gd name="T18" fmla="*/ 228 w 722"/>
              <a:gd name="T19" fmla="*/ 285 h 394"/>
              <a:gd name="T20" fmla="*/ 432 w 722"/>
              <a:gd name="T21" fmla="*/ 168 h 394"/>
              <a:gd name="T22" fmla="*/ 635 w 722"/>
              <a:gd name="T23" fmla="*/ 17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2" h="394">
                <a:moveTo>
                  <a:pt x="635" y="17"/>
                </a:moveTo>
                <a:cubicBezTo>
                  <a:pt x="678" y="0"/>
                  <a:pt x="677" y="41"/>
                  <a:pt x="688" y="52"/>
                </a:cubicBezTo>
                <a:cubicBezTo>
                  <a:pt x="699" y="63"/>
                  <a:pt x="722" y="64"/>
                  <a:pt x="702" y="84"/>
                </a:cubicBezTo>
                <a:cubicBezTo>
                  <a:pt x="682" y="104"/>
                  <a:pt x="595" y="154"/>
                  <a:pt x="569" y="173"/>
                </a:cubicBezTo>
                <a:cubicBezTo>
                  <a:pt x="543" y="192"/>
                  <a:pt x="569" y="180"/>
                  <a:pt x="543" y="198"/>
                </a:cubicBezTo>
                <a:cubicBezTo>
                  <a:pt x="517" y="216"/>
                  <a:pt x="455" y="258"/>
                  <a:pt x="414" y="282"/>
                </a:cubicBezTo>
                <a:cubicBezTo>
                  <a:pt x="373" y="306"/>
                  <a:pt x="352" y="327"/>
                  <a:pt x="297" y="345"/>
                </a:cubicBezTo>
                <a:cubicBezTo>
                  <a:pt x="242" y="363"/>
                  <a:pt x="127" y="394"/>
                  <a:pt x="81" y="390"/>
                </a:cubicBezTo>
                <a:cubicBezTo>
                  <a:pt x="35" y="386"/>
                  <a:pt x="0" y="341"/>
                  <a:pt x="24" y="324"/>
                </a:cubicBezTo>
                <a:cubicBezTo>
                  <a:pt x="48" y="307"/>
                  <a:pt x="160" y="311"/>
                  <a:pt x="228" y="285"/>
                </a:cubicBezTo>
                <a:cubicBezTo>
                  <a:pt x="296" y="259"/>
                  <a:pt x="364" y="213"/>
                  <a:pt x="432" y="168"/>
                </a:cubicBezTo>
                <a:cubicBezTo>
                  <a:pt x="500" y="123"/>
                  <a:pt x="593" y="48"/>
                  <a:pt x="635" y="17"/>
                </a:cubicBezTo>
                <a:close/>
              </a:path>
            </a:pathLst>
          </a:custGeom>
          <a:solidFill>
            <a:srgbClr val="FF00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88" name="Freeform 32">
            <a:extLst>
              <a:ext uri="{FF2B5EF4-FFF2-40B4-BE49-F238E27FC236}">
                <a16:creationId xmlns:a16="http://schemas.microsoft.com/office/drawing/2014/main" id="{BDC64322-4CB4-48E3-A682-F5DA3C4C9F1A}"/>
              </a:ext>
            </a:extLst>
          </p:cNvPr>
          <p:cNvSpPr>
            <a:spLocks/>
          </p:cNvSpPr>
          <p:nvPr/>
        </p:nvSpPr>
        <p:spPr bwMode="auto">
          <a:xfrm>
            <a:off x="3506788" y="4786313"/>
            <a:ext cx="746125" cy="407987"/>
          </a:xfrm>
          <a:custGeom>
            <a:avLst/>
            <a:gdLst>
              <a:gd name="T0" fmla="*/ 431 w 470"/>
              <a:gd name="T1" fmla="*/ 9 h 257"/>
              <a:gd name="T2" fmla="*/ 440 w 470"/>
              <a:gd name="T3" fmla="*/ 60 h 257"/>
              <a:gd name="T4" fmla="*/ 254 w 470"/>
              <a:gd name="T5" fmla="*/ 165 h 257"/>
              <a:gd name="T6" fmla="*/ 47 w 470"/>
              <a:gd name="T7" fmla="*/ 249 h 257"/>
              <a:gd name="T8" fmla="*/ 32 w 470"/>
              <a:gd name="T9" fmla="*/ 210 h 257"/>
              <a:gd name="T10" fmla="*/ 239 w 470"/>
              <a:gd name="T11" fmla="*/ 117 h 257"/>
              <a:gd name="T12" fmla="*/ 431 w 470"/>
              <a:gd name="T13" fmla="*/ 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257">
                <a:moveTo>
                  <a:pt x="431" y="9"/>
                </a:moveTo>
                <a:cubicBezTo>
                  <a:pt x="464" y="0"/>
                  <a:pt x="470" y="34"/>
                  <a:pt x="440" y="60"/>
                </a:cubicBezTo>
                <a:cubicBezTo>
                  <a:pt x="410" y="86"/>
                  <a:pt x="319" y="134"/>
                  <a:pt x="254" y="165"/>
                </a:cubicBezTo>
                <a:cubicBezTo>
                  <a:pt x="189" y="196"/>
                  <a:pt x="84" y="241"/>
                  <a:pt x="47" y="249"/>
                </a:cubicBezTo>
                <a:cubicBezTo>
                  <a:pt x="10" y="257"/>
                  <a:pt x="0" y="232"/>
                  <a:pt x="32" y="210"/>
                </a:cubicBezTo>
                <a:cubicBezTo>
                  <a:pt x="64" y="188"/>
                  <a:pt x="173" y="150"/>
                  <a:pt x="239" y="117"/>
                </a:cubicBezTo>
                <a:cubicBezTo>
                  <a:pt x="305" y="84"/>
                  <a:pt x="391" y="31"/>
                  <a:pt x="431" y="9"/>
                </a:cubicBezTo>
                <a:close/>
              </a:path>
            </a:pathLst>
          </a:custGeom>
          <a:solidFill>
            <a:srgbClr val="00FFFF">
              <a:alpha val="2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89" name="Freeform 33">
            <a:extLst>
              <a:ext uri="{FF2B5EF4-FFF2-40B4-BE49-F238E27FC236}">
                <a16:creationId xmlns:a16="http://schemas.microsoft.com/office/drawing/2014/main" id="{B3E521B7-967C-47DB-89E6-9407E09DB07D}"/>
              </a:ext>
            </a:extLst>
          </p:cNvPr>
          <p:cNvSpPr>
            <a:spLocks/>
          </p:cNvSpPr>
          <p:nvPr/>
        </p:nvSpPr>
        <p:spPr bwMode="auto">
          <a:xfrm>
            <a:off x="3935413" y="4816475"/>
            <a:ext cx="939800" cy="1006475"/>
          </a:xfrm>
          <a:custGeom>
            <a:avLst/>
            <a:gdLst>
              <a:gd name="T0" fmla="*/ 215 w 592"/>
              <a:gd name="T1" fmla="*/ 47 h 634"/>
              <a:gd name="T2" fmla="*/ 254 w 592"/>
              <a:gd name="T3" fmla="*/ 158 h 634"/>
              <a:gd name="T4" fmla="*/ 200 w 592"/>
              <a:gd name="T5" fmla="*/ 395 h 634"/>
              <a:gd name="T6" fmla="*/ 167 w 592"/>
              <a:gd name="T7" fmla="*/ 491 h 634"/>
              <a:gd name="T8" fmla="*/ 368 w 592"/>
              <a:gd name="T9" fmla="*/ 425 h 634"/>
              <a:gd name="T10" fmla="*/ 560 w 592"/>
              <a:gd name="T11" fmla="*/ 419 h 634"/>
              <a:gd name="T12" fmla="*/ 563 w 592"/>
              <a:gd name="T13" fmla="*/ 464 h 634"/>
              <a:gd name="T14" fmla="*/ 407 w 592"/>
              <a:gd name="T15" fmla="*/ 476 h 634"/>
              <a:gd name="T16" fmla="*/ 209 w 592"/>
              <a:gd name="T17" fmla="*/ 539 h 634"/>
              <a:gd name="T18" fmla="*/ 47 w 592"/>
              <a:gd name="T19" fmla="*/ 626 h 634"/>
              <a:gd name="T20" fmla="*/ 11 w 592"/>
              <a:gd name="T21" fmla="*/ 585 h 634"/>
              <a:gd name="T22" fmla="*/ 113 w 592"/>
              <a:gd name="T23" fmla="*/ 443 h 634"/>
              <a:gd name="T24" fmla="*/ 215 w 592"/>
              <a:gd name="T25" fmla="*/ 47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" h="634">
                <a:moveTo>
                  <a:pt x="215" y="47"/>
                </a:moveTo>
                <a:cubicBezTo>
                  <a:pt x="238" y="0"/>
                  <a:pt x="257" y="100"/>
                  <a:pt x="254" y="158"/>
                </a:cubicBezTo>
                <a:cubicBezTo>
                  <a:pt x="251" y="216"/>
                  <a:pt x="214" y="340"/>
                  <a:pt x="200" y="395"/>
                </a:cubicBezTo>
                <a:cubicBezTo>
                  <a:pt x="186" y="450"/>
                  <a:pt x="139" y="486"/>
                  <a:pt x="167" y="491"/>
                </a:cubicBezTo>
                <a:cubicBezTo>
                  <a:pt x="195" y="496"/>
                  <a:pt x="303" y="437"/>
                  <a:pt x="368" y="425"/>
                </a:cubicBezTo>
                <a:cubicBezTo>
                  <a:pt x="433" y="413"/>
                  <a:pt x="528" y="413"/>
                  <a:pt x="560" y="419"/>
                </a:cubicBezTo>
                <a:cubicBezTo>
                  <a:pt x="592" y="425"/>
                  <a:pt x="589" y="454"/>
                  <a:pt x="563" y="464"/>
                </a:cubicBezTo>
                <a:cubicBezTo>
                  <a:pt x="537" y="474"/>
                  <a:pt x="466" y="463"/>
                  <a:pt x="407" y="476"/>
                </a:cubicBezTo>
                <a:cubicBezTo>
                  <a:pt x="348" y="489"/>
                  <a:pt x="269" y="514"/>
                  <a:pt x="209" y="539"/>
                </a:cubicBezTo>
                <a:cubicBezTo>
                  <a:pt x="149" y="564"/>
                  <a:pt x="80" y="618"/>
                  <a:pt x="47" y="626"/>
                </a:cubicBezTo>
                <a:cubicBezTo>
                  <a:pt x="14" y="634"/>
                  <a:pt x="0" y="616"/>
                  <a:pt x="11" y="585"/>
                </a:cubicBezTo>
                <a:cubicBezTo>
                  <a:pt x="22" y="554"/>
                  <a:pt x="79" y="533"/>
                  <a:pt x="113" y="443"/>
                </a:cubicBezTo>
                <a:cubicBezTo>
                  <a:pt x="147" y="353"/>
                  <a:pt x="182" y="93"/>
                  <a:pt x="215" y="47"/>
                </a:cubicBezTo>
                <a:close/>
              </a:path>
            </a:pathLst>
          </a:custGeom>
          <a:solidFill>
            <a:srgbClr val="00FFFF">
              <a:alpha val="2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90" name="Freeform 34">
            <a:extLst>
              <a:ext uri="{FF2B5EF4-FFF2-40B4-BE49-F238E27FC236}">
                <a16:creationId xmlns:a16="http://schemas.microsoft.com/office/drawing/2014/main" id="{FDD5911E-511E-4D12-B748-A28158AEC52E}"/>
              </a:ext>
            </a:extLst>
          </p:cNvPr>
          <p:cNvSpPr>
            <a:spLocks/>
          </p:cNvSpPr>
          <p:nvPr/>
        </p:nvSpPr>
        <p:spPr bwMode="auto">
          <a:xfrm>
            <a:off x="4113213" y="5535613"/>
            <a:ext cx="841375" cy="533400"/>
          </a:xfrm>
          <a:custGeom>
            <a:avLst/>
            <a:gdLst>
              <a:gd name="T0" fmla="*/ 490 w 530"/>
              <a:gd name="T1" fmla="*/ 9 h 336"/>
              <a:gd name="T2" fmla="*/ 499 w 530"/>
              <a:gd name="T3" fmla="*/ 60 h 336"/>
              <a:gd name="T4" fmla="*/ 304 w 530"/>
              <a:gd name="T5" fmla="*/ 152 h 336"/>
              <a:gd name="T6" fmla="*/ 73 w 530"/>
              <a:gd name="T7" fmla="*/ 311 h 336"/>
              <a:gd name="T8" fmla="*/ 37 w 530"/>
              <a:gd name="T9" fmla="*/ 302 h 336"/>
              <a:gd name="T10" fmla="*/ 298 w 530"/>
              <a:gd name="T11" fmla="*/ 117 h 336"/>
              <a:gd name="T12" fmla="*/ 490 w 530"/>
              <a:gd name="T13" fmla="*/ 9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0" h="336">
                <a:moveTo>
                  <a:pt x="490" y="9"/>
                </a:moveTo>
                <a:cubicBezTo>
                  <a:pt x="523" y="0"/>
                  <a:pt x="530" y="36"/>
                  <a:pt x="499" y="60"/>
                </a:cubicBezTo>
                <a:cubicBezTo>
                  <a:pt x="468" y="84"/>
                  <a:pt x="375" y="110"/>
                  <a:pt x="304" y="152"/>
                </a:cubicBezTo>
                <a:cubicBezTo>
                  <a:pt x="233" y="194"/>
                  <a:pt x="117" y="286"/>
                  <a:pt x="73" y="311"/>
                </a:cubicBezTo>
                <a:cubicBezTo>
                  <a:pt x="29" y="336"/>
                  <a:pt x="0" y="334"/>
                  <a:pt x="37" y="302"/>
                </a:cubicBezTo>
                <a:cubicBezTo>
                  <a:pt x="74" y="270"/>
                  <a:pt x="223" y="166"/>
                  <a:pt x="298" y="117"/>
                </a:cubicBezTo>
                <a:cubicBezTo>
                  <a:pt x="373" y="68"/>
                  <a:pt x="450" y="31"/>
                  <a:pt x="490" y="9"/>
                </a:cubicBezTo>
                <a:close/>
              </a:path>
            </a:pathLst>
          </a:custGeom>
          <a:solidFill>
            <a:srgbClr val="00FFFF">
              <a:alpha val="2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91" name="Freeform 35">
            <a:extLst>
              <a:ext uri="{FF2B5EF4-FFF2-40B4-BE49-F238E27FC236}">
                <a16:creationId xmlns:a16="http://schemas.microsoft.com/office/drawing/2014/main" id="{FA599810-8E78-41CB-8CCB-3BF98725F1D8}"/>
              </a:ext>
            </a:extLst>
          </p:cNvPr>
          <p:cNvSpPr>
            <a:spLocks/>
          </p:cNvSpPr>
          <p:nvPr/>
        </p:nvSpPr>
        <p:spPr bwMode="auto">
          <a:xfrm>
            <a:off x="5041900" y="5468938"/>
            <a:ext cx="250825" cy="207962"/>
          </a:xfrm>
          <a:custGeom>
            <a:avLst/>
            <a:gdLst>
              <a:gd name="T0" fmla="*/ 135 w 158"/>
              <a:gd name="T1" fmla="*/ 3 h 131"/>
              <a:gd name="T2" fmla="*/ 148 w 158"/>
              <a:gd name="T3" fmla="*/ 35 h 131"/>
              <a:gd name="T4" fmla="*/ 76 w 158"/>
              <a:gd name="T5" fmla="*/ 95 h 131"/>
              <a:gd name="T6" fmla="*/ 16 w 158"/>
              <a:gd name="T7" fmla="*/ 128 h 131"/>
              <a:gd name="T8" fmla="*/ 10 w 158"/>
              <a:gd name="T9" fmla="*/ 113 h 131"/>
              <a:gd name="T10" fmla="*/ 76 w 158"/>
              <a:gd name="T11" fmla="*/ 62 h 131"/>
              <a:gd name="T12" fmla="*/ 135 w 158"/>
              <a:gd name="T13" fmla="*/ 3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" h="131">
                <a:moveTo>
                  <a:pt x="135" y="3"/>
                </a:moveTo>
                <a:cubicBezTo>
                  <a:pt x="147" y="0"/>
                  <a:pt x="158" y="20"/>
                  <a:pt x="148" y="35"/>
                </a:cubicBezTo>
                <a:cubicBezTo>
                  <a:pt x="138" y="50"/>
                  <a:pt x="98" y="79"/>
                  <a:pt x="76" y="95"/>
                </a:cubicBezTo>
                <a:cubicBezTo>
                  <a:pt x="54" y="111"/>
                  <a:pt x="27" y="125"/>
                  <a:pt x="16" y="128"/>
                </a:cubicBezTo>
                <a:cubicBezTo>
                  <a:pt x="5" y="131"/>
                  <a:pt x="0" y="124"/>
                  <a:pt x="10" y="113"/>
                </a:cubicBezTo>
                <a:cubicBezTo>
                  <a:pt x="20" y="102"/>
                  <a:pt x="55" y="80"/>
                  <a:pt x="76" y="62"/>
                </a:cubicBezTo>
                <a:cubicBezTo>
                  <a:pt x="97" y="44"/>
                  <a:pt x="123" y="15"/>
                  <a:pt x="135" y="3"/>
                </a:cubicBezTo>
                <a:close/>
              </a:path>
            </a:pathLst>
          </a:custGeom>
          <a:solidFill>
            <a:srgbClr val="00FFFF">
              <a:alpha val="2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92" name="Freeform 36">
            <a:extLst>
              <a:ext uri="{FF2B5EF4-FFF2-40B4-BE49-F238E27FC236}">
                <a16:creationId xmlns:a16="http://schemas.microsoft.com/office/drawing/2014/main" id="{617130A6-5F1B-4722-91EA-34036F8B2118}"/>
              </a:ext>
            </a:extLst>
          </p:cNvPr>
          <p:cNvSpPr>
            <a:spLocks/>
          </p:cNvSpPr>
          <p:nvPr/>
        </p:nvSpPr>
        <p:spPr bwMode="auto">
          <a:xfrm>
            <a:off x="5133975" y="5394325"/>
            <a:ext cx="333375" cy="368300"/>
          </a:xfrm>
          <a:custGeom>
            <a:avLst/>
            <a:gdLst>
              <a:gd name="T0" fmla="*/ 183 w 210"/>
              <a:gd name="T1" fmla="*/ 13 h 232"/>
              <a:gd name="T2" fmla="*/ 201 w 210"/>
              <a:gd name="T3" fmla="*/ 40 h 232"/>
              <a:gd name="T4" fmla="*/ 126 w 210"/>
              <a:gd name="T5" fmla="*/ 130 h 232"/>
              <a:gd name="T6" fmla="*/ 21 w 210"/>
              <a:gd name="T7" fmla="*/ 220 h 232"/>
              <a:gd name="T8" fmla="*/ 15 w 210"/>
              <a:gd name="T9" fmla="*/ 202 h 232"/>
              <a:gd name="T10" fmla="*/ 108 w 210"/>
              <a:gd name="T11" fmla="*/ 115 h 232"/>
              <a:gd name="T12" fmla="*/ 183 w 210"/>
              <a:gd name="T13" fmla="*/ 1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232">
                <a:moveTo>
                  <a:pt x="183" y="13"/>
                </a:moveTo>
                <a:cubicBezTo>
                  <a:pt x="198" y="0"/>
                  <a:pt x="210" y="21"/>
                  <a:pt x="201" y="40"/>
                </a:cubicBezTo>
                <a:cubicBezTo>
                  <a:pt x="192" y="59"/>
                  <a:pt x="156" y="100"/>
                  <a:pt x="126" y="130"/>
                </a:cubicBezTo>
                <a:cubicBezTo>
                  <a:pt x="96" y="160"/>
                  <a:pt x="39" y="208"/>
                  <a:pt x="21" y="220"/>
                </a:cubicBezTo>
                <a:cubicBezTo>
                  <a:pt x="3" y="232"/>
                  <a:pt x="0" y="220"/>
                  <a:pt x="15" y="202"/>
                </a:cubicBezTo>
                <a:cubicBezTo>
                  <a:pt x="30" y="184"/>
                  <a:pt x="80" y="147"/>
                  <a:pt x="108" y="115"/>
                </a:cubicBezTo>
                <a:cubicBezTo>
                  <a:pt x="136" y="83"/>
                  <a:pt x="168" y="26"/>
                  <a:pt x="183" y="13"/>
                </a:cubicBezTo>
                <a:close/>
              </a:path>
            </a:pathLst>
          </a:custGeom>
          <a:solidFill>
            <a:srgbClr val="00FFFF">
              <a:alpha val="2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93" name="Freeform 37">
            <a:extLst>
              <a:ext uri="{FF2B5EF4-FFF2-40B4-BE49-F238E27FC236}">
                <a16:creationId xmlns:a16="http://schemas.microsoft.com/office/drawing/2014/main" id="{3093AAF1-281C-470E-B3DA-04733A35BA02}"/>
              </a:ext>
            </a:extLst>
          </p:cNvPr>
          <p:cNvSpPr>
            <a:spLocks/>
          </p:cNvSpPr>
          <p:nvPr/>
        </p:nvSpPr>
        <p:spPr bwMode="auto">
          <a:xfrm>
            <a:off x="4302125" y="5032375"/>
            <a:ext cx="182563" cy="98425"/>
          </a:xfrm>
          <a:custGeom>
            <a:avLst/>
            <a:gdLst>
              <a:gd name="T0" fmla="*/ 99 w 115"/>
              <a:gd name="T1" fmla="*/ 1 h 62"/>
              <a:gd name="T2" fmla="*/ 101 w 115"/>
              <a:gd name="T3" fmla="*/ 28 h 62"/>
              <a:gd name="T4" fmla="*/ 17 w 115"/>
              <a:gd name="T5" fmla="*/ 61 h 62"/>
              <a:gd name="T6" fmla="*/ 14 w 115"/>
              <a:gd name="T7" fmla="*/ 37 h 62"/>
              <a:gd name="T8" fmla="*/ 99 w 115"/>
              <a:gd name="T9" fmla="*/ 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62">
                <a:moveTo>
                  <a:pt x="99" y="1"/>
                </a:moveTo>
                <a:cubicBezTo>
                  <a:pt x="113" y="0"/>
                  <a:pt x="115" y="18"/>
                  <a:pt x="101" y="28"/>
                </a:cubicBezTo>
                <a:cubicBezTo>
                  <a:pt x="87" y="38"/>
                  <a:pt x="31" y="60"/>
                  <a:pt x="17" y="61"/>
                </a:cubicBezTo>
                <a:cubicBezTo>
                  <a:pt x="3" y="62"/>
                  <a:pt x="0" y="47"/>
                  <a:pt x="14" y="37"/>
                </a:cubicBezTo>
                <a:cubicBezTo>
                  <a:pt x="28" y="27"/>
                  <a:pt x="81" y="9"/>
                  <a:pt x="99" y="1"/>
                </a:cubicBezTo>
                <a:close/>
              </a:path>
            </a:pathLst>
          </a:custGeom>
          <a:solidFill>
            <a:srgbClr val="00FFFF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94" name="Freeform 38">
            <a:extLst>
              <a:ext uri="{FF2B5EF4-FFF2-40B4-BE49-F238E27FC236}">
                <a16:creationId xmlns:a16="http://schemas.microsoft.com/office/drawing/2014/main" id="{5F72C0F5-40D0-4015-B153-0852185DC37C}"/>
              </a:ext>
            </a:extLst>
          </p:cNvPr>
          <p:cNvSpPr>
            <a:spLocks/>
          </p:cNvSpPr>
          <p:nvPr/>
        </p:nvSpPr>
        <p:spPr bwMode="auto">
          <a:xfrm>
            <a:off x="3621088" y="5124450"/>
            <a:ext cx="603250" cy="157163"/>
          </a:xfrm>
          <a:custGeom>
            <a:avLst/>
            <a:gdLst>
              <a:gd name="T0" fmla="*/ 347 w 380"/>
              <a:gd name="T1" fmla="*/ 0 h 99"/>
              <a:gd name="T2" fmla="*/ 349 w 380"/>
              <a:gd name="T3" fmla="*/ 27 h 99"/>
              <a:gd name="T4" fmla="*/ 265 w 380"/>
              <a:gd name="T5" fmla="*/ 60 h 99"/>
              <a:gd name="T6" fmla="*/ 110 w 380"/>
              <a:gd name="T7" fmla="*/ 96 h 99"/>
              <a:gd name="T8" fmla="*/ 23 w 380"/>
              <a:gd name="T9" fmla="*/ 81 h 99"/>
              <a:gd name="T10" fmla="*/ 8 w 380"/>
              <a:gd name="T11" fmla="*/ 45 h 99"/>
              <a:gd name="T12" fmla="*/ 71 w 380"/>
              <a:gd name="T13" fmla="*/ 63 h 99"/>
              <a:gd name="T14" fmla="*/ 149 w 380"/>
              <a:gd name="T15" fmla="*/ 54 h 99"/>
              <a:gd name="T16" fmla="*/ 347 w 380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0" h="99">
                <a:moveTo>
                  <a:pt x="347" y="0"/>
                </a:moveTo>
                <a:cubicBezTo>
                  <a:pt x="380" y="1"/>
                  <a:pt x="363" y="17"/>
                  <a:pt x="349" y="27"/>
                </a:cubicBezTo>
                <a:cubicBezTo>
                  <a:pt x="335" y="37"/>
                  <a:pt x="305" y="49"/>
                  <a:pt x="265" y="60"/>
                </a:cubicBezTo>
                <a:cubicBezTo>
                  <a:pt x="225" y="71"/>
                  <a:pt x="150" y="93"/>
                  <a:pt x="110" y="96"/>
                </a:cubicBezTo>
                <a:cubicBezTo>
                  <a:pt x="70" y="99"/>
                  <a:pt x="40" y="89"/>
                  <a:pt x="23" y="81"/>
                </a:cubicBezTo>
                <a:cubicBezTo>
                  <a:pt x="6" y="73"/>
                  <a:pt x="0" y="48"/>
                  <a:pt x="8" y="45"/>
                </a:cubicBezTo>
                <a:cubicBezTo>
                  <a:pt x="16" y="42"/>
                  <a:pt x="48" y="62"/>
                  <a:pt x="71" y="63"/>
                </a:cubicBezTo>
                <a:cubicBezTo>
                  <a:pt x="94" y="64"/>
                  <a:pt x="103" y="64"/>
                  <a:pt x="149" y="54"/>
                </a:cubicBezTo>
                <a:cubicBezTo>
                  <a:pt x="195" y="44"/>
                  <a:pt x="306" y="11"/>
                  <a:pt x="347" y="0"/>
                </a:cubicBezTo>
                <a:close/>
              </a:path>
            </a:pathLst>
          </a:custGeom>
          <a:solidFill>
            <a:srgbClr val="00FFFF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95" name="Freeform 39">
            <a:extLst>
              <a:ext uri="{FF2B5EF4-FFF2-40B4-BE49-F238E27FC236}">
                <a16:creationId xmlns:a16="http://schemas.microsoft.com/office/drawing/2014/main" id="{44D86B71-1B01-43C0-AB32-EAB9080EBE96}"/>
              </a:ext>
            </a:extLst>
          </p:cNvPr>
          <p:cNvSpPr>
            <a:spLocks/>
          </p:cNvSpPr>
          <p:nvPr/>
        </p:nvSpPr>
        <p:spPr bwMode="auto">
          <a:xfrm>
            <a:off x="4267200" y="5100638"/>
            <a:ext cx="276225" cy="215900"/>
          </a:xfrm>
          <a:custGeom>
            <a:avLst/>
            <a:gdLst>
              <a:gd name="T0" fmla="*/ 111 w 174"/>
              <a:gd name="T1" fmla="*/ 0 h 136"/>
              <a:gd name="T2" fmla="*/ 159 w 174"/>
              <a:gd name="T3" fmla="*/ 45 h 136"/>
              <a:gd name="T4" fmla="*/ 21 w 174"/>
              <a:gd name="T5" fmla="*/ 135 h 136"/>
              <a:gd name="T6" fmla="*/ 30 w 174"/>
              <a:gd name="T7" fmla="*/ 51 h 136"/>
              <a:gd name="T8" fmla="*/ 111 w 174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36">
                <a:moveTo>
                  <a:pt x="111" y="0"/>
                </a:moveTo>
                <a:cubicBezTo>
                  <a:pt x="135" y="1"/>
                  <a:pt x="174" y="23"/>
                  <a:pt x="159" y="45"/>
                </a:cubicBezTo>
                <a:cubicBezTo>
                  <a:pt x="144" y="67"/>
                  <a:pt x="42" y="134"/>
                  <a:pt x="21" y="135"/>
                </a:cubicBezTo>
                <a:cubicBezTo>
                  <a:pt x="0" y="136"/>
                  <a:pt x="15" y="73"/>
                  <a:pt x="30" y="51"/>
                </a:cubicBezTo>
                <a:cubicBezTo>
                  <a:pt x="45" y="29"/>
                  <a:pt x="94" y="11"/>
                  <a:pt x="111" y="0"/>
                </a:cubicBezTo>
                <a:close/>
              </a:path>
            </a:pathLst>
          </a:custGeom>
          <a:solidFill>
            <a:srgbClr val="00FFFF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96" name="Freeform 40">
            <a:extLst>
              <a:ext uri="{FF2B5EF4-FFF2-40B4-BE49-F238E27FC236}">
                <a16:creationId xmlns:a16="http://schemas.microsoft.com/office/drawing/2014/main" id="{6E38B88F-BC69-4151-B997-4B51EBBD599D}"/>
              </a:ext>
            </a:extLst>
          </p:cNvPr>
          <p:cNvSpPr>
            <a:spLocks/>
          </p:cNvSpPr>
          <p:nvPr/>
        </p:nvSpPr>
        <p:spPr bwMode="auto">
          <a:xfrm>
            <a:off x="3716338" y="5262563"/>
            <a:ext cx="450850" cy="336550"/>
          </a:xfrm>
          <a:custGeom>
            <a:avLst/>
            <a:gdLst>
              <a:gd name="T0" fmla="*/ 284 w 284"/>
              <a:gd name="T1" fmla="*/ 0 h 212"/>
              <a:gd name="T2" fmla="*/ 269 w 284"/>
              <a:gd name="T3" fmla="*/ 51 h 212"/>
              <a:gd name="T4" fmla="*/ 266 w 284"/>
              <a:gd name="T5" fmla="*/ 83 h 212"/>
              <a:gd name="T6" fmla="*/ 89 w 284"/>
              <a:gd name="T7" fmla="*/ 201 h 212"/>
              <a:gd name="T8" fmla="*/ 32 w 284"/>
              <a:gd name="T9" fmla="*/ 147 h 212"/>
              <a:gd name="T10" fmla="*/ 284 w 284"/>
              <a:gd name="T11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4" h="212">
                <a:moveTo>
                  <a:pt x="284" y="0"/>
                </a:moveTo>
                <a:cubicBezTo>
                  <a:pt x="281" y="42"/>
                  <a:pt x="272" y="37"/>
                  <a:pt x="269" y="51"/>
                </a:cubicBezTo>
                <a:cubicBezTo>
                  <a:pt x="266" y="65"/>
                  <a:pt x="272" y="51"/>
                  <a:pt x="266" y="83"/>
                </a:cubicBezTo>
                <a:cubicBezTo>
                  <a:pt x="236" y="108"/>
                  <a:pt x="128" y="190"/>
                  <a:pt x="89" y="201"/>
                </a:cubicBezTo>
                <a:cubicBezTo>
                  <a:pt x="50" y="212"/>
                  <a:pt x="0" y="180"/>
                  <a:pt x="32" y="147"/>
                </a:cubicBezTo>
                <a:cubicBezTo>
                  <a:pt x="64" y="114"/>
                  <a:pt x="245" y="17"/>
                  <a:pt x="284" y="0"/>
                </a:cubicBezTo>
                <a:close/>
              </a:path>
            </a:pathLst>
          </a:custGeom>
          <a:solidFill>
            <a:srgbClr val="00FFFF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97" name="Text Box 41">
            <a:extLst>
              <a:ext uri="{FF2B5EF4-FFF2-40B4-BE49-F238E27FC236}">
                <a16:creationId xmlns:a16="http://schemas.microsoft.com/office/drawing/2014/main" id="{5FE4A74B-18DB-40E1-A29D-42EFCAFB8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91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CB</a:t>
            </a:r>
          </a:p>
        </p:txBody>
      </p:sp>
      <p:sp>
        <p:nvSpPr>
          <p:cNvPr id="45098" name="Text Box 42">
            <a:extLst>
              <a:ext uri="{FF2B5EF4-FFF2-40B4-BE49-F238E27FC236}">
                <a16:creationId xmlns:a16="http://schemas.microsoft.com/office/drawing/2014/main" id="{CB23D2F5-B813-4D35-B771-0194E9DD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56022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G</a:t>
            </a:r>
          </a:p>
        </p:txBody>
      </p:sp>
      <p:sp>
        <p:nvSpPr>
          <p:cNvPr id="45099" name="Text Box 43">
            <a:extLst>
              <a:ext uri="{FF2B5EF4-FFF2-40B4-BE49-F238E27FC236}">
                <a16:creationId xmlns:a16="http://schemas.microsoft.com/office/drawing/2014/main" id="{BA06B249-E440-4118-A9B5-C367F5524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957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Tr</a:t>
            </a:r>
          </a:p>
        </p:txBody>
      </p:sp>
      <p:sp>
        <p:nvSpPr>
          <p:cNvPr id="45100" name="Text Box 44">
            <a:extLst>
              <a:ext uri="{FF2B5EF4-FFF2-40B4-BE49-F238E27FC236}">
                <a16:creationId xmlns:a16="http://schemas.microsoft.com/office/drawing/2014/main" id="{F6C4ACD8-819E-4BBF-A9B3-78F1BB9D8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11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Bcg</a:t>
            </a:r>
          </a:p>
        </p:txBody>
      </p:sp>
      <p:sp>
        <p:nvSpPr>
          <p:cNvPr id="45101" name="Text Box 45">
            <a:extLst>
              <a:ext uri="{FF2B5EF4-FFF2-40B4-BE49-F238E27FC236}">
                <a16:creationId xmlns:a16="http://schemas.microsoft.com/office/drawing/2014/main" id="{FB236BF6-F127-41AE-B834-43E0DDE4F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5740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Bch</a:t>
            </a:r>
          </a:p>
        </p:txBody>
      </p:sp>
      <p:sp>
        <p:nvSpPr>
          <p:cNvPr id="45102" name="Text Box 46">
            <a:extLst>
              <a:ext uri="{FF2B5EF4-FFF2-40B4-BE49-F238E27FC236}">
                <a16:creationId xmlns:a16="http://schemas.microsoft.com/office/drawing/2014/main" id="{04C62350-69D1-42DA-8404-23684A3CF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435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N</a:t>
            </a:r>
          </a:p>
        </p:txBody>
      </p:sp>
      <p:sp>
        <p:nvSpPr>
          <p:cNvPr id="45103" name="Text Box 47">
            <a:extLst>
              <a:ext uri="{FF2B5EF4-FFF2-40B4-BE49-F238E27FC236}">
                <a16:creationId xmlns:a16="http://schemas.microsoft.com/office/drawing/2014/main" id="{75B9864B-755C-48AC-BEB4-F03139D50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5359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FF3399"/>
                </a:solidFill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/>
      <p:bldP spid="45077" grpId="0"/>
      <p:bldP spid="45078" grpId="0"/>
      <p:bldP spid="45079" grpId="0"/>
      <p:bldP spid="45080" grpId="0"/>
      <p:bldP spid="45081" grpId="0"/>
      <p:bldP spid="45097" grpId="0"/>
      <p:bldP spid="45098" grpId="0"/>
      <p:bldP spid="45099" grpId="0"/>
      <p:bldP spid="45100" grpId="0"/>
      <p:bldP spid="45101" grpId="0"/>
      <p:bldP spid="45102" grpId="0"/>
      <p:bldP spid="451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D85DF577-825E-4862-9956-26CCFA2DD2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bg1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 sz="3200"/>
              <a:t>Các thành phần trong hố nách:                   Động mạch Nách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2749F287-6220-46F2-A228-4ADC6FA9E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20875"/>
            <a:ext cx="4876800" cy="40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8" name="Freeform 8">
            <a:extLst>
              <a:ext uri="{FF2B5EF4-FFF2-40B4-BE49-F238E27FC236}">
                <a16:creationId xmlns:a16="http://schemas.microsoft.com/office/drawing/2014/main" id="{1D25C881-6FE9-4EE5-AC41-3EDB993CA635}"/>
              </a:ext>
            </a:extLst>
          </p:cNvPr>
          <p:cNvSpPr>
            <a:spLocks/>
          </p:cNvSpPr>
          <p:nvPr/>
        </p:nvSpPr>
        <p:spPr bwMode="auto">
          <a:xfrm>
            <a:off x="3994150" y="2889250"/>
            <a:ext cx="1885950" cy="1830388"/>
          </a:xfrm>
          <a:custGeom>
            <a:avLst/>
            <a:gdLst>
              <a:gd name="T0" fmla="*/ 1087 w 1188"/>
              <a:gd name="T1" fmla="*/ 34 h 1153"/>
              <a:gd name="T2" fmla="*/ 1159 w 1188"/>
              <a:gd name="T3" fmla="*/ 46 h 1153"/>
              <a:gd name="T4" fmla="*/ 1174 w 1188"/>
              <a:gd name="T5" fmla="*/ 109 h 1153"/>
              <a:gd name="T6" fmla="*/ 1075 w 1188"/>
              <a:gd name="T7" fmla="*/ 151 h 1153"/>
              <a:gd name="T8" fmla="*/ 898 w 1188"/>
              <a:gd name="T9" fmla="*/ 273 h 1153"/>
              <a:gd name="T10" fmla="*/ 862 w 1188"/>
              <a:gd name="T11" fmla="*/ 288 h 1153"/>
              <a:gd name="T12" fmla="*/ 688 w 1188"/>
              <a:gd name="T13" fmla="*/ 441 h 1153"/>
              <a:gd name="T14" fmla="*/ 580 w 1188"/>
              <a:gd name="T15" fmla="*/ 538 h 1153"/>
              <a:gd name="T16" fmla="*/ 367 w 1188"/>
              <a:gd name="T17" fmla="*/ 751 h 1153"/>
              <a:gd name="T18" fmla="*/ 136 w 1188"/>
              <a:gd name="T19" fmla="*/ 1099 h 1153"/>
              <a:gd name="T20" fmla="*/ 85 w 1188"/>
              <a:gd name="T21" fmla="*/ 1075 h 1153"/>
              <a:gd name="T22" fmla="*/ 37 w 1188"/>
              <a:gd name="T23" fmla="*/ 1045 h 1153"/>
              <a:gd name="T24" fmla="*/ 307 w 1188"/>
              <a:gd name="T25" fmla="*/ 682 h 1153"/>
              <a:gd name="T26" fmla="*/ 556 w 1188"/>
              <a:gd name="T27" fmla="*/ 432 h 1153"/>
              <a:gd name="T28" fmla="*/ 760 w 1188"/>
              <a:gd name="T29" fmla="*/ 252 h 1153"/>
              <a:gd name="T30" fmla="*/ 1087 w 1188"/>
              <a:gd name="T31" fmla="*/ 34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8" h="1153">
                <a:moveTo>
                  <a:pt x="1087" y="34"/>
                </a:moveTo>
                <a:cubicBezTo>
                  <a:pt x="1153" y="0"/>
                  <a:pt x="1144" y="33"/>
                  <a:pt x="1159" y="46"/>
                </a:cubicBezTo>
                <a:cubicBezTo>
                  <a:pt x="1174" y="59"/>
                  <a:pt x="1188" y="92"/>
                  <a:pt x="1174" y="109"/>
                </a:cubicBezTo>
                <a:cubicBezTo>
                  <a:pt x="1160" y="126"/>
                  <a:pt x="1121" y="124"/>
                  <a:pt x="1075" y="151"/>
                </a:cubicBezTo>
                <a:cubicBezTo>
                  <a:pt x="1029" y="178"/>
                  <a:pt x="933" y="250"/>
                  <a:pt x="898" y="273"/>
                </a:cubicBezTo>
                <a:cubicBezTo>
                  <a:pt x="863" y="296"/>
                  <a:pt x="897" y="260"/>
                  <a:pt x="862" y="288"/>
                </a:cubicBezTo>
                <a:cubicBezTo>
                  <a:pt x="827" y="316"/>
                  <a:pt x="735" y="399"/>
                  <a:pt x="688" y="441"/>
                </a:cubicBezTo>
                <a:cubicBezTo>
                  <a:pt x="641" y="483"/>
                  <a:pt x="633" y="486"/>
                  <a:pt x="580" y="538"/>
                </a:cubicBezTo>
                <a:cubicBezTo>
                  <a:pt x="527" y="590"/>
                  <a:pt x="441" y="658"/>
                  <a:pt x="367" y="751"/>
                </a:cubicBezTo>
                <a:cubicBezTo>
                  <a:pt x="293" y="844"/>
                  <a:pt x="183" y="1045"/>
                  <a:pt x="136" y="1099"/>
                </a:cubicBezTo>
                <a:cubicBezTo>
                  <a:pt x="89" y="1153"/>
                  <a:pt x="102" y="1084"/>
                  <a:pt x="85" y="1075"/>
                </a:cubicBezTo>
                <a:cubicBezTo>
                  <a:pt x="68" y="1066"/>
                  <a:pt x="0" y="1110"/>
                  <a:pt x="37" y="1045"/>
                </a:cubicBezTo>
                <a:cubicBezTo>
                  <a:pt x="74" y="980"/>
                  <a:pt x="220" y="784"/>
                  <a:pt x="307" y="682"/>
                </a:cubicBezTo>
                <a:cubicBezTo>
                  <a:pt x="394" y="580"/>
                  <a:pt x="480" y="504"/>
                  <a:pt x="556" y="432"/>
                </a:cubicBezTo>
                <a:cubicBezTo>
                  <a:pt x="632" y="360"/>
                  <a:pt x="672" y="318"/>
                  <a:pt x="760" y="252"/>
                </a:cubicBezTo>
                <a:cubicBezTo>
                  <a:pt x="848" y="186"/>
                  <a:pt x="1044" y="51"/>
                  <a:pt x="1087" y="34"/>
                </a:cubicBezTo>
                <a:close/>
              </a:path>
            </a:pathLst>
          </a:custGeom>
          <a:solidFill>
            <a:srgbClr val="FF00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09" name="Freeform 9">
            <a:extLst>
              <a:ext uri="{FF2B5EF4-FFF2-40B4-BE49-F238E27FC236}">
                <a16:creationId xmlns:a16="http://schemas.microsoft.com/office/drawing/2014/main" id="{03B5B013-A1D0-4B4E-AF33-FA70ACF5B8A3}"/>
              </a:ext>
            </a:extLst>
          </p:cNvPr>
          <p:cNvSpPr>
            <a:spLocks/>
          </p:cNvSpPr>
          <p:nvPr/>
        </p:nvSpPr>
        <p:spPr bwMode="auto">
          <a:xfrm>
            <a:off x="5638800" y="2882900"/>
            <a:ext cx="304800" cy="241300"/>
          </a:xfrm>
          <a:custGeom>
            <a:avLst/>
            <a:gdLst>
              <a:gd name="T0" fmla="*/ 0 w 192"/>
              <a:gd name="T1" fmla="*/ 8 h 152"/>
              <a:gd name="T2" fmla="*/ 48 w 192"/>
              <a:gd name="T3" fmla="*/ 8 h 152"/>
              <a:gd name="T4" fmla="*/ 144 w 192"/>
              <a:gd name="T5" fmla="*/ 56 h 152"/>
              <a:gd name="T6" fmla="*/ 192 w 192"/>
              <a:gd name="T7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" h="152">
                <a:moveTo>
                  <a:pt x="0" y="8"/>
                </a:moveTo>
                <a:cubicBezTo>
                  <a:pt x="12" y="4"/>
                  <a:pt x="24" y="0"/>
                  <a:pt x="48" y="8"/>
                </a:cubicBezTo>
                <a:cubicBezTo>
                  <a:pt x="72" y="16"/>
                  <a:pt x="120" y="32"/>
                  <a:pt x="144" y="56"/>
                </a:cubicBezTo>
                <a:cubicBezTo>
                  <a:pt x="168" y="80"/>
                  <a:pt x="184" y="136"/>
                  <a:pt x="192" y="152"/>
                </a:cubicBezTo>
              </a:path>
            </a:pathLst>
          </a:custGeom>
          <a:noFill/>
          <a:ln w="25400" cap="flat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10" name="Freeform 10">
            <a:extLst>
              <a:ext uri="{FF2B5EF4-FFF2-40B4-BE49-F238E27FC236}">
                <a16:creationId xmlns:a16="http://schemas.microsoft.com/office/drawing/2014/main" id="{AF3028BD-EB9B-4B4A-976D-98FAC9DD80B0}"/>
              </a:ext>
            </a:extLst>
          </p:cNvPr>
          <p:cNvSpPr>
            <a:spLocks/>
          </p:cNvSpPr>
          <p:nvPr/>
        </p:nvSpPr>
        <p:spPr bwMode="auto">
          <a:xfrm>
            <a:off x="3938588" y="4511675"/>
            <a:ext cx="304800" cy="241300"/>
          </a:xfrm>
          <a:custGeom>
            <a:avLst/>
            <a:gdLst>
              <a:gd name="T0" fmla="*/ 0 w 192"/>
              <a:gd name="T1" fmla="*/ 8 h 152"/>
              <a:gd name="T2" fmla="*/ 48 w 192"/>
              <a:gd name="T3" fmla="*/ 8 h 152"/>
              <a:gd name="T4" fmla="*/ 144 w 192"/>
              <a:gd name="T5" fmla="*/ 56 h 152"/>
              <a:gd name="T6" fmla="*/ 192 w 192"/>
              <a:gd name="T7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" h="152">
                <a:moveTo>
                  <a:pt x="0" y="8"/>
                </a:moveTo>
                <a:cubicBezTo>
                  <a:pt x="12" y="4"/>
                  <a:pt x="24" y="0"/>
                  <a:pt x="48" y="8"/>
                </a:cubicBezTo>
                <a:cubicBezTo>
                  <a:pt x="72" y="16"/>
                  <a:pt x="120" y="32"/>
                  <a:pt x="144" y="56"/>
                </a:cubicBezTo>
                <a:cubicBezTo>
                  <a:pt x="168" y="80"/>
                  <a:pt x="184" y="136"/>
                  <a:pt x="192" y="152"/>
                </a:cubicBezTo>
              </a:path>
            </a:pathLst>
          </a:custGeom>
          <a:noFill/>
          <a:ln w="25400" cap="flat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926537B5-E079-4CDF-B1FF-F432741B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0" y="1524000"/>
            <a:ext cx="2971800" cy="533400"/>
          </a:xfrm>
          <a:noFill/>
          <a:ln/>
        </p:spPr>
        <p:txBody>
          <a:bodyPr/>
          <a:lstStyle/>
          <a:p>
            <a:r>
              <a:rPr lang="en-US" altLang="vi-VN" sz="2800"/>
              <a:t>Điểm giữa x. đòn</a:t>
            </a: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FD6967C0-F005-4C89-A197-A45D69C6F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9050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B9E4021D-BC1C-4CD4-91A6-6E076B760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0"/>
            <a:ext cx="2667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Bờ dưới cơ ngực lớn</a:t>
            </a: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3A82A159-8A71-4710-8DDB-FE0091A42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100" y="3429000"/>
            <a:ext cx="12827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build="p"/>
      <p:bldP spid="2561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816BE82-BBFF-40B6-898E-7B1BD1D52EB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bg1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 sz="3200"/>
              <a:t>Các thành phần trong hố nách:                   Động mạch Nách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BD4B4EB8-6335-4F6C-A92A-5085BFB6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4876800" cy="40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>
            <a:extLst>
              <a:ext uri="{FF2B5EF4-FFF2-40B4-BE49-F238E27FC236}">
                <a16:creationId xmlns:a16="http://schemas.microsoft.com/office/drawing/2014/main" id="{B7846322-6BBA-45E2-869A-1C4E86132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4"/>
          <a:stretch>
            <a:fillRect/>
          </a:stretch>
        </p:blipFill>
        <p:spPr bwMode="auto">
          <a:xfrm>
            <a:off x="304800" y="1524000"/>
            <a:ext cx="1981200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5">
            <a:extLst>
              <a:ext uri="{FF2B5EF4-FFF2-40B4-BE49-F238E27FC236}">
                <a16:creationId xmlns:a16="http://schemas.microsoft.com/office/drawing/2014/main" id="{9ACC8C96-330D-4B3A-B349-7495EC44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3" r="14951"/>
          <a:stretch>
            <a:fillRect/>
          </a:stretch>
        </p:blipFill>
        <p:spPr bwMode="auto">
          <a:xfrm>
            <a:off x="6781800" y="4043363"/>
            <a:ext cx="2209800" cy="2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2" name="Freeform 6">
            <a:extLst>
              <a:ext uri="{FF2B5EF4-FFF2-40B4-BE49-F238E27FC236}">
                <a16:creationId xmlns:a16="http://schemas.microsoft.com/office/drawing/2014/main" id="{E2ECEB03-4D30-4830-A772-4884EAA138CA}"/>
              </a:ext>
            </a:extLst>
          </p:cNvPr>
          <p:cNvSpPr>
            <a:spLocks/>
          </p:cNvSpPr>
          <p:nvPr/>
        </p:nvSpPr>
        <p:spPr bwMode="auto">
          <a:xfrm>
            <a:off x="5168900" y="2771775"/>
            <a:ext cx="155575" cy="461963"/>
          </a:xfrm>
          <a:custGeom>
            <a:avLst/>
            <a:gdLst>
              <a:gd name="T0" fmla="*/ 11 w 98"/>
              <a:gd name="T1" fmla="*/ 0 h 291"/>
              <a:gd name="T2" fmla="*/ 8 w 98"/>
              <a:gd name="T3" fmla="*/ 126 h 291"/>
              <a:gd name="T4" fmla="*/ 62 w 98"/>
              <a:gd name="T5" fmla="*/ 237 h 291"/>
              <a:gd name="T6" fmla="*/ 98 w 98"/>
              <a:gd name="T7" fmla="*/ 29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" h="291">
                <a:moveTo>
                  <a:pt x="11" y="0"/>
                </a:moveTo>
                <a:cubicBezTo>
                  <a:pt x="11" y="21"/>
                  <a:pt x="0" y="87"/>
                  <a:pt x="8" y="126"/>
                </a:cubicBezTo>
                <a:cubicBezTo>
                  <a:pt x="16" y="165"/>
                  <a:pt x="47" y="210"/>
                  <a:pt x="62" y="237"/>
                </a:cubicBezTo>
                <a:cubicBezTo>
                  <a:pt x="77" y="264"/>
                  <a:pt x="91" y="280"/>
                  <a:pt x="98" y="29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E887DA26-8E9F-435F-9C99-E139FD8E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95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66FF66"/>
                </a:solidFill>
              </a:rPr>
              <a:t>Ntr</a:t>
            </a:r>
          </a:p>
        </p:txBody>
      </p:sp>
      <p:sp>
        <p:nvSpPr>
          <p:cNvPr id="50184" name="Freeform 8">
            <a:extLst>
              <a:ext uri="{FF2B5EF4-FFF2-40B4-BE49-F238E27FC236}">
                <a16:creationId xmlns:a16="http://schemas.microsoft.com/office/drawing/2014/main" id="{AFFC3F46-107B-4D55-82FC-D40A9AE75D23}"/>
              </a:ext>
            </a:extLst>
          </p:cNvPr>
          <p:cNvSpPr>
            <a:spLocks/>
          </p:cNvSpPr>
          <p:nvPr/>
        </p:nvSpPr>
        <p:spPr bwMode="auto">
          <a:xfrm>
            <a:off x="4632325" y="3109913"/>
            <a:ext cx="73025" cy="466725"/>
          </a:xfrm>
          <a:custGeom>
            <a:avLst/>
            <a:gdLst>
              <a:gd name="T0" fmla="*/ 0 w 46"/>
              <a:gd name="T1" fmla="*/ 0 h 294"/>
              <a:gd name="T2" fmla="*/ 19 w 46"/>
              <a:gd name="T3" fmla="*/ 54 h 294"/>
              <a:gd name="T4" fmla="*/ 25 w 46"/>
              <a:gd name="T5" fmla="*/ 126 h 294"/>
              <a:gd name="T6" fmla="*/ 19 w 46"/>
              <a:gd name="T7" fmla="*/ 198 h 294"/>
              <a:gd name="T8" fmla="*/ 46 w 46"/>
              <a:gd name="T9" fmla="*/ 294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294">
                <a:moveTo>
                  <a:pt x="0" y="0"/>
                </a:moveTo>
                <a:cubicBezTo>
                  <a:pt x="3" y="9"/>
                  <a:pt x="15" y="33"/>
                  <a:pt x="19" y="54"/>
                </a:cubicBezTo>
                <a:cubicBezTo>
                  <a:pt x="23" y="75"/>
                  <a:pt x="25" y="102"/>
                  <a:pt x="25" y="126"/>
                </a:cubicBezTo>
                <a:cubicBezTo>
                  <a:pt x="25" y="150"/>
                  <a:pt x="16" y="170"/>
                  <a:pt x="19" y="198"/>
                </a:cubicBezTo>
                <a:cubicBezTo>
                  <a:pt x="22" y="226"/>
                  <a:pt x="42" y="278"/>
                  <a:pt x="46" y="29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50185" name="Freeform 9">
            <a:extLst>
              <a:ext uri="{FF2B5EF4-FFF2-40B4-BE49-F238E27FC236}">
                <a16:creationId xmlns:a16="http://schemas.microsoft.com/office/drawing/2014/main" id="{D1E32711-EDD9-4E2C-A5CB-C95E473A23D1}"/>
              </a:ext>
            </a:extLst>
          </p:cNvPr>
          <p:cNvSpPr>
            <a:spLocks/>
          </p:cNvSpPr>
          <p:nvPr/>
        </p:nvSpPr>
        <p:spPr bwMode="auto">
          <a:xfrm>
            <a:off x="4375150" y="3276600"/>
            <a:ext cx="292100" cy="76200"/>
          </a:xfrm>
          <a:custGeom>
            <a:avLst/>
            <a:gdLst>
              <a:gd name="T0" fmla="*/ 184 w 184"/>
              <a:gd name="T1" fmla="*/ 0 h 48"/>
              <a:gd name="T2" fmla="*/ 112 w 184"/>
              <a:gd name="T3" fmla="*/ 44 h 48"/>
              <a:gd name="T4" fmla="*/ 0 w 184"/>
              <a:gd name="T5" fmla="*/ 2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" h="48">
                <a:moveTo>
                  <a:pt x="184" y="0"/>
                </a:moveTo>
                <a:cubicBezTo>
                  <a:pt x="172" y="7"/>
                  <a:pt x="143" y="40"/>
                  <a:pt x="112" y="44"/>
                </a:cubicBezTo>
                <a:cubicBezTo>
                  <a:pt x="81" y="48"/>
                  <a:pt x="23" y="30"/>
                  <a:pt x="0" y="2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50186" name="Text Box 10">
            <a:extLst>
              <a:ext uri="{FF2B5EF4-FFF2-40B4-BE49-F238E27FC236}">
                <a16:creationId xmlns:a16="http://schemas.microsoft.com/office/drawing/2014/main" id="{373F21F1-AB66-4017-9F6A-AF021617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048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66FF66"/>
                </a:solidFill>
              </a:rPr>
              <a:t>Cv-n</a:t>
            </a:r>
          </a:p>
        </p:txBody>
      </p:sp>
      <p:sp>
        <p:nvSpPr>
          <p:cNvPr id="50187" name="Freeform 11">
            <a:extLst>
              <a:ext uri="{FF2B5EF4-FFF2-40B4-BE49-F238E27FC236}">
                <a16:creationId xmlns:a16="http://schemas.microsoft.com/office/drawing/2014/main" id="{F218AB92-9084-47D7-AE86-907C7D33FEE1}"/>
              </a:ext>
            </a:extLst>
          </p:cNvPr>
          <p:cNvSpPr>
            <a:spLocks/>
          </p:cNvSpPr>
          <p:nvPr/>
        </p:nvSpPr>
        <p:spPr bwMode="auto">
          <a:xfrm>
            <a:off x="4205288" y="3581400"/>
            <a:ext cx="119062" cy="542925"/>
          </a:xfrm>
          <a:custGeom>
            <a:avLst/>
            <a:gdLst>
              <a:gd name="T0" fmla="*/ 0 w 75"/>
              <a:gd name="T1" fmla="*/ 0 h 342"/>
              <a:gd name="T2" fmla="*/ 18 w 75"/>
              <a:gd name="T3" fmla="*/ 123 h 342"/>
              <a:gd name="T4" fmla="*/ 54 w 75"/>
              <a:gd name="T5" fmla="*/ 243 h 342"/>
              <a:gd name="T6" fmla="*/ 75 w 75"/>
              <a:gd name="T7" fmla="*/ 34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342">
                <a:moveTo>
                  <a:pt x="0" y="0"/>
                </a:moveTo>
                <a:cubicBezTo>
                  <a:pt x="2" y="20"/>
                  <a:pt x="9" y="83"/>
                  <a:pt x="18" y="123"/>
                </a:cubicBezTo>
                <a:cubicBezTo>
                  <a:pt x="27" y="163"/>
                  <a:pt x="45" y="207"/>
                  <a:pt x="54" y="243"/>
                </a:cubicBezTo>
                <a:cubicBezTo>
                  <a:pt x="63" y="279"/>
                  <a:pt x="71" y="322"/>
                  <a:pt x="75" y="34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8D4E389B-7A4A-44CA-A284-439E70D75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39004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66FF66"/>
                </a:solidFill>
              </a:rPr>
              <a:t>Nng</a:t>
            </a:r>
          </a:p>
        </p:txBody>
      </p:sp>
      <p:sp>
        <p:nvSpPr>
          <p:cNvPr id="50189" name="Freeform 13">
            <a:extLst>
              <a:ext uri="{FF2B5EF4-FFF2-40B4-BE49-F238E27FC236}">
                <a16:creationId xmlns:a16="http://schemas.microsoft.com/office/drawing/2014/main" id="{C9EB2FEB-708A-4206-B35D-B79925DDA2B3}"/>
              </a:ext>
            </a:extLst>
          </p:cNvPr>
          <p:cNvSpPr>
            <a:spLocks/>
          </p:cNvSpPr>
          <p:nvPr/>
        </p:nvSpPr>
        <p:spPr bwMode="auto">
          <a:xfrm>
            <a:off x="4057650" y="3781425"/>
            <a:ext cx="50800" cy="500063"/>
          </a:xfrm>
          <a:custGeom>
            <a:avLst/>
            <a:gdLst>
              <a:gd name="T0" fmla="*/ 0 w 32"/>
              <a:gd name="T1" fmla="*/ 0 h 315"/>
              <a:gd name="T2" fmla="*/ 18 w 32"/>
              <a:gd name="T3" fmla="*/ 96 h 315"/>
              <a:gd name="T4" fmla="*/ 30 w 32"/>
              <a:gd name="T5" fmla="*/ 213 h 315"/>
              <a:gd name="T6" fmla="*/ 30 w 32"/>
              <a:gd name="T7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315">
                <a:moveTo>
                  <a:pt x="0" y="0"/>
                </a:moveTo>
                <a:cubicBezTo>
                  <a:pt x="3" y="16"/>
                  <a:pt x="13" y="61"/>
                  <a:pt x="18" y="96"/>
                </a:cubicBezTo>
                <a:cubicBezTo>
                  <a:pt x="23" y="131"/>
                  <a:pt x="28" y="177"/>
                  <a:pt x="30" y="213"/>
                </a:cubicBezTo>
                <a:cubicBezTo>
                  <a:pt x="32" y="249"/>
                  <a:pt x="30" y="294"/>
                  <a:pt x="30" y="315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67E1EB82-449C-4F81-819F-050DE7A08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290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66FF66"/>
                </a:solidFill>
              </a:rPr>
              <a:t>Dv</a:t>
            </a:r>
          </a:p>
        </p:txBody>
      </p:sp>
      <p:sp>
        <p:nvSpPr>
          <p:cNvPr id="50191" name="Freeform 15">
            <a:extLst>
              <a:ext uri="{FF2B5EF4-FFF2-40B4-BE49-F238E27FC236}">
                <a16:creationId xmlns:a16="http://schemas.microsoft.com/office/drawing/2014/main" id="{C68213EE-65E8-4863-8B2D-AFB9B3305567}"/>
              </a:ext>
            </a:extLst>
          </p:cNvPr>
          <p:cNvSpPr>
            <a:spLocks/>
          </p:cNvSpPr>
          <p:nvPr/>
        </p:nvSpPr>
        <p:spPr bwMode="auto">
          <a:xfrm>
            <a:off x="3195638" y="3862388"/>
            <a:ext cx="290512" cy="219075"/>
          </a:xfrm>
          <a:custGeom>
            <a:avLst/>
            <a:gdLst>
              <a:gd name="T0" fmla="*/ 183 w 183"/>
              <a:gd name="T1" fmla="*/ 138 h 138"/>
              <a:gd name="T2" fmla="*/ 126 w 183"/>
              <a:gd name="T3" fmla="*/ 84 h 138"/>
              <a:gd name="T4" fmla="*/ 0 w 183"/>
              <a:gd name="T5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38">
                <a:moveTo>
                  <a:pt x="183" y="138"/>
                </a:moveTo>
                <a:cubicBezTo>
                  <a:pt x="173" y="129"/>
                  <a:pt x="156" y="107"/>
                  <a:pt x="126" y="84"/>
                </a:cubicBezTo>
                <a:cubicBezTo>
                  <a:pt x="96" y="61"/>
                  <a:pt x="26" y="17"/>
                  <a:pt x="0" y="0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50192" name="Freeform 16">
            <a:extLst>
              <a:ext uri="{FF2B5EF4-FFF2-40B4-BE49-F238E27FC236}">
                <a16:creationId xmlns:a16="http://schemas.microsoft.com/office/drawing/2014/main" id="{83E41F5D-C226-4CF7-BBF4-14587C37AEF4}"/>
              </a:ext>
            </a:extLst>
          </p:cNvPr>
          <p:cNvSpPr>
            <a:spLocks/>
          </p:cNvSpPr>
          <p:nvPr/>
        </p:nvSpPr>
        <p:spPr bwMode="auto">
          <a:xfrm>
            <a:off x="2728913" y="3925888"/>
            <a:ext cx="890587" cy="88900"/>
          </a:xfrm>
          <a:custGeom>
            <a:avLst/>
            <a:gdLst>
              <a:gd name="T0" fmla="*/ 561 w 561"/>
              <a:gd name="T1" fmla="*/ 5 h 56"/>
              <a:gd name="T2" fmla="*/ 450 w 561"/>
              <a:gd name="T3" fmla="*/ 8 h 56"/>
              <a:gd name="T4" fmla="*/ 297 w 561"/>
              <a:gd name="T5" fmla="*/ 50 h 56"/>
              <a:gd name="T6" fmla="*/ 132 w 561"/>
              <a:gd name="T7" fmla="*/ 44 h 56"/>
              <a:gd name="T8" fmla="*/ 0 w 561"/>
              <a:gd name="T9" fmla="*/ 2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1" h="56">
                <a:moveTo>
                  <a:pt x="561" y="5"/>
                </a:moveTo>
                <a:cubicBezTo>
                  <a:pt x="543" y="5"/>
                  <a:pt x="494" y="0"/>
                  <a:pt x="450" y="8"/>
                </a:cubicBezTo>
                <a:cubicBezTo>
                  <a:pt x="406" y="16"/>
                  <a:pt x="350" y="44"/>
                  <a:pt x="297" y="50"/>
                </a:cubicBezTo>
                <a:cubicBezTo>
                  <a:pt x="244" y="56"/>
                  <a:pt x="181" y="48"/>
                  <a:pt x="132" y="44"/>
                </a:cubicBezTo>
                <a:cubicBezTo>
                  <a:pt x="83" y="40"/>
                  <a:pt x="27" y="27"/>
                  <a:pt x="0" y="23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A7296CDF-9E82-4C21-9478-BB7A5E6F8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66FF66"/>
                </a:solidFill>
              </a:rPr>
              <a:t>Mctt</a:t>
            </a:r>
          </a:p>
        </p:txBody>
      </p:sp>
      <p:sp>
        <p:nvSpPr>
          <p:cNvPr id="50194" name="Freeform 18">
            <a:extLst>
              <a:ext uri="{FF2B5EF4-FFF2-40B4-BE49-F238E27FC236}">
                <a16:creationId xmlns:a16="http://schemas.microsoft.com/office/drawing/2014/main" id="{63D5C220-74D0-45F5-B882-19E751F9F1D9}"/>
              </a:ext>
            </a:extLst>
          </p:cNvPr>
          <p:cNvSpPr>
            <a:spLocks/>
          </p:cNvSpPr>
          <p:nvPr/>
        </p:nvSpPr>
        <p:spPr bwMode="auto">
          <a:xfrm>
            <a:off x="2471738" y="3690938"/>
            <a:ext cx="166687" cy="347662"/>
          </a:xfrm>
          <a:custGeom>
            <a:avLst/>
            <a:gdLst>
              <a:gd name="T0" fmla="*/ 105 w 105"/>
              <a:gd name="T1" fmla="*/ 0 h 219"/>
              <a:gd name="T2" fmla="*/ 42 w 105"/>
              <a:gd name="T3" fmla="*/ 63 h 219"/>
              <a:gd name="T4" fmla="*/ 0 w 105"/>
              <a:gd name="T5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" h="219">
                <a:moveTo>
                  <a:pt x="105" y="0"/>
                </a:moveTo>
                <a:cubicBezTo>
                  <a:pt x="95" y="11"/>
                  <a:pt x="59" y="27"/>
                  <a:pt x="42" y="63"/>
                </a:cubicBezTo>
                <a:cubicBezTo>
                  <a:pt x="25" y="99"/>
                  <a:pt x="9" y="187"/>
                  <a:pt x="0" y="219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50195" name="Text Box 19">
            <a:extLst>
              <a:ext uri="{FF2B5EF4-FFF2-40B4-BE49-F238E27FC236}">
                <a16:creationId xmlns:a16="http://schemas.microsoft.com/office/drawing/2014/main" id="{4EC8EFB2-5ACF-4BAF-A512-66330E3A5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b="1">
                <a:solidFill>
                  <a:srgbClr val="66FF66"/>
                </a:solidFill>
              </a:rPr>
              <a:t>Mcts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0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50186" grpId="0"/>
      <p:bldP spid="50188" grpId="0"/>
      <p:bldP spid="50190" grpId="0"/>
      <p:bldP spid="50193" grpId="0"/>
      <p:bldP spid="5019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9619B84-916D-41EE-9A99-44DE32399DD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bg1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 sz="3600"/>
              <a:t>Các nhánh nối động mạch Nách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4EC25A5A-52EE-4E32-86C3-F6A04BFB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68475"/>
            <a:ext cx="4876800" cy="409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03" name="Freeform 23">
            <a:extLst>
              <a:ext uri="{FF2B5EF4-FFF2-40B4-BE49-F238E27FC236}">
                <a16:creationId xmlns:a16="http://schemas.microsoft.com/office/drawing/2014/main" id="{830050BF-C713-44F6-A2D8-E965698C6638}"/>
              </a:ext>
            </a:extLst>
          </p:cNvPr>
          <p:cNvSpPr>
            <a:spLocks/>
          </p:cNvSpPr>
          <p:nvPr/>
        </p:nvSpPr>
        <p:spPr bwMode="auto">
          <a:xfrm>
            <a:off x="7162800" y="3063875"/>
            <a:ext cx="342900" cy="2438400"/>
          </a:xfrm>
          <a:custGeom>
            <a:avLst/>
            <a:gdLst>
              <a:gd name="T0" fmla="*/ 0 w 216"/>
              <a:gd name="T1" fmla="*/ 0 h 1536"/>
              <a:gd name="T2" fmla="*/ 48 w 216"/>
              <a:gd name="T3" fmla="*/ 240 h 1536"/>
              <a:gd name="T4" fmla="*/ 192 w 216"/>
              <a:gd name="T5" fmla="*/ 528 h 1536"/>
              <a:gd name="T6" fmla="*/ 192 w 216"/>
              <a:gd name="T7" fmla="*/ 816 h 1536"/>
              <a:gd name="T8" fmla="*/ 192 w 216"/>
              <a:gd name="T9" fmla="*/ 1008 h 1536"/>
              <a:gd name="T10" fmla="*/ 192 w 216"/>
              <a:gd name="T11" fmla="*/ 1248 h 1536"/>
              <a:gd name="T12" fmla="*/ 192 w 216"/>
              <a:gd name="T13" fmla="*/ 1440 h 1536"/>
              <a:gd name="T14" fmla="*/ 192 w 216"/>
              <a:gd name="T15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1536">
                <a:moveTo>
                  <a:pt x="0" y="0"/>
                </a:moveTo>
                <a:cubicBezTo>
                  <a:pt x="8" y="76"/>
                  <a:pt x="16" y="152"/>
                  <a:pt x="48" y="240"/>
                </a:cubicBezTo>
                <a:cubicBezTo>
                  <a:pt x="80" y="328"/>
                  <a:pt x="168" y="432"/>
                  <a:pt x="192" y="528"/>
                </a:cubicBezTo>
                <a:cubicBezTo>
                  <a:pt x="216" y="624"/>
                  <a:pt x="192" y="736"/>
                  <a:pt x="192" y="816"/>
                </a:cubicBezTo>
                <a:cubicBezTo>
                  <a:pt x="192" y="896"/>
                  <a:pt x="192" y="936"/>
                  <a:pt x="192" y="1008"/>
                </a:cubicBezTo>
                <a:cubicBezTo>
                  <a:pt x="192" y="1080"/>
                  <a:pt x="192" y="1176"/>
                  <a:pt x="192" y="1248"/>
                </a:cubicBezTo>
                <a:cubicBezTo>
                  <a:pt x="192" y="1320"/>
                  <a:pt x="192" y="1392"/>
                  <a:pt x="192" y="1440"/>
                </a:cubicBezTo>
                <a:cubicBezTo>
                  <a:pt x="192" y="1488"/>
                  <a:pt x="192" y="1520"/>
                  <a:pt x="192" y="1536"/>
                </a:cubicBezTo>
              </a:path>
            </a:pathLst>
          </a:custGeom>
          <a:noFill/>
          <a:ln w="3810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6104" name="Freeform 24">
            <a:extLst>
              <a:ext uri="{FF2B5EF4-FFF2-40B4-BE49-F238E27FC236}">
                <a16:creationId xmlns:a16="http://schemas.microsoft.com/office/drawing/2014/main" id="{80CEDC22-7C64-45A8-9517-16A045CF44FE}"/>
              </a:ext>
            </a:extLst>
          </p:cNvPr>
          <p:cNvSpPr>
            <a:spLocks/>
          </p:cNvSpPr>
          <p:nvPr/>
        </p:nvSpPr>
        <p:spPr bwMode="auto">
          <a:xfrm>
            <a:off x="6921500" y="3432175"/>
            <a:ext cx="355600" cy="31750"/>
          </a:xfrm>
          <a:custGeom>
            <a:avLst/>
            <a:gdLst>
              <a:gd name="T0" fmla="*/ 224 w 224"/>
              <a:gd name="T1" fmla="*/ 16 h 20"/>
              <a:gd name="T2" fmla="*/ 80 w 224"/>
              <a:gd name="T3" fmla="*/ 16 h 20"/>
              <a:gd name="T4" fmla="*/ 0 w 224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20">
                <a:moveTo>
                  <a:pt x="224" y="16"/>
                </a:moveTo>
                <a:cubicBezTo>
                  <a:pt x="172" y="20"/>
                  <a:pt x="117" y="19"/>
                  <a:pt x="80" y="16"/>
                </a:cubicBezTo>
                <a:cubicBezTo>
                  <a:pt x="43" y="13"/>
                  <a:pt x="17" y="3"/>
                  <a:pt x="0" y="0"/>
                </a:cubicBezTo>
              </a:path>
            </a:pathLst>
          </a:custGeom>
          <a:noFill/>
          <a:ln w="28575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6105" name="Freeform 25">
            <a:extLst>
              <a:ext uri="{FF2B5EF4-FFF2-40B4-BE49-F238E27FC236}">
                <a16:creationId xmlns:a16="http://schemas.microsoft.com/office/drawing/2014/main" id="{80039CAF-7B69-4F46-A3CC-CB75A2A211FC}"/>
              </a:ext>
            </a:extLst>
          </p:cNvPr>
          <p:cNvSpPr>
            <a:spLocks/>
          </p:cNvSpPr>
          <p:nvPr/>
        </p:nvSpPr>
        <p:spPr bwMode="auto">
          <a:xfrm>
            <a:off x="6997700" y="4130675"/>
            <a:ext cx="444500" cy="19050"/>
          </a:xfrm>
          <a:custGeom>
            <a:avLst/>
            <a:gdLst>
              <a:gd name="T0" fmla="*/ 280 w 280"/>
              <a:gd name="T1" fmla="*/ 8 h 12"/>
              <a:gd name="T2" fmla="*/ 136 w 280"/>
              <a:gd name="T3" fmla="*/ 8 h 12"/>
              <a:gd name="T4" fmla="*/ 0 w 280"/>
              <a:gd name="T5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0" h="12">
                <a:moveTo>
                  <a:pt x="280" y="8"/>
                </a:moveTo>
                <a:cubicBezTo>
                  <a:pt x="228" y="12"/>
                  <a:pt x="183" y="9"/>
                  <a:pt x="136" y="8"/>
                </a:cubicBezTo>
                <a:cubicBezTo>
                  <a:pt x="89" y="7"/>
                  <a:pt x="28" y="2"/>
                  <a:pt x="0" y="0"/>
                </a:cubicBezTo>
              </a:path>
            </a:pathLst>
          </a:custGeom>
          <a:noFill/>
          <a:ln w="28575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6106" name="Freeform 26">
            <a:extLst>
              <a:ext uri="{FF2B5EF4-FFF2-40B4-BE49-F238E27FC236}">
                <a16:creationId xmlns:a16="http://schemas.microsoft.com/office/drawing/2014/main" id="{FF409CE4-0E43-48EA-9DC5-312C5178B69C}"/>
              </a:ext>
            </a:extLst>
          </p:cNvPr>
          <p:cNvSpPr>
            <a:spLocks/>
          </p:cNvSpPr>
          <p:nvPr/>
        </p:nvSpPr>
        <p:spPr bwMode="auto">
          <a:xfrm>
            <a:off x="6934200" y="4708525"/>
            <a:ext cx="520700" cy="95250"/>
          </a:xfrm>
          <a:custGeom>
            <a:avLst/>
            <a:gdLst>
              <a:gd name="T0" fmla="*/ 328 w 328"/>
              <a:gd name="T1" fmla="*/ 0 h 60"/>
              <a:gd name="T2" fmla="*/ 168 w 328"/>
              <a:gd name="T3" fmla="*/ 44 h 60"/>
              <a:gd name="T4" fmla="*/ 0 w 328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8" h="60">
                <a:moveTo>
                  <a:pt x="328" y="0"/>
                </a:moveTo>
                <a:cubicBezTo>
                  <a:pt x="301" y="7"/>
                  <a:pt x="223" y="34"/>
                  <a:pt x="168" y="44"/>
                </a:cubicBezTo>
                <a:cubicBezTo>
                  <a:pt x="113" y="54"/>
                  <a:pt x="35" y="57"/>
                  <a:pt x="0" y="60"/>
                </a:cubicBezTo>
              </a:path>
            </a:pathLst>
          </a:custGeom>
          <a:noFill/>
          <a:ln w="28575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6107" name="Freeform 27">
            <a:extLst>
              <a:ext uri="{FF2B5EF4-FFF2-40B4-BE49-F238E27FC236}">
                <a16:creationId xmlns:a16="http://schemas.microsoft.com/office/drawing/2014/main" id="{AAD6F05C-1E69-4BA4-B7C0-E257E3B3437E}"/>
              </a:ext>
            </a:extLst>
          </p:cNvPr>
          <p:cNvSpPr>
            <a:spLocks/>
          </p:cNvSpPr>
          <p:nvPr/>
        </p:nvSpPr>
        <p:spPr bwMode="auto">
          <a:xfrm>
            <a:off x="6934200" y="5318125"/>
            <a:ext cx="520700" cy="95250"/>
          </a:xfrm>
          <a:custGeom>
            <a:avLst/>
            <a:gdLst>
              <a:gd name="T0" fmla="*/ 328 w 328"/>
              <a:gd name="T1" fmla="*/ 0 h 60"/>
              <a:gd name="T2" fmla="*/ 168 w 328"/>
              <a:gd name="T3" fmla="*/ 44 h 60"/>
              <a:gd name="T4" fmla="*/ 0 w 328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8" h="60">
                <a:moveTo>
                  <a:pt x="328" y="0"/>
                </a:moveTo>
                <a:cubicBezTo>
                  <a:pt x="301" y="7"/>
                  <a:pt x="223" y="34"/>
                  <a:pt x="168" y="44"/>
                </a:cubicBezTo>
                <a:cubicBezTo>
                  <a:pt x="113" y="54"/>
                  <a:pt x="35" y="57"/>
                  <a:pt x="0" y="60"/>
                </a:cubicBezTo>
              </a:path>
            </a:pathLst>
          </a:custGeom>
          <a:noFill/>
          <a:ln w="28575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6108" name="Oval 28">
            <a:extLst>
              <a:ext uri="{FF2B5EF4-FFF2-40B4-BE49-F238E27FC236}">
                <a16:creationId xmlns:a16="http://schemas.microsoft.com/office/drawing/2014/main" id="{9D5C4819-1301-4DC5-9CA0-FD88288D65D9}"/>
              </a:ext>
            </a:extLst>
          </p:cNvPr>
          <p:cNvSpPr>
            <a:spLocks noChangeArrowheads="1"/>
          </p:cNvSpPr>
          <p:nvPr/>
        </p:nvSpPr>
        <p:spPr bwMode="auto">
          <a:xfrm rot="1180792">
            <a:off x="6121400" y="3013075"/>
            <a:ext cx="914400" cy="2819400"/>
          </a:xfrm>
          <a:prstGeom prst="ellipse">
            <a:avLst/>
          </a:prstGeom>
          <a:solidFill>
            <a:schemeClr val="accent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6110" name="Oval 30">
            <a:extLst>
              <a:ext uri="{FF2B5EF4-FFF2-40B4-BE49-F238E27FC236}">
                <a16:creationId xmlns:a16="http://schemas.microsoft.com/office/drawing/2014/main" id="{B66A65A3-5D68-45AA-8F8E-5D4EB114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35475"/>
            <a:ext cx="304800" cy="1143000"/>
          </a:xfrm>
          <a:prstGeom prst="ellipse">
            <a:avLst/>
          </a:prstGeom>
          <a:solidFill>
            <a:srgbClr val="FFFF00">
              <a:alpha val="3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46112" name="Picture 32">
            <a:extLst>
              <a:ext uri="{FF2B5EF4-FFF2-40B4-BE49-F238E27FC236}">
                <a16:creationId xmlns:a16="http://schemas.microsoft.com/office/drawing/2014/main" id="{258461CE-3247-49E9-BD6B-A6ACFF6B9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28800"/>
            <a:ext cx="30289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13" name="Oval 33">
            <a:extLst>
              <a:ext uri="{FF2B5EF4-FFF2-40B4-BE49-F238E27FC236}">
                <a16:creationId xmlns:a16="http://schemas.microsoft.com/office/drawing/2014/main" id="{A81BE107-0B50-423F-B856-2464A0C1D54E}"/>
              </a:ext>
            </a:extLst>
          </p:cNvPr>
          <p:cNvSpPr>
            <a:spLocks noChangeArrowheads="1"/>
          </p:cNvSpPr>
          <p:nvPr/>
        </p:nvSpPr>
        <p:spPr bwMode="auto">
          <a:xfrm rot="-1793547">
            <a:off x="1295400" y="2743200"/>
            <a:ext cx="1295400" cy="609600"/>
          </a:xfrm>
          <a:prstGeom prst="ellipse">
            <a:avLst/>
          </a:prstGeom>
          <a:solidFill>
            <a:srgbClr val="00FF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id="{99F813FC-B617-4393-A65A-3B9FAAB36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084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3200" b="1">
                <a:solidFill>
                  <a:srgbClr val="FF0000"/>
                </a:solidFill>
                <a:sym typeface="Webdings" panose="05030102010509060703" pitchFamily="18" charset="2"/>
              </a:rPr>
              <a:t>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B524F3C-02C6-45EC-B4E1-30C6D14B7B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 sz="3200"/>
              <a:t>Liên quan các thành phần trong hố nách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9916CFA3-5B36-4BA7-B5BF-CD6BBF53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7800" cy="485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>
            <a:extLst>
              <a:ext uri="{FF2B5EF4-FFF2-40B4-BE49-F238E27FC236}">
                <a16:creationId xmlns:a16="http://schemas.microsoft.com/office/drawing/2014/main" id="{196DE541-0C98-4976-A557-278F0FA84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2932113"/>
            <a:ext cx="14795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>
            <a:extLst>
              <a:ext uri="{FF2B5EF4-FFF2-40B4-BE49-F238E27FC236}">
                <a16:creationId xmlns:a16="http://schemas.microsoft.com/office/drawing/2014/main" id="{1D2EBBE8-461B-4C54-B680-57FB495C3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95513"/>
            <a:ext cx="4572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45" name="Line 17">
            <a:extLst>
              <a:ext uri="{FF2B5EF4-FFF2-40B4-BE49-F238E27FC236}">
                <a16:creationId xmlns:a16="http://schemas.microsoft.com/office/drawing/2014/main" id="{E648BAA8-96D7-40D4-86B5-AFEC7941C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971800"/>
            <a:ext cx="381000" cy="1828800"/>
          </a:xfrm>
          <a:prstGeom prst="line">
            <a:avLst/>
          </a:prstGeom>
          <a:noFill/>
          <a:ln w="2540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C1E67F1A-4FB1-43C8-B2E8-BEBBC786D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990600" cy="1371600"/>
          </a:xfrm>
          <a:prstGeom prst="line">
            <a:avLst/>
          </a:prstGeom>
          <a:noFill/>
          <a:ln w="2540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8147" name="Rectangle 19">
            <a:extLst>
              <a:ext uri="{FF2B5EF4-FFF2-40B4-BE49-F238E27FC236}">
                <a16:creationId xmlns:a16="http://schemas.microsoft.com/office/drawing/2014/main" id="{8944D4D9-A398-4A33-9C00-17C61E441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81000"/>
          </a:xfrm>
          <a:solidFill>
            <a:srgbClr val="FF3333"/>
          </a:solidFill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vi-VN" sz="2000" b="1">
                <a:effectLst/>
              </a:rPr>
              <a:t>Cơ ngực bé chia liên quan các thành phần trong hố nách thành 3 đọan</a:t>
            </a:r>
          </a:p>
        </p:txBody>
      </p:sp>
      <p:sp>
        <p:nvSpPr>
          <p:cNvPr id="48148" name="Text Box 20">
            <a:extLst>
              <a:ext uri="{FF2B5EF4-FFF2-40B4-BE49-F238E27FC236}">
                <a16:creationId xmlns:a16="http://schemas.microsoft.com/office/drawing/2014/main" id="{D77E79EB-DF72-4D92-B858-F65CE7F9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31369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2000" b="1"/>
              <a:t>1</a:t>
            </a:r>
          </a:p>
        </p:txBody>
      </p:sp>
      <p:sp>
        <p:nvSpPr>
          <p:cNvPr id="48149" name="Text Box 21">
            <a:extLst>
              <a:ext uri="{FF2B5EF4-FFF2-40B4-BE49-F238E27FC236}">
                <a16:creationId xmlns:a16="http://schemas.microsoft.com/office/drawing/2014/main" id="{C0B93A20-802F-41B5-A464-905B0717A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655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2000" b="1"/>
              <a:t>2</a:t>
            </a:r>
          </a:p>
        </p:txBody>
      </p:sp>
      <p:sp>
        <p:nvSpPr>
          <p:cNvPr id="48150" name="Text Box 22">
            <a:extLst>
              <a:ext uri="{FF2B5EF4-FFF2-40B4-BE49-F238E27FC236}">
                <a16:creationId xmlns:a16="http://schemas.microsoft.com/office/drawing/2014/main" id="{ACEBC84F-A3C1-47E5-8902-115BDB36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641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2000" b="1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20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7" grpId="0" uiExpand="1" build="p" animBg="1"/>
      <p:bldP spid="48148" grpId="0"/>
      <p:bldP spid="48149" grpId="0"/>
      <p:bldP spid="48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FDC99C1-D479-4E78-9D65-8F4F7F0AF4F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solidFill>
            <a:srgbClr val="0033CC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 sz="3600"/>
              <a:t>GIỚI HẠN</a:t>
            </a:r>
            <a:r>
              <a:rPr lang="en-US" altLang="vi-VN"/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1DCBCCB-6A3C-4C84-9B6A-5046AF509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0" y="1295400"/>
            <a:ext cx="3733800" cy="3124200"/>
          </a:xfrm>
        </p:spPr>
        <p:txBody>
          <a:bodyPr/>
          <a:lstStyle/>
          <a:p>
            <a:r>
              <a:rPr lang="en-US" altLang="vi-VN" sz="2400" b="1">
                <a:solidFill>
                  <a:srgbClr val="FF66FF"/>
                </a:solidFill>
              </a:rPr>
              <a:t>Đỉnh:</a:t>
            </a:r>
            <a:r>
              <a:rPr lang="en-US" altLang="vi-VN" sz="2400" b="1"/>
              <a:t> khe đòn- x.sườn 1</a:t>
            </a:r>
          </a:p>
          <a:p>
            <a:r>
              <a:rPr lang="en-US" altLang="vi-VN" sz="2400" b="1">
                <a:solidFill>
                  <a:srgbClr val="FF3333"/>
                </a:solidFill>
              </a:rPr>
              <a:t>Thành sau</a:t>
            </a:r>
          </a:p>
          <a:p>
            <a:r>
              <a:rPr lang="en-US" altLang="vi-VN" sz="2400" b="1">
                <a:solidFill>
                  <a:srgbClr val="FFFF66"/>
                </a:solidFill>
              </a:rPr>
              <a:t>Thành trong</a:t>
            </a:r>
          </a:p>
          <a:p>
            <a:r>
              <a:rPr lang="en-US" altLang="vi-VN" sz="2400" b="1">
                <a:solidFill>
                  <a:schemeClr val="accent1"/>
                </a:solidFill>
              </a:rPr>
              <a:t>Thành ngoài</a:t>
            </a:r>
          </a:p>
          <a:p>
            <a:r>
              <a:rPr lang="en-US" altLang="vi-VN" sz="2400" b="1">
                <a:solidFill>
                  <a:srgbClr val="66FF66"/>
                </a:solidFill>
              </a:rPr>
              <a:t>Thành trước</a:t>
            </a:r>
          </a:p>
          <a:p>
            <a:r>
              <a:rPr lang="en-US" altLang="vi-VN" sz="2400" b="1"/>
              <a:t>Nền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FD99F7DE-B52F-43D9-9AB3-EA15DB0F6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304006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Freeform 9">
            <a:extLst>
              <a:ext uri="{FF2B5EF4-FFF2-40B4-BE49-F238E27FC236}">
                <a16:creationId xmlns:a16="http://schemas.microsoft.com/office/drawing/2014/main" id="{E8A8CDE5-6705-4640-9159-75424D7073D7}"/>
              </a:ext>
            </a:extLst>
          </p:cNvPr>
          <p:cNvSpPr>
            <a:spLocks/>
          </p:cNvSpPr>
          <p:nvPr/>
        </p:nvSpPr>
        <p:spPr bwMode="auto">
          <a:xfrm>
            <a:off x="2409825" y="1876425"/>
            <a:ext cx="574675" cy="1273175"/>
          </a:xfrm>
          <a:custGeom>
            <a:avLst/>
            <a:gdLst>
              <a:gd name="T0" fmla="*/ 351 w 362"/>
              <a:gd name="T1" fmla="*/ 0 h 802"/>
              <a:gd name="T2" fmla="*/ 0 w 362"/>
              <a:gd name="T3" fmla="*/ 792 h 802"/>
              <a:gd name="T4" fmla="*/ 144 w 362"/>
              <a:gd name="T5" fmla="*/ 802 h 802"/>
              <a:gd name="T6" fmla="*/ 362 w 362"/>
              <a:gd name="T7" fmla="*/ 10 h 802"/>
              <a:gd name="T8" fmla="*/ 351 w 362"/>
              <a:gd name="T9" fmla="*/ 0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802">
                <a:moveTo>
                  <a:pt x="351" y="0"/>
                </a:moveTo>
                <a:lnTo>
                  <a:pt x="0" y="792"/>
                </a:lnTo>
                <a:lnTo>
                  <a:pt x="144" y="802"/>
                </a:lnTo>
                <a:lnTo>
                  <a:pt x="362" y="10"/>
                </a:lnTo>
                <a:lnTo>
                  <a:pt x="351" y="0"/>
                </a:lnTo>
                <a:close/>
              </a:path>
            </a:pathLst>
          </a:custGeom>
          <a:solidFill>
            <a:srgbClr val="FFFF00">
              <a:alpha val="4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8202" name="Freeform 10">
            <a:extLst>
              <a:ext uri="{FF2B5EF4-FFF2-40B4-BE49-F238E27FC236}">
                <a16:creationId xmlns:a16="http://schemas.microsoft.com/office/drawing/2014/main" id="{089F0469-8A97-4BAA-B451-719F5D49A04E}"/>
              </a:ext>
            </a:extLst>
          </p:cNvPr>
          <p:cNvSpPr>
            <a:spLocks/>
          </p:cNvSpPr>
          <p:nvPr/>
        </p:nvSpPr>
        <p:spPr bwMode="auto">
          <a:xfrm>
            <a:off x="1816100" y="1871663"/>
            <a:ext cx="1144588" cy="1258887"/>
          </a:xfrm>
          <a:custGeom>
            <a:avLst/>
            <a:gdLst>
              <a:gd name="T0" fmla="*/ 709 w 721"/>
              <a:gd name="T1" fmla="*/ 0 h 793"/>
              <a:gd name="T2" fmla="*/ 0 w 721"/>
              <a:gd name="T3" fmla="*/ 625 h 793"/>
              <a:gd name="T4" fmla="*/ 132 w 721"/>
              <a:gd name="T5" fmla="*/ 635 h 793"/>
              <a:gd name="T6" fmla="*/ 262 w 721"/>
              <a:gd name="T7" fmla="*/ 689 h 793"/>
              <a:gd name="T8" fmla="*/ 372 w 721"/>
              <a:gd name="T9" fmla="*/ 793 h 793"/>
              <a:gd name="T10" fmla="*/ 721 w 721"/>
              <a:gd name="T11" fmla="*/ 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1" h="793">
                <a:moveTo>
                  <a:pt x="709" y="0"/>
                </a:moveTo>
                <a:cubicBezTo>
                  <a:pt x="709" y="0"/>
                  <a:pt x="354" y="312"/>
                  <a:pt x="0" y="625"/>
                </a:cubicBezTo>
                <a:cubicBezTo>
                  <a:pt x="98" y="631"/>
                  <a:pt x="88" y="624"/>
                  <a:pt x="132" y="635"/>
                </a:cubicBezTo>
                <a:cubicBezTo>
                  <a:pt x="176" y="646"/>
                  <a:pt x="222" y="663"/>
                  <a:pt x="262" y="689"/>
                </a:cubicBezTo>
                <a:cubicBezTo>
                  <a:pt x="302" y="715"/>
                  <a:pt x="328" y="743"/>
                  <a:pt x="372" y="793"/>
                </a:cubicBezTo>
                <a:cubicBezTo>
                  <a:pt x="544" y="409"/>
                  <a:pt x="648" y="170"/>
                  <a:pt x="721" y="6"/>
                </a:cubicBezTo>
              </a:path>
            </a:pathLst>
          </a:custGeom>
          <a:solidFill>
            <a:srgbClr val="FF0000">
              <a:alpha val="4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8203" name="Freeform 11">
            <a:extLst>
              <a:ext uri="{FF2B5EF4-FFF2-40B4-BE49-F238E27FC236}">
                <a16:creationId xmlns:a16="http://schemas.microsoft.com/office/drawing/2014/main" id="{207D51DB-78A7-49A4-8A5D-615674A6E813}"/>
              </a:ext>
            </a:extLst>
          </p:cNvPr>
          <p:cNvSpPr>
            <a:spLocks/>
          </p:cNvSpPr>
          <p:nvPr/>
        </p:nvSpPr>
        <p:spPr bwMode="auto">
          <a:xfrm>
            <a:off x="1827213" y="1862138"/>
            <a:ext cx="1128712" cy="1000125"/>
          </a:xfrm>
          <a:custGeom>
            <a:avLst/>
            <a:gdLst>
              <a:gd name="T0" fmla="*/ 702 w 711"/>
              <a:gd name="T1" fmla="*/ 0 h 630"/>
              <a:gd name="T2" fmla="*/ 0 w 711"/>
              <a:gd name="T3" fmla="*/ 630 h 630"/>
              <a:gd name="T4" fmla="*/ 159 w 711"/>
              <a:gd name="T5" fmla="*/ 570 h 630"/>
              <a:gd name="T6" fmla="*/ 711 w 711"/>
              <a:gd name="T7" fmla="*/ 9 h 630"/>
              <a:gd name="T8" fmla="*/ 702 w 711"/>
              <a:gd name="T9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630">
                <a:moveTo>
                  <a:pt x="702" y="0"/>
                </a:moveTo>
                <a:lnTo>
                  <a:pt x="0" y="630"/>
                </a:lnTo>
                <a:lnTo>
                  <a:pt x="159" y="570"/>
                </a:lnTo>
                <a:lnTo>
                  <a:pt x="711" y="9"/>
                </a:lnTo>
                <a:lnTo>
                  <a:pt x="702" y="0"/>
                </a:lnTo>
                <a:close/>
              </a:path>
            </a:pathLst>
          </a:custGeom>
          <a:solidFill>
            <a:srgbClr val="00FFFF">
              <a:alpha val="4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8200" name="Freeform 8">
            <a:extLst>
              <a:ext uri="{FF2B5EF4-FFF2-40B4-BE49-F238E27FC236}">
                <a16:creationId xmlns:a16="http://schemas.microsoft.com/office/drawing/2014/main" id="{86FECDFF-0D69-467A-8B32-A28416703BE3}"/>
              </a:ext>
            </a:extLst>
          </p:cNvPr>
          <p:cNvSpPr>
            <a:spLocks/>
          </p:cNvSpPr>
          <p:nvPr/>
        </p:nvSpPr>
        <p:spPr bwMode="auto">
          <a:xfrm>
            <a:off x="2082800" y="1885950"/>
            <a:ext cx="904875" cy="1257300"/>
          </a:xfrm>
          <a:custGeom>
            <a:avLst/>
            <a:gdLst>
              <a:gd name="T0" fmla="*/ 546 w 570"/>
              <a:gd name="T1" fmla="*/ 0 h 792"/>
              <a:gd name="T2" fmla="*/ 0 w 570"/>
              <a:gd name="T3" fmla="*/ 555 h 792"/>
              <a:gd name="T4" fmla="*/ 142 w 570"/>
              <a:gd name="T5" fmla="*/ 602 h 792"/>
              <a:gd name="T6" fmla="*/ 248 w 570"/>
              <a:gd name="T7" fmla="*/ 672 h 792"/>
              <a:gd name="T8" fmla="*/ 352 w 570"/>
              <a:gd name="T9" fmla="*/ 792 h 792"/>
              <a:gd name="T10" fmla="*/ 570 w 570"/>
              <a:gd name="T11" fmla="*/ 9 h 792"/>
              <a:gd name="T12" fmla="*/ 546 w 570"/>
              <a:gd name="T13" fmla="*/ 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0" h="792">
                <a:moveTo>
                  <a:pt x="546" y="0"/>
                </a:moveTo>
                <a:cubicBezTo>
                  <a:pt x="546" y="0"/>
                  <a:pt x="273" y="277"/>
                  <a:pt x="0" y="555"/>
                </a:cubicBezTo>
                <a:cubicBezTo>
                  <a:pt x="78" y="578"/>
                  <a:pt x="74" y="578"/>
                  <a:pt x="142" y="602"/>
                </a:cubicBezTo>
                <a:cubicBezTo>
                  <a:pt x="183" y="622"/>
                  <a:pt x="213" y="640"/>
                  <a:pt x="248" y="672"/>
                </a:cubicBezTo>
                <a:cubicBezTo>
                  <a:pt x="283" y="704"/>
                  <a:pt x="318" y="752"/>
                  <a:pt x="352" y="792"/>
                </a:cubicBezTo>
                <a:cubicBezTo>
                  <a:pt x="382" y="712"/>
                  <a:pt x="538" y="141"/>
                  <a:pt x="570" y="9"/>
                </a:cubicBezTo>
                <a:lnTo>
                  <a:pt x="546" y="0"/>
                </a:lnTo>
                <a:close/>
              </a:path>
            </a:pathLst>
          </a:custGeom>
          <a:solidFill>
            <a:srgbClr val="00FF00">
              <a:alpha val="4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8204" name="Oval 12">
            <a:extLst>
              <a:ext uri="{FF2B5EF4-FFF2-40B4-BE49-F238E27FC236}">
                <a16:creationId xmlns:a16="http://schemas.microsoft.com/office/drawing/2014/main" id="{30B63BD9-1DC6-4CDF-8953-E94C4D1D48AD}"/>
              </a:ext>
            </a:extLst>
          </p:cNvPr>
          <p:cNvSpPr>
            <a:spLocks noChangeArrowheads="1"/>
          </p:cNvSpPr>
          <p:nvPr/>
        </p:nvSpPr>
        <p:spPr bwMode="auto">
          <a:xfrm rot="1593903">
            <a:off x="2879725" y="1862138"/>
            <a:ext cx="152400" cy="76200"/>
          </a:xfrm>
          <a:prstGeom prst="ellipse">
            <a:avLst/>
          </a:prstGeom>
          <a:solidFill>
            <a:srgbClr val="FF00FF">
              <a:alpha val="49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8205" name="Picture 13">
            <a:extLst>
              <a:ext uri="{FF2B5EF4-FFF2-40B4-BE49-F238E27FC236}">
                <a16:creationId xmlns:a16="http://schemas.microsoft.com/office/drawing/2014/main" id="{3AF9050C-C8B8-4FAF-8BF6-079AE8DC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3"/>
          <a:stretch>
            <a:fillRect/>
          </a:stretch>
        </p:blipFill>
        <p:spPr bwMode="auto">
          <a:xfrm>
            <a:off x="3581400" y="4429125"/>
            <a:ext cx="20574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5BA7FCDB-1117-4DC0-84A5-3427E2C7E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8" y="3600450"/>
            <a:ext cx="2030412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7" name="Freeform 15">
            <a:extLst>
              <a:ext uri="{FF2B5EF4-FFF2-40B4-BE49-F238E27FC236}">
                <a16:creationId xmlns:a16="http://schemas.microsoft.com/office/drawing/2014/main" id="{BEE6CF89-A875-4FBA-96A1-B73203242F09}"/>
              </a:ext>
            </a:extLst>
          </p:cNvPr>
          <p:cNvSpPr>
            <a:spLocks/>
          </p:cNvSpPr>
          <p:nvPr/>
        </p:nvSpPr>
        <p:spPr bwMode="auto">
          <a:xfrm>
            <a:off x="4664075" y="4799013"/>
            <a:ext cx="619125" cy="815975"/>
          </a:xfrm>
          <a:custGeom>
            <a:avLst/>
            <a:gdLst>
              <a:gd name="T0" fmla="*/ 0 w 390"/>
              <a:gd name="T1" fmla="*/ 267 h 514"/>
              <a:gd name="T2" fmla="*/ 50 w 390"/>
              <a:gd name="T3" fmla="*/ 287 h 514"/>
              <a:gd name="T4" fmla="*/ 82 w 390"/>
              <a:gd name="T5" fmla="*/ 309 h 514"/>
              <a:gd name="T6" fmla="*/ 126 w 390"/>
              <a:gd name="T7" fmla="*/ 375 h 514"/>
              <a:gd name="T8" fmla="*/ 172 w 390"/>
              <a:gd name="T9" fmla="*/ 501 h 514"/>
              <a:gd name="T10" fmla="*/ 190 w 390"/>
              <a:gd name="T11" fmla="*/ 299 h 514"/>
              <a:gd name="T12" fmla="*/ 326 w 390"/>
              <a:gd name="T13" fmla="*/ 145 h 514"/>
              <a:gd name="T14" fmla="*/ 374 w 390"/>
              <a:gd name="T15" fmla="*/ 49 h 514"/>
              <a:gd name="T16" fmla="*/ 374 w 390"/>
              <a:gd name="T17" fmla="*/ 1 h 514"/>
              <a:gd name="T18" fmla="*/ 278 w 390"/>
              <a:gd name="T19" fmla="*/ 43 h 514"/>
              <a:gd name="T20" fmla="*/ 278 w 390"/>
              <a:gd name="T21" fmla="*/ 97 h 514"/>
              <a:gd name="T22" fmla="*/ 204 w 390"/>
              <a:gd name="T23" fmla="*/ 145 h 514"/>
              <a:gd name="T24" fmla="*/ 130 w 390"/>
              <a:gd name="T25" fmla="*/ 173 h 514"/>
              <a:gd name="T26" fmla="*/ 56 w 390"/>
              <a:gd name="T27" fmla="*/ 183 h 514"/>
              <a:gd name="T28" fmla="*/ 38 w 390"/>
              <a:gd name="T29" fmla="*/ 241 h 514"/>
              <a:gd name="T30" fmla="*/ 0 w 390"/>
              <a:gd name="T31" fmla="*/ 26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" h="514">
                <a:moveTo>
                  <a:pt x="0" y="267"/>
                </a:moveTo>
                <a:cubicBezTo>
                  <a:pt x="2" y="275"/>
                  <a:pt x="36" y="280"/>
                  <a:pt x="50" y="287"/>
                </a:cubicBezTo>
                <a:cubicBezTo>
                  <a:pt x="64" y="294"/>
                  <a:pt x="69" y="294"/>
                  <a:pt x="82" y="309"/>
                </a:cubicBezTo>
                <a:cubicBezTo>
                  <a:pt x="95" y="324"/>
                  <a:pt x="111" y="343"/>
                  <a:pt x="126" y="375"/>
                </a:cubicBezTo>
                <a:cubicBezTo>
                  <a:pt x="141" y="407"/>
                  <a:pt x="161" y="514"/>
                  <a:pt x="172" y="501"/>
                </a:cubicBezTo>
                <a:cubicBezTo>
                  <a:pt x="183" y="488"/>
                  <a:pt x="164" y="358"/>
                  <a:pt x="190" y="299"/>
                </a:cubicBezTo>
                <a:cubicBezTo>
                  <a:pt x="216" y="240"/>
                  <a:pt x="295" y="187"/>
                  <a:pt x="326" y="145"/>
                </a:cubicBezTo>
                <a:cubicBezTo>
                  <a:pt x="357" y="103"/>
                  <a:pt x="366" y="73"/>
                  <a:pt x="374" y="49"/>
                </a:cubicBezTo>
                <a:cubicBezTo>
                  <a:pt x="382" y="25"/>
                  <a:pt x="390" y="2"/>
                  <a:pt x="374" y="1"/>
                </a:cubicBezTo>
                <a:cubicBezTo>
                  <a:pt x="358" y="0"/>
                  <a:pt x="294" y="27"/>
                  <a:pt x="278" y="43"/>
                </a:cubicBezTo>
                <a:cubicBezTo>
                  <a:pt x="262" y="59"/>
                  <a:pt x="290" y="80"/>
                  <a:pt x="278" y="97"/>
                </a:cubicBezTo>
                <a:cubicBezTo>
                  <a:pt x="266" y="114"/>
                  <a:pt x="229" y="132"/>
                  <a:pt x="204" y="145"/>
                </a:cubicBezTo>
                <a:cubicBezTo>
                  <a:pt x="179" y="158"/>
                  <a:pt x="154" y="167"/>
                  <a:pt x="130" y="173"/>
                </a:cubicBezTo>
                <a:cubicBezTo>
                  <a:pt x="106" y="179"/>
                  <a:pt x="71" y="172"/>
                  <a:pt x="56" y="183"/>
                </a:cubicBezTo>
                <a:cubicBezTo>
                  <a:pt x="41" y="194"/>
                  <a:pt x="47" y="227"/>
                  <a:pt x="38" y="241"/>
                </a:cubicBezTo>
                <a:cubicBezTo>
                  <a:pt x="29" y="255"/>
                  <a:pt x="0" y="259"/>
                  <a:pt x="0" y="267"/>
                </a:cubicBezTo>
                <a:close/>
              </a:path>
            </a:pathLst>
          </a:custGeom>
          <a:solidFill>
            <a:srgbClr val="00FF00">
              <a:alpha val="3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8208" name="Freeform 16">
            <a:extLst>
              <a:ext uri="{FF2B5EF4-FFF2-40B4-BE49-F238E27FC236}">
                <a16:creationId xmlns:a16="http://schemas.microsoft.com/office/drawing/2014/main" id="{CE166993-F1CD-4B2A-B8DB-72D08662B3B1}"/>
              </a:ext>
            </a:extLst>
          </p:cNvPr>
          <p:cNvSpPr>
            <a:spLocks/>
          </p:cNvSpPr>
          <p:nvPr/>
        </p:nvSpPr>
        <p:spPr bwMode="auto">
          <a:xfrm>
            <a:off x="7205663" y="4313238"/>
            <a:ext cx="831850" cy="1617662"/>
          </a:xfrm>
          <a:custGeom>
            <a:avLst/>
            <a:gdLst>
              <a:gd name="T0" fmla="*/ 31 w 524"/>
              <a:gd name="T1" fmla="*/ 139 h 1019"/>
              <a:gd name="T2" fmla="*/ 49 w 524"/>
              <a:gd name="T3" fmla="*/ 303 h 1019"/>
              <a:gd name="T4" fmla="*/ 23 w 524"/>
              <a:gd name="T5" fmla="*/ 539 h 1019"/>
              <a:gd name="T6" fmla="*/ 43 w 524"/>
              <a:gd name="T7" fmla="*/ 673 h 1019"/>
              <a:gd name="T8" fmla="*/ 3 w 524"/>
              <a:gd name="T9" fmla="*/ 771 h 1019"/>
              <a:gd name="T10" fmla="*/ 25 w 524"/>
              <a:gd name="T11" fmla="*/ 827 h 1019"/>
              <a:gd name="T12" fmla="*/ 31 w 524"/>
              <a:gd name="T13" fmla="*/ 879 h 1019"/>
              <a:gd name="T14" fmla="*/ 93 w 524"/>
              <a:gd name="T15" fmla="*/ 891 h 1019"/>
              <a:gd name="T16" fmla="*/ 131 w 524"/>
              <a:gd name="T17" fmla="*/ 1007 h 1019"/>
              <a:gd name="T18" fmla="*/ 365 w 524"/>
              <a:gd name="T19" fmla="*/ 817 h 1019"/>
              <a:gd name="T20" fmla="*/ 501 w 524"/>
              <a:gd name="T21" fmla="*/ 787 h 1019"/>
              <a:gd name="T22" fmla="*/ 501 w 524"/>
              <a:gd name="T23" fmla="*/ 691 h 1019"/>
              <a:gd name="T24" fmla="*/ 473 w 524"/>
              <a:gd name="T25" fmla="*/ 667 h 1019"/>
              <a:gd name="T26" fmla="*/ 445 w 524"/>
              <a:gd name="T27" fmla="*/ 543 h 1019"/>
              <a:gd name="T28" fmla="*/ 387 w 524"/>
              <a:gd name="T29" fmla="*/ 445 h 1019"/>
              <a:gd name="T30" fmla="*/ 379 w 524"/>
              <a:gd name="T31" fmla="*/ 281 h 1019"/>
              <a:gd name="T32" fmla="*/ 405 w 524"/>
              <a:gd name="T33" fmla="*/ 211 h 1019"/>
              <a:gd name="T34" fmla="*/ 383 w 524"/>
              <a:gd name="T35" fmla="*/ 99 h 1019"/>
              <a:gd name="T36" fmla="*/ 357 w 524"/>
              <a:gd name="T37" fmla="*/ 67 h 1019"/>
              <a:gd name="T38" fmla="*/ 323 w 524"/>
              <a:gd name="T39" fmla="*/ 5 h 1019"/>
              <a:gd name="T40" fmla="*/ 149 w 524"/>
              <a:gd name="T41" fmla="*/ 35 h 1019"/>
              <a:gd name="T42" fmla="*/ 31 w 524"/>
              <a:gd name="T43" fmla="*/ 139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4" h="1019">
                <a:moveTo>
                  <a:pt x="31" y="139"/>
                </a:moveTo>
                <a:cubicBezTo>
                  <a:pt x="14" y="179"/>
                  <a:pt x="50" y="236"/>
                  <a:pt x="49" y="303"/>
                </a:cubicBezTo>
                <a:cubicBezTo>
                  <a:pt x="48" y="370"/>
                  <a:pt x="24" y="477"/>
                  <a:pt x="23" y="539"/>
                </a:cubicBezTo>
                <a:cubicBezTo>
                  <a:pt x="22" y="601"/>
                  <a:pt x="46" y="634"/>
                  <a:pt x="43" y="673"/>
                </a:cubicBezTo>
                <a:cubicBezTo>
                  <a:pt x="40" y="712"/>
                  <a:pt x="6" y="745"/>
                  <a:pt x="3" y="771"/>
                </a:cubicBezTo>
                <a:cubicBezTo>
                  <a:pt x="0" y="797"/>
                  <a:pt x="20" y="809"/>
                  <a:pt x="25" y="827"/>
                </a:cubicBezTo>
                <a:cubicBezTo>
                  <a:pt x="30" y="845"/>
                  <a:pt x="20" y="868"/>
                  <a:pt x="31" y="879"/>
                </a:cubicBezTo>
                <a:cubicBezTo>
                  <a:pt x="42" y="890"/>
                  <a:pt x="76" y="870"/>
                  <a:pt x="93" y="891"/>
                </a:cubicBezTo>
                <a:cubicBezTo>
                  <a:pt x="110" y="912"/>
                  <a:pt x="86" y="1019"/>
                  <a:pt x="131" y="1007"/>
                </a:cubicBezTo>
                <a:cubicBezTo>
                  <a:pt x="176" y="995"/>
                  <a:pt x="303" y="854"/>
                  <a:pt x="365" y="817"/>
                </a:cubicBezTo>
                <a:cubicBezTo>
                  <a:pt x="427" y="780"/>
                  <a:pt x="478" y="808"/>
                  <a:pt x="501" y="787"/>
                </a:cubicBezTo>
                <a:cubicBezTo>
                  <a:pt x="524" y="766"/>
                  <a:pt x="506" y="711"/>
                  <a:pt x="501" y="691"/>
                </a:cubicBezTo>
                <a:cubicBezTo>
                  <a:pt x="496" y="671"/>
                  <a:pt x="482" y="692"/>
                  <a:pt x="473" y="667"/>
                </a:cubicBezTo>
                <a:cubicBezTo>
                  <a:pt x="464" y="642"/>
                  <a:pt x="459" y="580"/>
                  <a:pt x="445" y="543"/>
                </a:cubicBezTo>
                <a:cubicBezTo>
                  <a:pt x="431" y="506"/>
                  <a:pt x="398" y="489"/>
                  <a:pt x="387" y="445"/>
                </a:cubicBezTo>
                <a:cubicBezTo>
                  <a:pt x="376" y="401"/>
                  <a:pt x="376" y="320"/>
                  <a:pt x="379" y="281"/>
                </a:cubicBezTo>
                <a:cubicBezTo>
                  <a:pt x="382" y="242"/>
                  <a:pt x="404" y="241"/>
                  <a:pt x="405" y="211"/>
                </a:cubicBezTo>
                <a:cubicBezTo>
                  <a:pt x="406" y="181"/>
                  <a:pt x="391" y="123"/>
                  <a:pt x="383" y="99"/>
                </a:cubicBezTo>
                <a:cubicBezTo>
                  <a:pt x="375" y="75"/>
                  <a:pt x="367" y="83"/>
                  <a:pt x="357" y="67"/>
                </a:cubicBezTo>
                <a:cubicBezTo>
                  <a:pt x="347" y="51"/>
                  <a:pt x="358" y="10"/>
                  <a:pt x="323" y="5"/>
                </a:cubicBezTo>
                <a:cubicBezTo>
                  <a:pt x="288" y="0"/>
                  <a:pt x="198" y="13"/>
                  <a:pt x="149" y="35"/>
                </a:cubicBezTo>
                <a:cubicBezTo>
                  <a:pt x="100" y="57"/>
                  <a:pt x="56" y="117"/>
                  <a:pt x="31" y="139"/>
                </a:cubicBezTo>
                <a:close/>
              </a:path>
            </a:pathLst>
          </a:custGeom>
          <a:solidFill>
            <a:srgbClr val="00FF00">
              <a:alpha val="41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8209" name="Oval 17">
            <a:extLst>
              <a:ext uri="{FF2B5EF4-FFF2-40B4-BE49-F238E27FC236}">
                <a16:creationId xmlns:a16="http://schemas.microsoft.com/office/drawing/2014/main" id="{B3D532FC-5A7A-4093-91D6-99DE1CD2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168400"/>
            <a:ext cx="2286000" cy="2133600"/>
          </a:xfrm>
          <a:prstGeom prst="ellipse">
            <a:avLst/>
          </a:prstGeom>
          <a:solidFill>
            <a:schemeClr val="accent1">
              <a:alpha val="1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2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8E31FEE-AFC9-4742-BA0C-4FD3C2CC786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bg1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 sz="3200"/>
              <a:t>Liên quan các thành phần trong hố nách</a:t>
            </a:r>
          </a:p>
        </p:txBody>
      </p:sp>
      <p:sp>
        <p:nvSpPr>
          <p:cNvPr id="47145" name="Rectangle 41">
            <a:extLst>
              <a:ext uri="{FF2B5EF4-FFF2-40B4-BE49-F238E27FC236}">
                <a16:creationId xmlns:a16="http://schemas.microsoft.com/office/drawing/2014/main" id="{E29C4295-38F7-4E8E-AD7B-C4A09D9F2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24400" y="1828800"/>
            <a:ext cx="4114800" cy="381000"/>
          </a:xfrm>
          <a:solidFill>
            <a:srgbClr val="FF3333"/>
          </a:solidFill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vi-VN" sz="2000" b="1">
                <a:effectLst/>
              </a:rPr>
              <a:t>Các bó ĐRTKCT vây quanh ĐM</a:t>
            </a:r>
          </a:p>
        </p:txBody>
      </p:sp>
      <p:pic>
        <p:nvPicPr>
          <p:cNvPr id="47147" name="Picture 43">
            <a:extLst>
              <a:ext uri="{FF2B5EF4-FFF2-40B4-BE49-F238E27FC236}">
                <a16:creationId xmlns:a16="http://schemas.microsoft.com/office/drawing/2014/main" id="{598B37D3-768F-417C-9C04-7BFEC096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/>
          <a:stretch>
            <a:fillRect/>
          </a:stretch>
        </p:blipFill>
        <p:spPr bwMode="auto">
          <a:xfrm>
            <a:off x="381000" y="1371600"/>
            <a:ext cx="4191000" cy="485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50" name="Line 46">
            <a:extLst>
              <a:ext uri="{FF2B5EF4-FFF2-40B4-BE49-F238E27FC236}">
                <a16:creationId xmlns:a16="http://schemas.microsoft.com/office/drawing/2014/main" id="{9E8984CC-CD36-4248-AF2B-FFC35DD3C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743200"/>
            <a:ext cx="381000" cy="1828800"/>
          </a:xfrm>
          <a:prstGeom prst="line">
            <a:avLst/>
          </a:prstGeom>
          <a:noFill/>
          <a:ln w="2540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7151" name="Line 47">
            <a:extLst>
              <a:ext uri="{FF2B5EF4-FFF2-40B4-BE49-F238E27FC236}">
                <a16:creationId xmlns:a16="http://schemas.microsoft.com/office/drawing/2014/main" id="{8567F86E-A048-4BE7-92EB-F4FED6029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743200"/>
            <a:ext cx="990600" cy="1371600"/>
          </a:xfrm>
          <a:prstGeom prst="line">
            <a:avLst/>
          </a:prstGeom>
          <a:noFill/>
          <a:ln w="2540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7152" name="Text Box 48">
            <a:extLst>
              <a:ext uri="{FF2B5EF4-FFF2-40B4-BE49-F238E27FC236}">
                <a16:creationId xmlns:a16="http://schemas.microsoft.com/office/drawing/2014/main" id="{46001A89-576D-4AD7-BDAB-A9FC2BB77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29083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2000" b="1"/>
              <a:t>1</a:t>
            </a:r>
          </a:p>
        </p:txBody>
      </p:sp>
      <p:sp>
        <p:nvSpPr>
          <p:cNvPr id="47153" name="Text Box 49">
            <a:extLst>
              <a:ext uri="{FF2B5EF4-FFF2-40B4-BE49-F238E27FC236}">
                <a16:creationId xmlns:a16="http://schemas.microsoft.com/office/drawing/2014/main" id="{C319332E-BED5-4956-8E66-0A37E571C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369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2000" b="1"/>
              <a:t>2</a:t>
            </a:r>
          </a:p>
        </p:txBody>
      </p:sp>
      <p:sp>
        <p:nvSpPr>
          <p:cNvPr id="47154" name="Text Box 50">
            <a:extLst>
              <a:ext uri="{FF2B5EF4-FFF2-40B4-BE49-F238E27FC236}">
                <a16:creationId xmlns:a16="http://schemas.microsoft.com/office/drawing/2014/main" id="{04043EDF-E22F-43B1-AA7F-EAB3DDF65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131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2000" b="1"/>
              <a:t>3</a:t>
            </a:r>
          </a:p>
        </p:txBody>
      </p:sp>
      <p:sp>
        <p:nvSpPr>
          <p:cNvPr id="47155" name="Line 51">
            <a:extLst>
              <a:ext uri="{FF2B5EF4-FFF2-40B4-BE49-F238E27FC236}">
                <a16:creationId xmlns:a16="http://schemas.microsoft.com/office/drawing/2014/main" id="{2EE24C25-F6C4-4179-9E3A-4E5EC3D123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057400"/>
            <a:ext cx="1828800" cy="990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7156" name="Rectangle 52">
            <a:extLst>
              <a:ext uri="{FF2B5EF4-FFF2-40B4-BE49-F238E27FC236}">
                <a16:creationId xmlns:a16="http://schemas.microsoft.com/office/drawing/2014/main" id="{0FA38DB5-8ACC-4784-AC62-3871AC244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48000"/>
            <a:ext cx="4114800" cy="609600"/>
          </a:xfrm>
          <a:prstGeom prst="rect">
            <a:avLst/>
          </a:prstGeom>
          <a:solidFill>
            <a:srgbClr val="FF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vi-VN" sz="2000" b="1">
                <a:effectLst/>
              </a:rPr>
              <a:t>Các bó phân nhánh tận vây quanh ĐM</a:t>
            </a:r>
          </a:p>
        </p:txBody>
      </p:sp>
      <p:sp>
        <p:nvSpPr>
          <p:cNvPr id="47157" name="Line 53">
            <a:extLst>
              <a:ext uri="{FF2B5EF4-FFF2-40B4-BE49-F238E27FC236}">
                <a16:creationId xmlns:a16="http://schemas.microsoft.com/office/drawing/2014/main" id="{3168E906-6D4C-4689-B275-903D0645B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276600"/>
            <a:ext cx="2438400" cy="228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7158" name="Rectangle 54">
            <a:extLst>
              <a:ext uri="{FF2B5EF4-FFF2-40B4-BE49-F238E27FC236}">
                <a16:creationId xmlns:a16="http://schemas.microsoft.com/office/drawing/2014/main" id="{37C1C8B0-691F-4C9B-BBC2-D23B5C94D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43400"/>
            <a:ext cx="4114800" cy="609600"/>
          </a:xfrm>
          <a:prstGeom prst="rect">
            <a:avLst/>
          </a:prstGeom>
          <a:solidFill>
            <a:srgbClr val="FF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vi-VN" sz="2000" b="1">
                <a:effectLst/>
              </a:rPr>
              <a:t>Chỉ còn Tk Giữa trung thành với ĐM</a:t>
            </a:r>
          </a:p>
        </p:txBody>
      </p:sp>
      <p:sp>
        <p:nvSpPr>
          <p:cNvPr id="47159" name="Line 55">
            <a:extLst>
              <a:ext uri="{FF2B5EF4-FFF2-40B4-BE49-F238E27FC236}">
                <a16:creationId xmlns:a16="http://schemas.microsoft.com/office/drawing/2014/main" id="{C860108B-9298-4063-97BA-ADAD765A4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733800"/>
            <a:ext cx="3048000" cy="8382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7161" name="Rectangle 57">
            <a:extLst>
              <a:ext uri="{FF2B5EF4-FFF2-40B4-BE49-F238E27FC236}">
                <a16:creationId xmlns:a16="http://schemas.microsoft.com/office/drawing/2014/main" id="{F215341F-B5A9-431D-BAF4-2E99C0625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562600"/>
            <a:ext cx="4114800" cy="381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vi-VN" sz="2000" b="1">
                <a:effectLst/>
              </a:rPr>
              <a:t>TM Nách luôn nằm trong ĐM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20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1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5" grpId="0" build="p" animBg="1"/>
      <p:bldP spid="47152" grpId="0"/>
      <p:bldP spid="47153" grpId="0"/>
      <p:bldP spid="47154" grpId="0"/>
      <p:bldP spid="47156" grpId="0" uiExpand="1" build="p" animBg="1"/>
      <p:bldP spid="47158" grpId="0" build="p" animBg="1"/>
      <p:bldP spid="47161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D85CABDF-A7E8-4A51-BB04-03E6C28181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1228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5" name="Text Box 3">
            <a:extLst>
              <a:ext uri="{FF2B5EF4-FFF2-40B4-BE49-F238E27FC236}">
                <a16:creationId xmlns:a16="http://schemas.microsoft.com/office/drawing/2014/main" id="{6AAC58FC-946E-46BD-9ECE-F8AB1E803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2400" b="1">
                <a:solidFill>
                  <a:srgbClr val="FF99FF"/>
                </a:solidFill>
                <a:latin typeface="VNI-Cooper" pitchFamily="2" charset="0"/>
              </a:rPr>
              <a:t>Caùc hình aûnh söû duïng trong Powerpoint Presentation naøy ñöôïc laáy töø :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93FB6558-0EEF-4E08-85F0-10FFC1D9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67088"/>
            <a:ext cx="746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2400" b="1">
                <a:solidFill>
                  <a:srgbClr val="FF99FF"/>
                </a:solidFill>
                <a:latin typeface="VNI-Thufap1" pitchFamily="2" charset="0"/>
              </a:rPr>
              <a:t> </a:t>
            </a:r>
            <a:r>
              <a:rPr lang="en-US" altLang="vi-VN" sz="2800" b="1">
                <a:solidFill>
                  <a:srgbClr val="00FFFF"/>
                </a:solidFill>
                <a:latin typeface="VNI-Thufap1" pitchFamily="2" charset="0"/>
              </a:rPr>
              <a:t>- </a:t>
            </a:r>
            <a:r>
              <a:rPr lang="en-US" altLang="vi-VN" sz="2800" b="1">
                <a:solidFill>
                  <a:srgbClr val="00FFFF"/>
                </a:solidFill>
                <a:latin typeface="VNI-Garam" pitchFamily="2" charset="0"/>
              </a:rPr>
              <a:t>Atlas of Clinical Anatomy cuûa F. .Netter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954233FF-E3A0-401B-998A-4F236C75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7668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2400" b="1">
                <a:solidFill>
                  <a:srgbClr val="FF99FF"/>
                </a:solidFill>
                <a:latin typeface="VNI-Thufap1" pitchFamily="2" charset="0"/>
              </a:rPr>
              <a:t> </a:t>
            </a:r>
            <a:r>
              <a:rPr lang="en-US" altLang="vi-VN" sz="2800" b="1">
                <a:solidFill>
                  <a:srgbClr val="FF9933"/>
                </a:solidFill>
                <a:latin typeface="VNI-Thufap1" pitchFamily="2" charset="0"/>
              </a:rPr>
              <a:t>- </a:t>
            </a:r>
            <a:r>
              <a:rPr lang="en-US" altLang="vi-VN" sz="2800" b="1">
                <a:solidFill>
                  <a:srgbClr val="FF9933"/>
                </a:solidFill>
                <a:latin typeface="VNI-Garam" pitchFamily="2" charset="0"/>
              </a:rPr>
              <a:t>MacMinn’s 3D - Anatomy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/>
      <p:bldP spid="491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4665B744-51A5-4EFA-9659-FCFB525480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Đỉnh</a:t>
            </a:r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8DC12F9F-D2FF-42A8-8BA5-D81C9295B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2057400"/>
            <a:ext cx="235426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3" name="Picture 7">
            <a:extLst>
              <a:ext uri="{FF2B5EF4-FFF2-40B4-BE49-F238E27FC236}">
                <a16:creationId xmlns:a16="http://schemas.microsoft.com/office/drawing/2014/main" id="{249C3622-6135-438E-ABC3-8CEBFFB56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25241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4" name="Picture 8">
            <a:extLst>
              <a:ext uri="{FF2B5EF4-FFF2-40B4-BE49-F238E27FC236}">
                <a16:creationId xmlns:a16="http://schemas.microsoft.com/office/drawing/2014/main" id="{A4811928-6ED5-48DC-9F5A-1C8B7E36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4"/>
          <a:stretch>
            <a:fillRect/>
          </a:stretch>
        </p:blipFill>
        <p:spPr bwMode="auto">
          <a:xfrm>
            <a:off x="6096000" y="2057400"/>
            <a:ext cx="24574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5" name="Oval 9">
            <a:extLst>
              <a:ext uri="{FF2B5EF4-FFF2-40B4-BE49-F238E27FC236}">
                <a16:creationId xmlns:a16="http://schemas.microsoft.com/office/drawing/2014/main" id="{B6286BC4-B7B1-4F81-93D9-8B97854CCD24}"/>
              </a:ext>
            </a:extLst>
          </p:cNvPr>
          <p:cNvSpPr>
            <a:spLocks noChangeArrowheads="1"/>
          </p:cNvSpPr>
          <p:nvPr/>
        </p:nvSpPr>
        <p:spPr bwMode="auto">
          <a:xfrm rot="-2720103">
            <a:off x="2362200" y="2514600"/>
            <a:ext cx="228600" cy="381000"/>
          </a:xfrm>
          <a:prstGeom prst="ellipse">
            <a:avLst/>
          </a:prstGeom>
          <a:solidFill>
            <a:srgbClr val="FF00FF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4826" name="Oval 10">
            <a:extLst>
              <a:ext uri="{FF2B5EF4-FFF2-40B4-BE49-F238E27FC236}">
                <a16:creationId xmlns:a16="http://schemas.microsoft.com/office/drawing/2014/main" id="{98B0453F-5398-41AB-BA7B-A28F24DA8F22}"/>
              </a:ext>
            </a:extLst>
          </p:cNvPr>
          <p:cNvSpPr>
            <a:spLocks noChangeArrowheads="1"/>
          </p:cNvSpPr>
          <p:nvPr/>
        </p:nvSpPr>
        <p:spPr bwMode="auto">
          <a:xfrm rot="-2720103">
            <a:off x="5105400" y="2590800"/>
            <a:ext cx="228600" cy="381000"/>
          </a:xfrm>
          <a:prstGeom prst="ellipse">
            <a:avLst/>
          </a:prstGeom>
          <a:solidFill>
            <a:srgbClr val="FF00FF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4827" name="Oval 11">
            <a:extLst>
              <a:ext uri="{FF2B5EF4-FFF2-40B4-BE49-F238E27FC236}">
                <a16:creationId xmlns:a16="http://schemas.microsoft.com/office/drawing/2014/main" id="{1FC2EFCE-1772-4FC0-9EA7-11901C0D4DC5}"/>
              </a:ext>
            </a:extLst>
          </p:cNvPr>
          <p:cNvSpPr>
            <a:spLocks noChangeArrowheads="1"/>
          </p:cNvSpPr>
          <p:nvPr/>
        </p:nvSpPr>
        <p:spPr bwMode="auto">
          <a:xfrm rot="-2720103">
            <a:off x="7442200" y="2616200"/>
            <a:ext cx="228600" cy="381000"/>
          </a:xfrm>
          <a:prstGeom prst="ellipse">
            <a:avLst/>
          </a:prstGeom>
          <a:solidFill>
            <a:srgbClr val="FF00FF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03029040-7B0B-4594-9FDA-7C4D0BC31D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590800"/>
            <a:ext cx="533400" cy="304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DDCB0B41-9201-48E3-8653-B579B5075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5100" y="2133600"/>
            <a:ext cx="558800" cy="3429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D917A403-FC82-492B-87E6-9BA2E61D09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8700" y="2667000"/>
            <a:ext cx="381000" cy="457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6230188A-EE27-4C82-8B48-44DF9C3B23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6700" y="2057400"/>
            <a:ext cx="381000" cy="457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DA63516A-1240-49E4-98A0-F7B3BC0843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9500" y="2730500"/>
            <a:ext cx="190500" cy="533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26B54B1E-E488-4347-813D-7CF854C60E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0800" y="2082800"/>
            <a:ext cx="190500" cy="5207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2764409-2229-470E-BCFD-0E13041DFD5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0033CC"/>
          </a:solidFill>
        </p:spPr>
        <p:txBody>
          <a:bodyPr/>
          <a:lstStyle/>
          <a:p>
            <a:r>
              <a:rPr lang="en-US" altLang="vi-VN" sz="3200"/>
              <a:t>Các thành hố nách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51BE3E52-F9B2-499B-A49B-CBD02C1A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43150"/>
            <a:ext cx="28860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648A42B4-7993-4A05-8CAC-F114F7BD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1295400"/>
            <a:ext cx="233203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55A1373-1419-4DBD-9662-378B22ACD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295400"/>
            <a:ext cx="23082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Freeform 7">
            <a:extLst>
              <a:ext uri="{FF2B5EF4-FFF2-40B4-BE49-F238E27FC236}">
                <a16:creationId xmlns:a16="http://schemas.microsoft.com/office/drawing/2014/main" id="{144849BD-FE8C-4ABA-A395-36C88082EEFC}"/>
              </a:ext>
            </a:extLst>
          </p:cNvPr>
          <p:cNvSpPr>
            <a:spLocks/>
          </p:cNvSpPr>
          <p:nvPr/>
        </p:nvSpPr>
        <p:spPr bwMode="auto">
          <a:xfrm>
            <a:off x="2400300" y="3048000"/>
            <a:ext cx="2374900" cy="2146300"/>
          </a:xfrm>
          <a:custGeom>
            <a:avLst/>
            <a:gdLst>
              <a:gd name="T0" fmla="*/ 744 w 1496"/>
              <a:gd name="T1" fmla="*/ 48 h 1352"/>
              <a:gd name="T2" fmla="*/ 360 w 1496"/>
              <a:gd name="T3" fmla="*/ 336 h 1352"/>
              <a:gd name="T4" fmla="*/ 0 w 1496"/>
              <a:gd name="T5" fmla="*/ 648 h 1352"/>
              <a:gd name="T6" fmla="*/ 368 w 1496"/>
              <a:gd name="T7" fmla="*/ 720 h 1352"/>
              <a:gd name="T8" fmla="*/ 600 w 1496"/>
              <a:gd name="T9" fmla="*/ 1008 h 1352"/>
              <a:gd name="T10" fmla="*/ 888 w 1496"/>
              <a:gd name="T11" fmla="*/ 1296 h 1352"/>
              <a:gd name="T12" fmla="*/ 984 w 1496"/>
              <a:gd name="T13" fmla="*/ 1344 h 1352"/>
              <a:gd name="T14" fmla="*/ 1416 w 1496"/>
              <a:gd name="T15" fmla="*/ 1248 h 1352"/>
              <a:gd name="T16" fmla="*/ 1464 w 1496"/>
              <a:gd name="T17" fmla="*/ 1008 h 1352"/>
              <a:gd name="T18" fmla="*/ 1408 w 1496"/>
              <a:gd name="T19" fmla="*/ 192 h 1352"/>
              <a:gd name="T20" fmla="*/ 1032 w 1496"/>
              <a:gd name="T21" fmla="*/ 48 h 1352"/>
              <a:gd name="T22" fmla="*/ 744 w 1496"/>
              <a:gd name="T23" fmla="*/ 48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6" h="1352">
                <a:moveTo>
                  <a:pt x="744" y="48"/>
                </a:moveTo>
                <a:cubicBezTo>
                  <a:pt x="632" y="96"/>
                  <a:pt x="484" y="236"/>
                  <a:pt x="360" y="336"/>
                </a:cubicBezTo>
                <a:cubicBezTo>
                  <a:pt x="236" y="436"/>
                  <a:pt x="144" y="488"/>
                  <a:pt x="0" y="648"/>
                </a:cubicBezTo>
                <a:cubicBezTo>
                  <a:pt x="192" y="680"/>
                  <a:pt x="268" y="660"/>
                  <a:pt x="368" y="720"/>
                </a:cubicBezTo>
                <a:cubicBezTo>
                  <a:pt x="468" y="780"/>
                  <a:pt x="513" y="912"/>
                  <a:pt x="600" y="1008"/>
                </a:cubicBezTo>
                <a:cubicBezTo>
                  <a:pt x="687" y="1104"/>
                  <a:pt x="824" y="1240"/>
                  <a:pt x="888" y="1296"/>
                </a:cubicBezTo>
                <a:cubicBezTo>
                  <a:pt x="952" y="1352"/>
                  <a:pt x="896" y="1352"/>
                  <a:pt x="984" y="1344"/>
                </a:cubicBezTo>
                <a:cubicBezTo>
                  <a:pt x="1072" y="1336"/>
                  <a:pt x="1336" y="1304"/>
                  <a:pt x="1416" y="1248"/>
                </a:cubicBezTo>
                <a:cubicBezTo>
                  <a:pt x="1496" y="1192"/>
                  <a:pt x="1465" y="1184"/>
                  <a:pt x="1464" y="1008"/>
                </a:cubicBezTo>
                <a:cubicBezTo>
                  <a:pt x="1463" y="832"/>
                  <a:pt x="1480" y="352"/>
                  <a:pt x="1408" y="192"/>
                </a:cubicBezTo>
                <a:cubicBezTo>
                  <a:pt x="1336" y="32"/>
                  <a:pt x="1143" y="72"/>
                  <a:pt x="1032" y="48"/>
                </a:cubicBezTo>
                <a:cubicBezTo>
                  <a:pt x="921" y="24"/>
                  <a:pt x="856" y="0"/>
                  <a:pt x="744" y="48"/>
                </a:cubicBezTo>
                <a:close/>
              </a:path>
            </a:pathLst>
          </a:custGeom>
          <a:solidFill>
            <a:srgbClr val="FFFF00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2CCA144A-ADC7-41D9-8FCB-B9F59F5C7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29718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/>
              <a:t>Thành trước</a:t>
            </a:r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87950062-AB01-412E-B551-5A3F96FD2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057400"/>
            <a:ext cx="381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50" name="Freeform 10">
            <a:extLst>
              <a:ext uri="{FF2B5EF4-FFF2-40B4-BE49-F238E27FC236}">
                <a16:creationId xmlns:a16="http://schemas.microsoft.com/office/drawing/2014/main" id="{B714966F-1FCE-43B1-83F3-DE78DE15C5EA}"/>
              </a:ext>
            </a:extLst>
          </p:cNvPr>
          <p:cNvSpPr>
            <a:spLocks/>
          </p:cNvSpPr>
          <p:nvPr/>
        </p:nvSpPr>
        <p:spPr bwMode="auto">
          <a:xfrm>
            <a:off x="1943100" y="2786063"/>
            <a:ext cx="1574800" cy="1671637"/>
          </a:xfrm>
          <a:custGeom>
            <a:avLst/>
            <a:gdLst>
              <a:gd name="T0" fmla="*/ 984 w 992"/>
              <a:gd name="T1" fmla="*/ 165 h 1053"/>
              <a:gd name="T2" fmla="*/ 696 w 992"/>
              <a:gd name="T3" fmla="*/ 69 h 1053"/>
              <a:gd name="T4" fmla="*/ 552 w 992"/>
              <a:gd name="T5" fmla="*/ 21 h 1053"/>
              <a:gd name="T6" fmla="*/ 272 w 992"/>
              <a:gd name="T7" fmla="*/ 197 h 1053"/>
              <a:gd name="T8" fmla="*/ 120 w 992"/>
              <a:gd name="T9" fmla="*/ 645 h 1053"/>
              <a:gd name="T10" fmla="*/ 24 w 992"/>
              <a:gd name="T11" fmla="*/ 1029 h 1053"/>
              <a:gd name="T12" fmla="*/ 264 w 992"/>
              <a:gd name="T13" fmla="*/ 789 h 1053"/>
              <a:gd name="T14" fmla="*/ 648 w 992"/>
              <a:gd name="T15" fmla="*/ 453 h 1053"/>
              <a:gd name="T16" fmla="*/ 984 w 992"/>
              <a:gd name="T17" fmla="*/ 165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1053">
                <a:moveTo>
                  <a:pt x="984" y="165"/>
                </a:moveTo>
                <a:cubicBezTo>
                  <a:pt x="992" y="101"/>
                  <a:pt x="768" y="93"/>
                  <a:pt x="696" y="69"/>
                </a:cubicBezTo>
                <a:cubicBezTo>
                  <a:pt x="624" y="45"/>
                  <a:pt x="623" y="0"/>
                  <a:pt x="552" y="21"/>
                </a:cubicBezTo>
                <a:cubicBezTo>
                  <a:pt x="481" y="42"/>
                  <a:pt x="344" y="93"/>
                  <a:pt x="272" y="197"/>
                </a:cubicBezTo>
                <a:cubicBezTo>
                  <a:pt x="200" y="301"/>
                  <a:pt x="161" y="506"/>
                  <a:pt x="120" y="645"/>
                </a:cubicBezTo>
                <a:cubicBezTo>
                  <a:pt x="79" y="784"/>
                  <a:pt x="0" y="1005"/>
                  <a:pt x="24" y="1029"/>
                </a:cubicBezTo>
                <a:cubicBezTo>
                  <a:pt x="48" y="1053"/>
                  <a:pt x="160" y="885"/>
                  <a:pt x="264" y="789"/>
                </a:cubicBezTo>
                <a:cubicBezTo>
                  <a:pt x="368" y="693"/>
                  <a:pt x="528" y="557"/>
                  <a:pt x="648" y="453"/>
                </a:cubicBezTo>
                <a:cubicBezTo>
                  <a:pt x="768" y="349"/>
                  <a:pt x="976" y="229"/>
                  <a:pt x="984" y="165"/>
                </a:cubicBezTo>
                <a:close/>
              </a:path>
            </a:pathLst>
          </a:custGeom>
          <a:solidFill>
            <a:srgbClr val="FF00FF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93580647-34E5-42B0-AFE8-0A03483E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Thành ngoài</a:t>
            </a:r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4C03028C-2840-402F-9C3D-1904DC6B8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5908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53" name="Freeform 13">
            <a:extLst>
              <a:ext uri="{FF2B5EF4-FFF2-40B4-BE49-F238E27FC236}">
                <a16:creationId xmlns:a16="http://schemas.microsoft.com/office/drawing/2014/main" id="{37DF29CE-3EC9-4CFD-936F-B22581ADAE88}"/>
              </a:ext>
            </a:extLst>
          </p:cNvPr>
          <p:cNvSpPr>
            <a:spLocks/>
          </p:cNvSpPr>
          <p:nvPr/>
        </p:nvSpPr>
        <p:spPr bwMode="auto">
          <a:xfrm>
            <a:off x="2749550" y="4119563"/>
            <a:ext cx="771525" cy="801687"/>
          </a:xfrm>
          <a:custGeom>
            <a:avLst/>
            <a:gdLst>
              <a:gd name="T0" fmla="*/ 44 w 486"/>
              <a:gd name="T1" fmla="*/ 15 h 505"/>
              <a:gd name="T2" fmla="*/ 23 w 486"/>
              <a:gd name="T3" fmla="*/ 168 h 505"/>
              <a:gd name="T4" fmla="*/ 35 w 486"/>
              <a:gd name="T5" fmla="*/ 306 h 505"/>
              <a:gd name="T6" fmla="*/ 236 w 486"/>
              <a:gd name="T7" fmla="*/ 477 h 505"/>
              <a:gd name="T8" fmla="*/ 431 w 486"/>
              <a:gd name="T9" fmla="*/ 474 h 505"/>
              <a:gd name="T10" fmla="*/ 476 w 486"/>
              <a:gd name="T11" fmla="*/ 444 h 505"/>
              <a:gd name="T12" fmla="*/ 368 w 486"/>
              <a:gd name="T13" fmla="*/ 327 h 505"/>
              <a:gd name="T14" fmla="*/ 293 w 486"/>
              <a:gd name="T15" fmla="*/ 225 h 505"/>
              <a:gd name="T16" fmla="*/ 197 w 486"/>
              <a:gd name="T17" fmla="*/ 75 h 505"/>
              <a:gd name="T18" fmla="*/ 44 w 486"/>
              <a:gd name="T19" fmla="*/ 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6" h="505">
                <a:moveTo>
                  <a:pt x="44" y="15"/>
                </a:moveTo>
                <a:cubicBezTo>
                  <a:pt x="15" y="30"/>
                  <a:pt x="24" y="120"/>
                  <a:pt x="23" y="168"/>
                </a:cubicBezTo>
                <a:cubicBezTo>
                  <a:pt x="22" y="216"/>
                  <a:pt x="0" y="255"/>
                  <a:pt x="35" y="306"/>
                </a:cubicBezTo>
                <a:cubicBezTo>
                  <a:pt x="70" y="357"/>
                  <a:pt x="170" y="449"/>
                  <a:pt x="236" y="477"/>
                </a:cubicBezTo>
                <a:cubicBezTo>
                  <a:pt x="302" y="505"/>
                  <a:pt x="391" y="479"/>
                  <a:pt x="431" y="474"/>
                </a:cubicBezTo>
                <a:cubicBezTo>
                  <a:pt x="471" y="469"/>
                  <a:pt x="486" y="469"/>
                  <a:pt x="476" y="444"/>
                </a:cubicBezTo>
                <a:cubicBezTo>
                  <a:pt x="466" y="419"/>
                  <a:pt x="398" y="363"/>
                  <a:pt x="368" y="327"/>
                </a:cubicBezTo>
                <a:cubicBezTo>
                  <a:pt x="338" y="291"/>
                  <a:pt x="321" y="267"/>
                  <a:pt x="293" y="225"/>
                </a:cubicBezTo>
                <a:cubicBezTo>
                  <a:pt x="265" y="183"/>
                  <a:pt x="238" y="110"/>
                  <a:pt x="197" y="75"/>
                </a:cubicBezTo>
                <a:cubicBezTo>
                  <a:pt x="156" y="40"/>
                  <a:pt x="73" y="0"/>
                  <a:pt x="44" y="15"/>
                </a:cubicBezTo>
                <a:close/>
              </a:path>
            </a:pathLst>
          </a:custGeom>
          <a:solidFill>
            <a:schemeClr val="accent1">
              <a:alpha val="52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63457135-19CC-42EE-ABF9-9E1178BB3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Thành trong</a:t>
            </a:r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5F6DD482-C691-4C40-9A9D-FA99313DC5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572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56" name="Freeform 16">
            <a:extLst>
              <a:ext uri="{FF2B5EF4-FFF2-40B4-BE49-F238E27FC236}">
                <a16:creationId xmlns:a16="http://schemas.microsoft.com/office/drawing/2014/main" id="{0CFB6463-1B50-495C-B243-B58C2D455592}"/>
              </a:ext>
            </a:extLst>
          </p:cNvPr>
          <p:cNvSpPr>
            <a:spLocks/>
          </p:cNvSpPr>
          <p:nvPr/>
        </p:nvSpPr>
        <p:spPr bwMode="auto">
          <a:xfrm>
            <a:off x="5791200" y="2578100"/>
            <a:ext cx="1409700" cy="2146300"/>
          </a:xfrm>
          <a:custGeom>
            <a:avLst/>
            <a:gdLst>
              <a:gd name="T0" fmla="*/ 192 w 888"/>
              <a:gd name="T1" fmla="*/ 56 h 1352"/>
              <a:gd name="T2" fmla="*/ 48 w 888"/>
              <a:gd name="T3" fmla="*/ 248 h 1352"/>
              <a:gd name="T4" fmla="*/ 0 w 888"/>
              <a:gd name="T5" fmla="*/ 632 h 1352"/>
              <a:gd name="T6" fmla="*/ 48 w 888"/>
              <a:gd name="T7" fmla="*/ 968 h 1352"/>
              <a:gd name="T8" fmla="*/ 48 w 888"/>
              <a:gd name="T9" fmla="*/ 1112 h 1352"/>
              <a:gd name="T10" fmla="*/ 192 w 888"/>
              <a:gd name="T11" fmla="*/ 1256 h 1352"/>
              <a:gd name="T12" fmla="*/ 384 w 888"/>
              <a:gd name="T13" fmla="*/ 1304 h 1352"/>
              <a:gd name="T14" fmla="*/ 528 w 888"/>
              <a:gd name="T15" fmla="*/ 1304 h 1352"/>
              <a:gd name="T16" fmla="*/ 624 w 888"/>
              <a:gd name="T17" fmla="*/ 1016 h 1352"/>
              <a:gd name="T18" fmla="*/ 672 w 888"/>
              <a:gd name="T19" fmla="*/ 776 h 1352"/>
              <a:gd name="T20" fmla="*/ 672 w 888"/>
              <a:gd name="T21" fmla="*/ 680 h 1352"/>
              <a:gd name="T22" fmla="*/ 864 w 888"/>
              <a:gd name="T23" fmla="*/ 440 h 1352"/>
              <a:gd name="T24" fmla="*/ 816 w 888"/>
              <a:gd name="T25" fmla="*/ 392 h 1352"/>
              <a:gd name="T26" fmla="*/ 816 w 888"/>
              <a:gd name="T27" fmla="*/ 296 h 1352"/>
              <a:gd name="T28" fmla="*/ 864 w 888"/>
              <a:gd name="T29" fmla="*/ 248 h 1352"/>
              <a:gd name="T30" fmla="*/ 720 w 888"/>
              <a:gd name="T31" fmla="*/ 152 h 1352"/>
              <a:gd name="T32" fmla="*/ 576 w 888"/>
              <a:gd name="T33" fmla="*/ 104 h 1352"/>
              <a:gd name="T34" fmla="*/ 240 w 888"/>
              <a:gd name="T35" fmla="*/ 8 h 1352"/>
              <a:gd name="T36" fmla="*/ 192 w 888"/>
              <a:gd name="T37" fmla="*/ 56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8" h="1352">
                <a:moveTo>
                  <a:pt x="192" y="56"/>
                </a:moveTo>
                <a:cubicBezTo>
                  <a:pt x="160" y="96"/>
                  <a:pt x="80" y="152"/>
                  <a:pt x="48" y="248"/>
                </a:cubicBezTo>
                <a:cubicBezTo>
                  <a:pt x="16" y="344"/>
                  <a:pt x="0" y="512"/>
                  <a:pt x="0" y="632"/>
                </a:cubicBezTo>
                <a:cubicBezTo>
                  <a:pt x="0" y="752"/>
                  <a:pt x="40" y="888"/>
                  <a:pt x="48" y="968"/>
                </a:cubicBezTo>
                <a:cubicBezTo>
                  <a:pt x="56" y="1048"/>
                  <a:pt x="24" y="1064"/>
                  <a:pt x="48" y="1112"/>
                </a:cubicBezTo>
                <a:cubicBezTo>
                  <a:pt x="72" y="1160"/>
                  <a:pt x="136" y="1224"/>
                  <a:pt x="192" y="1256"/>
                </a:cubicBezTo>
                <a:cubicBezTo>
                  <a:pt x="248" y="1288"/>
                  <a:pt x="328" y="1296"/>
                  <a:pt x="384" y="1304"/>
                </a:cubicBezTo>
                <a:cubicBezTo>
                  <a:pt x="440" y="1312"/>
                  <a:pt x="488" y="1352"/>
                  <a:pt x="528" y="1304"/>
                </a:cubicBezTo>
                <a:cubicBezTo>
                  <a:pt x="568" y="1256"/>
                  <a:pt x="600" y="1104"/>
                  <a:pt x="624" y="1016"/>
                </a:cubicBezTo>
                <a:cubicBezTo>
                  <a:pt x="648" y="928"/>
                  <a:pt x="664" y="832"/>
                  <a:pt x="672" y="776"/>
                </a:cubicBezTo>
                <a:cubicBezTo>
                  <a:pt x="680" y="720"/>
                  <a:pt x="640" y="736"/>
                  <a:pt x="672" y="680"/>
                </a:cubicBezTo>
                <a:cubicBezTo>
                  <a:pt x="704" y="624"/>
                  <a:pt x="840" y="488"/>
                  <a:pt x="864" y="440"/>
                </a:cubicBezTo>
                <a:cubicBezTo>
                  <a:pt x="888" y="392"/>
                  <a:pt x="824" y="416"/>
                  <a:pt x="816" y="392"/>
                </a:cubicBezTo>
                <a:cubicBezTo>
                  <a:pt x="808" y="368"/>
                  <a:pt x="808" y="320"/>
                  <a:pt x="816" y="296"/>
                </a:cubicBezTo>
                <a:cubicBezTo>
                  <a:pt x="824" y="272"/>
                  <a:pt x="880" y="272"/>
                  <a:pt x="864" y="248"/>
                </a:cubicBezTo>
                <a:cubicBezTo>
                  <a:pt x="848" y="224"/>
                  <a:pt x="768" y="176"/>
                  <a:pt x="720" y="152"/>
                </a:cubicBezTo>
                <a:cubicBezTo>
                  <a:pt x="672" y="128"/>
                  <a:pt x="656" y="128"/>
                  <a:pt x="576" y="104"/>
                </a:cubicBezTo>
                <a:cubicBezTo>
                  <a:pt x="496" y="80"/>
                  <a:pt x="304" y="16"/>
                  <a:pt x="240" y="8"/>
                </a:cubicBezTo>
                <a:cubicBezTo>
                  <a:pt x="176" y="0"/>
                  <a:pt x="224" y="16"/>
                  <a:pt x="192" y="56"/>
                </a:cubicBezTo>
                <a:close/>
              </a:path>
            </a:pathLst>
          </a:custGeom>
          <a:solidFill>
            <a:srgbClr val="00FF00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1225AAAF-67CB-4DB0-B1A7-E402D2BF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943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Thành sau</a:t>
            </a:r>
          </a:p>
        </p:txBody>
      </p:sp>
      <p:sp>
        <p:nvSpPr>
          <p:cNvPr id="10258" name="Line 18">
            <a:extLst>
              <a:ext uri="{FF2B5EF4-FFF2-40B4-BE49-F238E27FC236}">
                <a16:creationId xmlns:a16="http://schemas.microsoft.com/office/drawing/2014/main" id="{3745CA5A-44F1-4B3F-9352-9342B91F5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733800"/>
            <a:ext cx="2362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uild="p"/>
      <p:bldP spid="10251" grpId="0" build="p"/>
      <p:bldP spid="10254" grpId="0" build="p"/>
      <p:bldP spid="1025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ECDA21D1-884C-4345-8F72-3C21F815C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0" y="1524000"/>
            <a:ext cx="2971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/>
              <a:t>Cơ ngực lớn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8472F28-6E30-41BE-9D11-BFE9FD54CF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trước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537C147C-7DF5-42CB-AB30-1CC8A365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304006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1B42E5DB-4F2B-40FD-942F-9DB3C58B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76400"/>
            <a:ext cx="7239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>
            <a:extLst>
              <a:ext uri="{FF2B5EF4-FFF2-40B4-BE49-F238E27FC236}">
                <a16:creationId xmlns:a16="http://schemas.microsoft.com/office/drawing/2014/main" id="{9DD50366-8A80-4800-A845-AD22544E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9694">
            <a:off x="1716088" y="1711325"/>
            <a:ext cx="4381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7" name="Rectangle 11">
            <a:extLst>
              <a:ext uri="{FF2B5EF4-FFF2-40B4-BE49-F238E27FC236}">
                <a16:creationId xmlns:a16="http://schemas.microsoft.com/office/drawing/2014/main" id="{7EDF03E9-468C-4726-BF84-A03E8C49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14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ngực bé</a:t>
            </a:r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BBB2426E-148A-48BB-B9AC-8AE6C7EB73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2514600"/>
            <a:ext cx="3276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4BE3C009-EE0A-4AAB-B5D1-D6B912C93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342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quạ - cánh tay</a:t>
            </a:r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553A667E-1974-4074-A737-99D02AD618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2514600"/>
            <a:ext cx="396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9231" name="Picture 15">
            <a:extLst>
              <a:ext uri="{FF2B5EF4-FFF2-40B4-BE49-F238E27FC236}">
                <a16:creationId xmlns:a16="http://schemas.microsoft.com/office/drawing/2014/main" id="{5A1F9380-D6B9-41DA-9CA8-32F35B8EC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3"/>
          <a:stretch>
            <a:fillRect/>
          </a:stretch>
        </p:blipFill>
        <p:spPr bwMode="auto">
          <a:xfrm>
            <a:off x="3581400" y="4429125"/>
            <a:ext cx="20574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725D55D5-B885-46E2-9B19-E8801B563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8" y="3600450"/>
            <a:ext cx="2030412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3" name="Freeform 17">
            <a:extLst>
              <a:ext uri="{FF2B5EF4-FFF2-40B4-BE49-F238E27FC236}">
                <a16:creationId xmlns:a16="http://schemas.microsoft.com/office/drawing/2014/main" id="{D9660851-7C2F-4D73-A359-957393C8E4A0}"/>
              </a:ext>
            </a:extLst>
          </p:cNvPr>
          <p:cNvSpPr>
            <a:spLocks/>
          </p:cNvSpPr>
          <p:nvPr/>
        </p:nvSpPr>
        <p:spPr bwMode="auto">
          <a:xfrm>
            <a:off x="4322763" y="4562475"/>
            <a:ext cx="1368425" cy="649288"/>
          </a:xfrm>
          <a:custGeom>
            <a:avLst/>
            <a:gdLst>
              <a:gd name="T0" fmla="*/ 13 w 862"/>
              <a:gd name="T1" fmla="*/ 342 h 409"/>
              <a:gd name="T2" fmla="*/ 13 w 862"/>
              <a:gd name="T3" fmla="*/ 246 h 409"/>
              <a:gd name="T4" fmla="*/ 94 w 862"/>
              <a:gd name="T5" fmla="*/ 159 h 409"/>
              <a:gd name="T6" fmla="*/ 109 w 862"/>
              <a:gd name="T7" fmla="*/ 102 h 409"/>
              <a:gd name="T8" fmla="*/ 109 w 862"/>
              <a:gd name="T9" fmla="*/ 105 h 409"/>
              <a:gd name="T10" fmla="*/ 301 w 862"/>
              <a:gd name="T11" fmla="*/ 54 h 409"/>
              <a:gd name="T12" fmla="*/ 493 w 862"/>
              <a:gd name="T13" fmla="*/ 6 h 409"/>
              <a:gd name="T14" fmla="*/ 706 w 862"/>
              <a:gd name="T15" fmla="*/ 15 h 409"/>
              <a:gd name="T16" fmla="*/ 829 w 862"/>
              <a:gd name="T17" fmla="*/ 6 h 409"/>
              <a:gd name="T18" fmla="*/ 829 w 862"/>
              <a:gd name="T19" fmla="*/ 54 h 409"/>
              <a:gd name="T20" fmla="*/ 631 w 862"/>
              <a:gd name="T21" fmla="*/ 126 h 409"/>
              <a:gd name="T22" fmla="*/ 490 w 862"/>
              <a:gd name="T23" fmla="*/ 177 h 409"/>
              <a:gd name="T24" fmla="*/ 493 w 862"/>
              <a:gd name="T25" fmla="*/ 240 h 409"/>
              <a:gd name="T26" fmla="*/ 394 w 862"/>
              <a:gd name="T27" fmla="*/ 300 h 409"/>
              <a:gd name="T28" fmla="*/ 298 w 862"/>
              <a:gd name="T29" fmla="*/ 324 h 409"/>
              <a:gd name="T30" fmla="*/ 265 w 862"/>
              <a:gd name="T31" fmla="*/ 300 h 409"/>
              <a:gd name="T32" fmla="*/ 238 w 862"/>
              <a:gd name="T33" fmla="*/ 309 h 409"/>
              <a:gd name="T34" fmla="*/ 253 w 862"/>
              <a:gd name="T35" fmla="*/ 342 h 409"/>
              <a:gd name="T36" fmla="*/ 238 w 862"/>
              <a:gd name="T37" fmla="*/ 387 h 409"/>
              <a:gd name="T38" fmla="*/ 187 w 862"/>
              <a:gd name="T39" fmla="*/ 408 h 409"/>
              <a:gd name="T40" fmla="*/ 142 w 862"/>
              <a:gd name="T41" fmla="*/ 393 h 409"/>
              <a:gd name="T42" fmla="*/ 109 w 862"/>
              <a:gd name="T43" fmla="*/ 390 h 409"/>
              <a:gd name="T44" fmla="*/ 34 w 862"/>
              <a:gd name="T45" fmla="*/ 369 h 409"/>
              <a:gd name="T46" fmla="*/ 13 w 862"/>
              <a:gd name="T47" fmla="*/ 34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62" h="409">
                <a:moveTo>
                  <a:pt x="13" y="342"/>
                </a:moveTo>
                <a:cubicBezTo>
                  <a:pt x="9" y="323"/>
                  <a:pt x="0" y="276"/>
                  <a:pt x="13" y="246"/>
                </a:cubicBezTo>
                <a:cubicBezTo>
                  <a:pt x="26" y="216"/>
                  <a:pt x="78" y="183"/>
                  <a:pt x="94" y="159"/>
                </a:cubicBezTo>
                <a:cubicBezTo>
                  <a:pt x="110" y="135"/>
                  <a:pt x="107" y="111"/>
                  <a:pt x="109" y="102"/>
                </a:cubicBezTo>
                <a:cubicBezTo>
                  <a:pt x="111" y="93"/>
                  <a:pt x="77" y="113"/>
                  <a:pt x="109" y="105"/>
                </a:cubicBezTo>
                <a:cubicBezTo>
                  <a:pt x="141" y="97"/>
                  <a:pt x="237" y="70"/>
                  <a:pt x="301" y="54"/>
                </a:cubicBezTo>
                <a:cubicBezTo>
                  <a:pt x="365" y="38"/>
                  <a:pt x="426" y="12"/>
                  <a:pt x="493" y="6"/>
                </a:cubicBezTo>
                <a:cubicBezTo>
                  <a:pt x="560" y="0"/>
                  <a:pt x="650" y="15"/>
                  <a:pt x="706" y="15"/>
                </a:cubicBezTo>
                <a:cubicBezTo>
                  <a:pt x="762" y="15"/>
                  <a:pt x="809" y="0"/>
                  <a:pt x="829" y="6"/>
                </a:cubicBezTo>
                <a:cubicBezTo>
                  <a:pt x="849" y="12"/>
                  <a:pt x="862" y="34"/>
                  <a:pt x="829" y="54"/>
                </a:cubicBezTo>
                <a:cubicBezTo>
                  <a:pt x="796" y="74"/>
                  <a:pt x="687" y="106"/>
                  <a:pt x="631" y="126"/>
                </a:cubicBezTo>
                <a:cubicBezTo>
                  <a:pt x="575" y="146"/>
                  <a:pt x="513" y="158"/>
                  <a:pt x="490" y="177"/>
                </a:cubicBezTo>
                <a:cubicBezTo>
                  <a:pt x="467" y="196"/>
                  <a:pt x="509" y="220"/>
                  <a:pt x="493" y="240"/>
                </a:cubicBezTo>
                <a:cubicBezTo>
                  <a:pt x="477" y="260"/>
                  <a:pt x="426" y="286"/>
                  <a:pt x="394" y="300"/>
                </a:cubicBezTo>
                <a:cubicBezTo>
                  <a:pt x="362" y="314"/>
                  <a:pt x="319" y="324"/>
                  <a:pt x="298" y="324"/>
                </a:cubicBezTo>
                <a:cubicBezTo>
                  <a:pt x="277" y="324"/>
                  <a:pt x="275" y="303"/>
                  <a:pt x="265" y="300"/>
                </a:cubicBezTo>
                <a:cubicBezTo>
                  <a:pt x="255" y="297"/>
                  <a:pt x="240" y="302"/>
                  <a:pt x="238" y="309"/>
                </a:cubicBezTo>
                <a:cubicBezTo>
                  <a:pt x="236" y="316"/>
                  <a:pt x="253" y="329"/>
                  <a:pt x="253" y="342"/>
                </a:cubicBezTo>
                <a:cubicBezTo>
                  <a:pt x="253" y="355"/>
                  <a:pt x="249" y="376"/>
                  <a:pt x="238" y="387"/>
                </a:cubicBezTo>
                <a:cubicBezTo>
                  <a:pt x="227" y="398"/>
                  <a:pt x="203" y="407"/>
                  <a:pt x="187" y="408"/>
                </a:cubicBezTo>
                <a:cubicBezTo>
                  <a:pt x="171" y="409"/>
                  <a:pt x="155" y="396"/>
                  <a:pt x="142" y="393"/>
                </a:cubicBezTo>
                <a:cubicBezTo>
                  <a:pt x="129" y="390"/>
                  <a:pt x="127" y="394"/>
                  <a:pt x="109" y="390"/>
                </a:cubicBezTo>
                <a:cubicBezTo>
                  <a:pt x="91" y="386"/>
                  <a:pt x="50" y="377"/>
                  <a:pt x="34" y="369"/>
                </a:cubicBezTo>
                <a:cubicBezTo>
                  <a:pt x="18" y="361"/>
                  <a:pt x="17" y="348"/>
                  <a:pt x="13" y="342"/>
                </a:cubicBezTo>
                <a:close/>
              </a:path>
            </a:pathLst>
          </a:custGeom>
          <a:solidFill>
            <a:srgbClr val="00FF00">
              <a:alpha val="4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9234" name="Freeform 18">
            <a:extLst>
              <a:ext uri="{FF2B5EF4-FFF2-40B4-BE49-F238E27FC236}">
                <a16:creationId xmlns:a16="http://schemas.microsoft.com/office/drawing/2014/main" id="{FCF15900-8674-4A68-9847-D69B8A21464A}"/>
              </a:ext>
            </a:extLst>
          </p:cNvPr>
          <p:cNvSpPr>
            <a:spLocks/>
          </p:cNvSpPr>
          <p:nvPr/>
        </p:nvSpPr>
        <p:spPr bwMode="auto">
          <a:xfrm>
            <a:off x="7762875" y="4267200"/>
            <a:ext cx="528638" cy="1274763"/>
          </a:xfrm>
          <a:custGeom>
            <a:avLst/>
            <a:gdLst>
              <a:gd name="T0" fmla="*/ 8 w 333"/>
              <a:gd name="T1" fmla="*/ 30 h 803"/>
              <a:gd name="T2" fmla="*/ 8 w 333"/>
              <a:gd name="T3" fmla="*/ 63 h 803"/>
              <a:gd name="T4" fmla="*/ 56 w 333"/>
              <a:gd name="T5" fmla="*/ 255 h 803"/>
              <a:gd name="T6" fmla="*/ 32 w 333"/>
              <a:gd name="T7" fmla="*/ 336 h 803"/>
              <a:gd name="T8" fmla="*/ 44 w 333"/>
              <a:gd name="T9" fmla="*/ 465 h 803"/>
              <a:gd name="T10" fmla="*/ 68 w 333"/>
              <a:gd name="T11" fmla="*/ 537 h 803"/>
              <a:gd name="T12" fmla="*/ 104 w 333"/>
              <a:gd name="T13" fmla="*/ 582 h 803"/>
              <a:gd name="T14" fmla="*/ 113 w 333"/>
              <a:gd name="T15" fmla="*/ 678 h 803"/>
              <a:gd name="T16" fmla="*/ 104 w 333"/>
              <a:gd name="T17" fmla="*/ 735 h 803"/>
              <a:gd name="T18" fmla="*/ 140 w 333"/>
              <a:gd name="T19" fmla="*/ 735 h 803"/>
              <a:gd name="T20" fmla="*/ 254 w 333"/>
              <a:gd name="T21" fmla="*/ 801 h 803"/>
              <a:gd name="T22" fmla="*/ 326 w 333"/>
              <a:gd name="T23" fmla="*/ 726 h 803"/>
              <a:gd name="T24" fmla="*/ 296 w 333"/>
              <a:gd name="T25" fmla="*/ 447 h 803"/>
              <a:gd name="T26" fmla="*/ 200 w 333"/>
              <a:gd name="T27" fmla="*/ 159 h 803"/>
              <a:gd name="T28" fmla="*/ 152 w 333"/>
              <a:gd name="T29" fmla="*/ 111 h 803"/>
              <a:gd name="T30" fmla="*/ 56 w 333"/>
              <a:gd name="T31" fmla="*/ 15 h 803"/>
              <a:gd name="T32" fmla="*/ 68 w 333"/>
              <a:gd name="T33" fmla="*/ 18 h 803"/>
              <a:gd name="T34" fmla="*/ 8 w 333"/>
              <a:gd name="T35" fmla="*/ 30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3" h="803">
                <a:moveTo>
                  <a:pt x="8" y="30"/>
                </a:moveTo>
                <a:cubicBezTo>
                  <a:pt x="0" y="38"/>
                  <a:pt x="0" y="26"/>
                  <a:pt x="8" y="63"/>
                </a:cubicBezTo>
                <a:cubicBezTo>
                  <a:pt x="16" y="100"/>
                  <a:pt x="52" y="210"/>
                  <a:pt x="56" y="255"/>
                </a:cubicBezTo>
                <a:cubicBezTo>
                  <a:pt x="60" y="300"/>
                  <a:pt x="34" y="301"/>
                  <a:pt x="32" y="336"/>
                </a:cubicBezTo>
                <a:cubicBezTo>
                  <a:pt x="30" y="371"/>
                  <a:pt x="38" y="432"/>
                  <a:pt x="44" y="465"/>
                </a:cubicBezTo>
                <a:cubicBezTo>
                  <a:pt x="50" y="498"/>
                  <a:pt x="58" y="518"/>
                  <a:pt x="68" y="537"/>
                </a:cubicBezTo>
                <a:cubicBezTo>
                  <a:pt x="78" y="556"/>
                  <a:pt x="97" y="559"/>
                  <a:pt x="104" y="582"/>
                </a:cubicBezTo>
                <a:cubicBezTo>
                  <a:pt x="111" y="605"/>
                  <a:pt x="113" y="653"/>
                  <a:pt x="113" y="678"/>
                </a:cubicBezTo>
                <a:cubicBezTo>
                  <a:pt x="113" y="703"/>
                  <a:pt x="99" y="725"/>
                  <a:pt x="104" y="735"/>
                </a:cubicBezTo>
                <a:cubicBezTo>
                  <a:pt x="109" y="745"/>
                  <a:pt x="115" y="724"/>
                  <a:pt x="140" y="735"/>
                </a:cubicBezTo>
                <a:cubicBezTo>
                  <a:pt x="165" y="746"/>
                  <a:pt x="223" y="803"/>
                  <a:pt x="254" y="801"/>
                </a:cubicBezTo>
                <a:cubicBezTo>
                  <a:pt x="285" y="799"/>
                  <a:pt x="319" y="785"/>
                  <a:pt x="326" y="726"/>
                </a:cubicBezTo>
                <a:cubicBezTo>
                  <a:pt x="333" y="667"/>
                  <a:pt x="317" y="541"/>
                  <a:pt x="296" y="447"/>
                </a:cubicBezTo>
                <a:cubicBezTo>
                  <a:pt x="275" y="353"/>
                  <a:pt x="224" y="215"/>
                  <a:pt x="200" y="159"/>
                </a:cubicBezTo>
                <a:cubicBezTo>
                  <a:pt x="176" y="103"/>
                  <a:pt x="176" y="135"/>
                  <a:pt x="152" y="111"/>
                </a:cubicBezTo>
                <a:cubicBezTo>
                  <a:pt x="128" y="87"/>
                  <a:pt x="70" y="30"/>
                  <a:pt x="56" y="15"/>
                </a:cubicBezTo>
                <a:cubicBezTo>
                  <a:pt x="42" y="0"/>
                  <a:pt x="76" y="15"/>
                  <a:pt x="68" y="18"/>
                </a:cubicBezTo>
                <a:cubicBezTo>
                  <a:pt x="60" y="21"/>
                  <a:pt x="20" y="28"/>
                  <a:pt x="8" y="30"/>
                </a:cubicBezTo>
                <a:close/>
              </a:path>
            </a:pathLst>
          </a:custGeom>
          <a:solidFill>
            <a:srgbClr val="00FF0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9235" name="Picture 19">
            <a:extLst>
              <a:ext uri="{FF2B5EF4-FFF2-40B4-BE49-F238E27FC236}">
                <a16:creationId xmlns:a16="http://schemas.microsoft.com/office/drawing/2014/main" id="{95BBF991-1230-4EAB-AAC7-F12666881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786">
            <a:off x="2667000" y="1962150"/>
            <a:ext cx="7048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6" name="Rectangle 20">
            <a:extLst>
              <a:ext uri="{FF2B5EF4-FFF2-40B4-BE49-F238E27FC236}">
                <a16:creationId xmlns:a16="http://schemas.microsoft.com/office/drawing/2014/main" id="{5B2B0EDC-7B89-4A44-B471-8ED23DE0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574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dưới đòn</a:t>
            </a:r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C670C30D-F958-4D9E-B576-948EF7F2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/>
          <a:stretch>
            <a:fillRect/>
          </a:stretch>
        </p:blipFill>
        <p:spPr bwMode="auto">
          <a:xfrm rot="823665">
            <a:off x="1543050" y="1865313"/>
            <a:ext cx="25050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7" name="Line 21">
            <a:extLst>
              <a:ext uri="{FF2B5EF4-FFF2-40B4-BE49-F238E27FC236}">
                <a16:creationId xmlns:a16="http://schemas.microsoft.com/office/drawing/2014/main" id="{7DB61ED3-7F62-4B7A-AAC7-C1C9130491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2133600"/>
            <a:ext cx="2819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8C2D7806-1D39-4802-AD46-329105EC8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1828800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7" grpId="0" build="p"/>
      <p:bldP spid="9229" grpId="0" build="p"/>
      <p:bldP spid="92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E823E90-C3EC-43F4-B147-7A1CC5307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0" y="1524000"/>
            <a:ext cx="2971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vi-VN"/>
              <a:t>Cơ ngực lớn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E9382A0-D26D-4AB4-B1F9-AA8AB24597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95300" y="190500"/>
            <a:ext cx="8229600" cy="7239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 sz="4000"/>
              <a:t>Thành trước: Cơ ngực lớn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911B63B1-60B0-40CD-9CE3-42956FC88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304006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8A47017A-EC50-4431-8AF2-BC338FC2C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76400"/>
            <a:ext cx="7239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78745193-6530-4C64-B91B-4BC4F3BCC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9694">
            <a:off x="1716088" y="1711325"/>
            <a:ext cx="4381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7" name="Picture 11">
            <a:extLst>
              <a:ext uri="{FF2B5EF4-FFF2-40B4-BE49-F238E27FC236}">
                <a16:creationId xmlns:a16="http://schemas.microsoft.com/office/drawing/2014/main" id="{23DE120E-2AE8-44AF-8FA5-7BDCDC066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3"/>
          <a:stretch>
            <a:fillRect/>
          </a:stretch>
        </p:blipFill>
        <p:spPr bwMode="auto">
          <a:xfrm>
            <a:off x="4214813" y="4429125"/>
            <a:ext cx="20574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8" name="Picture 12">
            <a:extLst>
              <a:ext uri="{FF2B5EF4-FFF2-40B4-BE49-F238E27FC236}">
                <a16:creationId xmlns:a16="http://schemas.microsoft.com/office/drawing/2014/main" id="{8575AE79-40DB-49E4-89A8-193C9AA75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8" y="3600450"/>
            <a:ext cx="2030412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9" name="Freeform 13">
            <a:extLst>
              <a:ext uri="{FF2B5EF4-FFF2-40B4-BE49-F238E27FC236}">
                <a16:creationId xmlns:a16="http://schemas.microsoft.com/office/drawing/2014/main" id="{37830B2D-8466-45F5-96CE-623CF7D69AC7}"/>
              </a:ext>
            </a:extLst>
          </p:cNvPr>
          <p:cNvSpPr>
            <a:spLocks/>
          </p:cNvSpPr>
          <p:nvPr/>
        </p:nvSpPr>
        <p:spPr bwMode="auto">
          <a:xfrm>
            <a:off x="4954588" y="4562475"/>
            <a:ext cx="1370012" cy="592138"/>
          </a:xfrm>
          <a:custGeom>
            <a:avLst/>
            <a:gdLst>
              <a:gd name="T0" fmla="*/ 11 w 863"/>
              <a:gd name="T1" fmla="*/ 315 h 373"/>
              <a:gd name="T2" fmla="*/ 14 w 863"/>
              <a:gd name="T3" fmla="*/ 246 h 373"/>
              <a:gd name="T4" fmla="*/ 95 w 863"/>
              <a:gd name="T5" fmla="*/ 159 h 373"/>
              <a:gd name="T6" fmla="*/ 110 w 863"/>
              <a:gd name="T7" fmla="*/ 102 h 373"/>
              <a:gd name="T8" fmla="*/ 110 w 863"/>
              <a:gd name="T9" fmla="*/ 105 h 373"/>
              <a:gd name="T10" fmla="*/ 302 w 863"/>
              <a:gd name="T11" fmla="*/ 54 h 373"/>
              <a:gd name="T12" fmla="*/ 494 w 863"/>
              <a:gd name="T13" fmla="*/ 6 h 373"/>
              <a:gd name="T14" fmla="*/ 707 w 863"/>
              <a:gd name="T15" fmla="*/ 15 h 373"/>
              <a:gd name="T16" fmla="*/ 830 w 863"/>
              <a:gd name="T17" fmla="*/ 6 h 373"/>
              <a:gd name="T18" fmla="*/ 830 w 863"/>
              <a:gd name="T19" fmla="*/ 54 h 373"/>
              <a:gd name="T20" fmla="*/ 632 w 863"/>
              <a:gd name="T21" fmla="*/ 126 h 373"/>
              <a:gd name="T22" fmla="*/ 491 w 863"/>
              <a:gd name="T23" fmla="*/ 177 h 373"/>
              <a:gd name="T24" fmla="*/ 350 w 863"/>
              <a:gd name="T25" fmla="*/ 174 h 373"/>
              <a:gd name="T26" fmla="*/ 245 w 863"/>
              <a:gd name="T27" fmla="*/ 279 h 373"/>
              <a:gd name="T28" fmla="*/ 158 w 863"/>
              <a:gd name="T29" fmla="*/ 318 h 373"/>
              <a:gd name="T30" fmla="*/ 95 w 863"/>
              <a:gd name="T31" fmla="*/ 339 h 373"/>
              <a:gd name="T32" fmla="*/ 71 w 863"/>
              <a:gd name="T33" fmla="*/ 363 h 373"/>
              <a:gd name="T34" fmla="*/ 35 w 863"/>
              <a:gd name="T35" fmla="*/ 369 h 373"/>
              <a:gd name="T36" fmla="*/ 32 w 863"/>
              <a:gd name="T37" fmla="*/ 339 h 373"/>
              <a:gd name="T38" fmla="*/ 11 w 863"/>
              <a:gd name="T39" fmla="*/ 315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3" h="373">
                <a:moveTo>
                  <a:pt x="11" y="315"/>
                </a:moveTo>
                <a:cubicBezTo>
                  <a:pt x="10" y="298"/>
                  <a:pt x="0" y="272"/>
                  <a:pt x="14" y="246"/>
                </a:cubicBezTo>
                <a:cubicBezTo>
                  <a:pt x="28" y="220"/>
                  <a:pt x="79" y="183"/>
                  <a:pt x="95" y="159"/>
                </a:cubicBezTo>
                <a:cubicBezTo>
                  <a:pt x="111" y="135"/>
                  <a:pt x="108" y="111"/>
                  <a:pt x="110" y="102"/>
                </a:cubicBezTo>
                <a:cubicBezTo>
                  <a:pt x="112" y="93"/>
                  <a:pt x="78" y="113"/>
                  <a:pt x="110" y="105"/>
                </a:cubicBezTo>
                <a:cubicBezTo>
                  <a:pt x="142" y="97"/>
                  <a:pt x="238" y="70"/>
                  <a:pt x="302" y="54"/>
                </a:cubicBezTo>
                <a:cubicBezTo>
                  <a:pt x="366" y="38"/>
                  <a:pt x="427" y="12"/>
                  <a:pt x="494" y="6"/>
                </a:cubicBezTo>
                <a:cubicBezTo>
                  <a:pt x="561" y="0"/>
                  <a:pt x="651" y="15"/>
                  <a:pt x="707" y="15"/>
                </a:cubicBezTo>
                <a:cubicBezTo>
                  <a:pt x="763" y="15"/>
                  <a:pt x="810" y="0"/>
                  <a:pt x="830" y="6"/>
                </a:cubicBezTo>
                <a:cubicBezTo>
                  <a:pt x="850" y="12"/>
                  <a:pt x="863" y="34"/>
                  <a:pt x="830" y="54"/>
                </a:cubicBezTo>
                <a:cubicBezTo>
                  <a:pt x="797" y="74"/>
                  <a:pt x="688" y="106"/>
                  <a:pt x="632" y="126"/>
                </a:cubicBezTo>
                <a:cubicBezTo>
                  <a:pt x="576" y="146"/>
                  <a:pt x="538" y="169"/>
                  <a:pt x="491" y="177"/>
                </a:cubicBezTo>
                <a:cubicBezTo>
                  <a:pt x="444" y="185"/>
                  <a:pt x="391" y="157"/>
                  <a:pt x="350" y="174"/>
                </a:cubicBezTo>
                <a:cubicBezTo>
                  <a:pt x="309" y="191"/>
                  <a:pt x="277" y="255"/>
                  <a:pt x="245" y="279"/>
                </a:cubicBezTo>
                <a:cubicBezTo>
                  <a:pt x="213" y="303"/>
                  <a:pt x="183" y="308"/>
                  <a:pt x="158" y="318"/>
                </a:cubicBezTo>
                <a:cubicBezTo>
                  <a:pt x="133" y="328"/>
                  <a:pt x="109" y="332"/>
                  <a:pt x="95" y="339"/>
                </a:cubicBezTo>
                <a:cubicBezTo>
                  <a:pt x="81" y="346"/>
                  <a:pt x="81" y="358"/>
                  <a:pt x="71" y="363"/>
                </a:cubicBezTo>
                <a:cubicBezTo>
                  <a:pt x="61" y="368"/>
                  <a:pt x="42" y="373"/>
                  <a:pt x="35" y="369"/>
                </a:cubicBezTo>
                <a:cubicBezTo>
                  <a:pt x="28" y="365"/>
                  <a:pt x="36" y="348"/>
                  <a:pt x="32" y="339"/>
                </a:cubicBezTo>
                <a:cubicBezTo>
                  <a:pt x="28" y="330"/>
                  <a:pt x="15" y="320"/>
                  <a:pt x="11" y="315"/>
                </a:cubicBezTo>
                <a:close/>
              </a:path>
            </a:pathLst>
          </a:custGeom>
          <a:solidFill>
            <a:srgbClr val="00FF00">
              <a:alpha val="42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9710" name="Freeform 14">
            <a:extLst>
              <a:ext uri="{FF2B5EF4-FFF2-40B4-BE49-F238E27FC236}">
                <a16:creationId xmlns:a16="http://schemas.microsoft.com/office/drawing/2014/main" id="{C4540199-4B01-4807-AE82-51F36293DA04}"/>
              </a:ext>
            </a:extLst>
          </p:cNvPr>
          <p:cNvSpPr>
            <a:spLocks/>
          </p:cNvSpPr>
          <p:nvPr/>
        </p:nvSpPr>
        <p:spPr bwMode="auto">
          <a:xfrm>
            <a:off x="7905750" y="4424363"/>
            <a:ext cx="354013" cy="1082675"/>
          </a:xfrm>
          <a:custGeom>
            <a:avLst/>
            <a:gdLst>
              <a:gd name="T0" fmla="*/ 3 w 223"/>
              <a:gd name="T1" fmla="*/ 24 h 682"/>
              <a:gd name="T2" fmla="*/ 42 w 223"/>
              <a:gd name="T3" fmla="*/ 147 h 682"/>
              <a:gd name="T4" fmla="*/ 84 w 223"/>
              <a:gd name="T5" fmla="*/ 288 h 682"/>
              <a:gd name="T6" fmla="*/ 102 w 223"/>
              <a:gd name="T7" fmla="*/ 366 h 682"/>
              <a:gd name="T8" fmla="*/ 105 w 223"/>
              <a:gd name="T9" fmla="*/ 441 h 682"/>
              <a:gd name="T10" fmla="*/ 102 w 223"/>
              <a:gd name="T11" fmla="*/ 507 h 682"/>
              <a:gd name="T12" fmla="*/ 102 w 223"/>
              <a:gd name="T13" fmla="*/ 573 h 682"/>
              <a:gd name="T14" fmla="*/ 111 w 223"/>
              <a:gd name="T15" fmla="*/ 639 h 682"/>
              <a:gd name="T16" fmla="*/ 171 w 223"/>
              <a:gd name="T17" fmla="*/ 675 h 682"/>
              <a:gd name="T18" fmla="*/ 219 w 223"/>
              <a:gd name="T19" fmla="*/ 594 h 682"/>
              <a:gd name="T20" fmla="*/ 198 w 223"/>
              <a:gd name="T21" fmla="*/ 345 h 682"/>
              <a:gd name="T22" fmla="*/ 99 w 223"/>
              <a:gd name="T23" fmla="*/ 96 h 682"/>
              <a:gd name="T24" fmla="*/ 39 w 223"/>
              <a:gd name="T25" fmla="*/ 12 h 682"/>
              <a:gd name="T26" fmla="*/ 3 w 223"/>
              <a:gd name="T27" fmla="*/ 24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3" h="682">
                <a:moveTo>
                  <a:pt x="3" y="24"/>
                </a:moveTo>
                <a:cubicBezTo>
                  <a:pt x="0" y="46"/>
                  <a:pt x="28" y="103"/>
                  <a:pt x="42" y="147"/>
                </a:cubicBezTo>
                <a:cubicBezTo>
                  <a:pt x="56" y="191"/>
                  <a:pt x="74" y="252"/>
                  <a:pt x="84" y="288"/>
                </a:cubicBezTo>
                <a:cubicBezTo>
                  <a:pt x="94" y="324"/>
                  <a:pt x="99" y="341"/>
                  <a:pt x="102" y="366"/>
                </a:cubicBezTo>
                <a:cubicBezTo>
                  <a:pt x="105" y="391"/>
                  <a:pt x="105" y="418"/>
                  <a:pt x="105" y="441"/>
                </a:cubicBezTo>
                <a:cubicBezTo>
                  <a:pt x="105" y="464"/>
                  <a:pt x="102" y="485"/>
                  <a:pt x="102" y="507"/>
                </a:cubicBezTo>
                <a:cubicBezTo>
                  <a:pt x="102" y="529"/>
                  <a:pt x="100" y="551"/>
                  <a:pt x="102" y="573"/>
                </a:cubicBezTo>
                <a:cubicBezTo>
                  <a:pt x="104" y="595"/>
                  <a:pt x="100" y="622"/>
                  <a:pt x="111" y="639"/>
                </a:cubicBezTo>
                <a:cubicBezTo>
                  <a:pt x="122" y="656"/>
                  <a:pt x="153" y="682"/>
                  <a:pt x="171" y="675"/>
                </a:cubicBezTo>
                <a:cubicBezTo>
                  <a:pt x="189" y="668"/>
                  <a:pt x="215" y="649"/>
                  <a:pt x="219" y="594"/>
                </a:cubicBezTo>
                <a:cubicBezTo>
                  <a:pt x="223" y="539"/>
                  <a:pt x="218" y="428"/>
                  <a:pt x="198" y="345"/>
                </a:cubicBezTo>
                <a:cubicBezTo>
                  <a:pt x="178" y="262"/>
                  <a:pt x="126" y="151"/>
                  <a:pt x="99" y="96"/>
                </a:cubicBezTo>
                <a:cubicBezTo>
                  <a:pt x="72" y="41"/>
                  <a:pt x="55" y="24"/>
                  <a:pt x="39" y="12"/>
                </a:cubicBezTo>
                <a:cubicBezTo>
                  <a:pt x="23" y="0"/>
                  <a:pt x="10" y="22"/>
                  <a:pt x="3" y="24"/>
                </a:cubicBezTo>
                <a:close/>
              </a:path>
            </a:pathLst>
          </a:custGeom>
          <a:solidFill>
            <a:srgbClr val="00FF0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29711" name="Picture 15">
            <a:extLst>
              <a:ext uri="{FF2B5EF4-FFF2-40B4-BE49-F238E27FC236}">
                <a16:creationId xmlns:a16="http://schemas.microsoft.com/office/drawing/2014/main" id="{52FFB0F7-BDDC-4EC4-9198-62C19FDB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786">
            <a:off x="2654300" y="2000250"/>
            <a:ext cx="838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3" name="Picture 17">
            <a:extLst>
              <a:ext uri="{FF2B5EF4-FFF2-40B4-BE49-F238E27FC236}">
                <a16:creationId xmlns:a16="http://schemas.microsoft.com/office/drawing/2014/main" id="{79880E21-6255-4E59-979A-F768B518B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4904"/>
          <a:stretch>
            <a:fillRect/>
          </a:stretch>
        </p:blipFill>
        <p:spPr bwMode="auto">
          <a:xfrm rot="823665">
            <a:off x="1544638" y="1844675"/>
            <a:ext cx="257016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15" name="Line 19">
            <a:extLst>
              <a:ext uri="{FF2B5EF4-FFF2-40B4-BE49-F238E27FC236}">
                <a16:creationId xmlns:a16="http://schemas.microsoft.com/office/drawing/2014/main" id="{F43DDB6B-F65E-4570-8291-D20B3BEEBD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1828800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9716" name="Freeform 20">
            <a:extLst>
              <a:ext uri="{FF2B5EF4-FFF2-40B4-BE49-F238E27FC236}">
                <a16:creationId xmlns:a16="http://schemas.microsoft.com/office/drawing/2014/main" id="{95A78582-E696-4B93-A8D4-624D33E8AEEF}"/>
              </a:ext>
            </a:extLst>
          </p:cNvPr>
          <p:cNvSpPr>
            <a:spLocks/>
          </p:cNvSpPr>
          <p:nvPr/>
        </p:nvSpPr>
        <p:spPr bwMode="auto">
          <a:xfrm>
            <a:off x="2636838" y="1614488"/>
            <a:ext cx="704850" cy="466725"/>
          </a:xfrm>
          <a:custGeom>
            <a:avLst/>
            <a:gdLst>
              <a:gd name="T0" fmla="*/ 250 w 444"/>
              <a:gd name="T1" fmla="*/ 150 h 294"/>
              <a:gd name="T2" fmla="*/ 406 w 444"/>
              <a:gd name="T3" fmla="*/ 225 h 294"/>
              <a:gd name="T4" fmla="*/ 430 w 444"/>
              <a:gd name="T5" fmla="*/ 276 h 294"/>
              <a:gd name="T6" fmla="*/ 400 w 444"/>
              <a:gd name="T7" fmla="*/ 270 h 294"/>
              <a:gd name="T8" fmla="*/ 166 w 444"/>
              <a:gd name="T9" fmla="*/ 132 h 294"/>
              <a:gd name="T10" fmla="*/ 25 w 444"/>
              <a:gd name="T11" fmla="*/ 24 h 294"/>
              <a:gd name="T12" fmla="*/ 13 w 444"/>
              <a:gd name="T13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294">
                <a:moveTo>
                  <a:pt x="250" y="150"/>
                </a:moveTo>
                <a:cubicBezTo>
                  <a:pt x="276" y="163"/>
                  <a:pt x="376" y="204"/>
                  <a:pt x="406" y="225"/>
                </a:cubicBezTo>
                <a:cubicBezTo>
                  <a:pt x="436" y="246"/>
                  <a:pt x="431" y="269"/>
                  <a:pt x="430" y="276"/>
                </a:cubicBezTo>
                <a:cubicBezTo>
                  <a:pt x="429" y="283"/>
                  <a:pt x="444" y="294"/>
                  <a:pt x="400" y="270"/>
                </a:cubicBezTo>
                <a:cubicBezTo>
                  <a:pt x="356" y="246"/>
                  <a:pt x="229" y="173"/>
                  <a:pt x="166" y="132"/>
                </a:cubicBezTo>
                <a:cubicBezTo>
                  <a:pt x="103" y="91"/>
                  <a:pt x="50" y="46"/>
                  <a:pt x="25" y="24"/>
                </a:cubicBezTo>
                <a:cubicBezTo>
                  <a:pt x="0" y="2"/>
                  <a:pt x="15" y="5"/>
                  <a:pt x="13" y="0"/>
                </a:cubicBezTo>
              </a:path>
            </a:pathLst>
          </a:custGeom>
          <a:solidFill>
            <a:srgbClr val="FF0000">
              <a:alpha val="5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9717" name="Oval 21">
            <a:extLst>
              <a:ext uri="{FF2B5EF4-FFF2-40B4-BE49-F238E27FC236}">
                <a16:creationId xmlns:a16="http://schemas.microsoft.com/office/drawing/2014/main" id="{0F6CCBDF-1F5C-4BA4-83DB-BDA5093A5024}"/>
              </a:ext>
            </a:extLst>
          </p:cNvPr>
          <p:cNvSpPr>
            <a:spLocks noChangeArrowheads="1"/>
          </p:cNvSpPr>
          <p:nvPr/>
        </p:nvSpPr>
        <p:spPr bwMode="auto">
          <a:xfrm rot="1641537">
            <a:off x="3319463" y="2500313"/>
            <a:ext cx="152400" cy="76200"/>
          </a:xfrm>
          <a:prstGeom prst="ellipse">
            <a:avLst/>
          </a:prstGeom>
          <a:solidFill>
            <a:srgbClr val="FF0000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718" name="Oval 22">
            <a:extLst>
              <a:ext uri="{FF2B5EF4-FFF2-40B4-BE49-F238E27FC236}">
                <a16:creationId xmlns:a16="http://schemas.microsoft.com/office/drawing/2014/main" id="{27716129-3811-4EE4-978B-BA1F89F24E2D}"/>
              </a:ext>
            </a:extLst>
          </p:cNvPr>
          <p:cNvSpPr>
            <a:spLocks noChangeArrowheads="1"/>
          </p:cNvSpPr>
          <p:nvPr/>
        </p:nvSpPr>
        <p:spPr bwMode="auto">
          <a:xfrm rot="605464">
            <a:off x="3509963" y="2971800"/>
            <a:ext cx="228600" cy="90488"/>
          </a:xfrm>
          <a:prstGeom prst="ellipse">
            <a:avLst/>
          </a:prstGeom>
          <a:solidFill>
            <a:srgbClr val="FF0000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719" name="Oval 23">
            <a:extLst>
              <a:ext uri="{FF2B5EF4-FFF2-40B4-BE49-F238E27FC236}">
                <a16:creationId xmlns:a16="http://schemas.microsoft.com/office/drawing/2014/main" id="{2ACE040B-01FF-4C88-9D68-AEB47E4D2A51}"/>
              </a:ext>
            </a:extLst>
          </p:cNvPr>
          <p:cNvSpPr>
            <a:spLocks noChangeArrowheads="1"/>
          </p:cNvSpPr>
          <p:nvPr/>
        </p:nvSpPr>
        <p:spPr bwMode="auto">
          <a:xfrm rot="964836">
            <a:off x="3448050" y="3438525"/>
            <a:ext cx="228600" cy="90488"/>
          </a:xfrm>
          <a:prstGeom prst="ellipse">
            <a:avLst/>
          </a:prstGeom>
          <a:solidFill>
            <a:srgbClr val="FF0000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720" name="Oval 24">
            <a:extLst>
              <a:ext uri="{FF2B5EF4-FFF2-40B4-BE49-F238E27FC236}">
                <a16:creationId xmlns:a16="http://schemas.microsoft.com/office/drawing/2014/main" id="{72BE99B9-8F9E-49E3-9A28-DCA6B9845257}"/>
              </a:ext>
            </a:extLst>
          </p:cNvPr>
          <p:cNvSpPr>
            <a:spLocks noChangeArrowheads="1"/>
          </p:cNvSpPr>
          <p:nvPr/>
        </p:nvSpPr>
        <p:spPr bwMode="auto">
          <a:xfrm rot="605464">
            <a:off x="3343275" y="3948113"/>
            <a:ext cx="228600" cy="90487"/>
          </a:xfrm>
          <a:prstGeom prst="ellipse">
            <a:avLst/>
          </a:prstGeom>
          <a:solidFill>
            <a:srgbClr val="FF0000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721" name="Oval 25">
            <a:extLst>
              <a:ext uri="{FF2B5EF4-FFF2-40B4-BE49-F238E27FC236}">
                <a16:creationId xmlns:a16="http://schemas.microsoft.com/office/drawing/2014/main" id="{60C0EB94-FC71-4C5E-A406-ED64C05C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4430713"/>
            <a:ext cx="409575" cy="109537"/>
          </a:xfrm>
          <a:prstGeom prst="ellipse">
            <a:avLst/>
          </a:prstGeom>
          <a:solidFill>
            <a:srgbClr val="FF0000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722" name="Oval 26">
            <a:extLst>
              <a:ext uri="{FF2B5EF4-FFF2-40B4-BE49-F238E27FC236}">
                <a16:creationId xmlns:a16="http://schemas.microsoft.com/office/drawing/2014/main" id="{1BFAC6B5-6ED6-461C-A6EF-2A0918208AA7}"/>
              </a:ext>
            </a:extLst>
          </p:cNvPr>
          <p:cNvSpPr>
            <a:spLocks noChangeArrowheads="1"/>
          </p:cNvSpPr>
          <p:nvPr/>
        </p:nvSpPr>
        <p:spPr bwMode="auto">
          <a:xfrm rot="1670276">
            <a:off x="2824163" y="4405313"/>
            <a:ext cx="228600" cy="90487"/>
          </a:xfrm>
          <a:prstGeom prst="ellipse">
            <a:avLst/>
          </a:prstGeom>
          <a:solidFill>
            <a:srgbClr val="FF0000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723" name="Oval 27">
            <a:extLst>
              <a:ext uri="{FF2B5EF4-FFF2-40B4-BE49-F238E27FC236}">
                <a16:creationId xmlns:a16="http://schemas.microsoft.com/office/drawing/2014/main" id="{9A6A5BAA-98DD-47E4-BBAB-4A04539C08A1}"/>
              </a:ext>
            </a:extLst>
          </p:cNvPr>
          <p:cNvSpPr>
            <a:spLocks noChangeArrowheads="1"/>
          </p:cNvSpPr>
          <p:nvPr/>
        </p:nvSpPr>
        <p:spPr bwMode="auto">
          <a:xfrm rot="-298613">
            <a:off x="2765425" y="4919663"/>
            <a:ext cx="409575" cy="109537"/>
          </a:xfrm>
          <a:prstGeom prst="ellipse">
            <a:avLst/>
          </a:prstGeom>
          <a:solidFill>
            <a:srgbClr val="FF0000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724" name="Oval 28">
            <a:extLst>
              <a:ext uri="{FF2B5EF4-FFF2-40B4-BE49-F238E27FC236}">
                <a16:creationId xmlns:a16="http://schemas.microsoft.com/office/drawing/2014/main" id="{5076722A-3EA0-4589-91AF-A588316AEA49}"/>
              </a:ext>
            </a:extLst>
          </p:cNvPr>
          <p:cNvSpPr>
            <a:spLocks noChangeArrowheads="1"/>
          </p:cNvSpPr>
          <p:nvPr/>
        </p:nvSpPr>
        <p:spPr bwMode="auto">
          <a:xfrm rot="2152465">
            <a:off x="2430463" y="4808538"/>
            <a:ext cx="304800" cy="90487"/>
          </a:xfrm>
          <a:prstGeom prst="ellipse">
            <a:avLst/>
          </a:prstGeom>
          <a:solidFill>
            <a:srgbClr val="FF0000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725" name="Oval 29">
            <a:extLst>
              <a:ext uri="{FF2B5EF4-FFF2-40B4-BE49-F238E27FC236}">
                <a16:creationId xmlns:a16="http://schemas.microsoft.com/office/drawing/2014/main" id="{B83168F2-662C-497D-8635-00D2D799841A}"/>
              </a:ext>
            </a:extLst>
          </p:cNvPr>
          <p:cNvSpPr>
            <a:spLocks noChangeArrowheads="1"/>
          </p:cNvSpPr>
          <p:nvPr/>
        </p:nvSpPr>
        <p:spPr bwMode="auto">
          <a:xfrm rot="38536780">
            <a:off x="3608387" y="2984501"/>
            <a:ext cx="938213" cy="74612"/>
          </a:xfrm>
          <a:prstGeom prst="ellipse">
            <a:avLst/>
          </a:prstGeom>
          <a:solidFill>
            <a:srgbClr val="FF0000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726" name="Oval 30">
            <a:extLst>
              <a:ext uri="{FF2B5EF4-FFF2-40B4-BE49-F238E27FC236}">
                <a16:creationId xmlns:a16="http://schemas.microsoft.com/office/drawing/2014/main" id="{1BE99CC4-A0D6-49B6-AFA9-CAB8155727B7}"/>
              </a:ext>
            </a:extLst>
          </p:cNvPr>
          <p:cNvSpPr>
            <a:spLocks noChangeArrowheads="1"/>
          </p:cNvSpPr>
          <p:nvPr/>
        </p:nvSpPr>
        <p:spPr bwMode="auto">
          <a:xfrm rot="38536780">
            <a:off x="3416301" y="3913187"/>
            <a:ext cx="938212" cy="74613"/>
          </a:xfrm>
          <a:prstGeom prst="ellipse">
            <a:avLst/>
          </a:prstGeom>
          <a:solidFill>
            <a:srgbClr val="FF0000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727" name="Oval 31">
            <a:extLst>
              <a:ext uri="{FF2B5EF4-FFF2-40B4-BE49-F238E27FC236}">
                <a16:creationId xmlns:a16="http://schemas.microsoft.com/office/drawing/2014/main" id="{F3C9C708-50C9-49DC-93DD-9320F7F0D177}"/>
              </a:ext>
            </a:extLst>
          </p:cNvPr>
          <p:cNvSpPr>
            <a:spLocks noChangeArrowheads="1"/>
          </p:cNvSpPr>
          <p:nvPr/>
        </p:nvSpPr>
        <p:spPr bwMode="auto">
          <a:xfrm rot="-971466">
            <a:off x="2833688" y="4962525"/>
            <a:ext cx="838200" cy="185738"/>
          </a:xfrm>
          <a:prstGeom prst="ellipse">
            <a:avLst/>
          </a:prstGeom>
          <a:solidFill>
            <a:srgbClr val="00FF00">
              <a:alpha val="53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9728" name="Freeform 32">
            <a:extLst>
              <a:ext uri="{FF2B5EF4-FFF2-40B4-BE49-F238E27FC236}">
                <a16:creationId xmlns:a16="http://schemas.microsoft.com/office/drawing/2014/main" id="{BF16CE55-0284-4F91-961F-6D377A7DB7D8}"/>
              </a:ext>
            </a:extLst>
          </p:cNvPr>
          <p:cNvSpPr>
            <a:spLocks/>
          </p:cNvSpPr>
          <p:nvPr/>
        </p:nvSpPr>
        <p:spPr bwMode="auto">
          <a:xfrm>
            <a:off x="1663700" y="2400300"/>
            <a:ext cx="88900" cy="393700"/>
          </a:xfrm>
          <a:custGeom>
            <a:avLst/>
            <a:gdLst>
              <a:gd name="T0" fmla="*/ 56 w 56"/>
              <a:gd name="T1" fmla="*/ 0 h 248"/>
              <a:gd name="T2" fmla="*/ 8 w 56"/>
              <a:gd name="T3" fmla="*/ 144 h 248"/>
              <a:gd name="T4" fmla="*/ 8 w 56"/>
              <a:gd name="T5" fmla="*/ 240 h 248"/>
              <a:gd name="T6" fmla="*/ 56 w 56"/>
              <a:gd name="T7" fmla="*/ 96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248">
                <a:moveTo>
                  <a:pt x="56" y="0"/>
                </a:moveTo>
                <a:cubicBezTo>
                  <a:pt x="36" y="52"/>
                  <a:pt x="16" y="104"/>
                  <a:pt x="8" y="144"/>
                </a:cubicBezTo>
                <a:cubicBezTo>
                  <a:pt x="0" y="184"/>
                  <a:pt x="0" y="248"/>
                  <a:pt x="8" y="240"/>
                </a:cubicBezTo>
                <a:cubicBezTo>
                  <a:pt x="16" y="232"/>
                  <a:pt x="36" y="164"/>
                  <a:pt x="56" y="96"/>
                </a:cubicBezTo>
              </a:path>
            </a:pathLst>
          </a:cu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9729" name="Freeform 33">
            <a:extLst>
              <a:ext uri="{FF2B5EF4-FFF2-40B4-BE49-F238E27FC236}">
                <a16:creationId xmlns:a16="http://schemas.microsoft.com/office/drawing/2014/main" id="{CA2AFEEC-45F4-4458-9C8E-9C2380CD0AEC}"/>
              </a:ext>
            </a:extLst>
          </p:cNvPr>
          <p:cNvSpPr>
            <a:spLocks/>
          </p:cNvSpPr>
          <p:nvPr/>
        </p:nvSpPr>
        <p:spPr bwMode="auto">
          <a:xfrm>
            <a:off x="1600200" y="1800225"/>
            <a:ext cx="2482850" cy="917575"/>
          </a:xfrm>
          <a:custGeom>
            <a:avLst/>
            <a:gdLst>
              <a:gd name="T0" fmla="*/ 96 w 1564"/>
              <a:gd name="T1" fmla="*/ 402 h 578"/>
              <a:gd name="T2" fmla="*/ 432 w 1564"/>
              <a:gd name="T3" fmla="*/ 210 h 578"/>
              <a:gd name="T4" fmla="*/ 783 w 1564"/>
              <a:gd name="T5" fmla="*/ 24 h 578"/>
              <a:gd name="T6" fmla="*/ 960 w 1564"/>
              <a:gd name="T7" fmla="*/ 66 h 578"/>
              <a:gd name="T8" fmla="*/ 1152 w 1564"/>
              <a:gd name="T9" fmla="*/ 114 h 578"/>
              <a:gd name="T10" fmla="*/ 1500 w 1564"/>
              <a:gd name="T11" fmla="*/ 198 h 578"/>
              <a:gd name="T12" fmla="*/ 1536 w 1564"/>
              <a:gd name="T13" fmla="*/ 258 h 578"/>
              <a:gd name="T14" fmla="*/ 1392 w 1564"/>
              <a:gd name="T15" fmla="*/ 258 h 578"/>
              <a:gd name="T16" fmla="*/ 912 w 1564"/>
              <a:gd name="T17" fmla="*/ 354 h 578"/>
              <a:gd name="T18" fmla="*/ 144 w 1564"/>
              <a:gd name="T19" fmla="*/ 546 h 578"/>
              <a:gd name="T20" fmla="*/ 48 w 1564"/>
              <a:gd name="T21" fmla="*/ 546 h 578"/>
              <a:gd name="T22" fmla="*/ 96 w 1564"/>
              <a:gd name="T23" fmla="*/ 402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64" h="578">
                <a:moveTo>
                  <a:pt x="96" y="402"/>
                </a:moveTo>
                <a:cubicBezTo>
                  <a:pt x="160" y="346"/>
                  <a:pt x="318" y="273"/>
                  <a:pt x="432" y="210"/>
                </a:cubicBezTo>
                <a:cubicBezTo>
                  <a:pt x="546" y="147"/>
                  <a:pt x="695" y="48"/>
                  <a:pt x="783" y="24"/>
                </a:cubicBezTo>
                <a:cubicBezTo>
                  <a:pt x="871" y="0"/>
                  <a:pt x="899" y="51"/>
                  <a:pt x="960" y="66"/>
                </a:cubicBezTo>
                <a:cubicBezTo>
                  <a:pt x="1021" y="81"/>
                  <a:pt x="1062" y="92"/>
                  <a:pt x="1152" y="114"/>
                </a:cubicBezTo>
                <a:cubicBezTo>
                  <a:pt x="1242" y="136"/>
                  <a:pt x="1436" y="174"/>
                  <a:pt x="1500" y="198"/>
                </a:cubicBezTo>
                <a:cubicBezTo>
                  <a:pt x="1564" y="222"/>
                  <a:pt x="1554" y="248"/>
                  <a:pt x="1536" y="258"/>
                </a:cubicBezTo>
                <a:cubicBezTo>
                  <a:pt x="1518" y="268"/>
                  <a:pt x="1496" y="242"/>
                  <a:pt x="1392" y="258"/>
                </a:cubicBezTo>
                <a:cubicBezTo>
                  <a:pt x="1288" y="274"/>
                  <a:pt x="1120" y="306"/>
                  <a:pt x="912" y="354"/>
                </a:cubicBezTo>
                <a:cubicBezTo>
                  <a:pt x="704" y="402"/>
                  <a:pt x="288" y="514"/>
                  <a:pt x="144" y="546"/>
                </a:cubicBezTo>
                <a:cubicBezTo>
                  <a:pt x="0" y="578"/>
                  <a:pt x="56" y="570"/>
                  <a:pt x="48" y="546"/>
                </a:cubicBezTo>
                <a:cubicBezTo>
                  <a:pt x="40" y="522"/>
                  <a:pt x="32" y="458"/>
                  <a:pt x="96" y="402"/>
                </a:cubicBezTo>
                <a:close/>
              </a:path>
            </a:pathLst>
          </a:custGeom>
          <a:solidFill>
            <a:schemeClr val="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9730" name="Freeform 34">
            <a:extLst>
              <a:ext uri="{FF2B5EF4-FFF2-40B4-BE49-F238E27FC236}">
                <a16:creationId xmlns:a16="http://schemas.microsoft.com/office/drawing/2014/main" id="{3733D998-8B60-453B-A628-1A4D36A5C6EC}"/>
              </a:ext>
            </a:extLst>
          </p:cNvPr>
          <p:cNvSpPr>
            <a:spLocks/>
          </p:cNvSpPr>
          <p:nvPr/>
        </p:nvSpPr>
        <p:spPr bwMode="auto">
          <a:xfrm>
            <a:off x="1657350" y="2198688"/>
            <a:ext cx="2554288" cy="1344612"/>
          </a:xfrm>
          <a:custGeom>
            <a:avLst/>
            <a:gdLst>
              <a:gd name="T0" fmla="*/ 84 w 1609"/>
              <a:gd name="T1" fmla="*/ 298 h 847"/>
              <a:gd name="T2" fmla="*/ 426 w 1609"/>
              <a:gd name="T3" fmla="*/ 214 h 847"/>
              <a:gd name="T4" fmla="*/ 972 w 1609"/>
              <a:gd name="T5" fmla="*/ 91 h 847"/>
              <a:gd name="T6" fmla="*/ 1404 w 1609"/>
              <a:gd name="T7" fmla="*/ 7 h 847"/>
              <a:gd name="T8" fmla="*/ 1575 w 1609"/>
              <a:gd name="T9" fmla="*/ 49 h 847"/>
              <a:gd name="T10" fmla="*/ 1596 w 1609"/>
              <a:gd name="T11" fmla="*/ 295 h 847"/>
              <a:gd name="T12" fmla="*/ 1500 w 1609"/>
              <a:gd name="T13" fmla="*/ 775 h 847"/>
              <a:gd name="T14" fmla="*/ 966 w 1609"/>
              <a:gd name="T15" fmla="*/ 730 h 847"/>
              <a:gd name="T16" fmla="*/ 582 w 1609"/>
              <a:gd name="T17" fmla="*/ 649 h 847"/>
              <a:gd name="T18" fmla="*/ 300 w 1609"/>
              <a:gd name="T19" fmla="*/ 535 h 847"/>
              <a:gd name="T20" fmla="*/ 156 w 1609"/>
              <a:gd name="T21" fmla="*/ 439 h 847"/>
              <a:gd name="T22" fmla="*/ 12 w 1609"/>
              <a:gd name="T23" fmla="*/ 343 h 847"/>
              <a:gd name="T24" fmla="*/ 84 w 1609"/>
              <a:gd name="T25" fmla="*/ 298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9" h="847">
                <a:moveTo>
                  <a:pt x="84" y="298"/>
                </a:moveTo>
                <a:cubicBezTo>
                  <a:pt x="153" y="277"/>
                  <a:pt x="278" y="248"/>
                  <a:pt x="426" y="214"/>
                </a:cubicBezTo>
                <a:cubicBezTo>
                  <a:pt x="574" y="180"/>
                  <a:pt x="809" y="125"/>
                  <a:pt x="972" y="91"/>
                </a:cubicBezTo>
                <a:cubicBezTo>
                  <a:pt x="1135" y="57"/>
                  <a:pt x="1304" y="14"/>
                  <a:pt x="1404" y="7"/>
                </a:cubicBezTo>
                <a:cubicBezTo>
                  <a:pt x="1504" y="0"/>
                  <a:pt x="1543" y="1"/>
                  <a:pt x="1575" y="49"/>
                </a:cubicBezTo>
                <a:cubicBezTo>
                  <a:pt x="1607" y="97"/>
                  <a:pt x="1609" y="174"/>
                  <a:pt x="1596" y="295"/>
                </a:cubicBezTo>
                <a:cubicBezTo>
                  <a:pt x="1583" y="416"/>
                  <a:pt x="1605" y="703"/>
                  <a:pt x="1500" y="775"/>
                </a:cubicBezTo>
                <a:cubicBezTo>
                  <a:pt x="1395" y="847"/>
                  <a:pt x="1119" y="751"/>
                  <a:pt x="966" y="730"/>
                </a:cubicBezTo>
                <a:cubicBezTo>
                  <a:pt x="813" y="709"/>
                  <a:pt x="693" y="681"/>
                  <a:pt x="582" y="649"/>
                </a:cubicBezTo>
                <a:cubicBezTo>
                  <a:pt x="471" y="617"/>
                  <a:pt x="371" y="570"/>
                  <a:pt x="300" y="535"/>
                </a:cubicBezTo>
                <a:cubicBezTo>
                  <a:pt x="229" y="500"/>
                  <a:pt x="204" y="471"/>
                  <a:pt x="156" y="439"/>
                </a:cubicBezTo>
                <a:cubicBezTo>
                  <a:pt x="108" y="407"/>
                  <a:pt x="24" y="367"/>
                  <a:pt x="12" y="343"/>
                </a:cubicBezTo>
                <a:cubicBezTo>
                  <a:pt x="0" y="319"/>
                  <a:pt x="15" y="319"/>
                  <a:pt x="84" y="298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9731" name="Freeform 35">
            <a:extLst>
              <a:ext uri="{FF2B5EF4-FFF2-40B4-BE49-F238E27FC236}">
                <a16:creationId xmlns:a16="http://schemas.microsoft.com/office/drawing/2014/main" id="{2C445B96-D4DA-4ABF-8E47-C1C78EA7E1DE}"/>
              </a:ext>
            </a:extLst>
          </p:cNvPr>
          <p:cNvSpPr>
            <a:spLocks/>
          </p:cNvSpPr>
          <p:nvPr/>
        </p:nvSpPr>
        <p:spPr bwMode="auto">
          <a:xfrm>
            <a:off x="1616075" y="2714625"/>
            <a:ext cx="2511425" cy="1781175"/>
          </a:xfrm>
          <a:custGeom>
            <a:avLst/>
            <a:gdLst>
              <a:gd name="T0" fmla="*/ 1526 w 1582"/>
              <a:gd name="T1" fmla="*/ 450 h 1122"/>
              <a:gd name="T2" fmla="*/ 1358 w 1582"/>
              <a:gd name="T3" fmla="*/ 471 h 1122"/>
              <a:gd name="T4" fmla="*/ 950 w 1582"/>
              <a:gd name="T5" fmla="*/ 402 h 1122"/>
              <a:gd name="T6" fmla="*/ 629 w 1582"/>
              <a:gd name="T7" fmla="*/ 327 h 1122"/>
              <a:gd name="T8" fmla="*/ 326 w 1582"/>
              <a:gd name="T9" fmla="*/ 210 h 1122"/>
              <a:gd name="T10" fmla="*/ 38 w 1582"/>
              <a:gd name="T11" fmla="*/ 18 h 1122"/>
              <a:gd name="T12" fmla="*/ 98 w 1582"/>
              <a:gd name="T13" fmla="*/ 105 h 1122"/>
              <a:gd name="T14" fmla="*/ 278 w 1582"/>
              <a:gd name="T15" fmla="*/ 258 h 1122"/>
              <a:gd name="T16" fmla="*/ 500 w 1582"/>
              <a:gd name="T17" fmla="*/ 489 h 1122"/>
              <a:gd name="T18" fmla="*/ 710 w 1582"/>
              <a:gd name="T19" fmla="*/ 690 h 1122"/>
              <a:gd name="T20" fmla="*/ 950 w 1582"/>
              <a:gd name="T21" fmla="*/ 882 h 1122"/>
              <a:gd name="T22" fmla="*/ 1142 w 1582"/>
              <a:gd name="T23" fmla="*/ 1026 h 1122"/>
              <a:gd name="T24" fmla="*/ 1334 w 1582"/>
              <a:gd name="T25" fmla="*/ 1122 h 1122"/>
              <a:gd name="T26" fmla="*/ 1430 w 1582"/>
              <a:gd name="T27" fmla="*/ 1026 h 1122"/>
              <a:gd name="T28" fmla="*/ 1478 w 1582"/>
              <a:gd name="T29" fmla="*/ 786 h 1122"/>
              <a:gd name="T30" fmla="*/ 1574 w 1582"/>
              <a:gd name="T31" fmla="*/ 498 h 1122"/>
              <a:gd name="T32" fmla="*/ 1526 w 1582"/>
              <a:gd name="T33" fmla="*/ 45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82" h="1122">
                <a:moveTo>
                  <a:pt x="1526" y="450"/>
                </a:moveTo>
                <a:cubicBezTo>
                  <a:pt x="1490" y="446"/>
                  <a:pt x="1454" y="479"/>
                  <a:pt x="1358" y="471"/>
                </a:cubicBezTo>
                <a:cubicBezTo>
                  <a:pt x="1262" y="463"/>
                  <a:pt x="1071" y="426"/>
                  <a:pt x="950" y="402"/>
                </a:cubicBezTo>
                <a:cubicBezTo>
                  <a:pt x="829" y="378"/>
                  <a:pt x="733" y="359"/>
                  <a:pt x="629" y="327"/>
                </a:cubicBezTo>
                <a:cubicBezTo>
                  <a:pt x="525" y="295"/>
                  <a:pt x="424" y="261"/>
                  <a:pt x="326" y="210"/>
                </a:cubicBezTo>
                <a:cubicBezTo>
                  <a:pt x="228" y="159"/>
                  <a:pt x="76" y="36"/>
                  <a:pt x="38" y="18"/>
                </a:cubicBezTo>
                <a:cubicBezTo>
                  <a:pt x="0" y="0"/>
                  <a:pt x="58" y="65"/>
                  <a:pt x="98" y="105"/>
                </a:cubicBezTo>
                <a:cubicBezTo>
                  <a:pt x="138" y="145"/>
                  <a:pt x="211" y="194"/>
                  <a:pt x="278" y="258"/>
                </a:cubicBezTo>
                <a:cubicBezTo>
                  <a:pt x="345" y="322"/>
                  <a:pt x="428" y="417"/>
                  <a:pt x="500" y="489"/>
                </a:cubicBezTo>
                <a:cubicBezTo>
                  <a:pt x="572" y="561"/>
                  <a:pt x="635" y="625"/>
                  <a:pt x="710" y="690"/>
                </a:cubicBezTo>
                <a:cubicBezTo>
                  <a:pt x="785" y="755"/>
                  <a:pt x="878" y="826"/>
                  <a:pt x="950" y="882"/>
                </a:cubicBezTo>
                <a:cubicBezTo>
                  <a:pt x="1022" y="938"/>
                  <a:pt x="1078" y="986"/>
                  <a:pt x="1142" y="1026"/>
                </a:cubicBezTo>
                <a:cubicBezTo>
                  <a:pt x="1206" y="1066"/>
                  <a:pt x="1286" y="1122"/>
                  <a:pt x="1334" y="1122"/>
                </a:cubicBezTo>
                <a:cubicBezTo>
                  <a:pt x="1382" y="1122"/>
                  <a:pt x="1406" y="1082"/>
                  <a:pt x="1430" y="1026"/>
                </a:cubicBezTo>
                <a:cubicBezTo>
                  <a:pt x="1454" y="970"/>
                  <a:pt x="1454" y="874"/>
                  <a:pt x="1478" y="786"/>
                </a:cubicBezTo>
                <a:cubicBezTo>
                  <a:pt x="1502" y="698"/>
                  <a:pt x="1566" y="554"/>
                  <a:pt x="1574" y="498"/>
                </a:cubicBezTo>
                <a:cubicBezTo>
                  <a:pt x="1582" y="442"/>
                  <a:pt x="1558" y="450"/>
                  <a:pt x="1526" y="450"/>
                </a:cubicBezTo>
                <a:close/>
              </a:path>
            </a:pathLst>
          </a:custGeom>
          <a:solidFill>
            <a:srgbClr val="FFFF00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9732" name="Freeform 36">
            <a:extLst>
              <a:ext uri="{FF2B5EF4-FFF2-40B4-BE49-F238E27FC236}">
                <a16:creationId xmlns:a16="http://schemas.microsoft.com/office/drawing/2014/main" id="{BCFA4923-B781-4291-BBBB-4CADD5D9D02D}"/>
              </a:ext>
            </a:extLst>
          </p:cNvPr>
          <p:cNvSpPr>
            <a:spLocks/>
          </p:cNvSpPr>
          <p:nvPr/>
        </p:nvSpPr>
        <p:spPr bwMode="auto">
          <a:xfrm>
            <a:off x="1828800" y="2905125"/>
            <a:ext cx="1841500" cy="1844675"/>
          </a:xfrm>
          <a:custGeom>
            <a:avLst/>
            <a:gdLst>
              <a:gd name="T0" fmla="*/ 42 w 1160"/>
              <a:gd name="T1" fmla="*/ 42 h 1162"/>
              <a:gd name="T2" fmla="*/ 144 w 1160"/>
              <a:gd name="T3" fmla="*/ 138 h 1162"/>
              <a:gd name="T4" fmla="*/ 384 w 1160"/>
              <a:gd name="T5" fmla="*/ 378 h 1162"/>
              <a:gd name="T6" fmla="*/ 609 w 1160"/>
              <a:gd name="T7" fmla="*/ 603 h 1162"/>
              <a:gd name="T8" fmla="*/ 1008 w 1160"/>
              <a:gd name="T9" fmla="*/ 906 h 1162"/>
              <a:gd name="T10" fmla="*/ 1152 w 1160"/>
              <a:gd name="T11" fmla="*/ 1002 h 1162"/>
              <a:gd name="T12" fmla="*/ 1056 w 1160"/>
              <a:gd name="T13" fmla="*/ 1050 h 1162"/>
              <a:gd name="T14" fmla="*/ 864 w 1160"/>
              <a:gd name="T15" fmla="*/ 1098 h 1162"/>
              <a:gd name="T16" fmla="*/ 651 w 1160"/>
              <a:gd name="T17" fmla="*/ 1146 h 1162"/>
              <a:gd name="T18" fmla="*/ 528 w 1160"/>
              <a:gd name="T19" fmla="*/ 1098 h 1162"/>
              <a:gd name="T20" fmla="*/ 336 w 1160"/>
              <a:gd name="T21" fmla="*/ 762 h 1162"/>
              <a:gd name="T22" fmla="*/ 162 w 1160"/>
              <a:gd name="T23" fmla="*/ 423 h 1162"/>
              <a:gd name="T24" fmla="*/ 60 w 1160"/>
              <a:gd name="T25" fmla="*/ 186 h 1162"/>
              <a:gd name="T26" fmla="*/ 3 w 1160"/>
              <a:gd name="T27" fmla="*/ 24 h 1162"/>
              <a:gd name="T28" fmla="*/ 42 w 1160"/>
              <a:gd name="T29" fmla="*/ 42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0" h="1162">
                <a:moveTo>
                  <a:pt x="42" y="42"/>
                </a:moveTo>
                <a:cubicBezTo>
                  <a:pt x="67" y="60"/>
                  <a:pt x="87" y="82"/>
                  <a:pt x="144" y="138"/>
                </a:cubicBezTo>
                <a:cubicBezTo>
                  <a:pt x="201" y="194"/>
                  <a:pt x="307" y="301"/>
                  <a:pt x="384" y="378"/>
                </a:cubicBezTo>
                <a:cubicBezTo>
                  <a:pt x="461" y="455"/>
                  <a:pt x="505" y="515"/>
                  <a:pt x="609" y="603"/>
                </a:cubicBezTo>
                <a:cubicBezTo>
                  <a:pt x="713" y="691"/>
                  <a:pt x="918" y="840"/>
                  <a:pt x="1008" y="906"/>
                </a:cubicBezTo>
                <a:cubicBezTo>
                  <a:pt x="1098" y="972"/>
                  <a:pt x="1144" y="978"/>
                  <a:pt x="1152" y="1002"/>
                </a:cubicBezTo>
                <a:cubicBezTo>
                  <a:pt x="1160" y="1026"/>
                  <a:pt x="1104" y="1034"/>
                  <a:pt x="1056" y="1050"/>
                </a:cubicBezTo>
                <a:cubicBezTo>
                  <a:pt x="1008" y="1066"/>
                  <a:pt x="931" y="1082"/>
                  <a:pt x="864" y="1098"/>
                </a:cubicBezTo>
                <a:cubicBezTo>
                  <a:pt x="797" y="1114"/>
                  <a:pt x="707" y="1146"/>
                  <a:pt x="651" y="1146"/>
                </a:cubicBezTo>
                <a:cubicBezTo>
                  <a:pt x="595" y="1146"/>
                  <a:pt x="580" y="1162"/>
                  <a:pt x="528" y="1098"/>
                </a:cubicBezTo>
                <a:cubicBezTo>
                  <a:pt x="476" y="1034"/>
                  <a:pt x="397" y="874"/>
                  <a:pt x="336" y="762"/>
                </a:cubicBezTo>
                <a:cubicBezTo>
                  <a:pt x="275" y="650"/>
                  <a:pt x="208" y="519"/>
                  <a:pt x="162" y="423"/>
                </a:cubicBezTo>
                <a:cubicBezTo>
                  <a:pt x="116" y="327"/>
                  <a:pt x="86" y="252"/>
                  <a:pt x="60" y="186"/>
                </a:cubicBezTo>
                <a:cubicBezTo>
                  <a:pt x="34" y="120"/>
                  <a:pt x="6" y="48"/>
                  <a:pt x="3" y="24"/>
                </a:cubicBezTo>
                <a:cubicBezTo>
                  <a:pt x="0" y="0"/>
                  <a:pt x="34" y="38"/>
                  <a:pt x="42" y="42"/>
                </a:cubicBezTo>
                <a:close/>
              </a:path>
            </a:pathLst>
          </a:custGeom>
          <a:solidFill>
            <a:srgbClr val="00FF00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20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20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20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20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20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>
            <a:extLst>
              <a:ext uri="{FF2B5EF4-FFF2-40B4-BE49-F238E27FC236}">
                <a16:creationId xmlns:a16="http://schemas.microsoft.com/office/drawing/2014/main" id="{F645D31A-1F73-44B8-8338-C4F610F4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9700"/>
            <a:ext cx="304006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6EDE005D-DD17-411E-9FBB-E49ED15B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714500"/>
            <a:ext cx="7239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FF0AD791-0809-4E7E-94F9-628C8F05E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9694">
            <a:off x="1716088" y="1749425"/>
            <a:ext cx="4381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Rectangle 7">
            <a:extLst>
              <a:ext uri="{FF2B5EF4-FFF2-40B4-BE49-F238E27FC236}">
                <a16:creationId xmlns:a16="http://schemas.microsoft.com/office/drawing/2014/main" id="{587E65D0-F20E-4691-841A-EBCE4D36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527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ngực bé</a:t>
            </a:r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E77816D4-F71D-4ABF-AEB0-31FA27E75E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2552700"/>
            <a:ext cx="3276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D4BFE912-3DC9-4EF1-B146-301111EF8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09900"/>
            <a:ext cx="342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quạ - cánh tay</a:t>
            </a:r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1936C357-1B28-4355-A6FA-8F812CF000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2552700"/>
            <a:ext cx="396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28683" name="Picture 11">
            <a:extLst>
              <a:ext uri="{FF2B5EF4-FFF2-40B4-BE49-F238E27FC236}">
                <a16:creationId xmlns:a16="http://schemas.microsoft.com/office/drawing/2014/main" id="{892B34C5-81B7-44AA-B334-4D3103B0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63"/>
          <a:stretch>
            <a:fillRect/>
          </a:stretch>
        </p:blipFill>
        <p:spPr bwMode="auto">
          <a:xfrm>
            <a:off x="3581400" y="4467225"/>
            <a:ext cx="20574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4" name="Picture 12">
            <a:extLst>
              <a:ext uri="{FF2B5EF4-FFF2-40B4-BE49-F238E27FC236}">
                <a16:creationId xmlns:a16="http://schemas.microsoft.com/office/drawing/2014/main" id="{739306C8-595F-432D-8A05-F0D9F31D9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8" y="3638550"/>
            <a:ext cx="2030412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7" name="Picture 15">
            <a:extLst>
              <a:ext uri="{FF2B5EF4-FFF2-40B4-BE49-F238E27FC236}">
                <a16:creationId xmlns:a16="http://schemas.microsoft.com/office/drawing/2014/main" id="{C5AA88AD-A00C-4D2C-AB52-55AB5F787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786">
            <a:off x="2654300" y="2038350"/>
            <a:ext cx="838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88" name="Rectangle 16">
            <a:extLst>
              <a:ext uri="{FF2B5EF4-FFF2-40B4-BE49-F238E27FC236}">
                <a16:creationId xmlns:a16="http://schemas.microsoft.com/office/drawing/2014/main" id="{2E1F3367-8DCF-42CF-88A3-B7D87EE6E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955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vi-VN"/>
              <a:t>Cơ dưới đòn</a:t>
            </a:r>
          </a:p>
        </p:txBody>
      </p:sp>
      <p:pic>
        <p:nvPicPr>
          <p:cNvPr id="28689" name="Picture 17">
            <a:extLst>
              <a:ext uri="{FF2B5EF4-FFF2-40B4-BE49-F238E27FC236}">
                <a16:creationId xmlns:a16="http://schemas.microsoft.com/office/drawing/2014/main" id="{829B52FA-6BE1-4ABB-B0AB-BE1DD05D0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3761"/>
          <a:stretch>
            <a:fillRect/>
          </a:stretch>
        </p:blipFill>
        <p:spPr bwMode="auto">
          <a:xfrm rot="823665">
            <a:off x="1555750" y="1858963"/>
            <a:ext cx="2700338" cy="284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90" name="Line 18">
            <a:extLst>
              <a:ext uri="{FF2B5EF4-FFF2-40B4-BE49-F238E27FC236}">
                <a16:creationId xmlns:a16="http://schemas.microsoft.com/office/drawing/2014/main" id="{9A0E78F3-24D7-42BB-99B1-81BB0D7AA2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2171700"/>
            <a:ext cx="2819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8693" name="Oval 21">
            <a:extLst>
              <a:ext uri="{FF2B5EF4-FFF2-40B4-BE49-F238E27FC236}">
                <a16:creationId xmlns:a16="http://schemas.microsoft.com/office/drawing/2014/main" id="{A62CEEC9-74B1-47BD-9A88-5742D9FC2D63}"/>
              </a:ext>
            </a:extLst>
          </p:cNvPr>
          <p:cNvSpPr>
            <a:spLocks noChangeArrowheads="1"/>
          </p:cNvSpPr>
          <p:nvPr/>
        </p:nvSpPr>
        <p:spPr bwMode="auto">
          <a:xfrm rot="2598919">
            <a:off x="2819400" y="3238500"/>
            <a:ext cx="304800" cy="152400"/>
          </a:xfrm>
          <a:prstGeom prst="ellipse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694" name="Oval 22">
            <a:extLst>
              <a:ext uri="{FF2B5EF4-FFF2-40B4-BE49-F238E27FC236}">
                <a16:creationId xmlns:a16="http://schemas.microsoft.com/office/drawing/2014/main" id="{4FB4C7EB-6607-4B43-9E64-CDF815377446}"/>
              </a:ext>
            </a:extLst>
          </p:cNvPr>
          <p:cNvSpPr>
            <a:spLocks noChangeArrowheads="1"/>
          </p:cNvSpPr>
          <p:nvPr/>
        </p:nvSpPr>
        <p:spPr bwMode="auto">
          <a:xfrm rot="2598919">
            <a:off x="2705100" y="3695700"/>
            <a:ext cx="304800" cy="152400"/>
          </a:xfrm>
          <a:prstGeom prst="ellipse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695" name="Oval 23">
            <a:extLst>
              <a:ext uri="{FF2B5EF4-FFF2-40B4-BE49-F238E27FC236}">
                <a16:creationId xmlns:a16="http://schemas.microsoft.com/office/drawing/2014/main" id="{557BC02C-4C1B-463C-9201-24FB76D71C2C}"/>
              </a:ext>
            </a:extLst>
          </p:cNvPr>
          <p:cNvSpPr>
            <a:spLocks noChangeArrowheads="1"/>
          </p:cNvSpPr>
          <p:nvPr/>
        </p:nvSpPr>
        <p:spPr bwMode="auto">
          <a:xfrm rot="2598919">
            <a:off x="2578100" y="4241800"/>
            <a:ext cx="304800" cy="152400"/>
          </a:xfrm>
          <a:prstGeom prst="ellipse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696" name="Oval 24">
            <a:extLst>
              <a:ext uri="{FF2B5EF4-FFF2-40B4-BE49-F238E27FC236}">
                <a16:creationId xmlns:a16="http://schemas.microsoft.com/office/drawing/2014/main" id="{81AEDC35-10FB-4182-B5E2-C4C8609422D7}"/>
              </a:ext>
            </a:extLst>
          </p:cNvPr>
          <p:cNvSpPr>
            <a:spLocks noChangeArrowheads="1"/>
          </p:cNvSpPr>
          <p:nvPr/>
        </p:nvSpPr>
        <p:spPr bwMode="auto">
          <a:xfrm rot="-1334443">
            <a:off x="2290763" y="1778000"/>
            <a:ext cx="152400" cy="88900"/>
          </a:xfrm>
          <a:prstGeom prst="ellipse">
            <a:avLst/>
          </a:prstGeom>
          <a:solidFill>
            <a:srgbClr val="00FF00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697" name="Oval 25">
            <a:extLst>
              <a:ext uri="{FF2B5EF4-FFF2-40B4-BE49-F238E27FC236}">
                <a16:creationId xmlns:a16="http://schemas.microsoft.com/office/drawing/2014/main" id="{D75133DA-6C28-46B1-948C-FFE84D40B4A5}"/>
              </a:ext>
            </a:extLst>
          </p:cNvPr>
          <p:cNvSpPr>
            <a:spLocks noChangeArrowheads="1"/>
          </p:cNvSpPr>
          <p:nvPr/>
        </p:nvSpPr>
        <p:spPr bwMode="auto">
          <a:xfrm rot="2068766" flipV="1">
            <a:off x="2786063" y="1868488"/>
            <a:ext cx="452437" cy="74612"/>
          </a:xfrm>
          <a:prstGeom prst="ellipse">
            <a:avLst/>
          </a:prstGeom>
          <a:solidFill>
            <a:srgbClr val="00FF00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698" name="Oval 26">
            <a:extLst>
              <a:ext uri="{FF2B5EF4-FFF2-40B4-BE49-F238E27FC236}">
                <a16:creationId xmlns:a16="http://schemas.microsoft.com/office/drawing/2014/main" id="{738B3BC8-8EDF-4F7A-B6A6-B2A3E4019F3D}"/>
              </a:ext>
            </a:extLst>
          </p:cNvPr>
          <p:cNvSpPr>
            <a:spLocks noChangeArrowheads="1"/>
          </p:cNvSpPr>
          <p:nvPr/>
        </p:nvSpPr>
        <p:spPr bwMode="auto">
          <a:xfrm rot="1976087">
            <a:off x="3205163" y="2468563"/>
            <a:ext cx="152400" cy="88900"/>
          </a:xfrm>
          <a:prstGeom prst="ellipse">
            <a:avLst/>
          </a:prstGeom>
          <a:solidFill>
            <a:srgbClr val="FF00FF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699" name="Oval 27">
            <a:extLst>
              <a:ext uri="{FF2B5EF4-FFF2-40B4-BE49-F238E27FC236}">
                <a16:creationId xmlns:a16="http://schemas.microsoft.com/office/drawing/2014/main" id="{5913722A-85D4-4820-8021-53F0F910E612}"/>
              </a:ext>
            </a:extLst>
          </p:cNvPr>
          <p:cNvSpPr>
            <a:spLocks noChangeArrowheads="1"/>
          </p:cNvSpPr>
          <p:nvPr/>
        </p:nvSpPr>
        <p:spPr bwMode="auto">
          <a:xfrm rot="1022921">
            <a:off x="2152650" y="1839913"/>
            <a:ext cx="152400" cy="88900"/>
          </a:xfrm>
          <a:prstGeom prst="ellipse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700" name="Oval 28">
            <a:extLst>
              <a:ext uri="{FF2B5EF4-FFF2-40B4-BE49-F238E27FC236}">
                <a16:creationId xmlns:a16="http://schemas.microsoft.com/office/drawing/2014/main" id="{6E0DDE0C-AC54-4475-9978-B26853B4CB4F}"/>
              </a:ext>
            </a:extLst>
          </p:cNvPr>
          <p:cNvSpPr>
            <a:spLocks noChangeArrowheads="1"/>
          </p:cNvSpPr>
          <p:nvPr/>
        </p:nvSpPr>
        <p:spPr bwMode="auto">
          <a:xfrm rot="5757958">
            <a:off x="1451768" y="3110707"/>
            <a:ext cx="481013" cy="120650"/>
          </a:xfrm>
          <a:prstGeom prst="ellipse">
            <a:avLst/>
          </a:prstGeom>
          <a:solidFill>
            <a:srgbClr val="00FF00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701" name="Oval 29">
            <a:extLst>
              <a:ext uri="{FF2B5EF4-FFF2-40B4-BE49-F238E27FC236}">
                <a16:creationId xmlns:a16="http://schemas.microsoft.com/office/drawing/2014/main" id="{383B8DF2-E3AD-4BE7-BA22-649BC4C3AF2D}"/>
              </a:ext>
            </a:extLst>
          </p:cNvPr>
          <p:cNvSpPr>
            <a:spLocks noChangeArrowheads="1"/>
          </p:cNvSpPr>
          <p:nvPr/>
        </p:nvSpPr>
        <p:spPr bwMode="auto">
          <a:xfrm rot="-1341858">
            <a:off x="4725988" y="4927600"/>
            <a:ext cx="381000" cy="152400"/>
          </a:xfrm>
          <a:prstGeom prst="ellipse">
            <a:avLst/>
          </a:prstGeom>
          <a:solidFill>
            <a:srgbClr val="00CCFF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vi-VN" altLang="vi-VN"/>
          </a:p>
        </p:txBody>
      </p:sp>
      <p:sp>
        <p:nvSpPr>
          <p:cNvPr id="28702" name="Oval 30">
            <a:extLst>
              <a:ext uri="{FF2B5EF4-FFF2-40B4-BE49-F238E27FC236}">
                <a16:creationId xmlns:a16="http://schemas.microsoft.com/office/drawing/2014/main" id="{E98665CD-CB01-41F2-A118-253496214254}"/>
              </a:ext>
            </a:extLst>
          </p:cNvPr>
          <p:cNvSpPr>
            <a:spLocks noChangeArrowheads="1"/>
          </p:cNvSpPr>
          <p:nvPr/>
        </p:nvSpPr>
        <p:spPr bwMode="auto">
          <a:xfrm rot="-5879896">
            <a:off x="7709694" y="4893469"/>
            <a:ext cx="381000" cy="106362"/>
          </a:xfrm>
          <a:prstGeom prst="ellipse">
            <a:avLst/>
          </a:prstGeom>
          <a:solidFill>
            <a:srgbClr val="00CCFF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703" name="Oval 31">
            <a:extLst>
              <a:ext uri="{FF2B5EF4-FFF2-40B4-BE49-F238E27FC236}">
                <a16:creationId xmlns:a16="http://schemas.microsoft.com/office/drawing/2014/main" id="{4208846F-D24A-4A0A-BAC5-59F8CF8AEEBE}"/>
              </a:ext>
            </a:extLst>
          </p:cNvPr>
          <p:cNvSpPr>
            <a:spLocks noChangeArrowheads="1"/>
          </p:cNvSpPr>
          <p:nvPr/>
        </p:nvSpPr>
        <p:spPr bwMode="auto">
          <a:xfrm rot="-1334443">
            <a:off x="4525963" y="5145088"/>
            <a:ext cx="228600" cy="88900"/>
          </a:xfrm>
          <a:prstGeom prst="ellipse">
            <a:avLst/>
          </a:prstGeom>
          <a:solidFill>
            <a:srgbClr val="00FF00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704" name="Oval 32">
            <a:extLst>
              <a:ext uri="{FF2B5EF4-FFF2-40B4-BE49-F238E27FC236}">
                <a16:creationId xmlns:a16="http://schemas.microsoft.com/office/drawing/2014/main" id="{4457E3BC-27F1-4085-8137-507BF6D981C3}"/>
              </a:ext>
            </a:extLst>
          </p:cNvPr>
          <p:cNvSpPr>
            <a:spLocks noChangeArrowheads="1"/>
          </p:cNvSpPr>
          <p:nvPr/>
        </p:nvSpPr>
        <p:spPr bwMode="auto">
          <a:xfrm rot="756699">
            <a:off x="7737475" y="4330700"/>
            <a:ext cx="152400" cy="88900"/>
          </a:xfrm>
          <a:prstGeom prst="ellipse">
            <a:avLst/>
          </a:prstGeom>
          <a:solidFill>
            <a:srgbClr val="FF00FF">
              <a:alpha val="5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706" name="Rectangle 34">
            <a:extLst>
              <a:ext uri="{FF2B5EF4-FFF2-40B4-BE49-F238E27FC236}">
                <a16:creationId xmlns:a16="http://schemas.microsoft.com/office/drawing/2014/main" id="{D34FD2BC-FCEF-4417-A98C-77140EC1E75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95300" y="190500"/>
            <a:ext cx="8229600" cy="10541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 sz="3600"/>
              <a:t>Thành trước: Cơ ngực bé,                        cơ quạ - cánh tay, cơ dưới đòn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20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20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20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20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0" dur="20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5" dur="20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build="p"/>
      <p:bldP spid="28688" grpId="0" build="p"/>
      <p:bldP spid="287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B02DBCB8-04E9-4F97-90AD-9D240A6CF3C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solidFill>
            <a:srgbClr val="0033CC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en-US" altLang="vi-VN"/>
              <a:t>Thành trước: mạc ngực</a:t>
            </a:r>
          </a:p>
        </p:txBody>
      </p:sp>
      <p:pic>
        <p:nvPicPr>
          <p:cNvPr id="26643" name="Picture 19">
            <a:extLst>
              <a:ext uri="{FF2B5EF4-FFF2-40B4-BE49-F238E27FC236}">
                <a16:creationId xmlns:a16="http://schemas.microsoft.com/office/drawing/2014/main" id="{183C155C-63FB-4136-8B0F-F2D626D73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1447800"/>
            <a:ext cx="292893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56" name="Picture 32">
            <a:extLst>
              <a:ext uri="{FF2B5EF4-FFF2-40B4-BE49-F238E27FC236}">
                <a16:creationId xmlns:a16="http://schemas.microsoft.com/office/drawing/2014/main" id="{2F7B71AC-3D6F-40E4-B5DB-DF391193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447800"/>
            <a:ext cx="37274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57" name="Freeform 33">
            <a:extLst>
              <a:ext uri="{FF2B5EF4-FFF2-40B4-BE49-F238E27FC236}">
                <a16:creationId xmlns:a16="http://schemas.microsoft.com/office/drawing/2014/main" id="{FB5A2A4B-011C-4541-B0B7-C93BFDE043DD}"/>
              </a:ext>
            </a:extLst>
          </p:cNvPr>
          <p:cNvSpPr>
            <a:spLocks/>
          </p:cNvSpPr>
          <p:nvPr/>
        </p:nvSpPr>
        <p:spPr bwMode="auto">
          <a:xfrm>
            <a:off x="2151063" y="2362200"/>
            <a:ext cx="3111500" cy="2857500"/>
          </a:xfrm>
          <a:custGeom>
            <a:avLst/>
            <a:gdLst>
              <a:gd name="T0" fmla="*/ 1000 w 1960"/>
              <a:gd name="T1" fmla="*/ 48 h 1800"/>
              <a:gd name="T2" fmla="*/ 616 w 1960"/>
              <a:gd name="T3" fmla="*/ 336 h 1800"/>
              <a:gd name="T4" fmla="*/ 0 w 1960"/>
              <a:gd name="T5" fmla="*/ 872 h 1800"/>
              <a:gd name="T6" fmla="*/ 328 w 1960"/>
              <a:gd name="T7" fmla="*/ 832 h 1800"/>
              <a:gd name="T8" fmla="*/ 624 w 1960"/>
              <a:gd name="T9" fmla="*/ 1144 h 1800"/>
              <a:gd name="T10" fmla="*/ 952 w 1960"/>
              <a:gd name="T11" fmla="*/ 1480 h 1800"/>
              <a:gd name="T12" fmla="*/ 1288 w 1960"/>
              <a:gd name="T13" fmla="*/ 1752 h 1800"/>
              <a:gd name="T14" fmla="*/ 1960 w 1960"/>
              <a:gd name="T15" fmla="*/ 1728 h 1800"/>
              <a:gd name="T16" fmla="*/ 1928 w 1960"/>
              <a:gd name="T17" fmla="*/ 1320 h 1800"/>
              <a:gd name="T18" fmla="*/ 1904 w 1960"/>
              <a:gd name="T19" fmla="*/ 984 h 1800"/>
              <a:gd name="T20" fmla="*/ 1848 w 1960"/>
              <a:gd name="T21" fmla="*/ 208 h 1800"/>
              <a:gd name="T22" fmla="*/ 1608 w 1960"/>
              <a:gd name="T23" fmla="*/ 112 h 1800"/>
              <a:gd name="T24" fmla="*/ 1288 w 1960"/>
              <a:gd name="T25" fmla="*/ 48 h 1800"/>
              <a:gd name="T26" fmla="*/ 1000 w 1960"/>
              <a:gd name="T27" fmla="*/ 48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60" h="1800">
                <a:moveTo>
                  <a:pt x="1000" y="48"/>
                </a:moveTo>
                <a:cubicBezTo>
                  <a:pt x="888" y="96"/>
                  <a:pt x="783" y="199"/>
                  <a:pt x="616" y="336"/>
                </a:cubicBezTo>
                <a:cubicBezTo>
                  <a:pt x="449" y="473"/>
                  <a:pt x="48" y="789"/>
                  <a:pt x="0" y="872"/>
                </a:cubicBezTo>
                <a:cubicBezTo>
                  <a:pt x="192" y="904"/>
                  <a:pt x="185" y="809"/>
                  <a:pt x="328" y="832"/>
                </a:cubicBezTo>
                <a:cubicBezTo>
                  <a:pt x="432" y="877"/>
                  <a:pt x="520" y="1036"/>
                  <a:pt x="624" y="1144"/>
                </a:cubicBezTo>
                <a:cubicBezTo>
                  <a:pt x="728" y="1252"/>
                  <a:pt x="841" y="1379"/>
                  <a:pt x="952" y="1480"/>
                </a:cubicBezTo>
                <a:cubicBezTo>
                  <a:pt x="1063" y="1581"/>
                  <a:pt x="1120" y="1711"/>
                  <a:pt x="1288" y="1752"/>
                </a:cubicBezTo>
                <a:cubicBezTo>
                  <a:pt x="1456" y="1793"/>
                  <a:pt x="1853" y="1800"/>
                  <a:pt x="1960" y="1728"/>
                </a:cubicBezTo>
                <a:cubicBezTo>
                  <a:pt x="1952" y="1560"/>
                  <a:pt x="1937" y="1444"/>
                  <a:pt x="1928" y="1320"/>
                </a:cubicBezTo>
                <a:cubicBezTo>
                  <a:pt x="1919" y="1196"/>
                  <a:pt x="1917" y="1169"/>
                  <a:pt x="1904" y="984"/>
                </a:cubicBezTo>
                <a:cubicBezTo>
                  <a:pt x="1891" y="799"/>
                  <a:pt x="1897" y="353"/>
                  <a:pt x="1848" y="208"/>
                </a:cubicBezTo>
                <a:cubicBezTo>
                  <a:pt x="1799" y="63"/>
                  <a:pt x="1701" y="139"/>
                  <a:pt x="1608" y="112"/>
                </a:cubicBezTo>
                <a:cubicBezTo>
                  <a:pt x="1515" y="85"/>
                  <a:pt x="1389" y="59"/>
                  <a:pt x="1288" y="48"/>
                </a:cubicBezTo>
                <a:cubicBezTo>
                  <a:pt x="1187" y="37"/>
                  <a:pt x="1112" y="0"/>
                  <a:pt x="1000" y="48"/>
                </a:cubicBezTo>
                <a:close/>
              </a:path>
            </a:pathLst>
          </a:custGeom>
          <a:solidFill>
            <a:srgbClr val="00FF00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6658" name="Freeform 34">
            <a:extLst>
              <a:ext uri="{FF2B5EF4-FFF2-40B4-BE49-F238E27FC236}">
                <a16:creationId xmlns:a16="http://schemas.microsoft.com/office/drawing/2014/main" id="{5F6A5635-5F3D-44E6-9911-FEA7E9F28964}"/>
              </a:ext>
            </a:extLst>
          </p:cNvPr>
          <p:cNvSpPr>
            <a:spLocks/>
          </p:cNvSpPr>
          <p:nvPr/>
        </p:nvSpPr>
        <p:spPr bwMode="auto">
          <a:xfrm>
            <a:off x="7727950" y="2667000"/>
            <a:ext cx="404813" cy="1562100"/>
          </a:xfrm>
          <a:custGeom>
            <a:avLst/>
            <a:gdLst>
              <a:gd name="T0" fmla="*/ 49 w 255"/>
              <a:gd name="T1" fmla="*/ 0 h 984"/>
              <a:gd name="T2" fmla="*/ 13 w 255"/>
              <a:gd name="T3" fmla="*/ 102 h 984"/>
              <a:gd name="T4" fmla="*/ 127 w 255"/>
              <a:gd name="T5" fmla="*/ 368 h 984"/>
              <a:gd name="T6" fmla="*/ 159 w 255"/>
              <a:gd name="T7" fmla="*/ 616 h 984"/>
              <a:gd name="T8" fmla="*/ 159 w 255"/>
              <a:gd name="T9" fmla="*/ 872 h 984"/>
              <a:gd name="T10" fmla="*/ 255 w 255"/>
              <a:gd name="T11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" h="984">
                <a:moveTo>
                  <a:pt x="49" y="0"/>
                </a:moveTo>
                <a:cubicBezTo>
                  <a:pt x="43" y="17"/>
                  <a:pt x="0" y="41"/>
                  <a:pt x="13" y="102"/>
                </a:cubicBezTo>
                <a:cubicBezTo>
                  <a:pt x="26" y="163"/>
                  <a:pt x="103" y="282"/>
                  <a:pt x="127" y="368"/>
                </a:cubicBezTo>
                <a:cubicBezTo>
                  <a:pt x="151" y="454"/>
                  <a:pt x="154" y="532"/>
                  <a:pt x="159" y="616"/>
                </a:cubicBezTo>
                <a:cubicBezTo>
                  <a:pt x="164" y="700"/>
                  <a:pt x="143" y="811"/>
                  <a:pt x="159" y="872"/>
                </a:cubicBezTo>
                <a:cubicBezTo>
                  <a:pt x="175" y="933"/>
                  <a:pt x="235" y="961"/>
                  <a:pt x="255" y="984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6659" name="Freeform 35">
            <a:extLst>
              <a:ext uri="{FF2B5EF4-FFF2-40B4-BE49-F238E27FC236}">
                <a16:creationId xmlns:a16="http://schemas.microsoft.com/office/drawing/2014/main" id="{1F86F8A3-FEA0-43CD-AF45-EC7E0FB0900C}"/>
              </a:ext>
            </a:extLst>
          </p:cNvPr>
          <p:cNvSpPr>
            <a:spLocks/>
          </p:cNvSpPr>
          <p:nvPr/>
        </p:nvSpPr>
        <p:spPr bwMode="auto">
          <a:xfrm>
            <a:off x="7789863" y="2654300"/>
            <a:ext cx="477837" cy="1562100"/>
          </a:xfrm>
          <a:custGeom>
            <a:avLst/>
            <a:gdLst>
              <a:gd name="T0" fmla="*/ 0 w 301"/>
              <a:gd name="T1" fmla="*/ 0 h 984"/>
              <a:gd name="T2" fmla="*/ 112 w 301"/>
              <a:gd name="T3" fmla="*/ 72 h 984"/>
              <a:gd name="T4" fmla="*/ 232 w 301"/>
              <a:gd name="T5" fmla="*/ 344 h 984"/>
              <a:gd name="T6" fmla="*/ 269 w 301"/>
              <a:gd name="T7" fmla="*/ 497 h 984"/>
              <a:gd name="T8" fmla="*/ 296 w 301"/>
              <a:gd name="T9" fmla="*/ 880 h 984"/>
              <a:gd name="T10" fmla="*/ 240 w 301"/>
              <a:gd name="T11" fmla="*/ 984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1" h="984">
                <a:moveTo>
                  <a:pt x="0" y="0"/>
                </a:moveTo>
                <a:cubicBezTo>
                  <a:pt x="19" y="12"/>
                  <a:pt x="73" y="15"/>
                  <a:pt x="112" y="72"/>
                </a:cubicBezTo>
                <a:cubicBezTo>
                  <a:pt x="151" y="129"/>
                  <a:pt x="206" y="273"/>
                  <a:pt x="232" y="344"/>
                </a:cubicBezTo>
                <a:cubicBezTo>
                  <a:pt x="258" y="415"/>
                  <a:pt x="258" y="408"/>
                  <a:pt x="269" y="497"/>
                </a:cubicBezTo>
                <a:cubicBezTo>
                  <a:pt x="280" y="586"/>
                  <a:pt x="301" y="799"/>
                  <a:pt x="296" y="880"/>
                </a:cubicBezTo>
                <a:cubicBezTo>
                  <a:pt x="291" y="961"/>
                  <a:pt x="252" y="963"/>
                  <a:pt x="240" y="984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6660" name="Freeform 36">
            <a:extLst>
              <a:ext uri="{FF2B5EF4-FFF2-40B4-BE49-F238E27FC236}">
                <a16:creationId xmlns:a16="http://schemas.microsoft.com/office/drawing/2014/main" id="{74F00067-17F7-4739-815C-A997F4900870}"/>
              </a:ext>
            </a:extLst>
          </p:cNvPr>
          <p:cNvSpPr>
            <a:spLocks/>
          </p:cNvSpPr>
          <p:nvPr/>
        </p:nvSpPr>
        <p:spPr bwMode="auto">
          <a:xfrm>
            <a:off x="2600325" y="3654425"/>
            <a:ext cx="682625" cy="688975"/>
          </a:xfrm>
          <a:custGeom>
            <a:avLst/>
            <a:gdLst>
              <a:gd name="T0" fmla="*/ 0 w 430"/>
              <a:gd name="T1" fmla="*/ 23 h 434"/>
              <a:gd name="T2" fmla="*/ 90 w 430"/>
              <a:gd name="T3" fmla="*/ 38 h 434"/>
              <a:gd name="T4" fmla="*/ 273 w 430"/>
              <a:gd name="T5" fmla="*/ 254 h 434"/>
              <a:gd name="T6" fmla="*/ 420 w 430"/>
              <a:gd name="T7" fmla="*/ 431 h 434"/>
              <a:gd name="T8" fmla="*/ 210 w 430"/>
              <a:gd name="T9" fmla="*/ 272 h 434"/>
              <a:gd name="T10" fmla="*/ 93 w 430"/>
              <a:gd name="T11" fmla="*/ 215 h 434"/>
              <a:gd name="T12" fmla="*/ 87 w 430"/>
              <a:gd name="T13" fmla="*/ 143 h 434"/>
              <a:gd name="T14" fmla="*/ 69 w 430"/>
              <a:gd name="T15" fmla="*/ 98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0" h="434">
                <a:moveTo>
                  <a:pt x="0" y="23"/>
                </a:moveTo>
                <a:cubicBezTo>
                  <a:pt x="15" y="25"/>
                  <a:pt x="45" y="0"/>
                  <a:pt x="90" y="38"/>
                </a:cubicBezTo>
                <a:cubicBezTo>
                  <a:pt x="135" y="76"/>
                  <a:pt x="218" y="189"/>
                  <a:pt x="273" y="254"/>
                </a:cubicBezTo>
                <a:cubicBezTo>
                  <a:pt x="328" y="319"/>
                  <a:pt x="430" y="428"/>
                  <a:pt x="420" y="431"/>
                </a:cubicBezTo>
                <a:cubicBezTo>
                  <a:pt x="410" y="434"/>
                  <a:pt x="264" y="308"/>
                  <a:pt x="210" y="272"/>
                </a:cubicBezTo>
                <a:cubicBezTo>
                  <a:pt x="156" y="236"/>
                  <a:pt x="113" y="236"/>
                  <a:pt x="93" y="215"/>
                </a:cubicBezTo>
                <a:cubicBezTo>
                  <a:pt x="73" y="194"/>
                  <a:pt x="91" y="162"/>
                  <a:pt x="87" y="143"/>
                </a:cubicBezTo>
                <a:cubicBezTo>
                  <a:pt x="83" y="124"/>
                  <a:pt x="73" y="107"/>
                  <a:pt x="69" y="98"/>
                </a:cubicBezTo>
              </a:path>
            </a:pathLst>
          </a:custGeom>
          <a:solidFill>
            <a:srgbClr val="FF00FF">
              <a:alpha val="6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6661" name="Freeform 37">
            <a:extLst>
              <a:ext uri="{FF2B5EF4-FFF2-40B4-BE49-F238E27FC236}">
                <a16:creationId xmlns:a16="http://schemas.microsoft.com/office/drawing/2014/main" id="{26F6CE69-7E9A-4CF3-B0EC-E2998770F6A3}"/>
              </a:ext>
            </a:extLst>
          </p:cNvPr>
          <p:cNvSpPr>
            <a:spLocks/>
          </p:cNvSpPr>
          <p:nvPr/>
        </p:nvSpPr>
        <p:spPr bwMode="auto">
          <a:xfrm>
            <a:off x="6938963" y="4117975"/>
            <a:ext cx="1176337" cy="706438"/>
          </a:xfrm>
          <a:custGeom>
            <a:avLst/>
            <a:gdLst>
              <a:gd name="T0" fmla="*/ 741 w 741"/>
              <a:gd name="T1" fmla="*/ 62 h 445"/>
              <a:gd name="T2" fmla="*/ 573 w 741"/>
              <a:gd name="T3" fmla="*/ 6 h 445"/>
              <a:gd name="T4" fmla="*/ 501 w 741"/>
              <a:gd name="T5" fmla="*/ 25 h 445"/>
              <a:gd name="T6" fmla="*/ 413 w 741"/>
              <a:gd name="T7" fmla="*/ 86 h 445"/>
              <a:gd name="T8" fmla="*/ 339 w 741"/>
              <a:gd name="T9" fmla="*/ 142 h 445"/>
              <a:gd name="T10" fmla="*/ 179 w 741"/>
              <a:gd name="T11" fmla="*/ 254 h 445"/>
              <a:gd name="T12" fmla="*/ 0 w 741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1" h="445">
                <a:moveTo>
                  <a:pt x="741" y="62"/>
                </a:moveTo>
                <a:cubicBezTo>
                  <a:pt x="713" y="51"/>
                  <a:pt x="613" y="12"/>
                  <a:pt x="573" y="6"/>
                </a:cubicBezTo>
                <a:cubicBezTo>
                  <a:pt x="533" y="0"/>
                  <a:pt x="528" y="12"/>
                  <a:pt x="501" y="25"/>
                </a:cubicBezTo>
                <a:cubicBezTo>
                  <a:pt x="474" y="38"/>
                  <a:pt x="440" y="67"/>
                  <a:pt x="413" y="86"/>
                </a:cubicBezTo>
                <a:cubicBezTo>
                  <a:pt x="386" y="105"/>
                  <a:pt x="378" y="114"/>
                  <a:pt x="339" y="142"/>
                </a:cubicBezTo>
                <a:cubicBezTo>
                  <a:pt x="300" y="170"/>
                  <a:pt x="235" y="204"/>
                  <a:pt x="179" y="254"/>
                </a:cubicBezTo>
                <a:cubicBezTo>
                  <a:pt x="123" y="304"/>
                  <a:pt x="37" y="405"/>
                  <a:pt x="0" y="445"/>
                </a:cubicBezTo>
              </a:path>
            </a:pathLst>
          </a:custGeom>
          <a:noFill/>
          <a:ln w="28575" cap="flat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26662" name="Picture 38">
            <a:extLst>
              <a:ext uri="{FF2B5EF4-FFF2-40B4-BE49-F238E27FC236}">
                <a16:creationId xmlns:a16="http://schemas.microsoft.com/office/drawing/2014/main" id="{B5019AC9-A79D-43D9-B60B-38DAFF34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133475"/>
            <a:ext cx="17430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64" name="Freeform 40">
            <a:extLst>
              <a:ext uri="{FF2B5EF4-FFF2-40B4-BE49-F238E27FC236}">
                <a16:creationId xmlns:a16="http://schemas.microsoft.com/office/drawing/2014/main" id="{B4F3420B-3BBF-4087-9A4C-631C0E1AED99}"/>
              </a:ext>
            </a:extLst>
          </p:cNvPr>
          <p:cNvSpPr>
            <a:spLocks/>
          </p:cNvSpPr>
          <p:nvPr/>
        </p:nvSpPr>
        <p:spPr bwMode="auto">
          <a:xfrm>
            <a:off x="7696200" y="2463800"/>
            <a:ext cx="76200" cy="152400"/>
          </a:xfrm>
          <a:custGeom>
            <a:avLst/>
            <a:gdLst>
              <a:gd name="T0" fmla="*/ 0 w 48"/>
              <a:gd name="T1" fmla="*/ 0 h 96"/>
              <a:gd name="T2" fmla="*/ 48 w 48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" h="96">
                <a:moveTo>
                  <a:pt x="0" y="0"/>
                </a:moveTo>
                <a:cubicBezTo>
                  <a:pt x="20" y="40"/>
                  <a:pt x="40" y="80"/>
                  <a:pt x="48" y="96"/>
                </a:cubicBezTo>
              </a:path>
            </a:pathLst>
          </a:custGeom>
          <a:noFill/>
          <a:ln w="38100" cap="flat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1203</TotalTime>
  <Words>406</Words>
  <Application>Microsoft Office PowerPoint</Application>
  <PresentationFormat>Trình chiếu Trên màn hình (4:3)</PresentationFormat>
  <Paragraphs>106</Paragraphs>
  <Slides>31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2" baseType="lpstr">
      <vt:lpstr>Stream</vt:lpstr>
      <vt:lpstr>VÙNG NÁCH</vt:lpstr>
      <vt:lpstr>MỤC TIÊU</vt:lpstr>
      <vt:lpstr>GIỚI HẠN </vt:lpstr>
      <vt:lpstr>Đỉnh</vt:lpstr>
      <vt:lpstr>Các thành hố nách</vt:lpstr>
      <vt:lpstr>Thành trước</vt:lpstr>
      <vt:lpstr>Thành trước: Cơ ngực lớn</vt:lpstr>
      <vt:lpstr>Thành trước: Cơ ngực bé,                        cơ quạ - cánh tay, cơ dưới đòn</vt:lpstr>
      <vt:lpstr>Thành trước: mạc ngực</vt:lpstr>
      <vt:lpstr>Thành trước: mạc đòn-ngực</vt:lpstr>
      <vt:lpstr>Thành ngoài</vt:lpstr>
      <vt:lpstr>Thành ngoài: cơ đelta</vt:lpstr>
      <vt:lpstr>Thành ngoài: cơ đelta</vt:lpstr>
      <vt:lpstr>Thành trong</vt:lpstr>
      <vt:lpstr>Thành trong: cơ răng trước</vt:lpstr>
      <vt:lpstr>Thành sau</vt:lpstr>
      <vt:lpstr>Thành sau</vt:lpstr>
      <vt:lpstr>Thành sau: cơ dưới vai </vt:lpstr>
      <vt:lpstr>Thành sau: cơ trên gai</vt:lpstr>
      <vt:lpstr>Thành sau: cơ dưới gai</vt:lpstr>
      <vt:lpstr>Thành sau: cơ tròn bé, lớn</vt:lpstr>
      <vt:lpstr>Thành sau: cơ lưng rộng</vt:lpstr>
      <vt:lpstr>Nền nách</vt:lpstr>
      <vt:lpstr>Các thành phần trong hố nách</vt:lpstr>
      <vt:lpstr>Các thành phần trong hố nách:                 ĐRTK Cánh tay</vt:lpstr>
      <vt:lpstr>Các thành phần trong hố nách:                   Động mạch Nách</vt:lpstr>
      <vt:lpstr>Các thành phần trong hố nách:                   Động mạch Nách</vt:lpstr>
      <vt:lpstr>Các nhánh nối động mạch Nách</vt:lpstr>
      <vt:lpstr>Liên quan các thành phần trong hố nách</vt:lpstr>
      <vt:lpstr>Liên quan các thành phần trong hố nách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VÙNG NÁCH</dc:title>
  <dc:creator>azcom</dc:creator>
  <cp:lastModifiedBy>azcom</cp:lastModifiedBy>
  <cp:revision>19</cp:revision>
  <dcterms:created xsi:type="dcterms:W3CDTF">2007-10-04T11:22:44Z</dcterms:created>
  <dcterms:modified xsi:type="dcterms:W3CDTF">2021-08-23T13:54:48Z</dcterms:modified>
</cp:coreProperties>
</file>