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3" r:id="rId2"/>
    <p:sldMasterId id="2147483689" r:id="rId3"/>
    <p:sldMasterId id="2147483705" r:id="rId4"/>
    <p:sldMasterId id="2147483720" r:id="rId5"/>
  </p:sldMasterIdLst>
  <p:notesMasterIdLst>
    <p:notesMasterId r:id="rId20"/>
  </p:notesMasterIdLst>
  <p:sldIdLst>
    <p:sldId id="328" r:id="rId6"/>
    <p:sldId id="257" r:id="rId7"/>
    <p:sldId id="313" r:id="rId8"/>
    <p:sldId id="315" r:id="rId9"/>
    <p:sldId id="318" r:id="rId10"/>
    <p:sldId id="326" r:id="rId11"/>
    <p:sldId id="303" r:id="rId12"/>
    <p:sldId id="316" r:id="rId13"/>
    <p:sldId id="319" r:id="rId14"/>
    <p:sldId id="320" r:id="rId15"/>
    <p:sldId id="321" r:id="rId16"/>
    <p:sldId id="309" r:id="rId17"/>
    <p:sldId id="325" r:id="rId18"/>
    <p:sldId id="33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napToGrid="0">
      <p:cViewPr varScale="1">
        <p:scale>
          <a:sx n="104" d="100"/>
          <a:sy n="104" d="100"/>
        </p:scale>
        <p:origin x="756" y="102"/>
      </p:cViewPr>
      <p:guideLst>
        <p:guide orient="horz" pos="2160"/>
        <p:guide pos="3819"/>
      </p:guideLst>
    </p:cSldViewPr>
  </p:slideViewPr>
  <p:outlineViewPr>
    <p:cViewPr>
      <p:scale>
        <a:sx n="33" d="100"/>
        <a:sy n="33" d="100"/>
      </p:scale>
      <p:origin x="0" y="606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37B59-BE8C-4950-92F1-58F715B785D8}" type="datetimeFigureOut">
              <a:rPr lang="en-US" smtClean="0"/>
              <a:t>09/11/2017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5DF1C-FCBF-465A-86D8-2B22D39107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CD76DC-886F-4183-8A2D-6F43F9EA6D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CD76DC-886F-4183-8A2D-6F43F9EA6D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../../Projects/1670/Refs/Keystone%20et%20al_PREMIER%2010yr_JRheum_Resubmitted.pdf" TargetMode="Externa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../../Projects/1670/Refs/Keystone%20et%20al_PREMIER%2010yr_JRheum_Resubmitted.pdf" TargetMode="Externa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A351-7D91-4A33-94B2-156030736158}" type="datetimeFigureOut">
              <a:rPr lang="en-US" smtClean="0"/>
              <a:t>09/11/2017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F0814-7168-4168-93D9-80778DED1A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A351-7D91-4A33-94B2-156030736158}" type="datetimeFigureOut">
              <a:rPr lang="en-US" smtClean="0"/>
              <a:t>09/11/2017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F0814-7168-4168-93D9-80778DED1A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A351-7D91-4A33-94B2-156030736158}" type="datetimeFigureOut">
              <a:rPr lang="en-US" smtClean="0"/>
              <a:t>09/11/2017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F0814-7168-4168-93D9-80778DED1A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09351" y="6607176"/>
            <a:ext cx="330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ctr" anchorCtr="0" compatLnSpc="1"/>
          <a:lstStyle>
            <a:lvl1pPr algn="r">
              <a:lnSpc>
                <a:spcPct val="100000"/>
              </a:lnSpc>
              <a:defRPr sz="900" b="1">
                <a:solidFill>
                  <a:schemeClr val="bg1"/>
                </a:solidFill>
              </a:defRPr>
            </a:lvl1pPr>
          </a:lstStyle>
          <a:p>
            <a:fld id="{DBAE673F-5BC8-47D1-B75C-F6EFBD9D885E}" type="slidenum">
              <a:rPr lang="en-US">
                <a:solidFill>
                  <a:srgbClr val="FFFFFF"/>
                </a:solidFill>
              </a:r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Placeholder 1"/>
          <p:cNvSpPr>
            <a:spLocks noGrp="1"/>
          </p:cNvSpPr>
          <p:nvPr>
            <p:ph type="ctrTitle" hasCustomPrompt="1"/>
          </p:nvPr>
        </p:nvSpPr>
        <p:spPr>
          <a:xfrm>
            <a:off x="548217" y="2194559"/>
            <a:ext cx="5484283" cy="1463040"/>
          </a:xfrm>
        </p:spPr>
        <p:txBody>
          <a:bodyPr anchor="b"/>
          <a:lstStyle>
            <a:lvl1pPr>
              <a:lnSpc>
                <a:spcPct val="85000"/>
              </a:lnSpc>
              <a:defRPr sz="32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TITLE CALIBRI 32PT, </a:t>
            </a:r>
            <a:br>
              <a:rPr lang="en-US" noProof="0" dirty="0"/>
            </a:br>
            <a:r>
              <a:rPr lang="en-US" noProof="0" dirty="0"/>
              <a:t>ALL CAPS, GRASS GREEN</a:t>
            </a:r>
          </a:p>
        </p:txBody>
      </p:sp>
      <p:sp>
        <p:nvSpPr>
          <p:cNvPr id="48131" name="Text Placeholder 2"/>
          <p:cNvSpPr>
            <a:spLocks noGrp="1"/>
          </p:cNvSpPr>
          <p:nvPr>
            <p:ph type="subTitle" idx="1" hasCustomPrompt="1"/>
          </p:nvPr>
        </p:nvSpPr>
        <p:spPr>
          <a:xfrm>
            <a:off x="548217" y="3702050"/>
            <a:ext cx="4874683" cy="274638"/>
          </a:xfrm>
        </p:spPr>
        <p:txBody>
          <a:bodyPr anchor="t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Subhead Calibri 14pt, Black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548217" y="4021138"/>
            <a:ext cx="284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algn="l">
              <a:lnSpc>
                <a:spcPct val="100000"/>
              </a:lnSpc>
              <a:defRPr sz="1400"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70605"/>
                </a:solidFill>
              </a:rPr>
              <a:t>Date</a:t>
            </a:r>
          </a:p>
        </p:txBody>
      </p:sp>
      <p:pic>
        <p:nvPicPr>
          <p:cNvPr id="48134" name="Picture 12" descr="AbbVieLogo_Standard_RGB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17" y="493713"/>
            <a:ext cx="1828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 userDrawn="1"/>
        </p:nvSpPr>
        <p:spPr bwMode="gray">
          <a:xfrm>
            <a:off x="6093884" y="1530350"/>
            <a:ext cx="167216" cy="3797300"/>
          </a:xfrm>
          <a:custGeom>
            <a:avLst/>
            <a:gdLst>
              <a:gd name="T0" fmla="*/ 0 w 94692"/>
              <a:gd name="T1" fmla="*/ 0 h 3865545"/>
              <a:gd name="T2" fmla="*/ 0 w 94692"/>
              <a:gd name="T3" fmla="*/ 0 h 3865545"/>
              <a:gd name="T4" fmla="*/ 124765 w 94692"/>
              <a:gd name="T5" fmla="*/ 0 h 3865545"/>
              <a:gd name="T6" fmla="*/ 124765 w 94692"/>
              <a:gd name="T7" fmla="*/ 3797010 h 3865545"/>
              <a:gd name="T8" fmla="*/ 0 w 94692"/>
              <a:gd name="T9" fmla="*/ 3797010 h 3865545"/>
              <a:gd name="T10" fmla="*/ 0 w 94692"/>
              <a:gd name="T11" fmla="*/ 3797010 h 38655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92" h="3865545">
                <a:moveTo>
                  <a:pt x="0" y="0"/>
                </a:moveTo>
                <a:lnTo>
                  <a:pt x="0" y="0"/>
                </a:lnTo>
                <a:lnTo>
                  <a:pt x="94692" y="0"/>
                </a:lnTo>
                <a:lnTo>
                  <a:pt x="94692" y="3865545"/>
                </a:lnTo>
                <a:lnTo>
                  <a:pt x="0" y="3865545"/>
                </a:lnTo>
              </a:path>
            </a:pathLst>
          </a:custGeom>
          <a:noFill/>
          <a:ln w="25400" cap="flat" cmpd="sng" algn="ctr">
            <a:solidFill>
              <a:schemeClr val="hlink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70605"/>
              </a:solidFill>
            </a:endParaRPr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4" name="Picture 12" descr="AbbVieLogo_Standard_RGB.eps"/>
          <p:cNvPicPr>
            <a:picLocks noChangeAspect="1"/>
          </p:cNvPicPr>
          <p:nvPr/>
        </p:nvPicPr>
        <p:blipFill>
          <a:blip r:embed="rId2" cstate="print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17" y="493713"/>
            <a:ext cx="1828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 userDrawn="1"/>
        </p:nvSpPr>
        <p:spPr bwMode="gray">
          <a:xfrm>
            <a:off x="6093884" y="1530350"/>
            <a:ext cx="167216" cy="3797300"/>
          </a:xfrm>
          <a:custGeom>
            <a:avLst/>
            <a:gdLst>
              <a:gd name="T0" fmla="*/ 0 w 94692"/>
              <a:gd name="T1" fmla="*/ 0 h 3865545"/>
              <a:gd name="T2" fmla="*/ 0 w 94692"/>
              <a:gd name="T3" fmla="*/ 0 h 3865545"/>
              <a:gd name="T4" fmla="*/ 124765 w 94692"/>
              <a:gd name="T5" fmla="*/ 0 h 3865545"/>
              <a:gd name="T6" fmla="*/ 124765 w 94692"/>
              <a:gd name="T7" fmla="*/ 3797010 h 3865545"/>
              <a:gd name="T8" fmla="*/ 0 w 94692"/>
              <a:gd name="T9" fmla="*/ 3797010 h 3865545"/>
              <a:gd name="T10" fmla="*/ 0 w 94692"/>
              <a:gd name="T11" fmla="*/ 3797010 h 38655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92" h="3865545">
                <a:moveTo>
                  <a:pt x="0" y="0"/>
                </a:moveTo>
                <a:lnTo>
                  <a:pt x="0" y="0"/>
                </a:lnTo>
                <a:lnTo>
                  <a:pt x="94692" y="0"/>
                </a:lnTo>
                <a:lnTo>
                  <a:pt x="94692" y="3865545"/>
                </a:lnTo>
                <a:lnTo>
                  <a:pt x="0" y="3865545"/>
                </a:lnTo>
              </a:path>
            </a:pathLst>
          </a:custGeom>
          <a:noFill/>
          <a:ln w="25400" cap="flat" cmpd="sng" algn="ctr">
            <a:solidFill>
              <a:schemeClr val="bg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70605"/>
              </a:solidFill>
            </a:endParaRPr>
          </a:p>
        </p:txBody>
      </p:sp>
      <p:sp>
        <p:nvSpPr>
          <p:cNvPr id="48130" name="Title Placeholder 1"/>
          <p:cNvSpPr>
            <a:spLocks noGrp="1"/>
          </p:cNvSpPr>
          <p:nvPr>
            <p:ph type="ctrTitle" hasCustomPrompt="1"/>
          </p:nvPr>
        </p:nvSpPr>
        <p:spPr>
          <a:xfrm>
            <a:off x="548217" y="2194560"/>
            <a:ext cx="5484283" cy="1463040"/>
          </a:xfrm>
        </p:spPr>
        <p:txBody>
          <a:bodyPr anchor="b"/>
          <a:lstStyle>
            <a:lvl1pPr>
              <a:lnSpc>
                <a:spcPct val="85000"/>
              </a:lnSpc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DIVIDER TITLES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CALIBRI 32PT, ALL CAPS, WHITE</a:t>
            </a:r>
            <a:endParaRPr lang="en-US" noProof="0" dirty="0"/>
          </a:p>
        </p:txBody>
      </p:sp>
      <p:sp>
        <p:nvSpPr>
          <p:cNvPr id="48131" name="Text Placeholder 2"/>
          <p:cNvSpPr>
            <a:spLocks noGrp="1"/>
          </p:cNvSpPr>
          <p:nvPr>
            <p:ph type="subTitle" idx="1" hasCustomPrompt="1"/>
          </p:nvPr>
        </p:nvSpPr>
        <p:spPr>
          <a:xfrm>
            <a:off x="548217" y="3702050"/>
            <a:ext cx="4874683" cy="696214"/>
          </a:xfrm>
        </p:spPr>
        <p:txBody>
          <a:bodyPr anchor="t"/>
          <a:lstStyle>
            <a:lvl1pPr>
              <a:defRPr sz="1400" baseline="0">
                <a:solidFill>
                  <a:srgbClr val="84BD00"/>
                </a:solidFill>
              </a:defRPr>
            </a:lvl1pPr>
          </a:lstStyle>
          <a:p>
            <a:pPr lvl="0"/>
            <a:r>
              <a:rPr lang="en-US" noProof="0" dirty="0"/>
              <a:t>Subhead Calibri 14pt, Grass Green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bbVi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0" y="6537326"/>
            <a:ext cx="12192000" cy="320675"/>
          </a:xfrm>
          <a:prstGeom prst="rect">
            <a:avLst/>
          </a:prstGeom>
          <a:solidFill>
            <a:srgbClr val="071D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70605"/>
              </a:solidFill>
            </a:endParaRPr>
          </a:p>
        </p:txBody>
      </p:sp>
      <p:pic>
        <p:nvPicPr>
          <p:cNvPr id="48134" name="Picture 12" descr="AbbVieLogo_Standard_RGB.eps"/>
          <p:cNvPicPr>
            <a:picLocks noChangeAspect="1"/>
          </p:cNvPicPr>
          <p:nvPr/>
        </p:nvPicPr>
        <p:blipFill>
          <a:blip r:embed="rId2" cstate="print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17" y="493713"/>
            <a:ext cx="1828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 userDrawn="1"/>
        </p:nvSpPr>
        <p:spPr bwMode="gray">
          <a:xfrm>
            <a:off x="6093884" y="1530350"/>
            <a:ext cx="167216" cy="3797300"/>
          </a:xfrm>
          <a:custGeom>
            <a:avLst/>
            <a:gdLst>
              <a:gd name="T0" fmla="*/ 0 w 94692"/>
              <a:gd name="T1" fmla="*/ 0 h 3865545"/>
              <a:gd name="T2" fmla="*/ 0 w 94692"/>
              <a:gd name="T3" fmla="*/ 0 h 3865545"/>
              <a:gd name="T4" fmla="*/ 124765 w 94692"/>
              <a:gd name="T5" fmla="*/ 0 h 3865545"/>
              <a:gd name="T6" fmla="*/ 124765 w 94692"/>
              <a:gd name="T7" fmla="*/ 3797010 h 3865545"/>
              <a:gd name="T8" fmla="*/ 0 w 94692"/>
              <a:gd name="T9" fmla="*/ 3797010 h 3865545"/>
              <a:gd name="T10" fmla="*/ 0 w 94692"/>
              <a:gd name="T11" fmla="*/ 3797010 h 38655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92" h="3865545">
                <a:moveTo>
                  <a:pt x="0" y="0"/>
                </a:moveTo>
                <a:lnTo>
                  <a:pt x="0" y="0"/>
                </a:lnTo>
                <a:lnTo>
                  <a:pt x="94692" y="0"/>
                </a:lnTo>
                <a:lnTo>
                  <a:pt x="94692" y="3865545"/>
                </a:lnTo>
                <a:lnTo>
                  <a:pt x="0" y="3865545"/>
                </a:lnTo>
              </a:path>
            </a:pathLst>
          </a:custGeom>
          <a:noFill/>
          <a:ln w="25400" cap="flat" cmpd="sng" algn="ctr">
            <a:solidFill>
              <a:schemeClr val="bg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70605"/>
              </a:solidFill>
            </a:endParaRPr>
          </a:p>
        </p:txBody>
      </p:sp>
      <p:sp>
        <p:nvSpPr>
          <p:cNvPr id="11" name="Rectangle 11"/>
          <p:cNvSpPr>
            <a:spLocks noGrp="1"/>
          </p:cNvSpPr>
          <p:nvPr>
            <p:ph type="body" idx="1" hasCustomPrompt="1"/>
          </p:nvPr>
        </p:nvSpPr>
        <p:spPr>
          <a:xfrm>
            <a:off x="548218" y="1279526"/>
            <a:ext cx="7901516" cy="3794125"/>
          </a:xfrm>
        </p:spPr>
        <p:txBody>
          <a:bodyPr/>
          <a:lstStyle/>
          <a:p>
            <a:r>
              <a:rPr lang="en-US" dirty="0"/>
              <a:t>Enter quote text in text placeholder. Default text color is </a:t>
            </a:r>
            <a:r>
              <a:rPr lang="en-US" dirty="0" err="1"/>
              <a:t>AbbVie</a:t>
            </a:r>
            <a:r>
              <a:rPr lang="en-US" dirty="0"/>
              <a:t> Dark Blue. Change text colors for best contrast against chosen background (either image or solid fill). </a:t>
            </a:r>
          </a:p>
        </p:txBody>
      </p:sp>
      <p:sp>
        <p:nvSpPr>
          <p:cNvPr id="12" name="Rectangle 10"/>
          <p:cNvSpPr>
            <a:spLocks noGrp="1"/>
          </p:cNvSpPr>
          <p:nvPr>
            <p:ph type="title" hasCustomPrompt="1"/>
          </p:nvPr>
        </p:nvSpPr>
        <p:spPr>
          <a:xfrm>
            <a:off x="550333" y="5164138"/>
            <a:ext cx="5850467" cy="284162"/>
          </a:xfrm>
        </p:spPr>
        <p:txBody>
          <a:bodyPr/>
          <a:lstStyle/>
          <a:p>
            <a:r>
              <a:rPr lang="en-US" dirty="0"/>
              <a:t>ENTER AUTHOR NAME IN TITLE PLACEHOLDER</a:t>
            </a:r>
          </a:p>
        </p:txBody>
      </p:sp>
      <p:pic>
        <p:nvPicPr>
          <p:cNvPr id="14" name="Picture 16" descr="AbbVieLogo_Small_White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1" y="6630989"/>
            <a:ext cx="9144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09351" y="6607176"/>
            <a:ext cx="330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ctr" anchorCtr="0" compatLnSpc="1"/>
          <a:lstStyle>
            <a:lvl1pPr algn="r">
              <a:lnSpc>
                <a:spcPct val="100000"/>
              </a:lnSpc>
              <a:defRPr sz="900" b="1">
                <a:solidFill>
                  <a:schemeClr val="bg1"/>
                </a:solidFill>
              </a:defRPr>
            </a:lvl1pPr>
          </a:lstStyle>
          <a:p>
            <a:fld id="{DBAE673F-5BC8-47D1-B75C-F6EFBD9D885E}" type="slidenum">
              <a:rPr lang="en-US">
                <a:solidFill>
                  <a:srgbClr val="FFFFFF"/>
                </a:solidFill>
              </a:r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bbVi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>
            <a:spLocks noChangeArrowheads="1"/>
          </p:cNvSpPr>
          <p:nvPr userDrawn="1"/>
        </p:nvSpPr>
        <p:spPr bwMode="auto">
          <a:xfrm>
            <a:off x="0" y="6537326"/>
            <a:ext cx="12192000" cy="32067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70605"/>
              </a:solidFill>
            </a:endParaRPr>
          </a:p>
        </p:txBody>
      </p:sp>
      <p:sp>
        <p:nvSpPr>
          <p:cNvPr id="19" name="Rectangle 7"/>
          <p:cNvSpPr>
            <a:spLocks noGrp="1"/>
          </p:cNvSpPr>
          <p:nvPr>
            <p:ph type="title" hasCustomPrompt="1"/>
          </p:nvPr>
        </p:nvSpPr>
        <p:spPr>
          <a:xfrm>
            <a:off x="550333" y="5164138"/>
            <a:ext cx="5850467" cy="284162"/>
          </a:xfrm>
        </p:spPr>
        <p:txBody>
          <a:bodyPr/>
          <a:lstStyle/>
          <a:p>
            <a:r>
              <a:rPr lang="en-US" dirty="0"/>
              <a:t>ENTER AUTHOR NAME IN TITLE PLACEHOLDER</a:t>
            </a:r>
          </a:p>
        </p:txBody>
      </p:sp>
      <p:sp>
        <p:nvSpPr>
          <p:cNvPr id="20" name="Rectangle 8"/>
          <p:cNvSpPr>
            <a:spLocks noGrp="1"/>
          </p:cNvSpPr>
          <p:nvPr>
            <p:ph type="body" idx="1" hasCustomPrompt="1"/>
          </p:nvPr>
        </p:nvSpPr>
        <p:spPr>
          <a:xfrm>
            <a:off x="548218" y="1279526"/>
            <a:ext cx="7912100" cy="3794125"/>
          </a:xfrm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Enter quote text in text placeholder. Default text color is AbbVie Dark Blue. Change text colors for best contrast against chosen background (either image or solid fill). </a:t>
            </a:r>
          </a:p>
        </p:txBody>
      </p:sp>
      <p:pic>
        <p:nvPicPr>
          <p:cNvPr id="22" name="Picture 16" descr="AbbVieLogo_Small_Whit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1" y="6630989"/>
            <a:ext cx="9144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18" y="1142999"/>
            <a:ext cx="11091333" cy="5257800"/>
          </a:xfrm>
        </p:spPr>
        <p:txBody>
          <a:bodyPr anchor="t"/>
          <a:lstStyle>
            <a:lvl1pPr>
              <a:spcBef>
                <a:spcPts val="1920"/>
              </a:spcBef>
              <a:defRPr sz="2200">
                <a:solidFill>
                  <a:srgbClr val="070605"/>
                </a:solidFill>
              </a:defRPr>
            </a:lvl1pPr>
            <a:lvl2pPr marL="457200" indent="-342900">
              <a:buFont typeface="Arial" panose="020B0604020202020204" pitchFamily="34" charset="0"/>
              <a:buChar char="•"/>
              <a:defRPr sz="2200">
                <a:solidFill>
                  <a:srgbClr val="070605"/>
                </a:solidFill>
              </a:defRPr>
            </a:lvl2pPr>
            <a:lvl3pPr>
              <a:defRPr sz="2200">
                <a:solidFill>
                  <a:srgbClr val="070605"/>
                </a:solidFill>
              </a:defRPr>
            </a:lvl3pPr>
            <a:lvl4pPr>
              <a:defRPr sz="2200">
                <a:solidFill>
                  <a:srgbClr val="070605"/>
                </a:solidFill>
              </a:defRPr>
            </a:lvl4pPr>
            <a:lvl5pPr>
              <a:defRPr sz="2200">
                <a:solidFill>
                  <a:srgbClr val="07060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>
            <a:spLocks noGrp="1"/>
          </p:cNvSpPr>
          <p:nvPr userDrawn="1"/>
        </p:nvSpPr>
        <p:spPr bwMode="auto">
          <a:xfrm>
            <a:off x="538142" y="225269"/>
            <a:ext cx="11091333" cy="660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</a:pPr>
            <a:endParaRPr lang="en-US" sz="2400" dirty="0">
              <a:solidFill>
                <a:srgbClr val="84BD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8640" y="228600"/>
            <a:ext cx="11094720" cy="713232"/>
          </a:xfrm>
        </p:spPr>
        <p:txBody>
          <a:bodyPr anchor="b"/>
          <a:lstStyle>
            <a:lvl1pPr>
              <a:defRPr sz="2400">
                <a:solidFill>
                  <a:srgbClr val="84BD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09351" y="6607176"/>
            <a:ext cx="330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ctr" anchorCtr="0" compatLnSpc="1"/>
          <a:lstStyle>
            <a:lvl1pPr algn="r">
              <a:lnSpc>
                <a:spcPct val="100000"/>
              </a:lnSpc>
              <a:defRPr sz="900" b="1">
                <a:solidFill>
                  <a:schemeClr val="bg1"/>
                </a:solidFill>
              </a:defRPr>
            </a:lvl1pPr>
          </a:lstStyle>
          <a:p>
            <a:fld id="{DBAE673F-5BC8-47D1-B75C-F6EFBD9D885E}" type="slidenum">
              <a:rPr lang="en-US">
                <a:solidFill>
                  <a:srgbClr val="FFFFFF"/>
                </a:solidFill>
              </a:r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09351" y="6607176"/>
            <a:ext cx="330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ctr" anchorCtr="0" compatLnSpc="1"/>
          <a:lstStyle>
            <a:lvl1pPr algn="r">
              <a:lnSpc>
                <a:spcPct val="100000"/>
              </a:lnSpc>
              <a:defRPr sz="900" b="1">
                <a:solidFill>
                  <a:schemeClr val="bg1"/>
                </a:solidFill>
              </a:defRPr>
            </a:lvl1pPr>
          </a:lstStyle>
          <a:p>
            <a:fld id="{DBAE673F-5BC8-47D1-B75C-F6EFBD9D885E}" type="slidenum">
              <a:rPr lang="en-US">
                <a:solidFill>
                  <a:srgbClr val="FFFFFF"/>
                </a:solidFill>
              </a:r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217" y="1142999"/>
            <a:ext cx="5444067" cy="5257800"/>
          </a:xfrm>
        </p:spPr>
        <p:txBody>
          <a:bodyPr anchor="t"/>
          <a:lstStyle>
            <a:lvl1pPr>
              <a:defRPr sz="2000">
                <a:solidFill>
                  <a:srgbClr val="070605"/>
                </a:solidFill>
              </a:defRPr>
            </a:lvl1pPr>
            <a:lvl2pPr marL="457200" indent="-292735">
              <a:buFont typeface="Arial" panose="020B0604020202020204" pitchFamily="34" charset="0"/>
              <a:buChar char="•"/>
              <a:defRPr sz="2000">
                <a:solidFill>
                  <a:srgbClr val="070605"/>
                </a:solidFill>
              </a:defRPr>
            </a:lvl2pPr>
            <a:lvl3pPr>
              <a:defRPr sz="1900">
                <a:solidFill>
                  <a:srgbClr val="070605"/>
                </a:solidFill>
              </a:defRPr>
            </a:lvl3pPr>
            <a:lvl4pPr>
              <a:defRPr sz="1600">
                <a:solidFill>
                  <a:srgbClr val="070605"/>
                </a:solidFill>
              </a:defRPr>
            </a:lvl4pPr>
            <a:lvl5pPr>
              <a:defRPr sz="1600">
                <a:solidFill>
                  <a:srgbClr val="070605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142999"/>
            <a:ext cx="5444067" cy="5257800"/>
          </a:xfrm>
        </p:spPr>
        <p:txBody>
          <a:bodyPr anchor="t"/>
          <a:lstStyle>
            <a:lvl1pPr>
              <a:defRPr sz="2000">
                <a:solidFill>
                  <a:srgbClr val="070605"/>
                </a:solidFill>
              </a:defRPr>
            </a:lvl1pPr>
            <a:lvl2pPr marL="457200" indent="-292735">
              <a:buFont typeface="Arial" panose="020B0604020202020204" pitchFamily="34" charset="0"/>
              <a:buChar char="•"/>
              <a:defRPr sz="2000">
                <a:solidFill>
                  <a:srgbClr val="070605"/>
                </a:solidFill>
              </a:defRPr>
            </a:lvl2pPr>
            <a:lvl3pPr>
              <a:defRPr sz="1900">
                <a:solidFill>
                  <a:srgbClr val="070605"/>
                </a:solidFill>
              </a:defRPr>
            </a:lvl3pPr>
            <a:lvl4pPr>
              <a:defRPr sz="1600">
                <a:solidFill>
                  <a:srgbClr val="070605"/>
                </a:solidFill>
              </a:defRPr>
            </a:lvl4pPr>
            <a:lvl5pPr>
              <a:defRPr sz="1600">
                <a:solidFill>
                  <a:srgbClr val="070605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8640" y="228600"/>
            <a:ext cx="11094720" cy="713232"/>
          </a:xfrm>
        </p:spPr>
        <p:txBody>
          <a:bodyPr anchor="b"/>
          <a:lstStyle>
            <a:lvl1pPr>
              <a:defRPr sz="2400">
                <a:solidFill>
                  <a:srgbClr val="84BD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09351" y="6607176"/>
            <a:ext cx="330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ctr" anchorCtr="0" compatLnSpc="1"/>
          <a:lstStyle>
            <a:lvl1pPr algn="r">
              <a:lnSpc>
                <a:spcPct val="100000"/>
              </a:lnSpc>
              <a:defRPr sz="900" b="1">
                <a:solidFill>
                  <a:schemeClr val="bg1"/>
                </a:solidFill>
              </a:defRPr>
            </a:lvl1pPr>
          </a:lstStyle>
          <a:p>
            <a:fld id="{DBAE673F-5BC8-47D1-B75C-F6EFBD9D885E}" type="slidenum">
              <a:rPr lang="en-US">
                <a:solidFill>
                  <a:srgbClr val="FFFFFF"/>
                </a:solidFill>
              </a:r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A351-7D91-4A33-94B2-156030736158}" type="datetimeFigureOut">
              <a:rPr lang="en-US" smtClean="0"/>
              <a:t>09/11/2017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F0814-7168-4168-93D9-80778DED1A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1430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1783080"/>
            <a:ext cx="5386917" cy="4617720"/>
          </a:xfrm>
        </p:spPr>
        <p:txBody>
          <a:bodyPr anchor="t"/>
          <a:lstStyle>
            <a:lvl1pPr>
              <a:defRPr sz="2000">
                <a:solidFill>
                  <a:srgbClr val="070605"/>
                </a:solidFill>
              </a:defRPr>
            </a:lvl1pPr>
            <a:lvl2pPr marL="457200" indent="-342900">
              <a:buFont typeface="Arial" panose="020B0604020202020204" pitchFamily="34" charset="0"/>
              <a:buChar char="•"/>
              <a:defRPr sz="2000">
                <a:solidFill>
                  <a:srgbClr val="070605"/>
                </a:solidFill>
              </a:defRPr>
            </a:lvl2pPr>
            <a:lvl3pPr>
              <a:defRPr sz="2000">
                <a:solidFill>
                  <a:srgbClr val="070605"/>
                </a:solidFill>
              </a:defRPr>
            </a:lvl3pPr>
            <a:lvl4pPr>
              <a:defRPr sz="2000">
                <a:solidFill>
                  <a:srgbClr val="070605"/>
                </a:solidFill>
              </a:defRPr>
            </a:lvl4pPr>
            <a:lvl5pPr>
              <a:defRPr sz="2000">
                <a:solidFill>
                  <a:srgbClr val="07060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3080"/>
            <a:ext cx="5389033" cy="4617720"/>
          </a:xfrm>
        </p:spPr>
        <p:txBody>
          <a:bodyPr anchor="t"/>
          <a:lstStyle>
            <a:lvl1pPr>
              <a:defRPr sz="2000">
                <a:solidFill>
                  <a:srgbClr val="070605"/>
                </a:solidFill>
              </a:defRPr>
            </a:lvl1pPr>
            <a:lvl2pPr marL="457200" indent="-342900">
              <a:buFont typeface="Arial" panose="020B0604020202020204" pitchFamily="34" charset="0"/>
              <a:buChar char="•"/>
              <a:defRPr sz="2000">
                <a:solidFill>
                  <a:srgbClr val="070605"/>
                </a:solidFill>
              </a:defRPr>
            </a:lvl2pPr>
            <a:lvl3pPr>
              <a:defRPr sz="2000">
                <a:solidFill>
                  <a:srgbClr val="070605"/>
                </a:solidFill>
              </a:defRPr>
            </a:lvl3pPr>
            <a:lvl4pPr>
              <a:defRPr sz="2000">
                <a:solidFill>
                  <a:srgbClr val="070605"/>
                </a:solidFill>
              </a:defRPr>
            </a:lvl4pPr>
            <a:lvl5pPr>
              <a:defRPr sz="2000">
                <a:solidFill>
                  <a:srgbClr val="07060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48640" y="228600"/>
            <a:ext cx="11094720" cy="713232"/>
          </a:xfrm>
        </p:spPr>
        <p:txBody>
          <a:bodyPr anchor="b"/>
          <a:lstStyle>
            <a:lvl1pPr>
              <a:defRPr sz="2400">
                <a:solidFill>
                  <a:srgbClr val="84BD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 bwMode="gray">
          <a:xfrm>
            <a:off x="11309351" y="6607176"/>
            <a:ext cx="330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ctr" anchorCtr="0" compatLnSpc="1"/>
          <a:lstStyle>
            <a:lvl1pPr algn="r">
              <a:lnSpc>
                <a:spcPct val="100000"/>
              </a:lnSpc>
              <a:defRPr sz="900" b="1">
                <a:solidFill>
                  <a:schemeClr val="bg1"/>
                </a:solidFill>
              </a:defRPr>
            </a:lvl1pPr>
          </a:lstStyle>
          <a:p>
            <a:fld id="{DBAE673F-5BC8-47D1-B75C-F6EFBD9D885E}" type="slidenum">
              <a:rPr lang="en-US">
                <a:solidFill>
                  <a:srgbClr val="FFFFFF"/>
                </a:solidFill>
              </a:r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48640" y="228600"/>
            <a:ext cx="11094720" cy="713232"/>
          </a:xfrm>
        </p:spPr>
        <p:txBody>
          <a:bodyPr anchor="b"/>
          <a:lstStyle>
            <a:lvl1pPr>
              <a:defRPr sz="2400">
                <a:solidFill>
                  <a:srgbClr val="84BD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09351" y="6607176"/>
            <a:ext cx="330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ctr" anchorCtr="0" compatLnSpc="1"/>
          <a:lstStyle>
            <a:lvl1pPr algn="r">
              <a:lnSpc>
                <a:spcPct val="100000"/>
              </a:lnSpc>
              <a:defRPr sz="900" b="1">
                <a:solidFill>
                  <a:schemeClr val="bg1"/>
                </a:solidFill>
              </a:defRPr>
            </a:lvl1pPr>
          </a:lstStyle>
          <a:p>
            <a:fld id="{DBAE673F-5BC8-47D1-B75C-F6EFBD9D885E}" type="slidenum">
              <a:rPr lang="en-US">
                <a:solidFill>
                  <a:srgbClr val="FFFFFF"/>
                </a:solidFill>
              </a:r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43000"/>
            <a:ext cx="6815667" cy="5257800"/>
          </a:xfrm>
        </p:spPr>
        <p:txBody>
          <a:bodyPr/>
          <a:lstStyle>
            <a:lvl1pPr>
              <a:spcBef>
                <a:spcPts val="1920"/>
              </a:spcBef>
              <a:defRPr sz="2000">
                <a:solidFill>
                  <a:srgbClr val="070605"/>
                </a:solidFill>
              </a:defRPr>
            </a:lvl1pPr>
            <a:lvl2pPr marL="457200" indent="-342900">
              <a:buFont typeface="Arial" panose="020B0604020202020204" pitchFamily="34" charset="0"/>
              <a:buChar char="•"/>
              <a:defRPr sz="2000">
                <a:solidFill>
                  <a:srgbClr val="070605"/>
                </a:solidFill>
              </a:defRPr>
            </a:lvl2pPr>
            <a:lvl3pPr>
              <a:defRPr sz="2000">
                <a:solidFill>
                  <a:srgbClr val="070605"/>
                </a:solidFill>
              </a:defRPr>
            </a:lvl3pPr>
            <a:lvl4pPr>
              <a:defRPr sz="2000">
                <a:solidFill>
                  <a:srgbClr val="070605"/>
                </a:solidFill>
              </a:defRPr>
            </a:lvl4pPr>
            <a:lvl5pPr>
              <a:defRPr sz="2000">
                <a:solidFill>
                  <a:srgbClr val="070605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1" y="1142999"/>
            <a:ext cx="4011084" cy="5257800"/>
          </a:xfrm>
        </p:spPr>
        <p:txBody>
          <a:bodyPr/>
          <a:lstStyle>
            <a:lvl1pPr marL="0" indent="0">
              <a:buNone/>
              <a:defRPr sz="1400">
                <a:solidFill>
                  <a:srgbClr val="07060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8640" y="228600"/>
            <a:ext cx="11094720" cy="713232"/>
          </a:xfrm>
        </p:spPr>
        <p:txBody>
          <a:bodyPr anchor="b"/>
          <a:lstStyle>
            <a:lvl1pPr>
              <a:defRPr sz="2400">
                <a:solidFill>
                  <a:srgbClr val="84BD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09351" y="6607176"/>
            <a:ext cx="330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ctr" anchorCtr="0" compatLnSpc="1"/>
          <a:lstStyle>
            <a:lvl1pPr algn="r">
              <a:lnSpc>
                <a:spcPct val="100000"/>
              </a:lnSpc>
              <a:defRPr sz="900" b="1">
                <a:solidFill>
                  <a:schemeClr val="bg1"/>
                </a:solidFill>
              </a:defRPr>
            </a:lvl1pPr>
          </a:lstStyle>
          <a:p>
            <a:fld id="{DBAE673F-5BC8-47D1-B75C-F6EFBD9D885E}" type="slidenum">
              <a:rPr lang="en-US">
                <a:solidFill>
                  <a:srgbClr val="FFFFFF"/>
                </a:solidFill>
              </a:r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43001"/>
            <a:ext cx="7315200" cy="3622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09351" y="6607176"/>
            <a:ext cx="330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ctr" anchorCtr="0" compatLnSpc="1"/>
          <a:lstStyle>
            <a:lvl1pPr algn="r">
              <a:lnSpc>
                <a:spcPct val="100000"/>
              </a:lnSpc>
              <a:defRPr sz="900" b="1">
                <a:solidFill>
                  <a:schemeClr val="bg1"/>
                </a:solidFill>
              </a:defRPr>
            </a:lvl1pPr>
          </a:lstStyle>
          <a:p>
            <a:fld id="{DBAE673F-5BC8-47D1-B75C-F6EFBD9D885E}" type="slidenum">
              <a:rPr lang="en-US">
                <a:solidFill>
                  <a:srgbClr val="FFFFFF"/>
                </a:solidFill>
              </a:r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8"/>
          <p:cNvSpPr>
            <a:spLocks noEditPoints="1"/>
          </p:cNvSpPr>
          <p:nvPr userDrawn="1"/>
        </p:nvSpPr>
        <p:spPr bwMode="auto">
          <a:xfrm>
            <a:off x="3382433" y="2962276"/>
            <a:ext cx="5384800" cy="708025"/>
          </a:xfrm>
          <a:custGeom>
            <a:avLst/>
            <a:gdLst>
              <a:gd name="T0" fmla="*/ 4296 w 9119"/>
              <a:gd name="T1" fmla="*/ 1407 h 1589"/>
              <a:gd name="T2" fmla="*/ 5081 w 9119"/>
              <a:gd name="T3" fmla="*/ 983 h 1589"/>
              <a:gd name="T4" fmla="*/ 4296 w 9119"/>
              <a:gd name="T5" fmla="*/ 558 h 1589"/>
              <a:gd name="T6" fmla="*/ 4296 w 9119"/>
              <a:gd name="T7" fmla="*/ 1407 h 1589"/>
              <a:gd name="T8" fmla="*/ 3821 w 9119"/>
              <a:gd name="T9" fmla="*/ 548 h 1589"/>
              <a:gd name="T10" fmla="*/ 4256 w 9119"/>
              <a:gd name="T11" fmla="*/ 395 h 1589"/>
              <a:gd name="T12" fmla="*/ 5261 w 9119"/>
              <a:gd name="T13" fmla="*/ 983 h 1589"/>
              <a:gd name="T14" fmla="*/ 4256 w 9119"/>
              <a:gd name="T15" fmla="*/ 1571 h 1589"/>
              <a:gd name="T16" fmla="*/ 3641 w 9119"/>
              <a:gd name="T17" fmla="*/ 0 h 1589"/>
              <a:gd name="T18" fmla="*/ 3821 w 9119"/>
              <a:gd name="T19" fmla="*/ 117 h 1589"/>
              <a:gd name="T20" fmla="*/ 3821 w 9119"/>
              <a:gd name="T21" fmla="*/ 548 h 1589"/>
              <a:gd name="T22" fmla="*/ 2492 w 9119"/>
              <a:gd name="T23" fmla="*/ 1407 h 1589"/>
              <a:gd name="T24" fmla="*/ 3277 w 9119"/>
              <a:gd name="T25" fmla="*/ 983 h 1589"/>
              <a:gd name="T26" fmla="*/ 2492 w 9119"/>
              <a:gd name="T27" fmla="*/ 558 h 1589"/>
              <a:gd name="T28" fmla="*/ 2492 w 9119"/>
              <a:gd name="T29" fmla="*/ 1407 h 1589"/>
              <a:gd name="T30" fmla="*/ 2018 w 9119"/>
              <a:gd name="T31" fmla="*/ 548 h 1589"/>
              <a:gd name="T32" fmla="*/ 2452 w 9119"/>
              <a:gd name="T33" fmla="*/ 395 h 1589"/>
              <a:gd name="T34" fmla="*/ 3458 w 9119"/>
              <a:gd name="T35" fmla="*/ 983 h 1589"/>
              <a:gd name="T36" fmla="*/ 2452 w 9119"/>
              <a:gd name="T37" fmla="*/ 1571 h 1589"/>
              <a:gd name="T38" fmla="*/ 1837 w 9119"/>
              <a:gd name="T39" fmla="*/ 0 h 1589"/>
              <a:gd name="T40" fmla="*/ 2018 w 9119"/>
              <a:gd name="T41" fmla="*/ 117 h 1589"/>
              <a:gd name="T42" fmla="*/ 2018 w 9119"/>
              <a:gd name="T43" fmla="*/ 548 h 1589"/>
              <a:gd name="T44" fmla="*/ 7214 w 9119"/>
              <a:gd name="T45" fmla="*/ 395 h 1589"/>
              <a:gd name="T46" fmla="*/ 7395 w 9119"/>
              <a:gd name="T47" fmla="*/ 547 h 1589"/>
              <a:gd name="T48" fmla="*/ 7350 w 9119"/>
              <a:gd name="T49" fmla="*/ 1571 h 1589"/>
              <a:gd name="T50" fmla="*/ 7214 w 9119"/>
              <a:gd name="T51" fmla="*/ 395 h 1589"/>
              <a:gd name="T52" fmla="*/ 7305 w 9119"/>
              <a:gd name="T53" fmla="*/ 260 h 1589"/>
              <a:gd name="T54" fmla="*/ 7397 w 9119"/>
              <a:gd name="T55" fmla="*/ 167 h 1589"/>
              <a:gd name="T56" fmla="*/ 7305 w 9119"/>
              <a:gd name="T57" fmla="*/ 34 h 1589"/>
              <a:gd name="T58" fmla="*/ 7212 w 9119"/>
              <a:gd name="T59" fmla="*/ 167 h 1589"/>
              <a:gd name="T60" fmla="*/ 7305 w 9119"/>
              <a:gd name="T61" fmla="*/ 260 h 1589"/>
              <a:gd name="T62" fmla="*/ 965 w 9119"/>
              <a:gd name="T63" fmla="*/ 558 h 1589"/>
              <a:gd name="T64" fmla="*/ 180 w 9119"/>
              <a:gd name="T65" fmla="*/ 983 h 1589"/>
              <a:gd name="T66" fmla="*/ 965 w 9119"/>
              <a:gd name="T67" fmla="*/ 1407 h 1589"/>
              <a:gd name="T68" fmla="*/ 965 w 9119"/>
              <a:gd name="T69" fmla="*/ 558 h 1589"/>
              <a:gd name="T70" fmla="*/ 1669 w 9119"/>
              <a:gd name="T71" fmla="*/ 1571 h 1589"/>
              <a:gd name="T72" fmla="*/ 1535 w 9119"/>
              <a:gd name="T73" fmla="*/ 1456 h 1589"/>
              <a:gd name="T74" fmla="*/ 1005 w 9119"/>
              <a:gd name="T75" fmla="*/ 1571 h 1589"/>
              <a:gd name="T76" fmla="*/ 0 w 9119"/>
              <a:gd name="T77" fmla="*/ 983 h 1589"/>
              <a:gd name="T78" fmla="*/ 1005 w 9119"/>
              <a:gd name="T79" fmla="*/ 395 h 1589"/>
              <a:gd name="T80" fmla="*/ 1742 w 9119"/>
              <a:gd name="T81" fmla="*/ 1571 h 1589"/>
              <a:gd name="T82" fmla="*/ 1669 w 9119"/>
              <a:gd name="T83" fmla="*/ 1571 h 1589"/>
              <a:gd name="T84" fmla="*/ 6267 w 9119"/>
              <a:gd name="T85" fmla="*/ 1496 h 1589"/>
              <a:gd name="T86" fmla="*/ 6011 w 9119"/>
              <a:gd name="T87" fmla="*/ 1496 h 1589"/>
              <a:gd name="T88" fmla="*/ 5313 w 9119"/>
              <a:gd name="T89" fmla="*/ 395 h 1589"/>
              <a:gd name="T90" fmla="*/ 6143 w 9119"/>
              <a:gd name="T91" fmla="*/ 1393 h 1589"/>
              <a:gd name="T92" fmla="*/ 6974 w 9119"/>
              <a:gd name="T93" fmla="*/ 395 h 1589"/>
              <a:gd name="T94" fmla="*/ 6267 w 9119"/>
              <a:gd name="T95" fmla="*/ 1496 h 1589"/>
              <a:gd name="T96" fmla="*/ 8243 w 9119"/>
              <a:gd name="T97" fmla="*/ 558 h 1589"/>
              <a:gd name="T98" fmla="*/ 8729 w 9119"/>
              <a:gd name="T99" fmla="*/ 558 h 1589"/>
              <a:gd name="T100" fmla="*/ 8729 w 9119"/>
              <a:gd name="T101" fmla="*/ 901 h 1589"/>
              <a:gd name="T102" fmla="*/ 8243 w 9119"/>
              <a:gd name="T103" fmla="*/ 558 h 1589"/>
              <a:gd name="T104" fmla="*/ 9089 w 9119"/>
              <a:gd name="T105" fmla="*/ 1537 h 1589"/>
              <a:gd name="T106" fmla="*/ 8941 w 9119"/>
              <a:gd name="T107" fmla="*/ 1407 h 1589"/>
              <a:gd name="T108" fmla="*/ 7784 w 9119"/>
              <a:gd name="T109" fmla="*/ 1064 h 1589"/>
              <a:gd name="T110" fmla="*/ 9119 w 9119"/>
              <a:gd name="T111" fmla="*/ 730 h 1589"/>
              <a:gd name="T112" fmla="*/ 8230 w 9119"/>
              <a:gd name="T113" fmla="*/ 395 h 1589"/>
              <a:gd name="T114" fmla="*/ 8228 w 9119"/>
              <a:gd name="T115" fmla="*/ 1571 h 1589"/>
              <a:gd name="T116" fmla="*/ 9089 w 9119"/>
              <a:gd name="T117" fmla="*/ 1537 h 1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119" h="1589">
                <a:moveTo>
                  <a:pt x="4296" y="1407"/>
                </a:moveTo>
                <a:lnTo>
                  <a:pt x="4296" y="1407"/>
                </a:lnTo>
                <a:cubicBezTo>
                  <a:pt x="4420" y="1407"/>
                  <a:pt x="4466" y="1407"/>
                  <a:pt x="4609" y="1407"/>
                </a:cubicBezTo>
                <a:cubicBezTo>
                  <a:pt x="4961" y="1407"/>
                  <a:pt x="5081" y="1183"/>
                  <a:pt x="5081" y="983"/>
                </a:cubicBezTo>
                <a:cubicBezTo>
                  <a:pt x="5081" y="780"/>
                  <a:pt x="4961" y="558"/>
                  <a:pt x="4609" y="558"/>
                </a:cubicBezTo>
                <a:cubicBezTo>
                  <a:pt x="4465" y="558"/>
                  <a:pt x="4404" y="558"/>
                  <a:pt x="4296" y="558"/>
                </a:cubicBezTo>
                <a:cubicBezTo>
                  <a:pt x="3928" y="558"/>
                  <a:pt x="3821" y="792"/>
                  <a:pt x="3821" y="983"/>
                </a:cubicBezTo>
                <a:cubicBezTo>
                  <a:pt x="3821" y="1153"/>
                  <a:pt x="3917" y="1407"/>
                  <a:pt x="4296" y="1407"/>
                </a:cubicBezTo>
                <a:lnTo>
                  <a:pt x="4296" y="1407"/>
                </a:lnTo>
                <a:close/>
                <a:moveTo>
                  <a:pt x="3821" y="548"/>
                </a:moveTo>
                <a:lnTo>
                  <a:pt x="3821" y="548"/>
                </a:lnTo>
                <a:cubicBezTo>
                  <a:pt x="3899" y="474"/>
                  <a:pt x="4037" y="395"/>
                  <a:pt x="4256" y="395"/>
                </a:cubicBezTo>
                <a:cubicBezTo>
                  <a:pt x="4256" y="395"/>
                  <a:pt x="4451" y="395"/>
                  <a:pt x="4622" y="395"/>
                </a:cubicBezTo>
                <a:cubicBezTo>
                  <a:pt x="5121" y="395"/>
                  <a:pt x="5261" y="733"/>
                  <a:pt x="5261" y="983"/>
                </a:cubicBezTo>
                <a:cubicBezTo>
                  <a:pt x="5261" y="1264"/>
                  <a:pt x="5092" y="1571"/>
                  <a:pt x="4622" y="1571"/>
                </a:cubicBezTo>
                <a:cubicBezTo>
                  <a:pt x="4525" y="1571"/>
                  <a:pt x="4409" y="1571"/>
                  <a:pt x="4256" y="1571"/>
                </a:cubicBezTo>
                <a:cubicBezTo>
                  <a:pt x="3899" y="1571"/>
                  <a:pt x="3641" y="1340"/>
                  <a:pt x="3641" y="983"/>
                </a:cubicBezTo>
                <a:cubicBezTo>
                  <a:pt x="3641" y="863"/>
                  <a:pt x="3641" y="0"/>
                  <a:pt x="3641" y="0"/>
                </a:cubicBezTo>
                <a:cubicBezTo>
                  <a:pt x="3641" y="0"/>
                  <a:pt x="3677" y="0"/>
                  <a:pt x="3697" y="0"/>
                </a:cubicBezTo>
                <a:cubicBezTo>
                  <a:pt x="3776" y="0"/>
                  <a:pt x="3821" y="41"/>
                  <a:pt x="3821" y="117"/>
                </a:cubicBezTo>
                <a:cubicBezTo>
                  <a:pt x="3821" y="130"/>
                  <a:pt x="3821" y="548"/>
                  <a:pt x="3821" y="548"/>
                </a:cubicBezTo>
                <a:lnTo>
                  <a:pt x="3821" y="548"/>
                </a:lnTo>
                <a:close/>
                <a:moveTo>
                  <a:pt x="2492" y="1407"/>
                </a:moveTo>
                <a:lnTo>
                  <a:pt x="2492" y="1407"/>
                </a:lnTo>
                <a:cubicBezTo>
                  <a:pt x="2616" y="1407"/>
                  <a:pt x="2663" y="1407"/>
                  <a:pt x="2805" y="1407"/>
                </a:cubicBezTo>
                <a:cubicBezTo>
                  <a:pt x="3157" y="1407"/>
                  <a:pt x="3277" y="1183"/>
                  <a:pt x="3277" y="983"/>
                </a:cubicBezTo>
                <a:cubicBezTo>
                  <a:pt x="3277" y="780"/>
                  <a:pt x="3157" y="558"/>
                  <a:pt x="2805" y="558"/>
                </a:cubicBezTo>
                <a:cubicBezTo>
                  <a:pt x="2662" y="558"/>
                  <a:pt x="2600" y="558"/>
                  <a:pt x="2492" y="558"/>
                </a:cubicBezTo>
                <a:cubicBezTo>
                  <a:pt x="2125" y="558"/>
                  <a:pt x="2018" y="792"/>
                  <a:pt x="2018" y="983"/>
                </a:cubicBezTo>
                <a:cubicBezTo>
                  <a:pt x="2018" y="1153"/>
                  <a:pt x="2113" y="1407"/>
                  <a:pt x="2492" y="1407"/>
                </a:cubicBezTo>
                <a:lnTo>
                  <a:pt x="2492" y="1407"/>
                </a:lnTo>
                <a:close/>
                <a:moveTo>
                  <a:pt x="2018" y="548"/>
                </a:moveTo>
                <a:lnTo>
                  <a:pt x="2018" y="548"/>
                </a:lnTo>
                <a:cubicBezTo>
                  <a:pt x="2096" y="474"/>
                  <a:pt x="2233" y="395"/>
                  <a:pt x="2452" y="395"/>
                </a:cubicBezTo>
                <a:cubicBezTo>
                  <a:pt x="2452" y="395"/>
                  <a:pt x="2648" y="395"/>
                  <a:pt x="2818" y="395"/>
                </a:cubicBezTo>
                <a:cubicBezTo>
                  <a:pt x="3317" y="395"/>
                  <a:pt x="3458" y="733"/>
                  <a:pt x="3458" y="983"/>
                </a:cubicBezTo>
                <a:cubicBezTo>
                  <a:pt x="3458" y="1264"/>
                  <a:pt x="3289" y="1571"/>
                  <a:pt x="2818" y="1571"/>
                </a:cubicBezTo>
                <a:cubicBezTo>
                  <a:pt x="2721" y="1571"/>
                  <a:pt x="2605" y="1571"/>
                  <a:pt x="2452" y="1571"/>
                </a:cubicBezTo>
                <a:cubicBezTo>
                  <a:pt x="2095" y="1571"/>
                  <a:pt x="1837" y="1340"/>
                  <a:pt x="1837" y="983"/>
                </a:cubicBezTo>
                <a:cubicBezTo>
                  <a:pt x="1837" y="863"/>
                  <a:pt x="1837" y="0"/>
                  <a:pt x="1837" y="0"/>
                </a:cubicBezTo>
                <a:cubicBezTo>
                  <a:pt x="1837" y="0"/>
                  <a:pt x="1874" y="0"/>
                  <a:pt x="1893" y="0"/>
                </a:cubicBezTo>
                <a:cubicBezTo>
                  <a:pt x="1973" y="0"/>
                  <a:pt x="2018" y="41"/>
                  <a:pt x="2018" y="117"/>
                </a:cubicBezTo>
                <a:cubicBezTo>
                  <a:pt x="2018" y="130"/>
                  <a:pt x="2018" y="548"/>
                  <a:pt x="2018" y="548"/>
                </a:cubicBezTo>
                <a:lnTo>
                  <a:pt x="2018" y="548"/>
                </a:lnTo>
                <a:close/>
                <a:moveTo>
                  <a:pt x="7214" y="395"/>
                </a:moveTo>
                <a:lnTo>
                  <a:pt x="7214" y="395"/>
                </a:lnTo>
                <a:cubicBezTo>
                  <a:pt x="7214" y="395"/>
                  <a:pt x="7247" y="395"/>
                  <a:pt x="7257" y="395"/>
                </a:cubicBezTo>
                <a:cubicBezTo>
                  <a:pt x="7341" y="395"/>
                  <a:pt x="7395" y="433"/>
                  <a:pt x="7395" y="547"/>
                </a:cubicBezTo>
                <a:cubicBezTo>
                  <a:pt x="7395" y="560"/>
                  <a:pt x="7395" y="1571"/>
                  <a:pt x="7395" y="1571"/>
                </a:cubicBezTo>
                <a:cubicBezTo>
                  <a:pt x="7395" y="1571"/>
                  <a:pt x="7369" y="1571"/>
                  <a:pt x="7350" y="1571"/>
                </a:cubicBezTo>
                <a:cubicBezTo>
                  <a:pt x="7258" y="1571"/>
                  <a:pt x="7214" y="1521"/>
                  <a:pt x="7214" y="1422"/>
                </a:cubicBezTo>
                <a:cubicBezTo>
                  <a:pt x="7214" y="1409"/>
                  <a:pt x="7214" y="395"/>
                  <a:pt x="7214" y="395"/>
                </a:cubicBezTo>
                <a:lnTo>
                  <a:pt x="7214" y="395"/>
                </a:lnTo>
                <a:close/>
                <a:moveTo>
                  <a:pt x="7305" y="260"/>
                </a:moveTo>
                <a:lnTo>
                  <a:pt x="7305" y="260"/>
                </a:lnTo>
                <a:cubicBezTo>
                  <a:pt x="7357" y="260"/>
                  <a:pt x="7397" y="228"/>
                  <a:pt x="7397" y="167"/>
                </a:cubicBezTo>
                <a:cubicBezTo>
                  <a:pt x="7397" y="155"/>
                  <a:pt x="7397" y="135"/>
                  <a:pt x="7397" y="128"/>
                </a:cubicBezTo>
                <a:cubicBezTo>
                  <a:pt x="7397" y="66"/>
                  <a:pt x="7356" y="34"/>
                  <a:pt x="7305" y="34"/>
                </a:cubicBezTo>
                <a:cubicBezTo>
                  <a:pt x="7253" y="34"/>
                  <a:pt x="7212" y="66"/>
                  <a:pt x="7212" y="128"/>
                </a:cubicBezTo>
                <a:cubicBezTo>
                  <a:pt x="7212" y="136"/>
                  <a:pt x="7212" y="153"/>
                  <a:pt x="7212" y="167"/>
                </a:cubicBezTo>
                <a:cubicBezTo>
                  <a:pt x="7212" y="228"/>
                  <a:pt x="7253" y="260"/>
                  <a:pt x="7305" y="260"/>
                </a:cubicBezTo>
                <a:lnTo>
                  <a:pt x="7305" y="260"/>
                </a:lnTo>
                <a:close/>
                <a:moveTo>
                  <a:pt x="965" y="558"/>
                </a:moveTo>
                <a:lnTo>
                  <a:pt x="965" y="558"/>
                </a:lnTo>
                <a:cubicBezTo>
                  <a:pt x="841" y="558"/>
                  <a:pt x="795" y="558"/>
                  <a:pt x="652" y="558"/>
                </a:cubicBezTo>
                <a:cubicBezTo>
                  <a:pt x="300" y="558"/>
                  <a:pt x="180" y="782"/>
                  <a:pt x="180" y="983"/>
                </a:cubicBezTo>
                <a:cubicBezTo>
                  <a:pt x="180" y="1186"/>
                  <a:pt x="300" y="1407"/>
                  <a:pt x="652" y="1407"/>
                </a:cubicBezTo>
                <a:cubicBezTo>
                  <a:pt x="796" y="1407"/>
                  <a:pt x="857" y="1407"/>
                  <a:pt x="965" y="1407"/>
                </a:cubicBezTo>
                <a:cubicBezTo>
                  <a:pt x="1333" y="1407"/>
                  <a:pt x="1440" y="1174"/>
                  <a:pt x="1440" y="983"/>
                </a:cubicBezTo>
                <a:cubicBezTo>
                  <a:pt x="1440" y="812"/>
                  <a:pt x="1344" y="558"/>
                  <a:pt x="965" y="558"/>
                </a:cubicBezTo>
                <a:lnTo>
                  <a:pt x="965" y="558"/>
                </a:lnTo>
                <a:close/>
                <a:moveTo>
                  <a:pt x="1669" y="1571"/>
                </a:moveTo>
                <a:lnTo>
                  <a:pt x="1669" y="1571"/>
                </a:lnTo>
                <a:cubicBezTo>
                  <a:pt x="1596" y="1571"/>
                  <a:pt x="1549" y="1534"/>
                  <a:pt x="1535" y="1456"/>
                </a:cubicBezTo>
                <a:lnTo>
                  <a:pt x="1511" y="1328"/>
                </a:lnTo>
                <a:cubicBezTo>
                  <a:pt x="1471" y="1402"/>
                  <a:pt x="1324" y="1571"/>
                  <a:pt x="1005" y="1571"/>
                </a:cubicBezTo>
                <a:cubicBezTo>
                  <a:pt x="1005" y="1571"/>
                  <a:pt x="810" y="1571"/>
                  <a:pt x="639" y="1571"/>
                </a:cubicBezTo>
                <a:cubicBezTo>
                  <a:pt x="140" y="1571"/>
                  <a:pt x="0" y="1233"/>
                  <a:pt x="0" y="983"/>
                </a:cubicBezTo>
                <a:cubicBezTo>
                  <a:pt x="0" y="701"/>
                  <a:pt x="169" y="395"/>
                  <a:pt x="639" y="395"/>
                </a:cubicBezTo>
                <a:cubicBezTo>
                  <a:pt x="736" y="395"/>
                  <a:pt x="852" y="395"/>
                  <a:pt x="1005" y="395"/>
                </a:cubicBezTo>
                <a:cubicBezTo>
                  <a:pt x="1362" y="395"/>
                  <a:pt x="1561" y="603"/>
                  <a:pt x="1608" y="856"/>
                </a:cubicBezTo>
                <a:cubicBezTo>
                  <a:pt x="1648" y="1067"/>
                  <a:pt x="1742" y="1571"/>
                  <a:pt x="1742" y="1571"/>
                </a:cubicBezTo>
                <a:cubicBezTo>
                  <a:pt x="1742" y="1571"/>
                  <a:pt x="1708" y="1571"/>
                  <a:pt x="1669" y="1571"/>
                </a:cubicBezTo>
                <a:lnTo>
                  <a:pt x="1669" y="1571"/>
                </a:lnTo>
                <a:close/>
                <a:moveTo>
                  <a:pt x="6267" y="1496"/>
                </a:moveTo>
                <a:lnTo>
                  <a:pt x="6267" y="1496"/>
                </a:lnTo>
                <a:cubicBezTo>
                  <a:pt x="6217" y="1565"/>
                  <a:pt x="6182" y="1589"/>
                  <a:pt x="6139" y="1589"/>
                </a:cubicBezTo>
                <a:cubicBezTo>
                  <a:pt x="6078" y="1589"/>
                  <a:pt x="6055" y="1556"/>
                  <a:pt x="6011" y="1496"/>
                </a:cubicBezTo>
                <a:cubicBezTo>
                  <a:pt x="5906" y="1353"/>
                  <a:pt x="5205" y="395"/>
                  <a:pt x="5205" y="395"/>
                </a:cubicBezTo>
                <a:cubicBezTo>
                  <a:pt x="5205" y="395"/>
                  <a:pt x="5272" y="395"/>
                  <a:pt x="5313" y="395"/>
                </a:cubicBezTo>
                <a:cubicBezTo>
                  <a:pt x="5430" y="395"/>
                  <a:pt x="5464" y="436"/>
                  <a:pt x="5512" y="504"/>
                </a:cubicBezTo>
                <a:cubicBezTo>
                  <a:pt x="5534" y="534"/>
                  <a:pt x="6143" y="1393"/>
                  <a:pt x="6143" y="1393"/>
                </a:cubicBezTo>
                <a:cubicBezTo>
                  <a:pt x="6143" y="1393"/>
                  <a:pt x="6752" y="535"/>
                  <a:pt x="6777" y="500"/>
                </a:cubicBezTo>
                <a:cubicBezTo>
                  <a:pt x="6822" y="436"/>
                  <a:pt x="6857" y="395"/>
                  <a:pt x="6974" y="395"/>
                </a:cubicBezTo>
                <a:cubicBezTo>
                  <a:pt x="7007" y="395"/>
                  <a:pt x="7070" y="395"/>
                  <a:pt x="7070" y="395"/>
                </a:cubicBezTo>
                <a:cubicBezTo>
                  <a:pt x="7070" y="395"/>
                  <a:pt x="6352" y="1379"/>
                  <a:pt x="6267" y="1496"/>
                </a:cubicBezTo>
                <a:lnTo>
                  <a:pt x="6267" y="1496"/>
                </a:lnTo>
                <a:close/>
                <a:moveTo>
                  <a:pt x="8243" y="558"/>
                </a:moveTo>
                <a:lnTo>
                  <a:pt x="8243" y="558"/>
                </a:lnTo>
                <a:cubicBezTo>
                  <a:pt x="8319" y="558"/>
                  <a:pt x="8620" y="558"/>
                  <a:pt x="8729" y="558"/>
                </a:cubicBezTo>
                <a:cubicBezTo>
                  <a:pt x="8897" y="558"/>
                  <a:pt x="8937" y="663"/>
                  <a:pt x="8937" y="730"/>
                </a:cubicBezTo>
                <a:cubicBezTo>
                  <a:pt x="8937" y="790"/>
                  <a:pt x="8901" y="901"/>
                  <a:pt x="8729" y="901"/>
                </a:cubicBezTo>
                <a:cubicBezTo>
                  <a:pt x="8615" y="901"/>
                  <a:pt x="7784" y="901"/>
                  <a:pt x="7784" y="901"/>
                </a:cubicBezTo>
                <a:cubicBezTo>
                  <a:pt x="7795" y="784"/>
                  <a:pt x="7893" y="558"/>
                  <a:pt x="8243" y="558"/>
                </a:cubicBezTo>
                <a:lnTo>
                  <a:pt x="8243" y="558"/>
                </a:lnTo>
                <a:close/>
                <a:moveTo>
                  <a:pt x="9089" y="1537"/>
                </a:moveTo>
                <a:lnTo>
                  <a:pt x="9089" y="1537"/>
                </a:lnTo>
                <a:cubicBezTo>
                  <a:pt x="9089" y="1441"/>
                  <a:pt x="9034" y="1407"/>
                  <a:pt x="8941" y="1407"/>
                </a:cubicBezTo>
                <a:cubicBezTo>
                  <a:pt x="8889" y="1407"/>
                  <a:pt x="8242" y="1407"/>
                  <a:pt x="8242" y="1407"/>
                </a:cubicBezTo>
                <a:cubicBezTo>
                  <a:pt x="7914" y="1407"/>
                  <a:pt x="7799" y="1204"/>
                  <a:pt x="7784" y="1064"/>
                </a:cubicBezTo>
                <a:cubicBezTo>
                  <a:pt x="7784" y="1064"/>
                  <a:pt x="8528" y="1064"/>
                  <a:pt x="8753" y="1064"/>
                </a:cubicBezTo>
                <a:cubicBezTo>
                  <a:pt x="9036" y="1064"/>
                  <a:pt x="9119" y="861"/>
                  <a:pt x="9119" y="730"/>
                </a:cubicBezTo>
                <a:cubicBezTo>
                  <a:pt x="9119" y="590"/>
                  <a:pt x="9029" y="395"/>
                  <a:pt x="8753" y="395"/>
                </a:cubicBezTo>
                <a:cubicBezTo>
                  <a:pt x="8504" y="395"/>
                  <a:pt x="8230" y="395"/>
                  <a:pt x="8230" y="395"/>
                </a:cubicBezTo>
                <a:cubicBezTo>
                  <a:pt x="7753" y="395"/>
                  <a:pt x="7596" y="720"/>
                  <a:pt x="7596" y="983"/>
                </a:cubicBezTo>
                <a:cubicBezTo>
                  <a:pt x="7596" y="1272"/>
                  <a:pt x="7775" y="1571"/>
                  <a:pt x="8228" y="1571"/>
                </a:cubicBezTo>
                <a:lnTo>
                  <a:pt x="9089" y="1571"/>
                </a:lnTo>
                <a:cubicBezTo>
                  <a:pt x="9089" y="1571"/>
                  <a:pt x="9089" y="1546"/>
                  <a:pt x="9089" y="1537"/>
                </a:cubicBezTo>
                <a:close/>
              </a:path>
            </a:pathLst>
          </a:custGeom>
          <a:solidFill>
            <a:srgbClr val="FEFEFE"/>
          </a:solidFill>
          <a:ln w="0">
            <a:noFill/>
            <a:prstDash val="solid"/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70605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ctrTitle" hasCustomPrompt="1"/>
          </p:nvPr>
        </p:nvSpPr>
        <p:spPr>
          <a:xfrm>
            <a:off x="548217" y="1576928"/>
            <a:ext cx="5712883" cy="3115283"/>
          </a:xfrm>
        </p:spPr>
        <p:txBody>
          <a:bodyPr anchor="b"/>
          <a:lstStyle>
            <a:lvl1pPr>
              <a:lnSpc>
                <a:spcPct val="85000"/>
              </a:lnSpc>
              <a:defRPr sz="32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subTitle" idx="1"/>
          </p:nvPr>
        </p:nvSpPr>
        <p:spPr>
          <a:xfrm>
            <a:off x="548217" y="4760865"/>
            <a:ext cx="5712883" cy="775110"/>
          </a:xfrm>
        </p:spPr>
        <p:txBody>
          <a:bodyPr anchor="t"/>
          <a:lstStyle>
            <a:lvl1pPr marL="0" indent="0">
              <a:buFontTx/>
              <a:buNone/>
              <a:defRPr sz="1600" i="1">
                <a:solidFill>
                  <a:srgbClr val="84BD0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6099" y="5780430"/>
            <a:ext cx="4894292" cy="396066"/>
          </a:xfrm>
        </p:spPr>
        <p:txBody>
          <a:bodyPr/>
          <a:lstStyle>
            <a:lvl1pPr>
              <a:lnSpc>
                <a:spcPct val="75000"/>
              </a:lnSpc>
              <a:spcBef>
                <a:spcPts val="600"/>
              </a:spcBef>
              <a:buFontTx/>
              <a:buNone/>
              <a:defRPr sz="1200">
                <a:solidFill>
                  <a:srgbClr val="84BD00"/>
                </a:solidFill>
              </a:defRPr>
            </a:lvl1pPr>
            <a:lvl2pPr marL="114300" indent="0">
              <a:buFontTx/>
              <a:buNone/>
              <a:defRPr/>
            </a:lvl2pPr>
            <a:lvl3pPr marL="520700" indent="0">
              <a:buFontTx/>
              <a:buNone/>
              <a:defRPr/>
            </a:lvl3pPr>
            <a:lvl4pPr marL="914400" indent="0">
              <a:buFontTx/>
              <a:buNone/>
              <a:defRPr/>
            </a:lvl4pPr>
            <a:lvl5pPr marL="12573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>
            <a:hlinkClick r:id="rId2" action="ppaction://hlinkfile"/>
          </p:cNvPr>
          <p:cNvSpPr/>
          <p:nvPr userDrawn="1"/>
        </p:nvSpPr>
        <p:spPr>
          <a:xfrm>
            <a:off x="10815628" y="3004278"/>
            <a:ext cx="1116069" cy="8494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7" name="Freeform 16"/>
          <p:cNvSpPr/>
          <p:nvPr userDrawn="1"/>
        </p:nvSpPr>
        <p:spPr bwMode="gray">
          <a:xfrm>
            <a:off x="5975351" y="1576927"/>
            <a:ext cx="285749" cy="4002779"/>
          </a:xfrm>
          <a:custGeom>
            <a:avLst/>
            <a:gdLst>
              <a:gd name="T0" fmla="*/ 0 w 94692"/>
              <a:gd name="T1" fmla="*/ 0 h 3865545"/>
              <a:gd name="T2" fmla="*/ 0 w 94692"/>
              <a:gd name="T3" fmla="*/ 0 h 3865545"/>
              <a:gd name="T4" fmla="*/ 124765 w 94692"/>
              <a:gd name="T5" fmla="*/ 0 h 3865545"/>
              <a:gd name="T6" fmla="*/ 124765 w 94692"/>
              <a:gd name="T7" fmla="*/ 3797010 h 3865545"/>
              <a:gd name="T8" fmla="*/ 0 w 94692"/>
              <a:gd name="T9" fmla="*/ 3797010 h 3865545"/>
              <a:gd name="T10" fmla="*/ 0 w 94692"/>
              <a:gd name="T11" fmla="*/ 3797010 h 38655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92" h="3865545">
                <a:moveTo>
                  <a:pt x="0" y="0"/>
                </a:moveTo>
                <a:lnTo>
                  <a:pt x="0" y="0"/>
                </a:lnTo>
                <a:lnTo>
                  <a:pt x="94692" y="0"/>
                </a:lnTo>
                <a:lnTo>
                  <a:pt x="94692" y="3865545"/>
                </a:lnTo>
                <a:lnTo>
                  <a:pt x="0" y="3865545"/>
                </a:lnTo>
              </a:path>
            </a:pathLst>
          </a:custGeom>
          <a:noFill/>
          <a:ln w="25400" cap="flat" cmpd="sng" algn="ctr">
            <a:solidFill>
              <a:srgbClr val="84BD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defPPr>
              <a:defRPr lang="en-US"/>
            </a:defPPr>
            <a:lvl1pPr algn="ctr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endParaRPr lang="de-CH" sz="1800">
              <a:solidFill>
                <a:srgbClr val="070605"/>
              </a:solidFill>
            </a:endParaRPr>
          </a:p>
        </p:txBody>
      </p:sp>
      <p:pic>
        <p:nvPicPr>
          <p:cNvPr id="19" name="Picture 12" descr="AbbVieLogo_Standard_RGB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17" y="493713"/>
            <a:ext cx="1828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79" y="188100"/>
            <a:ext cx="11102951" cy="386058"/>
          </a:xfrm>
        </p:spPr>
        <p:txBody>
          <a:bodyPr/>
          <a:lstStyle>
            <a:lvl1pPr>
              <a:defRPr sz="2400">
                <a:solidFill>
                  <a:srgbClr val="84BD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09351" y="6607176"/>
            <a:ext cx="330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ctr" anchorCtr="0" compatLnSpc="1"/>
          <a:lstStyle>
            <a:lvl1pPr algn="r">
              <a:lnSpc>
                <a:spcPct val="100000"/>
              </a:lnSpc>
              <a:defRPr sz="900" b="1">
                <a:solidFill>
                  <a:schemeClr val="bg1"/>
                </a:solidFill>
              </a:defRPr>
            </a:lvl1pPr>
          </a:lstStyle>
          <a:p>
            <a:fld id="{DBAE673F-5BC8-47D1-B75C-F6EFBD9D885E}" type="slidenum">
              <a:rPr lang="en-US">
                <a:solidFill>
                  <a:srgbClr val="FFFFFF"/>
                </a:solidFill>
              </a:r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09351" y="6607176"/>
            <a:ext cx="330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ctr" anchorCtr="0" compatLnSpc="1"/>
          <a:lstStyle>
            <a:lvl1pPr algn="r">
              <a:lnSpc>
                <a:spcPct val="100000"/>
              </a:lnSpc>
              <a:defRPr sz="900" b="1">
                <a:solidFill>
                  <a:schemeClr val="bg1"/>
                </a:solidFill>
              </a:defRPr>
            </a:lvl1pPr>
          </a:lstStyle>
          <a:p>
            <a:fld id="{DBAE673F-5BC8-47D1-B75C-F6EFBD9D885E}" type="slidenum">
              <a:rPr lang="en-US">
                <a:solidFill>
                  <a:srgbClr val="FFFFFF"/>
                </a:solidFill>
              </a:r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Placeholder 1"/>
          <p:cNvSpPr>
            <a:spLocks noGrp="1"/>
          </p:cNvSpPr>
          <p:nvPr>
            <p:ph type="ctrTitle" hasCustomPrompt="1"/>
          </p:nvPr>
        </p:nvSpPr>
        <p:spPr>
          <a:xfrm>
            <a:off x="548217" y="2194559"/>
            <a:ext cx="5484283" cy="1463040"/>
          </a:xfrm>
        </p:spPr>
        <p:txBody>
          <a:bodyPr anchor="b"/>
          <a:lstStyle>
            <a:lvl1pPr>
              <a:lnSpc>
                <a:spcPct val="85000"/>
              </a:lnSpc>
              <a:defRPr sz="32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TITLE CALIBRI 32PT, </a:t>
            </a:r>
            <a:br>
              <a:rPr lang="en-US" noProof="0" dirty="0"/>
            </a:br>
            <a:r>
              <a:rPr lang="en-US" noProof="0" dirty="0"/>
              <a:t>ALL CAPS, GRASS GREEN</a:t>
            </a:r>
          </a:p>
        </p:txBody>
      </p:sp>
      <p:sp>
        <p:nvSpPr>
          <p:cNvPr id="48131" name="Text Placeholder 2"/>
          <p:cNvSpPr>
            <a:spLocks noGrp="1"/>
          </p:cNvSpPr>
          <p:nvPr>
            <p:ph type="subTitle" idx="1" hasCustomPrompt="1"/>
          </p:nvPr>
        </p:nvSpPr>
        <p:spPr>
          <a:xfrm>
            <a:off x="548217" y="3702050"/>
            <a:ext cx="4874683" cy="274638"/>
          </a:xfrm>
        </p:spPr>
        <p:txBody>
          <a:bodyPr anchor="t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Subhead Calibri 14pt, Black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548217" y="4021138"/>
            <a:ext cx="284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algn="l">
              <a:lnSpc>
                <a:spcPct val="100000"/>
              </a:lnSpc>
              <a:defRPr sz="1400"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70605"/>
                </a:solidFill>
              </a:rPr>
              <a:t>Date</a:t>
            </a:r>
          </a:p>
        </p:txBody>
      </p:sp>
      <p:pic>
        <p:nvPicPr>
          <p:cNvPr id="48134" name="Picture 12" descr="AbbVieLogo_Standard_RGB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17" y="493713"/>
            <a:ext cx="1828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 userDrawn="1"/>
        </p:nvSpPr>
        <p:spPr bwMode="gray">
          <a:xfrm>
            <a:off x="6093884" y="1530350"/>
            <a:ext cx="167216" cy="3797300"/>
          </a:xfrm>
          <a:custGeom>
            <a:avLst/>
            <a:gdLst>
              <a:gd name="T0" fmla="*/ 0 w 94692"/>
              <a:gd name="T1" fmla="*/ 0 h 3865545"/>
              <a:gd name="T2" fmla="*/ 0 w 94692"/>
              <a:gd name="T3" fmla="*/ 0 h 3865545"/>
              <a:gd name="T4" fmla="*/ 124765 w 94692"/>
              <a:gd name="T5" fmla="*/ 0 h 3865545"/>
              <a:gd name="T6" fmla="*/ 124765 w 94692"/>
              <a:gd name="T7" fmla="*/ 3797010 h 3865545"/>
              <a:gd name="T8" fmla="*/ 0 w 94692"/>
              <a:gd name="T9" fmla="*/ 3797010 h 3865545"/>
              <a:gd name="T10" fmla="*/ 0 w 94692"/>
              <a:gd name="T11" fmla="*/ 3797010 h 38655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92" h="3865545">
                <a:moveTo>
                  <a:pt x="0" y="0"/>
                </a:moveTo>
                <a:lnTo>
                  <a:pt x="0" y="0"/>
                </a:lnTo>
                <a:lnTo>
                  <a:pt x="94692" y="0"/>
                </a:lnTo>
                <a:lnTo>
                  <a:pt x="94692" y="3865545"/>
                </a:lnTo>
                <a:lnTo>
                  <a:pt x="0" y="3865545"/>
                </a:lnTo>
              </a:path>
            </a:pathLst>
          </a:custGeom>
          <a:noFill/>
          <a:ln w="25400" cap="flat" cmpd="sng" algn="ctr">
            <a:solidFill>
              <a:schemeClr val="hlink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70605"/>
              </a:solidFill>
            </a:endParaRPr>
          </a:p>
        </p:txBody>
      </p:sp>
    </p:spTree>
  </p:cSld>
  <p:clrMapOvr>
    <a:masterClrMapping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4" name="Picture 12" descr="AbbVieLogo_Standard_RGB.eps"/>
          <p:cNvPicPr>
            <a:picLocks noChangeAspect="1"/>
          </p:cNvPicPr>
          <p:nvPr/>
        </p:nvPicPr>
        <p:blipFill>
          <a:blip r:embed="rId2" cstate="print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17" y="493713"/>
            <a:ext cx="1828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 userDrawn="1"/>
        </p:nvSpPr>
        <p:spPr bwMode="gray">
          <a:xfrm>
            <a:off x="6093884" y="1530350"/>
            <a:ext cx="167216" cy="3797300"/>
          </a:xfrm>
          <a:custGeom>
            <a:avLst/>
            <a:gdLst>
              <a:gd name="T0" fmla="*/ 0 w 94692"/>
              <a:gd name="T1" fmla="*/ 0 h 3865545"/>
              <a:gd name="T2" fmla="*/ 0 w 94692"/>
              <a:gd name="T3" fmla="*/ 0 h 3865545"/>
              <a:gd name="T4" fmla="*/ 124765 w 94692"/>
              <a:gd name="T5" fmla="*/ 0 h 3865545"/>
              <a:gd name="T6" fmla="*/ 124765 w 94692"/>
              <a:gd name="T7" fmla="*/ 3797010 h 3865545"/>
              <a:gd name="T8" fmla="*/ 0 w 94692"/>
              <a:gd name="T9" fmla="*/ 3797010 h 3865545"/>
              <a:gd name="T10" fmla="*/ 0 w 94692"/>
              <a:gd name="T11" fmla="*/ 3797010 h 38655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92" h="3865545">
                <a:moveTo>
                  <a:pt x="0" y="0"/>
                </a:moveTo>
                <a:lnTo>
                  <a:pt x="0" y="0"/>
                </a:lnTo>
                <a:lnTo>
                  <a:pt x="94692" y="0"/>
                </a:lnTo>
                <a:lnTo>
                  <a:pt x="94692" y="3865545"/>
                </a:lnTo>
                <a:lnTo>
                  <a:pt x="0" y="3865545"/>
                </a:lnTo>
              </a:path>
            </a:pathLst>
          </a:custGeom>
          <a:noFill/>
          <a:ln w="25400" cap="flat" cmpd="sng" algn="ctr">
            <a:solidFill>
              <a:schemeClr val="bg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70605"/>
              </a:solidFill>
            </a:endParaRPr>
          </a:p>
        </p:txBody>
      </p:sp>
      <p:sp>
        <p:nvSpPr>
          <p:cNvPr id="48130" name="Title Placeholder 1"/>
          <p:cNvSpPr>
            <a:spLocks noGrp="1"/>
          </p:cNvSpPr>
          <p:nvPr>
            <p:ph type="ctrTitle" hasCustomPrompt="1"/>
          </p:nvPr>
        </p:nvSpPr>
        <p:spPr>
          <a:xfrm>
            <a:off x="548217" y="2194560"/>
            <a:ext cx="5484283" cy="1463040"/>
          </a:xfrm>
        </p:spPr>
        <p:txBody>
          <a:bodyPr anchor="b"/>
          <a:lstStyle>
            <a:lvl1pPr>
              <a:lnSpc>
                <a:spcPct val="85000"/>
              </a:lnSpc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DIVIDER TITLES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CALIBRI 32PT, ALL CAPS, WHITE</a:t>
            </a:r>
            <a:endParaRPr lang="en-US" noProof="0" dirty="0"/>
          </a:p>
        </p:txBody>
      </p:sp>
      <p:sp>
        <p:nvSpPr>
          <p:cNvPr id="48131" name="Text Placeholder 2"/>
          <p:cNvSpPr>
            <a:spLocks noGrp="1"/>
          </p:cNvSpPr>
          <p:nvPr>
            <p:ph type="subTitle" idx="1" hasCustomPrompt="1"/>
          </p:nvPr>
        </p:nvSpPr>
        <p:spPr>
          <a:xfrm>
            <a:off x="548217" y="3702050"/>
            <a:ext cx="4874683" cy="696214"/>
          </a:xfrm>
        </p:spPr>
        <p:txBody>
          <a:bodyPr anchor="t"/>
          <a:lstStyle>
            <a:lvl1pPr>
              <a:defRPr sz="1400" baseline="0">
                <a:solidFill>
                  <a:srgbClr val="84BD00"/>
                </a:solidFill>
              </a:defRPr>
            </a:lvl1pPr>
          </a:lstStyle>
          <a:p>
            <a:pPr lvl="0"/>
            <a:r>
              <a:rPr lang="en-US" noProof="0" dirty="0"/>
              <a:t>Subhead Calibri 14pt, Grass Green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A351-7D91-4A33-94B2-156030736158}" type="datetimeFigureOut">
              <a:rPr lang="en-US" smtClean="0"/>
              <a:t>09/11/2017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F0814-7168-4168-93D9-80778DED1A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bbVi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0" y="6537326"/>
            <a:ext cx="12192000" cy="320675"/>
          </a:xfrm>
          <a:prstGeom prst="rect">
            <a:avLst/>
          </a:prstGeom>
          <a:solidFill>
            <a:srgbClr val="071D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70605"/>
              </a:solidFill>
            </a:endParaRPr>
          </a:p>
        </p:txBody>
      </p:sp>
      <p:pic>
        <p:nvPicPr>
          <p:cNvPr id="48134" name="Picture 12" descr="AbbVieLogo_Standard_RGB.eps"/>
          <p:cNvPicPr>
            <a:picLocks noChangeAspect="1"/>
          </p:cNvPicPr>
          <p:nvPr/>
        </p:nvPicPr>
        <p:blipFill>
          <a:blip r:embed="rId2" cstate="print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17" y="493713"/>
            <a:ext cx="1828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 userDrawn="1"/>
        </p:nvSpPr>
        <p:spPr bwMode="gray">
          <a:xfrm>
            <a:off x="6093884" y="1530350"/>
            <a:ext cx="167216" cy="3797300"/>
          </a:xfrm>
          <a:custGeom>
            <a:avLst/>
            <a:gdLst>
              <a:gd name="T0" fmla="*/ 0 w 94692"/>
              <a:gd name="T1" fmla="*/ 0 h 3865545"/>
              <a:gd name="T2" fmla="*/ 0 w 94692"/>
              <a:gd name="T3" fmla="*/ 0 h 3865545"/>
              <a:gd name="T4" fmla="*/ 124765 w 94692"/>
              <a:gd name="T5" fmla="*/ 0 h 3865545"/>
              <a:gd name="T6" fmla="*/ 124765 w 94692"/>
              <a:gd name="T7" fmla="*/ 3797010 h 3865545"/>
              <a:gd name="T8" fmla="*/ 0 w 94692"/>
              <a:gd name="T9" fmla="*/ 3797010 h 3865545"/>
              <a:gd name="T10" fmla="*/ 0 w 94692"/>
              <a:gd name="T11" fmla="*/ 3797010 h 38655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92" h="3865545">
                <a:moveTo>
                  <a:pt x="0" y="0"/>
                </a:moveTo>
                <a:lnTo>
                  <a:pt x="0" y="0"/>
                </a:lnTo>
                <a:lnTo>
                  <a:pt x="94692" y="0"/>
                </a:lnTo>
                <a:lnTo>
                  <a:pt x="94692" y="3865545"/>
                </a:lnTo>
                <a:lnTo>
                  <a:pt x="0" y="3865545"/>
                </a:lnTo>
              </a:path>
            </a:pathLst>
          </a:custGeom>
          <a:noFill/>
          <a:ln w="25400" cap="flat" cmpd="sng" algn="ctr">
            <a:solidFill>
              <a:schemeClr val="bg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70605"/>
              </a:solidFill>
            </a:endParaRPr>
          </a:p>
        </p:txBody>
      </p:sp>
      <p:sp>
        <p:nvSpPr>
          <p:cNvPr id="11" name="Rectangle 11"/>
          <p:cNvSpPr>
            <a:spLocks noGrp="1"/>
          </p:cNvSpPr>
          <p:nvPr>
            <p:ph type="body" idx="1" hasCustomPrompt="1"/>
          </p:nvPr>
        </p:nvSpPr>
        <p:spPr>
          <a:xfrm>
            <a:off x="548218" y="1279526"/>
            <a:ext cx="7901516" cy="3794125"/>
          </a:xfrm>
        </p:spPr>
        <p:txBody>
          <a:bodyPr/>
          <a:lstStyle/>
          <a:p>
            <a:r>
              <a:rPr lang="en-US" dirty="0"/>
              <a:t>Enter quote text in text placeholder. Default text color is </a:t>
            </a:r>
            <a:r>
              <a:rPr lang="en-US" dirty="0" err="1"/>
              <a:t>AbbVie</a:t>
            </a:r>
            <a:r>
              <a:rPr lang="en-US" dirty="0"/>
              <a:t> Dark Blue. Change text colors for best contrast against chosen background (either image or solid fill). </a:t>
            </a:r>
          </a:p>
        </p:txBody>
      </p:sp>
      <p:sp>
        <p:nvSpPr>
          <p:cNvPr id="12" name="Rectangle 10"/>
          <p:cNvSpPr>
            <a:spLocks noGrp="1"/>
          </p:cNvSpPr>
          <p:nvPr>
            <p:ph type="title" hasCustomPrompt="1"/>
          </p:nvPr>
        </p:nvSpPr>
        <p:spPr>
          <a:xfrm>
            <a:off x="550333" y="5164138"/>
            <a:ext cx="5850467" cy="284162"/>
          </a:xfrm>
        </p:spPr>
        <p:txBody>
          <a:bodyPr/>
          <a:lstStyle/>
          <a:p>
            <a:r>
              <a:rPr lang="en-US" dirty="0"/>
              <a:t>ENTER AUTHOR NAME IN TITLE PLACEHOLDER</a:t>
            </a:r>
          </a:p>
        </p:txBody>
      </p:sp>
      <p:pic>
        <p:nvPicPr>
          <p:cNvPr id="14" name="Picture 16" descr="AbbVieLogo_Small_White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1" y="6630989"/>
            <a:ext cx="9144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09351" y="6607176"/>
            <a:ext cx="330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ctr" anchorCtr="0" compatLnSpc="1"/>
          <a:lstStyle>
            <a:lvl1pPr algn="r">
              <a:lnSpc>
                <a:spcPct val="100000"/>
              </a:lnSpc>
              <a:defRPr sz="900" b="1">
                <a:solidFill>
                  <a:schemeClr val="bg1"/>
                </a:solidFill>
              </a:defRPr>
            </a:lvl1pPr>
          </a:lstStyle>
          <a:p>
            <a:fld id="{DBAE673F-5BC8-47D1-B75C-F6EFBD9D885E}" type="slidenum">
              <a:rPr lang="en-US">
                <a:solidFill>
                  <a:srgbClr val="FFFFFF"/>
                </a:solidFill>
              </a:r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bbVi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>
            <a:spLocks noChangeArrowheads="1"/>
          </p:cNvSpPr>
          <p:nvPr userDrawn="1"/>
        </p:nvSpPr>
        <p:spPr bwMode="auto">
          <a:xfrm>
            <a:off x="0" y="6537326"/>
            <a:ext cx="12192000" cy="32067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70605"/>
              </a:solidFill>
            </a:endParaRPr>
          </a:p>
        </p:txBody>
      </p:sp>
      <p:sp>
        <p:nvSpPr>
          <p:cNvPr id="19" name="Rectangle 7"/>
          <p:cNvSpPr>
            <a:spLocks noGrp="1"/>
          </p:cNvSpPr>
          <p:nvPr>
            <p:ph type="title" hasCustomPrompt="1"/>
          </p:nvPr>
        </p:nvSpPr>
        <p:spPr>
          <a:xfrm>
            <a:off x="550333" y="5164138"/>
            <a:ext cx="5850467" cy="284162"/>
          </a:xfrm>
        </p:spPr>
        <p:txBody>
          <a:bodyPr/>
          <a:lstStyle/>
          <a:p>
            <a:r>
              <a:rPr lang="en-US" dirty="0"/>
              <a:t>ENTER AUTHOR NAME IN TITLE PLACEHOLDER</a:t>
            </a:r>
          </a:p>
        </p:txBody>
      </p:sp>
      <p:sp>
        <p:nvSpPr>
          <p:cNvPr id="20" name="Rectangle 8"/>
          <p:cNvSpPr>
            <a:spLocks noGrp="1"/>
          </p:cNvSpPr>
          <p:nvPr>
            <p:ph type="body" idx="1" hasCustomPrompt="1"/>
          </p:nvPr>
        </p:nvSpPr>
        <p:spPr>
          <a:xfrm>
            <a:off x="548218" y="1279526"/>
            <a:ext cx="7912100" cy="3794125"/>
          </a:xfrm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Enter quote text in text placeholder. Default text color is AbbVie Dark Blue. Change text colors for best contrast against chosen background (either image or solid fill). </a:t>
            </a:r>
          </a:p>
        </p:txBody>
      </p:sp>
      <p:pic>
        <p:nvPicPr>
          <p:cNvPr id="22" name="Picture 16" descr="AbbVieLogo_Small_Whit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1" y="6630989"/>
            <a:ext cx="9144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18" y="1142999"/>
            <a:ext cx="11091333" cy="5257800"/>
          </a:xfrm>
        </p:spPr>
        <p:txBody>
          <a:bodyPr anchor="t"/>
          <a:lstStyle>
            <a:lvl1pPr>
              <a:spcBef>
                <a:spcPts val="1920"/>
              </a:spcBef>
              <a:defRPr sz="2200">
                <a:solidFill>
                  <a:srgbClr val="070605"/>
                </a:solidFill>
              </a:defRPr>
            </a:lvl1pPr>
            <a:lvl2pPr marL="457200" indent="-342900">
              <a:buFont typeface="Arial" panose="020B0604020202020204" pitchFamily="34" charset="0"/>
              <a:buChar char="•"/>
              <a:defRPr sz="2200">
                <a:solidFill>
                  <a:srgbClr val="070605"/>
                </a:solidFill>
              </a:defRPr>
            </a:lvl2pPr>
            <a:lvl3pPr>
              <a:defRPr sz="2200">
                <a:solidFill>
                  <a:srgbClr val="070605"/>
                </a:solidFill>
              </a:defRPr>
            </a:lvl3pPr>
            <a:lvl4pPr>
              <a:defRPr sz="2200">
                <a:solidFill>
                  <a:srgbClr val="070605"/>
                </a:solidFill>
              </a:defRPr>
            </a:lvl4pPr>
            <a:lvl5pPr>
              <a:defRPr sz="2200">
                <a:solidFill>
                  <a:srgbClr val="07060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>
            <a:spLocks noGrp="1"/>
          </p:cNvSpPr>
          <p:nvPr userDrawn="1"/>
        </p:nvSpPr>
        <p:spPr bwMode="auto">
          <a:xfrm>
            <a:off x="538142" y="225269"/>
            <a:ext cx="11091333" cy="660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</a:pPr>
            <a:endParaRPr lang="en-US" sz="2400" dirty="0">
              <a:solidFill>
                <a:srgbClr val="84BD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8640" y="228600"/>
            <a:ext cx="11094720" cy="713232"/>
          </a:xfrm>
        </p:spPr>
        <p:txBody>
          <a:bodyPr anchor="b"/>
          <a:lstStyle>
            <a:lvl1pPr>
              <a:defRPr sz="2400">
                <a:solidFill>
                  <a:srgbClr val="84BD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09351" y="6607176"/>
            <a:ext cx="330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ctr" anchorCtr="0" compatLnSpc="1"/>
          <a:lstStyle>
            <a:lvl1pPr algn="r">
              <a:lnSpc>
                <a:spcPct val="100000"/>
              </a:lnSpc>
              <a:defRPr sz="900" b="1">
                <a:solidFill>
                  <a:schemeClr val="bg1"/>
                </a:solidFill>
              </a:defRPr>
            </a:lvl1pPr>
          </a:lstStyle>
          <a:p>
            <a:fld id="{DBAE673F-5BC8-47D1-B75C-F6EFBD9D885E}" type="slidenum">
              <a:rPr lang="en-US">
                <a:solidFill>
                  <a:srgbClr val="FFFFFF"/>
                </a:solidFill>
              </a:r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09351" y="6607176"/>
            <a:ext cx="330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ctr" anchorCtr="0" compatLnSpc="1"/>
          <a:lstStyle>
            <a:lvl1pPr algn="r">
              <a:lnSpc>
                <a:spcPct val="100000"/>
              </a:lnSpc>
              <a:defRPr sz="900" b="1">
                <a:solidFill>
                  <a:schemeClr val="bg1"/>
                </a:solidFill>
              </a:defRPr>
            </a:lvl1pPr>
          </a:lstStyle>
          <a:p>
            <a:fld id="{DBAE673F-5BC8-47D1-B75C-F6EFBD9D885E}" type="slidenum">
              <a:rPr lang="en-US">
                <a:solidFill>
                  <a:srgbClr val="FFFFFF"/>
                </a:solidFill>
              </a:r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217" y="1142999"/>
            <a:ext cx="5444067" cy="5257800"/>
          </a:xfrm>
        </p:spPr>
        <p:txBody>
          <a:bodyPr anchor="t"/>
          <a:lstStyle>
            <a:lvl1pPr>
              <a:defRPr sz="2000">
                <a:solidFill>
                  <a:srgbClr val="070605"/>
                </a:solidFill>
              </a:defRPr>
            </a:lvl1pPr>
            <a:lvl2pPr marL="457200" indent="-292735">
              <a:buFont typeface="Arial" panose="020B0604020202020204" pitchFamily="34" charset="0"/>
              <a:buChar char="•"/>
              <a:defRPr sz="2000">
                <a:solidFill>
                  <a:srgbClr val="070605"/>
                </a:solidFill>
              </a:defRPr>
            </a:lvl2pPr>
            <a:lvl3pPr>
              <a:defRPr sz="1900">
                <a:solidFill>
                  <a:srgbClr val="070605"/>
                </a:solidFill>
              </a:defRPr>
            </a:lvl3pPr>
            <a:lvl4pPr>
              <a:defRPr sz="1600">
                <a:solidFill>
                  <a:srgbClr val="070605"/>
                </a:solidFill>
              </a:defRPr>
            </a:lvl4pPr>
            <a:lvl5pPr>
              <a:defRPr sz="1600">
                <a:solidFill>
                  <a:srgbClr val="070605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142999"/>
            <a:ext cx="5444067" cy="5257800"/>
          </a:xfrm>
        </p:spPr>
        <p:txBody>
          <a:bodyPr anchor="t"/>
          <a:lstStyle>
            <a:lvl1pPr>
              <a:defRPr sz="2000">
                <a:solidFill>
                  <a:srgbClr val="070605"/>
                </a:solidFill>
              </a:defRPr>
            </a:lvl1pPr>
            <a:lvl2pPr marL="457200" indent="-292735">
              <a:buFont typeface="Arial" panose="020B0604020202020204" pitchFamily="34" charset="0"/>
              <a:buChar char="•"/>
              <a:defRPr sz="2000">
                <a:solidFill>
                  <a:srgbClr val="070605"/>
                </a:solidFill>
              </a:defRPr>
            </a:lvl2pPr>
            <a:lvl3pPr>
              <a:defRPr sz="1900">
                <a:solidFill>
                  <a:srgbClr val="070605"/>
                </a:solidFill>
              </a:defRPr>
            </a:lvl3pPr>
            <a:lvl4pPr>
              <a:defRPr sz="1600">
                <a:solidFill>
                  <a:srgbClr val="070605"/>
                </a:solidFill>
              </a:defRPr>
            </a:lvl4pPr>
            <a:lvl5pPr>
              <a:defRPr sz="1600">
                <a:solidFill>
                  <a:srgbClr val="070605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8640" y="228600"/>
            <a:ext cx="11094720" cy="713232"/>
          </a:xfrm>
        </p:spPr>
        <p:txBody>
          <a:bodyPr anchor="b"/>
          <a:lstStyle>
            <a:lvl1pPr>
              <a:defRPr sz="2400">
                <a:solidFill>
                  <a:srgbClr val="84BD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09351" y="6607176"/>
            <a:ext cx="330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ctr" anchorCtr="0" compatLnSpc="1"/>
          <a:lstStyle>
            <a:lvl1pPr algn="r">
              <a:lnSpc>
                <a:spcPct val="100000"/>
              </a:lnSpc>
              <a:defRPr sz="900" b="1">
                <a:solidFill>
                  <a:schemeClr val="bg1"/>
                </a:solidFill>
              </a:defRPr>
            </a:lvl1pPr>
          </a:lstStyle>
          <a:p>
            <a:fld id="{DBAE673F-5BC8-47D1-B75C-F6EFBD9D885E}" type="slidenum">
              <a:rPr lang="en-US">
                <a:solidFill>
                  <a:srgbClr val="FFFFFF"/>
                </a:solidFill>
              </a:r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1430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1783080"/>
            <a:ext cx="5386917" cy="4617720"/>
          </a:xfrm>
        </p:spPr>
        <p:txBody>
          <a:bodyPr anchor="t"/>
          <a:lstStyle>
            <a:lvl1pPr>
              <a:defRPr sz="2000">
                <a:solidFill>
                  <a:srgbClr val="070605"/>
                </a:solidFill>
              </a:defRPr>
            </a:lvl1pPr>
            <a:lvl2pPr marL="457200" indent="-342900">
              <a:buFont typeface="Arial" panose="020B0604020202020204" pitchFamily="34" charset="0"/>
              <a:buChar char="•"/>
              <a:defRPr sz="2000">
                <a:solidFill>
                  <a:srgbClr val="070605"/>
                </a:solidFill>
              </a:defRPr>
            </a:lvl2pPr>
            <a:lvl3pPr>
              <a:defRPr sz="2000">
                <a:solidFill>
                  <a:srgbClr val="070605"/>
                </a:solidFill>
              </a:defRPr>
            </a:lvl3pPr>
            <a:lvl4pPr>
              <a:defRPr sz="2000">
                <a:solidFill>
                  <a:srgbClr val="070605"/>
                </a:solidFill>
              </a:defRPr>
            </a:lvl4pPr>
            <a:lvl5pPr>
              <a:defRPr sz="2000">
                <a:solidFill>
                  <a:srgbClr val="07060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3080"/>
            <a:ext cx="5389033" cy="4617720"/>
          </a:xfrm>
        </p:spPr>
        <p:txBody>
          <a:bodyPr anchor="t"/>
          <a:lstStyle>
            <a:lvl1pPr>
              <a:defRPr sz="2000">
                <a:solidFill>
                  <a:srgbClr val="070605"/>
                </a:solidFill>
              </a:defRPr>
            </a:lvl1pPr>
            <a:lvl2pPr marL="457200" indent="-342900">
              <a:buFont typeface="Arial" panose="020B0604020202020204" pitchFamily="34" charset="0"/>
              <a:buChar char="•"/>
              <a:defRPr sz="2000">
                <a:solidFill>
                  <a:srgbClr val="070605"/>
                </a:solidFill>
              </a:defRPr>
            </a:lvl2pPr>
            <a:lvl3pPr>
              <a:defRPr sz="2000">
                <a:solidFill>
                  <a:srgbClr val="070605"/>
                </a:solidFill>
              </a:defRPr>
            </a:lvl3pPr>
            <a:lvl4pPr>
              <a:defRPr sz="2000">
                <a:solidFill>
                  <a:srgbClr val="070605"/>
                </a:solidFill>
              </a:defRPr>
            </a:lvl4pPr>
            <a:lvl5pPr>
              <a:defRPr sz="2000">
                <a:solidFill>
                  <a:srgbClr val="07060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48640" y="228600"/>
            <a:ext cx="11094720" cy="713232"/>
          </a:xfrm>
        </p:spPr>
        <p:txBody>
          <a:bodyPr anchor="b"/>
          <a:lstStyle>
            <a:lvl1pPr>
              <a:defRPr sz="2400">
                <a:solidFill>
                  <a:srgbClr val="84BD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 bwMode="gray">
          <a:xfrm>
            <a:off x="11309351" y="6607176"/>
            <a:ext cx="330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ctr" anchorCtr="0" compatLnSpc="1"/>
          <a:lstStyle>
            <a:lvl1pPr algn="r">
              <a:lnSpc>
                <a:spcPct val="100000"/>
              </a:lnSpc>
              <a:defRPr sz="900" b="1">
                <a:solidFill>
                  <a:schemeClr val="bg1"/>
                </a:solidFill>
              </a:defRPr>
            </a:lvl1pPr>
          </a:lstStyle>
          <a:p>
            <a:fld id="{DBAE673F-5BC8-47D1-B75C-F6EFBD9D885E}" type="slidenum">
              <a:rPr lang="en-US">
                <a:solidFill>
                  <a:srgbClr val="FFFFFF"/>
                </a:solidFill>
              </a:r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48640" y="228600"/>
            <a:ext cx="11094720" cy="713232"/>
          </a:xfrm>
        </p:spPr>
        <p:txBody>
          <a:bodyPr anchor="b"/>
          <a:lstStyle>
            <a:lvl1pPr>
              <a:defRPr sz="2400">
                <a:solidFill>
                  <a:srgbClr val="84BD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09351" y="6607176"/>
            <a:ext cx="330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ctr" anchorCtr="0" compatLnSpc="1"/>
          <a:lstStyle>
            <a:lvl1pPr algn="r">
              <a:lnSpc>
                <a:spcPct val="100000"/>
              </a:lnSpc>
              <a:defRPr sz="900" b="1">
                <a:solidFill>
                  <a:schemeClr val="bg1"/>
                </a:solidFill>
              </a:defRPr>
            </a:lvl1pPr>
          </a:lstStyle>
          <a:p>
            <a:fld id="{DBAE673F-5BC8-47D1-B75C-F6EFBD9D885E}" type="slidenum">
              <a:rPr lang="en-US">
                <a:solidFill>
                  <a:srgbClr val="FFFFFF"/>
                </a:solidFill>
              </a:r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43000"/>
            <a:ext cx="6815667" cy="5257800"/>
          </a:xfrm>
        </p:spPr>
        <p:txBody>
          <a:bodyPr/>
          <a:lstStyle>
            <a:lvl1pPr>
              <a:spcBef>
                <a:spcPts val="1920"/>
              </a:spcBef>
              <a:defRPr sz="2000">
                <a:solidFill>
                  <a:srgbClr val="070605"/>
                </a:solidFill>
              </a:defRPr>
            </a:lvl1pPr>
            <a:lvl2pPr marL="457200" indent="-342900">
              <a:buFont typeface="Arial" panose="020B0604020202020204" pitchFamily="34" charset="0"/>
              <a:buChar char="•"/>
              <a:defRPr sz="2000">
                <a:solidFill>
                  <a:srgbClr val="070605"/>
                </a:solidFill>
              </a:defRPr>
            </a:lvl2pPr>
            <a:lvl3pPr>
              <a:defRPr sz="2000">
                <a:solidFill>
                  <a:srgbClr val="070605"/>
                </a:solidFill>
              </a:defRPr>
            </a:lvl3pPr>
            <a:lvl4pPr>
              <a:defRPr sz="2000">
                <a:solidFill>
                  <a:srgbClr val="070605"/>
                </a:solidFill>
              </a:defRPr>
            </a:lvl4pPr>
            <a:lvl5pPr>
              <a:defRPr sz="2000">
                <a:solidFill>
                  <a:srgbClr val="070605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1" y="1142999"/>
            <a:ext cx="4011084" cy="5257800"/>
          </a:xfrm>
        </p:spPr>
        <p:txBody>
          <a:bodyPr/>
          <a:lstStyle>
            <a:lvl1pPr marL="0" indent="0">
              <a:buNone/>
              <a:defRPr sz="1400">
                <a:solidFill>
                  <a:srgbClr val="07060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8640" y="228600"/>
            <a:ext cx="11094720" cy="713232"/>
          </a:xfrm>
        </p:spPr>
        <p:txBody>
          <a:bodyPr anchor="b"/>
          <a:lstStyle>
            <a:lvl1pPr>
              <a:defRPr sz="2400">
                <a:solidFill>
                  <a:srgbClr val="84BD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09351" y="6607176"/>
            <a:ext cx="330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ctr" anchorCtr="0" compatLnSpc="1"/>
          <a:lstStyle>
            <a:lvl1pPr algn="r">
              <a:lnSpc>
                <a:spcPct val="100000"/>
              </a:lnSpc>
              <a:defRPr sz="900" b="1">
                <a:solidFill>
                  <a:schemeClr val="bg1"/>
                </a:solidFill>
              </a:defRPr>
            </a:lvl1pPr>
          </a:lstStyle>
          <a:p>
            <a:fld id="{DBAE673F-5BC8-47D1-B75C-F6EFBD9D885E}" type="slidenum">
              <a:rPr lang="en-US">
                <a:solidFill>
                  <a:srgbClr val="FFFFFF"/>
                </a:solidFill>
              </a:r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43001"/>
            <a:ext cx="7315200" cy="3622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09351" y="6607176"/>
            <a:ext cx="330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ctr" anchorCtr="0" compatLnSpc="1"/>
          <a:lstStyle>
            <a:lvl1pPr algn="r">
              <a:lnSpc>
                <a:spcPct val="100000"/>
              </a:lnSpc>
              <a:defRPr sz="900" b="1">
                <a:solidFill>
                  <a:schemeClr val="bg1"/>
                </a:solidFill>
              </a:defRPr>
            </a:lvl1pPr>
          </a:lstStyle>
          <a:p>
            <a:fld id="{DBAE673F-5BC8-47D1-B75C-F6EFBD9D885E}" type="slidenum">
              <a:rPr lang="en-US">
                <a:solidFill>
                  <a:srgbClr val="FFFFFF"/>
                </a:solidFill>
              </a:r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8"/>
          <p:cNvSpPr>
            <a:spLocks noEditPoints="1"/>
          </p:cNvSpPr>
          <p:nvPr userDrawn="1"/>
        </p:nvSpPr>
        <p:spPr bwMode="auto">
          <a:xfrm>
            <a:off x="3382433" y="2962276"/>
            <a:ext cx="5384800" cy="708025"/>
          </a:xfrm>
          <a:custGeom>
            <a:avLst/>
            <a:gdLst>
              <a:gd name="T0" fmla="*/ 4296 w 9119"/>
              <a:gd name="T1" fmla="*/ 1407 h 1589"/>
              <a:gd name="T2" fmla="*/ 5081 w 9119"/>
              <a:gd name="T3" fmla="*/ 983 h 1589"/>
              <a:gd name="T4" fmla="*/ 4296 w 9119"/>
              <a:gd name="T5" fmla="*/ 558 h 1589"/>
              <a:gd name="T6" fmla="*/ 4296 w 9119"/>
              <a:gd name="T7" fmla="*/ 1407 h 1589"/>
              <a:gd name="T8" fmla="*/ 3821 w 9119"/>
              <a:gd name="T9" fmla="*/ 548 h 1589"/>
              <a:gd name="T10" fmla="*/ 4256 w 9119"/>
              <a:gd name="T11" fmla="*/ 395 h 1589"/>
              <a:gd name="T12" fmla="*/ 5261 w 9119"/>
              <a:gd name="T13" fmla="*/ 983 h 1589"/>
              <a:gd name="T14" fmla="*/ 4256 w 9119"/>
              <a:gd name="T15" fmla="*/ 1571 h 1589"/>
              <a:gd name="T16" fmla="*/ 3641 w 9119"/>
              <a:gd name="T17" fmla="*/ 0 h 1589"/>
              <a:gd name="T18" fmla="*/ 3821 w 9119"/>
              <a:gd name="T19" fmla="*/ 117 h 1589"/>
              <a:gd name="T20" fmla="*/ 3821 w 9119"/>
              <a:gd name="T21" fmla="*/ 548 h 1589"/>
              <a:gd name="T22" fmla="*/ 2492 w 9119"/>
              <a:gd name="T23" fmla="*/ 1407 h 1589"/>
              <a:gd name="T24" fmla="*/ 3277 w 9119"/>
              <a:gd name="T25" fmla="*/ 983 h 1589"/>
              <a:gd name="T26" fmla="*/ 2492 w 9119"/>
              <a:gd name="T27" fmla="*/ 558 h 1589"/>
              <a:gd name="T28" fmla="*/ 2492 w 9119"/>
              <a:gd name="T29" fmla="*/ 1407 h 1589"/>
              <a:gd name="T30" fmla="*/ 2018 w 9119"/>
              <a:gd name="T31" fmla="*/ 548 h 1589"/>
              <a:gd name="T32" fmla="*/ 2452 w 9119"/>
              <a:gd name="T33" fmla="*/ 395 h 1589"/>
              <a:gd name="T34" fmla="*/ 3458 w 9119"/>
              <a:gd name="T35" fmla="*/ 983 h 1589"/>
              <a:gd name="T36" fmla="*/ 2452 w 9119"/>
              <a:gd name="T37" fmla="*/ 1571 h 1589"/>
              <a:gd name="T38" fmla="*/ 1837 w 9119"/>
              <a:gd name="T39" fmla="*/ 0 h 1589"/>
              <a:gd name="T40" fmla="*/ 2018 w 9119"/>
              <a:gd name="T41" fmla="*/ 117 h 1589"/>
              <a:gd name="T42" fmla="*/ 2018 w 9119"/>
              <a:gd name="T43" fmla="*/ 548 h 1589"/>
              <a:gd name="T44" fmla="*/ 7214 w 9119"/>
              <a:gd name="T45" fmla="*/ 395 h 1589"/>
              <a:gd name="T46" fmla="*/ 7395 w 9119"/>
              <a:gd name="T47" fmla="*/ 547 h 1589"/>
              <a:gd name="T48" fmla="*/ 7350 w 9119"/>
              <a:gd name="T49" fmla="*/ 1571 h 1589"/>
              <a:gd name="T50" fmla="*/ 7214 w 9119"/>
              <a:gd name="T51" fmla="*/ 395 h 1589"/>
              <a:gd name="T52" fmla="*/ 7305 w 9119"/>
              <a:gd name="T53" fmla="*/ 260 h 1589"/>
              <a:gd name="T54" fmla="*/ 7397 w 9119"/>
              <a:gd name="T55" fmla="*/ 167 h 1589"/>
              <a:gd name="T56" fmla="*/ 7305 w 9119"/>
              <a:gd name="T57" fmla="*/ 34 h 1589"/>
              <a:gd name="T58" fmla="*/ 7212 w 9119"/>
              <a:gd name="T59" fmla="*/ 167 h 1589"/>
              <a:gd name="T60" fmla="*/ 7305 w 9119"/>
              <a:gd name="T61" fmla="*/ 260 h 1589"/>
              <a:gd name="T62" fmla="*/ 965 w 9119"/>
              <a:gd name="T63" fmla="*/ 558 h 1589"/>
              <a:gd name="T64" fmla="*/ 180 w 9119"/>
              <a:gd name="T65" fmla="*/ 983 h 1589"/>
              <a:gd name="T66" fmla="*/ 965 w 9119"/>
              <a:gd name="T67" fmla="*/ 1407 h 1589"/>
              <a:gd name="T68" fmla="*/ 965 w 9119"/>
              <a:gd name="T69" fmla="*/ 558 h 1589"/>
              <a:gd name="T70" fmla="*/ 1669 w 9119"/>
              <a:gd name="T71" fmla="*/ 1571 h 1589"/>
              <a:gd name="T72" fmla="*/ 1535 w 9119"/>
              <a:gd name="T73" fmla="*/ 1456 h 1589"/>
              <a:gd name="T74" fmla="*/ 1005 w 9119"/>
              <a:gd name="T75" fmla="*/ 1571 h 1589"/>
              <a:gd name="T76" fmla="*/ 0 w 9119"/>
              <a:gd name="T77" fmla="*/ 983 h 1589"/>
              <a:gd name="T78" fmla="*/ 1005 w 9119"/>
              <a:gd name="T79" fmla="*/ 395 h 1589"/>
              <a:gd name="T80" fmla="*/ 1742 w 9119"/>
              <a:gd name="T81" fmla="*/ 1571 h 1589"/>
              <a:gd name="T82" fmla="*/ 1669 w 9119"/>
              <a:gd name="T83" fmla="*/ 1571 h 1589"/>
              <a:gd name="T84" fmla="*/ 6267 w 9119"/>
              <a:gd name="T85" fmla="*/ 1496 h 1589"/>
              <a:gd name="T86" fmla="*/ 6011 w 9119"/>
              <a:gd name="T87" fmla="*/ 1496 h 1589"/>
              <a:gd name="T88" fmla="*/ 5313 w 9119"/>
              <a:gd name="T89" fmla="*/ 395 h 1589"/>
              <a:gd name="T90" fmla="*/ 6143 w 9119"/>
              <a:gd name="T91" fmla="*/ 1393 h 1589"/>
              <a:gd name="T92" fmla="*/ 6974 w 9119"/>
              <a:gd name="T93" fmla="*/ 395 h 1589"/>
              <a:gd name="T94" fmla="*/ 6267 w 9119"/>
              <a:gd name="T95" fmla="*/ 1496 h 1589"/>
              <a:gd name="T96" fmla="*/ 8243 w 9119"/>
              <a:gd name="T97" fmla="*/ 558 h 1589"/>
              <a:gd name="T98" fmla="*/ 8729 w 9119"/>
              <a:gd name="T99" fmla="*/ 558 h 1589"/>
              <a:gd name="T100" fmla="*/ 8729 w 9119"/>
              <a:gd name="T101" fmla="*/ 901 h 1589"/>
              <a:gd name="T102" fmla="*/ 8243 w 9119"/>
              <a:gd name="T103" fmla="*/ 558 h 1589"/>
              <a:gd name="T104" fmla="*/ 9089 w 9119"/>
              <a:gd name="T105" fmla="*/ 1537 h 1589"/>
              <a:gd name="T106" fmla="*/ 8941 w 9119"/>
              <a:gd name="T107" fmla="*/ 1407 h 1589"/>
              <a:gd name="T108" fmla="*/ 7784 w 9119"/>
              <a:gd name="T109" fmla="*/ 1064 h 1589"/>
              <a:gd name="T110" fmla="*/ 9119 w 9119"/>
              <a:gd name="T111" fmla="*/ 730 h 1589"/>
              <a:gd name="T112" fmla="*/ 8230 w 9119"/>
              <a:gd name="T113" fmla="*/ 395 h 1589"/>
              <a:gd name="T114" fmla="*/ 8228 w 9119"/>
              <a:gd name="T115" fmla="*/ 1571 h 1589"/>
              <a:gd name="T116" fmla="*/ 9089 w 9119"/>
              <a:gd name="T117" fmla="*/ 1537 h 1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119" h="1589">
                <a:moveTo>
                  <a:pt x="4296" y="1407"/>
                </a:moveTo>
                <a:lnTo>
                  <a:pt x="4296" y="1407"/>
                </a:lnTo>
                <a:cubicBezTo>
                  <a:pt x="4420" y="1407"/>
                  <a:pt x="4466" y="1407"/>
                  <a:pt x="4609" y="1407"/>
                </a:cubicBezTo>
                <a:cubicBezTo>
                  <a:pt x="4961" y="1407"/>
                  <a:pt x="5081" y="1183"/>
                  <a:pt x="5081" y="983"/>
                </a:cubicBezTo>
                <a:cubicBezTo>
                  <a:pt x="5081" y="780"/>
                  <a:pt x="4961" y="558"/>
                  <a:pt x="4609" y="558"/>
                </a:cubicBezTo>
                <a:cubicBezTo>
                  <a:pt x="4465" y="558"/>
                  <a:pt x="4404" y="558"/>
                  <a:pt x="4296" y="558"/>
                </a:cubicBezTo>
                <a:cubicBezTo>
                  <a:pt x="3928" y="558"/>
                  <a:pt x="3821" y="792"/>
                  <a:pt x="3821" y="983"/>
                </a:cubicBezTo>
                <a:cubicBezTo>
                  <a:pt x="3821" y="1153"/>
                  <a:pt x="3917" y="1407"/>
                  <a:pt x="4296" y="1407"/>
                </a:cubicBezTo>
                <a:lnTo>
                  <a:pt x="4296" y="1407"/>
                </a:lnTo>
                <a:close/>
                <a:moveTo>
                  <a:pt x="3821" y="548"/>
                </a:moveTo>
                <a:lnTo>
                  <a:pt x="3821" y="548"/>
                </a:lnTo>
                <a:cubicBezTo>
                  <a:pt x="3899" y="474"/>
                  <a:pt x="4037" y="395"/>
                  <a:pt x="4256" y="395"/>
                </a:cubicBezTo>
                <a:cubicBezTo>
                  <a:pt x="4256" y="395"/>
                  <a:pt x="4451" y="395"/>
                  <a:pt x="4622" y="395"/>
                </a:cubicBezTo>
                <a:cubicBezTo>
                  <a:pt x="5121" y="395"/>
                  <a:pt x="5261" y="733"/>
                  <a:pt x="5261" y="983"/>
                </a:cubicBezTo>
                <a:cubicBezTo>
                  <a:pt x="5261" y="1264"/>
                  <a:pt x="5092" y="1571"/>
                  <a:pt x="4622" y="1571"/>
                </a:cubicBezTo>
                <a:cubicBezTo>
                  <a:pt x="4525" y="1571"/>
                  <a:pt x="4409" y="1571"/>
                  <a:pt x="4256" y="1571"/>
                </a:cubicBezTo>
                <a:cubicBezTo>
                  <a:pt x="3899" y="1571"/>
                  <a:pt x="3641" y="1340"/>
                  <a:pt x="3641" y="983"/>
                </a:cubicBezTo>
                <a:cubicBezTo>
                  <a:pt x="3641" y="863"/>
                  <a:pt x="3641" y="0"/>
                  <a:pt x="3641" y="0"/>
                </a:cubicBezTo>
                <a:cubicBezTo>
                  <a:pt x="3641" y="0"/>
                  <a:pt x="3677" y="0"/>
                  <a:pt x="3697" y="0"/>
                </a:cubicBezTo>
                <a:cubicBezTo>
                  <a:pt x="3776" y="0"/>
                  <a:pt x="3821" y="41"/>
                  <a:pt x="3821" y="117"/>
                </a:cubicBezTo>
                <a:cubicBezTo>
                  <a:pt x="3821" y="130"/>
                  <a:pt x="3821" y="548"/>
                  <a:pt x="3821" y="548"/>
                </a:cubicBezTo>
                <a:lnTo>
                  <a:pt x="3821" y="548"/>
                </a:lnTo>
                <a:close/>
                <a:moveTo>
                  <a:pt x="2492" y="1407"/>
                </a:moveTo>
                <a:lnTo>
                  <a:pt x="2492" y="1407"/>
                </a:lnTo>
                <a:cubicBezTo>
                  <a:pt x="2616" y="1407"/>
                  <a:pt x="2663" y="1407"/>
                  <a:pt x="2805" y="1407"/>
                </a:cubicBezTo>
                <a:cubicBezTo>
                  <a:pt x="3157" y="1407"/>
                  <a:pt x="3277" y="1183"/>
                  <a:pt x="3277" y="983"/>
                </a:cubicBezTo>
                <a:cubicBezTo>
                  <a:pt x="3277" y="780"/>
                  <a:pt x="3157" y="558"/>
                  <a:pt x="2805" y="558"/>
                </a:cubicBezTo>
                <a:cubicBezTo>
                  <a:pt x="2662" y="558"/>
                  <a:pt x="2600" y="558"/>
                  <a:pt x="2492" y="558"/>
                </a:cubicBezTo>
                <a:cubicBezTo>
                  <a:pt x="2125" y="558"/>
                  <a:pt x="2018" y="792"/>
                  <a:pt x="2018" y="983"/>
                </a:cubicBezTo>
                <a:cubicBezTo>
                  <a:pt x="2018" y="1153"/>
                  <a:pt x="2113" y="1407"/>
                  <a:pt x="2492" y="1407"/>
                </a:cubicBezTo>
                <a:lnTo>
                  <a:pt x="2492" y="1407"/>
                </a:lnTo>
                <a:close/>
                <a:moveTo>
                  <a:pt x="2018" y="548"/>
                </a:moveTo>
                <a:lnTo>
                  <a:pt x="2018" y="548"/>
                </a:lnTo>
                <a:cubicBezTo>
                  <a:pt x="2096" y="474"/>
                  <a:pt x="2233" y="395"/>
                  <a:pt x="2452" y="395"/>
                </a:cubicBezTo>
                <a:cubicBezTo>
                  <a:pt x="2452" y="395"/>
                  <a:pt x="2648" y="395"/>
                  <a:pt x="2818" y="395"/>
                </a:cubicBezTo>
                <a:cubicBezTo>
                  <a:pt x="3317" y="395"/>
                  <a:pt x="3458" y="733"/>
                  <a:pt x="3458" y="983"/>
                </a:cubicBezTo>
                <a:cubicBezTo>
                  <a:pt x="3458" y="1264"/>
                  <a:pt x="3289" y="1571"/>
                  <a:pt x="2818" y="1571"/>
                </a:cubicBezTo>
                <a:cubicBezTo>
                  <a:pt x="2721" y="1571"/>
                  <a:pt x="2605" y="1571"/>
                  <a:pt x="2452" y="1571"/>
                </a:cubicBezTo>
                <a:cubicBezTo>
                  <a:pt x="2095" y="1571"/>
                  <a:pt x="1837" y="1340"/>
                  <a:pt x="1837" y="983"/>
                </a:cubicBezTo>
                <a:cubicBezTo>
                  <a:pt x="1837" y="863"/>
                  <a:pt x="1837" y="0"/>
                  <a:pt x="1837" y="0"/>
                </a:cubicBezTo>
                <a:cubicBezTo>
                  <a:pt x="1837" y="0"/>
                  <a:pt x="1874" y="0"/>
                  <a:pt x="1893" y="0"/>
                </a:cubicBezTo>
                <a:cubicBezTo>
                  <a:pt x="1973" y="0"/>
                  <a:pt x="2018" y="41"/>
                  <a:pt x="2018" y="117"/>
                </a:cubicBezTo>
                <a:cubicBezTo>
                  <a:pt x="2018" y="130"/>
                  <a:pt x="2018" y="548"/>
                  <a:pt x="2018" y="548"/>
                </a:cubicBezTo>
                <a:lnTo>
                  <a:pt x="2018" y="548"/>
                </a:lnTo>
                <a:close/>
                <a:moveTo>
                  <a:pt x="7214" y="395"/>
                </a:moveTo>
                <a:lnTo>
                  <a:pt x="7214" y="395"/>
                </a:lnTo>
                <a:cubicBezTo>
                  <a:pt x="7214" y="395"/>
                  <a:pt x="7247" y="395"/>
                  <a:pt x="7257" y="395"/>
                </a:cubicBezTo>
                <a:cubicBezTo>
                  <a:pt x="7341" y="395"/>
                  <a:pt x="7395" y="433"/>
                  <a:pt x="7395" y="547"/>
                </a:cubicBezTo>
                <a:cubicBezTo>
                  <a:pt x="7395" y="560"/>
                  <a:pt x="7395" y="1571"/>
                  <a:pt x="7395" y="1571"/>
                </a:cubicBezTo>
                <a:cubicBezTo>
                  <a:pt x="7395" y="1571"/>
                  <a:pt x="7369" y="1571"/>
                  <a:pt x="7350" y="1571"/>
                </a:cubicBezTo>
                <a:cubicBezTo>
                  <a:pt x="7258" y="1571"/>
                  <a:pt x="7214" y="1521"/>
                  <a:pt x="7214" y="1422"/>
                </a:cubicBezTo>
                <a:cubicBezTo>
                  <a:pt x="7214" y="1409"/>
                  <a:pt x="7214" y="395"/>
                  <a:pt x="7214" y="395"/>
                </a:cubicBezTo>
                <a:lnTo>
                  <a:pt x="7214" y="395"/>
                </a:lnTo>
                <a:close/>
                <a:moveTo>
                  <a:pt x="7305" y="260"/>
                </a:moveTo>
                <a:lnTo>
                  <a:pt x="7305" y="260"/>
                </a:lnTo>
                <a:cubicBezTo>
                  <a:pt x="7357" y="260"/>
                  <a:pt x="7397" y="228"/>
                  <a:pt x="7397" y="167"/>
                </a:cubicBezTo>
                <a:cubicBezTo>
                  <a:pt x="7397" y="155"/>
                  <a:pt x="7397" y="135"/>
                  <a:pt x="7397" y="128"/>
                </a:cubicBezTo>
                <a:cubicBezTo>
                  <a:pt x="7397" y="66"/>
                  <a:pt x="7356" y="34"/>
                  <a:pt x="7305" y="34"/>
                </a:cubicBezTo>
                <a:cubicBezTo>
                  <a:pt x="7253" y="34"/>
                  <a:pt x="7212" y="66"/>
                  <a:pt x="7212" y="128"/>
                </a:cubicBezTo>
                <a:cubicBezTo>
                  <a:pt x="7212" y="136"/>
                  <a:pt x="7212" y="153"/>
                  <a:pt x="7212" y="167"/>
                </a:cubicBezTo>
                <a:cubicBezTo>
                  <a:pt x="7212" y="228"/>
                  <a:pt x="7253" y="260"/>
                  <a:pt x="7305" y="260"/>
                </a:cubicBezTo>
                <a:lnTo>
                  <a:pt x="7305" y="260"/>
                </a:lnTo>
                <a:close/>
                <a:moveTo>
                  <a:pt x="965" y="558"/>
                </a:moveTo>
                <a:lnTo>
                  <a:pt x="965" y="558"/>
                </a:lnTo>
                <a:cubicBezTo>
                  <a:pt x="841" y="558"/>
                  <a:pt x="795" y="558"/>
                  <a:pt x="652" y="558"/>
                </a:cubicBezTo>
                <a:cubicBezTo>
                  <a:pt x="300" y="558"/>
                  <a:pt x="180" y="782"/>
                  <a:pt x="180" y="983"/>
                </a:cubicBezTo>
                <a:cubicBezTo>
                  <a:pt x="180" y="1186"/>
                  <a:pt x="300" y="1407"/>
                  <a:pt x="652" y="1407"/>
                </a:cubicBezTo>
                <a:cubicBezTo>
                  <a:pt x="796" y="1407"/>
                  <a:pt x="857" y="1407"/>
                  <a:pt x="965" y="1407"/>
                </a:cubicBezTo>
                <a:cubicBezTo>
                  <a:pt x="1333" y="1407"/>
                  <a:pt x="1440" y="1174"/>
                  <a:pt x="1440" y="983"/>
                </a:cubicBezTo>
                <a:cubicBezTo>
                  <a:pt x="1440" y="812"/>
                  <a:pt x="1344" y="558"/>
                  <a:pt x="965" y="558"/>
                </a:cubicBezTo>
                <a:lnTo>
                  <a:pt x="965" y="558"/>
                </a:lnTo>
                <a:close/>
                <a:moveTo>
                  <a:pt x="1669" y="1571"/>
                </a:moveTo>
                <a:lnTo>
                  <a:pt x="1669" y="1571"/>
                </a:lnTo>
                <a:cubicBezTo>
                  <a:pt x="1596" y="1571"/>
                  <a:pt x="1549" y="1534"/>
                  <a:pt x="1535" y="1456"/>
                </a:cubicBezTo>
                <a:lnTo>
                  <a:pt x="1511" y="1328"/>
                </a:lnTo>
                <a:cubicBezTo>
                  <a:pt x="1471" y="1402"/>
                  <a:pt x="1324" y="1571"/>
                  <a:pt x="1005" y="1571"/>
                </a:cubicBezTo>
                <a:cubicBezTo>
                  <a:pt x="1005" y="1571"/>
                  <a:pt x="810" y="1571"/>
                  <a:pt x="639" y="1571"/>
                </a:cubicBezTo>
                <a:cubicBezTo>
                  <a:pt x="140" y="1571"/>
                  <a:pt x="0" y="1233"/>
                  <a:pt x="0" y="983"/>
                </a:cubicBezTo>
                <a:cubicBezTo>
                  <a:pt x="0" y="701"/>
                  <a:pt x="169" y="395"/>
                  <a:pt x="639" y="395"/>
                </a:cubicBezTo>
                <a:cubicBezTo>
                  <a:pt x="736" y="395"/>
                  <a:pt x="852" y="395"/>
                  <a:pt x="1005" y="395"/>
                </a:cubicBezTo>
                <a:cubicBezTo>
                  <a:pt x="1362" y="395"/>
                  <a:pt x="1561" y="603"/>
                  <a:pt x="1608" y="856"/>
                </a:cubicBezTo>
                <a:cubicBezTo>
                  <a:pt x="1648" y="1067"/>
                  <a:pt x="1742" y="1571"/>
                  <a:pt x="1742" y="1571"/>
                </a:cubicBezTo>
                <a:cubicBezTo>
                  <a:pt x="1742" y="1571"/>
                  <a:pt x="1708" y="1571"/>
                  <a:pt x="1669" y="1571"/>
                </a:cubicBezTo>
                <a:lnTo>
                  <a:pt x="1669" y="1571"/>
                </a:lnTo>
                <a:close/>
                <a:moveTo>
                  <a:pt x="6267" y="1496"/>
                </a:moveTo>
                <a:lnTo>
                  <a:pt x="6267" y="1496"/>
                </a:lnTo>
                <a:cubicBezTo>
                  <a:pt x="6217" y="1565"/>
                  <a:pt x="6182" y="1589"/>
                  <a:pt x="6139" y="1589"/>
                </a:cubicBezTo>
                <a:cubicBezTo>
                  <a:pt x="6078" y="1589"/>
                  <a:pt x="6055" y="1556"/>
                  <a:pt x="6011" y="1496"/>
                </a:cubicBezTo>
                <a:cubicBezTo>
                  <a:pt x="5906" y="1353"/>
                  <a:pt x="5205" y="395"/>
                  <a:pt x="5205" y="395"/>
                </a:cubicBezTo>
                <a:cubicBezTo>
                  <a:pt x="5205" y="395"/>
                  <a:pt x="5272" y="395"/>
                  <a:pt x="5313" y="395"/>
                </a:cubicBezTo>
                <a:cubicBezTo>
                  <a:pt x="5430" y="395"/>
                  <a:pt x="5464" y="436"/>
                  <a:pt x="5512" y="504"/>
                </a:cubicBezTo>
                <a:cubicBezTo>
                  <a:pt x="5534" y="534"/>
                  <a:pt x="6143" y="1393"/>
                  <a:pt x="6143" y="1393"/>
                </a:cubicBezTo>
                <a:cubicBezTo>
                  <a:pt x="6143" y="1393"/>
                  <a:pt x="6752" y="535"/>
                  <a:pt x="6777" y="500"/>
                </a:cubicBezTo>
                <a:cubicBezTo>
                  <a:pt x="6822" y="436"/>
                  <a:pt x="6857" y="395"/>
                  <a:pt x="6974" y="395"/>
                </a:cubicBezTo>
                <a:cubicBezTo>
                  <a:pt x="7007" y="395"/>
                  <a:pt x="7070" y="395"/>
                  <a:pt x="7070" y="395"/>
                </a:cubicBezTo>
                <a:cubicBezTo>
                  <a:pt x="7070" y="395"/>
                  <a:pt x="6352" y="1379"/>
                  <a:pt x="6267" y="1496"/>
                </a:cubicBezTo>
                <a:lnTo>
                  <a:pt x="6267" y="1496"/>
                </a:lnTo>
                <a:close/>
                <a:moveTo>
                  <a:pt x="8243" y="558"/>
                </a:moveTo>
                <a:lnTo>
                  <a:pt x="8243" y="558"/>
                </a:lnTo>
                <a:cubicBezTo>
                  <a:pt x="8319" y="558"/>
                  <a:pt x="8620" y="558"/>
                  <a:pt x="8729" y="558"/>
                </a:cubicBezTo>
                <a:cubicBezTo>
                  <a:pt x="8897" y="558"/>
                  <a:pt x="8937" y="663"/>
                  <a:pt x="8937" y="730"/>
                </a:cubicBezTo>
                <a:cubicBezTo>
                  <a:pt x="8937" y="790"/>
                  <a:pt x="8901" y="901"/>
                  <a:pt x="8729" y="901"/>
                </a:cubicBezTo>
                <a:cubicBezTo>
                  <a:pt x="8615" y="901"/>
                  <a:pt x="7784" y="901"/>
                  <a:pt x="7784" y="901"/>
                </a:cubicBezTo>
                <a:cubicBezTo>
                  <a:pt x="7795" y="784"/>
                  <a:pt x="7893" y="558"/>
                  <a:pt x="8243" y="558"/>
                </a:cubicBezTo>
                <a:lnTo>
                  <a:pt x="8243" y="558"/>
                </a:lnTo>
                <a:close/>
                <a:moveTo>
                  <a:pt x="9089" y="1537"/>
                </a:moveTo>
                <a:lnTo>
                  <a:pt x="9089" y="1537"/>
                </a:lnTo>
                <a:cubicBezTo>
                  <a:pt x="9089" y="1441"/>
                  <a:pt x="9034" y="1407"/>
                  <a:pt x="8941" y="1407"/>
                </a:cubicBezTo>
                <a:cubicBezTo>
                  <a:pt x="8889" y="1407"/>
                  <a:pt x="8242" y="1407"/>
                  <a:pt x="8242" y="1407"/>
                </a:cubicBezTo>
                <a:cubicBezTo>
                  <a:pt x="7914" y="1407"/>
                  <a:pt x="7799" y="1204"/>
                  <a:pt x="7784" y="1064"/>
                </a:cubicBezTo>
                <a:cubicBezTo>
                  <a:pt x="7784" y="1064"/>
                  <a:pt x="8528" y="1064"/>
                  <a:pt x="8753" y="1064"/>
                </a:cubicBezTo>
                <a:cubicBezTo>
                  <a:pt x="9036" y="1064"/>
                  <a:pt x="9119" y="861"/>
                  <a:pt x="9119" y="730"/>
                </a:cubicBezTo>
                <a:cubicBezTo>
                  <a:pt x="9119" y="590"/>
                  <a:pt x="9029" y="395"/>
                  <a:pt x="8753" y="395"/>
                </a:cubicBezTo>
                <a:cubicBezTo>
                  <a:pt x="8504" y="395"/>
                  <a:pt x="8230" y="395"/>
                  <a:pt x="8230" y="395"/>
                </a:cubicBezTo>
                <a:cubicBezTo>
                  <a:pt x="7753" y="395"/>
                  <a:pt x="7596" y="720"/>
                  <a:pt x="7596" y="983"/>
                </a:cubicBezTo>
                <a:cubicBezTo>
                  <a:pt x="7596" y="1272"/>
                  <a:pt x="7775" y="1571"/>
                  <a:pt x="8228" y="1571"/>
                </a:cubicBezTo>
                <a:lnTo>
                  <a:pt x="9089" y="1571"/>
                </a:lnTo>
                <a:cubicBezTo>
                  <a:pt x="9089" y="1571"/>
                  <a:pt x="9089" y="1546"/>
                  <a:pt x="9089" y="1537"/>
                </a:cubicBezTo>
                <a:close/>
              </a:path>
            </a:pathLst>
          </a:custGeom>
          <a:solidFill>
            <a:srgbClr val="FEFEFE"/>
          </a:solidFill>
          <a:ln w="0">
            <a:noFill/>
            <a:prstDash val="solid"/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70605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A351-7D91-4A33-94B2-156030736158}" type="datetimeFigureOut">
              <a:rPr lang="en-US" smtClean="0"/>
              <a:t>09/11/2017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F0814-7168-4168-93D9-80778DED1A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ctrTitle" hasCustomPrompt="1"/>
          </p:nvPr>
        </p:nvSpPr>
        <p:spPr>
          <a:xfrm>
            <a:off x="548217" y="1576928"/>
            <a:ext cx="5712883" cy="3115283"/>
          </a:xfrm>
        </p:spPr>
        <p:txBody>
          <a:bodyPr anchor="b"/>
          <a:lstStyle>
            <a:lvl1pPr>
              <a:lnSpc>
                <a:spcPct val="85000"/>
              </a:lnSpc>
              <a:defRPr sz="32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subTitle" idx="1"/>
          </p:nvPr>
        </p:nvSpPr>
        <p:spPr>
          <a:xfrm>
            <a:off x="548217" y="4760865"/>
            <a:ext cx="5712883" cy="775110"/>
          </a:xfrm>
        </p:spPr>
        <p:txBody>
          <a:bodyPr anchor="t"/>
          <a:lstStyle>
            <a:lvl1pPr marL="0" indent="0">
              <a:buFontTx/>
              <a:buNone/>
              <a:defRPr sz="1600" i="1">
                <a:solidFill>
                  <a:srgbClr val="84BD0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6099" y="5780430"/>
            <a:ext cx="4894292" cy="396066"/>
          </a:xfrm>
        </p:spPr>
        <p:txBody>
          <a:bodyPr/>
          <a:lstStyle>
            <a:lvl1pPr>
              <a:lnSpc>
                <a:spcPct val="75000"/>
              </a:lnSpc>
              <a:spcBef>
                <a:spcPts val="600"/>
              </a:spcBef>
              <a:buFontTx/>
              <a:buNone/>
              <a:defRPr sz="1200">
                <a:solidFill>
                  <a:srgbClr val="84BD00"/>
                </a:solidFill>
              </a:defRPr>
            </a:lvl1pPr>
            <a:lvl2pPr marL="114300" indent="0">
              <a:buFontTx/>
              <a:buNone/>
              <a:defRPr/>
            </a:lvl2pPr>
            <a:lvl3pPr marL="520700" indent="0">
              <a:buFontTx/>
              <a:buNone/>
              <a:defRPr/>
            </a:lvl3pPr>
            <a:lvl4pPr marL="914400" indent="0">
              <a:buFontTx/>
              <a:buNone/>
              <a:defRPr/>
            </a:lvl4pPr>
            <a:lvl5pPr marL="12573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>
            <a:hlinkClick r:id="rId2" action="ppaction://hlinkfile"/>
          </p:cNvPr>
          <p:cNvSpPr/>
          <p:nvPr userDrawn="1"/>
        </p:nvSpPr>
        <p:spPr>
          <a:xfrm>
            <a:off x="10815628" y="3004278"/>
            <a:ext cx="1116069" cy="8494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7" name="Freeform 16"/>
          <p:cNvSpPr/>
          <p:nvPr userDrawn="1"/>
        </p:nvSpPr>
        <p:spPr bwMode="gray">
          <a:xfrm>
            <a:off x="5975351" y="1576927"/>
            <a:ext cx="285749" cy="4002779"/>
          </a:xfrm>
          <a:custGeom>
            <a:avLst/>
            <a:gdLst>
              <a:gd name="T0" fmla="*/ 0 w 94692"/>
              <a:gd name="T1" fmla="*/ 0 h 3865545"/>
              <a:gd name="T2" fmla="*/ 0 w 94692"/>
              <a:gd name="T3" fmla="*/ 0 h 3865545"/>
              <a:gd name="T4" fmla="*/ 124765 w 94692"/>
              <a:gd name="T5" fmla="*/ 0 h 3865545"/>
              <a:gd name="T6" fmla="*/ 124765 w 94692"/>
              <a:gd name="T7" fmla="*/ 3797010 h 3865545"/>
              <a:gd name="T8" fmla="*/ 0 w 94692"/>
              <a:gd name="T9" fmla="*/ 3797010 h 3865545"/>
              <a:gd name="T10" fmla="*/ 0 w 94692"/>
              <a:gd name="T11" fmla="*/ 3797010 h 38655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92" h="3865545">
                <a:moveTo>
                  <a:pt x="0" y="0"/>
                </a:moveTo>
                <a:lnTo>
                  <a:pt x="0" y="0"/>
                </a:lnTo>
                <a:lnTo>
                  <a:pt x="94692" y="0"/>
                </a:lnTo>
                <a:lnTo>
                  <a:pt x="94692" y="3865545"/>
                </a:lnTo>
                <a:lnTo>
                  <a:pt x="0" y="3865545"/>
                </a:lnTo>
              </a:path>
            </a:pathLst>
          </a:custGeom>
          <a:noFill/>
          <a:ln w="25400" cap="flat" cmpd="sng" algn="ctr">
            <a:solidFill>
              <a:srgbClr val="84BD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defPPr>
              <a:defRPr lang="en-US"/>
            </a:defPPr>
            <a:lvl1pPr algn="ctr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endParaRPr lang="de-CH" sz="1800">
              <a:solidFill>
                <a:srgbClr val="070605"/>
              </a:solidFill>
            </a:endParaRPr>
          </a:p>
        </p:txBody>
      </p:sp>
      <p:pic>
        <p:nvPicPr>
          <p:cNvPr id="19" name="Picture 12" descr="AbbVieLogo_Standard_RGB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17" y="493713"/>
            <a:ext cx="1828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79" y="188100"/>
            <a:ext cx="11102951" cy="386058"/>
          </a:xfrm>
        </p:spPr>
        <p:txBody>
          <a:bodyPr/>
          <a:lstStyle>
            <a:lvl1pPr>
              <a:defRPr sz="2400">
                <a:solidFill>
                  <a:srgbClr val="84BD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09351" y="6607176"/>
            <a:ext cx="330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ctr" anchorCtr="0" compatLnSpc="1"/>
          <a:lstStyle>
            <a:lvl1pPr algn="r">
              <a:lnSpc>
                <a:spcPct val="100000"/>
              </a:lnSpc>
              <a:defRPr sz="900" b="1">
                <a:solidFill>
                  <a:schemeClr val="bg1"/>
                </a:solidFill>
              </a:defRPr>
            </a:lvl1pPr>
          </a:lstStyle>
          <a:p>
            <a:fld id="{DBAE673F-5BC8-47D1-B75C-F6EFBD9D885E}" type="slidenum">
              <a:rPr lang="en-US">
                <a:solidFill>
                  <a:srgbClr val="FFFFFF"/>
                </a:solidFill>
              </a:r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8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A351-7D91-4A33-94B2-156030736158}" type="datetimeFigureOut">
              <a:rPr lang="en-US" smtClean="0"/>
              <a:t>09/11/2017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F0814-7168-4168-93D9-80778DED1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1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591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A351-7D91-4A33-94B2-156030736158}" type="datetimeFigureOut">
              <a:rPr lang="en-US" smtClean="0"/>
              <a:t>09/11/2017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F0814-7168-4168-93D9-80778DED1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9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A351-7D91-4A33-94B2-156030736158}" type="datetimeFigureOut">
              <a:rPr lang="en-US" smtClean="0"/>
              <a:t>09/11/2017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F0814-7168-4168-93D9-80778DED1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0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A351-7D91-4A33-94B2-156030736158}" type="datetimeFigureOut">
              <a:rPr lang="en-US" smtClean="0"/>
              <a:t>09/11/2017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F0814-7168-4168-93D9-80778DED1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8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A351-7D91-4A33-94B2-156030736158}" type="datetimeFigureOut">
              <a:rPr lang="en-US" smtClean="0"/>
              <a:t>09/11/2017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F0814-7168-4168-93D9-80778DED1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9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A351-7D91-4A33-94B2-156030736158}" type="datetimeFigureOut">
              <a:rPr lang="en-US" smtClean="0"/>
              <a:t>09/11/2017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F0814-7168-4168-93D9-80778DED1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4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A351-7D91-4A33-94B2-156030736158}" type="datetimeFigureOut">
              <a:rPr lang="en-US" smtClean="0"/>
              <a:t>09/11/2017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F0814-7168-4168-93D9-80778DED1A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A351-7D91-4A33-94B2-156030736158}" type="datetimeFigureOut">
              <a:rPr lang="en-US" smtClean="0"/>
              <a:t>09/11/2017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F0814-7168-4168-93D9-80778DED1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4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254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04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Picture Placeholder 10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Freef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20" descr="An empty placeholder to add an image. Click on the placeholder and select the image that you wish to add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22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A351-7D91-4A33-94B2-156030736158}" type="datetimeFigureOut">
              <a:rPr lang="en-US" smtClean="0"/>
              <a:t>09/11/2017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F0814-7168-4168-93D9-80778DED1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A351-7D91-4A33-94B2-156030736158}" type="datetimeFigureOut">
              <a:rPr lang="en-US" smtClean="0"/>
              <a:t>09/11/2017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F0814-7168-4168-93D9-80778DED1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2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8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09/11/2017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4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905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09/11/2017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8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A351-7D91-4A33-94B2-156030736158}" type="datetimeFigureOut">
              <a:rPr lang="en-US" smtClean="0"/>
              <a:t>09/11/2017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F0814-7168-4168-93D9-80778DED1A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09/11/2017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5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09/11/2017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8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09/11/2017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09/11/2017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8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09/11/2017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1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45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71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Picture Placeholder 10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Freef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20" descr="An empty placeholder to add an image. Click on the placeholder and select the image that you wish to add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5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09/11/2017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8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09/11/2017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0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A351-7D91-4A33-94B2-156030736158}" type="datetimeFigureOut">
              <a:rPr lang="en-US" smtClean="0"/>
              <a:t>09/11/2017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F0814-7168-4168-93D9-80778DED1A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A351-7D91-4A33-94B2-156030736158}" type="datetimeFigureOut">
              <a:rPr lang="en-US" smtClean="0"/>
              <a:t>09/11/2017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F0814-7168-4168-93D9-80778DED1A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A351-7D91-4A33-94B2-156030736158}" type="datetimeFigureOut">
              <a:rPr lang="en-US" smtClean="0"/>
              <a:t>09/11/2017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F0814-7168-4168-93D9-80778DED1A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2A351-7D91-4A33-94B2-156030736158}" type="datetimeFigureOut">
              <a:rPr lang="en-US" smtClean="0"/>
              <a:t>09/11/2017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0814-7168-4168-93D9-80778DED1A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48218" y="1279526"/>
            <a:ext cx="11091333" cy="37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7106" name="Rectangle 2"/>
          <p:cNvSpPr>
            <a:spLocks noChangeArrowheads="1"/>
          </p:cNvSpPr>
          <p:nvPr userDrawn="1"/>
        </p:nvSpPr>
        <p:spPr bwMode="auto">
          <a:xfrm>
            <a:off x="0" y="6537326"/>
            <a:ext cx="12192000" cy="320675"/>
          </a:xfrm>
          <a:prstGeom prst="rect">
            <a:avLst/>
          </a:prstGeom>
          <a:solidFill>
            <a:srgbClr val="071D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70605"/>
              </a:solidFill>
            </a:endParaRPr>
          </a:p>
        </p:txBody>
      </p:sp>
      <p:sp>
        <p:nvSpPr>
          <p:cNvPr id="47107" name="Title Placeholder 1"/>
          <p:cNvSpPr>
            <a:spLocks noGrp="1"/>
          </p:cNvSpPr>
          <p:nvPr>
            <p:ph type="title"/>
          </p:nvPr>
        </p:nvSpPr>
        <p:spPr bwMode="gray">
          <a:xfrm>
            <a:off x="550333" y="5164138"/>
            <a:ext cx="5850467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47113" name="Picture 16" descr="AbbVieLogo_Small_White.eps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1" y="6630989"/>
            <a:ext cx="9144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550334" y="958850"/>
            <a:ext cx="11091333" cy="0"/>
          </a:xfrm>
          <a:prstGeom prst="line">
            <a:avLst/>
          </a:prstGeom>
          <a:noFill/>
          <a:ln w="9525">
            <a:solidFill>
              <a:srgbClr val="071D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7060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09351" y="6607176"/>
            <a:ext cx="330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ctr" anchorCtr="0" compatLnSpc="1"/>
          <a:lstStyle>
            <a:lvl1pPr algn="r">
              <a:lnSpc>
                <a:spcPct val="100000"/>
              </a:lnSpc>
              <a:defRPr sz="900" b="1">
                <a:solidFill>
                  <a:schemeClr val="bg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DBAE673F-5BC8-47D1-B75C-F6EFBD9D885E}" type="slidenum">
              <a:rPr lang="en-US" smtClean="0">
                <a:solidFill>
                  <a:srgbClr val="FFFFFF"/>
                </a:solidFill>
              </a:r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hf hdr="0" dt="0"/>
  <p:txStyles>
    <p:titleStyle>
      <a:lvl1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folHlink"/>
          </a:solidFill>
          <a:latin typeface="+mj-lt"/>
          <a:ea typeface="+mj-ea"/>
          <a:cs typeface="+mj-cs"/>
        </a:defRPr>
      </a:lvl1pPr>
      <a:lvl2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folHlink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folHlink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folHlink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folHlink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folHlink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folHlink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folHlink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folHlink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algn="l" defTabSz="457200" rtl="0" fontAlgn="base">
        <a:lnSpc>
          <a:spcPct val="75000"/>
        </a:lnSpc>
        <a:spcBef>
          <a:spcPct val="80000"/>
        </a:spcBef>
        <a:spcAft>
          <a:spcPct val="0"/>
        </a:spcAft>
        <a:buFont typeface="Arial" panose="020B0604020202020204" pitchFamily="34" charset="0"/>
        <a:defRPr sz="4000">
          <a:solidFill>
            <a:srgbClr val="071D49"/>
          </a:solidFill>
          <a:latin typeface="+mn-lt"/>
          <a:ea typeface="+mn-ea"/>
          <a:cs typeface="+mn-cs"/>
        </a:defRPr>
      </a:lvl1pPr>
      <a:lvl2pPr marL="114300" algn="l" defTabSz="457200" rtl="0" fontAlgn="base">
        <a:lnSpc>
          <a:spcPct val="75000"/>
        </a:lnSpc>
        <a:spcBef>
          <a:spcPct val="40000"/>
        </a:spcBef>
        <a:spcAft>
          <a:spcPct val="0"/>
        </a:spcAft>
        <a:defRPr sz="2000">
          <a:solidFill>
            <a:srgbClr val="071D49"/>
          </a:solidFill>
          <a:latin typeface="+mn-lt"/>
          <a:cs typeface="+mn-cs"/>
        </a:defRPr>
      </a:lvl2pPr>
      <a:lvl3pPr marL="7493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+mn-lt"/>
          <a:cs typeface="+mn-cs"/>
        </a:defRPr>
      </a:lvl3pPr>
      <a:lvl4pPr marL="1143000" indent="-228600" algn="l" defTabSz="457200" rtl="0" fontAlgn="base">
        <a:spcBef>
          <a:spcPct val="1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485900" indent="-228600" algn="l" defTabSz="457200" rtl="0" fontAlgn="base">
        <a:spcBef>
          <a:spcPct val="10000"/>
        </a:spcBef>
        <a:spcAft>
          <a:spcPct val="0"/>
        </a:spcAft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  <a:cs typeface="+mn-cs"/>
        </a:defRPr>
      </a:lvl5pPr>
      <a:lvl6pPr marL="1943100" indent="-228600" algn="l" defTabSz="457200" rtl="0" fontAlgn="base">
        <a:spcBef>
          <a:spcPct val="10000"/>
        </a:spcBef>
        <a:spcAft>
          <a:spcPct val="0"/>
        </a:spcAft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  <a:cs typeface="+mn-cs"/>
        </a:defRPr>
      </a:lvl6pPr>
      <a:lvl7pPr marL="2400300" indent="-228600" algn="l" defTabSz="457200" rtl="0" fontAlgn="base">
        <a:spcBef>
          <a:spcPct val="10000"/>
        </a:spcBef>
        <a:spcAft>
          <a:spcPct val="0"/>
        </a:spcAft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  <a:cs typeface="+mn-cs"/>
        </a:defRPr>
      </a:lvl7pPr>
      <a:lvl8pPr marL="2857500" indent="-228600" algn="l" defTabSz="457200" rtl="0" fontAlgn="base">
        <a:spcBef>
          <a:spcPct val="10000"/>
        </a:spcBef>
        <a:spcAft>
          <a:spcPct val="0"/>
        </a:spcAft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  <a:cs typeface="+mn-cs"/>
        </a:defRPr>
      </a:lvl8pPr>
      <a:lvl9pPr marL="3314700" indent="-228600" algn="l" defTabSz="457200" rtl="0" fontAlgn="base">
        <a:spcBef>
          <a:spcPct val="10000"/>
        </a:spcBef>
        <a:spcAft>
          <a:spcPct val="0"/>
        </a:spcAft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48218" y="1279526"/>
            <a:ext cx="11091333" cy="37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6537326"/>
            <a:ext cx="12192000" cy="320675"/>
          </a:xfrm>
          <a:prstGeom prst="rect">
            <a:avLst/>
          </a:prstGeom>
          <a:solidFill>
            <a:srgbClr val="071D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70605"/>
              </a:solidFill>
            </a:endParaRPr>
          </a:p>
        </p:txBody>
      </p:sp>
      <p:sp>
        <p:nvSpPr>
          <p:cNvPr id="47107" name="Title Placeholder 1"/>
          <p:cNvSpPr>
            <a:spLocks noGrp="1"/>
          </p:cNvSpPr>
          <p:nvPr>
            <p:ph type="title"/>
          </p:nvPr>
        </p:nvSpPr>
        <p:spPr bwMode="gray">
          <a:xfrm>
            <a:off x="550333" y="5164138"/>
            <a:ext cx="5850467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47113" name="Picture 16" descr="AbbVieLogo_Small_White.eps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1" y="6630989"/>
            <a:ext cx="9144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550334" y="958850"/>
            <a:ext cx="11091333" cy="0"/>
          </a:xfrm>
          <a:prstGeom prst="line">
            <a:avLst/>
          </a:prstGeom>
          <a:noFill/>
          <a:ln w="9525">
            <a:solidFill>
              <a:srgbClr val="071D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7060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09351" y="6607176"/>
            <a:ext cx="330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ctr" anchorCtr="0" compatLnSpc="1"/>
          <a:lstStyle>
            <a:lvl1pPr algn="r">
              <a:lnSpc>
                <a:spcPct val="100000"/>
              </a:lnSpc>
              <a:defRPr sz="900" b="1">
                <a:solidFill>
                  <a:schemeClr val="bg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DBAE673F-5BC8-47D1-B75C-F6EFBD9D885E}" type="slidenum">
              <a:rPr lang="en-US" smtClean="0">
                <a:solidFill>
                  <a:srgbClr val="FFFFFF"/>
                </a:solidFill>
              </a:r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</p:sldLayoutIdLst>
  <p:hf hdr="0" dt="0"/>
  <p:txStyles>
    <p:titleStyle>
      <a:lvl1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folHlink"/>
          </a:solidFill>
          <a:latin typeface="+mj-lt"/>
          <a:ea typeface="+mj-ea"/>
          <a:cs typeface="+mj-cs"/>
        </a:defRPr>
      </a:lvl1pPr>
      <a:lvl2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folHlink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folHlink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folHlink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folHlink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folHlink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folHlink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folHlink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folHlink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algn="l" defTabSz="457200" rtl="0" fontAlgn="base">
        <a:lnSpc>
          <a:spcPct val="75000"/>
        </a:lnSpc>
        <a:spcBef>
          <a:spcPct val="80000"/>
        </a:spcBef>
        <a:spcAft>
          <a:spcPct val="0"/>
        </a:spcAft>
        <a:buFont typeface="Arial" panose="020B0604020202020204" pitchFamily="34" charset="0"/>
        <a:defRPr sz="4000">
          <a:solidFill>
            <a:srgbClr val="071D49"/>
          </a:solidFill>
          <a:latin typeface="+mn-lt"/>
          <a:ea typeface="+mn-ea"/>
          <a:cs typeface="+mn-cs"/>
        </a:defRPr>
      </a:lvl1pPr>
      <a:lvl2pPr marL="114300" algn="l" defTabSz="457200" rtl="0" fontAlgn="base">
        <a:lnSpc>
          <a:spcPct val="75000"/>
        </a:lnSpc>
        <a:spcBef>
          <a:spcPct val="40000"/>
        </a:spcBef>
        <a:spcAft>
          <a:spcPct val="0"/>
        </a:spcAft>
        <a:defRPr sz="2000">
          <a:solidFill>
            <a:srgbClr val="071D49"/>
          </a:solidFill>
          <a:latin typeface="+mn-lt"/>
          <a:cs typeface="+mn-cs"/>
        </a:defRPr>
      </a:lvl2pPr>
      <a:lvl3pPr marL="7493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+mn-lt"/>
          <a:cs typeface="+mn-cs"/>
        </a:defRPr>
      </a:lvl3pPr>
      <a:lvl4pPr marL="1143000" indent="-228600" algn="l" defTabSz="457200" rtl="0" fontAlgn="base">
        <a:spcBef>
          <a:spcPct val="1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485900" indent="-228600" algn="l" defTabSz="457200" rtl="0" fontAlgn="base">
        <a:spcBef>
          <a:spcPct val="10000"/>
        </a:spcBef>
        <a:spcAft>
          <a:spcPct val="0"/>
        </a:spcAft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  <a:cs typeface="+mn-cs"/>
        </a:defRPr>
      </a:lvl5pPr>
      <a:lvl6pPr marL="1943100" indent="-228600" algn="l" defTabSz="457200" rtl="0" fontAlgn="base">
        <a:spcBef>
          <a:spcPct val="10000"/>
        </a:spcBef>
        <a:spcAft>
          <a:spcPct val="0"/>
        </a:spcAft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  <a:cs typeface="+mn-cs"/>
        </a:defRPr>
      </a:lvl6pPr>
      <a:lvl7pPr marL="2400300" indent="-228600" algn="l" defTabSz="457200" rtl="0" fontAlgn="base">
        <a:spcBef>
          <a:spcPct val="10000"/>
        </a:spcBef>
        <a:spcAft>
          <a:spcPct val="0"/>
        </a:spcAft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  <a:cs typeface="+mn-cs"/>
        </a:defRPr>
      </a:lvl7pPr>
      <a:lvl8pPr marL="2857500" indent="-228600" algn="l" defTabSz="457200" rtl="0" fontAlgn="base">
        <a:spcBef>
          <a:spcPct val="10000"/>
        </a:spcBef>
        <a:spcAft>
          <a:spcPct val="0"/>
        </a:spcAft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  <a:cs typeface="+mn-cs"/>
        </a:defRPr>
      </a:lvl8pPr>
      <a:lvl9pPr marL="3314700" indent="-228600" algn="l" defTabSz="457200" rtl="0" fontAlgn="base">
        <a:spcBef>
          <a:spcPct val="10000"/>
        </a:spcBef>
        <a:spcAft>
          <a:spcPct val="0"/>
        </a:spcAft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7EF2A351-7D91-4A33-94B2-156030736158}" type="datetimeFigureOut">
              <a:rPr lang="en-US" smtClean="0"/>
              <a:t>09/11/2017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772F0814-7168-4168-93D9-80778DED1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3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7FC8593D-7C47-471E-A8DF-97AC4FFD13F5}" type="datetimeFigureOut">
              <a:rPr lang="en-US" smtClean="0"/>
              <a:pPr/>
              <a:t>09/11/2017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89D71E3-7D81-4C24-B9D8-6B108755C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67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092" y="487218"/>
            <a:ext cx="10510982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LIỆU PHÁP SINH HỌC TRÊN BÊNH NHÂN </a:t>
            </a:r>
            <a:br>
              <a:rPr lang="en-US" dirty="0"/>
            </a:br>
            <a:r>
              <a:rPr lang="en-US" b="1" dirty="0"/>
              <a:t>VIÊM KHỚP TỰ PHÁT THIẾU NIÊN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7764" y="2752437"/>
            <a:ext cx="7086600" cy="136698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b="1" dirty="0"/>
              <a:t>THS. BS TÔN THẤT HOÀNG</a:t>
            </a:r>
          </a:p>
          <a:p>
            <a:pPr algn="r"/>
            <a:r>
              <a:rPr lang="en-US" b="1" dirty="0"/>
              <a:t>PGS. TS.BS NGUYỄN THỊ THANH LAN</a:t>
            </a:r>
          </a:p>
          <a:p>
            <a:pPr algn="r"/>
            <a:r>
              <a:rPr lang="en-US" b="1" dirty="0" err="1"/>
              <a:t>Bộ</a:t>
            </a:r>
            <a:r>
              <a:rPr lang="en-US" b="1" dirty="0"/>
              <a:t> </a:t>
            </a:r>
            <a:r>
              <a:rPr lang="en-US" b="1" dirty="0" err="1"/>
              <a:t>môn</a:t>
            </a:r>
            <a:r>
              <a:rPr lang="en-US" b="1" dirty="0"/>
              <a:t> </a:t>
            </a:r>
            <a:r>
              <a:rPr lang="en-US" b="1" dirty="0" err="1"/>
              <a:t>Nhi</a:t>
            </a:r>
            <a:r>
              <a:rPr lang="en-US" b="1" dirty="0"/>
              <a:t> – ĐH Y </a:t>
            </a:r>
            <a:r>
              <a:rPr lang="en-US" b="1" dirty="0" err="1"/>
              <a:t>Dược</a:t>
            </a:r>
            <a:r>
              <a:rPr lang="en-US" b="1" dirty="0"/>
              <a:t> TP. HCM</a:t>
            </a:r>
          </a:p>
          <a:p>
            <a:pPr algn="r"/>
            <a:r>
              <a:rPr lang="en-US" b="1" dirty="0"/>
              <a:t>BV </a:t>
            </a:r>
            <a:r>
              <a:rPr lang="en-US" b="1" dirty="0" err="1"/>
              <a:t>Nhi</a:t>
            </a:r>
            <a:r>
              <a:rPr lang="en-US" b="1" dirty="0"/>
              <a:t> </a:t>
            </a:r>
            <a:r>
              <a:rPr lang="en-US" b="1" dirty="0" err="1"/>
              <a:t>đồng</a:t>
            </a:r>
            <a:r>
              <a:rPr lang="en-US" b="1" dirty="0"/>
              <a:t>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8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8" y="1606612"/>
            <a:ext cx="11091862" cy="43305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>
                <a:solidFill>
                  <a:srgbClr val="00B050"/>
                </a:solidFill>
              </a:rPr>
              <a:t>Cải</a:t>
            </a:r>
            <a:r>
              <a:rPr lang="en-US" sz="3000" dirty="0">
                <a:solidFill>
                  <a:srgbClr val="00B050"/>
                </a:solidFill>
              </a:rPr>
              <a:t> </a:t>
            </a:r>
            <a:r>
              <a:rPr lang="en-US" sz="3000" dirty="0" err="1">
                <a:solidFill>
                  <a:srgbClr val="00B050"/>
                </a:solidFill>
              </a:rPr>
              <a:t>thiện</a:t>
            </a:r>
            <a:r>
              <a:rPr lang="en-US" sz="3000" dirty="0">
                <a:solidFill>
                  <a:srgbClr val="00B050"/>
                </a:solidFill>
              </a:rPr>
              <a:t> </a:t>
            </a:r>
            <a:r>
              <a:rPr lang="en-US" sz="3000" dirty="0" err="1">
                <a:solidFill>
                  <a:srgbClr val="00B050"/>
                </a:solidFill>
              </a:rPr>
              <a:t>về</a:t>
            </a:r>
            <a:r>
              <a:rPr lang="en-US" sz="3000" dirty="0">
                <a:solidFill>
                  <a:srgbClr val="00B050"/>
                </a:solidFill>
              </a:rPr>
              <a:t> </a:t>
            </a:r>
            <a:r>
              <a:rPr lang="en-US" sz="3000" dirty="0" err="1">
                <a:solidFill>
                  <a:srgbClr val="00B050"/>
                </a:solidFill>
              </a:rPr>
              <a:t>điểm</a:t>
            </a:r>
            <a:r>
              <a:rPr lang="en-US" sz="3000" dirty="0">
                <a:solidFill>
                  <a:srgbClr val="00B050"/>
                </a:solidFill>
              </a:rPr>
              <a:t> </a:t>
            </a:r>
            <a:r>
              <a:rPr lang="en-US" sz="3000" dirty="0" err="1">
                <a:solidFill>
                  <a:srgbClr val="00B050"/>
                </a:solidFill>
              </a:rPr>
              <a:t>số</a:t>
            </a:r>
            <a:r>
              <a:rPr lang="en-US" sz="3000" dirty="0">
                <a:solidFill>
                  <a:srgbClr val="00B050"/>
                </a:solidFill>
              </a:rPr>
              <a:t> </a:t>
            </a:r>
            <a:r>
              <a:rPr lang="en-US" sz="3000" dirty="0" err="1">
                <a:solidFill>
                  <a:srgbClr val="00B050"/>
                </a:solidFill>
              </a:rPr>
              <a:t>ACRpedi</a:t>
            </a:r>
            <a:r>
              <a:rPr lang="en-US" sz="3000" dirty="0">
                <a:solidFill>
                  <a:srgbClr val="00B050"/>
                </a:solidFill>
              </a:rPr>
              <a:t> </a:t>
            </a:r>
            <a:r>
              <a:rPr lang="en-US" sz="3000" dirty="0" err="1">
                <a:solidFill>
                  <a:srgbClr val="00B050"/>
                </a:solidFill>
              </a:rPr>
              <a:t>theo</a:t>
            </a:r>
            <a:r>
              <a:rPr lang="en-US" sz="3000" dirty="0">
                <a:solidFill>
                  <a:srgbClr val="00B050"/>
                </a:solidFill>
              </a:rPr>
              <a:t> </a:t>
            </a:r>
            <a:r>
              <a:rPr lang="en-US" sz="3000" dirty="0" err="1">
                <a:solidFill>
                  <a:srgbClr val="00B050"/>
                </a:solidFill>
              </a:rPr>
              <a:t>thời</a:t>
            </a:r>
            <a:r>
              <a:rPr lang="en-US" sz="3000" dirty="0">
                <a:solidFill>
                  <a:srgbClr val="00B050"/>
                </a:solidFill>
              </a:rPr>
              <a:t> </a:t>
            </a:r>
            <a:r>
              <a:rPr lang="en-US" sz="3000" dirty="0" err="1">
                <a:solidFill>
                  <a:srgbClr val="00B050"/>
                </a:solidFill>
              </a:rPr>
              <a:t>gian</a:t>
            </a:r>
            <a:endParaRPr lang="en-US" sz="30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AE673F-5BC8-47D1-B75C-F6EFBD9D885E}" type="slidenum">
              <a:rPr lang="en-US" smtClean="0">
                <a:solidFill>
                  <a:srgbClr val="FFFFFF"/>
                </a:solidFill>
              </a:rPr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4873" y="5989721"/>
            <a:ext cx="626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Honeff</a:t>
            </a:r>
            <a:r>
              <a:rPr lang="en-US" dirty="0"/>
              <a:t> et al, Arthritis &amp; Therapy (2016) 18:272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89" y="1004454"/>
            <a:ext cx="10239422" cy="5257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>
                <a:solidFill>
                  <a:srgbClr val="00B050"/>
                </a:solidFill>
              </a:rPr>
              <a:t>Cải</a:t>
            </a:r>
            <a:r>
              <a:rPr lang="en-US" sz="3000" dirty="0">
                <a:solidFill>
                  <a:srgbClr val="00B050"/>
                </a:solidFill>
              </a:rPr>
              <a:t> </a:t>
            </a:r>
            <a:r>
              <a:rPr lang="en-US" sz="3000" dirty="0" err="1">
                <a:solidFill>
                  <a:srgbClr val="00B050"/>
                </a:solidFill>
              </a:rPr>
              <a:t>thiện</a:t>
            </a:r>
            <a:r>
              <a:rPr lang="en-US" sz="3000" dirty="0">
                <a:solidFill>
                  <a:srgbClr val="00B050"/>
                </a:solidFill>
              </a:rPr>
              <a:t> </a:t>
            </a:r>
            <a:r>
              <a:rPr lang="en-US" sz="3000" dirty="0" err="1">
                <a:solidFill>
                  <a:srgbClr val="00B050"/>
                </a:solidFill>
              </a:rPr>
              <a:t>về</a:t>
            </a:r>
            <a:r>
              <a:rPr lang="en-US" sz="3000" dirty="0">
                <a:solidFill>
                  <a:srgbClr val="00B050"/>
                </a:solidFill>
              </a:rPr>
              <a:t> </a:t>
            </a:r>
            <a:r>
              <a:rPr lang="en-US" sz="3000" dirty="0" err="1">
                <a:solidFill>
                  <a:srgbClr val="00B050"/>
                </a:solidFill>
              </a:rPr>
              <a:t>điểm</a:t>
            </a:r>
            <a:r>
              <a:rPr lang="en-US" sz="3000" dirty="0">
                <a:solidFill>
                  <a:srgbClr val="00B050"/>
                </a:solidFill>
              </a:rPr>
              <a:t> </a:t>
            </a:r>
            <a:r>
              <a:rPr lang="en-US" sz="3000" dirty="0" err="1">
                <a:solidFill>
                  <a:srgbClr val="00B050"/>
                </a:solidFill>
              </a:rPr>
              <a:t>số</a:t>
            </a:r>
            <a:r>
              <a:rPr lang="en-US" sz="3000" dirty="0">
                <a:solidFill>
                  <a:srgbClr val="00B050"/>
                </a:solidFill>
              </a:rPr>
              <a:t> JADAS-10 </a:t>
            </a:r>
            <a:r>
              <a:rPr lang="en-US" sz="3000" dirty="0" err="1">
                <a:solidFill>
                  <a:srgbClr val="00B050"/>
                </a:solidFill>
              </a:rPr>
              <a:t>theo</a:t>
            </a:r>
            <a:r>
              <a:rPr lang="en-US" sz="3000" dirty="0">
                <a:solidFill>
                  <a:srgbClr val="00B050"/>
                </a:solidFill>
              </a:rPr>
              <a:t> </a:t>
            </a:r>
            <a:r>
              <a:rPr lang="en-US" sz="3000" dirty="0" err="1">
                <a:solidFill>
                  <a:srgbClr val="00B050"/>
                </a:solidFill>
              </a:rPr>
              <a:t>thời</a:t>
            </a:r>
            <a:r>
              <a:rPr lang="en-US" sz="3000" dirty="0">
                <a:solidFill>
                  <a:srgbClr val="00B050"/>
                </a:solidFill>
              </a:rPr>
              <a:t> </a:t>
            </a:r>
            <a:r>
              <a:rPr lang="en-US" sz="3000" dirty="0" err="1">
                <a:solidFill>
                  <a:srgbClr val="00B050"/>
                </a:solidFill>
              </a:rPr>
              <a:t>gian</a:t>
            </a:r>
            <a:endParaRPr lang="en-US" sz="30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AE673F-5BC8-47D1-B75C-F6EFBD9D885E}" type="slidenum">
              <a:rPr lang="en-US" smtClean="0">
                <a:solidFill>
                  <a:srgbClr val="FFFFFF"/>
                </a:solidFill>
              </a:rPr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4873" y="6304002"/>
            <a:ext cx="626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Honeff</a:t>
            </a:r>
            <a:r>
              <a:rPr lang="en-US" dirty="0"/>
              <a:t> et al, Arthritis &amp; Therapy (2016) 18:272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Connector 128"/>
          <p:cNvCxnSpPr/>
          <p:nvPr/>
        </p:nvCxnSpPr>
        <p:spPr>
          <a:xfrm flipH="1">
            <a:off x="2472373" y="1628816"/>
            <a:ext cx="53022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2472373" y="2705375"/>
            <a:ext cx="53022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5480" y="119416"/>
            <a:ext cx="8321040" cy="713232"/>
          </a:xfrm>
        </p:spPr>
        <p:txBody>
          <a:bodyPr/>
          <a:lstStyle/>
          <a:p>
            <a:r>
              <a:rPr lang="en-GB" sz="2800" kern="1200" dirty="0" err="1">
                <a:solidFill>
                  <a:srgbClr val="00B050"/>
                </a:solidFill>
              </a:rPr>
              <a:t>Tỉ</a:t>
            </a:r>
            <a:r>
              <a:rPr lang="en-GB" sz="2800" kern="1200" dirty="0">
                <a:solidFill>
                  <a:srgbClr val="00B050"/>
                </a:solidFill>
              </a:rPr>
              <a:t> </a:t>
            </a:r>
            <a:r>
              <a:rPr lang="en-GB" sz="2800" kern="1200" dirty="0" err="1">
                <a:solidFill>
                  <a:srgbClr val="00B050"/>
                </a:solidFill>
              </a:rPr>
              <a:t>lệ</a:t>
            </a:r>
            <a:r>
              <a:rPr lang="en-GB" sz="2800" kern="1200" dirty="0">
                <a:solidFill>
                  <a:srgbClr val="00B050"/>
                </a:solidFill>
              </a:rPr>
              <a:t> </a:t>
            </a:r>
            <a:r>
              <a:rPr lang="en-GB" sz="2800" kern="1200" dirty="0" err="1">
                <a:solidFill>
                  <a:srgbClr val="00B050"/>
                </a:solidFill>
              </a:rPr>
              <a:t>đáp</a:t>
            </a:r>
            <a:r>
              <a:rPr lang="en-GB" sz="2800" kern="1200" dirty="0">
                <a:solidFill>
                  <a:srgbClr val="00B050"/>
                </a:solidFill>
              </a:rPr>
              <a:t> </a:t>
            </a:r>
            <a:r>
              <a:rPr lang="en-GB" sz="2800" kern="1200" dirty="0" err="1">
                <a:solidFill>
                  <a:srgbClr val="00B050"/>
                </a:solidFill>
              </a:rPr>
              <a:t>ứng</a:t>
            </a:r>
            <a:r>
              <a:rPr lang="en-GB" sz="2800" kern="1200" dirty="0">
                <a:solidFill>
                  <a:srgbClr val="00B050"/>
                </a:solidFill>
              </a:rPr>
              <a:t> </a:t>
            </a:r>
            <a:r>
              <a:rPr lang="en-GB" sz="2800" kern="1200" dirty="0" err="1">
                <a:solidFill>
                  <a:srgbClr val="00B050"/>
                </a:solidFill>
              </a:rPr>
              <a:t>PediACR</a:t>
            </a:r>
            <a:r>
              <a:rPr lang="en-GB" sz="2800" kern="1200" dirty="0">
                <a:solidFill>
                  <a:srgbClr val="00B050"/>
                </a:solidFill>
              </a:rPr>
              <a:t> </a:t>
            </a:r>
            <a:r>
              <a:rPr lang="en-GB" sz="2800" kern="1200" dirty="0" err="1">
                <a:solidFill>
                  <a:srgbClr val="00B050"/>
                </a:solidFill>
              </a:rPr>
              <a:t>duy</a:t>
            </a:r>
            <a:r>
              <a:rPr lang="en-GB" sz="2800" kern="1200" dirty="0">
                <a:solidFill>
                  <a:srgbClr val="00B050"/>
                </a:solidFill>
              </a:rPr>
              <a:t> </a:t>
            </a:r>
            <a:r>
              <a:rPr lang="en-GB" sz="2800" kern="1200" dirty="0" err="1">
                <a:solidFill>
                  <a:srgbClr val="00B050"/>
                </a:solidFill>
              </a:rPr>
              <a:t>trì</a:t>
            </a:r>
            <a:r>
              <a:rPr lang="en-GB" sz="2800" kern="1200" dirty="0">
                <a:solidFill>
                  <a:srgbClr val="00B050"/>
                </a:solidFill>
              </a:rPr>
              <a:t> </a:t>
            </a:r>
            <a:r>
              <a:rPr lang="en-GB" sz="2800" kern="1200" dirty="0" err="1">
                <a:solidFill>
                  <a:srgbClr val="00B050"/>
                </a:solidFill>
              </a:rPr>
              <a:t>suốt</a:t>
            </a:r>
            <a:r>
              <a:rPr lang="en-GB" sz="2800" kern="1200" dirty="0">
                <a:solidFill>
                  <a:srgbClr val="00B050"/>
                </a:solidFill>
              </a:rPr>
              <a:t> </a:t>
            </a:r>
            <a:r>
              <a:rPr lang="en-GB" sz="2800" kern="1200" dirty="0" err="1">
                <a:solidFill>
                  <a:srgbClr val="00B050"/>
                </a:solidFill>
              </a:rPr>
              <a:t>nghiên</a:t>
            </a:r>
            <a:r>
              <a:rPr lang="en-GB" sz="2800" kern="1200" dirty="0">
                <a:solidFill>
                  <a:srgbClr val="00B050"/>
                </a:solidFill>
              </a:rPr>
              <a:t> </a:t>
            </a:r>
            <a:r>
              <a:rPr lang="en-GB" sz="2800" kern="1200" dirty="0" err="1">
                <a:solidFill>
                  <a:srgbClr val="00B050"/>
                </a:solidFill>
              </a:rPr>
              <a:t>cứu</a:t>
            </a:r>
            <a:endParaRPr lang="en-GB" sz="2800" kern="1200" dirty="0">
              <a:solidFill>
                <a:srgbClr val="00B050"/>
              </a:solidFill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2063724" y="6116891"/>
            <a:ext cx="60327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57200" fontAlgn="base"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10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ITT analysis from start of the fixed-dose Open-label extension phase</a:t>
            </a:r>
            <a:br>
              <a:rPr lang="en-US" sz="1000" b="1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</a:br>
            <a:r>
              <a:rPr lang="en-GB" sz="1000" dirty="0">
                <a:solidFill>
                  <a:srgbClr val="000000"/>
                </a:solidFill>
                <a:cs typeface="Arial" panose="020B0604020202020204"/>
              </a:rPr>
              <a:t>ITT, intention-to-treat</a:t>
            </a:r>
          </a:p>
        </p:txBody>
      </p:sp>
      <p:sp>
        <p:nvSpPr>
          <p:cNvPr id="6" name="Freeform 5"/>
          <p:cNvSpPr/>
          <p:nvPr/>
        </p:nvSpPr>
        <p:spPr>
          <a:xfrm>
            <a:off x="2540000" y="1640840"/>
            <a:ext cx="7040880" cy="167640"/>
          </a:xfrm>
          <a:custGeom>
            <a:avLst/>
            <a:gdLst>
              <a:gd name="connsiteX0" fmla="*/ 0 w 7040880"/>
              <a:gd name="connsiteY0" fmla="*/ 30480 h 167640"/>
              <a:gd name="connsiteX1" fmla="*/ 482600 w 7040880"/>
              <a:gd name="connsiteY1" fmla="*/ 142240 h 167640"/>
              <a:gd name="connsiteX2" fmla="*/ 985520 w 7040880"/>
              <a:gd name="connsiteY2" fmla="*/ 66040 h 167640"/>
              <a:gd name="connsiteX3" fmla="*/ 2001520 w 7040880"/>
              <a:gd name="connsiteY3" fmla="*/ 76200 h 167640"/>
              <a:gd name="connsiteX4" fmla="*/ 2987040 w 7040880"/>
              <a:gd name="connsiteY4" fmla="*/ 167640 h 167640"/>
              <a:gd name="connsiteX5" fmla="*/ 4033520 w 7040880"/>
              <a:gd name="connsiteY5" fmla="*/ 30480 h 167640"/>
              <a:gd name="connsiteX6" fmla="*/ 5019040 w 7040880"/>
              <a:gd name="connsiteY6" fmla="*/ 0 h 167640"/>
              <a:gd name="connsiteX7" fmla="*/ 7040880 w 7040880"/>
              <a:gd name="connsiteY7" fmla="*/ 0 h 16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40880" h="167640">
                <a:moveTo>
                  <a:pt x="0" y="30480"/>
                </a:moveTo>
                <a:lnTo>
                  <a:pt x="482600" y="142240"/>
                </a:lnTo>
                <a:lnTo>
                  <a:pt x="985520" y="66040"/>
                </a:lnTo>
                <a:lnTo>
                  <a:pt x="2001520" y="76200"/>
                </a:lnTo>
                <a:lnTo>
                  <a:pt x="2987040" y="167640"/>
                </a:lnTo>
                <a:lnTo>
                  <a:pt x="4033520" y="30480"/>
                </a:lnTo>
                <a:lnTo>
                  <a:pt x="5019040" y="0"/>
                </a:lnTo>
                <a:lnTo>
                  <a:pt x="7040880" y="0"/>
                </a:lnTo>
              </a:path>
            </a:pathLst>
          </a:custGeom>
          <a:noFill/>
          <a:ln w="38481">
            <a:solidFill>
              <a:srgbClr val="32516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  <a:latin typeface="Calibri" panose="020F0502020204030204"/>
              <a:cs typeface="Arial" panose="020B0604020202020204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511552" y="1621536"/>
            <a:ext cx="7053072" cy="1194816"/>
          </a:xfrm>
          <a:custGeom>
            <a:avLst/>
            <a:gdLst>
              <a:gd name="connsiteX0" fmla="*/ 0 w 7053072"/>
              <a:gd name="connsiteY0" fmla="*/ 1109472 h 1194816"/>
              <a:gd name="connsiteX1" fmla="*/ 499872 w 7053072"/>
              <a:gd name="connsiteY1" fmla="*/ 822960 h 1194816"/>
              <a:gd name="connsiteX2" fmla="*/ 1005840 w 7053072"/>
              <a:gd name="connsiteY2" fmla="*/ 1011936 h 1194816"/>
              <a:gd name="connsiteX3" fmla="*/ 2011680 w 7053072"/>
              <a:gd name="connsiteY3" fmla="*/ 1060704 h 1194816"/>
              <a:gd name="connsiteX4" fmla="*/ 3017520 w 7053072"/>
              <a:gd name="connsiteY4" fmla="*/ 822960 h 1194816"/>
              <a:gd name="connsiteX5" fmla="*/ 4029456 w 7053072"/>
              <a:gd name="connsiteY5" fmla="*/ 969264 h 1194816"/>
              <a:gd name="connsiteX6" fmla="*/ 5041392 w 7053072"/>
              <a:gd name="connsiteY6" fmla="*/ 871728 h 1194816"/>
              <a:gd name="connsiteX7" fmla="*/ 6047232 w 7053072"/>
              <a:gd name="connsiteY7" fmla="*/ 1194816 h 1194816"/>
              <a:gd name="connsiteX8" fmla="*/ 7053072 w 7053072"/>
              <a:gd name="connsiteY8" fmla="*/ 0 h 119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53072" h="1194816">
                <a:moveTo>
                  <a:pt x="0" y="1109472"/>
                </a:moveTo>
                <a:lnTo>
                  <a:pt x="499872" y="822960"/>
                </a:lnTo>
                <a:lnTo>
                  <a:pt x="1005840" y="1011936"/>
                </a:lnTo>
                <a:lnTo>
                  <a:pt x="2011680" y="1060704"/>
                </a:lnTo>
                <a:lnTo>
                  <a:pt x="3017520" y="822960"/>
                </a:lnTo>
                <a:lnTo>
                  <a:pt x="4029456" y="969264"/>
                </a:lnTo>
                <a:lnTo>
                  <a:pt x="5041392" y="871728"/>
                </a:lnTo>
                <a:lnTo>
                  <a:pt x="6047232" y="1194816"/>
                </a:lnTo>
                <a:lnTo>
                  <a:pt x="7053072" y="0"/>
                </a:lnTo>
              </a:path>
            </a:pathLst>
          </a:custGeom>
          <a:noFill/>
          <a:ln w="38481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  <a:latin typeface="Calibri" panose="020F0502020204030204"/>
              <a:cs typeface="Arial" panose="020B0604020202020204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9482280" y="1549058"/>
            <a:ext cx="144000" cy="144000"/>
          </a:xfrm>
          <a:prstGeom prst="triangl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  <a:latin typeface="Calibri" panose="020F0502020204030204"/>
              <a:cs typeface="Arial" panose="020B0604020202020204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2063725" y="5860485"/>
            <a:ext cx="297009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57200" fontAlgn="base"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16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n: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955343" y="5557952"/>
            <a:ext cx="2916238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457200" fontAlgn="base">
              <a:lnSpc>
                <a:spcPct val="90000"/>
              </a:lnSpc>
              <a:spcBef>
                <a:spcPct val="50000"/>
              </a:spcBef>
            </a:pPr>
            <a:r>
              <a:rPr lang="en-US" sz="1600" dirty="0" err="1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Tuần</a:t>
            </a:r>
            <a:endParaRPr lang="en-US" sz="1600" dirty="0">
              <a:solidFill>
                <a:srgbClr val="070605"/>
              </a:solidFill>
              <a:latin typeface="Calibri" panose="020F0502020204030204"/>
              <a:cs typeface="Arial" panose="020B060402020202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33406" y="5329434"/>
            <a:ext cx="49725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240</a:t>
            </a: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2319555" y="5860485"/>
            <a:ext cx="427158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457200" fontAlgn="base"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16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98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845034" y="5860485"/>
            <a:ext cx="349568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457200" fontAlgn="base"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16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96</a:t>
            </a: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358089" y="5860485"/>
            <a:ext cx="345033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457200" fontAlgn="base"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16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92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4394677" y="5860485"/>
            <a:ext cx="297009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457200" fontAlgn="base"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16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88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5384910" y="5860485"/>
            <a:ext cx="297009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457200" fontAlgn="base"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16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79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413610" y="5860485"/>
            <a:ext cx="297009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457200" fontAlgn="base"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16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63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7404216" y="5860485"/>
            <a:ext cx="297009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457200" fontAlgn="base"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16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41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8427275" y="5860485"/>
            <a:ext cx="297009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457200" fontAlgn="base"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16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6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9410532" y="5860485"/>
            <a:ext cx="297009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457200" fontAlgn="base"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16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3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 rot="16200000">
            <a:off x="455773" y="3276524"/>
            <a:ext cx="2916237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457200" fontAlgn="base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Patients (%)</a:t>
            </a:r>
          </a:p>
        </p:txBody>
      </p:sp>
      <p:sp>
        <p:nvSpPr>
          <p:cNvPr id="23" name="Freeform 22"/>
          <p:cNvSpPr/>
          <p:nvPr/>
        </p:nvSpPr>
        <p:spPr>
          <a:xfrm>
            <a:off x="2526030" y="1631950"/>
            <a:ext cx="7543800" cy="3582035"/>
          </a:xfrm>
          <a:custGeom>
            <a:avLst/>
            <a:gdLst>
              <a:gd name="connsiteX0" fmla="*/ 0 w 7543800"/>
              <a:gd name="connsiteY0" fmla="*/ 0 h 3619500"/>
              <a:gd name="connsiteX1" fmla="*/ 0 w 7543800"/>
              <a:gd name="connsiteY1" fmla="*/ 3619500 h 3619500"/>
              <a:gd name="connsiteX2" fmla="*/ 7543800 w 7543800"/>
              <a:gd name="connsiteY2" fmla="*/ 361950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800" h="3619500">
                <a:moveTo>
                  <a:pt x="0" y="0"/>
                </a:moveTo>
                <a:lnTo>
                  <a:pt x="0" y="3619500"/>
                </a:lnTo>
                <a:lnTo>
                  <a:pt x="7543800" y="3619500"/>
                </a:lnTo>
              </a:path>
            </a:pathLst>
          </a:cu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  <a:latin typeface="Calibri" panose="020F0502020204030204"/>
              <a:cs typeface="Arial" panose="020B0604020202020204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2472373" y="3781934"/>
            <a:ext cx="53022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472373" y="4499640"/>
            <a:ext cx="53022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472373" y="5217343"/>
            <a:ext cx="53022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>
            <a:off x="3122600" y="5240891"/>
            <a:ext cx="53022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>
            <a:off x="3750787" y="5240891"/>
            <a:ext cx="53022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>
            <a:off x="4378974" y="5240891"/>
            <a:ext cx="53022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>
            <a:off x="5007161" y="5240891"/>
            <a:ext cx="53022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H="1">
            <a:off x="5635348" y="5240891"/>
            <a:ext cx="53022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>
            <a:off x="6263535" y="5240891"/>
            <a:ext cx="53022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>
            <a:off x="6891722" y="5240891"/>
            <a:ext cx="53022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>
            <a:off x="7519909" y="5240891"/>
            <a:ext cx="53022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>
            <a:off x="8148096" y="5240891"/>
            <a:ext cx="53022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>
            <a:off x="8776283" y="5240891"/>
            <a:ext cx="53022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 flipH="1">
            <a:off x="9404470" y="5240891"/>
            <a:ext cx="53022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>
            <a:off x="10042186" y="5240891"/>
            <a:ext cx="53022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 flipH="1">
            <a:off x="2500128" y="5240891"/>
            <a:ext cx="53022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 rot="2700000">
            <a:off x="2453876" y="1577840"/>
            <a:ext cx="126000" cy="126000"/>
          </a:xfrm>
          <a:prstGeom prst="rect">
            <a:avLst/>
          </a:prstGeom>
          <a:solidFill>
            <a:srgbClr val="3251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  <a:latin typeface="Calibri" panose="020F0502020204030204"/>
              <a:cs typeface="Arial" panose="020B0604020202020204"/>
            </a:endParaRPr>
          </a:p>
        </p:txBody>
      </p:sp>
      <p:sp>
        <p:nvSpPr>
          <p:cNvPr id="42" name="Rectangle 41"/>
          <p:cNvSpPr/>
          <p:nvPr/>
        </p:nvSpPr>
        <p:spPr>
          <a:xfrm rot="2700000">
            <a:off x="3461323" y="1639542"/>
            <a:ext cx="126000" cy="126000"/>
          </a:xfrm>
          <a:prstGeom prst="rect">
            <a:avLst/>
          </a:prstGeom>
          <a:solidFill>
            <a:srgbClr val="3251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  <a:latin typeface="Calibri" panose="020F0502020204030204"/>
              <a:cs typeface="Arial" panose="020B0604020202020204"/>
            </a:endParaRPr>
          </a:p>
        </p:txBody>
      </p:sp>
      <p:sp>
        <p:nvSpPr>
          <p:cNvPr id="43" name="Rectangle 42"/>
          <p:cNvSpPr/>
          <p:nvPr/>
        </p:nvSpPr>
        <p:spPr>
          <a:xfrm rot="2700000">
            <a:off x="4449917" y="1658045"/>
            <a:ext cx="126000" cy="126000"/>
          </a:xfrm>
          <a:prstGeom prst="rect">
            <a:avLst/>
          </a:prstGeom>
          <a:solidFill>
            <a:srgbClr val="3251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  <a:latin typeface="Calibri" panose="020F0502020204030204"/>
              <a:cs typeface="Arial" panose="020B0604020202020204"/>
            </a:endParaRPr>
          </a:p>
        </p:txBody>
      </p:sp>
      <p:sp>
        <p:nvSpPr>
          <p:cNvPr id="44" name="Rectangle 43"/>
          <p:cNvSpPr/>
          <p:nvPr/>
        </p:nvSpPr>
        <p:spPr>
          <a:xfrm rot="2700000">
            <a:off x="6480199" y="1601042"/>
            <a:ext cx="126000" cy="126000"/>
          </a:xfrm>
          <a:prstGeom prst="rect">
            <a:avLst/>
          </a:prstGeom>
          <a:solidFill>
            <a:srgbClr val="3251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  <a:latin typeface="Calibri" panose="020F0502020204030204"/>
              <a:cs typeface="Arial" panose="020B0604020202020204"/>
            </a:endParaRPr>
          </a:p>
        </p:txBody>
      </p:sp>
      <p:sp>
        <p:nvSpPr>
          <p:cNvPr id="45" name="Rectangle 44"/>
          <p:cNvSpPr/>
          <p:nvPr/>
        </p:nvSpPr>
        <p:spPr>
          <a:xfrm rot="2700000">
            <a:off x="8503150" y="1578573"/>
            <a:ext cx="126000" cy="126000"/>
          </a:xfrm>
          <a:prstGeom prst="rect">
            <a:avLst/>
          </a:prstGeom>
          <a:solidFill>
            <a:srgbClr val="3251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  <a:latin typeface="Calibri" panose="020F0502020204030204"/>
              <a:cs typeface="Arial" panose="020B0604020202020204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82736" y="5329434"/>
            <a:ext cx="28886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53187" y="5329434"/>
            <a:ext cx="39305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20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80770" y="5329434"/>
            <a:ext cx="39305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40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208957" y="5329434"/>
            <a:ext cx="39305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60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837144" y="5329434"/>
            <a:ext cx="39305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80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13234" y="5329434"/>
            <a:ext cx="49725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100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41420" y="5329434"/>
            <a:ext cx="49725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120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69607" y="5329434"/>
            <a:ext cx="49725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140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97290" y="5326773"/>
            <a:ext cx="49725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160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925981" y="5326773"/>
            <a:ext cx="49725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180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554168" y="5329434"/>
            <a:ext cx="49725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200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182355" y="5329434"/>
            <a:ext cx="49725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220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152516" y="5061464"/>
            <a:ext cx="28886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048322" y="4344930"/>
            <a:ext cx="39305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20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048322" y="2911862"/>
            <a:ext cx="39305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60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942221" y="1478794"/>
            <a:ext cx="49725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100</a:t>
            </a:r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2472373" y="3064228"/>
            <a:ext cx="53022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048322" y="3628396"/>
            <a:ext cx="39305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40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48322" y="2193211"/>
            <a:ext cx="39305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80</a:t>
            </a:r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2472373" y="2346522"/>
            <a:ext cx="53022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452019" y="2662248"/>
            <a:ext cx="129717" cy="129717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  <a:latin typeface="Calibri" panose="020F0502020204030204"/>
              <a:cs typeface="Arial" panose="020B0604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953188" y="2386293"/>
            <a:ext cx="129717" cy="129717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  <a:latin typeface="Calibri" panose="020F0502020204030204"/>
              <a:cs typeface="Arial" panose="020B0604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452692" y="2575434"/>
            <a:ext cx="129717" cy="129717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  <a:latin typeface="Calibri" panose="020F0502020204030204"/>
              <a:cs typeface="Arial" panose="020B0604020202020204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4461471" y="2616074"/>
            <a:ext cx="129717" cy="129717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  <a:latin typeface="Calibri" panose="020F0502020204030204"/>
              <a:cs typeface="Arial" panose="020B0604020202020204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5456284" y="2379904"/>
            <a:ext cx="129717" cy="129717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  <a:latin typeface="Calibri" panose="020F0502020204030204"/>
              <a:cs typeface="Arial" panose="020B0604020202020204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6479262" y="2532531"/>
            <a:ext cx="129717" cy="129717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  <a:latin typeface="Calibri" panose="020F0502020204030204"/>
              <a:cs typeface="Arial" panose="020B0604020202020204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7480590" y="2435984"/>
            <a:ext cx="129717" cy="129717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  <a:latin typeface="Calibri" panose="020F0502020204030204"/>
              <a:cs typeface="Arial" panose="020B0604020202020204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8484907" y="2750871"/>
            <a:ext cx="129717" cy="129717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  <a:latin typeface="Calibri" panose="020F0502020204030204"/>
              <a:cs typeface="Arial" panose="020B0604020202020204"/>
            </a:endParaRPr>
          </a:p>
        </p:txBody>
      </p:sp>
      <p:sp>
        <p:nvSpPr>
          <p:cNvPr id="74" name="Rectangle 73"/>
          <p:cNvSpPr/>
          <p:nvPr/>
        </p:nvSpPr>
        <p:spPr>
          <a:xfrm rot="5400000">
            <a:off x="7483420" y="1572125"/>
            <a:ext cx="126000" cy="1260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  <a:latin typeface="Calibri" panose="020F0502020204030204"/>
              <a:cs typeface="Arial" panose="020B0604020202020204"/>
            </a:endParaRPr>
          </a:p>
        </p:txBody>
      </p:sp>
      <p:sp>
        <p:nvSpPr>
          <p:cNvPr id="75" name="Rectangle 74"/>
          <p:cNvSpPr/>
          <p:nvPr/>
        </p:nvSpPr>
        <p:spPr>
          <a:xfrm rot="5400000">
            <a:off x="6482978" y="1755000"/>
            <a:ext cx="126000" cy="1260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  <a:latin typeface="Calibri" panose="020F0502020204030204"/>
              <a:cs typeface="Arial" panose="020B0604020202020204"/>
            </a:endParaRPr>
          </a:p>
        </p:txBody>
      </p:sp>
      <p:sp>
        <p:nvSpPr>
          <p:cNvPr id="76" name="Rectangle 75"/>
          <p:cNvSpPr/>
          <p:nvPr/>
        </p:nvSpPr>
        <p:spPr>
          <a:xfrm rot="5400000">
            <a:off x="5460788" y="1745375"/>
            <a:ext cx="126000" cy="1260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  <a:latin typeface="Calibri" panose="020F0502020204030204"/>
              <a:cs typeface="Arial" panose="020B0604020202020204"/>
            </a:endParaRPr>
          </a:p>
        </p:txBody>
      </p:sp>
      <p:sp>
        <p:nvSpPr>
          <p:cNvPr id="77" name="Rectangle 76"/>
          <p:cNvSpPr/>
          <p:nvPr/>
        </p:nvSpPr>
        <p:spPr>
          <a:xfrm rot="5400000">
            <a:off x="4454329" y="1745375"/>
            <a:ext cx="126000" cy="1260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  <a:latin typeface="Calibri" panose="020F0502020204030204"/>
              <a:cs typeface="Arial" panose="020B0604020202020204"/>
            </a:endParaRPr>
          </a:p>
        </p:txBody>
      </p:sp>
      <p:sp>
        <p:nvSpPr>
          <p:cNvPr id="78" name="Rectangle 77"/>
          <p:cNvSpPr/>
          <p:nvPr/>
        </p:nvSpPr>
        <p:spPr>
          <a:xfrm rot="5400000">
            <a:off x="3461487" y="1764625"/>
            <a:ext cx="126000" cy="1260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  <a:latin typeface="Calibri" panose="020F0502020204030204"/>
              <a:cs typeface="Arial" panose="020B0604020202020204"/>
            </a:endParaRPr>
          </a:p>
        </p:txBody>
      </p:sp>
      <p:sp>
        <p:nvSpPr>
          <p:cNvPr id="79" name="Rectangle 78"/>
          <p:cNvSpPr/>
          <p:nvPr/>
        </p:nvSpPr>
        <p:spPr>
          <a:xfrm rot="5400000">
            <a:off x="2959659" y="1716500"/>
            <a:ext cx="126000" cy="1260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  <a:latin typeface="Calibri" panose="020F0502020204030204"/>
              <a:cs typeface="Arial" panose="020B0604020202020204"/>
            </a:endParaRPr>
          </a:p>
        </p:txBody>
      </p:sp>
      <p:sp>
        <p:nvSpPr>
          <p:cNvPr id="80" name="Rectangle 79"/>
          <p:cNvSpPr/>
          <p:nvPr/>
        </p:nvSpPr>
        <p:spPr>
          <a:xfrm rot="5400000">
            <a:off x="2453876" y="1745375"/>
            <a:ext cx="126000" cy="1260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  <a:latin typeface="Calibri" panose="020F0502020204030204"/>
              <a:cs typeface="Arial" panose="020B0604020202020204"/>
            </a:endParaRPr>
          </a:p>
        </p:txBody>
      </p:sp>
      <p:sp>
        <p:nvSpPr>
          <p:cNvPr id="81" name="Rectangle 80"/>
          <p:cNvSpPr/>
          <p:nvPr/>
        </p:nvSpPr>
        <p:spPr>
          <a:xfrm rot="5400000">
            <a:off x="8485777" y="2168875"/>
            <a:ext cx="126000" cy="1260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  <a:latin typeface="Calibri" panose="020F0502020204030204"/>
              <a:cs typeface="Arial" panose="020B0604020202020204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2519680" y="1630680"/>
            <a:ext cx="7025640" cy="589280"/>
          </a:xfrm>
          <a:custGeom>
            <a:avLst/>
            <a:gdLst>
              <a:gd name="connsiteX0" fmla="*/ 0 w 7025640"/>
              <a:gd name="connsiteY0" fmla="*/ 177800 h 589280"/>
              <a:gd name="connsiteX1" fmla="*/ 508000 w 7025640"/>
              <a:gd name="connsiteY1" fmla="*/ 152400 h 589280"/>
              <a:gd name="connsiteX2" fmla="*/ 1010920 w 7025640"/>
              <a:gd name="connsiteY2" fmla="*/ 198120 h 589280"/>
              <a:gd name="connsiteX3" fmla="*/ 2006600 w 7025640"/>
              <a:gd name="connsiteY3" fmla="*/ 172720 h 589280"/>
              <a:gd name="connsiteX4" fmla="*/ 3007360 w 7025640"/>
              <a:gd name="connsiteY4" fmla="*/ 177800 h 589280"/>
              <a:gd name="connsiteX5" fmla="*/ 4028440 w 7025640"/>
              <a:gd name="connsiteY5" fmla="*/ 187960 h 589280"/>
              <a:gd name="connsiteX6" fmla="*/ 5029200 w 7025640"/>
              <a:gd name="connsiteY6" fmla="*/ 0 h 589280"/>
              <a:gd name="connsiteX7" fmla="*/ 6024880 w 7025640"/>
              <a:gd name="connsiteY7" fmla="*/ 589280 h 589280"/>
              <a:gd name="connsiteX8" fmla="*/ 7025640 w 7025640"/>
              <a:gd name="connsiteY8" fmla="*/ 5080 h 58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25640" h="589280">
                <a:moveTo>
                  <a:pt x="0" y="177800"/>
                </a:moveTo>
                <a:lnTo>
                  <a:pt x="508000" y="152400"/>
                </a:lnTo>
                <a:lnTo>
                  <a:pt x="1010920" y="198120"/>
                </a:lnTo>
                <a:lnTo>
                  <a:pt x="2006600" y="172720"/>
                </a:lnTo>
                <a:lnTo>
                  <a:pt x="3007360" y="177800"/>
                </a:lnTo>
                <a:lnTo>
                  <a:pt x="4028440" y="187960"/>
                </a:lnTo>
                <a:lnTo>
                  <a:pt x="5029200" y="0"/>
                </a:lnTo>
                <a:lnTo>
                  <a:pt x="6024880" y="589280"/>
                </a:lnTo>
                <a:lnTo>
                  <a:pt x="7025640" y="5080"/>
                </a:lnTo>
              </a:path>
            </a:pathLst>
          </a:custGeom>
          <a:noFill/>
          <a:ln w="38481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  <a:latin typeface="Calibri" panose="020F0502020204030204"/>
              <a:cs typeface="Arial" panose="020B0604020202020204"/>
            </a:endParaRPr>
          </a:p>
        </p:txBody>
      </p:sp>
      <p:sp>
        <p:nvSpPr>
          <p:cNvPr id="84" name="Isosceles Triangle 83"/>
          <p:cNvSpPr/>
          <p:nvPr/>
        </p:nvSpPr>
        <p:spPr>
          <a:xfrm>
            <a:off x="2444876" y="1993407"/>
            <a:ext cx="144000" cy="144000"/>
          </a:xfrm>
          <a:prstGeom prst="triangl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  <a:latin typeface="Calibri" panose="020F0502020204030204"/>
              <a:cs typeface="Arial" panose="020B0604020202020204"/>
            </a:endParaRPr>
          </a:p>
        </p:txBody>
      </p:sp>
      <p:sp>
        <p:nvSpPr>
          <p:cNvPr id="85" name="Isosceles Triangle 84"/>
          <p:cNvSpPr/>
          <p:nvPr/>
        </p:nvSpPr>
        <p:spPr>
          <a:xfrm>
            <a:off x="2941412" y="1897157"/>
            <a:ext cx="144000" cy="144000"/>
          </a:xfrm>
          <a:prstGeom prst="triangl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  <a:latin typeface="Calibri" panose="020F0502020204030204"/>
              <a:cs typeface="Arial" panose="020B0604020202020204"/>
            </a:endParaRPr>
          </a:p>
        </p:txBody>
      </p:sp>
      <p:sp>
        <p:nvSpPr>
          <p:cNvPr id="86" name="Isosceles Triangle 85"/>
          <p:cNvSpPr/>
          <p:nvPr/>
        </p:nvSpPr>
        <p:spPr>
          <a:xfrm>
            <a:off x="3451862" y="1993407"/>
            <a:ext cx="144000" cy="144000"/>
          </a:xfrm>
          <a:prstGeom prst="triangl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  <a:latin typeface="Calibri" panose="020F0502020204030204"/>
              <a:cs typeface="Arial" panose="020B0604020202020204"/>
            </a:endParaRPr>
          </a:p>
        </p:txBody>
      </p:sp>
      <p:sp>
        <p:nvSpPr>
          <p:cNvPr id="87" name="Isosceles Triangle 86"/>
          <p:cNvSpPr/>
          <p:nvPr/>
        </p:nvSpPr>
        <p:spPr>
          <a:xfrm>
            <a:off x="4454329" y="1993407"/>
            <a:ext cx="144000" cy="144000"/>
          </a:xfrm>
          <a:prstGeom prst="triangl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  <a:latin typeface="Calibri" panose="020F0502020204030204"/>
              <a:cs typeface="Arial" panose="020B0604020202020204"/>
            </a:endParaRPr>
          </a:p>
        </p:txBody>
      </p:sp>
      <p:sp>
        <p:nvSpPr>
          <p:cNvPr id="88" name="Isosceles Triangle 87"/>
          <p:cNvSpPr/>
          <p:nvPr/>
        </p:nvSpPr>
        <p:spPr>
          <a:xfrm>
            <a:off x="5456284" y="1829782"/>
            <a:ext cx="144000" cy="144000"/>
          </a:xfrm>
          <a:prstGeom prst="triangl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  <a:latin typeface="Calibri" panose="020F0502020204030204"/>
              <a:cs typeface="Arial" panose="020B0604020202020204"/>
            </a:endParaRPr>
          </a:p>
        </p:txBody>
      </p:sp>
      <p:sp>
        <p:nvSpPr>
          <p:cNvPr id="89" name="Isosceles Triangle 88"/>
          <p:cNvSpPr/>
          <p:nvPr/>
        </p:nvSpPr>
        <p:spPr>
          <a:xfrm>
            <a:off x="6470863" y="1849032"/>
            <a:ext cx="144000" cy="144000"/>
          </a:xfrm>
          <a:prstGeom prst="triangl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  <a:latin typeface="Calibri" panose="020F0502020204030204"/>
              <a:cs typeface="Arial" panose="020B0604020202020204"/>
            </a:endParaRPr>
          </a:p>
        </p:txBody>
      </p:sp>
      <p:sp>
        <p:nvSpPr>
          <p:cNvPr id="90" name="Isosceles Triangle 89"/>
          <p:cNvSpPr/>
          <p:nvPr/>
        </p:nvSpPr>
        <p:spPr>
          <a:xfrm>
            <a:off x="7471386" y="1637282"/>
            <a:ext cx="144000" cy="144000"/>
          </a:xfrm>
          <a:prstGeom prst="triangl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  <a:latin typeface="Calibri" panose="020F0502020204030204"/>
              <a:cs typeface="Arial" panose="020B0604020202020204"/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2519680" y="1630680"/>
            <a:ext cx="7051040" cy="599440"/>
          </a:xfrm>
          <a:custGeom>
            <a:avLst/>
            <a:gdLst>
              <a:gd name="connsiteX0" fmla="*/ 0 w 7051040"/>
              <a:gd name="connsiteY0" fmla="*/ 426720 h 599440"/>
              <a:gd name="connsiteX1" fmla="*/ 0 w 7051040"/>
              <a:gd name="connsiteY1" fmla="*/ 426720 h 599440"/>
              <a:gd name="connsiteX2" fmla="*/ 502920 w 7051040"/>
              <a:gd name="connsiteY2" fmla="*/ 340360 h 599440"/>
              <a:gd name="connsiteX3" fmla="*/ 1016000 w 7051040"/>
              <a:gd name="connsiteY3" fmla="*/ 436880 h 599440"/>
              <a:gd name="connsiteX4" fmla="*/ 2021840 w 7051040"/>
              <a:gd name="connsiteY4" fmla="*/ 416560 h 599440"/>
              <a:gd name="connsiteX5" fmla="*/ 3012440 w 7051040"/>
              <a:gd name="connsiteY5" fmla="*/ 279400 h 599440"/>
              <a:gd name="connsiteX6" fmla="*/ 4038600 w 7051040"/>
              <a:gd name="connsiteY6" fmla="*/ 294640 h 599440"/>
              <a:gd name="connsiteX7" fmla="*/ 5024120 w 7051040"/>
              <a:gd name="connsiteY7" fmla="*/ 91440 h 599440"/>
              <a:gd name="connsiteX8" fmla="*/ 6040120 w 7051040"/>
              <a:gd name="connsiteY8" fmla="*/ 599440 h 599440"/>
              <a:gd name="connsiteX9" fmla="*/ 7051040 w 7051040"/>
              <a:gd name="connsiteY9" fmla="*/ 0 h 59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51040" h="599440">
                <a:moveTo>
                  <a:pt x="0" y="426720"/>
                </a:moveTo>
                <a:lnTo>
                  <a:pt x="0" y="426720"/>
                </a:lnTo>
                <a:lnTo>
                  <a:pt x="502920" y="340360"/>
                </a:lnTo>
                <a:lnTo>
                  <a:pt x="1016000" y="436880"/>
                </a:lnTo>
                <a:lnTo>
                  <a:pt x="2021840" y="416560"/>
                </a:lnTo>
                <a:lnTo>
                  <a:pt x="3012440" y="279400"/>
                </a:lnTo>
                <a:lnTo>
                  <a:pt x="4038600" y="294640"/>
                </a:lnTo>
                <a:lnTo>
                  <a:pt x="5024120" y="91440"/>
                </a:lnTo>
                <a:lnTo>
                  <a:pt x="6040120" y="599440"/>
                </a:lnTo>
                <a:lnTo>
                  <a:pt x="7051040" y="0"/>
                </a:lnTo>
              </a:path>
            </a:pathLst>
          </a:custGeom>
          <a:noFill/>
          <a:ln w="38481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  <a:latin typeface="Calibri" panose="020F0502020204030204"/>
              <a:cs typeface="Arial" panose="020B0604020202020204"/>
            </a:endParaRPr>
          </a:p>
        </p:txBody>
      </p:sp>
      <p:sp>
        <p:nvSpPr>
          <p:cNvPr id="92" name="Isosceles Triangle 91"/>
          <p:cNvSpPr/>
          <p:nvPr/>
        </p:nvSpPr>
        <p:spPr>
          <a:xfrm>
            <a:off x="8482734" y="2141072"/>
            <a:ext cx="144000" cy="144000"/>
          </a:xfrm>
          <a:prstGeom prst="triangl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  <a:latin typeface="Calibri" panose="020F0502020204030204"/>
              <a:cs typeface="Arial" panose="020B0604020202020204"/>
            </a:endParaRPr>
          </a:p>
        </p:txBody>
      </p:sp>
      <p:sp>
        <p:nvSpPr>
          <p:cNvPr id="93" name="Rectangle 92"/>
          <p:cNvSpPr/>
          <p:nvPr/>
        </p:nvSpPr>
        <p:spPr>
          <a:xfrm rot="5400000">
            <a:off x="9482281" y="1578474"/>
            <a:ext cx="126000" cy="1260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  <a:latin typeface="Calibri" panose="020F0502020204030204"/>
              <a:cs typeface="Arial" panose="020B0604020202020204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 flipH="1">
            <a:off x="2472373" y="4858493"/>
            <a:ext cx="53022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048322" y="4701080"/>
            <a:ext cx="39305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10</a:t>
            </a: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2472373" y="4140787"/>
            <a:ext cx="53022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048322" y="3986663"/>
            <a:ext cx="39305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30</a:t>
            </a:r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2472373" y="3423081"/>
            <a:ext cx="53022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048322" y="3276524"/>
            <a:ext cx="39305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50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048322" y="2553595"/>
            <a:ext cx="39305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70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048322" y="1834944"/>
            <a:ext cx="39305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90</a:t>
            </a:r>
          </a:p>
        </p:txBody>
      </p:sp>
      <p:cxnSp>
        <p:nvCxnSpPr>
          <p:cNvPr id="103" name="Straight Connector 102"/>
          <p:cNvCxnSpPr/>
          <p:nvPr/>
        </p:nvCxnSpPr>
        <p:spPr>
          <a:xfrm flipH="1">
            <a:off x="2472373" y="1987669"/>
            <a:ext cx="53022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8092575" y="3192449"/>
            <a:ext cx="1884453" cy="193899"/>
            <a:chOff x="6568574" y="3192448"/>
            <a:chExt cx="1884453" cy="193899"/>
          </a:xfrm>
        </p:grpSpPr>
        <p:grpSp>
          <p:nvGrpSpPr>
            <p:cNvPr id="122" name="Group 121"/>
            <p:cNvGrpSpPr/>
            <p:nvPr/>
          </p:nvGrpSpPr>
          <p:grpSpPr>
            <a:xfrm>
              <a:off x="6568574" y="3240247"/>
              <a:ext cx="445137" cy="126000"/>
              <a:chOff x="6568574" y="3240247"/>
              <a:chExt cx="445137" cy="126000"/>
            </a:xfrm>
            <a:solidFill>
              <a:srgbClr val="3D5163"/>
            </a:solidFill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6568574" y="3303247"/>
                <a:ext cx="445137" cy="0"/>
              </a:xfrm>
              <a:prstGeom prst="line">
                <a:avLst/>
              </a:prstGeom>
              <a:grpFill/>
              <a:ln w="38481">
                <a:solidFill>
                  <a:srgbClr val="3D516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/>
              <p:cNvSpPr/>
              <p:nvPr/>
            </p:nvSpPr>
            <p:spPr>
              <a:xfrm rot="2700000">
                <a:off x="6728142" y="3240247"/>
                <a:ext cx="126000" cy="126000"/>
              </a:xfrm>
              <a:prstGeom prst="rect">
                <a:avLst/>
              </a:prstGeom>
              <a:grpFill/>
              <a:ln>
                <a:solidFill>
                  <a:srgbClr val="3D516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GB" sz="1600">
                  <a:solidFill>
                    <a:srgbClr val="FFFFFF"/>
                  </a:solidFill>
                  <a:latin typeface="Calibri" panose="020F0502020204030204"/>
                  <a:cs typeface="Arial" panose="020B0604020202020204"/>
                </a:endParaRPr>
              </a:p>
            </p:txBody>
          </p:sp>
        </p:grpSp>
        <p:sp>
          <p:nvSpPr>
            <p:cNvPr id="105" name="Text Box 63"/>
            <p:cNvSpPr txBox="1">
              <a:spLocks noChangeArrowheads="1"/>
            </p:cNvSpPr>
            <p:nvPr/>
          </p:nvSpPr>
          <p:spPr bwMode="auto">
            <a:xfrm>
              <a:off x="7087777" y="3192448"/>
              <a:ext cx="1365250" cy="193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l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457200" fontAlgn="base">
                <a:lnSpc>
                  <a:spcPct val="90000"/>
                </a:lnSpc>
                <a:spcBef>
                  <a:spcPct val="50000"/>
                </a:spcBef>
                <a:spcAft>
                  <a:spcPct val="50000"/>
                </a:spcAft>
              </a:pPr>
              <a:r>
                <a:rPr lang="en-US" sz="1400" dirty="0">
                  <a:solidFill>
                    <a:srgbClr val="070605"/>
                  </a:solidFill>
                  <a:latin typeface="Calibri" panose="020F0502020204030204"/>
                  <a:cs typeface="Arial" panose="020B0604020202020204"/>
                </a:rPr>
                <a:t>PediACR30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8103641" y="3934945"/>
            <a:ext cx="1873387" cy="193899"/>
            <a:chOff x="6579640" y="3946264"/>
            <a:chExt cx="1873387" cy="193899"/>
          </a:xfrm>
        </p:grpSpPr>
        <p:grpSp>
          <p:nvGrpSpPr>
            <p:cNvPr id="3" name="Group 2"/>
            <p:cNvGrpSpPr/>
            <p:nvPr/>
          </p:nvGrpSpPr>
          <p:grpSpPr>
            <a:xfrm>
              <a:off x="6579640" y="3985063"/>
              <a:ext cx="445137" cy="144000"/>
              <a:chOff x="6579640" y="3838512"/>
              <a:chExt cx="445137" cy="144000"/>
            </a:xfrm>
          </p:grpSpPr>
          <p:sp>
            <p:nvSpPr>
              <p:cNvPr id="120" name="Isosceles Triangle 119"/>
              <p:cNvSpPr/>
              <p:nvPr/>
            </p:nvSpPr>
            <p:spPr>
              <a:xfrm>
                <a:off x="6730208" y="3838512"/>
                <a:ext cx="144000" cy="1440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GB" sz="1600" dirty="0">
                  <a:solidFill>
                    <a:srgbClr val="FFFFFF"/>
                  </a:solidFill>
                  <a:latin typeface="Calibri" panose="020F0502020204030204"/>
                  <a:cs typeface="Arial" panose="020B0604020202020204"/>
                </a:endParaRPr>
              </a:p>
            </p:txBody>
          </p:sp>
          <p:cxnSp>
            <p:nvCxnSpPr>
              <p:cNvPr id="110" name="Straight Connector 109"/>
              <p:cNvCxnSpPr/>
              <p:nvPr/>
            </p:nvCxnSpPr>
            <p:spPr>
              <a:xfrm>
                <a:off x="6579640" y="3910512"/>
                <a:ext cx="445137" cy="0"/>
              </a:xfrm>
              <a:prstGeom prst="line">
                <a:avLst/>
              </a:prstGeom>
              <a:ln w="38481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Text Box 63"/>
            <p:cNvSpPr txBox="1">
              <a:spLocks noChangeArrowheads="1"/>
            </p:cNvSpPr>
            <p:nvPr/>
          </p:nvSpPr>
          <p:spPr bwMode="auto">
            <a:xfrm>
              <a:off x="7087777" y="3946264"/>
              <a:ext cx="1365250" cy="193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l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457200" fontAlgn="base">
                <a:lnSpc>
                  <a:spcPct val="90000"/>
                </a:lnSpc>
                <a:spcBef>
                  <a:spcPct val="50000"/>
                </a:spcBef>
                <a:spcAft>
                  <a:spcPct val="50000"/>
                </a:spcAft>
              </a:pPr>
              <a:r>
                <a:rPr lang="en-US" sz="1400" dirty="0">
                  <a:solidFill>
                    <a:srgbClr val="070605"/>
                  </a:solidFill>
                  <a:latin typeface="Calibri" panose="020F0502020204030204"/>
                  <a:cs typeface="Arial" panose="020B0604020202020204"/>
                </a:rPr>
                <a:t>PediACR70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8092575" y="3563697"/>
            <a:ext cx="1884453" cy="193899"/>
            <a:chOff x="6568574" y="3564414"/>
            <a:chExt cx="1884453" cy="193899"/>
          </a:xfrm>
        </p:grpSpPr>
        <p:sp>
          <p:nvSpPr>
            <p:cNvPr id="109" name="Text Box 63"/>
            <p:cNvSpPr txBox="1">
              <a:spLocks noChangeArrowheads="1"/>
            </p:cNvSpPr>
            <p:nvPr/>
          </p:nvSpPr>
          <p:spPr bwMode="auto">
            <a:xfrm>
              <a:off x="7087777" y="3564414"/>
              <a:ext cx="1365250" cy="193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l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457200" fontAlgn="base">
                <a:lnSpc>
                  <a:spcPct val="90000"/>
                </a:lnSpc>
                <a:spcBef>
                  <a:spcPct val="50000"/>
                </a:spcBef>
                <a:spcAft>
                  <a:spcPct val="50000"/>
                </a:spcAft>
              </a:pPr>
              <a:r>
                <a:rPr lang="en-US" sz="1400" dirty="0">
                  <a:solidFill>
                    <a:srgbClr val="070605"/>
                  </a:solidFill>
                  <a:latin typeface="Calibri" panose="020F0502020204030204"/>
                  <a:cs typeface="Arial" panose="020B0604020202020204"/>
                </a:rPr>
                <a:t>PediACR50</a:t>
              </a: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6568574" y="3612213"/>
              <a:ext cx="445137" cy="126000"/>
              <a:chOff x="6568574" y="3612213"/>
              <a:chExt cx="445137" cy="126000"/>
            </a:xfrm>
          </p:grpSpPr>
          <p:cxnSp>
            <p:nvCxnSpPr>
              <p:cNvPr id="107" name="Straight Connector 106"/>
              <p:cNvCxnSpPr/>
              <p:nvPr/>
            </p:nvCxnSpPr>
            <p:spPr>
              <a:xfrm>
                <a:off x="6568574" y="3675213"/>
                <a:ext cx="445137" cy="0"/>
              </a:xfrm>
              <a:prstGeom prst="line">
                <a:avLst/>
              </a:prstGeom>
              <a:ln w="38481">
                <a:solidFill>
                  <a:srgbClr val="FFC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Rectangle 115"/>
              <p:cNvSpPr/>
              <p:nvPr/>
            </p:nvSpPr>
            <p:spPr>
              <a:xfrm rot="5400000">
                <a:off x="6728142" y="3612213"/>
                <a:ext cx="126000" cy="126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GB" sz="1600">
                  <a:solidFill>
                    <a:srgbClr val="FFFFFF"/>
                  </a:solidFill>
                  <a:latin typeface="Calibri" panose="020F0502020204030204"/>
                  <a:cs typeface="Arial" panose="020B0604020202020204"/>
                </a:endParaRPr>
              </a:p>
            </p:txBody>
          </p:sp>
        </p:grpSp>
      </p:grpSp>
      <p:grpSp>
        <p:nvGrpSpPr>
          <p:cNvPr id="126" name="Group 125"/>
          <p:cNvGrpSpPr/>
          <p:nvPr/>
        </p:nvGrpSpPr>
        <p:grpSpPr>
          <a:xfrm>
            <a:off x="8092575" y="4306194"/>
            <a:ext cx="1884453" cy="193899"/>
            <a:chOff x="6568574" y="4306193"/>
            <a:chExt cx="1884453" cy="193899"/>
          </a:xfrm>
        </p:grpSpPr>
        <p:sp>
          <p:nvSpPr>
            <p:cNvPr id="115" name="Text Box 63"/>
            <p:cNvSpPr txBox="1">
              <a:spLocks noChangeArrowheads="1"/>
            </p:cNvSpPr>
            <p:nvPr/>
          </p:nvSpPr>
          <p:spPr bwMode="auto">
            <a:xfrm>
              <a:off x="7087777" y="4306193"/>
              <a:ext cx="1365250" cy="193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l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457200" fontAlgn="base">
                <a:lnSpc>
                  <a:spcPct val="90000"/>
                </a:lnSpc>
                <a:spcBef>
                  <a:spcPct val="50000"/>
                </a:spcBef>
                <a:spcAft>
                  <a:spcPct val="50000"/>
                </a:spcAft>
              </a:pPr>
              <a:r>
                <a:rPr lang="en-US" sz="1400" dirty="0">
                  <a:solidFill>
                    <a:srgbClr val="070605"/>
                  </a:solidFill>
                  <a:latin typeface="Calibri" panose="020F0502020204030204"/>
                  <a:cs typeface="Arial" panose="020B0604020202020204"/>
                </a:rPr>
                <a:t>PediACR90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568574" y="4352134"/>
              <a:ext cx="445137" cy="129717"/>
              <a:chOff x="6568574" y="4358535"/>
              <a:chExt cx="445137" cy="129717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6568574" y="4416992"/>
                <a:ext cx="445137" cy="0"/>
              </a:xfrm>
              <a:prstGeom prst="line">
                <a:avLst/>
              </a:prstGeom>
              <a:ln w="38481"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6726284" y="4358535"/>
                <a:ext cx="129717" cy="129717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GB" sz="1600">
                  <a:solidFill>
                    <a:srgbClr val="FFFFFF"/>
                  </a:solidFill>
                  <a:latin typeface="Calibri" panose="020F0502020204030204"/>
                  <a:cs typeface="Arial" panose="020B0604020202020204"/>
                </a:endParaRPr>
              </a:p>
            </p:txBody>
          </p:sp>
        </p:grpSp>
      </p:grp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6911341" y="6300266"/>
            <a:ext cx="3450589" cy="1846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bIns="0" anchor="b">
            <a:spAutoFit/>
          </a:bodyPr>
          <a:lstStyle>
            <a:defPPr>
              <a:defRPr lang="en-US"/>
            </a:defPPr>
            <a:lvl1pPr marR="0" lvl="0" indent="0" algn="r" defTabSz="-635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00" kern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457200"/>
            <a:r>
              <a:rPr lang="en-GB" dirty="0">
                <a:solidFill>
                  <a:srgbClr val="000000"/>
                </a:solidFill>
              </a:rPr>
              <a:t>Lovell DJ, et al. ACR 2011: Poster P265</a:t>
            </a:r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696" y="829856"/>
            <a:ext cx="1760982" cy="60799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006013" y="6607176"/>
            <a:ext cx="2476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ctr" anchorCtr="0" compatLnSpc="1"/>
          <a:lstStyle>
            <a:lvl1pPr algn="r">
              <a:lnSpc>
                <a:spcPct val="100000"/>
              </a:lnSpc>
              <a:defRPr sz="900" b="1">
                <a:solidFill>
                  <a:schemeClr val="bg1"/>
                </a:solidFill>
              </a:defRPr>
            </a:lvl1pPr>
          </a:lstStyle>
          <a:p>
            <a:fld id="{DBAE673F-5BC8-47D1-B75C-F6EFBD9D885E}" type="slidenum">
              <a:rPr lang="en-US">
                <a:solidFill>
                  <a:srgbClr val="FFFFFF"/>
                </a:solidFill>
                <a:latin typeface="Calibri" panose="020F0502020204030204"/>
                <a:cs typeface="Arial" panose="020B0604020202020204"/>
              </a:rPr>
              <a:t>12</a:t>
            </a:fld>
            <a:endParaRPr lang="en-US" dirty="0">
              <a:solidFill>
                <a:srgbClr val="FFFFFF"/>
              </a:solidFill>
              <a:latin typeface="Calibri" panose="020F050202020403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8218" y="1093725"/>
            <a:ext cx="11091333" cy="52578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>
                <a:latin typeface="Calibri" panose="020F0502020204030204" pitchFamily="34" charset="0"/>
              </a:rPr>
              <a:t>Hiên</a:t>
            </a:r>
            <a:r>
              <a:rPr lang="en-US" dirty="0">
                <a:latin typeface="Calibri" panose="020F0502020204030204" pitchFamily="34" charset="0"/>
              </a:rPr>
              <a:t> nay anti –TNF</a:t>
            </a:r>
            <a:r>
              <a:rPr lang="el-GR" dirty="0">
                <a:latin typeface="Calibri" panose="020F0502020204030204" pitchFamily="34" charset="0"/>
                <a:cs typeface="Times New Roman" panose="02020603050405020304"/>
              </a:rPr>
              <a:t>α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vẫn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là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thuốc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được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chọn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trong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LPSH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của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VKTPTN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vì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hiệu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quả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điều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trị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của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thuốc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đã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đươc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chứng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minh.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Thuốc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này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là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lựa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chọn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đầu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tiên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trong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các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hướng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dẫn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của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Hội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Thấp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khớp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học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Mỹ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(2011)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trong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điều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trị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bệnh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nhân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VKTPTN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kém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đáp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ứng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với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DMARDs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cổ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điển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(*).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>
                <a:latin typeface="+mj-lt"/>
                <a:cs typeface="Times New Roman" panose="02020603050405020304"/>
              </a:rPr>
              <a:t>Tuy</a:t>
            </a:r>
            <a:r>
              <a:rPr lang="en-US" dirty="0">
                <a:latin typeface="+mj-lt"/>
                <a:cs typeface="Times New Roman" panose="02020603050405020304"/>
              </a:rPr>
              <a:t> </a:t>
            </a:r>
            <a:r>
              <a:rPr lang="en-US" dirty="0" err="1">
                <a:latin typeface="+mj-lt"/>
                <a:cs typeface="Times New Roman" panose="02020603050405020304"/>
              </a:rPr>
              <a:t>nhiên</a:t>
            </a:r>
            <a:r>
              <a:rPr lang="en-US" dirty="0">
                <a:latin typeface="+mj-lt"/>
                <a:cs typeface="Times New Roman" panose="02020603050405020304"/>
              </a:rPr>
              <a:t>, </a:t>
            </a:r>
            <a:r>
              <a:rPr lang="en-US" dirty="0" err="1">
                <a:latin typeface="+mj-lt"/>
                <a:cs typeface="Times New Roman" panose="02020603050405020304"/>
              </a:rPr>
              <a:t>nhiều</a:t>
            </a:r>
            <a:r>
              <a:rPr lang="en-US" dirty="0">
                <a:latin typeface="+mj-lt"/>
                <a:cs typeface="Times New Roman" panose="02020603050405020304"/>
              </a:rPr>
              <a:t> </a:t>
            </a:r>
            <a:r>
              <a:rPr lang="en-US" dirty="0" err="1">
                <a:latin typeface="+mj-lt"/>
                <a:cs typeface="Times New Roman" panose="02020603050405020304"/>
              </a:rPr>
              <a:t>nghiên</a:t>
            </a:r>
            <a:r>
              <a:rPr lang="en-US" dirty="0">
                <a:latin typeface="+mj-lt"/>
                <a:cs typeface="Times New Roman" panose="02020603050405020304"/>
              </a:rPr>
              <a:t> </a:t>
            </a:r>
            <a:r>
              <a:rPr lang="en-US" dirty="0" err="1">
                <a:latin typeface="+mj-lt"/>
                <a:cs typeface="Times New Roman" panose="02020603050405020304"/>
              </a:rPr>
              <a:t>cứu</a:t>
            </a:r>
            <a:r>
              <a:rPr lang="en-US" dirty="0">
                <a:latin typeface="+mj-lt"/>
                <a:cs typeface="Times New Roman" panose="02020603050405020304"/>
              </a:rPr>
              <a:t> </a:t>
            </a:r>
            <a:r>
              <a:rPr lang="en-US" dirty="0" err="1">
                <a:latin typeface="+mj-lt"/>
                <a:cs typeface="Times New Roman" panose="02020603050405020304"/>
              </a:rPr>
              <a:t>gần</a:t>
            </a:r>
            <a:r>
              <a:rPr lang="en-US" dirty="0">
                <a:latin typeface="+mj-lt"/>
                <a:cs typeface="Times New Roman" panose="02020603050405020304"/>
              </a:rPr>
              <a:t> </a:t>
            </a:r>
            <a:r>
              <a:rPr lang="en-US" dirty="0" err="1">
                <a:latin typeface="+mj-lt"/>
                <a:cs typeface="Times New Roman" panose="02020603050405020304"/>
              </a:rPr>
              <a:t>đây</a:t>
            </a:r>
            <a:r>
              <a:rPr lang="en-US" dirty="0">
                <a:latin typeface="+mj-lt"/>
                <a:cs typeface="Times New Roman" panose="02020603050405020304"/>
              </a:rPr>
              <a:t> </a:t>
            </a:r>
            <a:r>
              <a:rPr lang="en-US" dirty="0" err="1">
                <a:latin typeface="+mj-lt"/>
                <a:cs typeface="Times New Roman" panose="02020603050405020304"/>
              </a:rPr>
              <a:t>đã</a:t>
            </a:r>
            <a:r>
              <a:rPr lang="en-US" dirty="0">
                <a:latin typeface="+mj-lt"/>
                <a:cs typeface="Times New Roman" panose="02020603050405020304"/>
              </a:rPr>
              <a:t> </a:t>
            </a:r>
            <a:r>
              <a:rPr lang="en-US" dirty="0" err="1">
                <a:latin typeface="+mj-lt"/>
                <a:cs typeface="Times New Roman" panose="02020603050405020304"/>
              </a:rPr>
              <a:t>cho</a:t>
            </a:r>
            <a:r>
              <a:rPr lang="en-US" dirty="0">
                <a:latin typeface="+mj-lt"/>
                <a:cs typeface="Times New Roman" panose="02020603050405020304"/>
              </a:rPr>
              <a:t> </a:t>
            </a:r>
            <a:r>
              <a:rPr lang="en-US" dirty="0" err="1">
                <a:latin typeface="+mj-lt"/>
                <a:cs typeface="Times New Roman" panose="02020603050405020304"/>
              </a:rPr>
              <a:t>thấy</a:t>
            </a:r>
            <a:r>
              <a:rPr lang="en-US" dirty="0">
                <a:latin typeface="+mj-lt"/>
                <a:cs typeface="Times New Roman" panose="02020603050405020304"/>
              </a:rPr>
              <a:t> ở </a:t>
            </a:r>
            <a:r>
              <a:rPr lang="en-US" dirty="0" err="1">
                <a:latin typeface="+mj-lt"/>
                <a:cs typeface="Times New Roman" panose="02020603050405020304"/>
              </a:rPr>
              <a:t>trẻ</a:t>
            </a:r>
            <a:r>
              <a:rPr lang="en-US" dirty="0">
                <a:latin typeface="+mj-lt"/>
                <a:cs typeface="Times New Roman" panose="02020603050405020304"/>
              </a:rPr>
              <a:t> VKTPTN </a:t>
            </a:r>
            <a:r>
              <a:rPr lang="en-US" dirty="0" err="1">
                <a:latin typeface="+mj-lt"/>
                <a:cs typeface="Times New Roman" panose="02020603050405020304"/>
              </a:rPr>
              <a:t>có</a:t>
            </a:r>
            <a:r>
              <a:rPr lang="en-US" dirty="0">
                <a:latin typeface="+mj-lt"/>
                <a:cs typeface="Times New Roman" panose="02020603050405020304"/>
              </a:rPr>
              <a:t> </a:t>
            </a:r>
            <a:r>
              <a:rPr lang="en-US" dirty="0" err="1">
                <a:latin typeface="+mj-lt"/>
                <a:cs typeface="Times New Roman" panose="02020603050405020304"/>
              </a:rPr>
              <a:t>gia</a:t>
            </a:r>
            <a:r>
              <a:rPr lang="en-US" dirty="0">
                <a:latin typeface="+mj-lt"/>
                <a:cs typeface="Times New Roman" panose="02020603050405020304"/>
              </a:rPr>
              <a:t> </a:t>
            </a:r>
            <a:r>
              <a:rPr lang="en-US" dirty="0" err="1">
                <a:latin typeface="+mj-lt"/>
                <a:cs typeface="Times New Roman" panose="02020603050405020304"/>
              </a:rPr>
              <a:t>tăng</a:t>
            </a:r>
            <a:r>
              <a:rPr lang="en-US" dirty="0">
                <a:latin typeface="+mj-lt"/>
                <a:cs typeface="Times New Roman" panose="02020603050405020304"/>
              </a:rPr>
              <a:t> </a:t>
            </a:r>
            <a:r>
              <a:rPr lang="en-US" dirty="0" err="1">
                <a:latin typeface="+mj-lt"/>
                <a:cs typeface="Times New Roman" panose="02020603050405020304"/>
              </a:rPr>
              <a:t>nhiều</a:t>
            </a:r>
            <a:r>
              <a:rPr lang="en-US" dirty="0">
                <a:latin typeface="+mj-lt"/>
                <a:cs typeface="Times New Roman" panose="02020603050405020304"/>
              </a:rPr>
              <a:t> cytokines </a:t>
            </a:r>
            <a:r>
              <a:rPr lang="en-US" dirty="0" err="1">
                <a:latin typeface="+mj-lt"/>
                <a:cs typeface="Times New Roman" panose="02020603050405020304"/>
              </a:rPr>
              <a:t>tiền</a:t>
            </a:r>
            <a:r>
              <a:rPr lang="en-US" dirty="0">
                <a:latin typeface="+mj-lt"/>
                <a:cs typeface="Times New Roman" panose="02020603050405020304"/>
              </a:rPr>
              <a:t> </a:t>
            </a:r>
            <a:r>
              <a:rPr lang="en-US" dirty="0" err="1">
                <a:latin typeface="+mj-lt"/>
                <a:cs typeface="Times New Roman" panose="02020603050405020304"/>
              </a:rPr>
              <a:t>viêm</a:t>
            </a:r>
            <a:r>
              <a:rPr lang="en-US" dirty="0">
                <a:latin typeface="+mj-lt"/>
                <a:cs typeface="Times New Roman" panose="02020603050405020304"/>
              </a:rPr>
              <a:t> </a:t>
            </a:r>
            <a:r>
              <a:rPr lang="en-US" dirty="0" err="1">
                <a:latin typeface="+mj-lt"/>
                <a:cs typeface="Times New Roman" panose="02020603050405020304"/>
              </a:rPr>
              <a:t>như</a:t>
            </a:r>
            <a:r>
              <a:rPr lang="en-US" dirty="0">
                <a:latin typeface="+mj-lt"/>
                <a:cs typeface="Times New Roman" panose="02020603050405020304"/>
              </a:rPr>
              <a:t>: IL-1, IL-6, TNF-</a:t>
            </a:r>
            <a:r>
              <a:rPr lang="el-GR" dirty="0">
                <a:latin typeface="+mj-lt"/>
                <a:cs typeface="Times New Roman" panose="02020603050405020304"/>
              </a:rPr>
              <a:t> α</a:t>
            </a:r>
            <a:r>
              <a:rPr lang="en-US" dirty="0">
                <a:latin typeface="+mj-lt"/>
                <a:cs typeface="Times New Roman" panose="02020603050405020304"/>
              </a:rPr>
              <a:t>. </a:t>
            </a:r>
            <a:r>
              <a:rPr lang="en-US" dirty="0" err="1">
                <a:latin typeface="+mj-lt"/>
                <a:cs typeface="Times New Roman" panose="02020603050405020304"/>
              </a:rPr>
              <a:t>Trong</a:t>
            </a:r>
            <a:r>
              <a:rPr lang="en-US" dirty="0">
                <a:latin typeface="+mj-lt"/>
                <a:cs typeface="Times New Roman" panose="02020603050405020304"/>
              </a:rPr>
              <a:t> </a:t>
            </a:r>
            <a:r>
              <a:rPr lang="en-US" dirty="0" err="1">
                <a:latin typeface="+mj-lt"/>
                <a:cs typeface="Times New Roman" panose="02020603050405020304"/>
              </a:rPr>
              <a:t>số</a:t>
            </a:r>
            <a:r>
              <a:rPr lang="en-US" dirty="0">
                <a:latin typeface="+mj-lt"/>
                <a:cs typeface="Times New Roman" panose="02020603050405020304"/>
              </a:rPr>
              <a:t> </a:t>
            </a:r>
            <a:r>
              <a:rPr lang="en-US" dirty="0" err="1">
                <a:latin typeface="+mj-lt"/>
                <a:cs typeface="Times New Roman" panose="02020603050405020304"/>
              </a:rPr>
              <a:t>này</a:t>
            </a:r>
            <a:r>
              <a:rPr lang="en-US" dirty="0">
                <a:latin typeface="+mj-lt"/>
                <a:cs typeface="Times New Roman" panose="02020603050405020304"/>
              </a:rPr>
              <a:t>,  IL6 </a:t>
            </a:r>
            <a:r>
              <a:rPr lang="en-US" dirty="0" err="1">
                <a:latin typeface="+mj-lt"/>
                <a:cs typeface="Times New Roman" panose="02020603050405020304"/>
              </a:rPr>
              <a:t>và</a:t>
            </a:r>
            <a:r>
              <a:rPr lang="en-US" dirty="0">
                <a:latin typeface="+mj-lt"/>
                <a:cs typeface="Times New Roman" panose="02020603050405020304"/>
              </a:rPr>
              <a:t> TNF</a:t>
            </a:r>
            <a:r>
              <a:rPr lang="el-GR" dirty="0">
                <a:latin typeface="+mj-lt"/>
                <a:cs typeface="Times New Roman" panose="02020603050405020304"/>
              </a:rPr>
              <a:t> α</a:t>
            </a:r>
            <a:r>
              <a:rPr lang="en-US" dirty="0">
                <a:latin typeface="+mj-lt"/>
                <a:cs typeface="Times New Roman" panose="02020603050405020304"/>
              </a:rPr>
              <a:t> </a:t>
            </a:r>
            <a:r>
              <a:rPr lang="en-US" dirty="0" err="1">
                <a:latin typeface="+mj-lt"/>
                <a:cs typeface="Times New Roman" panose="02020603050405020304"/>
              </a:rPr>
              <a:t>thường</a:t>
            </a:r>
            <a:r>
              <a:rPr lang="en-US" dirty="0">
                <a:latin typeface="+mj-lt"/>
                <a:cs typeface="Times New Roman" panose="02020603050405020304"/>
              </a:rPr>
              <a:t> </a:t>
            </a:r>
            <a:r>
              <a:rPr lang="en-US" dirty="0" err="1">
                <a:latin typeface="+mj-lt"/>
                <a:cs typeface="Times New Roman" panose="02020603050405020304"/>
              </a:rPr>
              <a:t>tăng</a:t>
            </a:r>
            <a:r>
              <a:rPr lang="en-US" dirty="0">
                <a:latin typeface="+mj-lt"/>
                <a:cs typeface="Times New Roman" panose="02020603050405020304"/>
              </a:rPr>
              <a:t> </a:t>
            </a:r>
            <a:r>
              <a:rPr lang="en-US" dirty="0" err="1">
                <a:latin typeface="+mj-lt"/>
                <a:cs typeface="Times New Roman" panose="02020603050405020304"/>
              </a:rPr>
              <a:t>nhiều</a:t>
            </a:r>
            <a:r>
              <a:rPr lang="en-US" dirty="0">
                <a:latin typeface="+mj-lt"/>
                <a:cs typeface="Times New Roman" panose="02020603050405020304"/>
              </a:rPr>
              <a:t> </a:t>
            </a:r>
            <a:r>
              <a:rPr lang="en-US" dirty="0" err="1">
                <a:latin typeface="+mj-lt"/>
                <a:cs typeface="Times New Roman" panose="02020603050405020304"/>
              </a:rPr>
              <a:t>nhất</a:t>
            </a:r>
            <a:r>
              <a:rPr lang="en-US" dirty="0">
                <a:latin typeface="+mj-lt"/>
                <a:cs typeface="Times New Roman" panose="02020603050405020304"/>
              </a:rPr>
              <a:t>, </a:t>
            </a:r>
            <a:r>
              <a:rPr lang="en-US" dirty="0" err="1">
                <a:latin typeface="+mj-lt"/>
                <a:cs typeface="Times New Roman" panose="02020603050405020304"/>
              </a:rPr>
              <a:t>nhưng</a:t>
            </a:r>
            <a:r>
              <a:rPr lang="en-US" dirty="0">
                <a:latin typeface="+mj-lt"/>
                <a:cs typeface="Times New Roman" panose="02020603050405020304"/>
              </a:rPr>
              <a:t> IL-6 </a:t>
            </a:r>
            <a:r>
              <a:rPr lang="en-US" dirty="0" err="1">
                <a:latin typeface="+mj-lt"/>
                <a:cs typeface="Times New Roman" panose="02020603050405020304"/>
              </a:rPr>
              <a:t>vẫn</a:t>
            </a:r>
            <a:r>
              <a:rPr lang="en-US" dirty="0">
                <a:latin typeface="+mj-lt"/>
                <a:cs typeface="Times New Roman" panose="02020603050405020304"/>
              </a:rPr>
              <a:t> </a:t>
            </a:r>
            <a:r>
              <a:rPr lang="en-US" dirty="0" err="1">
                <a:latin typeface="+mj-lt"/>
                <a:cs typeface="Times New Roman" panose="02020603050405020304"/>
              </a:rPr>
              <a:t>là</a:t>
            </a:r>
            <a:r>
              <a:rPr lang="en-US" dirty="0">
                <a:latin typeface="+mj-lt"/>
                <a:cs typeface="Times New Roman" panose="02020603050405020304"/>
              </a:rPr>
              <a:t> </a:t>
            </a:r>
            <a:r>
              <a:rPr lang="en-US" dirty="0" err="1">
                <a:latin typeface="+mj-lt"/>
                <a:cs typeface="Times New Roman" panose="02020603050405020304"/>
              </a:rPr>
              <a:t>cytokin</a:t>
            </a:r>
            <a:r>
              <a:rPr lang="en-US" dirty="0">
                <a:latin typeface="+mj-lt"/>
                <a:cs typeface="Times New Roman" panose="02020603050405020304"/>
              </a:rPr>
              <a:t> </a:t>
            </a:r>
            <a:r>
              <a:rPr lang="en-US" dirty="0" err="1">
                <a:latin typeface="+mj-lt"/>
                <a:cs typeface="Times New Roman" panose="02020603050405020304"/>
              </a:rPr>
              <a:t>tăng</a:t>
            </a:r>
            <a:r>
              <a:rPr lang="en-US" dirty="0">
                <a:latin typeface="+mj-lt"/>
                <a:cs typeface="Times New Roman" panose="02020603050405020304"/>
              </a:rPr>
              <a:t> </a:t>
            </a:r>
            <a:r>
              <a:rPr lang="en-US" dirty="0" err="1">
                <a:latin typeface="+mj-lt"/>
                <a:cs typeface="Times New Roman" panose="02020603050405020304"/>
              </a:rPr>
              <a:t>chủ</a:t>
            </a:r>
            <a:r>
              <a:rPr lang="en-US" dirty="0">
                <a:latin typeface="+mj-lt"/>
                <a:cs typeface="Times New Roman" panose="02020603050405020304"/>
              </a:rPr>
              <a:t> </a:t>
            </a:r>
            <a:r>
              <a:rPr lang="en-US" dirty="0" err="1">
                <a:latin typeface="+mj-lt"/>
                <a:cs typeface="Times New Roman" panose="02020603050405020304"/>
              </a:rPr>
              <a:t>đạo</a:t>
            </a:r>
            <a:r>
              <a:rPr lang="en-US" dirty="0">
                <a:latin typeface="+mj-lt"/>
                <a:cs typeface="Times New Roman" panose="02020603050405020304"/>
              </a:rPr>
              <a:t> </a:t>
            </a:r>
            <a:r>
              <a:rPr lang="en-US" dirty="0" err="1">
                <a:latin typeface="+mj-lt"/>
                <a:cs typeface="Times New Roman" panose="02020603050405020304"/>
              </a:rPr>
              <a:t>với</a:t>
            </a:r>
            <a:r>
              <a:rPr lang="en-US" dirty="0">
                <a:latin typeface="+mj-lt"/>
                <a:cs typeface="Times New Roman" panose="02020603050405020304"/>
              </a:rPr>
              <a:t> </a:t>
            </a:r>
            <a:r>
              <a:rPr lang="en-US" dirty="0" err="1">
                <a:latin typeface="+mj-lt"/>
                <a:cs typeface="Times New Roman" panose="02020603050405020304"/>
              </a:rPr>
              <a:t>nồng</a:t>
            </a:r>
            <a:r>
              <a:rPr lang="en-US" dirty="0">
                <a:latin typeface="+mj-lt"/>
                <a:cs typeface="Times New Roman" panose="02020603050405020304"/>
              </a:rPr>
              <a:t> </a:t>
            </a:r>
            <a:r>
              <a:rPr lang="en-US" dirty="0" err="1">
                <a:latin typeface="+mj-lt"/>
                <a:cs typeface="Times New Roman" panose="02020603050405020304"/>
              </a:rPr>
              <a:t>độ</a:t>
            </a:r>
            <a:r>
              <a:rPr lang="en-US" dirty="0">
                <a:latin typeface="+mj-lt"/>
                <a:cs typeface="Times New Roman" panose="02020603050405020304"/>
              </a:rPr>
              <a:t> </a:t>
            </a:r>
            <a:r>
              <a:rPr lang="en-US" dirty="0" err="1">
                <a:latin typeface="+mj-lt"/>
                <a:cs typeface="Times New Roman" panose="02020603050405020304"/>
              </a:rPr>
              <a:t>cao</a:t>
            </a:r>
            <a:r>
              <a:rPr lang="en-US" dirty="0">
                <a:latin typeface="+mj-lt"/>
                <a:cs typeface="Times New Roman" panose="02020603050405020304"/>
              </a:rPr>
              <a:t> </a:t>
            </a:r>
            <a:r>
              <a:rPr lang="en-US" dirty="0" err="1">
                <a:latin typeface="+mj-lt"/>
                <a:cs typeface="Times New Roman" panose="02020603050405020304"/>
              </a:rPr>
              <a:t>và</a:t>
            </a:r>
            <a:r>
              <a:rPr lang="en-US" dirty="0">
                <a:latin typeface="+mj-lt"/>
                <a:cs typeface="Times New Roman" panose="02020603050405020304"/>
              </a:rPr>
              <a:t> </a:t>
            </a:r>
            <a:r>
              <a:rPr lang="en-US" dirty="0" err="1">
                <a:latin typeface="+mj-lt"/>
                <a:cs typeface="Times New Roman" panose="02020603050405020304"/>
              </a:rPr>
              <a:t>có</a:t>
            </a:r>
            <a:r>
              <a:rPr lang="en-US" dirty="0">
                <a:latin typeface="+mj-lt"/>
                <a:cs typeface="Times New Roman" panose="02020603050405020304"/>
              </a:rPr>
              <a:t> </a:t>
            </a:r>
            <a:r>
              <a:rPr lang="en-US" dirty="0" err="1">
                <a:latin typeface="+mj-lt"/>
                <a:cs typeface="Times New Roman" panose="02020603050405020304"/>
              </a:rPr>
              <a:t>liên</a:t>
            </a:r>
            <a:r>
              <a:rPr lang="en-US" dirty="0">
                <a:latin typeface="+mj-lt"/>
                <a:cs typeface="Times New Roman" panose="02020603050405020304"/>
              </a:rPr>
              <a:t> </a:t>
            </a:r>
            <a:r>
              <a:rPr lang="en-US" dirty="0" err="1">
                <a:latin typeface="+mj-lt"/>
                <a:cs typeface="Times New Roman" panose="02020603050405020304"/>
              </a:rPr>
              <a:t>quan</a:t>
            </a:r>
            <a:r>
              <a:rPr lang="en-US" dirty="0">
                <a:latin typeface="+mj-lt"/>
                <a:cs typeface="Times New Roman" panose="02020603050405020304"/>
              </a:rPr>
              <a:t> </a:t>
            </a:r>
            <a:r>
              <a:rPr lang="en-US" dirty="0" err="1">
                <a:latin typeface="+mj-lt"/>
                <a:cs typeface="Times New Roman" panose="02020603050405020304"/>
              </a:rPr>
              <a:t>đến</a:t>
            </a:r>
            <a:r>
              <a:rPr lang="en-US" dirty="0">
                <a:latin typeface="+mj-lt"/>
                <a:cs typeface="Times New Roman" panose="02020603050405020304"/>
              </a:rPr>
              <a:t> HTB </a:t>
            </a:r>
            <a:r>
              <a:rPr lang="en-US" dirty="0" err="1">
                <a:latin typeface="+mj-lt"/>
                <a:cs typeface="Times New Roman" panose="02020603050405020304"/>
              </a:rPr>
              <a:t>nặng</a:t>
            </a:r>
            <a:r>
              <a:rPr lang="en-US" dirty="0">
                <a:latin typeface="+mj-lt"/>
                <a:cs typeface="Times New Roman" panose="02020603050405020304"/>
              </a:rPr>
              <a:t>, do </a:t>
            </a:r>
            <a:r>
              <a:rPr lang="en-US" dirty="0" err="1">
                <a:latin typeface="+mj-lt"/>
                <a:cs typeface="Times New Roman" panose="02020603050405020304"/>
              </a:rPr>
              <a:t>đó</a:t>
            </a:r>
            <a:r>
              <a:rPr lang="en-US" dirty="0">
                <a:latin typeface="+mj-lt"/>
                <a:cs typeface="Times New Roman" panose="02020603050405020304"/>
              </a:rPr>
              <a:t> FDA </a:t>
            </a:r>
            <a:r>
              <a:rPr lang="en-US" dirty="0" err="1">
                <a:latin typeface="+mj-lt"/>
                <a:cs typeface="Times New Roman" panose="02020603050405020304"/>
              </a:rPr>
              <a:t>đã</a:t>
            </a:r>
            <a:r>
              <a:rPr lang="en-US" dirty="0">
                <a:latin typeface="+mj-lt"/>
                <a:cs typeface="Times New Roman" panose="02020603050405020304"/>
              </a:rPr>
              <a:t> </a:t>
            </a:r>
            <a:r>
              <a:rPr lang="en-US" dirty="0" err="1">
                <a:latin typeface="+mj-lt"/>
                <a:cs typeface="Times New Roman" panose="02020603050405020304"/>
              </a:rPr>
              <a:t>chấp</a:t>
            </a:r>
            <a:r>
              <a:rPr lang="en-US" dirty="0">
                <a:latin typeface="+mj-lt"/>
                <a:cs typeface="Times New Roman" panose="02020603050405020304"/>
              </a:rPr>
              <a:t> </a:t>
            </a:r>
            <a:r>
              <a:rPr lang="en-US" dirty="0" err="1">
                <a:latin typeface="+mj-lt"/>
                <a:cs typeface="Times New Roman" panose="02020603050405020304"/>
              </a:rPr>
              <a:t>thuận</a:t>
            </a:r>
            <a:r>
              <a:rPr lang="en-US" dirty="0">
                <a:latin typeface="+mj-lt"/>
                <a:cs typeface="Times New Roman" panose="02020603050405020304"/>
              </a:rPr>
              <a:t> </a:t>
            </a:r>
            <a:r>
              <a:rPr lang="en-US" dirty="0" err="1">
                <a:latin typeface="+mj-lt"/>
                <a:cs typeface="Times New Roman" panose="02020603050405020304"/>
              </a:rPr>
              <a:t>sử</a:t>
            </a:r>
            <a:r>
              <a:rPr lang="en-US" dirty="0">
                <a:latin typeface="+mj-lt"/>
                <a:cs typeface="Times New Roman" panose="02020603050405020304"/>
              </a:rPr>
              <a:t> </a:t>
            </a:r>
            <a:r>
              <a:rPr lang="en-US" dirty="0" err="1">
                <a:latin typeface="+mj-lt"/>
                <a:cs typeface="Times New Roman" panose="02020603050405020304"/>
              </a:rPr>
              <a:t>dụng</a:t>
            </a:r>
            <a:r>
              <a:rPr lang="en-US" dirty="0">
                <a:latin typeface="+mj-lt"/>
                <a:cs typeface="Times New Roman" panose="02020603050405020304"/>
              </a:rPr>
              <a:t> Tocilizumab </a:t>
            </a:r>
            <a:r>
              <a:rPr lang="en-US" dirty="0" err="1">
                <a:latin typeface="+mj-lt"/>
                <a:cs typeface="Times New Roman" panose="02020603050405020304"/>
              </a:rPr>
              <a:t>trong</a:t>
            </a:r>
            <a:r>
              <a:rPr lang="en-US" dirty="0">
                <a:latin typeface="+mj-lt"/>
                <a:cs typeface="Times New Roman" panose="02020603050405020304"/>
              </a:rPr>
              <a:t> </a:t>
            </a:r>
            <a:r>
              <a:rPr lang="en-US" dirty="0" err="1">
                <a:latin typeface="+mj-lt"/>
                <a:cs typeface="Times New Roman" panose="02020603050405020304"/>
              </a:rPr>
              <a:t>điều</a:t>
            </a:r>
            <a:r>
              <a:rPr lang="en-US" dirty="0">
                <a:latin typeface="+mj-lt"/>
                <a:cs typeface="Times New Roman" panose="02020603050405020304"/>
              </a:rPr>
              <a:t> </a:t>
            </a:r>
            <a:r>
              <a:rPr lang="en-US" dirty="0" err="1">
                <a:latin typeface="+mj-lt"/>
                <a:cs typeface="Times New Roman" panose="02020603050405020304"/>
              </a:rPr>
              <a:t>trị</a:t>
            </a:r>
            <a:r>
              <a:rPr lang="en-US" dirty="0">
                <a:latin typeface="+mj-lt"/>
                <a:cs typeface="Times New Roman" panose="02020603050405020304"/>
              </a:rPr>
              <a:t> VKTPTN </a:t>
            </a:r>
            <a:r>
              <a:rPr lang="en-US" dirty="0" err="1">
                <a:latin typeface="+mj-lt"/>
              </a:rPr>
              <a:t>thể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hệ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thống</a:t>
            </a:r>
            <a:r>
              <a:rPr lang="en-US" dirty="0">
                <a:latin typeface="+mj-lt"/>
              </a:rPr>
              <a:t> (FDA 2011)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khớp</a:t>
            </a:r>
            <a:r>
              <a:rPr lang="en-US" dirty="0">
                <a:latin typeface="+mj-lt"/>
              </a:rPr>
              <a:t> (FDA 2013)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Anti TNF</a:t>
            </a:r>
            <a:r>
              <a:rPr lang="el-GR" dirty="0">
                <a:latin typeface="Calibri" panose="020F0502020204030204" pitchFamily="34" charset="0"/>
                <a:cs typeface="Times New Roman" panose="02020603050405020304"/>
              </a:rPr>
              <a:t>α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(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Adalimumab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, …)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là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LPSH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được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chỉ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định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khi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trẻ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VKTPTN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thuộc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thể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lâm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sàng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có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tăng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TNF</a:t>
            </a:r>
            <a:r>
              <a:rPr lang="el-GR" dirty="0">
                <a:latin typeface="Calibri" panose="020F0502020204030204" pitchFamily="34" charset="0"/>
                <a:cs typeface="Times New Roman" panose="02020603050405020304"/>
              </a:rPr>
              <a:t>α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là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chính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hoặc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được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chọn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thay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thế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khi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bn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không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dung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nạp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hoặc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thất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bại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điều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trị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/>
              </a:rPr>
              <a:t>với</a:t>
            </a:r>
            <a:r>
              <a:rPr lang="en-US" dirty="0">
                <a:latin typeface="Calibri" panose="020F0502020204030204" pitchFamily="34" charset="0"/>
                <a:cs typeface="Times New Roman" panose="02020603050405020304"/>
              </a:rPr>
              <a:t> Tocilizumab. 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1464" y="116112"/>
            <a:ext cx="11094720" cy="713232"/>
          </a:xfrm>
        </p:spPr>
        <p:txBody>
          <a:bodyPr/>
          <a:lstStyle/>
          <a:p>
            <a:r>
              <a:rPr lang="en-US" sz="3600" dirty="0">
                <a:solidFill>
                  <a:srgbClr val="00B050"/>
                </a:solidFill>
              </a:rPr>
              <a:t>LỰA CHỌN LPSH NÀO CHO PHÙ HỢP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AE673F-5BC8-47D1-B75C-F6EFBD9D885E}" type="slidenum">
              <a:rPr lang="en-US" smtClean="0">
                <a:solidFill>
                  <a:srgbClr val="FFFFFF"/>
                </a:solidFill>
              </a:rPr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6044" y="5943765"/>
            <a:ext cx="117197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(*) </a:t>
            </a:r>
            <a:r>
              <a:rPr lang="en-US" sz="1400" dirty="0" err="1"/>
              <a:t>Beukelman</a:t>
            </a:r>
            <a:r>
              <a:rPr lang="en-US" sz="1400" dirty="0"/>
              <a:t> T, </a:t>
            </a:r>
            <a:r>
              <a:rPr lang="en-US" sz="1400" dirty="0" err="1"/>
              <a:t>Patkar</a:t>
            </a:r>
            <a:r>
              <a:rPr lang="en-US" sz="1400" dirty="0"/>
              <a:t> NM, </a:t>
            </a:r>
            <a:r>
              <a:rPr lang="en-US" sz="1400" dirty="0" err="1"/>
              <a:t>Saag</a:t>
            </a:r>
            <a:r>
              <a:rPr lang="en-US" sz="1400" dirty="0"/>
              <a:t> KG, </a:t>
            </a:r>
            <a:r>
              <a:rPr lang="en-US" sz="1400" dirty="0" err="1"/>
              <a:t>Tolleson</a:t>
            </a:r>
            <a:r>
              <a:rPr lang="en-US" sz="1400" dirty="0"/>
              <a:t>-Rinehart S, </a:t>
            </a:r>
            <a:r>
              <a:rPr lang="en-US" sz="1400" dirty="0" err="1"/>
              <a:t>Cron</a:t>
            </a:r>
            <a:r>
              <a:rPr lang="en-US" sz="1400" dirty="0"/>
              <a:t> RQ, DeWitt EM, et al. 2011 American College of Rheumatology recommendations for the treatment of juvenile idiopathic arthritis: Initiation and safety monitoring of therapeutic agents for the treatment of arthritis and systemic features. Arthritis Care Res. 2011;63:465–82. doi:10.1002/acr.20460.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CẢM </a:t>
            </a:r>
            <a:r>
              <a:rPr lang="vi-VN" sz="6000" b="1" dirty="0"/>
              <a:t>Ơ</a:t>
            </a:r>
            <a:r>
              <a:rPr lang="en-US" sz="6000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5725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B050"/>
                </a:solidFill>
              </a:rPr>
              <a:t>Đại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cương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VKTPTN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khớp</a:t>
            </a:r>
            <a:r>
              <a:rPr lang="en-US" dirty="0"/>
              <a:t> </a:t>
            </a:r>
            <a:r>
              <a:rPr lang="en-US" dirty="0" err="1"/>
              <a:t>mạn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ở </a:t>
            </a:r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,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1/1000 </a:t>
            </a:r>
            <a:r>
              <a:rPr lang="en-US" dirty="0" err="1"/>
              <a:t>trẻ</a:t>
            </a:r>
            <a:endParaRPr lang="en-US" dirty="0"/>
          </a:p>
          <a:p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khớp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16 </a:t>
            </a:r>
            <a:r>
              <a:rPr lang="en-US" dirty="0" err="1"/>
              <a:t>tuổi</a:t>
            </a:r>
            <a:r>
              <a:rPr lang="en-US" dirty="0"/>
              <a:t>,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6 </a:t>
            </a:r>
            <a:r>
              <a:rPr lang="en-US" dirty="0" err="1"/>
              <a:t>tuần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khớp</a:t>
            </a:r>
            <a:r>
              <a:rPr lang="en-US" dirty="0"/>
              <a:t> ở </a:t>
            </a:r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.</a:t>
            </a:r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ILAR </a:t>
            </a:r>
            <a:r>
              <a:rPr lang="en-US" dirty="0" err="1"/>
              <a:t>gồm</a:t>
            </a:r>
            <a:r>
              <a:rPr lang="en-US" dirty="0"/>
              <a:t> 7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khớp</a:t>
            </a:r>
            <a:endParaRPr lang="en-US" dirty="0"/>
          </a:p>
          <a:p>
            <a:pPr lvl="1"/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khớp</a:t>
            </a:r>
            <a:r>
              <a:rPr lang="en-US" dirty="0"/>
              <a:t> RF (-)</a:t>
            </a:r>
          </a:p>
          <a:p>
            <a:pPr lvl="1"/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khớp</a:t>
            </a:r>
            <a:r>
              <a:rPr lang="en-US" dirty="0"/>
              <a:t> RF (+)</a:t>
            </a:r>
          </a:p>
          <a:p>
            <a:pPr lvl="1"/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/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bám</a:t>
            </a:r>
            <a:r>
              <a:rPr lang="en-US" dirty="0"/>
              <a:t> </a:t>
            </a:r>
            <a:r>
              <a:rPr lang="en-US" dirty="0" err="1"/>
              <a:t>gân</a:t>
            </a:r>
            <a:endParaRPr lang="en-US" dirty="0"/>
          </a:p>
          <a:p>
            <a:pPr lvl="1"/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khớp</a:t>
            </a:r>
            <a:r>
              <a:rPr lang="en-US" dirty="0"/>
              <a:t> </a:t>
            </a:r>
            <a:r>
              <a:rPr lang="en-US" dirty="0" err="1"/>
              <a:t>vẩy</a:t>
            </a:r>
            <a:r>
              <a:rPr lang="en-US" dirty="0"/>
              <a:t> </a:t>
            </a:r>
            <a:r>
              <a:rPr lang="en-US" dirty="0" err="1"/>
              <a:t>nến</a:t>
            </a:r>
            <a:endParaRPr lang="en-US" dirty="0"/>
          </a:p>
          <a:p>
            <a:pPr lvl="1"/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khớp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B050"/>
                </a:solidFill>
              </a:rPr>
              <a:t>Nguyên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tắc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điều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trị</a:t>
            </a:r>
            <a:r>
              <a:rPr lang="en-US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b="1" dirty="0" err="1"/>
              <a:t>Hai</a:t>
            </a:r>
            <a:r>
              <a:rPr lang="en-US" b="1" dirty="0"/>
              <a:t> </a:t>
            </a:r>
            <a:r>
              <a:rPr lang="en-US" b="1" dirty="0" err="1"/>
              <a:t>yếu</a:t>
            </a:r>
            <a:r>
              <a:rPr lang="en-US" b="1" dirty="0"/>
              <a:t> </a:t>
            </a:r>
            <a:r>
              <a:rPr lang="en-US" b="1" dirty="0" err="1"/>
              <a:t>tố</a:t>
            </a:r>
            <a:r>
              <a:rPr lang="en-US" b="1" dirty="0"/>
              <a:t> then </a:t>
            </a:r>
            <a:r>
              <a:rPr lang="en-US" b="1" dirty="0" err="1"/>
              <a:t>chốt</a:t>
            </a:r>
            <a:r>
              <a:rPr lang="en-US" b="1" dirty="0"/>
              <a:t> :</a:t>
            </a:r>
          </a:p>
          <a:p>
            <a:pPr lvl="2"/>
            <a:r>
              <a:rPr lang="en-US" sz="2400" dirty="0" err="1"/>
              <a:t>Cửa</a:t>
            </a:r>
            <a:r>
              <a:rPr lang="en-US" sz="2400" dirty="0"/>
              <a:t> </a:t>
            </a:r>
            <a:r>
              <a:rPr lang="en-US" sz="2400" dirty="0" err="1"/>
              <a:t>sổ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hội</a:t>
            </a:r>
            <a:r>
              <a:rPr lang="en-US" sz="2400" dirty="0"/>
              <a:t> (Window of opportunity) : DMARDs </a:t>
            </a:r>
            <a:r>
              <a:rPr lang="en-US" sz="2400" dirty="0" err="1"/>
              <a:t>cổ</a:t>
            </a:r>
            <a:r>
              <a:rPr lang="en-US" sz="2400" dirty="0"/>
              <a:t> </a:t>
            </a:r>
            <a:r>
              <a:rPr lang="en-US" sz="2400" dirty="0" err="1"/>
              <a:t>điển</a:t>
            </a:r>
            <a:r>
              <a:rPr lang="en-US" sz="2400" dirty="0"/>
              <a:t>,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phản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viêm</a:t>
            </a:r>
            <a:r>
              <a:rPr lang="en-US" sz="2400" dirty="0"/>
              <a:t> </a:t>
            </a:r>
            <a:r>
              <a:rPr lang="en-US" sz="2400" dirty="0" err="1"/>
              <a:t>sớm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cực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bệnh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sang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nhằm</a:t>
            </a:r>
            <a:r>
              <a:rPr lang="en-US" sz="2400" dirty="0"/>
              <a:t> </a:t>
            </a:r>
            <a:r>
              <a:rPr lang="en-US" sz="2400" dirty="0" err="1"/>
              <a:t>hạn</a:t>
            </a:r>
            <a:r>
              <a:rPr lang="en-US" sz="2400" dirty="0"/>
              <a:t> </a:t>
            </a:r>
            <a:r>
              <a:rPr lang="en-US" sz="2400" dirty="0" err="1"/>
              <a:t>chế</a:t>
            </a:r>
            <a:r>
              <a:rPr lang="en-US" sz="2400" dirty="0"/>
              <a:t> </a:t>
            </a:r>
            <a:r>
              <a:rPr lang="en-US" sz="2400" dirty="0" err="1"/>
              <a:t>tổn</a:t>
            </a:r>
            <a:r>
              <a:rPr lang="en-US" sz="2400" dirty="0"/>
              <a:t> </a:t>
            </a:r>
            <a:r>
              <a:rPr lang="en-US" sz="2400" dirty="0" err="1"/>
              <a:t>thương</a:t>
            </a:r>
            <a:r>
              <a:rPr lang="en-US" sz="2400" dirty="0"/>
              <a:t> do </a:t>
            </a:r>
            <a:r>
              <a:rPr lang="en-US" sz="2400" dirty="0" err="1"/>
              <a:t>bệnh</a:t>
            </a:r>
            <a:r>
              <a:rPr lang="en-US" sz="2400" dirty="0"/>
              <a:t>.</a:t>
            </a:r>
          </a:p>
          <a:p>
            <a:pPr marL="914400" lvl="2" indent="0">
              <a:buNone/>
            </a:pPr>
            <a:endParaRPr lang="en-US" sz="2400" dirty="0"/>
          </a:p>
          <a:p>
            <a:pPr lvl="2"/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(Treat to target) :  DMARDs </a:t>
            </a: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, </a:t>
            </a:r>
            <a:r>
              <a:rPr lang="en-US" sz="2400" dirty="0" err="1"/>
              <a:t>khái</a:t>
            </a:r>
            <a:r>
              <a:rPr lang="en-US" sz="2400" dirty="0"/>
              <a:t> </a:t>
            </a:r>
            <a:r>
              <a:rPr lang="en-US" sz="2400" dirty="0" err="1"/>
              <a:t>niệm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kỷ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đạt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lui</a:t>
            </a:r>
            <a:r>
              <a:rPr lang="en-US" sz="2400" dirty="0"/>
              <a:t> </a:t>
            </a:r>
            <a:r>
              <a:rPr lang="en-US" sz="2400" dirty="0" err="1"/>
              <a:t>bệnh</a:t>
            </a:r>
            <a:r>
              <a:rPr lang="en-US" sz="2400" dirty="0"/>
              <a:t> </a:t>
            </a:r>
            <a:r>
              <a:rPr lang="en-US" sz="2400" dirty="0" err="1"/>
              <a:t>lâm</a:t>
            </a:r>
            <a:r>
              <a:rPr lang="en-US" sz="2400" dirty="0"/>
              <a:t> </a:t>
            </a:r>
            <a:r>
              <a:rPr lang="en-US" sz="2400" dirty="0" err="1"/>
              <a:t>sàng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dưới</a:t>
            </a:r>
            <a:r>
              <a:rPr lang="en-US" sz="2400" dirty="0"/>
              <a:t> </a:t>
            </a:r>
            <a:r>
              <a:rPr lang="en-US" sz="2400" dirty="0" err="1"/>
              <a:t>lâm</a:t>
            </a:r>
            <a:r>
              <a:rPr lang="en-US" sz="2400" dirty="0"/>
              <a:t> </a:t>
            </a:r>
            <a:r>
              <a:rPr lang="en-US" sz="2400" dirty="0" err="1"/>
              <a:t>sàng</a:t>
            </a:r>
            <a:r>
              <a:rPr lang="en-US" sz="2400" dirty="0"/>
              <a:t>, </a:t>
            </a:r>
            <a:r>
              <a:rPr lang="en-US" sz="2400" dirty="0" err="1"/>
              <a:t>duy</a:t>
            </a:r>
            <a:r>
              <a:rPr lang="en-US" sz="2400" dirty="0"/>
              <a:t> </a:t>
            </a:r>
            <a:r>
              <a:rPr lang="en-US" sz="2400" dirty="0" err="1"/>
              <a:t>trì</a:t>
            </a:r>
            <a:r>
              <a:rPr lang="en-US" sz="2400" dirty="0"/>
              <a:t> </a:t>
            </a:r>
            <a:r>
              <a:rPr lang="en-US" sz="2400" dirty="0" err="1"/>
              <a:t>tình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lui</a:t>
            </a:r>
            <a:r>
              <a:rPr lang="en-US" sz="2400" dirty="0"/>
              <a:t> </a:t>
            </a:r>
            <a:r>
              <a:rPr lang="en-US" sz="2400" dirty="0" err="1"/>
              <a:t>bệnh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B050"/>
                </a:solidFill>
              </a:rPr>
              <a:t>Điều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trị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cụ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thể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/>
              <a:t>Điều</a:t>
            </a:r>
            <a:r>
              <a:rPr lang="en-US" sz="2400" b="1" dirty="0"/>
              <a:t> </a:t>
            </a:r>
            <a:r>
              <a:rPr lang="en-US" sz="2400" b="1" dirty="0" err="1"/>
              <a:t>trị</a:t>
            </a:r>
            <a:r>
              <a:rPr lang="en-US" sz="2400" b="1" dirty="0"/>
              <a:t> ban </a:t>
            </a:r>
            <a:r>
              <a:rPr lang="en-US" sz="2400" b="1" dirty="0" err="1"/>
              <a:t>đầu</a:t>
            </a:r>
            <a:r>
              <a:rPr lang="en-US" sz="2400" b="1" dirty="0"/>
              <a:t> :</a:t>
            </a:r>
          </a:p>
          <a:p>
            <a:pPr lvl="1"/>
            <a:r>
              <a:rPr lang="en-US" dirty="0" err="1"/>
              <a:t>Kháng</a:t>
            </a:r>
            <a:r>
              <a:rPr lang="en-US" dirty="0"/>
              <a:t> </a:t>
            </a:r>
            <a:r>
              <a:rPr lang="en-US" dirty="0" err="1"/>
              <a:t>viêm</a:t>
            </a:r>
            <a:r>
              <a:rPr lang="en-US" dirty="0"/>
              <a:t> : NSAIDs, steroid</a:t>
            </a:r>
          </a:p>
          <a:p>
            <a:pPr lvl="1"/>
            <a:r>
              <a:rPr lang="en-US" dirty="0"/>
              <a:t>DMARDs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: Methotrexate, Sulfasalazine, </a:t>
            </a:r>
            <a:r>
              <a:rPr lang="en-US" dirty="0" err="1"/>
              <a:t>Hydroxycloroquin</a:t>
            </a:r>
            <a:endParaRPr lang="en-US" dirty="0"/>
          </a:p>
          <a:p>
            <a:r>
              <a:rPr lang="en-US" b="1" dirty="0" err="1"/>
              <a:t>Tuy</a:t>
            </a:r>
            <a:r>
              <a:rPr lang="en-US" b="1" dirty="0"/>
              <a:t> </a:t>
            </a:r>
            <a:r>
              <a:rPr lang="en-US" b="1" dirty="0" err="1"/>
              <a:t>nhiên</a:t>
            </a:r>
            <a:r>
              <a:rPr lang="en-US" b="1" dirty="0"/>
              <a:t> :</a:t>
            </a:r>
          </a:p>
          <a:p>
            <a:pPr lvl="1"/>
            <a:r>
              <a:rPr lang="en-US" dirty="0"/>
              <a:t>30%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NSAIDs. </a:t>
            </a:r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DMARDs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điển</a:t>
            </a:r>
            <a:endParaRPr lang="en-US" dirty="0"/>
          </a:p>
          <a:p>
            <a:pPr lvl="1"/>
            <a:r>
              <a:rPr lang="en-US" dirty="0"/>
              <a:t>50%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Methotrexate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kháng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(*)</a:t>
            </a:r>
          </a:p>
          <a:p>
            <a:pPr lvl="1"/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kháng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xấu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tàn</a:t>
            </a:r>
            <a:r>
              <a:rPr lang="en-US" dirty="0"/>
              <a:t> </a:t>
            </a:r>
            <a:r>
              <a:rPr lang="en-US" dirty="0" err="1"/>
              <a:t>tật</a:t>
            </a:r>
            <a:r>
              <a:rPr lang="en-US" dirty="0"/>
              <a:t>,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vong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8490" y="6011944"/>
            <a:ext cx="10534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(*) Silverman E, </a:t>
            </a:r>
            <a:r>
              <a:rPr lang="en-US" dirty="0" err="1"/>
              <a:t>Mouy</a:t>
            </a:r>
            <a:r>
              <a:rPr lang="en-US" dirty="0"/>
              <a:t> R, Spiegel L </a:t>
            </a:r>
            <a:r>
              <a:rPr lang="en-US" i="1" dirty="0"/>
              <a:t>et al. </a:t>
            </a:r>
            <a:r>
              <a:rPr lang="en-US" dirty="0" err="1"/>
              <a:t>Leflunomide</a:t>
            </a:r>
            <a:r>
              <a:rPr lang="en-US" dirty="0"/>
              <a:t> in juvenile rheumatoid arthritis (JRA) investigator group. </a:t>
            </a:r>
            <a:r>
              <a:rPr lang="en-US" dirty="0" err="1"/>
              <a:t>Leflunomide</a:t>
            </a:r>
            <a:r>
              <a:rPr lang="en-US" dirty="0"/>
              <a:t> or methotrexate for juvenile rheumatoid arthritis. </a:t>
            </a:r>
            <a:r>
              <a:rPr lang="en-US" i="1" dirty="0"/>
              <a:t>N. Engl. J. Med. </a:t>
            </a:r>
            <a:r>
              <a:rPr lang="en-US" dirty="0"/>
              <a:t>352, 1655–1666 (2005).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B050"/>
                </a:solidFill>
              </a:rPr>
              <a:t>Liệu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pháp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sinh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học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59" y="1636943"/>
            <a:ext cx="10889343" cy="4255861"/>
          </a:xfrm>
        </p:spPr>
        <p:txBody>
          <a:bodyPr>
            <a:normAutofit/>
          </a:bodyPr>
          <a:lstStyle/>
          <a:p>
            <a:r>
              <a:rPr lang="en-US" dirty="0"/>
              <a:t>LPSH :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cytokin</a:t>
            </a:r>
            <a:r>
              <a:rPr lang="en-US" dirty="0"/>
              <a:t> </a:t>
            </a:r>
            <a:r>
              <a:rPr lang="en-US" dirty="0" err="1"/>
              <a:t>hòa</a:t>
            </a:r>
            <a:r>
              <a:rPr lang="en-US" dirty="0"/>
              <a:t> tan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miễn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(*)</a:t>
            </a:r>
          </a:p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LPSH :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VKTPTN </a:t>
            </a:r>
            <a:r>
              <a:rPr lang="en-US" dirty="0" err="1"/>
              <a:t>vẫn</a:t>
            </a:r>
            <a:r>
              <a:rPr lang="en-US" dirty="0"/>
              <a:t> ở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liều</a:t>
            </a:r>
            <a:r>
              <a:rPr lang="en-US" dirty="0"/>
              <a:t> </a:t>
            </a:r>
            <a:r>
              <a:rPr lang="en-US" dirty="0" err="1"/>
              <a:t>Methotrexare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(15mg/m</a:t>
            </a:r>
            <a:r>
              <a:rPr lang="en-US" baseline="30000" dirty="0"/>
              <a:t>2</a:t>
            </a:r>
            <a:r>
              <a:rPr lang="en-US" dirty="0"/>
              <a:t> /</a:t>
            </a:r>
            <a:r>
              <a:rPr lang="en-US" dirty="0" err="1"/>
              <a:t>tuần</a:t>
            </a:r>
            <a:r>
              <a:rPr lang="en-US" dirty="0"/>
              <a:t>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3 </a:t>
            </a:r>
            <a:r>
              <a:rPr lang="en-US" dirty="0" err="1"/>
              <a:t>tháng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dung </a:t>
            </a:r>
            <a:r>
              <a:rPr lang="en-US" dirty="0" err="1"/>
              <a:t>nạp</a:t>
            </a:r>
            <a:r>
              <a:rPr lang="en-US" dirty="0"/>
              <a:t> hay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Methotrexate (**) </a:t>
            </a:r>
          </a:p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: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,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,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, </a:t>
            </a: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9498" y="5626894"/>
            <a:ext cx="116425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(*) </a:t>
            </a:r>
            <a:r>
              <a:rPr lang="en-US" sz="1400" dirty="0" err="1"/>
              <a:t>Ungar</a:t>
            </a:r>
            <a:r>
              <a:rPr lang="en-US" sz="1400" dirty="0"/>
              <a:t> W, et al. </a:t>
            </a:r>
            <a:r>
              <a:rPr lang="en-US" sz="1400" dirty="0" err="1"/>
              <a:t>Sem</a:t>
            </a:r>
            <a:r>
              <a:rPr lang="en-US" sz="1400" dirty="0"/>
              <a:t> </a:t>
            </a:r>
            <a:r>
              <a:rPr lang="en-US" sz="1400" dirty="0" err="1"/>
              <a:t>Arth</a:t>
            </a:r>
            <a:r>
              <a:rPr lang="en-US" sz="1400" dirty="0"/>
              <a:t> Rheum 2013;42:597-618. The use of biologic response modifiers in </a:t>
            </a:r>
            <a:r>
              <a:rPr lang="en-US" sz="1400" dirty="0" err="1"/>
              <a:t>polyarticular</a:t>
            </a:r>
            <a:r>
              <a:rPr lang="en-US" sz="1400" dirty="0"/>
              <a:t> course juvenile idiopathic </a:t>
            </a:r>
            <a:r>
              <a:rPr lang="en-US" sz="1400" dirty="0" err="1"/>
              <a:t>arthriits</a:t>
            </a:r>
            <a:r>
              <a:rPr lang="en-US" sz="1400" dirty="0"/>
              <a:t>: a systematic review. </a:t>
            </a:r>
          </a:p>
          <a:p>
            <a:r>
              <a:rPr lang="en-US" sz="1400" dirty="0"/>
              <a:t>(**)</a:t>
            </a:r>
            <a:r>
              <a:rPr lang="en-US" sz="1400" dirty="0" err="1"/>
              <a:t>Dueckers</a:t>
            </a:r>
            <a:r>
              <a:rPr lang="en-US" sz="1400" dirty="0"/>
              <a:t> G, </a:t>
            </a:r>
            <a:r>
              <a:rPr lang="en-US" sz="1400" dirty="0" err="1"/>
              <a:t>Guellac</a:t>
            </a:r>
            <a:r>
              <a:rPr lang="en-US" sz="1400" dirty="0"/>
              <a:t> N, </a:t>
            </a:r>
            <a:r>
              <a:rPr lang="en-US" sz="1400" dirty="0" err="1"/>
              <a:t>Arbogast</a:t>
            </a:r>
            <a:r>
              <a:rPr lang="en-US" sz="1400" dirty="0"/>
              <a:t> M, </a:t>
            </a:r>
            <a:r>
              <a:rPr lang="en-US" sz="1400" dirty="0" err="1"/>
              <a:t>Dannecker</a:t>
            </a:r>
            <a:r>
              <a:rPr lang="en-US" sz="1400" dirty="0"/>
              <a:t> G, </a:t>
            </a:r>
            <a:r>
              <a:rPr lang="en-US" sz="1400" dirty="0" err="1"/>
              <a:t>Foeldvari</a:t>
            </a:r>
            <a:r>
              <a:rPr lang="en-US" sz="1400" dirty="0"/>
              <a:t> I, </a:t>
            </a:r>
            <a:r>
              <a:rPr lang="en-US" sz="1400" dirty="0" err="1"/>
              <a:t>Frosch</a:t>
            </a:r>
            <a:r>
              <a:rPr lang="en-US" sz="1400" dirty="0"/>
              <a:t> M, et al. Evidence and consensus based treatment guidelines 2010 for juvenile idiopathic arthritis by the German Society of </a:t>
            </a:r>
            <a:r>
              <a:rPr lang="en-US" sz="1400" dirty="0" err="1"/>
              <a:t>Paediatric</a:t>
            </a:r>
            <a:r>
              <a:rPr lang="en-US" sz="1400" dirty="0"/>
              <a:t> Rheumatology. </a:t>
            </a:r>
            <a:r>
              <a:rPr lang="en-US" sz="1400" dirty="0" err="1"/>
              <a:t>Klin</a:t>
            </a:r>
            <a:r>
              <a:rPr lang="en-US" sz="1400" dirty="0"/>
              <a:t> </a:t>
            </a:r>
            <a:r>
              <a:rPr lang="en-US" sz="1400" dirty="0" err="1"/>
              <a:t>Padiatr</a:t>
            </a:r>
            <a:r>
              <a:rPr lang="en-US" sz="1400" dirty="0"/>
              <a:t>. 2011;223:386–94. doi:10.1055/s-0031-1287837.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B050"/>
                </a:solidFill>
              </a:rPr>
              <a:t>Lịch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sử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các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thuốc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sinh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học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: “bench to bedside medicine” (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lâm sàng).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ở </a:t>
            </a:r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VKTPTN:</a:t>
            </a:r>
          </a:p>
          <a:p>
            <a:pPr lvl="1"/>
            <a:r>
              <a:rPr lang="en-US" dirty="0"/>
              <a:t>Ức chế TNF-α : </a:t>
            </a:r>
            <a:r>
              <a:rPr lang="en-US" dirty="0" err="1"/>
              <a:t>Etanercept</a:t>
            </a:r>
            <a:r>
              <a:rPr lang="en-US" dirty="0"/>
              <a:t> (1999), </a:t>
            </a:r>
            <a:r>
              <a:rPr lang="en-US" dirty="0" err="1"/>
              <a:t>Adalimumab</a:t>
            </a:r>
            <a:r>
              <a:rPr lang="en-US" dirty="0"/>
              <a:t> (2008)</a:t>
            </a:r>
          </a:p>
          <a:p>
            <a:pPr lvl="1"/>
            <a:r>
              <a:rPr lang="en-US" dirty="0"/>
              <a:t>Ức chế IL-6 : </a:t>
            </a:r>
            <a:r>
              <a:rPr lang="en-US" dirty="0" err="1"/>
              <a:t>Tocilizumab</a:t>
            </a:r>
            <a:r>
              <a:rPr lang="en-US" dirty="0"/>
              <a:t> (2011)</a:t>
            </a:r>
          </a:p>
          <a:p>
            <a:pPr lvl="1"/>
            <a:r>
              <a:rPr lang="en-US" dirty="0"/>
              <a:t>Ức chế IL-1 : </a:t>
            </a:r>
            <a:r>
              <a:rPr lang="en-US" dirty="0" err="1"/>
              <a:t>Anakinra</a:t>
            </a:r>
            <a:endParaRPr lang="en-US" dirty="0"/>
          </a:p>
          <a:p>
            <a:pPr lvl="1"/>
            <a:r>
              <a:rPr lang="en-US" dirty="0" err="1"/>
              <a:t>Ức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bào</a:t>
            </a:r>
            <a:r>
              <a:rPr lang="en-US" dirty="0"/>
              <a:t> B : Rituximab</a:t>
            </a:r>
          </a:p>
          <a:p>
            <a:pPr lvl="1"/>
            <a:r>
              <a:rPr lang="en-US" dirty="0" err="1"/>
              <a:t>Ức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bào</a:t>
            </a:r>
            <a:r>
              <a:rPr lang="en-US" dirty="0"/>
              <a:t> T : </a:t>
            </a:r>
            <a:r>
              <a:rPr lang="en-US" dirty="0" err="1"/>
              <a:t>Abatacept</a:t>
            </a: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5307" y="991672"/>
            <a:ext cx="11384923" cy="566671"/>
          </a:xfrm>
        </p:spPr>
        <p:txBody>
          <a:bodyPr/>
          <a:lstStyle/>
          <a:p>
            <a:r>
              <a:rPr lang="en-US" sz="2800" kern="1200" dirty="0">
                <a:solidFill>
                  <a:srgbClr val="00B050"/>
                </a:solidFill>
              </a:rPr>
              <a:t>Đ</a:t>
            </a:r>
            <a:r>
              <a:rPr lang="vi-VN" sz="2800" kern="1200" dirty="0">
                <a:solidFill>
                  <a:srgbClr val="00B050"/>
                </a:solidFill>
              </a:rPr>
              <a:t>ánh giá </a:t>
            </a:r>
            <a:r>
              <a:rPr lang="en-US" sz="2800" kern="1200" dirty="0" err="1">
                <a:solidFill>
                  <a:srgbClr val="00B050"/>
                </a:solidFill>
              </a:rPr>
              <a:t>hoạt</a:t>
            </a:r>
            <a:r>
              <a:rPr lang="en-US" sz="2800" kern="1200" dirty="0">
                <a:solidFill>
                  <a:srgbClr val="00B050"/>
                </a:solidFill>
              </a:rPr>
              <a:t> </a:t>
            </a:r>
            <a:r>
              <a:rPr lang="en-US" sz="2800" kern="1200" dirty="0" err="1">
                <a:solidFill>
                  <a:srgbClr val="00B050"/>
                </a:solidFill>
              </a:rPr>
              <a:t>tính</a:t>
            </a:r>
            <a:r>
              <a:rPr lang="en-US" sz="2800" kern="1200" dirty="0">
                <a:solidFill>
                  <a:srgbClr val="00B050"/>
                </a:solidFill>
              </a:rPr>
              <a:t> </a:t>
            </a:r>
            <a:r>
              <a:rPr lang="en-US" sz="2800" kern="1200" dirty="0" err="1">
                <a:solidFill>
                  <a:srgbClr val="00B050"/>
                </a:solidFill>
              </a:rPr>
              <a:t>bệnh</a:t>
            </a:r>
            <a:r>
              <a:rPr lang="en-US" sz="2800" kern="1200" dirty="0">
                <a:solidFill>
                  <a:srgbClr val="00B050"/>
                </a:solidFill>
              </a:rPr>
              <a:t> </a:t>
            </a:r>
            <a:r>
              <a:rPr lang="en-US" sz="2800" kern="1200" dirty="0" err="1">
                <a:solidFill>
                  <a:srgbClr val="00B050"/>
                </a:solidFill>
              </a:rPr>
              <a:t>theo</a:t>
            </a:r>
            <a:r>
              <a:rPr lang="en-US" sz="2800" kern="1200" dirty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rgbClr val="00B050"/>
                </a:solidFill>
              </a:rPr>
              <a:t>ACR Pedi (American College of Rheumatology)</a:t>
            </a:r>
            <a:endParaRPr lang="en-GB" sz="2800" kern="1200" dirty="0">
              <a:solidFill>
                <a:srgbClr val="00B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35275" y="5023673"/>
            <a:ext cx="7077132" cy="806126"/>
          </a:xfrm>
        </p:spPr>
        <p:txBody>
          <a:bodyPr/>
          <a:lstStyle/>
          <a:p>
            <a:pPr marL="278130" lvl="2" indent="0">
              <a:buNone/>
            </a:pPr>
            <a:r>
              <a:rPr lang="en-GB" sz="2000" b="1" dirty="0" err="1">
                <a:solidFill>
                  <a:srgbClr val="FF0000"/>
                </a:solidFill>
              </a:rPr>
              <a:t>Đợt</a:t>
            </a:r>
            <a:r>
              <a:rPr lang="en-GB" sz="2000" b="1" dirty="0">
                <a:solidFill>
                  <a:srgbClr val="FF0000"/>
                </a:solidFill>
              </a:rPr>
              <a:t> </a:t>
            </a:r>
            <a:r>
              <a:rPr lang="en-GB" sz="2000" b="1" dirty="0" err="1">
                <a:solidFill>
                  <a:srgbClr val="FF0000"/>
                </a:solidFill>
              </a:rPr>
              <a:t>bùng</a:t>
            </a:r>
            <a:r>
              <a:rPr lang="en-GB" sz="2000" b="1" dirty="0">
                <a:solidFill>
                  <a:srgbClr val="FF0000"/>
                </a:solidFill>
              </a:rPr>
              <a:t> </a:t>
            </a:r>
            <a:r>
              <a:rPr lang="en-GB" sz="2000" b="1" dirty="0" err="1">
                <a:solidFill>
                  <a:srgbClr val="FF0000"/>
                </a:solidFill>
              </a:rPr>
              <a:t>phát</a:t>
            </a:r>
            <a:r>
              <a:rPr lang="en-GB" sz="2000" dirty="0">
                <a:solidFill>
                  <a:srgbClr val="FF0000"/>
                </a:solidFill>
              </a:rPr>
              <a:t>:   </a:t>
            </a:r>
            <a:r>
              <a:rPr lang="en-GB" sz="2000" b="1" dirty="0">
                <a:solidFill>
                  <a:schemeClr val="tx1"/>
                </a:solidFill>
              </a:rPr>
              <a:t>≥ 3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tiêu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chí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nặng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hơn</a:t>
            </a:r>
            <a:r>
              <a:rPr lang="en-GB" sz="2000" b="1" dirty="0">
                <a:solidFill>
                  <a:schemeClr val="tx1"/>
                </a:solidFill>
              </a:rPr>
              <a:t> ≥ 30%,  </a:t>
            </a:r>
          </a:p>
          <a:p>
            <a:pPr marL="278130" lvl="2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                               </a:t>
            </a:r>
            <a:r>
              <a:rPr lang="en-GB" sz="2000" dirty="0" err="1">
                <a:solidFill>
                  <a:schemeClr val="tx1"/>
                </a:solidFill>
              </a:rPr>
              <a:t>và</a:t>
            </a:r>
            <a:r>
              <a:rPr lang="en-GB" sz="2000" dirty="0">
                <a:solidFill>
                  <a:schemeClr val="tx1"/>
                </a:solidFill>
              </a:rPr>
              <a:t>  ≤ 1 </a:t>
            </a:r>
            <a:r>
              <a:rPr lang="en-GB" sz="2000" dirty="0" err="1">
                <a:solidFill>
                  <a:schemeClr val="tx1"/>
                </a:solidFill>
              </a:rPr>
              <a:t>tiêu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chí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cải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thiện</a:t>
            </a:r>
            <a:r>
              <a:rPr lang="en-GB" sz="2000" dirty="0">
                <a:solidFill>
                  <a:schemeClr val="tx1"/>
                </a:solidFill>
              </a:rPr>
              <a:t> ≥ 30%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556286" y="6448117"/>
            <a:ext cx="3850354" cy="240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bIns="0" anchor="b">
            <a:spAutoFit/>
          </a:bodyPr>
          <a:lstStyle>
            <a:defPPr>
              <a:defRPr lang="en-US"/>
            </a:defPPr>
            <a:lvl1pPr marR="0" lvl="0" indent="0" algn="r" defTabSz="-635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00" kern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457200"/>
            <a:r>
              <a:rPr lang="en-GB" sz="1400" dirty="0">
                <a:solidFill>
                  <a:srgbClr val="000000"/>
                </a:solidFill>
              </a:rPr>
              <a:t>Lovell DJ, et al. N </a:t>
            </a:r>
            <a:r>
              <a:rPr lang="en-GB" sz="1400" dirty="0" err="1">
                <a:solidFill>
                  <a:srgbClr val="000000"/>
                </a:solidFill>
              </a:rPr>
              <a:t>Engl</a:t>
            </a:r>
            <a:r>
              <a:rPr lang="en-GB" sz="1400" dirty="0">
                <a:solidFill>
                  <a:srgbClr val="000000"/>
                </a:solidFill>
              </a:rPr>
              <a:t> J Med 2008;359:810</a:t>
            </a:r>
            <a:r>
              <a:rPr lang="en-GB" sz="1400" dirty="0">
                <a:solidFill>
                  <a:srgbClr val="000000"/>
                </a:solidFill>
                <a:latin typeface="Calibri" panose="020F0502020204030204"/>
              </a:rPr>
              <a:t>–820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769790" y="1889738"/>
            <a:ext cx="4762937" cy="30765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33400" indent="-533400" defTabSz="457200" fontAlgn="base">
              <a:spcBef>
                <a:spcPts val="600"/>
              </a:spcBef>
              <a:buClr>
                <a:srgbClr val="702082"/>
              </a:buClr>
            </a:pPr>
            <a:r>
              <a:rPr lang="en-US" sz="2000" b="1" dirty="0">
                <a:solidFill>
                  <a:srgbClr val="FF0000"/>
                </a:solidFill>
                <a:latin typeface="Calibri" panose="020F0502020204030204"/>
                <a:cs typeface="Arial" panose="020B0604020202020204"/>
              </a:rPr>
              <a:t>6 </a:t>
            </a:r>
            <a:r>
              <a:rPr lang="en-US" sz="2000" b="1" dirty="0" err="1">
                <a:solidFill>
                  <a:srgbClr val="FF0000"/>
                </a:solidFill>
                <a:latin typeface="Calibri" panose="020F0502020204030204"/>
                <a:cs typeface="Arial" panose="020B0604020202020204"/>
              </a:rPr>
              <a:t>tiêu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/>
                <a:cs typeface="Arial" panose="020B0604020202020204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 panose="020F0502020204030204"/>
                <a:cs typeface="Arial" panose="020B0604020202020204"/>
              </a:rPr>
              <a:t>chí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/>
                <a:cs typeface="Arial" panose="020B0604020202020204"/>
              </a:rPr>
              <a:t> </a:t>
            </a:r>
          </a:p>
          <a:p>
            <a:pPr marL="231775" indent="-231775" defTabSz="457200" fontAlgn="base">
              <a:spcBef>
                <a:spcPts val="600"/>
              </a:spcBef>
              <a:buClr>
                <a:srgbClr val="70208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Đánh</a:t>
            </a:r>
            <a:r>
              <a:rPr lang="en-US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 </a:t>
            </a:r>
            <a:r>
              <a:rPr lang="en-US" dirty="0" err="1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giá</a:t>
            </a:r>
            <a:r>
              <a:rPr lang="en-US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 </a:t>
            </a:r>
            <a:r>
              <a:rPr lang="en-US" dirty="0" err="1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của</a:t>
            </a:r>
            <a:r>
              <a:rPr lang="en-US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 BS </a:t>
            </a:r>
            <a:r>
              <a:rPr lang="en-US" dirty="0" err="1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về</a:t>
            </a:r>
            <a:r>
              <a:rPr lang="en-US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 </a:t>
            </a:r>
            <a:r>
              <a:rPr lang="en-US" dirty="0" err="1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độ</a:t>
            </a:r>
            <a:r>
              <a:rPr lang="en-US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 </a:t>
            </a:r>
            <a:r>
              <a:rPr lang="en-US" dirty="0" err="1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hoạt</a:t>
            </a:r>
            <a:r>
              <a:rPr lang="en-US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 </a:t>
            </a:r>
            <a:r>
              <a:rPr lang="en-US" dirty="0" err="1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động</a:t>
            </a:r>
            <a:r>
              <a:rPr lang="en-US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 </a:t>
            </a:r>
            <a:r>
              <a:rPr lang="en-US" dirty="0" err="1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bệnh</a:t>
            </a:r>
            <a:endParaRPr lang="en-US" dirty="0">
              <a:solidFill>
                <a:srgbClr val="070605"/>
              </a:solidFill>
              <a:latin typeface="Calibri" panose="020F0502020204030204"/>
              <a:cs typeface="Arial" panose="020B0604020202020204"/>
            </a:endParaRPr>
          </a:p>
          <a:p>
            <a:pPr marL="231775" indent="-231775" defTabSz="4572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Đánh</a:t>
            </a:r>
            <a:r>
              <a:rPr lang="en-US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 </a:t>
            </a:r>
            <a:r>
              <a:rPr lang="en-US" dirty="0" err="1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giá</a:t>
            </a:r>
            <a:r>
              <a:rPr lang="en-US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 </a:t>
            </a:r>
            <a:r>
              <a:rPr lang="en-US" dirty="0" err="1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sự</a:t>
            </a:r>
            <a:r>
              <a:rPr lang="en-US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 </a:t>
            </a:r>
            <a:r>
              <a:rPr lang="en-US" dirty="0" err="1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cải</a:t>
            </a:r>
            <a:r>
              <a:rPr lang="en-US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 </a:t>
            </a:r>
            <a:r>
              <a:rPr lang="en-US" dirty="0" err="1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thiện</a:t>
            </a:r>
            <a:r>
              <a:rPr lang="en-US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 </a:t>
            </a:r>
            <a:r>
              <a:rPr lang="en-US" dirty="0" err="1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bệnh</a:t>
            </a:r>
            <a:r>
              <a:rPr lang="en-US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 </a:t>
            </a:r>
            <a:r>
              <a:rPr lang="en-US" dirty="0" err="1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của</a:t>
            </a:r>
            <a:r>
              <a:rPr lang="en-US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 </a:t>
            </a:r>
            <a:r>
              <a:rPr lang="en-US" dirty="0" err="1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bệnh</a:t>
            </a:r>
            <a:r>
              <a:rPr lang="en-US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 </a:t>
            </a:r>
            <a:r>
              <a:rPr lang="en-US" dirty="0" err="1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nhân</a:t>
            </a:r>
            <a:r>
              <a:rPr lang="en-US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/ cha </a:t>
            </a:r>
            <a:r>
              <a:rPr lang="en-US" dirty="0" err="1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mẹ</a:t>
            </a:r>
            <a:endParaRPr lang="en-US" dirty="0">
              <a:solidFill>
                <a:srgbClr val="070605"/>
              </a:solidFill>
              <a:latin typeface="Calibri" panose="020F0502020204030204"/>
              <a:cs typeface="Arial" panose="020B0604020202020204"/>
            </a:endParaRPr>
          </a:p>
          <a:p>
            <a:pPr marL="231775" indent="-231775" defTabSz="4572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Mức</a:t>
            </a:r>
            <a:r>
              <a:rPr lang="en-US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 </a:t>
            </a:r>
            <a:r>
              <a:rPr lang="en-US" dirty="0" err="1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độ</a:t>
            </a:r>
            <a:r>
              <a:rPr lang="en-US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 </a:t>
            </a:r>
            <a:r>
              <a:rPr lang="en-US" dirty="0" err="1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tàn</a:t>
            </a:r>
            <a:r>
              <a:rPr lang="en-US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 </a:t>
            </a:r>
            <a:r>
              <a:rPr lang="en-US" dirty="0" err="1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tật</a:t>
            </a:r>
            <a:r>
              <a:rPr lang="en-US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 (</a:t>
            </a:r>
            <a:r>
              <a:rPr lang="en-US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CHAQ DI)</a:t>
            </a:r>
          </a:p>
          <a:p>
            <a:pPr marL="231775" indent="-231775" defTabSz="4572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Số khớp </a:t>
            </a:r>
            <a:r>
              <a:rPr lang="en-US" dirty="0" err="1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đang</a:t>
            </a:r>
            <a:r>
              <a:rPr lang="en-US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 </a:t>
            </a:r>
            <a:r>
              <a:rPr lang="en-US" dirty="0" err="1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bị</a:t>
            </a:r>
            <a:r>
              <a:rPr lang="en-US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 </a:t>
            </a:r>
            <a:r>
              <a:rPr lang="vi-VN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viêm </a:t>
            </a:r>
            <a:endParaRPr lang="en-US" dirty="0">
              <a:solidFill>
                <a:srgbClr val="070605"/>
              </a:solidFill>
              <a:latin typeface="Calibri" panose="020F0502020204030204"/>
              <a:cs typeface="Arial" panose="020B0604020202020204"/>
            </a:endParaRPr>
          </a:p>
          <a:p>
            <a:pPr marL="231775" indent="-231775" defTabSz="4572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Số khớp </a:t>
            </a:r>
            <a:r>
              <a:rPr lang="en-US" dirty="0" err="1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bị</a:t>
            </a:r>
            <a:r>
              <a:rPr lang="en-US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 </a:t>
            </a:r>
            <a:r>
              <a:rPr lang="vi-VN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giới hạn c</a:t>
            </a:r>
            <a:r>
              <a:rPr lang="en-US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ử </a:t>
            </a:r>
            <a:r>
              <a:rPr lang="vi-VN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động</a:t>
            </a:r>
            <a:endParaRPr lang="en-US" dirty="0">
              <a:solidFill>
                <a:srgbClr val="070605"/>
              </a:solidFill>
              <a:latin typeface="Calibri" panose="020F0502020204030204"/>
              <a:cs typeface="Arial" panose="020B0604020202020204"/>
            </a:endParaRPr>
          </a:p>
          <a:p>
            <a:pPr marL="231775" indent="-231775" defTabSz="4572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CRP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314337" y="2606636"/>
            <a:ext cx="3645988" cy="15663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10000"/>
              </a:spcBef>
              <a:buClr>
                <a:srgbClr val="702082"/>
              </a:buClr>
            </a:pPr>
            <a:r>
              <a:rPr lang="en-US" sz="2000" b="1" dirty="0">
                <a:solidFill>
                  <a:srgbClr val="FF0000"/>
                </a:solidFill>
                <a:latin typeface="Calibri" panose="020F0502020204030204"/>
                <a:cs typeface="Arial" panose="020B0604020202020204"/>
              </a:rPr>
              <a:t>ACR Pedi 30</a:t>
            </a:r>
            <a:r>
              <a:rPr lang="en-US" sz="2000" dirty="0">
                <a:solidFill>
                  <a:srgbClr val="FF0000"/>
                </a:solidFill>
                <a:latin typeface="Calibri" panose="020F0502020204030204"/>
                <a:cs typeface="Arial" panose="020B0604020202020204"/>
              </a:rPr>
              <a:t>: </a:t>
            </a:r>
          </a:p>
          <a:p>
            <a:pPr>
              <a:spcBef>
                <a:spcPct val="10000"/>
              </a:spcBef>
              <a:buClr>
                <a:srgbClr val="702082"/>
              </a:buClr>
            </a:pPr>
            <a:r>
              <a:rPr lang="en-US" sz="2000" b="1" dirty="0" err="1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cải</a:t>
            </a:r>
            <a:r>
              <a:rPr lang="en-US" sz="2000" b="1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 </a:t>
            </a:r>
            <a:r>
              <a:rPr lang="en-US" sz="2000" b="1" dirty="0" err="1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thiện</a:t>
            </a:r>
            <a:r>
              <a:rPr lang="en-US" sz="2000" b="1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 </a:t>
            </a:r>
            <a:r>
              <a:rPr lang="en-GB" sz="2000" b="1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≥ </a:t>
            </a:r>
            <a:r>
              <a:rPr lang="en-US" sz="2000" b="1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30%</a:t>
            </a:r>
            <a:r>
              <a:rPr lang="en-US" sz="20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 so </a:t>
            </a:r>
            <a:r>
              <a:rPr lang="en-US" sz="2000" dirty="0" err="1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với</a:t>
            </a:r>
            <a:r>
              <a:rPr lang="en-US" sz="20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 ban </a:t>
            </a:r>
            <a:r>
              <a:rPr lang="en-US" sz="2000" dirty="0" err="1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đầu</a:t>
            </a:r>
            <a:r>
              <a:rPr lang="en-US" sz="20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,</a:t>
            </a:r>
          </a:p>
          <a:p>
            <a:pPr>
              <a:spcBef>
                <a:spcPct val="10000"/>
              </a:spcBef>
              <a:buClr>
                <a:srgbClr val="702082"/>
              </a:buClr>
            </a:pPr>
            <a:r>
              <a:rPr lang="en-GB" sz="2000" b="1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≥ 3</a:t>
            </a:r>
            <a:r>
              <a:rPr lang="en-GB" sz="20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 </a:t>
            </a:r>
            <a:r>
              <a:rPr lang="en-GB" sz="2000" dirty="0" err="1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tiêu</a:t>
            </a:r>
            <a:r>
              <a:rPr lang="en-GB" sz="20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 </a:t>
            </a:r>
            <a:r>
              <a:rPr lang="en-GB" sz="2000" dirty="0" err="1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chí</a:t>
            </a:r>
            <a:r>
              <a:rPr lang="en-GB" sz="20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 </a:t>
            </a:r>
          </a:p>
          <a:p>
            <a:pPr>
              <a:spcBef>
                <a:spcPct val="10000"/>
              </a:spcBef>
              <a:buClr>
                <a:srgbClr val="702082"/>
              </a:buClr>
            </a:pPr>
            <a:r>
              <a:rPr lang="en-GB" sz="2000" b="1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≤ 1</a:t>
            </a:r>
            <a:r>
              <a:rPr lang="en-GB" sz="20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 </a:t>
            </a:r>
            <a:r>
              <a:rPr lang="en-GB" sz="2000" dirty="0" err="1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tiêu</a:t>
            </a:r>
            <a:r>
              <a:rPr lang="en-GB" sz="20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 </a:t>
            </a:r>
            <a:r>
              <a:rPr lang="en-GB" sz="2000" dirty="0" err="1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chí</a:t>
            </a:r>
            <a:r>
              <a:rPr lang="en-GB" sz="20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 </a:t>
            </a:r>
            <a:r>
              <a:rPr lang="en-GB" sz="2000" b="1" dirty="0" err="1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nặng</a:t>
            </a:r>
            <a:r>
              <a:rPr lang="en-GB" sz="2000" b="1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 </a:t>
            </a:r>
            <a:r>
              <a:rPr lang="en-GB" sz="2000" b="1" dirty="0" err="1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hơn</a:t>
            </a:r>
            <a:r>
              <a:rPr lang="en-GB" sz="20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 </a:t>
            </a:r>
            <a:r>
              <a:rPr lang="en-US" sz="2000" dirty="0">
                <a:solidFill>
                  <a:srgbClr val="070605"/>
                </a:solidFill>
                <a:latin typeface="Calibri" panose="020F0502020204030204"/>
                <a:cs typeface="Arial" panose="020B0604020202020204"/>
              </a:rPr>
              <a:t>&gt; 30%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641264" y="3115366"/>
            <a:ext cx="668740" cy="62779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PT">
              <a:solidFill>
                <a:srgbClr val="FFFFFF"/>
              </a:solidFill>
              <a:latin typeface="Calibri" panose="020F0502020204030204"/>
              <a:cs typeface="Arial" panose="020B0604020202020204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006013" y="6607176"/>
            <a:ext cx="2476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ctr" anchorCtr="0" compatLnSpc="1"/>
          <a:lstStyle>
            <a:lvl1pPr algn="r">
              <a:lnSpc>
                <a:spcPct val="100000"/>
              </a:lnSpc>
              <a:defRPr sz="900" b="1">
                <a:solidFill>
                  <a:schemeClr val="bg1"/>
                </a:solidFill>
              </a:defRPr>
            </a:lvl1pPr>
          </a:lstStyle>
          <a:p>
            <a:fld id="{DBAE673F-5BC8-47D1-B75C-F6EFBD9D885E}" type="slidenum">
              <a:rPr lang="en-US">
                <a:solidFill>
                  <a:srgbClr val="FFFFFF"/>
                </a:solidFill>
                <a:latin typeface="Calibri" panose="020F0502020204030204"/>
                <a:cs typeface="Arial" panose="020B0604020202020204"/>
              </a:rPr>
              <a:t>7</a:t>
            </a:fld>
            <a:endParaRPr lang="en-US" dirty="0">
              <a:solidFill>
                <a:srgbClr val="FFFFFF"/>
              </a:solidFill>
              <a:latin typeface="Calibri" panose="020F0502020204030204"/>
              <a:cs typeface="Arial" panose="020B0604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2579" y="193182"/>
            <a:ext cx="11165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    </a:t>
            </a:r>
            <a:r>
              <a:rPr lang="en-US" sz="3200" dirty="0" err="1">
                <a:solidFill>
                  <a:srgbClr val="FF0000"/>
                </a:solidFill>
              </a:rPr>
              <a:t>Các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thang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điểm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đánh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giá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hoạt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tính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bệnh</a:t>
            </a:r>
            <a:r>
              <a:rPr lang="en-US" sz="3200" dirty="0">
                <a:solidFill>
                  <a:srgbClr val="FF0000"/>
                </a:solidFill>
              </a:rPr>
              <a:t> &amp; </a:t>
            </a:r>
            <a:r>
              <a:rPr lang="en-US" sz="3200" dirty="0" err="1">
                <a:solidFill>
                  <a:srgbClr val="FF0000"/>
                </a:solidFill>
              </a:rPr>
              <a:t>hiệu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quả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của</a:t>
            </a:r>
            <a:r>
              <a:rPr lang="en-US" sz="3200" dirty="0">
                <a:solidFill>
                  <a:srgbClr val="FF0000"/>
                </a:solidFill>
              </a:rPr>
              <a:t> LPSH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88" y="437883"/>
            <a:ext cx="8623758" cy="519050"/>
          </a:xfrm>
        </p:spPr>
        <p:txBody>
          <a:bodyPr/>
          <a:lstStyle/>
          <a:p>
            <a:r>
              <a:rPr lang="en-US" sz="3000" kern="1200" dirty="0">
                <a:solidFill>
                  <a:schemeClr val="accent6"/>
                </a:solidFill>
              </a:rPr>
              <a:t>               </a:t>
            </a:r>
            <a:r>
              <a:rPr lang="en-US" sz="3000" b="1" kern="1200" dirty="0">
                <a:solidFill>
                  <a:schemeClr val="accent6"/>
                </a:solidFill>
              </a:rPr>
              <a:t>Đ</a:t>
            </a:r>
            <a:r>
              <a:rPr lang="vi-VN" sz="3000" b="1" kern="1200" dirty="0">
                <a:solidFill>
                  <a:schemeClr val="accent6"/>
                </a:solidFill>
              </a:rPr>
              <a:t>ánh giá </a:t>
            </a:r>
            <a:r>
              <a:rPr lang="en-US" sz="3000" b="1" kern="1200" dirty="0" err="1">
                <a:solidFill>
                  <a:schemeClr val="accent6"/>
                </a:solidFill>
              </a:rPr>
              <a:t>hoạt</a:t>
            </a:r>
            <a:r>
              <a:rPr lang="en-US" sz="3000" b="1" kern="1200" dirty="0">
                <a:solidFill>
                  <a:schemeClr val="accent6"/>
                </a:solidFill>
              </a:rPr>
              <a:t> </a:t>
            </a:r>
            <a:r>
              <a:rPr lang="en-US" sz="3000" b="1" kern="1200" dirty="0" err="1">
                <a:solidFill>
                  <a:schemeClr val="accent6"/>
                </a:solidFill>
              </a:rPr>
              <a:t>tính</a:t>
            </a:r>
            <a:r>
              <a:rPr lang="en-US" sz="3000" b="1" kern="1200" dirty="0">
                <a:solidFill>
                  <a:schemeClr val="accent6"/>
                </a:solidFill>
              </a:rPr>
              <a:t> </a:t>
            </a:r>
            <a:r>
              <a:rPr lang="en-US" sz="3000" b="1" kern="1200" dirty="0" err="1">
                <a:solidFill>
                  <a:schemeClr val="accent6"/>
                </a:solidFill>
              </a:rPr>
              <a:t>bệnh</a:t>
            </a:r>
            <a:r>
              <a:rPr lang="en-US" sz="3000" b="1" kern="1200" dirty="0">
                <a:solidFill>
                  <a:schemeClr val="accent6"/>
                </a:solidFill>
              </a:rPr>
              <a:t> </a:t>
            </a:r>
            <a:r>
              <a:rPr lang="en-US" sz="3000" b="1" kern="1200" dirty="0" err="1">
                <a:solidFill>
                  <a:schemeClr val="accent6"/>
                </a:solidFill>
              </a:rPr>
              <a:t>theo</a:t>
            </a:r>
            <a:r>
              <a:rPr lang="en-US" sz="3000" b="1" kern="1200" dirty="0">
                <a:solidFill>
                  <a:schemeClr val="accent6"/>
                </a:solidFill>
              </a:rPr>
              <a:t> </a:t>
            </a:r>
            <a:r>
              <a:rPr lang="en-US" sz="3000" b="1" dirty="0">
                <a:solidFill>
                  <a:schemeClr val="accent6"/>
                </a:solidFill>
              </a:rPr>
              <a:t>JADAS-score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Content Placeholder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9665" y="1306830"/>
            <a:ext cx="30384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3232" y="1287244"/>
            <a:ext cx="5953095" cy="487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Đ</a:t>
            </a:r>
            <a:r>
              <a:rPr lang="vi-VN" sz="2000" dirty="0">
                <a:solidFill>
                  <a:srgbClr val="000000"/>
                </a:solidFill>
                <a:latin typeface="Arial" panose="020B0604020202020204" pitchFamily="34" charset="0"/>
              </a:rPr>
              <a:t>iểm số JADAS được tính là tổng điểm của 4 thành phần riêng lẻ: 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vi-V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JADAS = PtGA + PGA + VS + AJC</a:t>
            </a:r>
            <a:endParaRPr 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PtGA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Điểm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số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HTB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được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đánh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giá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bởi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cha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mẹ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/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bệnh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nhi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(0-10)</a:t>
            </a:r>
          </a:p>
          <a:p>
            <a:pPr marL="342900" indent="-34290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5245" algn="l"/>
              </a:tabLst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PGA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Điểm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số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HTB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được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đánh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giá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bởi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bác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sĩ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thăm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khám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bệnh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nhi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(0-10)</a:t>
            </a:r>
          </a:p>
          <a:p>
            <a:pPr marL="34290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VS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Tốc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độ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lắng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máu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giờ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đầu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(mm)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được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hiệu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chỉnh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theo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công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thức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sau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</a:rPr>
              <a:t>		(VS   –   20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)/</a:t>
            </a: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  <a:p>
            <a:pPr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AJC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Số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khớp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viêm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hoạt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động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►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Thường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dùng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JADAS-27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►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Đánh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giá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hiệu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quả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điều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trị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:</a:t>
            </a:r>
          </a:p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6699FF">
                    <a:lumMod val="75000"/>
                  </a:srgbClr>
                </a:solidFill>
                <a:latin typeface="Arial" panose="020B0604020202020204" pitchFamily="34" charset="0"/>
              </a:rPr>
              <a:t>Cải</a:t>
            </a:r>
            <a:r>
              <a:rPr lang="en-US" b="1" dirty="0">
                <a:solidFill>
                  <a:srgbClr val="6699FF">
                    <a:lumMod val="75000"/>
                  </a:srgbClr>
                </a:solidFill>
                <a:latin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6699FF">
                    <a:lumMod val="75000"/>
                  </a:srgbClr>
                </a:solidFill>
                <a:latin typeface="Arial" panose="020B0604020202020204" pitchFamily="34" charset="0"/>
              </a:rPr>
              <a:t>thiện</a:t>
            </a:r>
            <a:r>
              <a:rPr lang="en-US" b="1" dirty="0">
                <a:solidFill>
                  <a:srgbClr val="6699FF">
                    <a:lumMod val="75000"/>
                  </a:srgbClr>
                </a:solidFill>
                <a:latin typeface="Arial" panose="020B0604020202020204" pitchFamily="34" charset="0"/>
              </a:rPr>
              <a:t>: - 5,5 </a:t>
            </a:r>
            <a:r>
              <a:rPr lang="en-US" b="1" dirty="0" err="1">
                <a:solidFill>
                  <a:srgbClr val="6699FF">
                    <a:lumMod val="75000"/>
                  </a:srgbClr>
                </a:solidFill>
                <a:latin typeface="Arial" panose="020B0604020202020204" pitchFamily="34" charset="0"/>
              </a:rPr>
              <a:t>điểm</a:t>
            </a:r>
            <a:endParaRPr lang="en-US" b="1" dirty="0">
              <a:solidFill>
                <a:srgbClr val="6699FF">
                  <a:lumMod val="75000"/>
                </a:srgbClr>
              </a:solidFill>
              <a:latin typeface="Arial" panose="020B0604020202020204" pitchFamily="34" charset="0"/>
            </a:endParaRPr>
          </a:p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6699FF">
                    <a:lumMod val="75000"/>
                  </a:srgbClr>
                </a:solidFill>
                <a:latin typeface="Arial" panose="020B0604020202020204" pitchFamily="34" charset="0"/>
              </a:rPr>
              <a:t>Xấu</a:t>
            </a:r>
            <a:r>
              <a:rPr lang="en-US" b="1" dirty="0">
                <a:solidFill>
                  <a:srgbClr val="6699FF">
                    <a:lumMod val="75000"/>
                  </a:srgbClr>
                </a:solidFill>
                <a:latin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6699FF">
                    <a:lumMod val="75000"/>
                  </a:srgbClr>
                </a:solidFill>
                <a:latin typeface="Arial" panose="020B0604020202020204" pitchFamily="34" charset="0"/>
              </a:rPr>
              <a:t>hơn</a:t>
            </a:r>
            <a:r>
              <a:rPr lang="en-US" b="1" dirty="0">
                <a:solidFill>
                  <a:srgbClr val="6699FF">
                    <a:lumMod val="75000"/>
                  </a:srgbClr>
                </a:solidFill>
                <a:latin typeface="Arial" panose="020B0604020202020204" pitchFamily="34" charset="0"/>
              </a:rPr>
              <a:t>: + 1,7 </a:t>
            </a:r>
            <a:r>
              <a:rPr lang="en-US" b="1" dirty="0" err="1">
                <a:solidFill>
                  <a:srgbClr val="6699FF">
                    <a:lumMod val="75000"/>
                  </a:srgbClr>
                </a:solidFill>
                <a:latin typeface="Arial" panose="020B0604020202020204" pitchFamily="34" charset="0"/>
              </a:rPr>
              <a:t>điểm</a:t>
            </a:r>
            <a:endParaRPr lang="en-US" b="1" dirty="0">
              <a:solidFill>
                <a:srgbClr val="6699FF">
                  <a:lumMod val="75000"/>
                </a:srgbClr>
              </a:solidFill>
              <a:latin typeface="Arial" panose="020B0604020202020204" pitchFamily="34" charset="0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79370" y="5214307"/>
            <a:ext cx="33346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HTB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Tổng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điểm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: 0 - 57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điểm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HTB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</a:rPr>
              <a:t>nặng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Đa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khớp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: 8,4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Ít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khớp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:   4,2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Consolaro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2014)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8218" y="2173319"/>
            <a:ext cx="11029889" cy="4111581"/>
          </a:xfrm>
        </p:spPr>
        <p:txBody>
          <a:bodyPr/>
          <a:lstStyle/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: 2011 - 2015</a:t>
            </a:r>
          </a:p>
          <a:p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: 236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Adalimumab</a:t>
            </a:r>
            <a:r>
              <a:rPr lang="en-US" dirty="0"/>
              <a:t>, 419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Etanercept</a:t>
            </a:r>
            <a:r>
              <a:rPr lang="en-US" dirty="0"/>
              <a:t> , </a:t>
            </a:r>
            <a:r>
              <a:rPr lang="en-US" dirty="0" err="1"/>
              <a:t>và</a:t>
            </a:r>
            <a:r>
              <a:rPr lang="en-US" dirty="0"/>
              <a:t> 74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Tocilizumab</a:t>
            </a:r>
            <a:endParaRPr lang="en-US" dirty="0"/>
          </a:p>
          <a:p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tiêu</a:t>
            </a:r>
            <a:r>
              <a:rPr lang="en-US" b="1" dirty="0"/>
              <a:t> </a:t>
            </a:r>
            <a:r>
              <a:rPr lang="en-US" b="1" dirty="0" err="1"/>
              <a:t>chí</a:t>
            </a:r>
            <a:r>
              <a:rPr lang="en-US" b="1" dirty="0"/>
              <a:t> </a:t>
            </a:r>
            <a:r>
              <a:rPr lang="en-US" b="1" dirty="0" err="1"/>
              <a:t>đánh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nghiên</a:t>
            </a:r>
            <a:r>
              <a:rPr lang="en-US" b="1" dirty="0"/>
              <a:t> </a:t>
            </a:r>
            <a:r>
              <a:rPr lang="en-US" b="1" dirty="0" err="1"/>
              <a:t>cứu</a:t>
            </a:r>
            <a:r>
              <a:rPr lang="en-US" b="1" dirty="0"/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JADAS, </a:t>
            </a:r>
            <a:r>
              <a:rPr lang="en-US" dirty="0" err="1"/>
              <a:t>ACRpedi</a:t>
            </a:r>
            <a:r>
              <a:rPr lang="en-US" dirty="0"/>
              <a:t> ở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3, 6, 12, 18 </a:t>
            </a:r>
            <a:r>
              <a:rPr lang="en-US" dirty="0" err="1"/>
              <a:t>và</a:t>
            </a:r>
            <a:r>
              <a:rPr lang="en-US" dirty="0"/>
              <a:t> 24 </a:t>
            </a:r>
            <a:r>
              <a:rPr lang="en-US" dirty="0" err="1"/>
              <a:t>tháng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ngừng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ở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8640" y="499059"/>
            <a:ext cx="11094720" cy="713232"/>
          </a:xfrm>
        </p:spPr>
        <p:txBody>
          <a:bodyPr/>
          <a:lstStyle/>
          <a:p>
            <a:r>
              <a:rPr lang="en-US" sz="2600" b="1" dirty="0">
                <a:solidFill>
                  <a:schemeClr val="accent6"/>
                </a:solidFill>
              </a:rPr>
              <a:t>So </a:t>
            </a:r>
            <a:r>
              <a:rPr lang="en-US" sz="2600" b="1" dirty="0" err="1">
                <a:solidFill>
                  <a:schemeClr val="accent6"/>
                </a:solidFill>
              </a:rPr>
              <a:t>sánh</a:t>
            </a:r>
            <a:r>
              <a:rPr lang="en-US" sz="2600" b="1" dirty="0">
                <a:solidFill>
                  <a:schemeClr val="accent6"/>
                </a:solidFill>
              </a:rPr>
              <a:t> </a:t>
            </a:r>
            <a:r>
              <a:rPr lang="en-US" sz="2600" b="1" dirty="0" err="1">
                <a:solidFill>
                  <a:schemeClr val="accent6"/>
                </a:solidFill>
              </a:rPr>
              <a:t>đáp</a:t>
            </a:r>
            <a:r>
              <a:rPr lang="en-US" sz="2600" b="1" dirty="0">
                <a:solidFill>
                  <a:schemeClr val="accent6"/>
                </a:solidFill>
              </a:rPr>
              <a:t> </a:t>
            </a:r>
            <a:r>
              <a:rPr lang="en-US" sz="2600" b="1" dirty="0" err="1">
                <a:solidFill>
                  <a:schemeClr val="accent6"/>
                </a:solidFill>
              </a:rPr>
              <a:t>ứng</a:t>
            </a:r>
            <a:r>
              <a:rPr lang="en-US" sz="2600" b="1" dirty="0">
                <a:solidFill>
                  <a:schemeClr val="accent6"/>
                </a:solidFill>
              </a:rPr>
              <a:t> </a:t>
            </a:r>
            <a:r>
              <a:rPr lang="en-US" sz="2600" b="1" dirty="0" err="1">
                <a:solidFill>
                  <a:schemeClr val="accent6"/>
                </a:solidFill>
              </a:rPr>
              <a:t>điều</a:t>
            </a:r>
            <a:r>
              <a:rPr lang="en-US" sz="2600" b="1" dirty="0">
                <a:solidFill>
                  <a:schemeClr val="accent6"/>
                </a:solidFill>
              </a:rPr>
              <a:t> </a:t>
            </a:r>
            <a:r>
              <a:rPr lang="en-US" sz="2600" b="1" dirty="0" err="1">
                <a:solidFill>
                  <a:schemeClr val="accent6"/>
                </a:solidFill>
              </a:rPr>
              <a:t>trị</a:t>
            </a:r>
            <a:r>
              <a:rPr lang="en-US" sz="2600" b="1" dirty="0">
                <a:solidFill>
                  <a:schemeClr val="accent6"/>
                </a:solidFill>
              </a:rPr>
              <a:t>, </a:t>
            </a:r>
            <a:r>
              <a:rPr lang="en-US" sz="2600" b="1" dirty="0" err="1">
                <a:solidFill>
                  <a:schemeClr val="accent6"/>
                </a:solidFill>
              </a:rPr>
              <a:t>tỉ</a:t>
            </a:r>
            <a:r>
              <a:rPr lang="en-US" sz="2600" b="1" dirty="0">
                <a:solidFill>
                  <a:schemeClr val="accent6"/>
                </a:solidFill>
              </a:rPr>
              <a:t> </a:t>
            </a:r>
            <a:r>
              <a:rPr lang="en-US" sz="2600" b="1" dirty="0" err="1">
                <a:solidFill>
                  <a:schemeClr val="accent6"/>
                </a:solidFill>
              </a:rPr>
              <a:t>lệ</a:t>
            </a:r>
            <a:r>
              <a:rPr lang="en-US" sz="2600" b="1" dirty="0">
                <a:solidFill>
                  <a:schemeClr val="accent6"/>
                </a:solidFill>
              </a:rPr>
              <a:t> </a:t>
            </a:r>
            <a:r>
              <a:rPr lang="en-US" sz="2600" b="1" dirty="0" err="1">
                <a:solidFill>
                  <a:schemeClr val="accent6"/>
                </a:solidFill>
              </a:rPr>
              <a:t>lui</a:t>
            </a:r>
            <a:r>
              <a:rPr lang="en-US" sz="2600" b="1" dirty="0">
                <a:solidFill>
                  <a:schemeClr val="accent6"/>
                </a:solidFill>
              </a:rPr>
              <a:t> </a:t>
            </a:r>
            <a:r>
              <a:rPr lang="en-US" sz="2600" b="1" dirty="0" err="1">
                <a:solidFill>
                  <a:schemeClr val="accent6"/>
                </a:solidFill>
              </a:rPr>
              <a:t>bệnh</a:t>
            </a:r>
            <a:r>
              <a:rPr lang="en-US" sz="2600" b="1" dirty="0">
                <a:solidFill>
                  <a:schemeClr val="accent6"/>
                </a:solidFill>
              </a:rPr>
              <a:t> </a:t>
            </a:r>
            <a:r>
              <a:rPr lang="en-US" sz="2600" b="1" dirty="0" err="1">
                <a:solidFill>
                  <a:schemeClr val="accent6"/>
                </a:solidFill>
              </a:rPr>
              <a:t>và</a:t>
            </a:r>
            <a:r>
              <a:rPr lang="en-US" sz="2600" b="1" dirty="0">
                <a:solidFill>
                  <a:schemeClr val="accent6"/>
                </a:solidFill>
              </a:rPr>
              <a:t> </a:t>
            </a:r>
            <a:r>
              <a:rPr lang="en-US" sz="2600" b="1" dirty="0" err="1">
                <a:solidFill>
                  <a:schemeClr val="accent6"/>
                </a:solidFill>
              </a:rPr>
              <a:t>lệ</a:t>
            </a:r>
            <a:r>
              <a:rPr lang="en-US" sz="2600" b="1" dirty="0">
                <a:solidFill>
                  <a:schemeClr val="accent6"/>
                </a:solidFill>
              </a:rPr>
              <a:t> </a:t>
            </a:r>
            <a:r>
              <a:rPr lang="en-US" sz="2600" b="1" dirty="0" err="1">
                <a:solidFill>
                  <a:schemeClr val="accent6"/>
                </a:solidFill>
              </a:rPr>
              <a:t>thuộc</a:t>
            </a:r>
            <a:r>
              <a:rPr lang="en-US" sz="2600" b="1" dirty="0">
                <a:solidFill>
                  <a:schemeClr val="accent6"/>
                </a:solidFill>
              </a:rPr>
              <a:t> </a:t>
            </a:r>
            <a:r>
              <a:rPr lang="en-US" sz="2600" b="1" dirty="0" err="1">
                <a:solidFill>
                  <a:schemeClr val="accent6"/>
                </a:solidFill>
              </a:rPr>
              <a:t>thuốc</a:t>
            </a:r>
            <a:r>
              <a:rPr lang="en-US" sz="2600" b="1" dirty="0">
                <a:solidFill>
                  <a:schemeClr val="accent6"/>
                </a:solidFill>
              </a:rPr>
              <a:t> ở </a:t>
            </a:r>
            <a:r>
              <a:rPr lang="en-US" sz="2600" b="1" dirty="0" err="1">
                <a:solidFill>
                  <a:schemeClr val="accent6"/>
                </a:solidFill>
              </a:rPr>
              <a:t>bệnh</a:t>
            </a:r>
            <a:r>
              <a:rPr lang="en-US" sz="2600" b="1" dirty="0">
                <a:solidFill>
                  <a:schemeClr val="accent6"/>
                </a:solidFill>
              </a:rPr>
              <a:t> </a:t>
            </a:r>
            <a:r>
              <a:rPr lang="en-US" sz="2600" b="1" dirty="0" err="1">
                <a:solidFill>
                  <a:schemeClr val="accent6"/>
                </a:solidFill>
              </a:rPr>
              <a:t>nhi</a:t>
            </a:r>
            <a:r>
              <a:rPr lang="en-US" sz="2600" b="1" dirty="0">
                <a:solidFill>
                  <a:schemeClr val="accent6"/>
                </a:solidFill>
              </a:rPr>
              <a:t> VKTPTN </a:t>
            </a:r>
            <a:br>
              <a:rPr lang="en-US" sz="2600" b="1" dirty="0">
                <a:solidFill>
                  <a:schemeClr val="accent6"/>
                </a:solidFill>
              </a:rPr>
            </a:br>
            <a:r>
              <a:rPr lang="en-US" sz="2600" b="1" dirty="0" err="1">
                <a:solidFill>
                  <a:schemeClr val="accent6"/>
                </a:solidFill>
              </a:rPr>
              <a:t>thể</a:t>
            </a:r>
            <a:r>
              <a:rPr lang="en-US" sz="2600" b="1" dirty="0">
                <a:solidFill>
                  <a:schemeClr val="accent6"/>
                </a:solidFill>
              </a:rPr>
              <a:t> </a:t>
            </a:r>
            <a:r>
              <a:rPr lang="en-US" sz="2600" b="1" dirty="0" err="1">
                <a:solidFill>
                  <a:schemeClr val="accent6"/>
                </a:solidFill>
              </a:rPr>
              <a:t>đa</a:t>
            </a:r>
            <a:r>
              <a:rPr lang="en-US" sz="2600" b="1" dirty="0">
                <a:solidFill>
                  <a:schemeClr val="accent6"/>
                </a:solidFill>
              </a:rPr>
              <a:t> </a:t>
            </a:r>
            <a:r>
              <a:rPr lang="en-US" sz="2600" b="1" dirty="0" err="1">
                <a:solidFill>
                  <a:schemeClr val="accent6"/>
                </a:solidFill>
              </a:rPr>
              <a:t>khớp</a:t>
            </a:r>
            <a:r>
              <a:rPr lang="en-US" sz="2600" b="1" dirty="0">
                <a:solidFill>
                  <a:schemeClr val="accent6"/>
                </a:solidFill>
              </a:rPr>
              <a:t> </a:t>
            </a:r>
            <a:r>
              <a:rPr lang="en-US" sz="2600" b="1" dirty="0" err="1">
                <a:solidFill>
                  <a:schemeClr val="accent6"/>
                </a:solidFill>
              </a:rPr>
              <a:t>được</a:t>
            </a:r>
            <a:r>
              <a:rPr lang="en-US" sz="2600" b="1" dirty="0">
                <a:solidFill>
                  <a:schemeClr val="accent6"/>
                </a:solidFill>
              </a:rPr>
              <a:t> </a:t>
            </a:r>
            <a:r>
              <a:rPr lang="en-US" sz="2600" b="1" dirty="0" err="1">
                <a:solidFill>
                  <a:schemeClr val="accent6"/>
                </a:solidFill>
              </a:rPr>
              <a:t>điều</a:t>
            </a:r>
            <a:r>
              <a:rPr lang="en-US" sz="2600" b="1" dirty="0">
                <a:solidFill>
                  <a:schemeClr val="accent6"/>
                </a:solidFill>
              </a:rPr>
              <a:t> </a:t>
            </a:r>
            <a:r>
              <a:rPr lang="en-US" sz="2600" b="1" dirty="0" err="1">
                <a:solidFill>
                  <a:schemeClr val="accent6"/>
                </a:solidFill>
              </a:rPr>
              <a:t>trị</a:t>
            </a:r>
            <a:r>
              <a:rPr lang="en-US" sz="2600" b="1" dirty="0">
                <a:solidFill>
                  <a:schemeClr val="accent6"/>
                </a:solidFill>
              </a:rPr>
              <a:t> </a:t>
            </a:r>
            <a:r>
              <a:rPr lang="en-US" sz="2600" b="1" dirty="0" err="1">
                <a:solidFill>
                  <a:schemeClr val="accent6"/>
                </a:solidFill>
              </a:rPr>
              <a:t>với</a:t>
            </a:r>
            <a:r>
              <a:rPr lang="en-US" sz="2600" b="1" dirty="0">
                <a:solidFill>
                  <a:schemeClr val="accent6"/>
                </a:solidFill>
              </a:rPr>
              <a:t> </a:t>
            </a:r>
            <a:r>
              <a:rPr lang="en-US" sz="2600" b="1" dirty="0" err="1">
                <a:solidFill>
                  <a:schemeClr val="accent6"/>
                </a:solidFill>
              </a:rPr>
              <a:t>Etanercept</a:t>
            </a:r>
            <a:r>
              <a:rPr lang="en-US" sz="2600" b="1" dirty="0">
                <a:solidFill>
                  <a:schemeClr val="accent6"/>
                </a:solidFill>
              </a:rPr>
              <a:t>, </a:t>
            </a:r>
            <a:r>
              <a:rPr lang="en-US" sz="2600" b="1" dirty="0" err="1">
                <a:solidFill>
                  <a:schemeClr val="accent6"/>
                </a:solidFill>
              </a:rPr>
              <a:t>Adalimumab</a:t>
            </a:r>
            <a:r>
              <a:rPr lang="en-US" sz="2600" b="1" dirty="0">
                <a:solidFill>
                  <a:schemeClr val="accent6"/>
                </a:solidFill>
              </a:rPr>
              <a:t>, </a:t>
            </a:r>
            <a:r>
              <a:rPr lang="en-US" sz="2600" b="1" dirty="0" err="1">
                <a:solidFill>
                  <a:schemeClr val="accent6"/>
                </a:solidFill>
              </a:rPr>
              <a:t>hoặc</a:t>
            </a:r>
            <a:r>
              <a:rPr lang="en-US" sz="2600" b="1" dirty="0">
                <a:solidFill>
                  <a:schemeClr val="accent6"/>
                </a:solidFill>
              </a:rPr>
              <a:t> </a:t>
            </a:r>
            <a:r>
              <a:rPr lang="en-US" sz="2600" b="1" dirty="0" err="1">
                <a:solidFill>
                  <a:schemeClr val="accent6"/>
                </a:solidFill>
              </a:rPr>
              <a:t>Tocilizumab</a:t>
            </a:r>
            <a:endParaRPr lang="en-US" sz="2600" b="1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AE673F-5BC8-47D1-B75C-F6EFBD9D885E}" type="slidenum">
              <a:rPr lang="en-US" smtClean="0">
                <a:solidFill>
                  <a:srgbClr val="FFFFFF"/>
                </a:solidFill>
              </a:rPr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2036" y="1348921"/>
            <a:ext cx="626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Honeff</a:t>
            </a:r>
            <a:r>
              <a:rPr lang="en-US" dirty="0"/>
              <a:t> et al, Arthritis &amp; Therapy (2016) 18:272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bbVie Design 2">
  <a:themeElements>
    <a:clrScheme name="AbbVie Design 2 1">
      <a:dk1>
        <a:srgbClr val="070605"/>
      </a:dk1>
      <a:lt1>
        <a:srgbClr val="FFFFFF"/>
      </a:lt1>
      <a:dk2>
        <a:srgbClr val="DC8633"/>
      </a:dk2>
      <a:lt2>
        <a:srgbClr val="702082"/>
      </a:lt2>
      <a:accent1>
        <a:srgbClr val="7DA1C4"/>
      </a:accent1>
      <a:accent2>
        <a:srgbClr val="6BBBAE"/>
      </a:accent2>
      <a:accent3>
        <a:srgbClr val="FFFFFF"/>
      </a:accent3>
      <a:accent4>
        <a:srgbClr val="050403"/>
      </a:accent4>
      <a:accent5>
        <a:srgbClr val="BFCDDE"/>
      </a:accent5>
      <a:accent6>
        <a:srgbClr val="60A99D"/>
      </a:accent6>
      <a:hlink>
        <a:srgbClr val="84BD00"/>
      </a:hlink>
      <a:folHlink>
        <a:srgbClr val="0082BA"/>
      </a:folHlink>
    </a:clrScheme>
    <a:fontScheme name="AbbVie Design 2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bbVie Design 2 1">
        <a:dk1>
          <a:srgbClr val="070605"/>
        </a:dk1>
        <a:lt1>
          <a:srgbClr val="FFFFFF"/>
        </a:lt1>
        <a:dk2>
          <a:srgbClr val="DC8633"/>
        </a:dk2>
        <a:lt2>
          <a:srgbClr val="702082"/>
        </a:lt2>
        <a:accent1>
          <a:srgbClr val="7DA1C4"/>
        </a:accent1>
        <a:accent2>
          <a:srgbClr val="6BBBAE"/>
        </a:accent2>
        <a:accent3>
          <a:srgbClr val="FFFFFF"/>
        </a:accent3>
        <a:accent4>
          <a:srgbClr val="050403"/>
        </a:accent4>
        <a:accent5>
          <a:srgbClr val="BFCDDE"/>
        </a:accent5>
        <a:accent6>
          <a:srgbClr val="60A99D"/>
        </a:accent6>
        <a:hlink>
          <a:srgbClr val="84BD00"/>
        </a:hlink>
        <a:folHlink>
          <a:srgbClr val="0082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bbVie Design 2">
  <a:themeElements>
    <a:clrScheme name="AbbVie Design 2 1">
      <a:dk1>
        <a:srgbClr val="070605"/>
      </a:dk1>
      <a:lt1>
        <a:srgbClr val="FFFFFF"/>
      </a:lt1>
      <a:dk2>
        <a:srgbClr val="DC8633"/>
      </a:dk2>
      <a:lt2>
        <a:srgbClr val="702082"/>
      </a:lt2>
      <a:accent1>
        <a:srgbClr val="7DA1C4"/>
      </a:accent1>
      <a:accent2>
        <a:srgbClr val="6BBBAE"/>
      </a:accent2>
      <a:accent3>
        <a:srgbClr val="FFFFFF"/>
      </a:accent3>
      <a:accent4>
        <a:srgbClr val="050403"/>
      </a:accent4>
      <a:accent5>
        <a:srgbClr val="BFCDDE"/>
      </a:accent5>
      <a:accent6>
        <a:srgbClr val="60A99D"/>
      </a:accent6>
      <a:hlink>
        <a:srgbClr val="84BD00"/>
      </a:hlink>
      <a:folHlink>
        <a:srgbClr val="0082BA"/>
      </a:folHlink>
    </a:clrScheme>
    <a:fontScheme name="AbbVie Design 2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bbVie Design 2 1">
        <a:dk1>
          <a:srgbClr val="070605"/>
        </a:dk1>
        <a:lt1>
          <a:srgbClr val="FFFFFF"/>
        </a:lt1>
        <a:dk2>
          <a:srgbClr val="DC8633"/>
        </a:dk2>
        <a:lt2>
          <a:srgbClr val="702082"/>
        </a:lt2>
        <a:accent1>
          <a:srgbClr val="7DA1C4"/>
        </a:accent1>
        <a:accent2>
          <a:srgbClr val="6BBBAE"/>
        </a:accent2>
        <a:accent3>
          <a:srgbClr val="FFFFFF"/>
        </a:accent3>
        <a:accent4>
          <a:srgbClr val="050403"/>
        </a:accent4>
        <a:accent5>
          <a:srgbClr val="BFCDDE"/>
        </a:accent5>
        <a:accent6>
          <a:srgbClr val="60A99D"/>
        </a:accent6>
        <a:hlink>
          <a:srgbClr val="84BD00"/>
        </a:hlink>
        <a:folHlink>
          <a:srgbClr val="0082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eme2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3F5671D6-2887-4E2C-B5B0-74B1A3B03E3D}" vid="{90D1836C-ADC6-43BE-AAA8-E552AD5FDC53}"/>
    </a:ext>
  </a:extLst>
</a:theme>
</file>

<file path=ppt/theme/theme5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hoolyard kids education presentation, album (widescreen).potx" id="{DE8BD18C-BB6B-4682-868D-83DA48E4EB75}" vid="{737B1A93-DF05-4E1D-9B85-4E3AAA23E5A4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1400</Words>
  <Application>Microsoft Office PowerPoint</Application>
  <PresentationFormat>Widescreen</PresentationFormat>
  <Paragraphs>147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1_AbbVie Design 2</vt:lpstr>
      <vt:lpstr>AbbVie Design 2</vt:lpstr>
      <vt:lpstr>Theme2</vt:lpstr>
      <vt:lpstr>Children Friends 16x9</vt:lpstr>
      <vt:lpstr>LIỆU PHÁP SINH HỌC TRÊN BÊNH NHÂN  VIÊM KHỚP TỰ PHÁT THIẾU NIÊN</vt:lpstr>
      <vt:lpstr>Đại cương</vt:lpstr>
      <vt:lpstr>Nguyên tắc điều trị </vt:lpstr>
      <vt:lpstr>Điều trị cụ thể</vt:lpstr>
      <vt:lpstr>Liệu pháp sinh học</vt:lpstr>
      <vt:lpstr>Lịch sử các thuốc sinh học</vt:lpstr>
      <vt:lpstr>Đánh giá hoạt tính bệnh theo ACR Pedi (American College of Rheumatology)</vt:lpstr>
      <vt:lpstr>               Đánh giá hoạt tính bệnh theo JADAS-score</vt:lpstr>
      <vt:lpstr>So sánh đáp ứng điều trị, tỉ lệ lui bệnh và lệ thuộc thuốc ở bệnh nhi VKTPTN  thể đa khớp được điều trị với Etanercept, Adalimumab, hoặc Tocilizumab</vt:lpstr>
      <vt:lpstr>Cải thiện về điểm số ACRpedi theo thời gian</vt:lpstr>
      <vt:lpstr>Cải thiện về điểm số JADAS-10 theo thời gian</vt:lpstr>
      <vt:lpstr>Tỉ lệ đáp ứng PediACR duy trì suốt nghiên cứu</vt:lpstr>
      <vt:lpstr>LỰA CHỌN LPSH NÀO CHO PHÙ HỢP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LIỆU PHÁP SINH HỌC TRÊN BÊNH NHÂN  VIÊM KHỚP TỰ PHÁT THIỀU NIÊN </dc:title>
  <dc:creator>DS KIM</dc:creator>
  <cp:lastModifiedBy>DS KIM</cp:lastModifiedBy>
  <cp:revision>104</cp:revision>
  <dcterms:created xsi:type="dcterms:W3CDTF">2017-05-31T15:03:00Z</dcterms:created>
  <dcterms:modified xsi:type="dcterms:W3CDTF">2017-09-11T15:48:10Z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1033-10.2.0.5820</vt:lpwstr>
  </property>
</Properties>
</file>