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60" r:id="rId4"/>
    <p:sldId id="265" r:id="rId5"/>
    <p:sldId id="266" r:id="rId6"/>
    <p:sldId id="295" r:id="rId7"/>
    <p:sldId id="267" r:id="rId8"/>
    <p:sldId id="299" r:id="rId9"/>
    <p:sldId id="269" r:id="rId10"/>
    <p:sldId id="270" r:id="rId11"/>
    <p:sldId id="300" r:id="rId12"/>
    <p:sldId id="258" r:id="rId13"/>
    <p:sldId id="271" r:id="rId14"/>
    <p:sldId id="273" r:id="rId15"/>
    <p:sldId id="301" r:id="rId16"/>
    <p:sldId id="277" r:id="rId17"/>
    <p:sldId id="296" r:id="rId18"/>
    <p:sldId id="305" r:id="rId19"/>
    <p:sldId id="298" r:id="rId20"/>
    <p:sldId id="285" r:id="rId21"/>
    <p:sldId id="287" r:id="rId22"/>
    <p:sldId id="289" r:id="rId23"/>
    <p:sldId id="290" r:id="rId24"/>
    <p:sldId id="276" r:id="rId25"/>
    <p:sldId id="302" r:id="rId26"/>
    <p:sldId id="303" r:id="rId27"/>
    <p:sldId id="283" r:id="rId28"/>
    <p:sldId id="278" r:id="rId29"/>
    <p:sldId id="280" r:id="rId30"/>
    <p:sldId id="282" r:id="rId31"/>
    <p:sldId id="304" r:id="rId32"/>
    <p:sldId id="281" r:id="rId33"/>
    <p:sldId id="291" r:id="rId34"/>
    <p:sldId id="292" r:id="rId35"/>
    <p:sldId id="293"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643"/>
  </p:normalViewPr>
  <p:slideViewPr>
    <p:cSldViewPr>
      <p:cViewPr varScale="1">
        <p:scale>
          <a:sx n="120" d="100"/>
          <a:sy n="120" d="100"/>
        </p:scale>
        <p:origin x="12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5E3E4-60A0-4CF5-9916-A03E0EC86DC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FC758C1-B38E-46A5-BB60-188596D4D9CE}">
      <dgm:prSet phldrT="[Text]"/>
      <dgm:spPr/>
      <dgm:t>
        <a:bodyPr/>
        <a:lstStyle/>
        <a:p>
          <a:r>
            <a:rPr lang="en-US" dirty="0" err="1"/>
            <a:t>Rớt</a:t>
          </a:r>
          <a:r>
            <a:rPr lang="en-US" dirty="0"/>
            <a:t> </a:t>
          </a:r>
          <a:r>
            <a:rPr lang="en-US" dirty="0" err="1"/>
            <a:t>xuống</a:t>
          </a:r>
          <a:r>
            <a:rPr lang="en-US" dirty="0"/>
            <a:t> </a:t>
          </a:r>
          <a:r>
            <a:rPr lang="en-US" dirty="0" err="1"/>
            <a:t>nước</a:t>
          </a:r>
          <a:endParaRPr lang="en-US" dirty="0"/>
        </a:p>
      </dgm:t>
    </dgm:pt>
    <dgm:pt modelId="{21ED8234-96D3-475E-B0C5-7A539C7BC07B}" type="parTrans" cxnId="{82A518F7-BBFF-42CC-BF8F-3AE38A20B358}">
      <dgm:prSet/>
      <dgm:spPr/>
      <dgm:t>
        <a:bodyPr/>
        <a:lstStyle/>
        <a:p>
          <a:endParaRPr lang="en-US"/>
        </a:p>
      </dgm:t>
    </dgm:pt>
    <dgm:pt modelId="{3291DE86-C402-4C9F-A90D-DFDF439D2A88}" type="sibTrans" cxnId="{82A518F7-BBFF-42CC-BF8F-3AE38A20B358}">
      <dgm:prSet/>
      <dgm:spPr/>
      <dgm:t>
        <a:bodyPr/>
        <a:lstStyle/>
        <a:p>
          <a:endParaRPr lang="en-US"/>
        </a:p>
      </dgm:t>
    </dgm:pt>
    <dgm:pt modelId="{C0A028DC-EFD0-403F-9317-E585272D878A}">
      <dgm:prSet phldrT="[Text]"/>
      <dgm:spPr/>
      <dgm:t>
        <a:bodyPr/>
        <a:lstStyle/>
        <a:p>
          <a:r>
            <a:rPr lang="en-US" dirty="0" err="1"/>
            <a:t>Hoảng</a:t>
          </a:r>
          <a:r>
            <a:rPr lang="en-US" dirty="0"/>
            <a:t> </a:t>
          </a:r>
          <a:r>
            <a:rPr lang="en-US" dirty="0" err="1"/>
            <a:t>loạn</a:t>
          </a:r>
          <a:r>
            <a:rPr lang="en-US" dirty="0"/>
            <a:t>, </a:t>
          </a:r>
          <a:r>
            <a:rPr lang="en-US" dirty="0" err="1"/>
            <a:t>mất</a:t>
          </a:r>
          <a:r>
            <a:rPr lang="en-US" dirty="0"/>
            <a:t> </a:t>
          </a:r>
          <a:r>
            <a:rPr lang="en-US" dirty="0" err="1"/>
            <a:t>nhịp</a:t>
          </a:r>
          <a:r>
            <a:rPr lang="en-US" dirty="0"/>
            <a:t> </a:t>
          </a:r>
          <a:r>
            <a:rPr lang="en-US" dirty="0" err="1"/>
            <a:t>thở</a:t>
          </a:r>
          <a:r>
            <a:rPr lang="en-US" dirty="0"/>
            <a:t> </a:t>
          </a:r>
          <a:r>
            <a:rPr lang="en-US" dirty="0" err="1"/>
            <a:t>bình</a:t>
          </a:r>
          <a:r>
            <a:rPr lang="en-US" dirty="0"/>
            <a:t> </a:t>
          </a:r>
          <a:r>
            <a:rPr lang="en-US" dirty="0" err="1"/>
            <a:t>thường</a:t>
          </a:r>
          <a:r>
            <a:rPr lang="en-US" dirty="0"/>
            <a:t>, </a:t>
          </a:r>
          <a:r>
            <a:rPr lang="en-US" dirty="0" err="1"/>
            <a:t>nín</a:t>
          </a:r>
          <a:r>
            <a:rPr lang="en-US" dirty="0"/>
            <a:t> </a:t>
          </a:r>
          <a:r>
            <a:rPr lang="en-US" dirty="0" err="1"/>
            <a:t>thở</a:t>
          </a:r>
          <a:endParaRPr lang="en-US" dirty="0"/>
        </a:p>
      </dgm:t>
    </dgm:pt>
    <dgm:pt modelId="{5D281730-F932-4388-94BE-0B15ECB715AE}" type="parTrans" cxnId="{0D3642F0-3A12-4E76-BF81-4E762C098F8C}">
      <dgm:prSet/>
      <dgm:spPr/>
      <dgm:t>
        <a:bodyPr/>
        <a:lstStyle/>
        <a:p>
          <a:endParaRPr lang="en-US"/>
        </a:p>
      </dgm:t>
    </dgm:pt>
    <dgm:pt modelId="{C6FB0B3B-310F-45CD-AF74-B40FB5867ED5}" type="sibTrans" cxnId="{0D3642F0-3A12-4E76-BF81-4E762C098F8C}">
      <dgm:prSet/>
      <dgm:spPr/>
      <dgm:t>
        <a:bodyPr/>
        <a:lstStyle/>
        <a:p>
          <a:endParaRPr lang="en-US"/>
        </a:p>
      </dgm:t>
    </dgm:pt>
    <dgm:pt modelId="{F3D6C46F-B4CC-4D8E-8474-7B7ED1329F01}">
      <dgm:prSet phldrT="[Text]"/>
      <dgm:spPr/>
      <dgm:t>
        <a:bodyPr/>
        <a:lstStyle/>
        <a:p>
          <a:r>
            <a:rPr lang="en-US" dirty="0" err="1"/>
            <a:t>Nỗ</a:t>
          </a:r>
          <a:r>
            <a:rPr lang="en-US" dirty="0"/>
            <a:t> </a:t>
          </a:r>
          <a:r>
            <a:rPr lang="en-US" dirty="0" err="1"/>
            <a:t>lực</a:t>
          </a:r>
          <a:r>
            <a:rPr lang="en-US" dirty="0"/>
            <a:t> </a:t>
          </a:r>
          <a:r>
            <a:rPr lang="en-US" dirty="0" err="1"/>
            <a:t>ngoi</a:t>
          </a:r>
          <a:r>
            <a:rPr lang="en-US" dirty="0"/>
            <a:t> </a:t>
          </a:r>
          <a:r>
            <a:rPr lang="en-US" dirty="0" err="1"/>
            <a:t>lên</a:t>
          </a:r>
          <a:r>
            <a:rPr lang="en-US" dirty="0"/>
            <a:t> </a:t>
          </a:r>
          <a:r>
            <a:rPr lang="en-US" dirty="0" err="1"/>
            <a:t>mặt</a:t>
          </a:r>
          <a:r>
            <a:rPr lang="en-US" dirty="0"/>
            <a:t> </a:t>
          </a:r>
          <a:r>
            <a:rPr lang="en-US" dirty="0" err="1"/>
            <a:t>nước</a:t>
          </a:r>
          <a:endParaRPr lang="en-US" dirty="0"/>
        </a:p>
      </dgm:t>
    </dgm:pt>
    <dgm:pt modelId="{49CE7117-28E0-49A7-9537-E4F9A16A1D13}" type="parTrans" cxnId="{96E75BDA-D2EB-45FD-87ED-3E6DC4E7E6CE}">
      <dgm:prSet/>
      <dgm:spPr/>
      <dgm:t>
        <a:bodyPr/>
        <a:lstStyle/>
        <a:p>
          <a:endParaRPr lang="en-US"/>
        </a:p>
      </dgm:t>
    </dgm:pt>
    <dgm:pt modelId="{71B7631C-6773-4614-9D5E-95E44B529DD4}" type="sibTrans" cxnId="{96E75BDA-D2EB-45FD-87ED-3E6DC4E7E6CE}">
      <dgm:prSet/>
      <dgm:spPr/>
      <dgm:t>
        <a:bodyPr/>
        <a:lstStyle/>
        <a:p>
          <a:endParaRPr lang="en-US"/>
        </a:p>
      </dgm:t>
    </dgm:pt>
    <dgm:pt modelId="{3B3DA3D5-B377-4D29-96A2-32EB6FACDF06}">
      <dgm:prSet phldrT="[Text]"/>
      <dgm:spPr/>
      <dgm:t>
        <a:bodyPr/>
        <a:lstStyle/>
        <a:p>
          <a:r>
            <a:rPr lang="en-US" dirty="0" err="1"/>
            <a:t>Giảm</a:t>
          </a:r>
          <a:r>
            <a:rPr lang="en-US" dirty="0"/>
            <a:t> oxy </a:t>
          </a:r>
        </a:p>
      </dgm:t>
    </dgm:pt>
    <dgm:pt modelId="{23F04394-0326-447E-882D-E47BBE57CC8F}" type="parTrans" cxnId="{786C01FE-FD7D-4384-80C3-CBB0928DE464}">
      <dgm:prSet/>
      <dgm:spPr/>
      <dgm:t>
        <a:bodyPr/>
        <a:lstStyle/>
        <a:p>
          <a:endParaRPr lang="en-US"/>
        </a:p>
      </dgm:t>
    </dgm:pt>
    <dgm:pt modelId="{DE0E5C4A-18ED-40B8-97FB-A8502691AC54}" type="sibTrans" cxnId="{786C01FE-FD7D-4384-80C3-CBB0928DE464}">
      <dgm:prSet/>
      <dgm:spPr/>
      <dgm:t>
        <a:bodyPr/>
        <a:lstStyle/>
        <a:p>
          <a:endParaRPr lang="en-US"/>
        </a:p>
      </dgm:t>
    </dgm:pt>
    <dgm:pt modelId="{2AD8E2CC-F729-4A4A-96D7-3A1D55FBBB9E}">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t>Do </a:t>
          </a:r>
          <a:r>
            <a:rPr lang="en-US" dirty="0" err="1"/>
            <a:t>nỗ</a:t>
          </a:r>
          <a:r>
            <a:rPr lang="en-US" dirty="0"/>
            <a:t> </a:t>
          </a:r>
          <a:r>
            <a:rPr lang="en-US" dirty="0" err="1"/>
            <a:t>lực</a:t>
          </a:r>
          <a:r>
            <a:rPr lang="en-US" dirty="0"/>
            <a:t> </a:t>
          </a:r>
          <a:r>
            <a:rPr lang="en-US" dirty="0" err="1"/>
            <a:t>hít</a:t>
          </a:r>
          <a:r>
            <a:rPr lang="en-US" dirty="0"/>
            <a:t> </a:t>
          </a:r>
          <a:r>
            <a:rPr lang="en-US" dirty="0" err="1"/>
            <a:t>vào</a:t>
          </a:r>
          <a:r>
            <a:rPr lang="en-US" dirty="0"/>
            <a:t> </a:t>
          </a:r>
          <a:r>
            <a:rPr lang="en-US" dirty="0">
              <a:sym typeface="Wingdings" pitchFamily="2" charset="2"/>
            </a:rPr>
            <a:t> </a:t>
          </a:r>
          <a:r>
            <a:rPr lang="en-US" dirty="0" err="1"/>
            <a:t>Hít</a:t>
          </a:r>
          <a:r>
            <a:rPr lang="en-US" dirty="0"/>
            <a:t> </a:t>
          </a:r>
          <a:r>
            <a:rPr lang="en-US" dirty="0" err="1"/>
            <a:t>sặc</a:t>
          </a:r>
          <a:r>
            <a:rPr lang="en-US" dirty="0"/>
            <a:t>/</a:t>
          </a:r>
          <a:r>
            <a:rPr lang="en-US" dirty="0" err="1"/>
            <a:t>Đóng</a:t>
          </a:r>
          <a:r>
            <a:rPr lang="en-US" dirty="0"/>
            <a:t> </a:t>
          </a:r>
          <a:r>
            <a:rPr lang="en-US" dirty="0" err="1"/>
            <a:t>nắp</a:t>
          </a:r>
          <a:r>
            <a:rPr lang="en-US" dirty="0"/>
            <a:t> </a:t>
          </a:r>
          <a:r>
            <a:rPr lang="en-US" dirty="0" err="1"/>
            <a:t>thanh</a:t>
          </a:r>
          <a:r>
            <a:rPr lang="en-US" dirty="0"/>
            <a:t> </a:t>
          </a:r>
          <a:r>
            <a:rPr lang="en-US" dirty="0" err="1"/>
            <a:t>môn</a:t>
          </a:r>
          <a:endParaRPr lang="en-US" dirty="0"/>
        </a:p>
      </dgm:t>
    </dgm:pt>
    <dgm:pt modelId="{5A6C4A72-E2B9-47F0-A287-3422B31E55A0}" type="parTrans" cxnId="{3A20D36A-C59A-46F7-A820-06C4D87E090A}">
      <dgm:prSet/>
      <dgm:spPr/>
      <dgm:t>
        <a:bodyPr/>
        <a:lstStyle/>
        <a:p>
          <a:endParaRPr lang="en-US"/>
        </a:p>
      </dgm:t>
    </dgm:pt>
    <dgm:pt modelId="{4AC5FD04-444D-432B-9E3E-188E22560CB7}" type="sibTrans" cxnId="{3A20D36A-C59A-46F7-A820-06C4D87E090A}">
      <dgm:prSet/>
      <dgm:spPr/>
      <dgm:t>
        <a:bodyPr/>
        <a:lstStyle/>
        <a:p>
          <a:endParaRPr lang="en-US"/>
        </a:p>
      </dgm:t>
    </dgm:pt>
    <dgm:pt modelId="{7B0C525B-AA14-4A20-85F6-D62278D0B325}">
      <dgm:prSet phldrT="[Text]"/>
      <dgm:spPr/>
      <dgm:t>
        <a:bodyPr/>
        <a:lstStyle/>
        <a:p>
          <a:r>
            <a:rPr lang="en-US" dirty="0" err="1"/>
            <a:t>Ảnh</a:t>
          </a:r>
          <a:r>
            <a:rPr lang="en-US" dirty="0"/>
            <a:t> </a:t>
          </a:r>
          <a:r>
            <a:rPr lang="en-US" dirty="0" err="1"/>
            <a:t>hưởng</a:t>
          </a:r>
          <a:r>
            <a:rPr lang="en-US" dirty="0"/>
            <a:t> </a:t>
          </a:r>
          <a:r>
            <a:rPr lang="en-US" dirty="0" err="1"/>
            <a:t>cơ</a:t>
          </a:r>
          <a:r>
            <a:rPr lang="en-US" dirty="0"/>
            <a:t> </a:t>
          </a:r>
          <a:r>
            <a:rPr lang="en-US" dirty="0" err="1"/>
            <a:t>quan</a:t>
          </a:r>
          <a:endParaRPr lang="en-US" dirty="0"/>
        </a:p>
      </dgm:t>
    </dgm:pt>
    <dgm:pt modelId="{C2B87060-6693-4A02-A002-B2E2D245297D}" type="parTrans" cxnId="{7C563471-3034-4E8F-8727-04F7B5D2869B}">
      <dgm:prSet/>
      <dgm:spPr/>
      <dgm:t>
        <a:bodyPr/>
        <a:lstStyle/>
        <a:p>
          <a:endParaRPr lang="en-US"/>
        </a:p>
      </dgm:t>
    </dgm:pt>
    <dgm:pt modelId="{1984789F-DE5C-4254-810F-4C803544819B}" type="sibTrans" cxnId="{7C563471-3034-4E8F-8727-04F7B5D2869B}">
      <dgm:prSet/>
      <dgm:spPr/>
      <dgm:t>
        <a:bodyPr/>
        <a:lstStyle/>
        <a:p>
          <a:endParaRPr lang="en-US"/>
        </a:p>
      </dgm:t>
    </dgm:pt>
    <dgm:pt modelId="{0E438919-D9E4-4374-AAC3-5D103BB6F6C4}">
      <dgm:prSet phldrT="[Text]"/>
      <dgm:spPr/>
      <dgm:t>
        <a:bodyPr/>
        <a:lstStyle/>
        <a:p>
          <a:r>
            <a:rPr lang="en-US" dirty="0" err="1"/>
            <a:t>Tử</a:t>
          </a:r>
          <a:r>
            <a:rPr lang="en-US" dirty="0"/>
            <a:t> </a:t>
          </a:r>
          <a:r>
            <a:rPr lang="en-US" dirty="0" err="1"/>
            <a:t>vong</a:t>
          </a:r>
          <a:r>
            <a:rPr lang="en-US" dirty="0"/>
            <a:t>, di </a:t>
          </a:r>
          <a:r>
            <a:rPr lang="en-US" dirty="0" err="1"/>
            <a:t>chứng</a:t>
          </a:r>
          <a:r>
            <a:rPr lang="en-US" dirty="0"/>
            <a:t> </a:t>
          </a:r>
          <a:r>
            <a:rPr lang="en-US" dirty="0" err="1"/>
            <a:t>phần</a:t>
          </a:r>
          <a:r>
            <a:rPr lang="en-US" dirty="0"/>
            <a:t> </a:t>
          </a:r>
          <a:r>
            <a:rPr lang="en-US" dirty="0" err="1"/>
            <a:t>lớn</a:t>
          </a:r>
          <a:r>
            <a:rPr lang="en-US" dirty="0"/>
            <a:t> do </a:t>
          </a:r>
          <a:r>
            <a:rPr lang="en-US" dirty="0" err="1"/>
            <a:t>thiếu</a:t>
          </a:r>
          <a:r>
            <a:rPr lang="en-US" dirty="0"/>
            <a:t> oxy </a:t>
          </a:r>
          <a:r>
            <a:rPr lang="en-US" dirty="0" err="1"/>
            <a:t>não</a:t>
          </a:r>
          <a:endParaRPr lang="en-US" dirty="0"/>
        </a:p>
      </dgm:t>
    </dgm:pt>
    <dgm:pt modelId="{D1287A8A-CCCE-4D54-893A-A60352ECCA32}" type="parTrans" cxnId="{998EDE88-D84B-4FD6-A256-5F1394238772}">
      <dgm:prSet/>
      <dgm:spPr/>
      <dgm:t>
        <a:bodyPr/>
        <a:lstStyle/>
        <a:p>
          <a:endParaRPr lang="en-US"/>
        </a:p>
      </dgm:t>
    </dgm:pt>
    <dgm:pt modelId="{6278534B-62E5-491D-9A60-28B42B978850}" type="sibTrans" cxnId="{998EDE88-D84B-4FD6-A256-5F1394238772}">
      <dgm:prSet/>
      <dgm:spPr/>
      <dgm:t>
        <a:bodyPr/>
        <a:lstStyle/>
        <a:p>
          <a:endParaRPr lang="en-US"/>
        </a:p>
      </dgm:t>
    </dgm:pt>
    <dgm:pt modelId="{403EDFB8-17A1-432E-8A5F-380B74BC53B8}">
      <dgm:prSet phldrT="[Text]"/>
      <dgm:spPr/>
      <dgm:t>
        <a:bodyPr/>
        <a:lstStyle/>
        <a:p>
          <a:r>
            <a:rPr lang="en-US" dirty="0" err="1"/>
            <a:t>Thiếu</a:t>
          </a:r>
          <a:r>
            <a:rPr lang="en-US" dirty="0"/>
            <a:t> </a:t>
          </a:r>
          <a:r>
            <a:rPr lang="en-US" dirty="0" err="1"/>
            <a:t>dưỡng</a:t>
          </a:r>
          <a:r>
            <a:rPr lang="en-US" dirty="0"/>
            <a:t> </a:t>
          </a:r>
          <a:r>
            <a:rPr lang="en-US" dirty="0" err="1"/>
            <a:t>khí</a:t>
          </a:r>
          <a:endParaRPr lang="en-US" dirty="0"/>
        </a:p>
      </dgm:t>
    </dgm:pt>
    <dgm:pt modelId="{432A3B9B-6099-4430-AF5B-F40EAC60C4DD}" type="parTrans" cxnId="{6D23A43D-E60A-442A-8075-00D3085CE705}">
      <dgm:prSet/>
      <dgm:spPr/>
      <dgm:t>
        <a:bodyPr/>
        <a:lstStyle/>
        <a:p>
          <a:endParaRPr lang="en-US"/>
        </a:p>
      </dgm:t>
    </dgm:pt>
    <dgm:pt modelId="{183B2040-B39A-4672-8193-39EE2683837C}" type="sibTrans" cxnId="{6D23A43D-E60A-442A-8075-00D3085CE705}">
      <dgm:prSet/>
      <dgm:spPr/>
      <dgm:t>
        <a:bodyPr/>
        <a:lstStyle/>
        <a:p>
          <a:endParaRPr lang="en-US"/>
        </a:p>
      </dgm:t>
    </dgm:pt>
    <dgm:pt modelId="{A2F0D812-546B-4804-8589-474FB5011FE4}">
      <dgm:prSet phldrT="[Text]"/>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err="1">
              <a:solidFill>
                <a:schemeClr val="tx1"/>
              </a:solidFill>
              <a:sym typeface="Wingdings" pitchFamily="2" charset="2"/>
            </a:rPr>
            <a:t>Hít</a:t>
          </a:r>
          <a:r>
            <a:rPr lang="en-US" dirty="0">
              <a:solidFill>
                <a:schemeClr val="tx1"/>
              </a:solidFill>
              <a:sym typeface="Wingdings" pitchFamily="2" charset="2"/>
            </a:rPr>
            <a:t> </a:t>
          </a:r>
          <a:r>
            <a:rPr lang="en-US" dirty="0" err="1">
              <a:solidFill>
                <a:schemeClr val="tx1"/>
              </a:solidFill>
              <a:sym typeface="Wingdings" pitchFamily="2" charset="2"/>
            </a:rPr>
            <a:t>nước</a:t>
          </a:r>
          <a:r>
            <a:rPr lang="en-US" dirty="0">
              <a:solidFill>
                <a:schemeClr val="tx1"/>
              </a:solidFill>
              <a:sym typeface="Wingdings" pitchFamily="2" charset="2"/>
            </a:rPr>
            <a:t>  </a:t>
          </a:r>
          <a:r>
            <a:rPr lang="en-US" dirty="0" err="1">
              <a:solidFill>
                <a:schemeClr val="tx1"/>
              </a:solidFill>
              <a:sym typeface="Wingdings" pitchFamily="2" charset="2"/>
            </a:rPr>
            <a:t>hủy</a:t>
          </a:r>
          <a:r>
            <a:rPr lang="en-US" dirty="0">
              <a:solidFill>
                <a:schemeClr val="tx1"/>
              </a:solidFill>
              <a:sym typeface="Wingdings" pitchFamily="2" charset="2"/>
            </a:rPr>
            <a:t> surfactant, </a:t>
          </a:r>
          <a:r>
            <a:rPr lang="en-US" dirty="0" err="1">
              <a:solidFill>
                <a:schemeClr val="tx1"/>
              </a:solidFill>
              <a:sym typeface="Wingdings" pitchFamily="2" charset="2"/>
            </a:rPr>
            <a:t>giảm</a:t>
          </a:r>
          <a:r>
            <a:rPr lang="en-US" dirty="0">
              <a:solidFill>
                <a:schemeClr val="tx1"/>
              </a:solidFill>
              <a:sym typeface="Wingdings" pitchFamily="2" charset="2"/>
            </a:rPr>
            <a:t> </a:t>
          </a:r>
          <a:r>
            <a:rPr lang="en-US" dirty="0" err="1">
              <a:solidFill>
                <a:schemeClr val="tx1"/>
              </a:solidFill>
              <a:sym typeface="Wingdings" pitchFamily="2" charset="2"/>
            </a:rPr>
            <a:t>độ</a:t>
          </a:r>
          <a:r>
            <a:rPr lang="en-US" dirty="0">
              <a:solidFill>
                <a:schemeClr val="tx1"/>
              </a:solidFill>
              <a:sym typeface="Wingdings" pitchFamily="2" charset="2"/>
            </a:rPr>
            <a:t> </a:t>
          </a:r>
          <a:r>
            <a:rPr lang="en-US" dirty="0" err="1">
              <a:solidFill>
                <a:schemeClr val="tx1"/>
              </a:solidFill>
              <a:sym typeface="Wingdings" pitchFamily="2" charset="2"/>
            </a:rPr>
            <a:t>đàn</a:t>
          </a:r>
          <a:r>
            <a:rPr lang="en-US" dirty="0">
              <a:solidFill>
                <a:schemeClr val="tx1"/>
              </a:solidFill>
              <a:sym typeface="Wingdings" pitchFamily="2" charset="2"/>
            </a:rPr>
            <a:t> </a:t>
          </a:r>
          <a:r>
            <a:rPr lang="en-US" dirty="0" err="1">
              <a:solidFill>
                <a:schemeClr val="tx1"/>
              </a:solidFill>
              <a:sym typeface="Wingdings" pitchFamily="2" charset="2"/>
            </a:rPr>
            <a:t>hồi</a:t>
          </a:r>
          <a:r>
            <a:rPr lang="en-US" dirty="0">
              <a:solidFill>
                <a:schemeClr val="tx1"/>
              </a:solidFill>
              <a:sym typeface="Wingdings" pitchFamily="2" charset="2"/>
            </a:rPr>
            <a:t> </a:t>
          </a:r>
          <a:r>
            <a:rPr lang="en-US" dirty="0" err="1">
              <a:solidFill>
                <a:schemeClr val="tx1"/>
              </a:solidFill>
              <a:sym typeface="Wingdings" pitchFamily="2" charset="2"/>
            </a:rPr>
            <a:t>phổi</a:t>
          </a:r>
          <a:r>
            <a:rPr lang="en-US" dirty="0">
              <a:solidFill>
                <a:schemeClr val="tx1"/>
              </a:solidFill>
              <a:sym typeface="Wingdings" pitchFamily="2" charset="2"/>
            </a:rPr>
            <a:t>, V/Q </a:t>
          </a:r>
          <a:r>
            <a:rPr lang="en-US" dirty="0" err="1">
              <a:solidFill>
                <a:schemeClr val="tx1"/>
              </a:solidFill>
              <a:sym typeface="Wingdings" pitchFamily="2" charset="2"/>
            </a:rPr>
            <a:t>bất</a:t>
          </a:r>
          <a:r>
            <a:rPr lang="en-US" dirty="0">
              <a:solidFill>
                <a:schemeClr val="tx1"/>
              </a:solidFill>
              <a:sym typeface="Wingdings" pitchFamily="2" charset="2"/>
            </a:rPr>
            <a:t> </a:t>
          </a:r>
          <a:r>
            <a:rPr lang="en-US" dirty="0" err="1">
              <a:solidFill>
                <a:schemeClr val="tx1"/>
              </a:solidFill>
              <a:sym typeface="Wingdings" pitchFamily="2" charset="2"/>
            </a:rPr>
            <a:t>tương</a:t>
          </a:r>
          <a:r>
            <a:rPr lang="en-US" dirty="0">
              <a:solidFill>
                <a:schemeClr val="tx1"/>
              </a:solidFill>
              <a:sym typeface="Wingdings" pitchFamily="2" charset="2"/>
            </a:rPr>
            <a:t> </a:t>
          </a:r>
          <a:r>
            <a:rPr lang="en-US" dirty="0" err="1">
              <a:solidFill>
                <a:schemeClr val="tx1"/>
              </a:solidFill>
              <a:sym typeface="Wingdings" pitchFamily="2" charset="2"/>
            </a:rPr>
            <a:t>xứng</a:t>
          </a:r>
          <a:r>
            <a:rPr lang="en-US" dirty="0">
              <a:solidFill>
                <a:schemeClr val="tx1"/>
              </a:solidFill>
              <a:sym typeface="Wingdings" pitchFamily="2" charset="2"/>
            </a:rPr>
            <a:t>, shunt </a:t>
          </a:r>
          <a:r>
            <a:rPr lang="en-US" dirty="0" err="1">
              <a:solidFill>
                <a:schemeClr val="tx1"/>
              </a:solidFill>
              <a:sym typeface="Wingdings" pitchFamily="2" charset="2"/>
            </a:rPr>
            <a:t>trong</a:t>
          </a:r>
          <a:r>
            <a:rPr lang="en-US" dirty="0">
              <a:solidFill>
                <a:schemeClr val="tx1"/>
              </a:solidFill>
              <a:sym typeface="Wingdings" pitchFamily="2" charset="2"/>
            </a:rPr>
            <a:t> </a:t>
          </a:r>
          <a:r>
            <a:rPr lang="en-US" dirty="0" err="1">
              <a:solidFill>
                <a:schemeClr val="tx1"/>
              </a:solidFill>
              <a:sym typeface="Wingdings" pitchFamily="2" charset="2"/>
            </a:rPr>
            <a:t>phổi</a:t>
          </a:r>
          <a:r>
            <a:rPr lang="en-US" dirty="0">
              <a:solidFill>
                <a:schemeClr val="tx1"/>
              </a:solidFill>
              <a:sym typeface="Wingdings" pitchFamily="2" charset="2"/>
            </a:rPr>
            <a:t> </a:t>
          </a:r>
          <a:endParaRPr lang="en-US" dirty="0"/>
        </a:p>
      </dgm:t>
    </dgm:pt>
    <dgm:pt modelId="{0212B328-50F8-494C-ACF1-E69A84A3A25F}" type="parTrans" cxnId="{7B648810-085A-481F-B49E-15F3027A51EC}">
      <dgm:prSet/>
      <dgm:spPr/>
    </dgm:pt>
    <dgm:pt modelId="{A891F5FD-0465-4ED3-8B3D-CB1D1A72C9D9}" type="sibTrans" cxnId="{7B648810-085A-481F-B49E-15F3027A51EC}">
      <dgm:prSet/>
      <dgm:spPr/>
    </dgm:pt>
    <dgm:pt modelId="{F0243187-E4B8-4545-A3F9-7EDFF415DD00}" type="pres">
      <dgm:prSet presAssocID="{9F15E3E4-60A0-4CF5-9916-A03E0EC86DC9}" presName="linearFlow" presStyleCnt="0">
        <dgm:presLayoutVars>
          <dgm:dir/>
          <dgm:animLvl val="lvl"/>
          <dgm:resizeHandles val="exact"/>
        </dgm:presLayoutVars>
      </dgm:prSet>
      <dgm:spPr/>
    </dgm:pt>
    <dgm:pt modelId="{02954051-F0D2-452F-B8FF-109B37E3A9A2}" type="pres">
      <dgm:prSet presAssocID="{9FC758C1-B38E-46A5-BB60-188596D4D9CE}" presName="composite" presStyleCnt="0"/>
      <dgm:spPr/>
    </dgm:pt>
    <dgm:pt modelId="{810C0B02-EE01-4418-992C-78471B0FCA25}" type="pres">
      <dgm:prSet presAssocID="{9FC758C1-B38E-46A5-BB60-188596D4D9CE}" presName="parentText" presStyleLbl="alignNode1" presStyleIdx="0" presStyleCnt="3">
        <dgm:presLayoutVars>
          <dgm:chMax val="1"/>
          <dgm:bulletEnabled val="1"/>
        </dgm:presLayoutVars>
      </dgm:prSet>
      <dgm:spPr/>
    </dgm:pt>
    <dgm:pt modelId="{84252D8F-C6CA-4EBD-B59B-F2AF7619DDF3}" type="pres">
      <dgm:prSet presAssocID="{9FC758C1-B38E-46A5-BB60-188596D4D9CE}" presName="descendantText" presStyleLbl="alignAcc1" presStyleIdx="0" presStyleCnt="3">
        <dgm:presLayoutVars>
          <dgm:bulletEnabled val="1"/>
        </dgm:presLayoutVars>
      </dgm:prSet>
      <dgm:spPr/>
    </dgm:pt>
    <dgm:pt modelId="{BE771367-DC62-4611-9D90-69357F24D1EB}" type="pres">
      <dgm:prSet presAssocID="{3291DE86-C402-4C9F-A90D-DFDF439D2A88}" presName="sp" presStyleCnt="0"/>
      <dgm:spPr/>
    </dgm:pt>
    <dgm:pt modelId="{BE863041-4CAA-474D-8635-EE0640F057C4}" type="pres">
      <dgm:prSet presAssocID="{3B3DA3D5-B377-4D29-96A2-32EB6FACDF06}" presName="composite" presStyleCnt="0"/>
      <dgm:spPr/>
    </dgm:pt>
    <dgm:pt modelId="{8DD00C75-ACC7-49A7-BE7E-11CFF8655317}" type="pres">
      <dgm:prSet presAssocID="{3B3DA3D5-B377-4D29-96A2-32EB6FACDF06}" presName="parentText" presStyleLbl="alignNode1" presStyleIdx="1" presStyleCnt="3">
        <dgm:presLayoutVars>
          <dgm:chMax val="1"/>
          <dgm:bulletEnabled val="1"/>
        </dgm:presLayoutVars>
      </dgm:prSet>
      <dgm:spPr/>
    </dgm:pt>
    <dgm:pt modelId="{1013BD97-A110-453D-9011-143D615C891D}" type="pres">
      <dgm:prSet presAssocID="{3B3DA3D5-B377-4D29-96A2-32EB6FACDF06}" presName="descendantText" presStyleLbl="alignAcc1" presStyleIdx="1" presStyleCnt="3">
        <dgm:presLayoutVars>
          <dgm:bulletEnabled val="1"/>
        </dgm:presLayoutVars>
      </dgm:prSet>
      <dgm:spPr/>
    </dgm:pt>
    <dgm:pt modelId="{23D46DDE-EED0-4624-9727-205E0486B76A}" type="pres">
      <dgm:prSet presAssocID="{DE0E5C4A-18ED-40B8-97FB-A8502691AC54}" presName="sp" presStyleCnt="0"/>
      <dgm:spPr/>
    </dgm:pt>
    <dgm:pt modelId="{1D64C2D4-7201-449E-8CE4-A78CDE159572}" type="pres">
      <dgm:prSet presAssocID="{7B0C525B-AA14-4A20-85F6-D62278D0B325}" presName="composite" presStyleCnt="0"/>
      <dgm:spPr/>
    </dgm:pt>
    <dgm:pt modelId="{7DAAD06D-4FB4-4484-8D1A-910C28FD3476}" type="pres">
      <dgm:prSet presAssocID="{7B0C525B-AA14-4A20-85F6-D62278D0B325}" presName="parentText" presStyleLbl="alignNode1" presStyleIdx="2" presStyleCnt="3">
        <dgm:presLayoutVars>
          <dgm:chMax val="1"/>
          <dgm:bulletEnabled val="1"/>
        </dgm:presLayoutVars>
      </dgm:prSet>
      <dgm:spPr/>
    </dgm:pt>
    <dgm:pt modelId="{D37D3157-11EE-432A-9449-D4BD0562A70C}" type="pres">
      <dgm:prSet presAssocID="{7B0C525B-AA14-4A20-85F6-D62278D0B325}" presName="descendantText" presStyleLbl="alignAcc1" presStyleIdx="2" presStyleCnt="3">
        <dgm:presLayoutVars>
          <dgm:bulletEnabled val="1"/>
        </dgm:presLayoutVars>
      </dgm:prSet>
      <dgm:spPr/>
    </dgm:pt>
  </dgm:ptLst>
  <dgm:cxnLst>
    <dgm:cxn modelId="{7B648810-085A-481F-B49E-15F3027A51EC}" srcId="{3B3DA3D5-B377-4D29-96A2-32EB6FACDF06}" destId="{A2F0D812-546B-4804-8589-474FB5011FE4}" srcOrd="1" destOrd="0" parTransId="{0212B328-50F8-494C-ACF1-E69A84A3A25F}" sibTransId="{A891F5FD-0465-4ED3-8B3D-CB1D1A72C9D9}"/>
    <dgm:cxn modelId="{DAE9A436-4297-42F3-9A7D-1CCECE2737E8}" type="presOf" srcId="{3B3DA3D5-B377-4D29-96A2-32EB6FACDF06}" destId="{8DD00C75-ACC7-49A7-BE7E-11CFF8655317}" srcOrd="0" destOrd="0" presId="urn:microsoft.com/office/officeart/2005/8/layout/chevron2"/>
    <dgm:cxn modelId="{6D23A43D-E60A-442A-8075-00D3085CE705}" srcId="{9FC758C1-B38E-46A5-BB60-188596D4D9CE}" destId="{403EDFB8-17A1-432E-8A5F-380B74BC53B8}" srcOrd="1" destOrd="0" parTransId="{432A3B9B-6099-4430-AF5B-F40EAC60C4DD}" sibTransId="{183B2040-B39A-4672-8193-39EE2683837C}"/>
    <dgm:cxn modelId="{95D2A548-BA9B-4334-837B-E25E0B0A112F}" type="presOf" srcId="{0E438919-D9E4-4374-AAC3-5D103BB6F6C4}" destId="{D37D3157-11EE-432A-9449-D4BD0562A70C}" srcOrd="0" destOrd="0" presId="urn:microsoft.com/office/officeart/2005/8/layout/chevron2"/>
    <dgm:cxn modelId="{DA133C4E-FC39-41E1-991E-E9F7FE4B54D2}" type="presOf" srcId="{9FC758C1-B38E-46A5-BB60-188596D4D9CE}" destId="{810C0B02-EE01-4418-992C-78471B0FCA25}" srcOrd="0" destOrd="0" presId="urn:microsoft.com/office/officeart/2005/8/layout/chevron2"/>
    <dgm:cxn modelId="{3A20D36A-C59A-46F7-A820-06C4D87E090A}" srcId="{3B3DA3D5-B377-4D29-96A2-32EB6FACDF06}" destId="{2AD8E2CC-F729-4A4A-96D7-3A1D55FBBB9E}" srcOrd="0" destOrd="0" parTransId="{5A6C4A72-E2B9-47F0-A287-3422B31E55A0}" sibTransId="{4AC5FD04-444D-432B-9E3E-188E22560CB7}"/>
    <dgm:cxn modelId="{7C563471-3034-4E8F-8727-04F7B5D2869B}" srcId="{9F15E3E4-60A0-4CF5-9916-A03E0EC86DC9}" destId="{7B0C525B-AA14-4A20-85F6-D62278D0B325}" srcOrd="2" destOrd="0" parTransId="{C2B87060-6693-4A02-A002-B2E2D245297D}" sibTransId="{1984789F-DE5C-4254-810F-4C803544819B}"/>
    <dgm:cxn modelId="{3BE81072-EA8E-4B31-B960-A2E4DC4E1BD8}" type="presOf" srcId="{9F15E3E4-60A0-4CF5-9916-A03E0EC86DC9}" destId="{F0243187-E4B8-4545-A3F9-7EDFF415DD00}" srcOrd="0" destOrd="0" presId="urn:microsoft.com/office/officeart/2005/8/layout/chevron2"/>
    <dgm:cxn modelId="{1ABC6E79-17B0-42F2-B0AA-639D32F85F34}" type="presOf" srcId="{F3D6C46F-B4CC-4D8E-8474-7B7ED1329F01}" destId="{84252D8F-C6CA-4EBD-B59B-F2AF7619DDF3}" srcOrd="0" destOrd="2" presId="urn:microsoft.com/office/officeart/2005/8/layout/chevron2"/>
    <dgm:cxn modelId="{6B7C827E-B846-47DB-B12C-C7A51E5762D9}" type="presOf" srcId="{7B0C525B-AA14-4A20-85F6-D62278D0B325}" destId="{7DAAD06D-4FB4-4484-8D1A-910C28FD3476}" srcOrd="0" destOrd="0" presId="urn:microsoft.com/office/officeart/2005/8/layout/chevron2"/>
    <dgm:cxn modelId="{998EDE88-D84B-4FD6-A256-5F1394238772}" srcId="{7B0C525B-AA14-4A20-85F6-D62278D0B325}" destId="{0E438919-D9E4-4374-AAC3-5D103BB6F6C4}" srcOrd="0" destOrd="0" parTransId="{D1287A8A-CCCE-4D54-893A-A60352ECCA32}" sibTransId="{6278534B-62E5-491D-9A60-28B42B978850}"/>
    <dgm:cxn modelId="{C1B5B991-A3BB-4FE8-99C0-42C2A1C77B1A}" type="presOf" srcId="{403EDFB8-17A1-432E-8A5F-380B74BC53B8}" destId="{84252D8F-C6CA-4EBD-B59B-F2AF7619DDF3}" srcOrd="0" destOrd="1" presId="urn:microsoft.com/office/officeart/2005/8/layout/chevron2"/>
    <dgm:cxn modelId="{55D02E99-97C1-4797-A186-A4D6A5E8A77B}" type="presOf" srcId="{C0A028DC-EFD0-403F-9317-E585272D878A}" destId="{84252D8F-C6CA-4EBD-B59B-F2AF7619DDF3}" srcOrd="0" destOrd="0" presId="urn:microsoft.com/office/officeart/2005/8/layout/chevron2"/>
    <dgm:cxn modelId="{A02F27BD-E71F-4423-8474-BA64CD5B2DE7}" type="presOf" srcId="{A2F0D812-546B-4804-8589-474FB5011FE4}" destId="{1013BD97-A110-453D-9011-143D615C891D}" srcOrd="0" destOrd="1" presId="urn:microsoft.com/office/officeart/2005/8/layout/chevron2"/>
    <dgm:cxn modelId="{96E75BDA-D2EB-45FD-87ED-3E6DC4E7E6CE}" srcId="{9FC758C1-B38E-46A5-BB60-188596D4D9CE}" destId="{F3D6C46F-B4CC-4D8E-8474-7B7ED1329F01}" srcOrd="2" destOrd="0" parTransId="{49CE7117-28E0-49A7-9537-E4F9A16A1D13}" sibTransId="{71B7631C-6773-4614-9D5E-95E44B529DD4}"/>
    <dgm:cxn modelId="{18F1FFEC-D3D1-4412-B7F0-C9708D71CC94}" type="presOf" srcId="{2AD8E2CC-F729-4A4A-96D7-3A1D55FBBB9E}" destId="{1013BD97-A110-453D-9011-143D615C891D}" srcOrd="0" destOrd="0" presId="urn:microsoft.com/office/officeart/2005/8/layout/chevron2"/>
    <dgm:cxn modelId="{0D3642F0-3A12-4E76-BF81-4E762C098F8C}" srcId="{9FC758C1-B38E-46A5-BB60-188596D4D9CE}" destId="{C0A028DC-EFD0-403F-9317-E585272D878A}" srcOrd="0" destOrd="0" parTransId="{5D281730-F932-4388-94BE-0B15ECB715AE}" sibTransId="{C6FB0B3B-310F-45CD-AF74-B40FB5867ED5}"/>
    <dgm:cxn modelId="{82A518F7-BBFF-42CC-BF8F-3AE38A20B358}" srcId="{9F15E3E4-60A0-4CF5-9916-A03E0EC86DC9}" destId="{9FC758C1-B38E-46A5-BB60-188596D4D9CE}" srcOrd="0" destOrd="0" parTransId="{21ED8234-96D3-475E-B0C5-7A539C7BC07B}" sibTransId="{3291DE86-C402-4C9F-A90D-DFDF439D2A88}"/>
    <dgm:cxn modelId="{786C01FE-FD7D-4384-80C3-CBB0928DE464}" srcId="{9F15E3E4-60A0-4CF5-9916-A03E0EC86DC9}" destId="{3B3DA3D5-B377-4D29-96A2-32EB6FACDF06}" srcOrd="1" destOrd="0" parTransId="{23F04394-0326-447E-882D-E47BBE57CC8F}" sibTransId="{DE0E5C4A-18ED-40B8-97FB-A8502691AC54}"/>
    <dgm:cxn modelId="{23B36872-B755-4B86-986B-03E2A6B02609}" type="presParOf" srcId="{F0243187-E4B8-4545-A3F9-7EDFF415DD00}" destId="{02954051-F0D2-452F-B8FF-109B37E3A9A2}" srcOrd="0" destOrd="0" presId="urn:microsoft.com/office/officeart/2005/8/layout/chevron2"/>
    <dgm:cxn modelId="{94416227-6F35-4CF4-9CD8-EB1DE6D3FC5F}" type="presParOf" srcId="{02954051-F0D2-452F-B8FF-109B37E3A9A2}" destId="{810C0B02-EE01-4418-992C-78471B0FCA25}" srcOrd="0" destOrd="0" presId="urn:microsoft.com/office/officeart/2005/8/layout/chevron2"/>
    <dgm:cxn modelId="{E2E07182-F223-4188-A3EB-5F3B3CF5879C}" type="presParOf" srcId="{02954051-F0D2-452F-B8FF-109B37E3A9A2}" destId="{84252D8F-C6CA-4EBD-B59B-F2AF7619DDF3}" srcOrd="1" destOrd="0" presId="urn:microsoft.com/office/officeart/2005/8/layout/chevron2"/>
    <dgm:cxn modelId="{E50D240A-1F06-48FB-AECE-B266D1977E47}" type="presParOf" srcId="{F0243187-E4B8-4545-A3F9-7EDFF415DD00}" destId="{BE771367-DC62-4611-9D90-69357F24D1EB}" srcOrd="1" destOrd="0" presId="urn:microsoft.com/office/officeart/2005/8/layout/chevron2"/>
    <dgm:cxn modelId="{8ABDF29F-0831-425A-81B5-014C6AE13233}" type="presParOf" srcId="{F0243187-E4B8-4545-A3F9-7EDFF415DD00}" destId="{BE863041-4CAA-474D-8635-EE0640F057C4}" srcOrd="2" destOrd="0" presId="urn:microsoft.com/office/officeart/2005/8/layout/chevron2"/>
    <dgm:cxn modelId="{C09B7F7F-2B7E-47D6-A498-910EFFE7B8C9}" type="presParOf" srcId="{BE863041-4CAA-474D-8635-EE0640F057C4}" destId="{8DD00C75-ACC7-49A7-BE7E-11CFF8655317}" srcOrd="0" destOrd="0" presId="urn:microsoft.com/office/officeart/2005/8/layout/chevron2"/>
    <dgm:cxn modelId="{2FF6F0FE-AADC-4CFA-8470-FDE9A46D6F7C}" type="presParOf" srcId="{BE863041-4CAA-474D-8635-EE0640F057C4}" destId="{1013BD97-A110-453D-9011-143D615C891D}" srcOrd="1" destOrd="0" presId="urn:microsoft.com/office/officeart/2005/8/layout/chevron2"/>
    <dgm:cxn modelId="{3F2EED20-044B-4A2B-8925-2258D5BCCA15}" type="presParOf" srcId="{F0243187-E4B8-4545-A3F9-7EDFF415DD00}" destId="{23D46DDE-EED0-4624-9727-205E0486B76A}" srcOrd="3" destOrd="0" presId="urn:microsoft.com/office/officeart/2005/8/layout/chevron2"/>
    <dgm:cxn modelId="{C3DDCCCA-B42A-4D47-AC30-62AA77AB6EBC}" type="presParOf" srcId="{F0243187-E4B8-4545-A3F9-7EDFF415DD00}" destId="{1D64C2D4-7201-449E-8CE4-A78CDE159572}" srcOrd="4" destOrd="0" presId="urn:microsoft.com/office/officeart/2005/8/layout/chevron2"/>
    <dgm:cxn modelId="{DA702087-0560-4FB5-9B3D-7B507C4002DC}" type="presParOf" srcId="{1D64C2D4-7201-449E-8CE4-A78CDE159572}" destId="{7DAAD06D-4FB4-4484-8D1A-910C28FD3476}" srcOrd="0" destOrd="0" presId="urn:microsoft.com/office/officeart/2005/8/layout/chevron2"/>
    <dgm:cxn modelId="{02E2FE47-7588-431E-A569-834F48279CA3}" type="presParOf" srcId="{1D64C2D4-7201-449E-8CE4-A78CDE159572}" destId="{D37D3157-11EE-432A-9449-D4BD0562A7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1683C-95FB-4C93-9349-98396E157CC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44C8BFC-BFB6-4B5C-8940-D5E54D868AD6}">
      <dgm:prSet phldrT="[Text]" custT="1"/>
      <dgm:spPr/>
      <dgm:t>
        <a:bodyPr/>
        <a:lstStyle/>
        <a:p>
          <a:r>
            <a:rPr lang="en-US" sz="2400" dirty="0" err="1"/>
            <a:t>Hít</a:t>
          </a:r>
          <a:r>
            <a:rPr lang="en-US" sz="2400" dirty="0"/>
            <a:t> </a:t>
          </a:r>
          <a:r>
            <a:rPr lang="en-US" sz="2400" dirty="0" err="1"/>
            <a:t>nước</a:t>
          </a:r>
          <a:r>
            <a:rPr lang="en-US" sz="2400" dirty="0"/>
            <a:t> </a:t>
          </a:r>
          <a:r>
            <a:rPr lang="en-US" sz="2400" dirty="0" err="1"/>
            <a:t>ngọt</a:t>
          </a:r>
          <a:r>
            <a:rPr lang="en-US" sz="2400" dirty="0"/>
            <a:t> hay </a:t>
          </a:r>
          <a:r>
            <a:rPr lang="en-US" sz="2400" dirty="0" err="1"/>
            <a:t>mặn</a:t>
          </a:r>
          <a:endParaRPr lang="en-US" sz="2400" dirty="0"/>
        </a:p>
      </dgm:t>
    </dgm:pt>
    <dgm:pt modelId="{29BEA5E4-770E-42B3-AC08-753D6493E81C}" type="parTrans" cxnId="{EB0645CE-C4F3-4CB6-9536-987D6C9E71A3}">
      <dgm:prSet/>
      <dgm:spPr/>
      <dgm:t>
        <a:bodyPr/>
        <a:lstStyle/>
        <a:p>
          <a:endParaRPr lang="en-US"/>
        </a:p>
      </dgm:t>
    </dgm:pt>
    <dgm:pt modelId="{E83F02D8-F5B4-40BC-A37D-3B5CF166B2A5}" type="sibTrans" cxnId="{EB0645CE-C4F3-4CB6-9536-987D6C9E71A3}">
      <dgm:prSet/>
      <dgm:spPr/>
      <dgm:t>
        <a:bodyPr/>
        <a:lstStyle/>
        <a:p>
          <a:endParaRPr lang="en-US"/>
        </a:p>
      </dgm:t>
    </dgm:pt>
    <dgm:pt modelId="{B5863D48-6E71-49CD-98C9-49846C6730C0}">
      <dgm:prSet phldrT="[Text]" custT="1"/>
      <dgm:spPr/>
      <dgm:t>
        <a:bodyPr/>
        <a:lstStyle/>
        <a:p>
          <a:r>
            <a:rPr lang="en-US" sz="2400" dirty="0" err="1"/>
            <a:t>Phá</a:t>
          </a:r>
          <a:r>
            <a:rPr lang="en-US" sz="2400" dirty="0"/>
            <a:t> </a:t>
          </a:r>
          <a:r>
            <a:rPr lang="en-US" sz="2400" dirty="0" err="1"/>
            <a:t>hủy</a:t>
          </a:r>
          <a:r>
            <a:rPr lang="en-US" sz="2400" dirty="0"/>
            <a:t> surfactant</a:t>
          </a:r>
        </a:p>
      </dgm:t>
    </dgm:pt>
    <dgm:pt modelId="{1ACF29F9-26A8-4920-B181-7A0BD47964F4}" type="parTrans" cxnId="{82D01E9A-1709-4F37-9B8A-00317694FD40}">
      <dgm:prSet/>
      <dgm:spPr/>
      <dgm:t>
        <a:bodyPr/>
        <a:lstStyle/>
        <a:p>
          <a:endParaRPr lang="en-US"/>
        </a:p>
      </dgm:t>
    </dgm:pt>
    <dgm:pt modelId="{BA8CD41D-4F55-47F7-AB00-C0C3EA5D0962}" type="sibTrans" cxnId="{82D01E9A-1709-4F37-9B8A-00317694FD40}">
      <dgm:prSet/>
      <dgm:spPr/>
      <dgm:t>
        <a:bodyPr/>
        <a:lstStyle/>
        <a:p>
          <a:endParaRPr lang="en-US"/>
        </a:p>
      </dgm:t>
    </dgm:pt>
    <dgm:pt modelId="{1473F294-E65C-4291-AF54-8506753E9A7E}">
      <dgm:prSet phldrT="[Text]" custT="1"/>
      <dgm:spPr/>
      <dgm:t>
        <a:bodyPr/>
        <a:lstStyle/>
        <a:p>
          <a:r>
            <a:rPr lang="en-US" sz="2400" dirty="0" err="1"/>
            <a:t>Phù</a:t>
          </a:r>
          <a:r>
            <a:rPr lang="en-US" sz="2400" dirty="0"/>
            <a:t> </a:t>
          </a:r>
          <a:r>
            <a:rPr lang="en-US" sz="2400" dirty="0" err="1"/>
            <a:t>phổi</a:t>
          </a:r>
          <a:r>
            <a:rPr lang="en-US" sz="2400" dirty="0"/>
            <a:t> </a:t>
          </a:r>
          <a:r>
            <a:rPr lang="en-US" sz="2400" dirty="0" err="1"/>
            <a:t>cấp</a:t>
          </a:r>
          <a:r>
            <a:rPr lang="en-US" sz="2400" dirty="0"/>
            <a:t> </a:t>
          </a:r>
          <a:r>
            <a:rPr lang="en-US" sz="2400" dirty="0" err="1"/>
            <a:t>không</a:t>
          </a:r>
          <a:r>
            <a:rPr lang="en-US" sz="2400" dirty="0"/>
            <a:t> do </a:t>
          </a:r>
          <a:r>
            <a:rPr lang="en-US" sz="2400" dirty="0" err="1"/>
            <a:t>tim</a:t>
          </a:r>
          <a:endParaRPr lang="en-US" sz="2400" dirty="0"/>
        </a:p>
        <a:p>
          <a:r>
            <a:rPr lang="en-US" sz="2400" dirty="0"/>
            <a:t>ARDS </a:t>
          </a:r>
        </a:p>
      </dgm:t>
    </dgm:pt>
    <dgm:pt modelId="{58BD3F28-A2C6-4E0F-B5B3-938D3D01B8D4}" type="parTrans" cxnId="{30D5A42A-1510-495C-A9A4-A375DC4913E6}">
      <dgm:prSet/>
      <dgm:spPr/>
      <dgm:t>
        <a:bodyPr/>
        <a:lstStyle/>
        <a:p>
          <a:endParaRPr lang="en-US"/>
        </a:p>
      </dgm:t>
    </dgm:pt>
    <dgm:pt modelId="{6E271AF6-E083-434E-8B46-FFD543998CFA}" type="sibTrans" cxnId="{30D5A42A-1510-495C-A9A4-A375DC4913E6}">
      <dgm:prSet/>
      <dgm:spPr/>
      <dgm:t>
        <a:bodyPr/>
        <a:lstStyle/>
        <a:p>
          <a:endParaRPr lang="en-US"/>
        </a:p>
      </dgm:t>
    </dgm:pt>
    <dgm:pt modelId="{31DD2219-3EA6-4D0A-84C5-1BCA50A65EFA}" type="pres">
      <dgm:prSet presAssocID="{BCF1683C-95FB-4C93-9349-98396E157CC9}" presName="outerComposite" presStyleCnt="0">
        <dgm:presLayoutVars>
          <dgm:chMax val="5"/>
          <dgm:dir/>
          <dgm:resizeHandles val="exact"/>
        </dgm:presLayoutVars>
      </dgm:prSet>
      <dgm:spPr/>
    </dgm:pt>
    <dgm:pt modelId="{EC50A043-CB3C-453D-BDD2-F8540049BF1D}" type="pres">
      <dgm:prSet presAssocID="{BCF1683C-95FB-4C93-9349-98396E157CC9}" presName="dummyMaxCanvas" presStyleCnt="0">
        <dgm:presLayoutVars/>
      </dgm:prSet>
      <dgm:spPr/>
    </dgm:pt>
    <dgm:pt modelId="{3A3F2E8A-65CE-434A-804B-3D480426EDF6}" type="pres">
      <dgm:prSet presAssocID="{BCF1683C-95FB-4C93-9349-98396E157CC9}" presName="ThreeNodes_1" presStyleLbl="node1" presStyleIdx="0" presStyleCnt="3" custLinFactNeighborY="-3530">
        <dgm:presLayoutVars>
          <dgm:bulletEnabled val="1"/>
        </dgm:presLayoutVars>
      </dgm:prSet>
      <dgm:spPr/>
    </dgm:pt>
    <dgm:pt modelId="{7EB49713-975A-4BE3-B324-55798D6BB5B6}" type="pres">
      <dgm:prSet presAssocID="{BCF1683C-95FB-4C93-9349-98396E157CC9}" presName="ThreeNodes_2" presStyleLbl="node1" presStyleIdx="1" presStyleCnt="3">
        <dgm:presLayoutVars>
          <dgm:bulletEnabled val="1"/>
        </dgm:presLayoutVars>
      </dgm:prSet>
      <dgm:spPr/>
    </dgm:pt>
    <dgm:pt modelId="{92D491E5-E6FB-45DA-9A8E-28449E68C7D6}" type="pres">
      <dgm:prSet presAssocID="{BCF1683C-95FB-4C93-9349-98396E157CC9}" presName="ThreeNodes_3" presStyleLbl="node1" presStyleIdx="2" presStyleCnt="3">
        <dgm:presLayoutVars>
          <dgm:bulletEnabled val="1"/>
        </dgm:presLayoutVars>
      </dgm:prSet>
      <dgm:spPr/>
    </dgm:pt>
    <dgm:pt modelId="{2205E38A-5203-4C49-BBD8-A31CF7057B64}" type="pres">
      <dgm:prSet presAssocID="{BCF1683C-95FB-4C93-9349-98396E157CC9}" presName="ThreeConn_1-2" presStyleLbl="fgAccFollowNode1" presStyleIdx="0" presStyleCnt="2">
        <dgm:presLayoutVars>
          <dgm:bulletEnabled val="1"/>
        </dgm:presLayoutVars>
      </dgm:prSet>
      <dgm:spPr/>
    </dgm:pt>
    <dgm:pt modelId="{0A91E102-EB0E-4D1F-B5FB-CB8E58DE521E}" type="pres">
      <dgm:prSet presAssocID="{BCF1683C-95FB-4C93-9349-98396E157CC9}" presName="ThreeConn_2-3" presStyleLbl="fgAccFollowNode1" presStyleIdx="1" presStyleCnt="2">
        <dgm:presLayoutVars>
          <dgm:bulletEnabled val="1"/>
        </dgm:presLayoutVars>
      </dgm:prSet>
      <dgm:spPr/>
    </dgm:pt>
    <dgm:pt modelId="{5094BF0E-487F-42B0-8118-669A79D68DDF}" type="pres">
      <dgm:prSet presAssocID="{BCF1683C-95FB-4C93-9349-98396E157CC9}" presName="ThreeNodes_1_text" presStyleLbl="node1" presStyleIdx="2" presStyleCnt="3">
        <dgm:presLayoutVars>
          <dgm:bulletEnabled val="1"/>
        </dgm:presLayoutVars>
      </dgm:prSet>
      <dgm:spPr/>
    </dgm:pt>
    <dgm:pt modelId="{01164EE6-EA3F-4686-A3F7-9C6AAF4DDDA3}" type="pres">
      <dgm:prSet presAssocID="{BCF1683C-95FB-4C93-9349-98396E157CC9}" presName="ThreeNodes_2_text" presStyleLbl="node1" presStyleIdx="2" presStyleCnt="3">
        <dgm:presLayoutVars>
          <dgm:bulletEnabled val="1"/>
        </dgm:presLayoutVars>
      </dgm:prSet>
      <dgm:spPr/>
    </dgm:pt>
    <dgm:pt modelId="{99C2E52B-0229-4C76-93CB-E603C33136FB}" type="pres">
      <dgm:prSet presAssocID="{BCF1683C-95FB-4C93-9349-98396E157CC9}" presName="ThreeNodes_3_text" presStyleLbl="node1" presStyleIdx="2" presStyleCnt="3">
        <dgm:presLayoutVars>
          <dgm:bulletEnabled val="1"/>
        </dgm:presLayoutVars>
      </dgm:prSet>
      <dgm:spPr/>
    </dgm:pt>
  </dgm:ptLst>
  <dgm:cxnLst>
    <dgm:cxn modelId="{35D19101-F6DB-41C2-9F1B-4115A4984E63}" type="presOf" srcId="{E83F02D8-F5B4-40BC-A37D-3B5CF166B2A5}" destId="{2205E38A-5203-4C49-BBD8-A31CF7057B64}" srcOrd="0" destOrd="0" presId="urn:microsoft.com/office/officeart/2005/8/layout/vProcess5"/>
    <dgm:cxn modelId="{BB33F30B-4B60-4B23-91BC-00C361AF1906}" type="presOf" srcId="{BA8CD41D-4F55-47F7-AB00-C0C3EA5D0962}" destId="{0A91E102-EB0E-4D1F-B5FB-CB8E58DE521E}" srcOrd="0" destOrd="0" presId="urn:microsoft.com/office/officeart/2005/8/layout/vProcess5"/>
    <dgm:cxn modelId="{3F96140E-0C2D-401D-9A56-F48720618DF2}" type="presOf" srcId="{1473F294-E65C-4291-AF54-8506753E9A7E}" destId="{99C2E52B-0229-4C76-93CB-E603C33136FB}" srcOrd="1" destOrd="0" presId="urn:microsoft.com/office/officeart/2005/8/layout/vProcess5"/>
    <dgm:cxn modelId="{30D5A42A-1510-495C-A9A4-A375DC4913E6}" srcId="{BCF1683C-95FB-4C93-9349-98396E157CC9}" destId="{1473F294-E65C-4291-AF54-8506753E9A7E}" srcOrd="2" destOrd="0" parTransId="{58BD3F28-A2C6-4E0F-B5B3-938D3D01B8D4}" sibTransId="{6E271AF6-E083-434E-8B46-FFD543998CFA}"/>
    <dgm:cxn modelId="{8BCDD667-B675-4930-9249-C692237671AC}" type="presOf" srcId="{B5863D48-6E71-49CD-98C9-49846C6730C0}" destId="{7EB49713-975A-4BE3-B324-55798D6BB5B6}" srcOrd="0" destOrd="0" presId="urn:microsoft.com/office/officeart/2005/8/layout/vProcess5"/>
    <dgm:cxn modelId="{F704E183-A1EE-4187-88F0-BE5A719D5DC3}" type="presOf" srcId="{1473F294-E65C-4291-AF54-8506753E9A7E}" destId="{92D491E5-E6FB-45DA-9A8E-28449E68C7D6}" srcOrd="0" destOrd="0" presId="urn:microsoft.com/office/officeart/2005/8/layout/vProcess5"/>
    <dgm:cxn modelId="{7E2B4386-F6BC-4E5F-BA79-2CF9FE1BDEC0}" type="presOf" srcId="{A44C8BFC-BFB6-4B5C-8940-D5E54D868AD6}" destId="{3A3F2E8A-65CE-434A-804B-3D480426EDF6}" srcOrd="0" destOrd="0" presId="urn:microsoft.com/office/officeart/2005/8/layout/vProcess5"/>
    <dgm:cxn modelId="{82D01E9A-1709-4F37-9B8A-00317694FD40}" srcId="{BCF1683C-95FB-4C93-9349-98396E157CC9}" destId="{B5863D48-6E71-49CD-98C9-49846C6730C0}" srcOrd="1" destOrd="0" parTransId="{1ACF29F9-26A8-4920-B181-7A0BD47964F4}" sibTransId="{BA8CD41D-4F55-47F7-AB00-C0C3EA5D0962}"/>
    <dgm:cxn modelId="{062065BB-36B4-4987-B52F-31E685596D55}" type="presOf" srcId="{A44C8BFC-BFB6-4B5C-8940-D5E54D868AD6}" destId="{5094BF0E-487F-42B0-8118-669A79D68DDF}" srcOrd="1" destOrd="0" presId="urn:microsoft.com/office/officeart/2005/8/layout/vProcess5"/>
    <dgm:cxn modelId="{34A5BFBC-222D-4340-A493-CFDD72D619AD}" type="presOf" srcId="{B5863D48-6E71-49CD-98C9-49846C6730C0}" destId="{01164EE6-EA3F-4686-A3F7-9C6AAF4DDDA3}" srcOrd="1" destOrd="0" presId="urn:microsoft.com/office/officeart/2005/8/layout/vProcess5"/>
    <dgm:cxn modelId="{233FFDCA-FE37-49F9-A71A-0F764FE16481}" type="presOf" srcId="{BCF1683C-95FB-4C93-9349-98396E157CC9}" destId="{31DD2219-3EA6-4D0A-84C5-1BCA50A65EFA}" srcOrd="0" destOrd="0" presId="urn:microsoft.com/office/officeart/2005/8/layout/vProcess5"/>
    <dgm:cxn modelId="{EB0645CE-C4F3-4CB6-9536-987D6C9E71A3}" srcId="{BCF1683C-95FB-4C93-9349-98396E157CC9}" destId="{A44C8BFC-BFB6-4B5C-8940-D5E54D868AD6}" srcOrd="0" destOrd="0" parTransId="{29BEA5E4-770E-42B3-AC08-753D6493E81C}" sibTransId="{E83F02D8-F5B4-40BC-A37D-3B5CF166B2A5}"/>
    <dgm:cxn modelId="{5EA39000-8B68-46F6-B6CC-46BF85340D5E}" type="presParOf" srcId="{31DD2219-3EA6-4D0A-84C5-1BCA50A65EFA}" destId="{EC50A043-CB3C-453D-BDD2-F8540049BF1D}" srcOrd="0" destOrd="0" presId="urn:microsoft.com/office/officeart/2005/8/layout/vProcess5"/>
    <dgm:cxn modelId="{01EB8434-A27F-43D4-BC48-D73219579236}" type="presParOf" srcId="{31DD2219-3EA6-4D0A-84C5-1BCA50A65EFA}" destId="{3A3F2E8A-65CE-434A-804B-3D480426EDF6}" srcOrd="1" destOrd="0" presId="urn:microsoft.com/office/officeart/2005/8/layout/vProcess5"/>
    <dgm:cxn modelId="{FFCB2205-C40D-4421-9097-A35C70F12B5E}" type="presParOf" srcId="{31DD2219-3EA6-4D0A-84C5-1BCA50A65EFA}" destId="{7EB49713-975A-4BE3-B324-55798D6BB5B6}" srcOrd="2" destOrd="0" presId="urn:microsoft.com/office/officeart/2005/8/layout/vProcess5"/>
    <dgm:cxn modelId="{A03C4273-4332-4FFA-8719-D5AD15E2E9C0}" type="presParOf" srcId="{31DD2219-3EA6-4D0A-84C5-1BCA50A65EFA}" destId="{92D491E5-E6FB-45DA-9A8E-28449E68C7D6}" srcOrd="3" destOrd="0" presId="urn:microsoft.com/office/officeart/2005/8/layout/vProcess5"/>
    <dgm:cxn modelId="{F0C859F2-10DF-4E19-A595-A4252C5FC3B9}" type="presParOf" srcId="{31DD2219-3EA6-4D0A-84C5-1BCA50A65EFA}" destId="{2205E38A-5203-4C49-BBD8-A31CF7057B64}" srcOrd="4" destOrd="0" presId="urn:microsoft.com/office/officeart/2005/8/layout/vProcess5"/>
    <dgm:cxn modelId="{694F3B3D-A39B-48A2-85B1-AA180DA0CFB5}" type="presParOf" srcId="{31DD2219-3EA6-4D0A-84C5-1BCA50A65EFA}" destId="{0A91E102-EB0E-4D1F-B5FB-CB8E58DE521E}" srcOrd="5" destOrd="0" presId="urn:microsoft.com/office/officeart/2005/8/layout/vProcess5"/>
    <dgm:cxn modelId="{47048B51-28E7-4261-8B5A-889669F9B0B0}" type="presParOf" srcId="{31DD2219-3EA6-4D0A-84C5-1BCA50A65EFA}" destId="{5094BF0E-487F-42B0-8118-669A79D68DDF}" srcOrd="6" destOrd="0" presId="urn:microsoft.com/office/officeart/2005/8/layout/vProcess5"/>
    <dgm:cxn modelId="{2D89FE35-1223-4CBE-B058-DA411DBDF4A6}" type="presParOf" srcId="{31DD2219-3EA6-4D0A-84C5-1BCA50A65EFA}" destId="{01164EE6-EA3F-4686-A3F7-9C6AAF4DDDA3}" srcOrd="7" destOrd="0" presId="urn:microsoft.com/office/officeart/2005/8/layout/vProcess5"/>
    <dgm:cxn modelId="{2C70DCED-19DF-44D3-8258-CB5EB1706539}" type="presParOf" srcId="{31DD2219-3EA6-4D0A-84C5-1BCA50A65EFA}" destId="{99C2E52B-0229-4C76-93CB-E603C33136F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C0B02-EE01-4418-992C-78471B0FCA25}">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Rớt</a:t>
          </a:r>
          <a:r>
            <a:rPr lang="en-US" sz="1700" kern="1200" dirty="0"/>
            <a:t> </a:t>
          </a:r>
          <a:r>
            <a:rPr lang="en-US" sz="1700" kern="1200" dirty="0" err="1"/>
            <a:t>xuống</a:t>
          </a:r>
          <a:r>
            <a:rPr lang="en-US" sz="1700" kern="1200" dirty="0"/>
            <a:t> </a:t>
          </a:r>
          <a:r>
            <a:rPr lang="en-US" sz="1700" kern="1200" dirty="0" err="1"/>
            <a:t>nước</a:t>
          </a:r>
          <a:endParaRPr lang="en-US" sz="1700" kern="1200" dirty="0"/>
        </a:p>
      </dsp:txBody>
      <dsp:txXfrm rot="-5400000">
        <a:off x="1" y="573596"/>
        <a:ext cx="1146297" cy="491270"/>
      </dsp:txXfrm>
    </dsp:sp>
    <dsp:sp modelId="{84252D8F-C6CA-4EBD-B59B-F2AF7619DDF3}">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err="1"/>
            <a:t>Hoảng</a:t>
          </a:r>
          <a:r>
            <a:rPr lang="en-US" sz="2100" kern="1200" dirty="0"/>
            <a:t> </a:t>
          </a:r>
          <a:r>
            <a:rPr lang="en-US" sz="2100" kern="1200" dirty="0" err="1"/>
            <a:t>loạn</a:t>
          </a:r>
          <a:r>
            <a:rPr lang="en-US" sz="2100" kern="1200" dirty="0"/>
            <a:t>, </a:t>
          </a:r>
          <a:r>
            <a:rPr lang="en-US" sz="2100" kern="1200" dirty="0" err="1"/>
            <a:t>mất</a:t>
          </a:r>
          <a:r>
            <a:rPr lang="en-US" sz="2100" kern="1200" dirty="0"/>
            <a:t> </a:t>
          </a:r>
          <a:r>
            <a:rPr lang="en-US" sz="2100" kern="1200" dirty="0" err="1"/>
            <a:t>nhịp</a:t>
          </a:r>
          <a:r>
            <a:rPr lang="en-US" sz="2100" kern="1200" dirty="0"/>
            <a:t> </a:t>
          </a:r>
          <a:r>
            <a:rPr lang="en-US" sz="2100" kern="1200" dirty="0" err="1"/>
            <a:t>thở</a:t>
          </a:r>
          <a:r>
            <a:rPr lang="en-US" sz="2100" kern="1200" dirty="0"/>
            <a:t> </a:t>
          </a:r>
          <a:r>
            <a:rPr lang="en-US" sz="2100" kern="1200" dirty="0" err="1"/>
            <a:t>bình</a:t>
          </a:r>
          <a:r>
            <a:rPr lang="en-US" sz="2100" kern="1200" dirty="0"/>
            <a:t> </a:t>
          </a:r>
          <a:r>
            <a:rPr lang="en-US" sz="2100" kern="1200" dirty="0" err="1"/>
            <a:t>thường</a:t>
          </a:r>
          <a:r>
            <a:rPr lang="en-US" sz="2100" kern="1200" dirty="0"/>
            <a:t>, </a:t>
          </a:r>
          <a:r>
            <a:rPr lang="en-US" sz="2100" kern="1200" dirty="0" err="1"/>
            <a:t>nín</a:t>
          </a:r>
          <a:r>
            <a:rPr lang="en-US" sz="2100" kern="1200" dirty="0"/>
            <a:t> </a:t>
          </a:r>
          <a:r>
            <a:rPr lang="en-US" sz="2100" kern="1200" dirty="0" err="1"/>
            <a:t>thở</a:t>
          </a:r>
          <a:endParaRPr lang="en-US" sz="2100" kern="1200" dirty="0"/>
        </a:p>
        <a:p>
          <a:pPr marL="228600" lvl="1" indent="-228600" algn="l" defTabSz="933450">
            <a:lnSpc>
              <a:spcPct val="90000"/>
            </a:lnSpc>
            <a:spcBef>
              <a:spcPct val="0"/>
            </a:spcBef>
            <a:spcAft>
              <a:spcPct val="15000"/>
            </a:spcAft>
            <a:buChar char="•"/>
          </a:pPr>
          <a:r>
            <a:rPr lang="en-US" sz="2100" kern="1200" dirty="0" err="1"/>
            <a:t>Thiếu</a:t>
          </a:r>
          <a:r>
            <a:rPr lang="en-US" sz="2100" kern="1200" dirty="0"/>
            <a:t> </a:t>
          </a:r>
          <a:r>
            <a:rPr lang="en-US" sz="2100" kern="1200" dirty="0" err="1"/>
            <a:t>dưỡng</a:t>
          </a:r>
          <a:r>
            <a:rPr lang="en-US" sz="2100" kern="1200" dirty="0"/>
            <a:t> </a:t>
          </a:r>
          <a:r>
            <a:rPr lang="en-US" sz="2100" kern="1200" dirty="0" err="1"/>
            <a:t>khí</a:t>
          </a:r>
          <a:endParaRPr lang="en-US" sz="2100" kern="1200" dirty="0"/>
        </a:p>
        <a:p>
          <a:pPr marL="228600" lvl="1" indent="-228600" algn="l" defTabSz="933450">
            <a:lnSpc>
              <a:spcPct val="90000"/>
            </a:lnSpc>
            <a:spcBef>
              <a:spcPct val="0"/>
            </a:spcBef>
            <a:spcAft>
              <a:spcPct val="15000"/>
            </a:spcAft>
            <a:buChar char="•"/>
          </a:pPr>
          <a:r>
            <a:rPr lang="en-US" sz="2100" kern="1200" dirty="0" err="1"/>
            <a:t>Nỗ</a:t>
          </a:r>
          <a:r>
            <a:rPr lang="en-US" sz="2100" kern="1200" dirty="0"/>
            <a:t> </a:t>
          </a:r>
          <a:r>
            <a:rPr lang="en-US" sz="2100" kern="1200" dirty="0" err="1"/>
            <a:t>lực</a:t>
          </a:r>
          <a:r>
            <a:rPr lang="en-US" sz="2100" kern="1200" dirty="0"/>
            <a:t> </a:t>
          </a:r>
          <a:r>
            <a:rPr lang="en-US" sz="2100" kern="1200" dirty="0" err="1"/>
            <a:t>ngoi</a:t>
          </a:r>
          <a:r>
            <a:rPr lang="en-US" sz="2100" kern="1200" dirty="0"/>
            <a:t> </a:t>
          </a:r>
          <a:r>
            <a:rPr lang="en-US" sz="2100" kern="1200" dirty="0" err="1"/>
            <a:t>lên</a:t>
          </a:r>
          <a:r>
            <a:rPr lang="en-US" sz="2100" kern="1200" dirty="0"/>
            <a:t> </a:t>
          </a:r>
          <a:r>
            <a:rPr lang="en-US" sz="2100" kern="1200" dirty="0" err="1"/>
            <a:t>mặt</a:t>
          </a:r>
          <a:r>
            <a:rPr lang="en-US" sz="2100" kern="1200" dirty="0"/>
            <a:t> </a:t>
          </a:r>
          <a:r>
            <a:rPr lang="en-US" sz="2100" kern="1200" dirty="0" err="1"/>
            <a:t>nước</a:t>
          </a:r>
          <a:endParaRPr lang="en-US" sz="2100" kern="1200" dirty="0"/>
        </a:p>
      </dsp:txBody>
      <dsp:txXfrm rot="-5400000">
        <a:off x="1146298" y="52408"/>
        <a:ext cx="7031341" cy="960496"/>
      </dsp:txXfrm>
    </dsp:sp>
    <dsp:sp modelId="{8DD00C75-ACC7-49A7-BE7E-11CFF8655317}">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Giảm</a:t>
          </a:r>
          <a:r>
            <a:rPr lang="en-US" sz="1700" kern="1200" dirty="0"/>
            <a:t> oxy </a:t>
          </a:r>
        </a:p>
      </dsp:txBody>
      <dsp:txXfrm rot="-5400000">
        <a:off x="1" y="2017346"/>
        <a:ext cx="1146297" cy="491270"/>
      </dsp:txXfrm>
    </dsp:sp>
    <dsp:sp modelId="{1013BD97-A110-453D-9011-143D615C891D}">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2100" kern="1200" dirty="0"/>
            <a:t>Do </a:t>
          </a:r>
          <a:r>
            <a:rPr lang="en-US" sz="2100" kern="1200" dirty="0" err="1"/>
            <a:t>nỗ</a:t>
          </a:r>
          <a:r>
            <a:rPr lang="en-US" sz="2100" kern="1200" dirty="0"/>
            <a:t> </a:t>
          </a:r>
          <a:r>
            <a:rPr lang="en-US" sz="2100" kern="1200" dirty="0" err="1"/>
            <a:t>lực</a:t>
          </a:r>
          <a:r>
            <a:rPr lang="en-US" sz="2100" kern="1200" dirty="0"/>
            <a:t> </a:t>
          </a:r>
          <a:r>
            <a:rPr lang="en-US" sz="2100" kern="1200" dirty="0" err="1"/>
            <a:t>hít</a:t>
          </a:r>
          <a:r>
            <a:rPr lang="en-US" sz="2100" kern="1200" dirty="0"/>
            <a:t> </a:t>
          </a:r>
          <a:r>
            <a:rPr lang="en-US" sz="2100" kern="1200" dirty="0" err="1"/>
            <a:t>vào</a:t>
          </a:r>
          <a:r>
            <a:rPr lang="en-US" sz="2100" kern="1200" dirty="0"/>
            <a:t> </a:t>
          </a:r>
          <a:r>
            <a:rPr lang="en-US" sz="2100" kern="1200" dirty="0">
              <a:sym typeface="Wingdings" pitchFamily="2" charset="2"/>
            </a:rPr>
            <a:t> </a:t>
          </a:r>
          <a:r>
            <a:rPr lang="en-US" sz="2100" kern="1200" dirty="0" err="1"/>
            <a:t>Hít</a:t>
          </a:r>
          <a:r>
            <a:rPr lang="en-US" sz="2100" kern="1200" dirty="0"/>
            <a:t> </a:t>
          </a:r>
          <a:r>
            <a:rPr lang="en-US" sz="2100" kern="1200" dirty="0" err="1"/>
            <a:t>sặc</a:t>
          </a:r>
          <a:r>
            <a:rPr lang="en-US" sz="2100" kern="1200" dirty="0"/>
            <a:t>/</a:t>
          </a:r>
          <a:r>
            <a:rPr lang="en-US" sz="2100" kern="1200" dirty="0" err="1"/>
            <a:t>Đóng</a:t>
          </a:r>
          <a:r>
            <a:rPr lang="en-US" sz="2100" kern="1200" dirty="0"/>
            <a:t> </a:t>
          </a:r>
          <a:r>
            <a:rPr lang="en-US" sz="2100" kern="1200" dirty="0" err="1"/>
            <a:t>nắp</a:t>
          </a:r>
          <a:r>
            <a:rPr lang="en-US" sz="2100" kern="1200" dirty="0"/>
            <a:t> </a:t>
          </a:r>
          <a:r>
            <a:rPr lang="en-US" sz="2100" kern="1200" dirty="0" err="1"/>
            <a:t>thanh</a:t>
          </a:r>
          <a:r>
            <a:rPr lang="en-US" sz="2100" kern="1200" dirty="0"/>
            <a:t> </a:t>
          </a:r>
          <a:r>
            <a:rPr lang="en-US" sz="2100" kern="1200" dirty="0" err="1"/>
            <a:t>môn</a:t>
          </a:r>
          <a:endParaRPr lang="en-US" sz="2100" kern="1200" dirty="0"/>
        </a:p>
        <a:p>
          <a:pPr marL="0" marR="0" lvl="1" indent="0" algn="l" defTabSz="914400" eaLnBrk="1" fontAlgn="auto" latinLnBrk="0" hangingPunct="1">
            <a:lnSpc>
              <a:spcPct val="100000"/>
            </a:lnSpc>
            <a:spcBef>
              <a:spcPct val="0"/>
            </a:spcBef>
            <a:spcAft>
              <a:spcPts val="0"/>
            </a:spcAft>
            <a:buClrTx/>
            <a:buSzTx/>
            <a:buFontTx/>
            <a:buNone/>
            <a:tabLst/>
            <a:defRPr/>
          </a:pPr>
          <a:r>
            <a:rPr lang="en-US" sz="2100" kern="1200" dirty="0" err="1">
              <a:solidFill>
                <a:schemeClr val="tx1"/>
              </a:solidFill>
              <a:sym typeface="Wingdings" pitchFamily="2" charset="2"/>
            </a:rPr>
            <a:t>Hít</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nước</a:t>
          </a:r>
          <a:r>
            <a:rPr lang="en-US" sz="2100" kern="1200" dirty="0">
              <a:solidFill>
                <a:schemeClr val="tx1"/>
              </a:solidFill>
              <a:sym typeface="Wingdings" pitchFamily="2" charset="2"/>
            </a:rPr>
            <a:t>  </a:t>
          </a:r>
          <a:r>
            <a:rPr lang="en-US" sz="2100" kern="1200" dirty="0" err="1">
              <a:solidFill>
                <a:schemeClr val="tx1"/>
              </a:solidFill>
              <a:sym typeface="Wingdings" pitchFamily="2" charset="2"/>
            </a:rPr>
            <a:t>hủy</a:t>
          </a:r>
          <a:r>
            <a:rPr lang="en-US" sz="2100" kern="1200" dirty="0">
              <a:solidFill>
                <a:schemeClr val="tx1"/>
              </a:solidFill>
              <a:sym typeface="Wingdings" pitchFamily="2" charset="2"/>
            </a:rPr>
            <a:t> surfactant, </a:t>
          </a:r>
          <a:r>
            <a:rPr lang="en-US" sz="2100" kern="1200" dirty="0" err="1">
              <a:solidFill>
                <a:schemeClr val="tx1"/>
              </a:solidFill>
              <a:sym typeface="Wingdings" pitchFamily="2" charset="2"/>
            </a:rPr>
            <a:t>giảm</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độ</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đàn</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hồi</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phổi</a:t>
          </a:r>
          <a:r>
            <a:rPr lang="en-US" sz="2100" kern="1200" dirty="0">
              <a:solidFill>
                <a:schemeClr val="tx1"/>
              </a:solidFill>
              <a:sym typeface="Wingdings" pitchFamily="2" charset="2"/>
            </a:rPr>
            <a:t>, V/Q </a:t>
          </a:r>
          <a:r>
            <a:rPr lang="en-US" sz="2100" kern="1200" dirty="0" err="1">
              <a:solidFill>
                <a:schemeClr val="tx1"/>
              </a:solidFill>
              <a:sym typeface="Wingdings" pitchFamily="2" charset="2"/>
            </a:rPr>
            <a:t>bất</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tương</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xứng</a:t>
          </a:r>
          <a:r>
            <a:rPr lang="en-US" sz="2100" kern="1200" dirty="0">
              <a:solidFill>
                <a:schemeClr val="tx1"/>
              </a:solidFill>
              <a:sym typeface="Wingdings" pitchFamily="2" charset="2"/>
            </a:rPr>
            <a:t>, shunt </a:t>
          </a:r>
          <a:r>
            <a:rPr lang="en-US" sz="2100" kern="1200" dirty="0" err="1">
              <a:solidFill>
                <a:schemeClr val="tx1"/>
              </a:solidFill>
              <a:sym typeface="Wingdings" pitchFamily="2" charset="2"/>
            </a:rPr>
            <a:t>trong</a:t>
          </a:r>
          <a:r>
            <a:rPr lang="en-US" sz="2100" kern="1200" dirty="0">
              <a:solidFill>
                <a:schemeClr val="tx1"/>
              </a:solidFill>
              <a:sym typeface="Wingdings" pitchFamily="2" charset="2"/>
            </a:rPr>
            <a:t> </a:t>
          </a:r>
          <a:r>
            <a:rPr lang="en-US" sz="2100" kern="1200" dirty="0" err="1">
              <a:solidFill>
                <a:schemeClr val="tx1"/>
              </a:solidFill>
              <a:sym typeface="Wingdings" pitchFamily="2" charset="2"/>
            </a:rPr>
            <a:t>phổi</a:t>
          </a:r>
          <a:r>
            <a:rPr lang="en-US" sz="2100" kern="1200" dirty="0">
              <a:solidFill>
                <a:schemeClr val="tx1"/>
              </a:solidFill>
              <a:sym typeface="Wingdings" pitchFamily="2" charset="2"/>
            </a:rPr>
            <a:t> </a:t>
          </a:r>
          <a:endParaRPr lang="en-US" sz="2100" kern="1200" dirty="0"/>
        </a:p>
      </dsp:txBody>
      <dsp:txXfrm rot="-5400000">
        <a:off x="1146298" y="1496158"/>
        <a:ext cx="7031341" cy="960496"/>
      </dsp:txXfrm>
    </dsp:sp>
    <dsp:sp modelId="{7DAAD06D-4FB4-4484-8D1A-910C28FD3476}">
      <dsp:nvSpPr>
        <dsp:cNvPr id="0" name=""/>
        <dsp:cNvSpPr/>
      </dsp:nvSpPr>
      <dsp:spPr>
        <a:xfrm rot="5400000">
          <a:off x="-245635" y="3133581"/>
          <a:ext cx="1637567" cy="114629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err="1"/>
            <a:t>Ảnh</a:t>
          </a:r>
          <a:r>
            <a:rPr lang="en-US" sz="1700" kern="1200" dirty="0"/>
            <a:t> </a:t>
          </a:r>
          <a:r>
            <a:rPr lang="en-US" sz="1700" kern="1200" dirty="0" err="1"/>
            <a:t>hưởng</a:t>
          </a:r>
          <a:r>
            <a:rPr lang="en-US" sz="1700" kern="1200" dirty="0"/>
            <a:t> </a:t>
          </a:r>
          <a:r>
            <a:rPr lang="en-US" sz="1700" kern="1200" dirty="0" err="1"/>
            <a:t>cơ</a:t>
          </a:r>
          <a:r>
            <a:rPr lang="en-US" sz="1700" kern="1200" dirty="0"/>
            <a:t> </a:t>
          </a:r>
          <a:r>
            <a:rPr lang="en-US" sz="1700" kern="1200" dirty="0" err="1"/>
            <a:t>quan</a:t>
          </a:r>
          <a:endParaRPr lang="en-US" sz="1700" kern="1200" dirty="0"/>
        </a:p>
      </dsp:txBody>
      <dsp:txXfrm rot="-5400000">
        <a:off x="1" y="3461095"/>
        <a:ext cx="1146297" cy="491270"/>
      </dsp:txXfrm>
    </dsp:sp>
    <dsp:sp modelId="{D37D3157-11EE-432A-9449-D4BD0562A70C}">
      <dsp:nvSpPr>
        <dsp:cNvPr id="0" name=""/>
        <dsp:cNvSpPr/>
      </dsp:nvSpPr>
      <dsp:spPr>
        <a:xfrm rot="5400000">
          <a:off x="4155739" y="-121495"/>
          <a:ext cx="1064418" cy="708330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err="1"/>
            <a:t>Tử</a:t>
          </a:r>
          <a:r>
            <a:rPr lang="en-US" sz="2100" kern="1200" dirty="0"/>
            <a:t> </a:t>
          </a:r>
          <a:r>
            <a:rPr lang="en-US" sz="2100" kern="1200" dirty="0" err="1"/>
            <a:t>vong</a:t>
          </a:r>
          <a:r>
            <a:rPr lang="en-US" sz="2100" kern="1200" dirty="0"/>
            <a:t>, di </a:t>
          </a:r>
          <a:r>
            <a:rPr lang="en-US" sz="2100" kern="1200" dirty="0" err="1"/>
            <a:t>chứng</a:t>
          </a:r>
          <a:r>
            <a:rPr lang="en-US" sz="2100" kern="1200" dirty="0"/>
            <a:t> </a:t>
          </a:r>
          <a:r>
            <a:rPr lang="en-US" sz="2100" kern="1200" dirty="0" err="1"/>
            <a:t>phần</a:t>
          </a:r>
          <a:r>
            <a:rPr lang="en-US" sz="2100" kern="1200" dirty="0"/>
            <a:t> </a:t>
          </a:r>
          <a:r>
            <a:rPr lang="en-US" sz="2100" kern="1200" dirty="0" err="1"/>
            <a:t>lớn</a:t>
          </a:r>
          <a:r>
            <a:rPr lang="en-US" sz="2100" kern="1200" dirty="0"/>
            <a:t> do </a:t>
          </a:r>
          <a:r>
            <a:rPr lang="en-US" sz="2100" kern="1200" dirty="0" err="1"/>
            <a:t>thiếu</a:t>
          </a:r>
          <a:r>
            <a:rPr lang="en-US" sz="2100" kern="1200" dirty="0"/>
            <a:t> oxy </a:t>
          </a:r>
          <a:r>
            <a:rPr lang="en-US" sz="2100" kern="1200" dirty="0" err="1"/>
            <a:t>não</a:t>
          </a:r>
          <a:endParaRPr lang="en-US" sz="2100" kern="1200" dirty="0"/>
        </a:p>
      </dsp:txBody>
      <dsp:txXfrm rot="-5400000">
        <a:off x="1146298" y="2939907"/>
        <a:ext cx="7031341" cy="960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F2E8A-65CE-434A-804B-3D480426EDF6}">
      <dsp:nvSpPr>
        <dsp:cNvPr id="0" name=""/>
        <dsp:cNvSpPr/>
      </dsp:nvSpPr>
      <dsp:spPr>
        <a:xfrm>
          <a:off x="0" y="0"/>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Hít</a:t>
          </a:r>
          <a:r>
            <a:rPr lang="en-US" sz="2400" kern="1200" dirty="0"/>
            <a:t> </a:t>
          </a:r>
          <a:r>
            <a:rPr lang="en-US" sz="2400" kern="1200" dirty="0" err="1"/>
            <a:t>nước</a:t>
          </a:r>
          <a:r>
            <a:rPr lang="en-US" sz="2400" kern="1200" dirty="0"/>
            <a:t> </a:t>
          </a:r>
          <a:r>
            <a:rPr lang="en-US" sz="2400" kern="1200" dirty="0" err="1"/>
            <a:t>ngọt</a:t>
          </a:r>
          <a:r>
            <a:rPr lang="en-US" sz="2400" kern="1200" dirty="0"/>
            <a:t> hay </a:t>
          </a:r>
          <a:r>
            <a:rPr lang="en-US" sz="2400" kern="1200" dirty="0" err="1"/>
            <a:t>mặn</a:t>
          </a:r>
          <a:endParaRPr lang="en-US" sz="2400" kern="1200" dirty="0"/>
        </a:p>
      </dsp:txBody>
      <dsp:txXfrm>
        <a:off x="26489" y="26489"/>
        <a:ext cx="4399993" cy="851420"/>
      </dsp:txXfrm>
    </dsp:sp>
    <dsp:sp modelId="{7EB49713-975A-4BE3-B324-55798D6BB5B6}">
      <dsp:nvSpPr>
        <dsp:cNvPr id="0" name=""/>
        <dsp:cNvSpPr/>
      </dsp:nvSpPr>
      <dsp:spPr>
        <a:xfrm>
          <a:off x="474344" y="1055131"/>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Phá</a:t>
          </a:r>
          <a:r>
            <a:rPr lang="en-US" sz="2400" kern="1200" dirty="0"/>
            <a:t> </a:t>
          </a:r>
          <a:r>
            <a:rPr lang="en-US" sz="2400" kern="1200" dirty="0" err="1"/>
            <a:t>hủy</a:t>
          </a:r>
          <a:r>
            <a:rPr lang="en-US" sz="2400" kern="1200" dirty="0"/>
            <a:t> surfactant</a:t>
          </a:r>
        </a:p>
      </dsp:txBody>
      <dsp:txXfrm>
        <a:off x="500833" y="1081620"/>
        <a:ext cx="4260727" cy="851420"/>
      </dsp:txXfrm>
    </dsp:sp>
    <dsp:sp modelId="{92D491E5-E6FB-45DA-9A8E-28449E68C7D6}">
      <dsp:nvSpPr>
        <dsp:cNvPr id="0" name=""/>
        <dsp:cNvSpPr/>
      </dsp:nvSpPr>
      <dsp:spPr>
        <a:xfrm>
          <a:off x="948689" y="2110263"/>
          <a:ext cx="5375910" cy="904398"/>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t>Phù</a:t>
          </a:r>
          <a:r>
            <a:rPr lang="en-US" sz="2400" kern="1200" dirty="0"/>
            <a:t> </a:t>
          </a:r>
          <a:r>
            <a:rPr lang="en-US" sz="2400" kern="1200" dirty="0" err="1"/>
            <a:t>phổi</a:t>
          </a:r>
          <a:r>
            <a:rPr lang="en-US" sz="2400" kern="1200" dirty="0"/>
            <a:t> </a:t>
          </a:r>
          <a:r>
            <a:rPr lang="en-US" sz="2400" kern="1200" dirty="0" err="1"/>
            <a:t>cấp</a:t>
          </a:r>
          <a:r>
            <a:rPr lang="en-US" sz="2400" kern="1200" dirty="0"/>
            <a:t> </a:t>
          </a:r>
          <a:r>
            <a:rPr lang="en-US" sz="2400" kern="1200" dirty="0" err="1"/>
            <a:t>không</a:t>
          </a:r>
          <a:r>
            <a:rPr lang="en-US" sz="2400" kern="1200" dirty="0"/>
            <a:t> do </a:t>
          </a:r>
          <a:r>
            <a:rPr lang="en-US" sz="2400" kern="1200" dirty="0" err="1"/>
            <a:t>tim</a:t>
          </a:r>
          <a:endParaRPr lang="en-US" sz="2400" kern="1200" dirty="0"/>
        </a:p>
        <a:p>
          <a:pPr marL="0" lvl="0" indent="0" algn="l" defTabSz="1066800">
            <a:lnSpc>
              <a:spcPct val="90000"/>
            </a:lnSpc>
            <a:spcBef>
              <a:spcPct val="0"/>
            </a:spcBef>
            <a:spcAft>
              <a:spcPct val="35000"/>
            </a:spcAft>
            <a:buNone/>
          </a:pPr>
          <a:r>
            <a:rPr lang="en-US" sz="2400" kern="1200" dirty="0"/>
            <a:t>ARDS </a:t>
          </a:r>
        </a:p>
      </dsp:txBody>
      <dsp:txXfrm>
        <a:off x="975178" y="2136752"/>
        <a:ext cx="4260727" cy="851420"/>
      </dsp:txXfrm>
    </dsp:sp>
    <dsp:sp modelId="{2205E38A-5203-4C49-BBD8-A31CF7057B64}">
      <dsp:nvSpPr>
        <dsp:cNvPr id="0" name=""/>
        <dsp:cNvSpPr/>
      </dsp:nvSpPr>
      <dsp:spPr>
        <a:xfrm>
          <a:off x="4788050" y="685835"/>
          <a:ext cx="587859" cy="587859"/>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920318" y="685835"/>
        <a:ext cx="323323" cy="442364"/>
      </dsp:txXfrm>
    </dsp:sp>
    <dsp:sp modelId="{0A91E102-EB0E-4D1F-B5FB-CB8E58DE521E}">
      <dsp:nvSpPr>
        <dsp:cNvPr id="0" name=""/>
        <dsp:cNvSpPr/>
      </dsp:nvSpPr>
      <dsp:spPr>
        <a:xfrm>
          <a:off x="5262395" y="1734937"/>
          <a:ext cx="587859" cy="587859"/>
        </a:xfrm>
        <a:prstGeom prst="downArrow">
          <a:avLst>
            <a:gd name="adj1" fmla="val 55000"/>
            <a:gd name="adj2" fmla="val 45000"/>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5394663" y="1734937"/>
        <a:ext cx="323323" cy="44236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620A7-F812-486E-A6E4-357E337D8D0A}" type="datetimeFigureOut">
              <a:rPr lang="en-US" smtClean="0"/>
              <a:t>9/13/18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56DBA-2148-4997-ABAF-8193380092BE}" type="slidenum">
              <a:rPr lang="en-US" smtClean="0"/>
              <a:t>‹#›</a:t>
            </a:fld>
            <a:endParaRPr lang="en-US"/>
          </a:p>
        </p:txBody>
      </p:sp>
    </p:spTree>
    <p:extLst>
      <p:ext uri="{BB962C8B-B14F-4D97-AF65-F5344CB8AC3E}">
        <p14:creationId xmlns:p14="http://schemas.microsoft.com/office/powerpoint/2010/main" val="2890405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uptodate.com/contents/image?imageKey=NEURO/76974&amp;topicKey=EM/6077&amp;search=ELEVVATED+ICP&amp;rank=1~150&amp;source=see_link" TargetMode="External"/><Relationship Id="rId13" Type="http://schemas.openxmlformats.org/officeDocument/2006/relationships/hyperlink" Target="https://www.uptodate.com/contents/physical-child-abuse-recognition?sectionName=RED+FLAG+PHYSICAL+FINDINGS&amp;topicRef=6077&amp;anchor=H491148344&amp;source=see_link#H491148344" TargetMode="External"/><Relationship Id="rId3" Type="http://schemas.openxmlformats.org/officeDocument/2006/relationships/hyperlink" Target="https://www.uptodate.com/contents/image?imageKey=PEDS/50378&amp;topicKey=EM/6077&amp;search=ELEVVATED+ICP&amp;rank=1~150&amp;source=see_link" TargetMode="External"/><Relationship Id="rId7" Type="http://schemas.openxmlformats.org/officeDocument/2006/relationships/hyperlink" Target="https://www.uptodate.com/contents/image?imageKey=PULM/70683&amp;topicKey=EM/6077&amp;search=ELEVVATED+ICP&amp;rank=1~150&amp;source=see_link" TargetMode="External"/><Relationship Id="rId12" Type="http://schemas.openxmlformats.org/officeDocument/2006/relationships/hyperlink" Target="https://www.uptodate.com/contents/child-abuse-eye-findings-in-children-with-abusive-head-trauma-aht?topicRef=6077&amp;source=see_link"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uptodate.com/contents/image?imageKey=PEDS/63856&amp;topicKey=EM/6077&amp;search=ELEVVATED+ICP&amp;rank=1~150&amp;source=see_link" TargetMode="External"/><Relationship Id="rId11" Type="http://schemas.openxmlformats.org/officeDocument/2006/relationships/hyperlink" Target="https://www.uptodate.com/contents/image?imageKey=EM/109402&amp;topicKey=EM/6077&amp;search=ELEVVATED+ICP&amp;rank=1~150&amp;source=see_link" TargetMode="External"/><Relationship Id="rId5" Type="http://schemas.openxmlformats.org/officeDocument/2006/relationships/hyperlink" Target="https://www.uptodate.com/contents/image?imageKey=PEDS/52646&amp;topicKey=EM/6077&amp;search=ELEVVATED+ICP&amp;rank=1~150&amp;source=see_link" TargetMode="External"/><Relationship Id="rId10" Type="http://schemas.openxmlformats.org/officeDocument/2006/relationships/hyperlink" Target="https://www.uptodate.com/contents/image?imageKey=NEURO/61697&amp;topicKey=EM/6077&amp;search=ELEVVATED+ICP&amp;rank=1~150&amp;source=see_link" TargetMode="External"/><Relationship Id="rId4" Type="http://schemas.openxmlformats.org/officeDocument/2006/relationships/hyperlink" Target="https://www.uptodate.com/contents/image?imageKey=EM/78097&amp;topicKey=EM/6077&amp;search=ELEVVATED+ICP&amp;rank=1~150&amp;source=see_link" TargetMode="External"/><Relationship Id="rId9" Type="http://schemas.openxmlformats.org/officeDocument/2006/relationships/hyperlink" Target="https://www.uptodate.com/contents/image?imageKey=PC/61416&amp;topicKey=EM/6077&amp;search=ELEVVATED+ICP&amp;rank=1~150&amp;source=see_lin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56DBA-2148-4997-ABAF-8193380092BE}" type="slidenum">
              <a:rPr lang="en-US" smtClean="0"/>
              <a:t>1</a:t>
            </a:fld>
            <a:endParaRPr lang="en-US"/>
          </a:p>
        </p:txBody>
      </p:sp>
    </p:spTree>
    <p:extLst>
      <p:ext uri="{BB962C8B-B14F-4D97-AF65-F5344CB8AC3E}">
        <p14:creationId xmlns:p14="http://schemas.microsoft.com/office/powerpoint/2010/main" val="109782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056DBA-2148-4997-ABAF-8193380092BE}" type="slidenum">
              <a:rPr lang="en-US" smtClean="0"/>
              <a:t>10</a:t>
            </a:fld>
            <a:endParaRPr lang="en-US"/>
          </a:p>
        </p:txBody>
      </p:sp>
    </p:spTree>
    <p:extLst>
      <p:ext uri="{BB962C8B-B14F-4D97-AF65-F5344CB8AC3E}">
        <p14:creationId xmlns:p14="http://schemas.microsoft.com/office/powerpoint/2010/main" val="55867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1" i="0" kern="1200" dirty="0">
                <a:solidFill>
                  <a:schemeClr val="tx1"/>
                </a:solidFill>
                <a:effectLst/>
                <a:latin typeface="+mn-lt"/>
                <a:ea typeface="+mn-ea"/>
                <a:cs typeface="+mn-cs"/>
              </a:rPr>
              <a:t>Acutely elevated ICP</a:t>
            </a:r>
            <a:r>
              <a:rPr lang="en-SG" sz="1200" b="0" i="0" kern="1200" dirty="0">
                <a:solidFill>
                  <a:schemeClr val="tx1"/>
                </a:solidFill>
                <a:effectLst/>
                <a:latin typeface="+mn-lt"/>
                <a:ea typeface="+mn-ea"/>
                <a:cs typeface="+mn-cs"/>
              </a:rPr>
              <a:t> — Acute elevation of ICP is an emergent condition that requires prompt recognition and management. Important findings include:</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Headache</a:t>
            </a:r>
            <a:r>
              <a:rPr lang="en-SG" sz="1200" b="0" i="0" kern="1200" dirty="0">
                <a:solidFill>
                  <a:schemeClr val="tx1"/>
                </a:solidFill>
                <a:effectLst/>
                <a:latin typeface="+mn-lt"/>
                <a:ea typeface="+mn-ea"/>
                <a:cs typeface="+mn-cs"/>
              </a:rPr>
              <a:t> – In verbal children, headache is an early sign of acute elevation of ICP and, as noted below,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Vomiting</a:t>
            </a:r>
            <a:r>
              <a:rPr lang="en-SG" sz="1200" b="0" i="0" kern="1200" dirty="0">
                <a:solidFill>
                  <a:schemeClr val="tx1"/>
                </a:solidFill>
                <a:effectLst/>
                <a:latin typeface="+mn-lt"/>
                <a:ea typeface="+mn-ea"/>
                <a:cs typeface="+mn-cs"/>
              </a:rPr>
              <a:t> – Vomiting frequently accompanies acute rises in ICP.</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Altered mental status</a:t>
            </a:r>
            <a:r>
              <a:rPr lang="en-SG" sz="1200" b="0" i="0" kern="1200" dirty="0">
                <a:solidFill>
                  <a:schemeClr val="tx1"/>
                </a:solidFill>
                <a:effectLst/>
                <a:latin typeface="+mn-lt"/>
                <a:ea typeface="+mn-ea"/>
                <a:cs typeface="+mn-cs"/>
              </a:rPr>
              <a:t> – In patients with an acute increase in ICP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severe head trauma or intracranial </a:t>
            </a:r>
            <a:r>
              <a:rPr lang="en-SG" sz="1200" b="0" i="0" kern="1200" dirty="0" err="1">
                <a:solidFill>
                  <a:schemeClr val="tx1"/>
                </a:solidFill>
                <a:effectLst/>
                <a:latin typeface="+mn-lt"/>
                <a:ea typeface="+mn-ea"/>
                <a:cs typeface="+mn-cs"/>
              </a:rPr>
              <a:t>hemorrhage</a:t>
            </a:r>
            <a:r>
              <a:rPr lang="en-SG" sz="1200" b="0" i="0" kern="1200" dirty="0">
                <a:solidFill>
                  <a:schemeClr val="tx1"/>
                </a:solidFill>
                <a:effectLst/>
                <a:latin typeface="+mn-lt"/>
                <a:ea typeface="+mn-ea"/>
                <a:cs typeface="+mn-cs"/>
              </a:rPr>
              <a:t>), abrupt onset of altered mental status with </a:t>
            </a:r>
            <a:r>
              <a:rPr lang="en-SG" sz="1200" b="0" i="0" kern="1200" dirty="0" err="1">
                <a:solidFill>
                  <a:schemeClr val="tx1"/>
                </a:solidFill>
                <a:effectLst/>
                <a:latin typeface="+mn-lt"/>
                <a:ea typeface="+mn-ea"/>
                <a:cs typeface="+mn-cs"/>
              </a:rPr>
              <a:t>obtundation</a:t>
            </a:r>
            <a:r>
              <a:rPr lang="en-SG" sz="1200" b="0" i="0" kern="1200" dirty="0">
                <a:solidFill>
                  <a:schemeClr val="tx1"/>
                </a:solidFill>
                <a:effectLst/>
                <a:latin typeface="+mn-lt"/>
                <a:ea typeface="+mn-ea"/>
                <a:cs typeface="+mn-cs"/>
              </a:rPr>
              <a:t> or coma may arise from direct brain injury or herniation.</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Papilledema</a:t>
            </a:r>
            <a:r>
              <a:rPr lang="en-SG" sz="1200" b="0" i="0" kern="1200" dirty="0">
                <a:solidFill>
                  <a:schemeClr val="tx1"/>
                </a:solidFill>
                <a:effectLst/>
                <a:latin typeface="+mn-lt"/>
                <a:ea typeface="+mn-ea"/>
                <a:cs typeface="+mn-cs"/>
              </a:rPr>
              <a:t> – Papilledema (</a:t>
            </a:r>
            <a:r>
              <a:rPr lang="en-SG" sz="1200" b="0" i="0" u="sng" kern="1200" dirty="0">
                <a:solidFill>
                  <a:schemeClr val="tx1"/>
                </a:solidFill>
                <a:effectLst/>
                <a:latin typeface="+mn-lt"/>
                <a:ea typeface="+mn-ea"/>
                <a:cs typeface="+mn-cs"/>
                <a:hlinkClick r:id="rId3"/>
              </a:rPr>
              <a:t>picture 1</a:t>
            </a:r>
            <a:r>
              <a:rPr lang="en-SG" sz="1200" b="0" i="0" kern="1200" dirty="0">
                <a:solidFill>
                  <a:schemeClr val="tx1"/>
                </a:solidFill>
                <a:effectLst/>
                <a:latin typeface="+mn-lt"/>
                <a:ea typeface="+mn-ea"/>
                <a:cs typeface="+mn-cs"/>
              </a:rPr>
              <a:t>), if present, can confirm the presence of intracranial hypertension. However, papilledema may be absent in patients with acute elevation ICP because it takes several days to become apparent. Thus, absence of papilledema does </a:t>
            </a:r>
            <a:r>
              <a:rPr lang="en-SG" sz="1200" b="1" i="0" kern="1200" dirty="0">
                <a:solidFill>
                  <a:schemeClr val="tx1"/>
                </a:solidFill>
                <a:effectLst/>
                <a:latin typeface="+mn-lt"/>
                <a:ea typeface="+mn-ea"/>
                <a:cs typeface="+mn-cs"/>
              </a:rPr>
              <a:t>not</a:t>
            </a:r>
            <a:r>
              <a:rPr lang="en-SG" sz="1200" b="0" i="0" kern="1200" dirty="0">
                <a:solidFill>
                  <a:schemeClr val="tx1"/>
                </a:solidFill>
                <a:effectLst/>
                <a:latin typeface="+mn-lt"/>
                <a:ea typeface="+mn-ea"/>
                <a:cs typeface="+mn-cs"/>
              </a:rPr>
              <a:t> exclude elevated ICP.</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Hypertension with bradycardia or tachycardia</a:t>
            </a:r>
            <a:r>
              <a:rPr lang="en-SG" sz="1200" b="0" i="0" kern="1200" dirty="0">
                <a:solidFill>
                  <a:schemeClr val="tx1"/>
                </a:solidFill>
                <a:effectLst/>
                <a:latin typeface="+mn-lt"/>
                <a:ea typeface="+mn-ea"/>
                <a:cs typeface="+mn-cs"/>
              </a:rPr>
              <a:t> – In children, increased ICP causes hypertension and either bradycardia or tachycardia. It is important to use age-based standards for heart rate (</a:t>
            </a:r>
            <a:r>
              <a:rPr lang="en-SG" sz="1200" b="0" i="0" u="sng" kern="1200" dirty="0">
                <a:solidFill>
                  <a:schemeClr val="tx1"/>
                </a:solidFill>
                <a:effectLst/>
                <a:latin typeface="+mn-lt"/>
                <a:ea typeface="+mn-ea"/>
                <a:cs typeface="+mn-cs"/>
                <a:hlinkClick r:id="rId4"/>
              </a:rPr>
              <a:t>table 3</a:t>
            </a:r>
            <a:r>
              <a:rPr lang="en-SG" sz="1200" b="0" i="0" kern="1200" dirty="0">
                <a:solidFill>
                  <a:schemeClr val="tx1"/>
                </a:solidFill>
                <a:effectLst/>
                <a:latin typeface="+mn-lt"/>
                <a:ea typeface="+mn-ea"/>
                <a:cs typeface="+mn-cs"/>
              </a:rPr>
              <a:t>) and blood pressure (</a:t>
            </a:r>
            <a:r>
              <a:rPr lang="en-SG" sz="1200" b="0" i="0" u="sng" kern="1200" dirty="0">
                <a:solidFill>
                  <a:schemeClr val="tx1"/>
                </a:solidFill>
                <a:effectLst/>
                <a:latin typeface="+mn-lt"/>
                <a:ea typeface="+mn-ea"/>
                <a:cs typeface="+mn-cs"/>
                <a:hlinkClick r:id="rId5"/>
              </a:rPr>
              <a:t>table 4</a:t>
            </a:r>
            <a:r>
              <a:rPr lang="en-SG" sz="1200" b="0" i="0" kern="1200" dirty="0">
                <a:solidFill>
                  <a:schemeClr val="tx1"/>
                </a:solidFill>
                <a:effectLst/>
                <a:latin typeface="+mn-lt"/>
                <a:ea typeface="+mn-ea"/>
                <a:cs typeface="+mn-cs"/>
              </a:rPr>
              <a:t> and </a:t>
            </a:r>
            <a:r>
              <a:rPr lang="en-SG" sz="1200" b="0" i="0" u="sng" kern="1200" dirty="0">
                <a:solidFill>
                  <a:schemeClr val="tx1"/>
                </a:solidFill>
                <a:effectLst/>
                <a:latin typeface="+mn-lt"/>
                <a:ea typeface="+mn-ea"/>
                <a:cs typeface="+mn-cs"/>
                <a:hlinkClick r:id="rId6"/>
              </a:rPr>
              <a:t>table 5</a:t>
            </a:r>
            <a:r>
              <a:rPr lang="en-SG" sz="1200" b="0" i="0" kern="1200" dirty="0">
                <a:solidFill>
                  <a:schemeClr val="tx1"/>
                </a:solidFill>
                <a:effectLst/>
                <a:latin typeface="+mn-lt"/>
                <a:ea typeface="+mn-ea"/>
                <a:cs typeface="+mn-cs"/>
              </a:rPr>
              <a:t>). The combination of systemic hypertension, bradycardia, and respiratory depression (Cushing triad) is a late sign of impending herniation (</a:t>
            </a:r>
            <a:r>
              <a:rPr lang="en-SG" sz="1200" b="0" i="0" u="sng" kern="1200" dirty="0">
                <a:solidFill>
                  <a:schemeClr val="tx1"/>
                </a:solidFill>
                <a:effectLst/>
                <a:latin typeface="+mn-lt"/>
                <a:ea typeface="+mn-ea"/>
                <a:cs typeface="+mn-cs"/>
                <a:hlinkClick r:id="rId7"/>
              </a:rPr>
              <a:t>table 6</a:t>
            </a:r>
            <a:r>
              <a:rPr lang="en-SG" sz="1200" b="0" i="0" kern="1200" dirty="0">
                <a:solidFill>
                  <a:schemeClr val="tx1"/>
                </a:solidFill>
                <a:effectLst/>
                <a:latin typeface="+mn-lt"/>
                <a:ea typeface="+mn-ea"/>
                <a:cs typeface="+mn-cs"/>
              </a:rPr>
              <a:t>).</a:t>
            </a:r>
          </a:p>
          <a:p>
            <a:r>
              <a:rPr lang="en-SG" sz="1200" b="0" i="0" kern="1200" dirty="0">
                <a:solidFill>
                  <a:schemeClr val="tx1"/>
                </a:solidFill>
                <a:effectLst/>
                <a:latin typeface="+mn-lt"/>
                <a:ea typeface="+mn-ea"/>
                <a:cs typeface="+mn-cs"/>
              </a:rPr>
              <a:t>●</a:t>
            </a:r>
            <a:r>
              <a:rPr lang="en-SG" sz="1200" b="1" i="0" kern="1200" dirty="0" err="1">
                <a:solidFill>
                  <a:schemeClr val="tx1"/>
                </a:solidFill>
                <a:effectLst/>
                <a:latin typeface="+mn-lt"/>
                <a:ea typeface="+mn-ea"/>
                <a:cs typeface="+mn-cs"/>
              </a:rPr>
              <a:t>Transtentorial</a:t>
            </a:r>
            <a:r>
              <a:rPr lang="en-SG" sz="1200" b="1" i="0" kern="1200" dirty="0">
                <a:solidFill>
                  <a:schemeClr val="tx1"/>
                </a:solidFill>
                <a:effectLst/>
                <a:latin typeface="+mn-lt"/>
                <a:ea typeface="+mn-ea"/>
                <a:cs typeface="+mn-cs"/>
              </a:rPr>
              <a:t> herniation</a:t>
            </a:r>
            <a:r>
              <a:rPr lang="en-SG" sz="1200" b="0" i="0" kern="1200" dirty="0">
                <a:solidFill>
                  <a:schemeClr val="tx1"/>
                </a:solidFill>
                <a:effectLst/>
                <a:latin typeface="+mn-lt"/>
                <a:ea typeface="+mn-ea"/>
                <a:cs typeface="+mn-cs"/>
              </a:rPr>
              <a:t> – In addition to vital sign changes, the earliest clinical signs of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include (</a:t>
            </a:r>
            <a:r>
              <a:rPr lang="en-SG" sz="1200" b="0" i="0" u="sng" kern="1200" dirty="0">
                <a:solidFill>
                  <a:schemeClr val="tx1"/>
                </a:solidFill>
                <a:effectLst/>
                <a:latin typeface="+mn-lt"/>
                <a:ea typeface="+mn-ea"/>
                <a:cs typeface="+mn-cs"/>
                <a:hlinkClick r:id="rId8"/>
              </a:rPr>
              <a:t>figure 4</a:t>
            </a:r>
            <a:r>
              <a:rPr lang="en-SG" sz="1200" b="0" i="0" kern="1200" dirty="0">
                <a:solidFill>
                  <a:schemeClr val="tx1"/>
                </a:solidFill>
                <a:effectLst/>
                <a:latin typeface="+mn-lt"/>
                <a:ea typeface="+mn-ea"/>
                <a:cs typeface="+mn-cs"/>
              </a:rPr>
              <a:t>and </a:t>
            </a:r>
            <a:r>
              <a:rPr lang="en-SG" sz="1200" b="0" i="0" u="sng" kern="1200" dirty="0">
                <a:solidFill>
                  <a:schemeClr val="tx1"/>
                </a:solidFill>
                <a:effectLst/>
                <a:latin typeface="+mn-lt"/>
                <a:ea typeface="+mn-ea"/>
                <a:cs typeface="+mn-cs"/>
                <a:hlinkClick r:id="rId7"/>
              </a:rPr>
              <a:t>table 6</a:t>
            </a:r>
            <a:r>
              <a:rPr lang="en-SG" sz="1200" b="0" i="0" kern="1200" dirty="0">
                <a:solidFill>
                  <a:schemeClr val="tx1"/>
                </a:solidFill>
                <a:effectLst/>
                <a:latin typeface="+mn-lt"/>
                <a:ea typeface="+mn-ea"/>
                <a:cs typeface="+mn-cs"/>
              </a:rPr>
              <a:t>): </a:t>
            </a:r>
          </a:p>
          <a:p>
            <a:r>
              <a:rPr lang="en-SG" sz="1200" b="0" i="0" kern="1200" dirty="0">
                <a:solidFill>
                  <a:schemeClr val="tx1"/>
                </a:solidFill>
                <a:effectLst/>
                <a:latin typeface="+mn-lt"/>
                <a:ea typeface="+mn-ea"/>
                <a:cs typeface="+mn-cs"/>
              </a:rPr>
              <a:t>•Headache </a:t>
            </a:r>
          </a:p>
          <a:p>
            <a:r>
              <a:rPr lang="en-SG" sz="1200" b="0" i="0" kern="1200" dirty="0">
                <a:solidFill>
                  <a:schemeClr val="tx1"/>
                </a:solidFill>
                <a:effectLst/>
                <a:latin typeface="+mn-lt"/>
                <a:ea typeface="+mn-ea"/>
                <a:cs typeface="+mn-cs"/>
              </a:rPr>
              <a:t>•Altered level of consciousness</a:t>
            </a:r>
          </a:p>
          <a:p>
            <a:r>
              <a:rPr lang="en-SG" sz="1200" b="0" i="0" kern="1200" dirty="0">
                <a:solidFill>
                  <a:schemeClr val="tx1"/>
                </a:solidFill>
                <a:effectLst/>
                <a:latin typeface="+mn-lt"/>
                <a:ea typeface="+mn-ea"/>
                <a:cs typeface="+mn-cs"/>
              </a:rPr>
              <a:t>•Pupillary changes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a:t>
            </a:r>
            <a:r>
              <a:rPr lang="en-SG" sz="1200" b="0" i="0" kern="1200" dirty="0" err="1">
                <a:solidFill>
                  <a:schemeClr val="tx1"/>
                </a:solidFill>
                <a:effectLst/>
                <a:latin typeface="+mn-lt"/>
                <a:ea typeface="+mn-ea"/>
                <a:cs typeface="+mn-cs"/>
              </a:rPr>
              <a:t>anisocoria</a:t>
            </a:r>
            <a:r>
              <a:rPr lang="en-SG" sz="1200" b="0" i="0" kern="1200" dirty="0">
                <a:solidFill>
                  <a:schemeClr val="tx1"/>
                </a:solidFill>
                <a:effectLst/>
                <a:latin typeface="+mn-lt"/>
                <a:ea typeface="+mn-ea"/>
                <a:cs typeface="+mn-cs"/>
              </a:rPr>
              <a:t>) with intact </a:t>
            </a:r>
            <a:r>
              <a:rPr lang="en-SG" sz="1200" b="0" i="0" kern="1200" dirty="0" err="1">
                <a:solidFill>
                  <a:schemeClr val="tx1"/>
                </a:solidFill>
                <a:effectLst/>
                <a:latin typeface="+mn-lt"/>
                <a:ea typeface="+mn-ea"/>
                <a:cs typeface="+mn-cs"/>
              </a:rPr>
              <a:t>oculocephalic</a:t>
            </a:r>
            <a:r>
              <a:rPr lang="en-SG" sz="1200" b="0" i="0" kern="1200" dirty="0">
                <a:solidFill>
                  <a:schemeClr val="tx1"/>
                </a:solidFill>
                <a:effectLst/>
                <a:latin typeface="+mn-lt"/>
                <a:ea typeface="+mn-ea"/>
                <a:cs typeface="+mn-cs"/>
              </a:rPr>
              <a:t> reflex and cold caloric response (</a:t>
            </a:r>
            <a:r>
              <a:rPr lang="en-SG" sz="1200" b="0" i="0" u="sng" kern="1200" dirty="0">
                <a:solidFill>
                  <a:schemeClr val="tx1"/>
                </a:solidFill>
                <a:effectLst/>
                <a:latin typeface="+mn-lt"/>
                <a:ea typeface="+mn-ea"/>
                <a:cs typeface="+mn-cs"/>
                <a:hlinkClick r:id="rId9"/>
              </a:rPr>
              <a:t>figure 7</a:t>
            </a:r>
            <a:r>
              <a:rPr lang="en-SG" sz="1200" b="0" i="0" kern="1200" dirty="0">
                <a:solidFill>
                  <a:schemeClr val="tx1"/>
                </a:solidFill>
                <a:effectLst/>
                <a:latin typeface="+mn-lt"/>
                <a:ea typeface="+mn-ea"/>
                <a:cs typeface="+mn-cs"/>
              </a:rPr>
              <a:t>)</a:t>
            </a:r>
          </a:p>
          <a:p>
            <a:r>
              <a:rPr lang="en-SG" sz="1200" b="0" i="0" kern="1200" dirty="0">
                <a:solidFill>
                  <a:schemeClr val="tx1"/>
                </a:solidFill>
                <a:effectLst/>
                <a:latin typeface="+mn-lt"/>
                <a:ea typeface="+mn-ea"/>
                <a:cs typeface="+mn-cs"/>
              </a:rPr>
              <a:t>•Abnormal breathing patterns (</a:t>
            </a:r>
            <a:r>
              <a:rPr lang="en-SG" sz="1200" b="0" i="0" kern="1200" dirty="0" err="1">
                <a:solidFill>
                  <a:schemeClr val="tx1"/>
                </a:solidFill>
                <a:effectLst/>
                <a:latin typeface="+mn-lt"/>
                <a:ea typeface="+mn-ea"/>
                <a:cs typeface="+mn-cs"/>
              </a:rPr>
              <a:t>eg</a:t>
            </a:r>
            <a:r>
              <a:rPr lang="en-SG" sz="1200" b="0" i="0" kern="1200" dirty="0">
                <a:solidFill>
                  <a:schemeClr val="tx1"/>
                </a:solidFill>
                <a:effectLst/>
                <a:latin typeface="+mn-lt"/>
                <a:ea typeface="+mn-ea"/>
                <a:cs typeface="+mn-cs"/>
              </a:rPr>
              <a:t>, Cheyne Stokes respirations)</a:t>
            </a:r>
          </a:p>
          <a:p>
            <a:r>
              <a:rPr lang="en-SG" sz="1200" b="0" i="0" kern="1200" dirty="0">
                <a:solidFill>
                  <a:schemeClr val="tx1"/>
                </a:solidFill>
                <a:effectLst/>
                <a:latin typeface="+mn-lt"/>
                <a:ea typeface="+mn-ea"/>
                <a:cs typeface="+mn-cs"/>
              </a:rPr>
              <a:t>•Maintained localization of noxious stimuli if paralysis is not present</a:t>
            </a:r>
          </a:p>
          <a:p>
            <a:r>
              <a:rPr lang="en-SG" sz="1200" b="0" i="0" kern="1200" dirty="0">
                <a:solidFill>
                  <a:schemeClr val="tx1"/>
                </a:solidFill>
                <a:effectLst/>
                <a:latin typeface="+mn-lt"/>
                <a:ea typeface="+mn-ea"/>
                <a:cs typeface="+mn-cs"/>
              </a:rPr>
              <a:t>As </a:t>
            </a:r>
            <a:r>
              <a:rPr lang="en-SG" sz="1200" b="0" i="0" kern="1200" dirty="0" err="1">
                <a:solidFill>
                  <a:schemeClr val="tx1"/>
                </a:solidFill>
                <a:effectLst/>
                <a:latin typeface="+mn-lt"/>
                <a:ea typeface="+mn-ea"/>
                <a:cs typeface="+mn-cs"/>
              </a:rPr>
              <a:t>transtentorial</a:t>
            </a:r>
            <a:r>
              <a:rPr lang="en-SG" sz="1200" b="0" i="0" kern="1200" dirty="0">
                <a:solidFill>
                  <a:schemeClr val="tx1"/>
                </a:solidFill>
                <a:effectLst/>
                <a:latin typeface="+mn-lt"/>
                <a:ea typeface="+mn-ea"/>
                <a:cs typeface="+mn-cs"/>
              </a:rPr>
              <a:t> herniation progresses the respiratory pattern changes, pupils become </a:t>
            </a:r>
            <a:r>
              <a:rPr lang="en-SG" sz="1200" b="0" i="0" kern="1200" dirty="0" err="1">
                <a:solidFill>
                  <a:schemeClr val="tx1"/>
                </a:solidFill>
                <a:effectLst/>
                <a:latin typeface="+mn-lt"/>
                <a:ea typeface="+mn-ea"/>
                <a:cs typeface="+mn-cs"/>
              </a:rPr>
              <a:t>midposition</a:t>
            </a:r>
            <a:r>
              <a:rPr lang="en-SG" sz="1200" b="0" i="0" kern="1200" dirty="0">
                <a:solidFill>
                  <a:schemeClr val="tx1"/>
                </a:solidFill>
                <a:effectLst/>
                <a:latin typeface="+mn-lt"/>
                <a:ea typeface="+mn-ea"/>
                <a:cs typeface="+mn-cs"/>
              </a:rPr>
              <a:t> and fixed, and motor response becomes decorticate, </a:t>
            </a:r>
            <a:r>
              <a:rPr lang="en-SG" sz="1200" b="0" i="0" kern="1200" dirty="0" err="1">
                <a:solidFill>
                  <a:schemeClr val="tx1"/>
                </a:solidFill>
                <a:effectLst/>
                <a:latin typeface="+mn-lt"/>
                <a:ea typeface="+mn-ea"/>
                <a:cs typeface="+mn-cs"/>
              </a:rPr>
              <a:t>decerebrate</a:t>
            </a:r>
            <a:r>
              <a:rPr lang="en-SG" sz="1200" b="0" i="0" kern="1200" dirty="0">
                <a:solidFill>
                  <a:schemeClr val="tx1"/>
                </a:solidFill>
                <a:effectLst/>
                <a:latin typeface="+mn-lt"/>
                <a:ea typeface="+mn-ea"/>
                <a:cs typeface="+mn-cs"/>
              </a:rPr>
              <a:t>, or absent (</a:t>
            </a:r>
            <a:r>
              <a:rPr lang="en-SG" sz="1200" b="0" i="0" u="sng" kern="1200" dirty="0">
                <a:solidFill>
                  <a:schemeClr val="tx1"/>
                </a:solidFill>
                <a:effectLst/>
                <a:latin typeface="+mn-lt"/>
                <a:ea typeface="+mn-ea"/>
                <a:cs typeface="+mn-cs"/>
                <a:hlinkClick r:id="rId10"/>
              </a:rPr>
              <a:t>figure 8</a:t>
            </a:r>
            <a:r>
              <a:rPr lang="en-SG" sz="1200" b="0" i="0" kern="1200" dirty="0">
                <a:solidFill>
                  <a:schemeClr val="tx1"/>
                </a:solidFill>
                <a:effectLst/>
                <a:latin typeface="+mn-lt"/>
                <a:ea typeface="+mn-ea"/>
                <a:cs typeface="+mn-cs"/>
              </a:rPr>
              <a:t>). Selected patients with posterior displacement of the brain over the lesser wing of the sphenoid bone due to increased pressure in the frontal lobes of the brain may develop hemiplegia, coma, and death due to compression of the anterior and middle cerebral arteries.</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Other herniation</a:t>
            </a:r>
            <a:r>
              <a:rPr lang="en-SG" sz="1200" b="0" i="0" kern="1200" dirty="0">
                <a:solidFill>
                  <a:schemeClr val="tx1"/>
                </a:solidFill>
                <a:effectLst/>
                <a:latin typeface="+mn-lt"/>
                <a:ea typeface="+mn-ea"/>
                <a:cs typeface="+mn-cs"/>
              </a:rPr>
              <a:t> – Characteristic features identify other types of herniation: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Foramen magnum herniation</a:t>
            </a:r>
            <a:r>
              <a:rPr lang="en-SG" sz="1200" b="0" i="0" kern="1200" dirty="0">
                <a:solidFill>
                  <a:schemeClr val="tx1"/>
                </a:solidFill>
                <a:effectLst/>
                <a:latin typeface="+mn-lt"/>
                <a:ea typeface="+mn-ea"/>
                <a:cs typeface="+mn-cs"/>
              </a:rPr>
              <a:t> – Patients with foramen magnum herniation may have downbeat nystagmus, bradycardia, </a:t>
            </a:r>
            <a:r>
              <a:rPr lang="en-SG" sz="1200" b="0" i="0" kern="1200" dirty="0" err="1">
                <a:solidFill>
                  <a:schemeClr val="tx1"/>
                </a:solidFill>
                <a:effectLst/>
                <a:latin typeface="+mn-lt"/>
                <a:ea typeface="+mn-ea"/>
                <a:cs typeface="+mn-cs"/>
              </a:rPr>
              <a:t>bradypnea</a:t>
            </a:r>
            <a:r>
              <a:rPr lang="en-SG" sz="1200" b="0" i="0" kern="1200" dirty="0">
                <a:solidFill>
                  <a:schemeClr val="tx1"/>
                </a:solidFill>
                <a:effectLst/>
                <a:latin typeface="+mn-lt"/>
                <a:ea typeface="+mn-ea"/>
                <a:cs typeface="+mn-cs"/>
              </a:rPr>
              <a:t>, and hypertension; these findings may be exacerbated by neck flexion and improve with neck extension. </a:t>
            </a:r>
          </a:p>
          <a:p>
            <a:r>
              <a:rPr lang="en-SG" sz="1200" b="0" i="0" kern="1200" dirty="0">
                <a:solidFill>
                  <a:schemeClr val="tx1"/>
                </a:solidFill>
                <a:effectLst/>
                <a:latin typeface="+mn-lt"/>
                <a:ea typeface="+mn-ea"/>
                <a:cs typeface="+mn-cs"/>
              </a:rPr>
              <a:t>•</a:t>
            </a:r>
            <a:r>
              <a:rPr lang="en-SG" sz="1200" b="1" i="0" kern="1200" dirty="0" err="1">
                <a:solidFill>
                  <a:schemeClr val="tx1"/>
                </a:solidFill>
                <a:effectLst/>
                <a:latin typeface="+mn-lt"/>
                <a:ea typeface="+mn-ea"/>
                <a:cs typeface="+mn-cs"/>
              </a:rPr>
              <a:t>Subfalcine</a:t>
            </a:r>
            <a:r>
              <a:rPr lang="en-SG" sz="1200" b="1" i="0" kern="1200" dirty="0">
                <a:solidFill>
                  <a:schemeClr val="tx1"/>
                </a:solidFill>
                <a:effectLst/>
                <a:latin typeface="+mn-lt"/>
                <a:ea typeface="+mn-ea"/>
                <a:cs typeface="+mn-cs"/>
              </a:rPr>
              <a:t> herniation</a:t>
            </a:r>
            <a:r>
              <a:rPr lang="en-SG" sz="1200" b="0" i="0" kern="1200" dirty="0">
                <a:solidFill>
                  <a:schemeClr val="tx1"/>
                </a:solidFill>
                <a:effectLst/>
                <a:latin typeface="+mn-lt"/>
                <a:ea typeface="+mn-ea"/>
                <a:cs typeface="+mn-cs"/>
              </a:rPr>
              <a:t> – Clinical features of </a:t>
            </a:r>
            <a:r>
              <a:rPr lang="en-SG" sz="1200" b="0" i="0" kern="1200" dirty="0" err="1">
                <a:solidFill>
                  <a:schemeClr val="tx1"/>
                </a:solidFill>
                <a:effectLst/>
                <a:latin typeface="+mn-lt"/>
                <a:ea typeface="+mn-ea"/>
                <a:cs typeface="+mn-cs"/>
              </a:rPr>
              <a:t>subfalcine</a:t>
            </a:r>
            <a:r>
              <a:rPr lang="en-SG" sz="1200" b="0" i="0" kern="1200" dirty="0">
                <a:solidFill>
                  <a:schemeClr val="tx1"/>
                </a:solidFill>
                <a:effectLst/>
                <a:latin typeface="+mn-lt"/>
                <a:ea typeface="+mn-ea"/>
                <a:cs typeface="+mn-cs"/>
              </a:rPr>
              <a:t> herniation include unilateral or bilateral weakness, loss of bladder control, and coma. </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Other findings</a:t>
            </a:r>
            <a:r>
              <a:rPr lang="en-SG" sz="1200" b="0" i="0" kern="1200" dirty="0">
                <a:solidFill>
                  <a:schemeClr val="tx1"/>
                </a:solidFill>
                <a:effectLst/>
                <a:latin typeface="+mn-lt"/>
                <a:ea typeface="+mn-ea"/>
                <a:cs typeface="+mn-cs"/>
              </a:rPr>
              <a:t> – Less common findings of acute intracranial hypertension consist of:</a:t>
            </a:r>
          </a:p>
          <a:p>
            <a:r>
              <a:rPr lang="en-SG" sz="1200" b="0" i="0" kern="1200" dirty="0">
                <a:solidFill>
                  <a:schemeClr val="tx1"/>
                </a:solidFill>
                <a:effectLst/>
                <a:latin typeface="+mn-lt"/>
                <a:ea typeface="+mn-ea"/>
                <a:cs typeface="+mn-cs"/>
              </a:rPr>
              <a:t>•A natural preference for the "knee-chest" position</a:t>
            </a:r>
          </a:p>
          <a:p>
            <a:r>
              <a:rPr lang="en-SG" sz="1200" b="0" i="0" kern="1200" dirty="0">
                <a:solidFill>
                  <a:schemeClr val="tx1"/>
                </a:solidFill>
                <a:effectLst/>
                <a:latin typeface="+mn-lt"/>
                <a:ea typeface="+mn-ea"/>
                <a:cs typeface="+mn-cs"/>
              </a:rPr>
              <a:t>•Seizures</a:t>
            </a:r>
          </a:p>
          <a:p>
            <a:r>
              <a:rPr lang="en-SG" sz="1200" b="0" i="0" kern="1200" dirty="0">
                <a:solidFill>
                  <a:schemeClr val="tx1"/>
                </a:solidFill>
                <a:effectLst/>
                <a:latin typeface="+mn-lt"/>
                <a:ea typeface="+mn-ea"/>
                <a:cs typeface="+mn-cs"/>
              </a:rPr>
              <a:t>•Transient (5 to 15 minutes) epidermal flushing involving the upper chest, face, or arms during the period of deterioration</a:t>
            </a:r>
          </a:p>
          <a:p>
            <a:r>
              <a:rPr lang="en-SG" sz="1200" b="0" i="0" kern="1200" dirty="0">
                <a:solidFill>
                  <a:schemeClr val="tx1"/>
                </a:solidFill>
                <a:effectLst/>
                <a:latin typeface="+mn-lt"/>
                <a:ea typeface="+mn-ea"/>
                <a:cs typeface="+mn-cs"/>
              </a:rPr>
              <a:t>●</a:t>
            </a:r>
            <a:r>
              <a:rPr lang="en-SG" sz="1200" b="1" i="0" kern="1200" dirty="0">
                <a:solidFill>
                  <a:schemeClr val="tx1"/>
                </a:solidFill>
                <a:effectLst/>
                <a:latin typeface="+mn-lt"/>
                <a:ea typeface="+mn-ea"/>
                <a:cs typeface="+mn-cs"/>
              </a:rPr>
              <a:t>Findings of child abuse</a:t>
            </a:r>
            <a:r>
              <a:rPr lang="en-SG" sz="1200" b="0" i="0" kern="1200" dirty="0">
                <a:solidFill>
                  <a:schemeClr val="tx1"/>
                </a:solidFill>
                <a:effectLst/>
                <a:latin typeface="+mn-lt"/>
                <a:ea typeface="+mn-ea"/>
                <a:cs typeface="+mn-cs"/>
              </a:rPr>
              <a:t> – Retinal </a:t>
            </a:r>
            <a:r>
              <a:rPr lang="en-SG" sz="1200" b="0" i="0" kern="1200" dirty="0" err="1">
                <a:solidFill>
                  <a:schemeClr val="tx1"/>
                </a:solidFill>
                <a:effectLst/>
                <a:latin typeface="+mn-lt"/>
                <a:ea typeface="+mn-ea"/>
                <a:cs typeface="+mn-cs"/>
              </a:rPr>
              <a:t>hemorrhages</a:t>
            </a:r>
            <a:r>
              <a:rPr lang="en-SG" sz="1200" b="0" i="0" kern="1200" dirty="0">
                <a:solidFill>
                  <a:schemeClr val="tx1"/>
                </a:solidFill>
                <a:effectLst/>
                <a:latin typeface="+mn-lt"/>
                <a:ea typeface="+mn-ea"/>
                <a:cs typeface="+mn-cs"/>
              </a:rPr>
              <a:t> may be present in infants with acute brain injury and increased intracranial pressure caused by abusive head trauma. Other findings such as cutaneous bruising, fractures, or visceral injuries may also be present (</a:t>
            </a:r>
            <a:r>
              <a:rPr lang="en-SG" sz="1200" b="0" i="0" u="sng" kern="1200" dirty="0">
                <a:solidFill>
                  <a:schemeClr val="tx1"/>
                </a:solidFill>
                <a:effectLst/>
                <a:latin typeface="+mn-lt"/>
                <a:ea typeface="+mn-ea"/>
                <a:cs typeface="+mn-cs"/>
                <a:hlinkClick r:id="rId11"/>
              </a:rPr>
              <a:t>table 7</a:t>
            </a:r>
            <a:r>
              <a:rPr lang="en-SG" sz="1200" b="0" i="0" kern="1200" dirty="0">
                <a:solidFill>
                  <a:schemeClr val="tx1"/>
                </a:solidFill>
                <a:effectLst/>
                <a:latin typeface="+mn-lt"/>
                <a:ea typeface="+mn-ea"/>
                <a:cs typeface="+mn-cs"/>
              </a:rPr>
              <a:t>). (See </a:t>
            </a:r>
            <a:r>
              <a:rPr lang="en-SG" sz="1200" b="0" i="0" u="sng" kern="1200" dirty="0">
                <a:solidFill>
                  <a:schemeClr val="tx1"/>
                </a:solidFill>
                <a:effectLst/>
                <a:latin typeface="+mn-lt"/>
                <a:ea typeface="+mn-ea"/>
                <a:cs typeface="+mn-cs"/>
                <a:hlinkClick r:id="rId12"/>
              </a:rPr>
              <a:t>"Child abuse: Eye findings in children with abusive head trauma (AHT)"</a:t>
            </a:r>
            <a:r>
              <a:rPr lang="en-SG" sz="1200" b="0" i="0" kern="1200" dirty="0">
                <a:solidFill>
                  <a:schemeClr val="tx1"/>
                </a:solidFill>
                <a:effectLst/>
                <a:latin typeface="+mn-lt"/>
                <a:ea typeface="+mn-ea"/>
                <a:cs typeface="+mn-cs"/>
              </a:rPr>
              <a:t> and </a:t>
            </a:r>
            <a:r>
              <a:rPr lang="en-SG" sz="1200" b="0" i="0" u="sng" kern="1200" dirty="0">
                <a:solidFill>
                  <a:schemeClr val="tx1"/>
                </a:solidFill>
                <a:effectLst/>
                <a:latin typeface="+mn-lt"/>
                <a:ea typeface="+mn-ea"/>
                <a:cs typeface="+mn-cs"/>
                <a:hlinkClick r:id="rId13"/>
              </a:rPr>
              <a:t>"Physical child abuse: Recognition", section on 'Red flag physical findings'</a:t>
            </a:r>
            <a:r>
              <a:rPr lang="en-SG"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ABB9C2B-EC64-854A-807B-82AF7FC77EE7}" type="slidenum">
              <a:rPr lang="en-US" smtClean="0"/>
              <a:t>19</a:t>
            </a:fld>
            <a:endParaRPr lang="en-US"/>
          </a:p>
        </p:txBody>
      </p:sp>
    </p:spTree>
    <p:extLst>
      <p:ext uri="{BB962C8B-B14F-4D97-AF65-F5344CB8AC3E}">
        <p14:creationId xmlns:p14="http://schemas.microsoft.com/office/powerpoint/2010/main" val="4069804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5680A1-BAA2-44A5-9B21-B9FF01AA7BA1}" type="datetimeFigureOut">
              <a:rPr lang="en-US" smtClean="0"/>
              <a:t>9/13/18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B41423-7241-4893-A0AE-9EFE055722A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C5680A1-BAA2-44A5-9B21-B9FF01AA7BA1}"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C5680A1-BAA2-44A5-9B21-B9FF01AA7BA1}"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41423-7241-4893-A0AE-9EFE055722A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5680A1-BAA2-44A5-9B21-B9FF01AA7BA1}"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41423-7241-4893-A0AE-9EFE055722AD}"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C5680A1-BAA2-44A5-9B21-B9FF01AA7BA1}" type="datetimeFigureOut">
              <a:rPr lang="en-US" smtClean="0"/>
              <a:t>9/13/18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41423-7241-4893-A0AE-9EFE055722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5680A1-BAA2-44A5-9B21-B9FF01AA7BA1}" type="datetimeFigureOut">
              <a:rPr lang="en-US" smtClean="0"/>
              <a:t>9/13/18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41423-7241-4893-A0AE-9EFE055722AD}"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680A1-BAA2-44A5-9B21-B9FF01AA7BA1}" type="datetimeFigureOut">
              <a:rPr lang="en-US" smtClean="0"/>
              <a:t>9/13/18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41423-7241-4893-A0AE-9EFE055722A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C5680A1-BAA2-44A5-9B21-B9FF01AA7BA1}"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41423-7241-4893-A0AE-9EFE055722A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C5680A1-BAA2-44A5-9B21-B9FF01AA7BA1}" type="datetimeFigureOut">
              <a:rPr lang="en-US" smtClean="0"/>
              <a:t>9/13/18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B41423-7241-4893-A0AE-9EFE055722A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5680A1-BAA2-44A5-9B21-B9FF01AA7BA1}" type="datetimeFigureOut">
              <a:rPr lang="en-US" smtClean="0"/>
              <a:t>9/13/18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B41423-7241-4893-A0AE-9EFE055722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NGẠT NƯỚC TRẺ EM</a:t>
            </a:r>
          </a:p>
        </p:txBody>
      </p:sp>
      <p:sp>
        <p:nvSpPr>
          <p:cNvPr id="3" name="Subtitle 2"/>
          <p:cNvSpPr>
            <a:spLocks noGrp="1"/>
          </p:cNvSpPr>
          <p:nvPr>
            <p:ph type="subTitle" idx="1"/>
          </p:nvPr>
        </p:nvSpPr>
        <p:spPr/>
        <p:txBody>
          <a:bodyPr/>
          <a:lstStyle/>
          <a:p>
            <a:r>
              <a:rPr lang="en-US" dirty="0" err="1"/>
              <a:t>Đối</a:t>
            </a:r>
            <a:r>
              <a:rPr lang="en-US" dirty="0"/>
              <a:t> </a:t>
            </a:r>
            <a:r>
              <a:rPr lang="en-US" dirty="0" err="1"/>
              <a:t>tượng</a:t>
            </a:r>
            <a:r>
              <a:rPr lang="en-US" dirty="0"/>
              <a:t>: YĐK </a:t>
            </a:r>
            <a:r>
              <a:rPr lang="en-US" dirty="0" err="1"/>
              <a:t>năm</a:t>
            </a:r>
            <a:r>
              <a:rPr lang="en-US" dirty="0"/>
              <a:t> 6</a:t>
            </a:r>
          </a:p>
          <a:p>
            <a:r>
              <a:rPr lang="en-US" dirty="0"/>
              <a:t>GV: BS. CK1. </a:t>
            </a:r>
            <a:r>
              <a:rPr lang="en-US" dirty="0" err="1"/>
              <a:t>Nguyễn</a:t>
            </a:r>
            <a:r>
              <a:rPr lang="en-US" dirty="0"/>
              <a:t> </a:t>
            </a:r>
            <a:r>
              <a:rPr lang="en-US" dirty="0" err="1"/>
              <a:t>Quý</a:t>
            </a:r>
            <a:r>
              <a:rPr lang="en-US" dirty="0"/>
              <a:t> </a:t>
            </a:r>
            <a:r>
              <a:rPr lang="en-US" dirty="0" err="1"/>
              <a:t>Tỷ</a:t>
            </a:r>
            <a:r>
              <a:rPr lang="en-US" dirty="0"/>
              <a:t> Dao</a:t>
            </a:r>
          </a:p>
          <a:p>
            <a:endParaRPr lang="en-US" dirty="0"/>
          </a:p>
          <a:p>
            <a:endParaRPr lang="en-US" dirty="0"/>
          </a:p>
          <a:p>
            <a:endParaRPr lang="en-US" dirty="0"/>
          </a:p>
          <a:p>
            <a:endParaRPr lang="en-US" dirty="0"/>
          </a:p>
        </p:txBody>
      </p:sp>
      <p:sp>
        <p:nvSpPr>
          <p:cNvPr id="4" name="Rectangle 3"/>
          <p:cNvSpPr/>
          <p:nvPr/>
        </p:nvSpPr>
        <p:spPr>
          <a:xfrm>
            <a:off x="2286000" y="6001155"/>
            <a:ext cx="54102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a:t>Năm</a:t>
            </a:r>
            <a:r>
              <a:rPr lang="en-US" sz="3600" b="1" dirty="0"/>
              <a:t> </a:t>
            </a:r>
            <a:r>
              <a:rPr lang="en-US" sz="3600" b="1" dirty="0" err="1"/>
              <a:t>học</a:t>
            </a:r>
            <a:r>
              <a:rPr lang="en-US" sz="3600" b="1"/>
              <a:t> 2018-2019</a:t>
            </a:r>
            <a:endParaRPr lang="en-US" sz="3600" b="1" dirty="0"/>
          </a:p>
        </p:txBody>
      </p:sp>
      <p:sp>
        <p:nvSpPr>
          <p:cNvPr id="5" name="TextBox 4">
            <a:extLst>
              <a:ext uri="{FF2B5EF4-FFF2-40B4-BE49-F238E27FC236}">
                <a16:creationId xmlns:a16="http://schemas.microsoft.com/office/drawing/2014/main" id="{F09F893F-2783-5040-8E38-F9BA9C82B112}"/>
              </a:ext>
            </a:extLst>
          </p:cNvPr>
          <p:cNvSpPr txBox="1"/>
          <p:nvPr/>
        </p:nvSpPr>
        <p:spPr>
          <a:xfrm>
            <a:off x="31898" y="562757"/>
            <a:ext cx="9188302" cy="1938992"/>
          </a:xfrm>
          <a:prstGeom prst="rect">
            <a:avLst/>
          </a:prstGeom>
          <a:noFill/>
        </p:spPr>
        <p:txBody>
          <a:bodyPr wrap="square" rtlCol="0">
            <a:spAutoFit/>
          </a:bodyPr>
          <a:lstStyle/>
          <a:p>
            <a:r>
              <a:rPr lang="vi-VN" sz="2000" dirty="0">
                <a:solidFill>
                  <a:srgbClr val="FF0000"/>
                </a:solidFill>
              </a:rPr>
              <a:t>Ngày xưa phân biệt nước ngọt nước mặn để có xử lý khác nhau. ngày nay không phân biệt vì:</a:t>
            </a:r>
          </a:p>
          <a:p>
            <a:pPr marL="285750" indent="-285750">
              <a:buFont typeface="Arial" panose="020B0604020202020204" pitchFamily="34" charset="0"/>
              <a:buChar char="•"/>
            </a:pPr>
            <a:r>
              <a:rPr lang="vi-VN" sz="2000" dirty="0">
                <a:solidFill>
                  <a:srgbClr val="FF0000"/>
                </a:solidFill>
              </a:rPr>
              <a:t>Nước mặn: nồng độ cao, kéo nước ra ngoài phổi gây phù phổi, khi &gt;= 11-22 ml/kg thì đã tử vong.</a:t>
            </a:r>
          </a:p>
          <a:p>
            <a:pPr marL="285750" indent="-285750">
              <a:buFont typeface="Arial" panose="020B0604020202020204" pitchFamily="34" charset="0"/>
              <a:buChar char="•"/>
            </a:pPr>
            <a:r>
              <a:rPr lang="vi-VN" sz="2000" dirty="0">
                <a:solidFill>
                  <a:srgbClr val="FF0000"/>
                </a:solidFill>
                <a:effectLst/>
              </a:rPr>
              <a:t>Nước ngọt; gây quá tải thể tích tuần hoàn.</a:t>
            </a:r>
          </a:p>
          <a:p>
            <a:r>
              <a:rPr lang="vi-VN" sz="2000" dirty="0">
                <a:solidFill>
                  <a:srgbClr val="FF0000"/>
                </a:solidFill>
              </a:rPr>
              <a:t>Bệnh nhân thường vô viện: 4-10 ml/ kg </a:t>
            </a:r>
            <a:r>
              <a:rPr lang="vi-VN" sz="2000" dirty="0">
                <a:solidFill>
                  <a:srgbClr val="FF0000"/>
                </a:solidFill>
                <a:sym typeface="Wingdings" pitchFamily="2" charset="2"/>
              </a:rPr>
              <a:t> nên không có ý nghĩa LS.</a:t>
            </a:r>
            <a:endParaRPr lang="vi-VN" sz="2000" dirty="0">
              <a:solidFill>
                <a:srgbClr val="FF0000"/>
              </a:solidFill>
              <a:effectLst/>
            </a:endParaRPr>
          </a:p>
        </p:txBody>
      </p:sp>
      <p:sp>
        <p:nvSpPr>
          <p:cNvPr id="6" name="TextBox 5">
            <a:extLst>
              <a:ext uri="{FF2B5EF4-FFF2-40B4-BE49-F238E27FC236}">
                <a16:creationId xmlns:a16="http://schemas.microsoft.com/office/drawing/2014/main" id="{02E05FB0-F1C2-504C-8E33-5A55232508F5}"/>
              </a:ext>
            </a:extLst>
          </p:cNvPr>
          <p:cNvSpPr txBox="1"/>
          <p:nvPr/>
        </p:nvSpPr>
        <p:spPr>
          <a:xfrm>
            <a:off x="4114800" y="4770434"/>
            <a:ext cx="4114800" cy="400110"/>
          </a:xfrm>
          <a:prstGeom prst="rect">
            <a:avLst/>
          </a:prstGeom>
          <a:noFill/>
        </p:spPr>
        <p:txBody>
          <a:bodyPr wrap="square" rtlCol="0">
            <a:spAutoFit/>
          </a:bodyPr>
          <a:lstStyle/>
          <a:p>
            <a:r>
              <a:rPr lang="en-US" sz="2000" b="1" dirty="0" err="1">
                <a:solidFill>
                  <a:srgbClr val="FF0000"/>
                </a:solidFill>
              </a:rPr>
              <a:t>Nguyễn</a:t>
            </a:r>
            <a:r>
              <a:rPr lang="en-US" sz="2000" b="1" dirty="0">
                <a:solidFill>
                  <a:srgbClr val="FF0000"/>
                </a:solidFill>
              </a:rPr>
              <a:t> </a:t>
            </a:r>
            <a:r>
              <a:rPr lang="en-US" sz="2000" b="1" dirty="0" err="1">
                <a:solidFill>
                  <a:srgbClr val="FF0000"/>
                </a:solidFill>
              </a:rPr>
              <a:t>Đức</a:t>
            </a:r>
            <a:r>
              <a:rPr lang="en-US" sz="2000" b="1" dirty="0">
                <a:solidFill>
                  <a:srgbClr val="FF0000"/>
                </a:solidFill>
              </a:rPr>
              <a:t> </a:t>
            </a:r>
            <a:r>
              <a:rPr lang="en-US" sz="2000" b="1" dirty="0" err="1">
                <a:solidFill>
                  <a:srgbClr val="FF0000"/>
                </a:solidFill>
              </a:rPr>
              <a:t>Tính</a:t>
            </a:r>
            <a:r>
              <a:rPr lang="en-US" sz="2000" b="1" dirty="0">
                <a:solidFill>
                  <a:srgbClr val="FF0000"/>
                </a:solidFill>
              </a:rPr>
              <a:t>- </a:t>
            </a:r>
            <a:r>
              <a:rPr lang="en-US" sz="2000" b="1" dirty="0" err="1">
                <a:solidFill>
                  <a:srgbClr val="FF0000"/>
                </a:solidFill>
              </a:rPr>
              <a:t>Tổ</a:t>
            </a:r>
            <a:r>
              <a:rPr lang="en-US" sz="2000" b="1" dirty="0">
                <a:solidFill>
                  <a:srgbClr val="FF0000"/>
                </a:solidFill>
              </a:rPr>
              <a:t> 12- Y13B.</a:t>
            </a:r>
          </a:p>
        </p:txBody>
      </p:sp>
    </p:spTree>
    <p:extLst>
      <p:ext uri="{BB962C8B-B14F-4D97-AF65-F5344CB8AC3E}">
        <p14:creationId xmlns:p14="http://schemas.microsoft.com/office/powerpoint/2010/main" val="351298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HÔ HẤP</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74805497"/>
              </p:ext>
            </p:extLst>
          </p:nvPr>
        </p:nvGraphicFramePr>
        <p:xfrm>
          <a:off x="457200" y="1481138"/>
          <a:ext cx="6324600" cy="3014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ounded Rectangle 7"/>
          <p:cNvSpPr/>
          <p:nvPr/>
        </p:nvSpPr>
        <p:spPr>
          <a:xfrm>
            <a:off x="228600" y="4724400"/>
            <a:ext cx="8763000" cy="1600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SHH </a:t>
            </a:r>
            <a:r>
              <a:rPr lang="en-US" sz="2400" dirty="0" err="1">
                <a:solidFill>
                  <a:schemeClr val="tx1"/>
                </a:solidFill>
              </a:rPr>
              <a:t>diễn</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âm</a:t>
            </a:r>
            <a:r>
              <a:rPr lang="en-US" sz="2400" dirty="0">
                <a:solidFill>
                  <a:schemeClr val="tx1"/>
                </a:solidFill>
              </a:rPr>
              <a:t> </a:t>
            </a:r>
            <a:r>
              <a:rPr lang="en-US" sz="2400" dirty="0" err="1">
                <a:solidFill>
                  <a:schemeClr val="tx1"/>
                </a:solidFill>
              </a:rPr>
              <a:t>thầm</a:t>
            </a:r>
            <a:r>
              <a:rPr lang="en-US" sz="2400" dirty="0">
                <a:solidFill>
                  <a:schemeClr val="tx1"/>
                </a:solidFill>
              </a:rPr>
              <a:t>/</a:t>
            </a:r>
            <a:r>
              <a:rPr lang="en-US" sz="2400" dirty="0" err="1">
                <a:solidFill>
                  <a:schemeClr val="tx1"/>
                </a:solidFill>
              </a:rPr>
              <a:t>nhanh</a:t>
            </a:r>
            <a:r>
              <a:rPr lang="en-US" sz="2400" dirty="0">
                <a:solidFill>
                  <a:schemeClr val="tx1"/>
                </a:solidFill>
              </a:rPr>
              <a:t> </a:t>
            </a:r>
            <a:r>
              <a:rPr lang="en-US" sz="2400" dirty="0" err="1">
                <a:solidFill>
                  <a:schemeClr val="tx1"/>
                </a:solidFill>
              </a:rPr>
              <a:t>chóng</a:t>
            </a:r>
            <a:r>
              <a:rPr lang="en-US" sz="2400" dirty="0">
                <a:solidFill>
                  <a:schemeClr val="tx1"/>
                </a:solidFill>
              </a:rPr>
              <a:t>: </a:t>
            </a:r>
            <a:r>
              <a:rPr lang="en-US" sz="2400" dirty="0" err="1">
                <a:solidFill>
                  <a:schemeClr val="tx1"/>
                </a:solidFill>
              </a:rPr>
              <a:t>thở</a:t>
            </a:r>
            <a:r>
              <a:rPr lang="en-US" sz="2400" dirty="0">
                <a:solidFill>
                  <a:schemeClr val="tx1"/>
                </a:solidFill>
              </a:rPr>
              <a:t> </a:t>
            </a:r>
            <a:r>
              <a:rPr lang="en-US" sz="2400" dirty="0" err="1">
                <a:solidFill>
                  <a:schemeClr val="tx1"/>
                </a:solidFill>
              </a:rPr>
              <a:t>nông</a:t>
            </a:r>
            <a:r>
              <a:rPr lang="en-US" sz="2400" dirty="0">
                <a:solidFill>
                  <a:schemeClr val="tx1"/>
                </a:solidFill>
              </a:rPr>
              <a:t>, </a:t>
            </a:r>
            <a:r>
              <a:rPr lang="en-US" sz="2400" dirty="0" err="1">
                <a:solidFill>
                  <a:schemeClr val="tx1"/>
                </a:solidFill>
              </a:rPr>
              <a:t>rale</a:t>
            </a:r>
            <a:r>
              <a:rPr lang="en-US" sz="2400" dirty="0">
                <a:solidFill>
                  <a:schemeClr val="tx1"/>
                </a:solidFill>
              </a:rPr>
              <a:t> </a:t>
            </a:r>
            <a:r>
              <a:rPr lang="en-US" sz="2400" dirty="0" err="1">
                <a:solidFill>
                  <a:schemeClr val="tx1"/>
                </a:solidFill>
              </a:rPr>
              <a:t>phổi</a:t>
            </a:r>
            <a:r>
              <a:rPr lang="en-US" sz="2400" dirty="0">
                <a:solidFill>
                  <a:schemeClr val="tx1"/>
                </a:solidFill>
              </a:rPr>
              <a:t>, </a:t>
            </a:r>
            <a:r>
              <a:rPr lang="en-US" sz="2400" dirty="0" err="1">
                <a:solidFill>
                  <a:schemeClr val="tx1"/>
                </a:solidFill>
              </a:rPr>
              <a:t>khò</a:t>
            </a:r>
            <a:r>
              <a:rPr lang="en-US" sz="2400" dirty="0">
                <a:solidFill>
                  <a:schemeClr val="tx1"/>
                </a:solidFill>
              </a:rPr>
              <a:t> </a:t>
            </a:r>
            <a:r>
              <a:rPr lang="en-US" sz="2400" dirty="0" err="1">
                <a:solidFill>
                  <a:schemeClr val="tx1"/>
                </a:solidFill>
              </a:rPr>
              <a:t>khè</a:t>
            </a:r>
            <a:r>
              <a:rPr lang="en-US" sz="2400" dirty="0">
                <a:solidFill>
                  <a:schemeClr val="tx1"/>
                </a:solidFill>
              </a:rPr>
              <a:t>, …</a:t>
            </a:r>
          </a:p>
          <a:p>
            <a:r>
              <a:rPr lang="en-US" sz="2400" dirty="0">
                <a:solidFill>
                  <a:schemeClr val="tx1"/>
                </a:solidFill>
              </a:rPr>
              <a:t>X </a:t>
            </a:r>
            <a:r>
              <a:rPr lang="en-US" sz="2400" dirty="0" err="1">
                <a:solidFill>
                  <a:schemeClr val="tx1"/>
                </a:solidFill>
              </a:rPr>
              <a:t>quang</a:t>
            </a:r>
            <a:r>
              <a:rPr lang="en-US" sz="2400" dirty="0">
                <a:solidFill>
                  <a:schemeClr val="tx1"/>
                </a:solidFill>
              </a:rPr>
              <a:t>, CT scan </a:t>
            </a:r>
            <a:r>
              <a:rPr lang="en-US" sz="2400" dirty="0" err="1">
                <a:solidFill>
                  <a:schemeClr val="tx1"/>
                </a:solidFill>
              </a:rPr>
              <a:t>ngực</a:t>
            </a:r>
            <a:r>
              <a:rPr lang="en-US" sz="2400" dirty="0">
                <a:solidFill>
                  <a:schemeClr val="tx1"/>
                </a:solidFill>
              </a:rPr>
              <a:t>: </a:t>
            </a:r>
            <a:r>
              <a:rPr lang="en-US" sz="2400" dirty="0" err="1">
                <a:solidFill>
                  <a:schemeClr val="tx1"/>
                </a:solidFill>
              </a:rPr>
              <a:t>bình</a:t>
            </a:r>
            <a:r>
              <a:rPr lang="en-US" sz="2400" dirty="0">
                <a:solidFill>
                  <a:schemeClr val="tx1"/>
                </a:solidFill>
              </a:rPr>
              <a:t> </a:t>
            </a:r>
            <a:r>
              <a:rPr lang="en-US" sz="2400" dirty="0" err="1">
                <a:solidFill>
                  <a:schemeClr val="tx1"/>
                </a:solidFill>
              </a:rPr>
              <a:t>thường</a:t>
            </a:r>
            <a:r>
              <a:rPr lang="en-US" sz="2400" dirty="0">
                <a:solidFill>
                  <a:schemeClr val="tx1"/>
                </a:solidFill>
              </a:rPr>
              <a:t>, </a:t>
            </a:r>
            <a:r>
              <a:rPr lang="en-US" sz="2400" dirty="0" err="1">
                <a:solidFill>
                  <a:schemeClr val="tx1"/>
                </a:solidFill>
              </a:rPr>
              <a:t>phù</a:t>
            </a:r>
            <a:r>
              <a:rPr lang="en-US" sz="2400" dirty="0">
                <a:solidFill>
                  <a:schemeClr val="tx1"/>
                </a:solidFill>
              </a:rPr>
              <a:t> </a:t>
            </a:r>
            <a:r>
              <a:rPr lang="en-US" sz="2400" dirty="0" err="1">
                <a:solidFill>
                  <a:schemeClr val="tx1"/>
                </a:solidFill>
              </a:rPr>
              <a:t>phổi</a:t>
            </a:r>
            <a:r>
              <a:rPr lang="en-US" sz="2400" dirty="0">
                <a:solidFill>
                  <a:schemeClr val="tx1"/>
                </a:solidFill>
              </a:rPr>
              <a:t> </a:t>
            </a:r>
            <a:r>
              <a:rPr lang="en-US" sz="2400" dirty="0" err="1">
                <a:solidFill>
                  <a:schemeClr val="tx1"/>
                </a:solidFill>
              </a:rPr>
              <a:t>khu</a:t>
            </a:r>
            <a:r>
              <a:rPr lang="en-US" sz="2400" dirty="0">
                <a:solidFill>
                  <a:schemeClr val="tx1"/>
                </a:solidFill>
              </a:rPr>
              <a:t> </a:t>
            </a:r>
            <a:r>
              <a:rPr lang="en-US" sz="2400" dirty="0" err="1">
                <a:solidFill>
                  <a:schemeClr val="tx1"/>
                </a:solidFill>
              </a:rPr>
              <a:t>trú</a:t>
            </a:r>
            <a:r>
              <a:rPr lang="en-US" sz="2400" dirty="0">
                <a:solidFill>
                  <a:schemeClr val="tx1"/>
                </a:solidFill>
              </a:rPr>
              <a:t>/</a:t>
            </a:r>
            <a:r>
              <a:rPr lang="en-US" sz="2400" dirty="0" err="1">
                <a:solidFill>
                  <a:schemeClr val="tx1"/>
                </a:solidFill>
              </a:rPr>
              <a:t>quanh</a:t>
            </a:r>
            <a:r>
              <a:rPr lang="en-US" sz="2400" dirty="0">
                <a:solidFill>
                  <a:schemeClr val="tx1"/>
                </a:solidFill>
              </a:rPr>
              <a:t> </a:t>
            </a:r>
            <a:r>
              <a:rPr lang="en-US" sz="2400" dirty="0" err="1">
                <a:solidFill>
                  <a:schemeClr val="tx1"/>
                </a:solidFill>
              </a:rPr>
              <a:t>rốn</a:t>
            </a:r>
            <a:r>
              <a:rPr lang="en-US" sz="2400" dirty="0">
                <a:solidFill>
                  <a:schemeClr val="tx1"/>
                </a:solidFill>
              </a:rPr>
              <a:t> </a:t>
            </a:r>
            <a:r>
              <a:rPr lang="en-US" sz="2400" dirty="0" err="1">
                <a:solidFill>
                  <a:schemeClr val="tx1"/>
                </a:solidFill>
              </a:rPr>
              <a:t>phổi</a:t>
            </a:r>
            <a:r>
              <a:rPr lang="en-US" sz="2400" dirty="0">
                <a:solidFill>
                  <a:schemeClr val="tx1"/>
                </a:solidFill>
              </a:rPr>
              <a:t>/</a:t>
            </a:r>
            <a:r>
              <a:rPr lang="en-US" sz="2400" dirty="0" err="1">
                <a:solidFill>
                  <a:schemeClr val="tx1"/>
                </a:solidFill>
              </a:rPr>
              <a:t>lan</a:t>
            </a:r>
            <a:r>
              <a:rPr lang="en-US" sz="2400" dirty="0">
                <a:solidFill>
                  <a:schemeClr val="tx1"/>
                </a:solidFill>
              </a:rPr>
              <a:t> </a:t>
            </a:r>
            <a:r>
              <a:rPr lang="en-US" sz="2400" dirty="0" err="1">
                <a:solidFill>
                  <a:schemeClr val="tx1"/>
                </a:solidFill>
              </a:rPr>
              <a:t>tỏa</a:t>
            </a:r>
            <a:endParaRPr lang="en-US" sz="2400" dirty="0">
              <a:solidFill>
                <a:schemeClr val="tx1"/>
              </a:solidFill>
            </a:endParaRPr>
          </a:p>
        </p:txBody>
      </p:sp>
    </p:spTree>
    <p:extLst>
      <p:ext uri="{BB962C8B-B14F-4D97-AF65-F5344CB8AC3E}">
        <p14:creationId xmlns:p14="http://schemas.microsoft.com/office/powerpoint/2010/main" val="355599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1BF25-2AB8-FA4C-BA75-67410929230F}"/>
              </a:ext>
            </a:extLst>
          </p:cNvPr>
          <p:cNvSpPr txBox="1"/>
          <p:nvPr/>
        </p:nvSpPr>
        <p:spPr>
          <a:xfrm>
            <a:off x="152400" y="609600"/>
            <a:ext cx="8839200" cy="5601533"/>
          </a:xfrm>
          <a:prstGeom prst="rect">
            <a:avLst/>
          </a:prstGeom>
          <a:noFill/>
        </p:spPr>
        <p:txBody>
          <a:bodyPr wrap="square" rtlCol="0">
            <a:spAutoFit/>
          </a:bodyPr>
          <a:lstStyle/>
          <a:p>
            <a:pPr marL="342900" indent="-342900">
              <a:buFont typeface="Arial" panose="020B0604020202020204" pitchFamily="34" charset="0"/>
              <a:buChar char="•"/>
            </a:pPr>
            <a:r>
              <a:rPr lang="vi-VN" sz="2000" dirty="0"/>
              <a:t>Khi nước đi vào trong phổi: từ những giọt nước đầu tiên vào nắp thanh môn, phản xạ đầu tiên là đóng lại thì không có thêm nước vào phổi nên hậu quả của bệnh nhân chỉ là thiếu oxi như những bệnh nhân hít sặc. </a:t>
            </a:r>
          </a:p>
          <a:p>
            <a:pPr marL="342900" indent="-342900">
              <a:buFont typeface="Arial" panose="020B0604020202020204" pitchFamily="34" charset="0"/>
              <a:buChar char="•"/>
            </a:pPr>
            <a:r>
              <a:rPr lang="vi-VN" sz="2000" dirty="0"/>
              <a:t>Khi nước vào trong phổi rồi thì nó sẽ phá hủy surfactant ( gần giống như bệnh màng trong ở trẻ sinh non)--&gt; có những phế nang xẹp lại và cũng có những phế nang phình to ra </a:t>
            </a:r>
            <a:r>
              <a:rPr lang="vi-VN" sz="2000" dirty="0">
                <a:sym typeface="Wingdings" pitchFamily="2" charset="2"/>
              </a:rPr>
              <a:t> </a:t>
            </a:r>
            <a:r>
              <a:rPr lang="vi-VN" sz="2000" dirty="0"/>
              <a:t>hậu quả của nó là xẹp phổi, tràn khí màng phổi (do bể phế nang) nhưng thường ít gặp.</a:t>
            </a:r>
          </a:p>
          <a:p>
            <a:pPr marL="342900" indent="-342900">
              <a:buFont typeface="Arial" panose="020B0604020202020204" pitchFamily="34" charset="0"/>
              <a:buChar char="•"/>
            </a:pPr>
            <a:r>
              <a:rPr lang="vi-VN" sz="2000" dirty="0"/>
              <a:t>Trong ngạt nước thì thấy phù phổi rất nhiều, phù rất nhiều, do tổn thương màng phế nang mao mạch </a:t>
            </a:r>
            <a:r>
              <a:rPr lang="vi-VN" sz="2000" dirty="0">
                <a:sym typeface="Wingdings" pitchFamily="2" charset="2"/>
              </a:rPr>
              <a:t> ARDS </a:t>
            </a:r>
            <a:r>
              <a:rPr lang="vi-VN" sz="2000" dirty="0"/>
              <a:t>không do tim. Do tim nữa nếu như thiếu oxi đó ảnh hưởng đến sức co bóp cơ tim </a:t>
            </a:r>
          </a:p>
          <a:p>
            <a:pPr marL="342900" indent="-342900">
              <a:buFont typeface="Arial" panose="020B0604020202020204" pitchFamily="34" charset="0"/>
              <a:buChar char="•"/>
            </a:pPr>
            <a:r>
              <a:rPr lang="vi-VN" sz="2000" dirty="0"/>
              <a:t>Do đó trong ngạc nước tùy vào tình trạng ngạt nước của bệnh nhân, tùy thời gian mà đường thở chìm hoàn toàn trong nước, tùy vào cấp cứu hiện tại mà bệnh nhân sẽ có biểu hiện SHH ở các mức độ khác nhau.</a:t>
            </a:r>
          </a:p>
          <a:p>
            <a:pPr marL="342900" indent="-342900">
              <a:buFont typeface="Arial" panose="020B0604020202020204" pitchFamily="34" charset="0"/>
              <a:buChar char="•"/>
            </a:pPr>
            <a:r>
              <a:rPr lang="vi-VN" sz="2000" dirty="0"/>
              <a:t>XQ có thể có hình ảnh bình thường hay phù phổi, tràn khí.</a:t>
            </a:r>
          </a:p>
          <a:p>
            <a:pPr marL="342900" indent="-342900">
              <a:buFont typeface="Arial" panose="020B0604020202020204" pitchFamily="34" charset="0"/>
              <a:buChar char="•"/>
            </a:pPr>
            <a:endParaRPr lang="vi-VN" sz="2000" dirty="0">
              <a:effectLst/>
            </a:endParaRPr>
          </a:p>
          <a:p>
            <a:pPr marL="342900" indent="-342900">
              <a:buFont typeface="Arial" panose="020B0604020202020204" pitchFamily="34" charset="0"/>
              <a:buChar char="•"/>
            </a:pPr>
            <a:r>
              <a:rPr lang="vi-VN" sz="2000" b="1" dirty="0">
                <a:solidFill>
                  <a:srgbClr val="FF0000"/>
                </a:solidFill>
              </a:rPr>
              <a:t>Phù phổi, có được đặt nội khí quản, vị trí bình thường của đầu ống nội khí quản từ 2-7cm trên góc carina (THI BỊ HỎI).</a:t>
            </a:r>
          </a:p>
          <a:p>
            <a:pPr marL="342900" indent="-342900">
              <a:buFont typeface="Arial" panose="020B0604020202020204" pitchFamily="34" charset="0"/>
              <a:buChar char="•"/>
            </a:pPr>
            <a:endParaRPr lang="vi-VN" dirty="0">
              <a:effectLst/>
            </a:endParaRPr>
          </a:p>
        </p:txBody>
      </p:sp>
    </p:spTree>
    <p:extLst>
      <p:ext uri="{BB962C8B-B14F-4D97-AF65-F5344CB8AC3E}">
        <p14:creationId xmlns:p14="http://schemas.microsoft.com/office/powerpoint/2010/main" val="174101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304800" y="0"/>
            <a:ext cx="8229600" cy="1143000"/>
          </a:xfrm>
        </p:spPr>
        <p:txBody>
          <a:bodyPr>
            <a:normAutofit/>
          </a:bodyPr>
          <a:lstStyle/>
          <a:p>
            <a:r>
              <a:rPr lang="en-US" dirty="0"/>
              <a:t>X </a:t>
            </a:r>
            <a:r>
              <a:rPr lang="en-US" dirty="0" err="1"/>
              <a:t>quang</a:t>
            </a:r>
            <a:r>
              <a:rPr lang="en-US" dirty="0"/>
              <a:t> </a:t>
            </a:r>
            <a:r>
              <a:rPr lang="en-US" dirty="0" err="1"/>
              <a:t>phổi</a:t>
            </a:r>
            <a:endParaRPr lang="en-US" dirty="0"/>
          </a:p>
        </p:txBody>
      </p:sp>
      <p:pic>
        <p:nvPicPr>
          <p:cNvPr id="2050" name="Picture 2" descr="https://images.radiopaedia.org/images/1742579/21d7faba703e71ff3a293bd8d3230c_galle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23192"/>
            <a:ext cx="7024991" cy="59348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6E9A8A-309B-044C-B2C8-D61DE1C5C59C}"/>
              </a:ext>
            </a:extLst>
          </p:cNvPr>
          <p:cNvSpPr txBox="1"/>
          <p:nvPr/>
        </p:nvSpPr>
        <p:spPr>
          <a:xfrm>
            <a:off x="914400" y="3428931"/>
            <a:ext cx="6858000" cy="646331"/>
          </a:xfrm>
          <a:prstGeom prst="rect">
            <a:avLst/>
          </a:prstGeom>
          <a:noFill/>
        </p:spPr>
        <p:txBody>
          <a:bodyPr wrap="square" rtlCol="0">
            <a:spAutoFit/>
          </a:bodyPr>
          <a:lstStyle/>
          <a:p>
            <a:r>
              <a:rPr lang="en-US" b="1" dirty="0" err="1">
                <a:solidFill>
                  <a:srgbClr val="FF0000"/>
                </a:solidFill>
              </a:rPr>
              <a:t>Tổn</a:t>
            </a:r>
            <a:r>
              <a:rPr lang="en-US" b="1" dirty="0">
                <a:solidFill>
                  <a:srgbClr val="FF0000"/>
                </a:solidFill>
              </a:rPr>
              <a:t> </a:t>
            </a:r>
            <a:r>
              <a:rPr lang="en-US" b="1" dirty="0" err="1">
                <a:solidFill>
                  <a:srgbClr val="FF0000"/>
                </a:solidFill>
              </a:rPr>
              <a:t>thương</a:t>
            </a:r>
            <a:r>
              <a:rPr lang="en-US" b="1" dirty="0">
                <a:solidFill>
                  <a:srgbClr val="FF0000"/>
                </a:solidFill>
              </a:rPr>
              <a:t> </a:t>
            </a:r>
            <a:r>
              <a:rPr lang="en-US" b="1" dirty="0" err="1">
                <a:solidFill>
                  <a:srgbClr val="FF0000"/>
                </a:solidFill>
              </a:rPr>
              <a:t>mô</a:t>
            </a:r>
            <a:r>
              <a:rPr lang="en-US" b="1" dirty="0">
                <a:solidFill>
                  <a:srgbClr val="FF0000"/>
                </a:solidFill>
              </a:rPr>
              <a:t> </a:t>
            </a:r>
            <a:r>
              <a:rPr lang="en-US" b="1" dirty="0" err="1">
                <a:solidFill>
                  <a:srgbClr val="FF0000"/>
                </a:solidFill>
              </a:rPr>
              <a:t>kẽ</a:t>
            </a:r>
            <a:r>
              <a:rPr lang="en-US" b="1" dirty="0">
                <a:solidFill>
                  <a:srgbClr val="FF0000"/>
                </a:solidFill>
              </a:rPr>
              <a:t>- </a:t>
            </a:r>
            <a:r>
              <a:rPr lang="en-US" b="1" dirty="0" err="1">
                <a:solidFill>
                  <a:srgbClr val="FF0000"/>
                </a:solidFill>
              </a:rPr>
              <a:t>phế</a:t>
            </a:r>
            <a:r>
              <a:rPr lang="en-US" b="1" dirty="0">
                <a:solidFill>
                  <a:srgbClr val="FF0000"/>
                </a:solidFill>
              </a:rPr>
              <a:t> </a:t>
            </a:r>
            <a:r>
              <a:rPr lang="en-US" b="1" dirty="0" err="1">
                <a:solidFill>
                  <a:srgbClr val="FF0000"/>
                </a:solidFill>
              </a:rPr>
              <a:t>nang</a:t>
            </a:r>
            <a:r>
              <a:rPr lang="en-US" b="1" dirty="0">
                <a:solidFill>
                  <a:srgbClr val="FF0000"/>
                </a:solidFill>
              </a:rPr>
              <a:t> </a:t>
            </a:r>
            <a:r>
              <a:rPr lang="en-US" b="1" dirty="0" err="1">
                <a:solidFill>
                  <a:srgbClr val="FF0000"/>
                </a:solidFill>
              </a:rPr>
              <a:t>trắng</a:t>
            </a:r>
            <a:r>
              <a:rPr lang="en-US" b="1" dirty="0">
                <a:solidFill>
                  <a:srgbClr val="FF0000"/>
                </a:solidFill>
              </a:rPr>
              <a:t> </a:t>
            </a:r>
            <a:r>
              <a:rPr lang="en-US" b="1" dirty="0" err="1">
                <a:solidFill>
                  <a:srgbClr val="FF0000"/>
                </a:solidFill>
              </a:rPr>
              <a:t>xoá</a:t>
            </a:r>
            <a:r>
              <a:rPr lang="en-US" b="1" dirty="0">
                <a:solidFill>
                  <a:srgbClr val="FF0000"/>
                </a:solidFill>
              </a:rPr>
              <a:t> 2 </a:t>
            </a:r>
            <a:r>
              <a:rPr lang="en-US" b="1" dirty="0" err="1">
                <a:solidFill>
                  <a:srgbClr val="FF0000"/>
                </a:solidFill>
              </a:rPr>
              <a:t>phế</a:t>
            </a:r>
            <a:r>
              <a:rPr lang="en-US" b="1" dirty="0">
                <a:solidFill>
                  <a:srgbClr val="FF0000"/>
                </a:solidFill>
              </a:rPr>
              <a:t> </a:t>
            </a:r>
            <a:r>
              <a:rPr lang="en-US" b="1" dirty="0" err="1">
                <a:solidFill>
                  <a:srgbClr val="FF0000"/>
                </a:solidFill>
              </a:rPr>
              <a:t>trường</a:t>
            </a:r>
            <a:r>
              <a:rPr lang="en-US" b="1" dirty="0">
                <a:solidFill>
                  <a:srgbClr val="FF0000"/>
                </a:solidFill>
              </a:rPr>
              <a:t>- </a:t>
            </a:r>
            <a:r>
              <a:rPr lang="en-US" b="1" dirty="0" err="1">
                <a:solidFill>
                  <a:srgbClr val="FF0000"/>
                </a:solidFill>
              </a:rPr>
              <a:t>bóng</a:t>
            </a:r>
            <a:r>
              <a:rPr lang="en-US" b="1" dirty="0">
                <a:solidFill>
                  <a:srgbClr val="FF0000"/>
                </a:solidFill>
              </a:rPr>
              <a:t> </a:t>
            </a:r>
            <a:r>
              <a:rPr lang="en-US" b="1" dirty="0" err="1">
                <a:solidFill>
                  <a:srgbClr val="FF0000"/>
                </a:solidFill>
              </a:rPr>
              <a:t>tim</a:t>
            </a:r>
            <a:r>
              <a:rPr lang="en-US" b="1" dirty="0">
                <a:solidFill>
                  <a:srgbClr val="FF0000"/>
                </a:solidFill>
              </a:rPr>
              <a:t> </a:t>
            </a:r>
            <a:r>
              <a:rPr lang="en-US" b="1" dirty="0" err="1">
                <a:solidFill>
                  <a:srgbClr val="FF0000"/>
                </a:solidFill>
              </a:rPr>
              <a:t>không</a:t>
            </a:r>
            <a:r>
              <a:rPr lang="en-US" b="1" dirty="0">
                <a:solidFill>
                  <a:srgbClr val="FF0000"/>
                </a:solidFill>
              </a:rPr>
              <a:t> to, </a:t>
            </a:r>
            <a:r>
              <a:rPr lang="en-US" b="1" dirty="0" err="1">
                <a:solidFill>
                  <a:srgbClr val="FF0000"/>
                </a:solidFill>
              </a:rPr>
              <a:t>các</a:t>
            </a:r>
            <a:r>
              <a:rPr lang="en-US" b="1" dirty="0">
                <a:solidFill>
                  <a:srgbClr val="FF0000"/>
                </a:solidFill>
              </a:rPr>
              <a:t> </a:t>
            </a:r>
            <a:r>
              <a:rPr lang="en-US" b="1" dirty="0" err="1">
                <a:solidFill>
                  <a:srgbClr val="FF0000"/>
                </a:solidFill>
              </a:rPr>
              <a:t>buồng</a:t>
            </a:r>
            <a:r>
              <a:rPr lang="en-US" b="1" dirty="0">
                <a:solidFill>
                  <a:srgbClr val="FF0000"/>
                </a:solidFill>
              </a:rPr>
              <a:t> </a:t>
            </a:r>
            <a:r>
              <a:rPr lang="en-US" b="1" dirty="0" err="1">
                <a:solidFill>
                  <a:srgbClr val="FF0000"/>
                </a:solidFill>
              </a:rPr>
              <a:t>tim</a:t>
            </a:r>
            <a:r>
              <a:rPr lang="en-US" b="1" dirty="0">
                <a:solidFill>
                  <a:srgbClr val="FF0000"/>
                </a:solidFill>
              </a:rPr>
              <a:t> </a:t>
            </a:r>
            <a:r>
              <a:rPr lang="en-US" b="1" dirty="0" err="1">
                <a:solidFill>
                  <a:srgbClr val="FF0000"/>
                </a:solidFill>
              </a:rPr>
              <a:t>không</a:t>
            </a:r>
            <a:r>
              <a:rPr lang="en-US" b="1" dirty="0">
                <a:solidFill>
                  <a:srgbClr val="FF0000"/>
                </a:solidFill>
              </a:rPr>
              <a:t> </a:t>
            </a:r>
            <a:r>
              <a:rPr lang="en-US" b="1" dirty="0" err="1">
                <a:solidFill>
                  <a:srgbClr val="FF0000"/>
                </a:solidFill>
              </a:rPr>
              <a:t>lớn</a:t>
            </a:r>
            <a:r>
              <a:rPr lang="en-US" b="1" dirty="0">
                <a:solidFill>
                  <a:srgbClr val="FF0000"/>
                </a:solidFill>
              </a:rPr>
              <a:t> </a:t>
            </a:r>
            <a:r>
              <a:rPr lang="en-US" b="1" dirty="0">
                <a:solidFill>
                  <a:srgbClr val="FF0000"/>
                </a:solidFill>
                <a:sym typeface="Wingdings" pitchFamily="2" charset="2"/>
              </a:rPr>
              <a:t> </a:t>
            </a:r>
            <a:r>
              <a:rPr lang="en-US" b="1" dirty="0" err="1">
                <a:solidFill>
                  <a:srgbClr val="FF0000"/>
                </a:solidFill>
                <a:sym typeface="Wingdings" pitchFamily="2" charset="2"/>
              </a:rPr>
              <a:t>Phù</a:t>
            </a:r>
            <a:r>
              <a:rPr lang="en-US" b="1" dirty="0">
                <a:solidFill>
                  <a:srgbClr val="FF0000"/>
                </a:solidFill>
                <a:sym typeface="Wingdings" pitchFamily="2" charset="2"/>
              </a:rPr>
              <a:t> </a:t>
            </a:r>
            <a:r>
              <a:rPr lang="en-US" b="1" dirty="0" err="1">
                <a:solidFill>
                  <a:srgbClr val="FF0000"/>
                </a:solidFill>
                <a:sym typeface="Wingdings" pitchFamily="2" charset="2"/>
              </a:rPr>
              <a:t>phổi</a:t>
            </a:r>
            <a:r>
              <a:rPr lang="en-US" b="1" dirty="0">
                <a:solidFill>
                  <a:srgbClr val="FF0000"/>
                </a:solidFill>
                <a:sym typeface="Wingdings" pitchFamily="2" charset="2"/>
              </a:rPr>
              <a:t> </a:t>
            </a:r>
            <a:r>
              <a:rPr lang="en-US" b="1" dirty="0" err="1">
                <a:solidFill>
                  <a:srgbClr val="FF0000"/>
                </a:solidFill>
                <a:sym typeface="Wingdings" pitchFamily="2" charset="2"/>
              </a:rPr>
              <a:t>cấp</a:t>
            </a:r>
            <a:r>
              <a:rPr lang="en-US" b="1" dirty="0">
                <a:solidFill>
                  <a:srgbClr val="FF0000"/>
                </a:solidFill>
                <a:sym typeface="Wingdings" pitchFamily="2" charset="2"/>
              </a:rPr>
              <a:t> </a:t>
            </a:r>
            <a:r>
              <a:rPr lang="en-US" b="1" dirty="0" err="1">
                <a:solidFill>
                  <a:srgbClr val="FF0000"/>
                </a:solidFill>
                <a:sym typeface="Wingdings" pitchFamily="2" charset="2"/>
              </a:rPr>
              <a:t>không</a:t>
            </a:r>
            <a:r>
              <a:rPr lang="en-US" b="1" dirty="0">
                <a:solidFill>
                  <a:srgbClr val="FF0000"/>
                </a:solidFill>
                <a:sym typeface="Wingdings" pitchFamily="2" charset="2"/>
              </a:rPr>
              <a:t> do </a:t>
            </a:r>
            <a:r>
              <a:rPr lang="en-US" b="1" dirty="0" err="1">
                <a:solidFill>
                  <a:srgbClr val="FF0000"/>
                </a:solidFill>
                <a:sym typeface="Wingdings" pitchFamily="2" charset="2"/>
              </a:rPr>
              <a:t>tim.</a:t>
            </a:r>
            <a:endParaRPr lang="en-US" b="1" dirty="0">
              <a:solidFill>
                <a:srgbClr val="FF0000"/>
              </a:solidFill>
            </a:endParaRPr>
          </a:p>
        </p:txBody>
      </p:sp>
    </p:spTree>
    <p:extLst>
      <p:ext uri="{BB962C8B-B14F-4D97-AF65-F5344CB8AC3E}">
        <p14:creationId xmlns:p14="http://schemas.microsoft.com/office/powerpoint/2010/main" val="208747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Giảm</a:t>
            </a:r>
            <a:r>
              <a:rPr lang="en-US" dirty="0"/>
              <a:t> oxy </a:t>
            </a:r>
            <a:r>
              <a:rPr lang="en-US" dirty="0" err="1"/>
              <a:t>máu</a:t>
            </a:r>
            <a:r>
              <a:rPr lang="en-US" dirty="0"/>
              <a:t> </a:t>
            </a:r>
            <a:r>
              <a:rPr lang="en-US" dirty="0">
                <a:sym typeface="Wingdings" pitchFamily="2" charset="2"/>
              </a:rPr>
              <a:t> </a:t>
            </a:r>
            <a:r>
              <a:rPr lang="en-US" dirty="0" err="1">
                <a:sym typeface="Wingdings" pitchFamily="2" charset="2"/>
              </a:rPr>
              <a:t>tổn</a:t>
            </a:r>
            <a:r>
              <a:rPr lang="en-US" dirty="0">
                <a:sym typeface="Wingdings" pitchFamily="2" charset="2"/>
              </a:rPr>
              <a:t> </a:t>
            </a:r>
            <a:r>
              <a:rPr lang="en-US" dirty="0" err="1">
                <a:sym typeface="Wingdings" pitchFamily="2" charset="2"/>
              </a:rPr>
              <a:t>thương</a:t>
            </a:r>
            <a:r>
              <a:rPr lang="en-US" dirty="0">
                <a:sym typeface="Wingdings" pitchFamily="2" charset="2"/>
              </a:rPr>
              <a:t> </a:t>
            </a:r>
            <a:r>
              <a:rPr lang="en-US" dirty="0" err="1">
                <a:sym typeface="Wingdings" pitchFamily="2" charset="2"/>
              </a:rPr>
              <a:t>thần</a:t>
            </a:r>
            <a:r>
              <a:rPr lang="en-US" dirty="0">
                <a:sym typeface="Wingdings" pitchFamily="2" charset="2"/>
              </a:rPr>
              <a:t> </a:t>
            </a:r>
            <a:r>
              <a:rPr lang="en-US" dirty="0" err="1">
                <a:sym typeface="Wingdings" pitchFamily="2" charset="2"/>
              </a:rPr>
              <a:t>kinh</a:t>
            </a:r>
            <a:r>
              <a:rPr lang="en-US" dirty="0">
                <a:sym typeface="Wingdings" pitchFamily="2" charset="2"/>
              </a:rPr>
              <a:t>  </a:t>
            </a:r>
            <a:r>
              <a:rPr lang="en-US" dirty="0" err="1">
                <a:sym typeface="Wingdings" pitchFamily="2" charset="2"/>
              </a:rPr>
              <a:t>phù</a:t>
            </a:r>
            <a:r>
              <a:rPr lang="en-US" dirty="0">
                <a:sym typeface="Wingdings" pitchFamily="2" charset="2"/>
              </a:rPr>
              <a:t> </a:t>
            </a:r>
            <a:r>
              <a:rPr lang="en-US" dirty="0" err="1">
                <a:sym typeface="Wingdings" pitchFamily="2" charset="2"/>
              </a:rPr>
              <a:t>não</a:t>
            </a:r>
            <a:r>
              <a:rPr lang="en-US" dirty="0">
                <a:sym typeface="Wingdings" pitchFamily="2" charset="2"/>
              </a:rPr>
              <a:t>, </a:t>
            </a:r>
            <a:r>
              <a:rPr lang="en-US" dirty="0" err="1">
                <a:sym typeface="Wingdings" pitchFamily="2" charset="2"/>
              </a:rPr>
              <a:t>tăng</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sọ</a:t>
            </a:r>
            <a:r>
              <a:rPr lang="en-US" dirty="0">
                <a:sym typeface="Wingdings" pitchFamily="2" charset="2"/>
              </a:rPr>
              <a:t>.</a:t>
            </a:r>
          </a:p>
          <a:p>
            <a:r>
              <a:rPr lang="en-US" dirty="0">
                <a:sym typeface="Wingdings" pitchFamily="2" charset="2"/>
              </a:rPr>
              <a:t>20% </a:t>
            </a:r>
            <a:r>
              <a:rPr lang="en-US" dirty="0" err="1">
                <a:sym typeface="Wingdings" pitchFamily="2" charset="2"/>
              </a:rPr>
              <a:t>bệnh</a:t>
            </a:r>
            <a:r>
              <a:rPr lang="en-US" dirty="0">
                <a:sym typeface="Wingdings" pitchFamily="2" charset="2"/>
              </a:rPr>
              <a:t> </a:t>
            </a:r>
            <a:r>
              <a:rPr lang="en-US" dirty="0" err="1">
                <a:sym typeface="Wingdings" pitchFamily="2" charset="2"/>
              </a:rPr>
              <a:t>nhân</a:t>
            </a:r>
            <a:r>
              <a:rPr lang="en-US" dirty="0">
                <a:sym typeface="Wingdings" pitchFamily="2" charset="2"/>
              </a:rPr>
              <a:t> </a:t>
            </a:r>
            <a:r>
              <a:rPr lang="en-US" dirty="0" err="1">
                <a:sym typeface="Wingdings" pitchFamily="2" charset="2"/>
              </a:rPr>
              <a:t>ngạt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sống</a:t>
            </a:r>
            <a:r>
              <a:rPr lang="en-US" dirty="0">
                <a:sym typeface="Wingdings" pitchFamily="2" charset="2"/>
              </a:rPr>
              <a:t> </a:t>
            </a:r>
            <a:r>
              <a:rPr lang="en-US" dirty="0" err="1">
                <a:sym typeface="Wingdings" pitchFamily="2" charset="2"/>
              </a:rPr>
              <a:t>sót</a:t>
            </a:r>
            <a:r>
              <a:rPr lang="en-US" dirty="0">
                <a:sym typeface="Wingdings" pitchFamily="2" charset="2"/>
              </a:rPr>
              <a:t> </a:t>
            </a:r>
            <a:r>
              <a:rPr lang="en-US" dirty="0" err="1">
                <a:sym typeface="Wingdings" pitchFamily="2" charset="2"/>
              </a:rPr>
              <a:t>có</a:t>
            </a:r>
            <a:r>
              <a:rPr lang="en-US" dirty="0">
                <a:sym typeface="Wingdings" pitchFamily="2" charset="2"/>
              </a:rPr>
              <a:t> di </a:t>
            </a:r>
            <a:r>
              <a:rPr lang="en-US" dirty="0" err="1">
                <a:sym typeface="Wingdings" pitchFamily="2" charset="2"/>
              </a:rPr>
              <a:t>chứng</a:t>
            </a:r>
            <a:r>
              <a:rPr lang="en-US" dirty="0">
                <a:sym typeface="Wingdings" pitchFamily="2" charset="2"/>
              </a:rPr>
              <a:t> </a:t>
            </a:r>
            <a:r>
              <a:rPr lang="en-US" dirty="0" err="1">
                <a:sym typeface="Wingdings" pitchFamily="2" charset="2"/>
              </a:rPr>
              <a:t>thần</a:t>
            </a:r>
            <a:r>
              <a:rPr lang="en-US" dirty="0">
                <a:sym typeface="Wingdings" pitchFamily="2" charset="2"/>
              </a:rPr>
              <a:t> </a:t>
            </a:r>
            <a:r>
              <a:rPr lang="en-US" dirty="0" err="1">
                <a:sym typeface="Wingdings" pitchFamily="2" charset="2"/>
              </a:rPr>
              <a:t>kinh</a:t>
            </a:r>
            <a:r>
              <a:rPr lang="en-US" dirty="0">
                <a:sym typeface="Wingdings" pitchFamily="2" charset="2"/>
              </a:rPr>
              <a:t> </a:t>
            </a:r>
            <a:r>
              <a:rPr lang="en-US" dirty="0" err="1">
                <a:sym typeface="Wingdings" pitchFamily="2" charset="2"/>
              </a:rPr>
              <a:t>dù</a:t>
            </a:r>
            <a:r>
              <a:rPr lang="en-US" dirty="0">
                <a:sym typeface="Wingdings" pitchFamily="2" charset="2"/>
              </a:rPr>
              <a:t> </a:t>
            </a: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tim</a:t>
            </a:r>
            <a:r>
              <a:rPr lang="en-US" dirty="0">
                <a:sym typeface="Wingdings" pitchFamily="2" charset="2"/>
              </a:rPr>
              <a:t> </a:t>
            </a:r>
            <a:r>
              <a:rPr lang="en-US" dirty="0" err="1">
                <a:sym typeface="Wingdings" pitchFamily="2" charset="2"/>
              </a:rPr>
              <a:t>phổi</a:t>
            </a:r>
            <a:r>
              <a:rPr lang="en-US" dirty="0">
                <a:sym typeface="Wingdings" pitchFamily="2" charset="2"/>
              </a:rPr>
              <a:t> </a:t>
            </a:r>
            <a:r>
              <a:rPr lang="en-US" dirty="0" err="1">
                <a:sym typeface="Wingdings" pitchFamily="2" charset="2"/>
              </a:rPr>
              <a:t>thành</a:t>
            </a:r>
            <a:r>
              <a:rPr lang="en-US" dirty="0">
                <a:sym typeface="Wingdings" pitchFamily="2" charset="2"/>
              </a:rPr>
              <a:t> </a:t>
            </a:r>
            <a:r>
              <a:rPr lang="en-US" dirty="0" err="1">
                <a:sym typeface="Wingdings" pitchFamily="2" charset="2"/>
              </a:rPr>
              <a:t>công</a:t>
            </a:r>
            <a:r>
              <a:rPr lang="en-US" dirty="0">
                <a:sym typeface="Wingdings" pitchFamily="2" charset="2"/>
              </a:rPr>
              <a:t>.</a:t>
            </a:r>
          </a:p>
          <a:p>
            <a:endParaRPr lang="en-US" dirty="0"/>
          </a:p>
        </p:txBody>
      </p:sp>
      <p:sp>
        <p:nvSpPr>
          <p:cNvPr id="3" name="Title 2"/>
          <p:cNvSpPr>
            <a:spLocks noGrp="1"/>
          </p:cNvSpPr>
          <p:nvPr>
            <p:ph type="title"/>
          </p:nvPr>
        </p:nvSpPr>
        <p:spPr/>
        <p:txBody>
          <a:bodyPr>
            <a:normAutofit/>
          </a:bodyPr>
          <a:lstStyle/>
          <a:p>
            <a:r>
              <a:rPr lang="en-US" dirty="0"/>
              <a:t>THẦN KINH</a:t>
            </a:r>
          </a:p>
        </p:txBody>
      </p:sp>
      <p:sp>
        <p:nvSpPr>
          <p:cNvPr id="4" name="TextBox 3">
            <a:extLst>
              <a:ext uri="{FF2B5EF4-FFF2-40B4-BE49-F238E27FC236}">
                <a16:creationId xmlns:a16="http://schemas.microsoft.com/office/drawing/2014/main" id="{9058D6F3-C0CF-7740-B608-BE52AB4807EE}"/>
              </a:ext>
            </a:extLst>
          </p:cNvPr>
          <p:cNvSpPr txBox="1"/>
          <p:nvPr/>
        </p:nvSpPr>
        <p:spPr>
          <a:xfrm>
            <a:off x="457200" y="3744309"/>
            <a:ext cx="7848600" cy="2031325"/>
          </a:xfrm>
          <a:prstGeom prst="rect">
            <a:avLst/>
          </a:prstGeom>
          <a:noFill/>
        </p:spPr>
        <p:txBody>
          <a:bodyPr wrap="square" rtlCol="0">
            <a:spAutoFit/>
          </a:bodyPr>
          <a:lstStyle/>
          <a:p>
            <a:r>
              <a:rPr lang="en-US" dirty="0" err="1"/>
              <a:t>Trong</a:t>
            </a:r>
            <a:r>
              <a:rPr lang="en-US" dirty="0"/>
              <a:t> </a:t>
            </a:r>
            <a:r>
              <a:rPr lang="en-US" dirty="0" err="1"/>
              <a:t>não</a:t>
            </a:r>
            <a:r>
              <a:rPr lang="en-US" dirty="0"/>
              <a:t> </a:t>
            </a:r>
            <a:r>
              <a:rPr lang="en-US" dirty="0" err="1"/>
              <a:t>có</a:t>
            </a:r>
            <a:r>
              <a:rPr lang="en-US" dirty="0"/>
              <a:t> 3 </a:t>
            </a:r>
            <a:r>
              <a:rPr lang="en-US" dirty="0" err="1"/>
              <a:t>thành</a:t>
            </a:r>
            <a:r>
              <a:rPr lang="en-US" dirty="0"/>
              <a:t> </a:t>
            </a:r>
            <a:r>
              <a:rPr lang="en-US" dirty="0" err="1"/>
              <a:t>phần</a:t>
            </a:r>
            <a:r>
              <a:rPr lang="en-US" dirty="0"/>
              <a:t>: </a:t>
            </a:r>
            <a:r>
              <a:rPr lang="en-US" dirty="0" err="1"/>
              <a:t>não</a:t>
            </a:r>
            <a:r>
              <a:rPr lang="en-US" dirty="0"/>
              <a:t>, </a:t>
            </a:r>
            <a:r>
              <a:rPr lang="en-US" dirty="0" err="1"/>
              <a:t>mạch</a:t>
            </a:r>
            <a:r>
              <a:rPr lang="en-US" dirty="0"/>
              <a:t> </a:t>
            </a:r>
            <a:r>
              <a:rPr lang="en-US" dirty="0" err="1"/>
              <a:t>máu</a:t>
            </a:r>
            <a:r>
              <a:rPr lang="en-US" dirty="0"/>
              <a:t>, </a:t>
            </a:r>
            <a:r>
              <a:rPr lang="en-US" dirty="0" err="1"/>
              <a:t>dịch</a:t>
            </a:r>
            <a:r>
              <a:rPr lang="en-US" dirty="0"/>
              <a:t> </a:t>
            </a:r>
            <a:r>
              <a:rPr lang="en-US" dirty="0" err="1"/>
              <a:t>não</a:t>
            </a:r>
            <a:r>
              <a:rPr lang="en-US" dirty="0"/>
              <a:t> </a:t>
            </a:r>
            <a:r>
              <a:rPr lang="en-US" dirty="0" err="1"/>
              <a:t>tuỷ</a:t>
            </a:r>
            <a:r>
              <a:rPr lang="en-US" dirty="0"/>
              <a:t>.</a:t>
            </a:r>
          </a:p>
          <a:p>
            <a:pPr marL="285750" indent="-285750">
              <a:buFont typeface="Arial" panose="020B0604020202020204" pitchFamily="34" charset="0"/>
              <a:buChar char="•"/>
            </a:pPr>
            <a:r>
              <a:rPr lang="en-US" dirty="0" err="1"/>
              <a:t>Khi</a:t>
            </a:r>
            <a:r>
              <a:rPr lang="en-US" dirty="0"/>
              <a:t> </a:t>
            </a:r>
            <a:r>
              <a:rPr lang="en-US" dirty="0" err="1"/>
              <a:t>tổn</a:t>
            </a:r>
            <a:r>
              <a:rPr lang="en-US" dirty="0"/>
              <a:t> </a:t>
            </a:r>
            <a:r>
              <a:rPr lang="en-US" dirty="0" err="1"/>
              <a:t>thương</a:t>
            </a:r>
            <a:r>
              <a:rPr lang="en-US" dirty="0"/>
              <a:t> </a:t>
            </a:r>
            <a:r>
              <a:rPr lang="en-US" dirty="0" err="1"/>
              <a:t>thiếu</a:t>
            </a:r>
            <a:r>
              <a:rPr lang="en-US" dirty="0"/>
              <a:t> oxy </a:t>
            </a:r>
            <a:r>
              <a:rPr lang="en-US" dirty="0" err="1"/>
              <a:t>thì</a:t>
            </a:r>
            <a:r>
              <a:rPr lang="en-US" dirty="0"/>
              <a:t> </a:t>
            </a:r>
            <a:r>
              <a:rPr lang="en-US" dirty="0" err="1"/>
              <a:t>não</a:t>
            </a:r>
            <a:r>
              <a:rPr lang="en-US" dirty="0"/>
              <a:t> </a:t>
            </a:r>
            <a:r>
              <a:rPr lang="en-US" dirty="0" err="1"/>
              <a:t>phù</a:t>
            </a:r>
            <a:r>
              <a:rPr lang="en-US" dirty="0"/>
              <a:t> </a:t>
            </a:r>
            <a:r>
              <a:rPr lang="en-US" dirty="0">
                <a:sym typeface="Wingdings" pitchFamily="2" charset="2"/>
              </a:rPr>
              <a:t> </a:t>
            </a:r>
            <a:r>
              <a:rPr lang="en-US" dirty="0" err="1">
                <a:sym typeface="Wingdings" pitchFamily="2" charset="2"/>
              </a:rPr>
              <a:t>gây</a:t>
            </a:r>
            <a:r>
              <a:rPr lang="en-US" dirty="0">
                <a:sym typeface="Wingdings" pitchFamily="2" charset="2"/>
              </a:rPr>
              <a:t> </a:t>
            </a:r>
            <a:r>
              <a:rPr lang="en-US" dirty="0" err="1">
                <a:sym typeface="Wingdings" pitchFamily="2" charset="2"/>
              </a:rPr>
              <a:t>tăng</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sọ</a:t>
            </a:r>
            <a:r>
              <a:rPr lang="en-US" dirty="0">
                <a:sym typeface="Wingdings" pitchFamily="2" charset="2"/>
              </a:rPr>
              <a:t>. </a:t>
            </a:r>
            <a:r>
              <a:rPr lang="en-US" dirty="0" err="1">
                <a:sym typeface="Wingdings" pitchFamily="2" charset="2"/>
              </a:rPr>
              <a:t>Khi</a:t>
            </a:r>
            <a:r>
              <a:rPr lang="en-US" dirty="0">
                <a:sym typeface="Wingdings" pitchFamily="2" charset="2"/>
              </a:rPr>
              <a:t> </a:t>
            </a:r>
            <a:r>
              <a:rPr lang="en-US" dirty="0" err="1">
                <a:sym typeface="Wingdings" pitchFamily="2" charset="2"/>
              </a:rPr>
              <a:t>điều</a:t>
            </a:r>
            <a:r>
              <a:rPr lang="en-US" dirty="0">
                <a:sym typeface="Wingdings" pitchFamily="2" charset="2"/>
              </a:rPr>
              <a:t> </a:t>
            </a:r>
            <a:r>
              <a:rPr lang="en-US" dirty="0" err="1">
                <a:sym typeface="Wingdings" pitchFamily="2" charset="2"/>
              </a:rPr>
              <a:t>trị</a:t>
            </a:r>
            <a:r>
              <a:rPr lang="en-US" dirty="0">
                <a:sym typeface="Wingdings" pitchFamily="2" charset="2"/>
              </a:rPr>
              <a:t> </a:t>
            </a:r>
            <a:r>
              <a:rPr lang="en-US" dirty="0" err="1">
                <a:sym typeface="Wingdings" pitchFamily="2" charset="2"/>
              </a:rPr>
              <a:t>thì</a:t>
            </a:r>
            <a:r>
              <a:rPr lang="en-US" dirty="0">
                <a:sym typeface="Wingdings" pitchFamily="2" charset="2"/>
              </a:rPr>
              <a:t> </a:t>
            </a:r>
            <a:r>
              <a:rPr lang="en-US" dirty="0" err="1">
                <a:sym typeface="Wingdings" pitchFamily="2" charset="2"/>
              </a:rPr>
              <a:t>cho</a:t>
            </a:r>
            <a:r>
              <a:rPr lang="en-US" dirty="0">
                <a:sym typeface="Wingdings" pitchFamily="2" charset="2"/>
              </a:rPr>
              <a:t> BN </a:t>
            </a:r>
            <a:r>
              <a:rPr lang="en-US" dirty="0" err="1">
                <a:sym typeface="Wingdings" pitchFamily="2" charset="2"/>
              </a:rPr>
              <a:t>nằm</a:t>
            </a:r>
            <a:r>
              <a:rPr lang="en-US" dirty="0">
                <a:sym typeface="Wingdings" pitchFamily="2" charset="2"/>
              </a:rPr>
              <a:t> </a:t>
            </a:r>
            <a:r>
              <a:rPr lang="en-US" dirty="0" err="1">
                <a:sym typeface="Wingdings" pitchFamily="2" charset="2"/>
              </a:rPr>
              <a:t>đầu</a:t>
            </a:r>
            <a:r>
              <a:rPr lang="en-US" dirty="0">
                <a:sym typeface="Wingdings" pitchFamily="2" charset="2"/>
              </a:rPr>
              <a:t> </a:t>
            </a:r>
            <a:r>
              <a:rPr lang="en-US" dirty="0" err="1">
                <a:sym typeface="Wingdings" pitchFamily="2" charset="2"/>
              </a:rPr>
              <a:t>cao</a:t>
            </a:r>
            <a:r>
              <a:rPr lang="en-US" dirty="0">
                <a:sym typeface="Wingdings" pitchFamily="2" charset="2"/>
              </a:rPr>
              <a:t> 30-45 </a:t>
            </a:r>
            <a:r>
              <a:rPr lang="en-US" dirty="0" err="1">
                <a:sym typeface="Wingdings" pitchFamily="2" charset="2"/>
              </a:rPr>
              <a:t>độ</a:t>
            </a:r>
            <a:r>
              <a:rPr lang="en-US" dirty="0">
                <a:sym typeface="Wingdings" pitchFamily="2" charset="2"/>
              </a:rPr>
              <a:t> </a:t>
            </a:r>
            <a:r>
              <a:rPr lang="en-US" dirty="0" err="1">
                <a:sym typeface="Wingdings" pitchFamily="2" charset="2"/>
              </a:rPr>
              <a:t>nhằm</a:t>
            </a:r>
            <a:r>
              <a:rPr lang="en-US" dirty="0">
                <a:sym typeface="Wingdings" pitchFamily="2" charset="2"/>
              </a:rPr>
              <a:t> 2 </a:t>
            </a:r>
            <a:r>
              <a:rPr lang="en-US" dirty="0" err="1">
                <a:sym typeface="Wingdings" pitchFamily="2" charset="2"/>
              </a:rPr>
              <a:t>mục</a:t>
            </a:r>
            <a:r>
              <a:rPr lang="en-US" dirty="0">
                <a:sym typeface="Wingdings" pitchFamily="2" charset="2"/>
              </a:rPr>
              <a:t> </a:t>
            </a:r>
            <a:r>
              <a:rPr lang="en-US" dirty="0" err="1">
                <a:sym typeface="Wingdings" pitchFamily="2" charset="2"/>
              </a:rPr>
              <a:t>đích</a:t>
            </a:r>
            <a:r>
              <a:rPr lang="en-US" dirty="0">
                <a:sym typeface="Wingdings" pitchFamily="2" charset="2"/>
              </a:rPr>
              <a:t>: co </a:t>
            </a:r>
            <a:r>
              <a:rPr lang="en-US" dirty="0" err="1">
                <a:sym typeface="Wingdings" pitchFamily="2" charset="2"/>
              </a:rPr>
              <a:t>động</a:t>
            </a:r>
            <a:r>
              <a:rPr lang="en-US" dirty="0">
                <a:sym typeface="Wingdings" pitchFamily="2" charset="2"/>
              </a:rPr>
              <a:t> </a:t>
            </a:r>
            <a:r>
              <a:rPr lang="en-US" dirty="0" err="1">
                <a:sym typeface="Wingdings" pitchFamily="2" charset="2"/>
              </a:rPr>
              <a:t>mạch</a:t>
            </a:r>
            <a:r>
              <a:rPr lang="en-US" dirty="0">
                <a:sym typeface="Wingdings" pitchFamily="2" charset="2"/>
              </a:rPr>
              <a:t> </a:t>
            </a:r>
            <a:r>
              <a:rPr lang="en-US" dirty="0" err="1">
                <a:sym typeface="Wingdings" pitchFamily="2" charset="2"/>
              </a:rPr>
              <a:t>não</a:t>
            </a:r>
            <a:r>
              <a:rPr lang="en-US" dirty="0">
                <a:sym typeface="Wingdings" pitchFamily="2" charset="2"/>
              </a:rPr>
              <a:t>- </a:t>
            </a:r>
            <a:r>
              <a:rPr lang="en-US" dirty="0" err="1">
                <a:sym typeface="Wingdings" pitchFamily="2" charset="2"/>
              </a:rPr>
              <a:t>nhưng</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nhiều</a:t>
            </a:r>
            <a:r>
              <a:rPr lang="en-US" dirty="0">
                <a:sym typeface="Wingdings" pitchFamily="2" charset="2"/>
              </a:rPr>
              <a:t> + </a:t>
            </a:r>
            <a:r>
              <a:rPr lang="en-US" dirty="0" err="1">
                <a:sym typeface="Wingdings" pitchFamily="2" charset="2"/>
              </a:rPr>
              <a:t>tăng</a:t>
            </a:r>
            <a:r>
              <a:rPr lang="en-US" dirty="0">
                <a:sym typeface="Wingdings" pitchFamily="2" charset="2"/>
              </a:rPr>
              <a:t> </a:t>
            </a:r>
            <a:r>
              <a:rPr lang="en-US" dirty="0" err="1">
                <a:sym typeface="Wingdings" pitchFamily="2" charset="2"/>
              </a:rPr>
              <a:t>hồi</a:t>
            </a:r>
            <a:r>
              <a:rPr lang="en-US" dirty="0">
                <a:sym typeface="Wingdings" pitchFamily="2" charset="2"/>
              </a:rPr>
              <a:t> </a:t>
            </a:r>
            <a:r>
              <a:rPr lang="en-US" dirty="0" err="1">
                <a:sym typeface="Wingdings" pitchFamily="2" charset="2"/>
              </a:rPr>
              <a:t>lưu</a:t>
            </a:r>
            <a:r>
              <a:rPr lang="en-US" dirty="0">
                <a:sym typeface="Wingdings" pitchFamily="2" charset="2"/>
              </a:rPr>
              <a:t> </a:t>
            </a:r>
            <a:r>
              <a:rPr lang="en-US" dirty="0" err="1">
                <a:sym typeface="Wingdings" pitchFamily="2" charset="2"/>
              </a:rPr>
              <a:t>máu</a:t>
            </a:r>
            <a:r>
              <a:rPr lang="en-US" dirty="0">
                <a:sym typeface="Wingdings" pitchFamily="2" charset="2"/>
              </a:rPr>
              <a:t> </a:t>
            </a:r>
            <a:r>
              <a:rPr lang="en-US" dirty="0" err="1">
                <a:sym typeface="Wingdings" pitchFamily="2" charset="2"/>
              </a:rPr>
              <a:t>tĩnh</a:t>
            </a:r>
            <a:r>
              <a:rPr lang="en-US" dirty="0">
                <a:sym typeface="Wingdings" pitchFamily="2" charset="2"/>
              </a:rPr>
              <a:t> </a:t>
            </a:r>
            <a:r>
              <a:rPr lang="en-US" dirty="0" err="1">
                <a:sym typeface="Wingdings" pitchFamily="2" charset="2"/>
              </a:rPr>
              <a:t>mạch</a:t>
            </a:r>
            <a:r>
              <a:rPr lang="en-US" dirty="0">
                <a:sym typeface="Wingdings" pitchFamily="2" charset="2"/>
              </a:rPr>
              <a:t> </a:t>
            </a:r>
            <a:r>
              <a:rPr lang="en-US" dirty="0" err="1">
                <a:sym typeface="Wingdings" pitchFamily="2" charset="2"/>
              </a:rPr>
              <a:t>não</a:t>
            </a:r>
            <a:r>
              <a:rPr lang="en-US" dirty="0">
                <a:sym typeface="Wingdings" pitchFamily="2" charset="2"/>
              </a:rPr>
              <a:t> </a:t>
            </a:r>
            <a:r>
              <a:rPr lang="en-US" dirty="0" err="1">
                <a:sym typeface="Wingdings" pitchFamily="2" charset="2"/>
              </a:rPr>
              <a:t>về</a:t>
            </a:r>
            <a:r>
              <a:rPr lang="en-US" dirty="0">
                <a:sym typeface="Wingdings" pitchFamily="2" charset="2"/>
              </a:rPr>
              <a:t> </a:t>
            </a:r>
            <a:r>
              <a:rPr lang="en-US" dirty="0" err="1">
                <a:sym typeface="Wingdings" pitchFamily="2" charset="2"/>
              </a:rPr>
              <a:t>tim</a:t>
            </a:r>
            <a:r>
              <a:rPr lang="en-US" dirty="0">
                <a:sym typeface="Wingdings" pitchFamily="2" charset="2"/>
              </a:rPr>
              <a:t>  </a:t>
            </a:r>
            <a:r>
              <a:rPr lang="en-US" dirty="0" err="1">
                <a:sym typeface="Wingdings" pitchFamily="2" charset="2"/>
              </a:rPr>
              <a:t>giảm</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sọ</a:t>
            </a:r>
            <a:r>
              <a:rPr lang="en-US" dirty="0">
                <a:sym typeface="Wingdings" pitchFamily="2" charset="2"/>
              </a:rPr>
              <a:t>.</a:t>
            </a:r>
          </a:p>
          <a:p>
            <a:endParaRPr lang="en-US" dirty="0">
              <a:sym typeface="Wingdings" pitchFamily="2" charset="2"/>
            </a:endParaRPr>
          </a:p>
          <a:p>
            <a:r>
              <a:rPr lang="en-US" dirty="0" err="1">
                <a:sym typeface="Wingdings" pitchFamily="2" charset="2"/>
              </a:rPr>
              <a:t>Té</a:t>
            </a:r>
            <a:r>
              <a:rPr lang="en-US" dirty="0">
                <a:sym typeface="Wingdings" pitchFamily="2" charset="2"/>
              </a:rPr>
              <a:t> </a:t>
            </a:r>
            <a:r>
              <a:rPr lang="en-US" dirty="0" err="1">
                <a:sym typeface="Wingdings" pitchFamily="2" charset="2"/>
              </a:rPr>
              <a:t>giếng</a:t>
            </a:r>
            <a:r>
              <a:rPr lang="en-US" dirty="0">
                <a:sym typeface="Wingdings" pitchFamily="2" charset="2"/>
              </a:rPr>
              <a:t>: </a:t>
            </a:r>
            <a:r>
              <a:rPr lang="en-US" dirty="0" err="1">
                <a:sym typeface="Wingdings" pitchFamily="2" charset="2"/>
              </a:rPr>
              <a:t>là</a:t>
            </a:r>
            <a:r>
              <a:rPr lang="en-US" dirty="0">
                <a:sym typeface="Wingdings" pitchFamily="2" charset="2"/>
              </a:rPr>
              <a:t> tai </a:t>
            </a:r>
            <a:r>
              <a:rPr lang="en-US" dirty="0" err="1">
                <a:sym typeface="Wingdings" pitchFamily="2" charset="2"/>
              </a:rPr>
              <a:t>nạn</a:t>
            </a:r>
            <a:r>
              <a:rPr lang="en-US" dirty="0">
                <a:sym typeface="Wingdings" pitchFamily="2" charset="2"/>
              </a:rPr>
              <a:t> </a:t>
            </a:r>
            <a:r>
              <a:rPr lang="en-US" dirty="0" err="1">
                <a:sym typeface="Wingdings" pitchFamily="2" charset="2"/>
              </a:rPr>
              <a:t>gây</a:t>
            </a:r>
            <a:r>
              <a:rPr lang="en-US" dirty="0">
                <a:sym typeface="Wingdings" pitchFamily="2" charset="2"/>
              </a:rPr>
              <a:t> </a:t>
            </a:r>
            <a:r>
              <a:rPr lang="en-US" dirty="0" err="1">
                <a:sym typeface="Wingdings" pitchFamily="2" charset="2"/>
              </a:rPr>
              <a:t>ngạt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Để</a:t>
            </a:r>
            <a:r>
              <a:rPr lang="en-US" dirty="0">
                <a:sym typeface="Wingdings" pitchFamily="2" charset="2"/>
              </a:rPr>
              <a:t> </a:t>
            </a:r>
            <a:r>
              <a:rPr lang="en-US" dirty="0" err="1">
                <a:sym typeface="Wingdings" pitchFamily="2" charset="2"/>
              </a:rPr>
              <a:t>lại</a:t>
            </a:r>
            <a:r>
              <a:rPr lang="en-US" dirty="0">
                <a:sym typeface="Wingdings" pitchFamily="2" charset="2"/>
              </a:rPr>
              <a:t> di </a:t>
            </a:r>
            <a:r>
              <a:rPr lang="en-US" dirty="0" err="1">
                <a:sym typeface="Wingdings" pitchFamily="2" charset="2"/>
              </a:rPr>
              <a:t>chứng</a:t>
            </a:r>
            <a:r>
              <a:rPr lang="en-US" dirty="0">
                <a:sym typeface="Wingdings" pitchFamily="2" charset="2"/>
              </a:rPr>
              <a:t> than </a:t>
            </a:r>
            <a:r>
              <a:rPr lang="en-US" dirty="0" err="1">
                <a:sym typeface="Wingdings" pitchFamily="2" charset="2"/>
              </a:rPr>
              <a:t>kinh</a:t>
            </a:r>
            <a:r>
              <a:rPr lang="en-US" dirty="0">
                <a:sym typeface="Wingdings" pitchFamily="2" charset="2"/>
              </a:rPr>
              <a:t> </a:t>
            </a:r>
            <a:r>
              <a:rPr lang="en-US" dirty="0" err="1">
                <a:sym typeface="Wingdings" pitchFamily="2" charset="2"/>
              </a:rPr>
              <a:t>rất</a:t>
            </a:r>
            <a:r>
              <a:rPr lang="en-US" dirty="0">
                <a:sym typeface="Wingdings" pitchFamily="2" charset="2"/>
              </a:rPr>
              <a:t> </a:t>
            </a:r>
            <a:r>
              <a:rPr lang="en-US" dirty="0" err="1">
                <a:sym typeface="Wingdings" pitchFamily="2" charset="2"/>
              </a:rPr>
              <a:t>cao</a:t>
            </a:r>
            <a:r>
              <a:rPr lang="en-US" dirty="0">
                <a:sym typeface="Wingdings" pitchFamily="2" charset="2"/>
              </a:rPr>
              <a:t>  </a:t>
            </a:r>
            <a:r>
              <a:rPr lang="en-US" dirty="0" err="1">
                <a:sym typeface="Wingdings" pitchFamily="2" charset="2"/>
              </a:rPr>
              <a:t>chậm</a:t>
            </a:r>
            <a:r>
              <a:rPr lang="en-US" dirty="0">
                <a:sym typeface="Wingdings" pitchFamily="2" charset="2"/>
              </a:rPr>
              <a:t> </a:t>
            </a:r>
            <a:r>
              <a:rPr lang="en-US" dirty="0" err="1">
                <a:sym typeface="Wingdings" pitchFamily="2" charset="2"/>
              </a:rPr>
              <a:t>phát</a:t>
            </a:r>
            <a:r>
              <a:rPr lang="en-US" dirty="0">
                <a:sym typeface="Wingdings" pitchFamily="2" charset="2"/>
              </a:rPr>
              <a:t> </a:t>
            </a:r>
            <a:r>
              <a:rPr lang="en-US" dirty="0" err="1">
                <a:sym typeface="Wingdings" pitchFamily="2" charset="2"/>
              </a:rPr>
              <a:t>triển</a:t>
            </a:r>
            <a:r>
              <a:rPr lang="en-US" dirty="0">
                <a:sym typeface="Wingdings" pitchFamily="2" charset="2"/>
              </a:rPr>
              <a:t> </a:t>
            </a:r>
            <a:r>
              <a:rPr lang="en-US" dirty="0" err="1">
                <a:sym typeface="Wingdings" pitchFamily="2" charset="2"/>
              </a:rPr>
              <a:t>não</a:t>
            </a:r>
            <a:r>
              <a:rPr lang="en-US" dirty="0">
                <a:sym typeface="Wingdings" pitchFamily="2" charset="2"/>
              </a:rPr>
              <a:t> </a:t>
            </a:r>
            <a:r>
              <a:rPr lang="en-US" dirty="0" err="1">
                <a:sym typeface="Wingdings" pitchFamily="2" charset="2"/>
              </a:rPr>
              <a:t>bộ</a:t>
            </a:r>
            <a:r>
              <a:rPr lang="en-US" dirty="0">
                <a:sym typeface="Wingdings" pitchFamily="2" charset="2"/>
              </a:rPr>
              <a:t>. </a:t>
            </a:r>
            <a:r>
              <a:rPr lang="en-US" dirty="0" err="1">
                <a:sym typeface="Wingdings" pitchFamily="2" charset="2"/>
              </a:rPr>
              <a:t>Nặng</a:t>
            </a:r>
            <a:r>
              <a:rPr lang="en-US" dirty="0">
                <a:sym typeface="Wingdings" pitchFamily="2" charset="2"/>
              </a:rPr>
              <a:t> </a:t>
            </a:r>
            <a:r>
              <a:rPr lang="en-US" dirty="0" err="1">
                <a:sym typeface="Wingdings" pitchFamily="2" charset="2"/>
              </a:rPr>
              <a:t>thì</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thể</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tự</a:t>
            </a:r>
            <a:r>
              <a:rPr lang="en-US" dirty="0">
                <a:sym typeface="Wingdings" pitchFamily="2" charset="2"/>
              </a:rPr>
              <a:t> </a:t>
            </a:r>
            <a:r>
              <a:rPr lang="en-US" dirty="0" err="1">
                <a:sym typeface="Wingdings" pitchFamily="2" charset="2"/>
              </a:rPr>
              <a:t>chăm</a:t>
            </a:r>
            <a:r>
              <a:rPr lang="en-US" dirty="0">
                <a:sym typeface="Wingdings" pitchFamily="2" charset="2"/>
              </a:rPr>
              <a:t> </a:t>
            </a:r>
            <a:r>
              <a:rPr lang="en-US" dirty="0" err="1">
                <a:sym typeface="Wingdings" pitchFamily="2" charset="2"/>
              </a:rPr>
              <a:t>sóc</a:t>
            </a:r>
            <a:r>
              <a:rPr lang="en-US" dirty="0">
                <a:sym typeface="Wingdings" pitchFamily="2" charset="2"/>
              </a:rPr>
              <a:t> </a:t>
            </a:r>
            <a:r>
              <a:rPr lang="en-US" dirty="0" err="1">
                <a:sym typeface="Wingdings" pitchFamily="2" charset="2"/>
              </a:rPr>
              <a:t>bản</a:t>
            </a:r>
            <a:r>
              <a:rPr lang="en-US" dirty="0">
                <a:sym typeface="Wingdings" pitchFamily="2" charset="2"/>
              </a:rPr>
              <a:t> </a:t>
            </a:r>
            <a:r>
              <a:rPr lang="en-US" dirty="0" err="1">
                <a:sym typeface="Wingdings" pitchFamily="2" charset="2"/>
              </a:rPr>
              <a:t>thân</a:t>
            </a:r>
            <a:r>
              <a:rPr lang="en-US" dirty="0">
                <a:sym typeface="Wingdings" pitchFamily="2" charset="2"/>
              </a:rPr>
              <a:t>.</a:t>
            </a:r>
            <a:endParaRPr lang="en-US" dirty="0"/>
          </a:p>
        </p:txBody>
      </p:sp>
    </p:spTree>
    <p:extLst>
      <p:ext uri="{BB962C8B-B14F-4D97-AF65-F5344CB8AC3E}">
        <p14:creationId xmlns:p14="http://schemas.microsoft.com/office/powerpoint/2010/main" val="2220571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err="1"/>
              <a:t>Rối</a:t>
            </a:r>
            <a:r>
              <a:rPr lang="en-US" dirty="0"/>
              <a:t> </a:t>
            </a:r>
            <a:r>
              <a:rPr lang="en-US" dirty="0" err="1"/>
              <a:t>loạn</a:t>
            </a:r>
            <a:r>
              <a:rPr lang="en-US" dirty="0"/>
              <a:t> </a:t>
            </a:r>
            <a:r>
              <a:rPr lang="en-US" dirty="0" err="1"/>
              <a:t>nhịp</a:t>
            </a:r>
            <a:r>
              <a:rPr lang="en-US" dirty="0"/>
              <a:t> </a:t>
            </a:r>
            <a:r>
              <a:rPr lang="en-US" dirty="0" err="1"/>
              <a:t>tiên</a:t>
            </a:r>
            <a:r>
              <a:rPr lang="en-US" dirty="0"/>
              <a:t> </a:t>
            </a:r>
            <a:r>
              <a:rPr lang="en-US" dirty="0" err="1"/>
              <a:t>phát</a:t>
            </a:r>
            <a:r>
              <a:rPr lang="en-US" dirty="0"/>
              <a:t>: </a:t>
            </a:r>
            <a:r>
              <a:rPr lang="en-US" dirty="0" err="1"/>
              <a:t>nhịp</a:t>
            </a:r>
            <a:r>
              <a:rPr lang="en-US" dirty="0"/>
              <a:t> </a:t>
            </a:r>
            <a:r>
              <a:rPr lang="en-US" dirty="0" err="1"/>
              <a:t>chậm</a:t>
            </a:r>
            <a:r>
              <a:rPr lang="en-US" dirty="0"/>
              <a:t> </a:t>
            </a:r>
            <a:r>
              <a:rPr lang="en-US" dirty="0" err="1"/>
              <a:t>xoang</a:t>
            </a:r>
            <a:r>
              <a:rPr lang="en-US" dirty="0"/>
              <a:t>, </a:t>
            </a:r>
            <a:r>
              <a:rPr lang="en-US" dirty="0" err="1"/>
              <a:t>nhanh</a:t>
            </a:r>
            <a:r>
              <a:rPr lang="en-US" dirty="0"/>
              <a:t> </a:t>
            </a:r>
            <a:r>
              <a:rPr lang="en-US" dirty="0" err="1"/>
              <a:t>xoang</a:t>
            </a:r>
            <a:r>
              <a:rPr lang="en-US" dirty="0"/>
              <a:t>, rung </a:t>
            </a:r>
            <a:r>
              <a:rPr lang="en-US" dirty="0" err="1"/>
              <a:t>nhĩ</a:t>
            </a:r>
            <a:r>
              <a:rPr lang="en-US" dirty="0"/>
              <a:t> </a:t>
            </a:r>
            <a:r>
              <a:rPr lang="en-US" sz="2200" b="1" dirty="0" err="1">
                <a:solidFill>
                  <a:srgbClr val="FF0000"/>
                </a:solidFill>
              </a:rPr>
              <a:t>thường</a:t>
            </a:r>
            <a:r>
              <a:rPr lang="en-US" sz="2200" b="1" dirty="0">
                <a:solidFill>
                  <a:srgbClr val="FF0000"/>
                </a:solidFill>
              </a:rPr>
              <a:t> </a:t>
            </a:r>
            <a:r>
              <a:rPr lang="en-US" sz="2200" b="1" dirty="0" err="1">
                <a:solidFill>
                  <a:srgbClr val="FF0000"/>
                </a:solidFill>
              </a:rPr>
              <a:t>gặp</a:t>
            </a:r>
            <a:r>
              <a:rPr lang="en-US" sz="2200" b="1" dirty="0">
                <a:solidFill>
                  <a:srgbClr val="FF0000"/>
                </a:solidFill>
              </a:rPr>
              <a:t> </a:t>
            </a:r>
            <a:r>
              <a:rPr lang="en-US" sz="2200" b="1" dirty="0" err="1">
                <a:solidFill>
                  <a:srgbClr val="FF0000"/>
                </a:solidFill>
              </a:rPr>
              <a:t>ở</a:t>
            </a:r>
            <a:r>
              <a:rPr lang="en-US" sz="2200" b="1" dirty="0">
                <a:solidFill>
                  <a:srgbClr val="FF0000"/>
                </a:solidFill>
              </a:rPr>
              <a:t> </a:t>
            </a:r>
            <a:r>
              <a:rPr lang="en-US" sz="2200" b="1" dirty="0" err="1">
                <a:solidFill>
                  <a:srgbClr val="FF0000"/>
                </a:solidFill>
              </a:rPr>
              <a:t>người</a:t>
            </a:r>
            <a:r>
              <a:rPr lang="en-US" sz="2200" b="1" dirty="0">
                <a:solidFill>
                  <a:srgbClr val="FF0000"/>
                </a:solidFill>
              </a:rPr>
              <a:t> </a:t>
            </a:r>
            <a:r>
              <a:rPr lang="en-US" sz="2200" b="1" dirty="0" err="1">
                <a:solidFill>
                  <a:srgbClr val="FF0000"/>
                </a:solidFill>
              </a:rPr>
              <a:t>lớn</a:t>
            </a:r>
            <a:r>
              <a:rPr lang="en-US" sz="2200" b="1" dirty="0">
                <a:solidFill>
                  <a:srgbClr val="FF0000"/>
                </a:solidFill>
              </a:rPr>
              <a:t> &gt;&gt; TE, </a:t>
            </a:r>
            <a:r>
              <a:rPr lang="en-US" sz="2200" b="1" dirty="0" err="1">
                <a:solidFill>
                  <a:srgbClr val="FF0000"/>
                </a:solidFill>
              </a:rPr>
              <a:t>ưu</a:t>
            </a:r>
            <a:r>
              <a:rPr lang="en-US" sz="2200" b="1" dirty="0">
                <a:solidFill>
                  <a:srgbClr val="FF0000"/>
                </a:solidFill>
              </a:rPr>
              <a:t> </a:t>
            </a:r>
            <a:r>
              <a:rPr lang="en-US" sz="2200" b="1" dirty="0" err="1">
                <a:solidFill>
                  <a:srgbClr val="FF0000"/>
                </a:solidFill>
              </a:rPr>
              <a:t>tiên</a:t>
            </a:r>
            <a:r>
              <a:rPr lang="en-US" sz="2200" b="1" dirty="0">
                <a:solidFill>
                  <a:srgbClr val="FF0000"/>
                </a:solidFill>
              </a:rPr>
              <a:t> CAP.</a:t>
            </a:r>
            <a:endParaRPr lang="en-US" sz="2600" dirty="0"/>
          </a:p>
          <a:p>
            <a:r>
              <a:rPr lang="en-US" dirty="0" err="1"/>
              <a:t>Rối</a:t>
            </a:r>
            <a:r>
              <a:rPr lang="en-US" dirty="0"/>
              <a:t> </a:t>
            </a:r>
            <a:r>
              <a:rPr lang="en-US" dirty="0" err="1"/>
              <a:t>loạn</a:t>
            </a:r>
            <a:r>
              <a:rPr lang="en-US" dirty="0"/>
              <a:t> </a:t>
            </a:r>
            <a:r>
              <a:rPr lang="en-US" dirty="0" err="1"/>
              <a:t>nhịp</a:t>
            </a:r>
            <a:r>
              <a:rPr lang="en-US" dirty="0"/>
              <a:t> </a:t>
            </a:r>
            <a:r>
              <a:rPr lang="en-US" dirty="0" err="1"/>
              <a:t>thứ</a:t>
            </a:r>
            <a:r>
              <a:rPr lang="en-US" dirty="0"/>
              <a:t> </a:t>
            </a:r>
            <a:r>
              <a:rPr lang="en-US" dirty="0" err="1"/>
              <a:t>phát</a:t>
            </a:r>
            <a:r>
              <a:rPr lang="en-US" dirty="0"/>
              <a:t>: do </a:t>
            </a:r>
            <a:r>
              <a:rPr lang="en-US" dirty="0" err="1"/>
              <a:t>hạ</a:t>
            </a:r>
            <a:r>
              <a:rPr lang="en-US" dirty="0"/>
              <a:t> </a:t>
            </a:r>
            <a:r>
              <a:rPr lang="en-US" dirty="0" err="1"/>
              <a:t>thân</a:t>
            </a:r>
            <a:r>
              <a:rPr lang="en-US" dirty="0"/>
              <a:t> </a:t>
            </a:r>
            <a:r>
              <a:rPr lang="en-US" dirty="0" err="1"/>
              <a:t>nhiệt</a:t>
            </a:r>
            <a:r>
              <a:rPr lang="en-US" dirty="0"/>
              <a:t>, </a:t>
            </a:r>
            <a:r>
              <a:rPr lang="en-US" dirty="0" err="1"/>
              <a:t>thiếu</a:t>
            </a:r>
            <a:r>
              <a:rPr lang="en-US" dirty="0"/>
              <a:t> oxy </a:t>
            </a:r>
            <a:r>
              <a:rPr lang="en-US" dirty="0" err="1"/>
              <a:t>máu</a:t>
            </a:r>
            <a:r>
              <a:rPr lang="en-US" dirty="0"/>
              <a:t>.</a:t>
            </a:r>
          </a:p>
          <a:p>
            <a:r>
              <a:rPr lang="en-US" dirty="0" err="1"/>
              <a:t>Biểu</a:t>
            </a:r>
            <a:r>
              <a:rPr lang="en-US" dirty="0"/>
              <a:t> </a:t>
            </a:r>
            <a:r>
              <a:rPr lang="en-US" dirty="0" err="1"/>
              <a:t>hiện</a:t>
            </a:r>
            <a:r>
              <a:rPr lang="en-US" dirty="0"/>
              <a:t> </a:t>
            </a:r>
            <a:r>
              <a:rPr lang="en-US" dirty="0" err="1"/>
              <a:t>thiếu</a:t>
            </a:r>
            <a:r>
              <a:rPr lang="en-US" dirty="0"/>
              <a:t> </a:t>
            </a:r>
            <a:r>
              <a:rPr lang="en-US" dirty="0" err="1"/>
              <a:t>máu</a:t>
            </a:r>
            <a:r>
              <a:rPr lang="en-US" dirty="0"/>
              <a:t> </a:t>
            </a:r>
            <a:r>
              <a:rPr lang="en-US" dirty="0" err="1"/>
              <a:t>cơ</a:t>
            </a:r>
            <a:r>
              <a:rPr lang="en-US" dirty="0"/>
              <a:t> </a:t>
            </a:r>
            <a:r>
              <a:rPr lang="en-US" dirty="0" err="1"/>
              <a:t>tim</a:t>
            </a:r>
            <a:r>
              <a:rPr lang="en-US" dirty="0"/>
              <a:t>/ECG: do </a:t>
            </a:r>
            <a:r>
              <a:rPr lang="en-US" dirty="0" err="1"/>
              <a:t>bệnh</a:t>
            </a:r>
            <a:r>
              <a:rPr lang="en-US" dirty="0"/>
              <a:t> </a:t>
            </a:r>
            <a:r>
              <a:rPr lang="en-US" dirty="0" err="1"/>
              <a:t>cơ</a:t>
            </a:r>
            <a:r>
              <a:rPr lang="en-US" dirty="0"/>
              <a:t> </a:t>
            </a:r>
            <a:r>
              <a:rPr lang="en-US" dirty="0" err="1"/>
              <a:t>tim</a:t>
            </a:r>
            <a:r>
              <a:rPr lang="en-US" dirty="0"/>
              <a:t> </a:t>
            </a:r>
            <a:r>
              <a:rPr lang="en-US" dirty="0" err="1"/>
              <a:t>Takotsubo</a:t>
            </a:r>
            <a:r>
              <a:rPr lang="en-US" dirty="0"/>
              <a:t>, co </a:t>
            </a:r>
            <a:r>
              <a:rPr lang="en-US" dirty="0" err="1"/>
              <a:t>thắt</a:t>
            </a:r>
            <a:r>
              <a:rPr lang="en-US" dirty="0"/>
              <a:t> </a:t>
            </a:r>
            <a:r>
              <a:rPr lang="en-US" dirty="0" err="1"/>
              <a:t>mạch</a:t>
            </a:r>
            <a:r>
              <a:rPr lang="en-US" dirty="0"/>
              <a:t> </a:t>
            </a:r>
            <a:r>
              <a:rPr lang="en-US" dirty="0" err="1"/>
              <a:t>vành</a:t>
            </a:r>
            <a:r>
              <a:rPr lang="en-US" dirty="0"/>
              <a:t>, </a:t>
            </a:r>
            <a:r>
              <a:rPr lang="en-US" dirty="0" err="1"/>
              <a:t>hạ</a:t>
            </a:r>
            <a:r>
              <a:rPr lang="en-US" dirty="0"/>
              <a:t> </a:t>
            </a:r>
            <a:r>
              <a:rPr lang="en-US" dirty="0" err="1"/>
              <a:t>thân</a:t>
            </a:r>
            <a:r>
              <a:rPr lang="en-US" dirty="0"/>
              <a:t> </a:t>
            </a:r>
            <a:r>
              <a:rPr lang="en-US" dirty="0" err="1"/>
              <a:t>nhiệt</a:t>
            </a:r>
            <a:r>
              <a:rPr lang="en-US" dirty="0"/>
              <a:t>, </a:t>
            </a:r>
            <a:r>
              <a:rPr lang="en-US" dirty="0" err="1"/>
              <a:t>thiếu</a:t>
            </a:r>
            <a:r>
              <a:rPr lang="en-US" dirty="0"/>
              <a:t> </a:t>
            </a:r>
            <a:r>
              <a:rPr lang="en-US" dirty="0" err="1"/>
              <a:t>máu</a:t>
            </a:r>
            <a:r>
              <a:rPr lang="en-US" dirty="0"/>
              <a:t> </a:t>
            </a:r>
            <a:r>
              <a:rPr lang="en-US" dirty="0" err="1"/>
              <a:t>cơ</a:t>
            </a:r>
            <a:r>
              <a:rPr lang="en-US" dirty="0"/>
              <a:t> </a:t>
            </a:r>
            <a:r>
              <a:rPr lang="en-US" dirty="0" err="1"/>
              <a:t>tim</a:t>
            </a:r>
            <a:r>
              <a:rPr lang="en-US" dirty="0"/>
              <a:t> </a:t>
            </a:r>
            <a:r>
              <a:rPr lang="en-US" dirty="0" err="1"/>
              <a:t>thực</a:t>
            </a:r>
            <a:r>
              <a:rPr lang="en-US" dirty="0"/>
              <a:t> </a:t>
            </a:r>
            <a:r>
              <a:rPr lang="en-US" dirty="0" err="1"/>
              <a:t>sự</a:t>
            </a:r>
            <a:r>
              <a:rPr lang="en-US" dirty="0"/>
              <a:t>.</a:t>
            </a:r>
          </a:p>
          <a:p>
            <a:r>
              <a:rPr lang="en-US" dirty="0" err="1"/>
              <a:t>Toan</a:t>
            </a:r>
            <a:r>
              <a:rPr lang="en-US" dirty="0"/>
              <a:t> CH, </a:t>
            </a:r>
            <a:r>
              <a:rPr lang="en-US" dirty="0" err="1"/>
              <a:t>toan</a:t>
            </a:r>
            <a:r>
              <a:rPr lang="en-US" dirty="0"/>
              <a:t> HH.</a:t>
            </a:r>
          </a:p>
          <a:p>
            <a:r>
              <a:rPr lang="en-US" dirty="0" err="1"/>
              <a:t>Suy</a:t>
            </a:r>
            <a:r>
              <a:rPr lang="en-US" dirty="0"/>
              <a:t> </a:t>
            </a:r>
            <a:r>
              <a:rPr lang="en-US" dirty="0" err="1"/>
              <a:t>thận</a:t>
            </a:r>
            <a:r>
              <a:rPr lang="en-US" dirty="0"/>
              <a:t>: </a:t>
            </a:r>
            <a:r>
              <a:rPr lang="en-US" dirty="0" err="1"/>
              <a:t>hiếm</a:t>
            </a:r>
            <a:r>
              <a:rPr lang="en-US" dirty="0"/>
              <a:t>, </a:t>
            </a:r>
            <a:r>
              <a:rPr lang="en-US" dirty="0" err="1"/>
              <a:t>thường</a:t>
            </a:r>
            <a:r>
              <a:rPr lang="en-US" dirty="0"/>
              <a:t> do </a:t>
            </a:r>
            <a:r>
              <a:rPr lang="en-US" dirty="0" err="1"/>
              <a:t>hoại</a:t>
            </a:r>
            <a:r>
              <a:rPr lang="en-US" dirty="0"/>
              <a:t> </a:t>
            </a:r>
            <a:r>
              <a:rPr lang="en-US" dirty="0" err="1"/>
              <a:t>tử</a:t>
            </a:r>
            <a:r>
              <a:rPr lang="en-US" dirty="0"/>
              <a:t> </a:t>
            </a:r>
            <a:r>
              <a:rPr lang="en-US" dirty="0" err="1"/>
              <a:t>ống</a:t>
            </a:r>
            <a:r>
              <a:rPr lang="en-US" dirty="0"/>
              <a:t> </a:t>
            </a:r>
            <a:r>
              <a:rPr lang="en-US" dirty="0" err="1"/>
              <a:t>thận</a:t>
            </a:r>
            <a:r>
              <a:rPr lang="en-US" dirty="0"/>
              <a:t> </a:t>
            </a:r>
            <a:r>
              <a:rPr lang="en-US" dirty="0" err="1"/>
              <a:t>cấp</a:t>
            </a:r>
            <a:r>
              <a:rPr lang="en-US" dirty="0"/>
              <a:t> (</a:t>
            </a:r>
            <a:r>
              <a:rPr lang="en-US" dirty="0" err="1"/>
              <a:t>hậu</a:t>
            </a:r>
            <a:r>
              <a:rPr lang="en-US" dirty="0"/>
              <a:t> </a:t>
            </a:r>
            <a:r>
              <a:rPr lang="en-US" dirty="0" err="1"/>
              <a:t>quả</a:t>
            </a:r>
            <a:r>
              <a:rPr lang="en-US" dirty="0"/>
              <a:t> </a:t>
            </a:r>
            <a:r>
              <a:rPr lang="en-US" dirty="0" err="1"/>
              <a:t>giảm</a:t>
            </a:r>
            <a:r>
              <a:rPr lang="en-US" dirty="0"/>
              <a:t> oxy </a:t>
            </a:r>
            <a:r>
              <a:rPr lang="en-US" dirty="0" err="1"/>
              <a:t>máu</a:t>
            </a:r>
            <a:r>
              <a:rPr lang="en-US" dirty="0"/>
              <a:t>, </a:t>
            </a:r>
            <a:r>
              <a:rPr lang="en-US" dirty="0" err="1"/>
              <a:t>sốc</a:t>
            </a:r>
            <a:r>
              <a:rPr lang="en-US" dirty="0"/>
              <a:t>, </a:t>
            </a:r>
            <a:r>
              <a:rPr lang="en-US" dirty="0" err="1"/>
              <a:t>tiểu</a:t>
            </a:r>
            <a:r>
              <a:rPr lang="en-US" dirty="0"/>
              <a:t> hemoglobin, </a:t>
            </a:r>
            <a:r>
              <a:rPr lang="en-US" dirty="0" err="1"/>
              <a:t>tiểu</a:t>
            </a:r>
            <a:r>
              <a:rPr lang="en-US" dirty="0"/>
              <a:t> myoglobin).</a:t>
            </a:r>
          </a:p>
          <a:p>
            <a:r>
              <a:rPr lang="en-US" dirty="0" err="1"/>
              <a:t>Rối</a:t>
            </a:r>
            <a:r>
              <a:rPr lang="en-US" dirty="0"/>
              <a:t> </a:t>
            </a:r>
            <a:r>
              <a:rPr lang="en-US" dirty="0" err="1"/>
              <a:t>loạn</a:t>
            </a:r>
            <a:r>
              <a:rPr lang="en-US" dirty="0"/>
              <a:t> </a:t>
            </a:r>
            <a:r>
              <a:rPr lang="en-US" dirty="0" err="1"/>
              <a:t>đông</a:t>
            </a:r>
            <a:r>
              <a:rPr lang="en-US" dirty="0"/>
              <a:t> </a:t>
            </a:r>
            <a:r>
              <a:rPr lang="en-US" dirty="0" err="1"/>
              <a:t>máu</a:t>
            </a:r>
            <a:r>
              <a:rPr lang="en-US" dirty="0"/>
              <a:t>, </a:t>
            </a:r>
            <a:r>
              <a:rPr lang="en-US" dirty="0" err="1"/>
              <a:t>tán</a:t>
            </a:r>
            <a:r>
              <a:rPr lang="en-US" dirty="0"/>
              <a:t> </a:t>
            </a:r>
            <a:r>
              <a:rPr lang="en-US" dirty="0" err="1"/>
              <a:t>huyết</a:t>
            </a:r>
            <a:r>
              <a:rPr lang="en-US" dirty="0"/>
              <a:t>: </a:t>
            </a:r>
            <a:r>
              <a:rPr lang="en-US" dirty="0" err="1"/>
              <a:t>hiếm</a:t>
            </a:r>
            <a:r>
              <a:rPr lang="en-US" dirty="0"/>
              <a:t>.</a:t>
            </a:r>
          </a:p>
        </p:txBody>
      </p:sp>
      <p:sp>
        <p:nvSpPr>
          <p:cNvPr id="3" name="Title 2"/>
          <p:cNvSpPr>
            <a:spLocks noGrp="1"/>
          </p:cNvSpPr>
          <p:nvPr>
            <p:ph type="title"/>
          </p:nvPr>
        </p:nvSpPr>
        <p:spPr/>
        <p:txBody>
          <a:bodyPr/>
          <a:lstStyle/>
          <a:p>
            <a:r>
              <a:rPr lang="en-US" dirty="0"/>
              <a:t>CƠ QUAN KHÁC</a:t>
            </a:r>
          </a:p>
        </p:txBody>
      </p:sp>
    </p:spTree>
    <p:extLst>
      <p:ext uri="{BB962C8B-B14F-4D97-AF65-F5344CB8AC3E}">
        <p14:creationId xmlns:p14="http://schemas.microsoft.com/office/powerpoint/2010/main" val="1351928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720EC-6618-1346-97C2-F6A9C6467A29}"/>
              </a:ext>
            </a:extLst>
          </p:cNvPr>
          <p:cNvSpPr txBox="1"/>
          <p:nvPr/>
        </p:nvSpPr>
        <p:spPr>
          <a:xfrm>
            <a:off x="76200" y="914400"/>
            <a:ext cx="8839200" cy="3170099"/>
          </a:xfrm>
          <a:prstGeom prst="rect">
            <a:avLst/>
          </a:prstGeom>
          <a:noFill/>
        </p:spPr>
        <p:txBody>
          <a:bodyPr wrap="square" rtlCol="0">
            <a:spAutoFit/>
          </a:bodyPr>
          <a:lstStyle/>
          <a:p>
            <a:pPr marL="342900" indent="-342900">
              <a:buFont typeface="Arial" panose="020B0604020202020204" pitchFamily="34" charset="0"/>
              <a:buChar char="•"/>
            </a:pPr>
            <a:r>
              <a:rPr lang="vi-VN" sz="2000" dirty="0"/>
              <a:t>Toan chuyển hóa do thiếu oxi gây chuyển hóa yếm khí toan hô hấp: bệnh nhân phù phổi thì trao đổi khí qua màng PN-MM khó khăn --&gt; khả năng cung cấp oxi và thải CO2 sẽ kém </a:t>
            </a:r>
            <a:r>
              <a:rPr lang="vi-VN" sz="2000" dirty="0">
                <a:sym typeface="Wingdings" pitchFamily="2" charset="2"/>
              </a:rPr>
              <a:t> toan CH, toan HH.</a:t>
            </a:r>
          </a:p>
          <a:p>
            <a:endParaRPr lang="vi-VN" sz="2000" dirty="0"/>
          </a:p>
          <a:p>
            <a:pPr marL="342900" indent="-342900">
              <a:buFont typeface="Arial" panose="020B0604020202020204" pitchFamily="34" charset="0"/>
              <a:buChar char="•"/>
            </a:pPr>
            <a:r>
              <a:rPr lang="vi-VN" sz="2000" dirty="0"/>
              <a:t>Suy thận: những ca cực kì nặng sốc kéo dài.</a:t>
            </a:r>
          </a:p>
          <a:p>
            <a:br>
              <a:rPr lang="vi-VN" sz="2000" dirty="0"/>
            </a:br>
            <a:r>
              <a:rPr lang="vi-VN" sz="2000" dirty="0"/>
              <a:t>Thường trong ngạt nước, BS không để cho bệnh nhân sốc kéo dài, khi sốc cũng có thể kéo ra nhưng 1 khi mà não đã bị tổn thương rồi, sốc thần kinh rồi, nếu như cái não phù luôn rồi thì không có cách não chặn lại được hết, mình chỉ có kinh nghiệm để làm cho nó đừng nặng hơn. </a:t>
            </a:r>
            <a:endParaRPr lang="vi-VN" sz="2000" dirty="0">
              <a:effectLst/>
            </a:endParaRPr>
          </a:p>
        </p:txBody>
      </p:sp>
    </p:spTree>
    <p:extLst>
      <p:ext uri="{BB962C8B-B14F-4D97-AF65-F5344CB8AC3E}">
        <p14:creationId xmlns:p14="http://schemas.microsoft.com/office/powerpoint/2010/main" val="67603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TK: co </a:t>
            </a:r>
            <a:r>
              <a:rPr lang="en-US" dirty="0" err="1"/>
              <a:t>giật</a:t>
            </a:r>
            <a:r>
              <a:rPr lang="en-US" dirty="0"/>
              <a:t>, RL tri </a:t>
            </a:r>
            <a:r>
              <a:rPr lang="en-US" dirty="0" err="1"/>
              <a:t>giác</a:t>
            </a:r>
            <a:endParaRPr lang="en-US" dirty="0"/>
          </a:p>
          <a:p>
            <a:r>
              <a:rPr lang="en-US" dirty="0"/>
              <a:t>HH: </a:t>
            </a:r>
            <a:r>
              <a:rPr lang="en-US" dirty="0" err="1"/>
              <a:t>suy</a:t>
            </a:r>
            <a:r>
              <a:rPr lang="en-US" dirty="0"/>
              <a:t> </a:t>
            </a:r>
            <a:r>
              <a:rPr lang="en-US" dirty="0" err="1"/>
              <a:t>hô</a:t>
            </a:r>
            <a:r>
              <a:rPr lang="en-US" dirty="0"/>
              <a:t> </a:t>
            </a:r>
            <a:r>
              <a:rPr lang="en-US" dirty="0" err="1"/>
              <a:t>hấp</a:t>
            </a:r>
            <a:endParaRPr lang="en-US" dirty="0"/>
          </a:p>
          <a:p>
            <a:r>
              <a:rPr lang="en-US" dirty="0" err="1"/>
              <a:t>Tuần</a:t>
            </a:r>
            <a:r>
              <a:rPr lang="en-US" dirty="0"/>
              <a:t> </a:t>
            </a:r>
            <a:r>
              <a:rPr lang="en-US" dirty="0" err="1"/>
              <a:t>hoàn</a:t>
            </a:r>
            <a:r>
              <a:rPr lang="en-US" dirty="0"/>
              <a:t>: </a:t>
            </a:r>
            <a:r>
              <a:rPr lang="en-US" dirty="0" err="1"/>
              <a:t>sốc</a:t>
            </a:r>
            <a:r>
              <a:rPr lang="en-US" dirty="0"/>
              <a:t>, RLN, </a:t>
            </a:r>
            <a:r>
              <a:rPr lang="en-US" dirty="0" err="1"/>
              <a:t>ngưng</a:t>
            </a:r>
            <a:r>
              <a:rPr lang="en-US" dirty="0"/>
              <a:t> </a:t>
            </a:r>
            <a:r>
              <a:rPr lang="en-US" dirty="0" err="1"/>
              <a:t>tim</a:t>
            </a:r>
            <a:endParaRPr lang="en-US" dirty="0"/>
          </a:p>
          <a:p>
            <a:r>
              <a:rPr lang="en-US" dirty="0" err="1"/>
              <a:t>Cơ</a:t>
            </a:r>
            <a:r>
              <a:rPr lang="en-US" dirty="0"/>
              <a:t> </a:t>
            </a:r>
            <a:r>
              <a:rPr lang="en-US" dirty="0" err="1"/>
              <a:t>quan</a:t>
            </a:r>
            <a:r>
              <a:rPr lang="en-US" dirty="0"/>
              <a:t> </a:t>
            </a:r>
            <a:r>
              <a:rPr lang="en-US" dirty="0" err="1"/>
              <a:t>khác</a:t>
            </a:r>
            <a:r>
              <a:rPr lang="en-US" dirty="0"/>
              <a:t>: ±</a:t>
            </a:r>
          </a:p>
          <a:p>
            <a:r>
              <a:rPr lang="en-US" dirty="0" err="1"/>
              <a:t>Chấn</a:t>
            </a:r>
            <a:r>
              <a:rPr lang="en-US" dirty="0"/>
              <a:t> </a:t>
            </a:r>
            <a:r>
              <a:rPr lang="en-US" dirty="0" err="1"/>
              <a:t>thương</a:t>
            </a:r>
            <a:r>
              <a:rPr lang="en-US" dirty="0"/>
              <a:t>, </a:t>
            </a:r>
            <a:r>
              <a:rPr lang="en-US" dirty="0" err="1"/>
              <a:t>bệnh</a:t>
            </a:r>
            <a:r>
              <a:rPr lang="en-US" dirty="0"/>
              <a:t> </a:t>
            </a:r>
            <a:r>
              <a:rPr lang="en-US" dirty="0" err="1"/>
              <a:t>kèm</a:t>
            </a:r>
            <a:endParaRPr lang="en-US" dirty="0"/>
          </a:p>
        </p:txBody>
      </p:sp>
      <p:sp>
        <p:nvSpPr>
          <p:cNvPr id="3" name="Title 2"/>
          <p:cNvSpPr>
            <a:spLocks noGrp="1"/>
          </p:cNvSpPr>
          <p:nvPr>
            <p:ph type="title"/>
          </p:nvPr>
        </p:nvSpPr>
        <p:spPr/>
        <p:txBody>
          <a:bodyPr/>
          <a:lstStyle/>
          <a:p>
            <a:r>
              <a:rPr lang="en-US" dirty="0"/>
              <a:t>LÂM SÀNG</a:t>
            </a:r>
          </a:p>
        </p:txBody>
      </p:sp>
      <p:sp>
        <p:nvSpPr>
          <p:cNvPr id="4" name="TextBox 3">
            <a:extLst>
              <a:ext uri="{FF2B5EF4-FFF2-40B4-BE49-F238E27FC236}">
                <a16:creationId xmlns:a16="http://schemas.microsoft.com/office/drawing/2014/main" id="{C21045EB-85EA-634F-AA7D-090901AEE2A2}"/>
              </a:ext>
            </a:extLst>
          </p:cNvPr>
          <p:cNvSpPr txBox="1"/>
          <p:nvPr/>
        </p:nvSpPr>
        <p:spPr>
          <a:xfrm>
            <a:off x="228600" y="3962400"/>
            <a:ext cx="7696200" cy="1323439"/>
          </a:xfrm>
          <a:prstGeom prst="rect">
            <a:avLst/>
          </a:prstGeom>
          <a:noFill/>
        </p:spPr>
        <p:txBody>
          <a:bodyPr wrap="square" rtlCol="0">
            <a:spAutoFit/>
          </a:bodyPr>
          <a:lstStyle/>
          <a:p>
            <a:r>
              <a:rPr lang="en-US" sz="2000" b="1" dirty="0" err="1">
                <a:solidFill>
                  <a:srgbClr val="FF0000"/>
                </a:solidFill>
              </a:rPr>
              <a:t>Tiếp</a:t>
            </a:r>
            <a:r>
              <a:rPr lang="en-US" sz="2000" b="1" dirty="0">
                <a:solidFill>
                  <a:srgbClr val="FF0000"/>
                </a:solidFill>
              </a:rPr>
              <a:t> </a:t>
            </a:r>
            <a:r>
              <a:rPr lang="en-US" sz="2000" b="1" dirty="0" err="1">
                <a:solidFill>
                  <a:srgbClr val="FF0000"/>
                </a:solidFill>
              </a:rPr>
              <a:t>cận</a:t>
            </a:r>
            <a:r>
              <a:rPr lang="en-US" sz="2000" b="1" dirty="0">
                <a:solidFill>
                  <a:srgbClr val="FF0000"/>
                </a:solidFill>
              </a:rPr>
              <a:t> </a:t>
            </a:r>
            <a:r>
              <a:rPr lang="en-US" sz="2000" b="1" dirty="0" err="1">
                <a:solidFill>
                  <a:srgbClr val="FF0000"/>
                </a:solidFill>
              </a:rPr>
              <a:t>lâm</a:t>
            </a:r>
            <a:r>
              <a:rPr lang="en-US" sz="2000" b="1" dirty="0">
                <a:solidFill>
                  <a:srgbClr val="FF0000"/>
                </a:solidFill>
              </a:rPr>
              <a:t> </a:t>
            </a:r>
            <a:r>
              <a:rPr lang="en-US" sz="2000" b="1" dirty="0" err="1">
                <a:solidFill>
                  <a:srgbClr val="FF0000"/>
                </a:solidFill>
              </a:rPr>
              <a:t>sàng</a:t>
            </a:r>
            <a:r>
              <a:rPr lang="en-US" sz="2000" b="1" dirty="0">
                <a:solidFill>
                  <a:srgbClr val="FF0000"/>
                </a:solidFill>
              </a:rPr>
              <a:t>, </a:t>
            </a:r>
            <a:r>
              <a:rPr lang="en-US" sz="2000" b="1" dirty="0" err="1">
                <a:solidFill>
                  <a:srgbClr val="FF0000"/>
                </a:solidFill>
              </a:rPr>
              <a:t>trả</a:t>
            </a:r>
            <a:r>
              <a:rPr lang="en-US" sz="2000" b="1" dirty="0">
                <a:solidFill>
                  <a:srgbClr val="FF0000"/>
                </a:solidFill>
              </a:rPr>
              <a:t> </a:t>
            </a:r>
            <a:r>
              <a:rPr lang="en-US" sz="2000" b="1" dirty="0" err="1">
                <a:solidFill>
                  <a:srgbClr val="FF0000"/>
                </a:solidFill>
              </a:rPr>
              <a:t>lời</a:t>
            </a:r>
            <a:r>
              <a:rPr lang="en-US" sz="2000" b="1" dirty="0">
                <a:solidFill>
                  <a:srgbClr val="FF0000"/>
                </a:solidFill>
              </a:rPr>
              <a:t> 3 </a:t>
            </a:r>
            <a:r>
              <a:rPr lang="en-US" sz="2000" b="1" dirty="0" err="1">
                <a:solidFill>
                  <a:srgbClr val="FF0000"/>
                </a:solidFill>
              </a:rPr>
              <a:t>câu</a:t>
            </a:r>
            <a:r>
              <a:rPr lang="en-US" sz="2000" b="1" dirty="0">
                <a:solidFill>
                  <a:srgbClr val="FF0000"/>
                </a:solidFill>
              </a:rPr>
              <a:t> </a:t>
            </a:r>
            <a:r>
              <a:rPr lang="en-US" sz="2000" b="1" dirty="0" err="1">
                <a:solidFill>
                  <a:srgbClr val="FF0000"/>
                </a:solidFill>
              </a:rPr>
              <a:t>hỏi</a:t>
            </a:r>
            <a:r>
              <a:rPr lang="en-US" sz="2000" b="1" dirty="0">
                <a:solidFill>
                  <a:srgbClr val="FF0000"/>
                </a:solidFill>
              </a:rPr>
              <a:t> </a:t>
            </a:r>
            <a:r>
              <a:rPr lang="en-US" sz="2000" b="1" dirty="0" err="1">
                <a:solidFill>
                  <a:srgbClr val="FF0000"/>
                </a:solidFill>
              </a:rPr>
              <a:t>sau</a:t>
            </a:r>
            <a:r>
              <a:rPr lang="en-US" sz="2000" dirty="0"/>
              <a:t>:</a:t>
            </a:r>
          </a:p>
          <a:p>
            <a:pPr marL="342900" indent="-342900">
              <a:buFont typeface="+mj-lt"/>
              <a:buAutoNum type="arabicPeriod"/>
            </a:pPr>
            <a:r>
              <a:rPr lang="en-US" sz="2000" dirty="0" err="1"/>
              <a:t>Có</a:t>
            </a:r>
            <a:r>
              <a:rPr lang="en-US" sz="2000" dirty="0"/>
              <a:t> </a:t>
            </a:r>
            <a:r>
              <a:rPr lang="en-US" sz="2000" dirty="0" err="1"/>
              <a:t>suy</a:t>
            </a:r>
            <a:r>
              <a:rPr lang="en-US" sz="2000" dirty="0"/>
              <a:t> </a:t>
            </a:r>
            <a:r>
              <a:rPr lang="en-US" sz="2000" dirty="0" err="1"/>
              <a:t>hô</a:t>
            </a:r>
            <a:r>
              <a:rPr lang="en-US" sz="2000" dirty="0"/>
              <a:t> </a:t>
            </a:r>
            <a:r>
              <a:rPr lang="en-US" sz="2000" dirty="0" err="1"/>
              <a:t>hấp</a:t>
            </a:r>
            <a:r>
              <a:rPr lang="en-US" sz="2000" dirty="0"/>
              <a:t>?</a:t>
            </a:r>
          </a:p>
          <a:p>
            <a:pPr marL="342900" indent="-342900">
              <a:buFont typeface="+mj-lt"/>
              <a:buAutoNum type="arabicPeriod"/>
            </a:pPr>
            <a:r>
              <a:rPr lang="en-US" sz="2000" dirty="0" err="1"/>
              <a:t>Có</a:t>
            </a:r>
            <a:r>
              <a:rPr lang="en-US" sz="2000" dirty="0"/>
              <a:t> </a:t>
            </a:r>
            <a:r>
              <a:rPr lang="en-US" sz="2000" dirty="0" err="1"/>
              <a:t>tổn</a:t>
            </a:r>
            <a:r>
              <a:rPr lang="en-US" sz="2000" dirty="0"/>
              <a:t> </a:t>
            </a:r>
            <a:r>
              <a:rPr lang="en-US" sz="2000" dirty="0" err="1"/>
              <a:t>thương</a:t>
            </a:r>
            <a:r>
              <a:rPr lang="en-US" sz="2000" dirty="0"/>
              <a:t> </a:t>
            </a:r>
            <a:r>
              <a:rPr lang="en-US" sz="2000" dirty="0" err="1"/>
              <a:t>thần</a:t>
            </a:r>
            <a:r>
              <a:rPr lang="en-US" sz="2000" dirty="0"/>
              <a:t> </a:t>
            </a:r>
            <a:r>
              <a:rPr lang="en-US" sz="2000" dirty="0" err="1"/>
              <a:t>kinh</a:t>
            </a:r>
            <a:r>
              <a:rPr lang="en-US" sz="2000" dirty="0"/>
              <a:t>?</a:t>
            </a:r>
          </a:p>
          <a:p>
            <a:pPr marL="342900" indent="-342900">
              <a:buFont typeface="+mj-lt"/>
              <a:buAutoNum type="arabicPeriod"/>
            </a:pPr>
            <a:r>
              <a:rPr lang="en-US" sz="2000" dirty="0" err="1"/>
              <a:t>Có</a:t>
            </a:r>
            <a:r>
              <a:rPr lang="en-US" sz="2000" dirty="0"/>
              <a:t> </a:t>
            </a:r>
            <a:r>
              <a:rPr lang="en-US" sz="2000" dirty="0" err="1"/>
              <a:t>sốc</a:t>
            </a:r>
            <a:r>
              <a:rPr lang="en-US" sz="2000" dirty="0"/>
              <a:t> hay </a:t>
            </a:r>
            <a:r>
              <a:rPr lang="en-US" sz="2000" dirty="0" err="1"/>
              <a:t>không</a:t>
            </a:r>
            <a:r>
              <a:rPr lang="en-US" sz="2000" dirty="0"/>
              <a:t>?</a:t>
            </a:r>
          </a:p>
        </p:txBody>
      </p:sp>
    </p:spTree>
    <p:extLst>
      <p:ext uri="{BB962C8B-B14F-4D97-AF65-F5344CB8AC3E}">
        <p14:creationId xmlns:p14="http://schemas.microsoft.com/office/powerpoint/2010/main" val="335866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84EC31-19B9-5E4E-BDEA-F3BCB9E59834}"/>
              </a:ext>
            </a:extLst>
          </p:cNvPr>
          <p:cNvSpPr>
            <a:spLocks noGrp="1"/>
          </p:cNvSpPr>
          <p:nvPr>
            <p:ph type="title"/>
          </p:nvPr>
        </p:nvSpPr>
        <p:spPr>
          <a:xfrm>
            <a:off x="457200" y="0"/>
            <a:ext cx="8229600" cy="1143000"/>
          </a:xfrm>
        </p:spPr>
        <p:txBody>
          <a:bodyPr>
            <a:normAutofit fontScale="90000"/>
          </a:bodyPr>
          <a:lstStyle/>
          <a:p>
            <a:r>
              <a:rPr lang="en-US" dirty="0"/>
              <a:t>PEDIATRIC ARDS (PALICC 2015)</a:t>
            </a:r>
          </a:p>
        </p:txBody>
      </p:sp>
      <p:pic>
        <p:nvPicPr>
          <p:cNvPr id="7" name="Content Placeholder 6">
            <a:extLst>
              <a:ext uri="{FF2B5EF4-FFF2-40B4-BE49-F238E27FC236}">
                <a16:creationId xmlns:a16="http://schemas.microsoft.com/office/drawing/2014/main" id="{11FCFA0D-FE45-E942-A442-CBCC413C28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76" t="5159"/>
          <a:stretch/>
        </p:blipFill>
        <p:spPr>
          <a:xfrm>
            <a:off x="457200" y="762000"/>
            <a:ext cx="7722781" cy="6105585"/>
          </a:xfrm>
        </p:spPr>
      </p:pic>
    </p:spTree>
    <p:extLst>
      <p:ext uri="{BB962C8B-B14F-4D97-AF65-F5344CB8AC3E}">
        <p14:creationId xmlns:p14="http://schemas.microsoft.com/office/powerpoint/2010/main" val="290341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82038-E648-EB42-A741-10D75E6F115D}"/>
              </a:ext>
            </a:extLst>
          </p:cNvPr>
          <p:cNvSpPr txBox="1"/>
          <p:nvPr/>
        </p:nvSpPr>
        <p:spPr>
          <a:xfrm>
            <a:off x="228600" y="228600"/>
            <a:ext cx="8839200" cy="4524315"/>
          </a:xfrm>
          <a:prstGeom prst="rect">
            <a:avLst/>
          </a:prstGeom>
          <a:noFill/>
        </p:spPr>
        <p:txBody>
          <a:bodyPr wrap="square" rtlCol="0">
            <a:spAutoFit/>
          </a:bodyPr>
          <a:lstStyle/>
          <a:p>
            <a:r>
              <a:rPr lang="en-US" b="1" dirty="0" err="1">
                <a:solidFill>
                  <a:srgbClr val="FF0000"/>
                </a:solidFill>
              </a:rPr>
              <a:t>Bảng</a:t>
            </a:r>
            <a:r>
              <a:rPr lang="en-US" b="1" dirty="0">
                <a:solidFill>
                  <a:srgbClr val="FF0000"/>
                </a:solidFill>
              </a:rPr>
              <a:t> </a:t>
            </a:r>
            <a:r>
              <a:rPr lang="en-US" b="1" dirty="0" err="1">
                <a:solidFill>
                  <a:srgbClr val="FF0000"/>
                </a:solidFill>
              </a:rPr>
              <a:t>phân</a:t>
            </a:r>
            <a:r>
              <a:rPr lang="en-US" b="1" dirty="0">
                <a:solidFill>
                  <a:srgbClr val="FF0000"/>
                </a:solidFill>
              </a:rPr>
              <a:t> </a:t>
            </a:r>
            <a:r>
              <a:rPr lang="en-US" b="1" dirty="0" err="1">
                <a:solidFill>
                  <a:srgbClr val="FF0000"/>
                </a:solidFill>
              </a:rPr>
              <a:t>loại</a:t>
            </a:r>
            <a:r>
              <a:rPr lang="en-US" b="1" dirty="0">
                <a:solidFill>
                  <a:srgbClr val="FF0000"/>
                </a:solidFill>
              </a:rPr>
              <a:t> HỘI CHỨNG NGUY NGẬP HÔ HẤP CẤP (ARDS) </a:t>
            </a:r>
            <a:r>
              <a:rPr lang="en-US" b="1" dirty="0" err="1">
                <a:solidFill>
                  <a:srgbClr val="FF0000"/>
                </a:solidFill>
              </a:rPr>
              <a:t>Ở</a:t>
            </a:r>
            <a:r>
              <a:rPr lang="en-US" b="1" dirty="0">
                <a:solidFill>
                  <a:srgbClr val="FF0000"/>
                </a:solidFill>
              </a:rPr>
              <a:t> TRẺ EM </a:t>
            </a:r>
            <a:r>
              <a:rPr lang="en-US" b="1" dirty="0" err="1">
                <a:solidFill>
                  <a:srgbClr val="FF0000"/>
                </a:solidFill>
              </a:rPr>
              <a:t>theo</a:t>
            </a:r>
            <a:r>
              <a:rPr lang="en-US" b="1" dirty="0">
                <a:solidFill>
                  <a:srgbClr val="FF0000"/>
                </a:solidFill>
              </a:rPr>
              <a:t> PALICC 2015. (</a:t>
            </a:r>
            <a:r>
              <a:rPr lang="en-US" b="1" dirty="0" err="1">
                <a:solidFill>
                  <a:srgbClr val="FF0000"/>
                </a:solidFill>
              </a:rPr>
              <a:t>Cập</a:t>
            </a:r>
            <a:r>
              <a:rPr lang="en-US" b="1" dirty="0">
                <a:solidFill>
                  <a:srgbClr val="FF0000"/>
                </a:solidFill>
              </a:rPr>
              <a:t> </a:t>
            </a:r>
            <a:r>
              <a:rPr lang="en-US" b="1" dirty="0" err="1">
                <a:solidFill>
                  <a:srgbClr val="FF0000"/>
                </a:solidFill>
              </a:rPr>
              <a:t>nhật</a:t>
            </a:r>
            <a:r>
              <a:rPr lang="en-US" b="1" dirty="0">
                <a:solidFill>
                  <a:srgbClr val="FF0000"/>
                </a:solidFill>
              </a:rPr>
              <a:t> </a:t>
            </a:r>
            <a:r>
              <a:rPr lang="en-US" b="1" dirty="0" err="1">
                <a:solidFill>
                  <a:srgbClr val="FF0000"/>
                </a:solidFill>
              </a:rPr>
              <a:t>mới</a:t>
            </a:r>
            <a:r>
              <a:rPr lang="en-US" b="1" dirty="0">
                <a:solidFill>
                  <a:srgbClr val="FF0000"/>
                </a:solidFill>
              </a:rPr>
              <a:t> so </a:t>
            </a:r>
            <a:r>
              <a:rPr lang="en-US" b="1" dirty="0" err="1">
                <a:solidFill>
                  <a:srgbClr val="FF0000"/>
                </a:solidFill>
              </a:rPr>
              <a:t>với</a:t>
            </a:r>
            <a:r>
              <a:rPr lang="en-US" b="1" dirty="0">
                <a:solidFill>
                  <a:srgbClr val="FF0000"/>
                </a:solidFill>
              </a:rPr>
              <a:t> slide </a:t>
            </a:r>
            <a:r>
              <a:rPr lang="en-US" b="1" dirty="0" err="1">
                <a:solidFill>
                  <a:srgbClr val="FF0000"/>
                </a:solidFill>
              </a:rPr>
              <a:t>năm</a:t>
            </a:r>
            <a:r>
              <a:rPr lang="en-US" b="1" dirty="0">
                <a:solidFill>
                  <a:srgbClr val="FF0000"/>
                </a:solidFill>
              </a:rPr>
              <a:t> </a:t>
            </a:r>
            <a:r>
              <a:rPr lang="en-US" b="1" dirty="0" err="1">
                <a:solidFill>
                  <a:srgbClr val="FF0000"/>
                </a:solidFill>
              </a:rPr>
              <a:t>ngoái</a:t>
            </a:r>
            <a:r>
              <a:rPr lang="en-US" b="1" dirty="0">
                <a:solidFill>
                  <a:srgbClr val="FF0000"/>
                </a:solidFill>
              </a:rPr>
              <a:t>), </a:t>
            </a:r>
            <a:r>
              <a:rPr lang="en-US" b="1" dirty="0" err="1">
                <a:solidFill>
                  <a:srgbClr val="FF0000"/>
                </a:solidFill>
              </a:rPr>
              <a:t>coi</a:t>
            </a:r>
            <a:r>
              <a:rPr lang="en-US" b="1" dirty="0">
                <a:solidFill>
                  <a:srgbClr val="FF0000"/>
                </a:solidFill>
              </a:rPr>
              <a:t> </a:t>
            </a:r>
            <a:r>
              <a:rPr lang="en-US" b="1" dirty="0" err="1">
                <a:solidFill>
                  <a:srgbClr val="FF0000"/>
                </a:solidFill>
              </a:rPr>
              <a:t>chừng</a:t>
            </a:r>
            <a:r>
              <a:rPr lang="en-US" b="1" dirty="0">
                <a:solidFill>
                  <a:srgbClr val="FF0000"/>
                </a:solidFill>
              </a:rPr>
              <a:t> </a:t>
            </a:r>
            <a:r>
              <a:rPr lang="en-US" b="1" dirty="0" err="1">
                <a:solidFill>
                  <a:srgbClr val="FF0000"/>
                </a:solidFill>
              </a:rPr>
              <a:t>bị</a:t>
            </a:r>
            <a:r>
              <a:rPr lang="en-US" b="1" dirty="0">
                <a:solidFill>
                  <a:srgbClr val="FF0000"/>
                </a:solidFill>
              </a:rPr>
              <a:t> </a:t>
            </a:r>
            <a:r>
              <a:rPr lang="en-US" b="1" dirty="0" err="1">
                <a:solidFill>
                  <a:srgbClr val="FF0000"/>
                </a:solidFill>
              </a:rPr>
              <a:t>hỏi</a:t>
            </a:r>
            <a:r>
              <a:rPr lang="en-US" b="1" dirty="0">
                <a:solidFill>
                  <a:srgbClr val="FF0000"/>
                </a:solidFill>
              </a:rPr>
              <a:t> </a:t>
            </a:r>
            <a:r>
              <a:rPr lang="en-US" b="1" dirty="0" err="1">
                <a:solidFill>
                  <a:srgbClr val="FF0000"/>
                </a:solidFill>
              </a:rPr>
              <a:t>phần</a:t>
            </a:r>
            <a:r>
              <a:rPr lang="en-US" b="1" dirty="0">
                <a:solidFill>
                  <a:srgbClr val="FF0000"/>
                </a:solidFill>
              </a:rPr>
              <a:t> </a:t>
            </a:r>
            <a:r>
              <a:rPr lang="en-US" b="1" dirty="0" err="1">
                <a:solidFill>
                  <a:srgbClr val="FF0000"/>
                </a:solidFill>
              </a:rPr>
              <a:t>Thở</a:t>
            </a:r>
            <a:r>
              <a:rPr lang="en-US" b="1" dirty="0">
                <a:solidFill>
                  <a:srgbClr val="FF0000"/>
                </a:solidFill>
              </a:rPr>
              <a:t> OXY.</a:t>
            </a:r>
          </a:p>
          <a:p>
            <a:pPr marL="285750" indent="-285750">
              <a:buFont typeface="Arial" panose="020B0604020202020204" pitchFamily="34" charset="0"/>
              <a:buChar char="•"/>
            </a:pPr>
            <a:r>
              <a:rPr lang="en-US" dirty="0" err="1"/>
              <a:t>Tuổi</a:t>
            </a:r>
            <a:r>
              <a:rPr lang="en-US" dirty="0"/>
              <a:t>: </a:t>
            </a:r>
            <a:r>
              <a:rPr lang="en-US" dirty="0" err="1"/>
              <a:t>loại</a:t>
            </a:r>
            <a:r>
              <a:rPr lang="en-US" dirty="0"/>
              <a:t> </a:t>
            </a:r>
            <a:r>
              <a:rPr lang="en-US" dirty="0" err="1"/>
              <a:t>trừ</a:t>
            </a:r>
            <a:r>
              <a:rPr lang="en-US" dirty="0"/>
              <a:t> </a:t>
            </a:r>
            <a:r>
              <a:rPr lang="en-US" dirty="0" err="1"/>
              <a:t>bệnh</a:t>
            </a:r>
            <a:r>
              <a:rPr lang="en-US" dirty="0"/>
              <a:t> </a:t>
            </a:r>
            <a:r>
              <a:rPr lang="en-US" dirty="0" err="1"/>
              <a:t>nhân</a:t>
            </a:r>
            <a:r>
              <a:rPr lang="en-US" dirty="0"/>
              <a:t> </a:t>
            </a:r>
            <a:r>
              <a:rPr lang="en-US" dirty="0" err="1"/>
              <a:t>có</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bệnh</a:t>
            </a:r>
            <a:r>
              <a:rPr lang="en-US" dirty="0"/>
              <a:t> </a:t>
            </a:r>
            <a:r>
              <a:rPr lang="en-US" dirty="0" err="1"/>
              <a:t>phổi</a:t>
            </a:r>
            <a:r>
              <a:rPr lang="en-US" dirty="0"/>
              <a:t>.</a:t>
            </a:r>
          </a:p>
          <a:p>
            <a:pPr marL="285750" indent="-285750">
              <a:buFont typeface="Arial" panose="020B0604020202020204" pitchFamily="34" charset="0"/>
              <a:buChar char="•"/>
            </a:pPr>
            <a:r>
              <a:rPr lang="en-US" dirty="0" err="1"/>
              <a:t>Thời</a:t>
            </a:r>
            <a:r>
              <a:rPr lang="en-US" dirty="0"/>
              <a:t> </a:t>
            </a:r>
            <a:r>
              <a:rPr lang="en-US" dirty="0" err="1"/>
              <a:t>gian</a:t>
            </a:r>
            <a:r>
              <a:rPr lang="en-US" dirty="0"/>
              <a:t>: </a:t>
            </a:r>
            <a:r>
              <a:rPr lang="en-US" dirty="0" err="1"/>
              <a:t>trong</a:t>
            </a:r>
            <a:r>
              <a:rPr lang="en-US" dirty="0"/>
              <a:t> </a:t>
            </a:r>
            <a:r>
              <a:rPr lang="en-US" dirty="0" err="1"/>
              <a:t>vòng</a:t>
            </a:r>
            <a:r>
              <a:rPr lang="en-US" dirty="0"/>
              <a:t> 7 </a:t>
            </a:r>
            <a:r>
              <a:rPr lang="en-US" dirty="0" err="1"/>
              <a:t>ngày</a:t>
            </a:r>
            <a:r>
              <a:rPr lang="en-US" dirty="0"/>
              <a:t> </a:t>
            </a:r>
            <a:r>
              <a:rPr lang="en-US" dirty="0" err="1"/>
              <a:t>khi</a:t>
            </a:r>
            <a:r>
              <a:rPr lang="en-US" dirty="0"/>
              <a:t> </a:t>
            </a:r>
            <a:r>
              <a:rPr lang="en-US" dirty="0" err="1"/>
              <a:t>xuất</a:t>
            </a:r>
            <a:r>
              <a:rPr lang="en-US" dirty="0"/>
              <a:t> </a:t>
            </a:r>
            <a:r>
              <a:rPr lang="en-US" dirty="0" err="1"/>
              <a:t>hiện</a:t>
            </a:r>
            <a:r>
              <a:rPr lang="en-US" dirty="0"/>
              <a:t> </a:t>
            </a:r>
            <a:r>
              <a:rPr lang="en-US" dirty="0" err="1"/>
              <a:t>lâm</a:t>
            </a:r>
            <a:r>
              <a:rPr lang="en-US" dirty="0"/>
              <a:t> </a:t>
            </a:r>
            <a:r>
              <a:rPr lang="en-US" dirty="0" err="1"/>
              <a:t>sàng</a:t>
            </a:r>
            <a:r>
              <a:rPr lang="en-US" dirty="0"/>
              <a:t> </a:t>
            </a:r>
            <a:r>
              <a:rPr lang="en-US" dirty="0" err="1"/>
              <a:t>xấu</a:t>
            </a:r>
            <a:r>
              <a:rPr lang="en-US" dirty="0"/>
              <a:t> </a:t>
            </a:r>
            <a:r>
              <a:rPr lang="en-US" dirty="0" err="1"/>
              <a:t>hơn</a:t>
            </a:r>
            <a:r>
              <a:rPr lang="en-US" dirty="0"/>
              <a:t>.</a:t>
            </a:r>
          </a:p>
          <a:p>
            <a:pPr marL="285750" indent="-285750">
              <a:buFont typeface="Arial" panose="020B0604020202020204" pitchFamily="34" charset="0"/>
              <a:buChar char="•"/>
            </a:pPr>
            <a:r>
              <a:rPr lang="en-US" dirty="0" err="1"/>
              <a:t>Phù</a:t>
            </a:r>
            <a:r>
              <a:rPr lang="en-US" dirty="0"/>
              <a:t> </a:t>
            </a:r>
            <a:r>
              <a:rPr lang="en-US" dirty="0" err="1"/>
              <a:t>nề</a:t>
            </a:r>
            <a:r>
              <a:rPr lang="en-US" dirty="0"/>
              <a:t> </a:t>
            </a:r>
            <a:r>
              <a:rPr lang="en-US" dirty="0" err="1"/>
              <a:t>nguyên</a:t>
            </a:r>
            <a:r>
              <a:rPr lang="en-US" dirty="0"/>
              <a:t> </a:t>
            </a:r>
            <a:r>
              <a:rPr lang="en-US" dirty="0" err="1"/>
              <a:t>phát</a:t>
            </a:r>
            <a:r>
              <a:rPr lang="en-US" dirty="0"/>
              <a:t>: </a:t>
            </a:r>
            <a:r>
              <a:rPr lang="en-US" dirty="0" err="1"/>
              <a:t>suy</a:t>
            </a:r>
            <a:r>
              <a:rPr lang="en-US" dirty="0"/>
              <a:t> </a:t>
            </a:r>
            <a:r>
              <a:rPr lang="en-US" dirty="0" err="1"/>
              <a:t>hô</a:t>
            </a:r>
            <a:r>
              <a:rPr lang="en-US" dirty="0"/>
              <a:t> </a:t>
            </a:r>
            <a:r>
              <a:rPr lang="en-US" dirty="0" err="1"/>
              <a:t>hấp</a:t>
            </a:r>
            <a:r>
              <a:rPr lang="en-US" dirty="0"/>
              <a:t> </a:t>
            </a:r>
            <a:r>
              <a:rPr lang="en-US" dirty="0" err="1"/>
              <a:t>không</a:t>
            </a:r>
            <a:r>
              <a:rPr lang="en-US" dirty="0"/>
              <a:t> </a:t>
            </a:r>
            <a:r>
              <a:rPr lang="en-US" dirty="0" err="1"/>
              <a:t>có</a:t>
            </a:r>
            <a:r>
              <a:rPr lang="en-US" dirty="0"/>
              <a:t> </a:t>
            </a:r>
            <a:r>
              <a:rPr lang="en-US" dirty="0" err="1"/>
              <a:t>bằng</a:t>
            </a:r>
            <a:r>
              <a:rPr lang="en-US" dirty="0"/>
              <a:t> </a:t>
            </a:r>
            <a:r>
              <a:rPr lang="en-US" dirty="0" err="1"/>
              <a:t>chứng</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suy</a:t>
            </a:r>
            <a:r>
              <a:rPr lang="en-US" dirty="0"/>
              <a:t> </a:t>
            </a:r>
            <a:r>
              <a:rPr lang="en-US" dirty="0" err="1"/>
              <a:t>tim</a:t>
            </a:r>
            <a:r>
              <a:rPr lang="en-US" dirty="0"/>
              <a:t> </a:t>
            </a:r>
            <a:r>
              <a:rPr lang="en-US" dirty="0" err="1"/>
              <a:t>hoặc</a:t>
            </a:r>
            <a:r>
              <a:rPr lang="en-US" dirty="0"/>
              <a:t> </a:t>
            </a:r>
            <a:r>
              <a:rPr lang="en-US" dirty="0" err="1"/>
              <a:t>quá</a:t>
            </a:r>
            <a:r>
              <a:rPr lang="en-US" dirty="0"/>
              <a:t> </a:t>
            </a:r>
            <a:r>
              <a:rPr lang="en-US" dirty="0" err="1"/>
              <a:t>tải</a:t>
            </a:r>
            <a:r>
              <a:rPr lang="en-US" dirty="0"/>
              <a:t> </a:t>
            </a:r>
            <a:r>
              <a:rPr lang="en-US" dirty="0" err="1"/>
              <a:t>thể</a:t>
            </a:r>
            <a:r>
              <a:rPr lang="en-US" dirty="0"/>
              <a:t> </a:t>
            </a:r>
            <a:r>
              <a:rPr lang="en-US" dirty="0" err="1"/>
              <a:t>tích</a:t>
            </a:r>
            <a:r>
              <a:rPr lang="en-US" dirty="0"/>
              <a:t> </a:t>
            </a:r>
            <a:r>
              <a:rPr lang="en-US" dirty="0" err="1"/>
              <a:t>dịch</a:t>
            </a:r>
            <a:r>
              <a:rPr lang="en-US" dirty="0"/>
              <a:t> </a:t>
            </a:r>
            <a:r>
              <a:rPr lang="en-US" dirty="0" err="1"/>
              <a:t>tuần</a:t>
            </a:r>
            <a:r>
              <a:rPr lang="en-US" dirty="0"/>
              <a:t> </a:t>
            </a:r>
            <a:r>
              <a:rPr lang="en-US" dirty="0" err="1"/>
              <a:t>hoàn</a:t>
            </a:r>
            <a:r>
              <a:rPr lang="en-US" dirty="0"/>
              <a:t>.</a:t>
            </a:r>
          </a:p>
          <a:p>
            <a:pPr marL="285750" indent="-285750">
              <a:buFont typeface="Arial" panose="020B0604020202020204" pitchFamily="34" charset="0"/>
              <a:buChar char="•"/>
            </a:pPr>
            <a:r>
              <a:rPr lang="en-US" dirty="0" err="1"/>
              <a:t>Hình</a:t>
            </a:r>
            <a:r>
              <a:rPr lang="en-US" dirty="0"/>
              <a:t> </a:t>
            </a:r>
            <a:r>
              <a:rPr lang="en-US" dirty="0" err="1"/>
              <a:t>ảnh</a:t>
            </a:r>
            <a:r>
              <a:rPr lang="en-US" dirty="0"/>
              <a:t> </a:t>
            </a:r>
            <a:r>
              <a:rPr lang="en-US" dirty="0" err="1"/>
              <a:t>ngực</a:t>
            </a:r>
            <a:r>
              <a:rPr lang="en-US" dirty="0"/>
              <a:t>: </a:t>
            </a:r>
            <a:r>
              <a:rPr lang="en-US" dirty="0" err="1"/>
              <a:t>tương</a:t>
            </a:r>
            <a:r>
              <a:rPr lang="en-US" dirty="0"/>
              <a:t> </a:t>
            </a:r>
            <a:r>
              <a:rPr lang="en-US" dirty="0" err="1"/>
              <a:t>ứng</a:t>
            </a:r>
            <a:r>
              <a:rPr lang="en-US" dirty="0"/>
              <a:t> </a:t>
            </a:r>
            <a:r>
              <a:rPr lang="en-US" dirty="0" err="1"/>
              <a:t>bệnh</a:t>
            </a:r>
            <a:r>
              <a:rPr lang="en-US" dirty="0"/>
              <a:t> </a:t>
            </a:r>
            <a:r>
              <a:rPr lang="en-US" dirty="0" err="1"/>
              <a:t>lý</a:t>
            </a:r>
            <a:r>
              <a:rPr lang="en-US" dirty="0"/>
              <a:t> </a:t>
            </a:r>
            <a:r>
              <a:rPr lang="en-US" dirty="0" err="1"/>
              <a:t>phù</a:t>
            </a:r>
            <a:r>
              <a:rPr lang="en-US" dirty="0"/>
              <a:t> </a:t>
            </a:r>
            <a:r>
              <a:rPr lang="en-US" dirty="0" err="1"/>
              <a:t>mô</a:t>
            </a:r>
            <a:r>
              <a:rPr lang="en-US" dirty="0"/>
              <a:t> </a:t>
            </a:r>
            <a:r>
              <a:rPr lang="en-US" dirty="0" err="1"/>
              <a:t>kẽ</a:t>
            </a:r>
            <a:r>
              <a:rPr lang="en-US" dirty="0"/>
              <a:t> </a:t>
            </a:r>
            <a:r>
              <a:rPr lang="en-US" dirty="0" err="1"/>
              <a:t>cấp</a:t>
            </a:r>
            <a:r>
              <a:rPr lang="en-US" dirty="0"/>
              <a:t> </a:t>
            </a:r>
            <a:r>
              <a:rPr lang="en-US" dirty="0" err="1"/>
              <a:t>tính</a:t>
            </a:r>
            <a:r>
              <a:rPr lang="en-US" dirty="0"/>
              <a:t>.</a:t>
            </a:r>
          </a:p>
          <a:p>
            <a:pPr marL="285750" indent="-285750">
              <a:buFont typeface="Arial" panose="020B0604020202020204" pitchFamily="34" charset="0"/>
              <a:buChar char="•"/>
            </a:pPr>
            <a:r>
              <a:rPr lang="en-US" dirty="0"/>
              <a:t>Oxy </a:t>
            </a:r>
            <a:r>
              <a:rPr lang="en-US" dirty="0" err="1"/>
              <a:t>liệu</a:t>
            </a:r>
            <a:r>
              <a:rPr lang="en-US" dirty="0"/>
              <a:t> </a:t>
            </a:r>
            <a:r>
              <a:rPr lang="en-US" dirty="0" err="1"/>
              <a:t>pháp</a:t>
            </a:r>
            <a:r>
              <a:rPr lang="en-US" dirty="0"/>
              <a:t>:</a:t>
            </a:r>
          </a:p>
          <a:p>
            <a:endParaRPr lang="en-US" b="1" dirty="0"/>
          </a:p>
          <a:p>
            <a:r>
              <a:rPr lang="en-US" b="1" dirty="0" err="1"/>
              <a:t>Thở</a:t>
            </a:r>
            <a:r>
              <a:rPr lang="en-US" b="1" dirty="0"/>
              <a:t> </a:t>
            </a:r>
            <a:r>
              <a:rPr lang="en-US" b="1" dirty="0" err="1"/>
              <a:t>máy</a:t>
            </a:r>
            <a:r>
              <a:rPr lang="en-US" b="1" dirty="0"/>
              <a:t> </a:t>
            </a:r>
            <a:r>
              <a:rPr lang="en-US" b="1" dirty="0" err="1"/>
              <a:t>không</a:t>
            </a:r>
            <a:r>
              <a:rPr lang="en-US" b="1" dirty="0"/>
              <a:t> </a:t>
            </a:r>
            <a:r>
              <a:rPr lang="en-US" b="1" dirty="0" err="1"/>
              <a:t>xâm</a:t>
            </a:r>
            <a:r>
              <a:rPr lang="en-US" b="1" dirty="0"/>
              <a:t> </a:t>
            </a:r>
            <a:r>
              <a:rPr lang="en-US" b="1" dirty="0" err="1"/>
              <a:t>lấn</a:t>
            </a:r>
            <a:r>
              <a:rPr lang="en-US" b="1" dirty="0"/>
              <a:t> ( </a:t>
            </a:r>
            <a:r>
              <a:rPr lang="en-US" b="1" dirty="0" err="1"/>
              <a:t>sự</a:t>
            </a:r>
            <a:r>
              <a:rPr lang="en-US" b="1" dirty="0"/>
              <a:t> </a:t>
            </a:r>
            <a:r>
              <a:rPr lang="en-US" b="1" dirty="0" err="1"/>
              <a:t>phân</a:t>
            </a:r>
            <a:r>
              <a:rPr lang="en-US" b="1" dirty="0"/>
              <a:t> </a:t>
            </a:r>
            <a:r>
              <a:rPr lang="en-US" b="1" dirty="0" err="1"/>
              <a:t>tầng</a:t>
            </a:r>
            <a:r>
              <a:rPr lang="en-US" b="1" dirty="0"/>
              <a:t> </a:t>
            </a:r>
            <a:r>
              <a:rPr lang="en-US" b="1" dirty="0" err="1"/>
              <a:t>không</a:t>
            </a:r>
            <a:r>
              <a:rPr lang="en-US" b="1" dirty="0"/>
              <a:t> </a:t>
            </a:r>
            <a:r>
              <a:rPr lang="en-US" b="1" dirty="0" err="1"/>
              <a:t>nguy</a:t>
            </a:r>
            <a:r>
              <a:rPr lang="en-US" b="1" dirty="0"/>
              <a:t> </a:t>
            </a:r>
            <a:r>
              <a:rPr lang="en-US" b="1" dirty="0" err="1"/>
              <a:t>kịch</a:t>
            </a:r>
            <a:r>
              <a:rPr lang="en-US" b="1" dirty="0"/>
              <a:t>):</a:t>
            </a:r>
          </a:p>
          <a:p>
            <a:r>
              <a:rPr lang="en-US" dirty="0" err="1"/>
              <a:t>Thở</a:t>
            </a:r>
            <a:r>
              <a:rPr lang="en-US" dirty="0"/>
              <a:t> Oxy </a:t>
            </a:r>
            <a:r>
              <a:rPr lang="en-US" dirty="0" err="1"/>
              <a:t>mặt</a:t>
            </a:r>
            <a:r>
              <a:rPr lang="en-US" dirty="0"/>
              <a:t> </a:t>
            </a:r>
            <a:r>
              <a:rPr lang="en-US" dirty="0" err="1"/>
              <a:t>nạ</a:t>
            </a:r>
            <a:r>
              <a:rPr lang="en-US" dirty="0"/>
              <a:t> </a:t>
            </a:r>
            <a:r>
              <a:rPr lang="en-US" dirty="0" err="1"/>
              <a:t>hoặc</a:t>
            </a:r>
            <a:r>
              <a:rPr lang="en-US" dirty="0"/>
              <a:t> CPAP &gt;= 5cm H20</a:t>
            </a:r>
          </a:p>
          <a:p>
            <a:pPr marL="285750" indent="-285750">
              <a:buFont typeface="Arial" panose="020B0604020202020204" pitchFamily="34" charset="0"/>
              <a:buChar char="•"/>
            </a:pPr>
            <a:r>
              <a:rPr lang="en-US" dirty="0"/>
              <a:t>PaO2/ FiO2 &lt;= 300 (PF ratio).</a:t>
            </a:r>
          </a:p>
          <a:p>
            <a:pPr marL="285750" indent="-285750">
              <a:buFont typeface="Arial" panose="020B0604020202020204" pitchFamily="34" charset="0"/>
              <a:buChar char="•"/>
            </a:pPr>
            <a:r>
              <a:rPr lang="en-US" dirty="0"/>
              <a:t>SpO2/ FiO2 &lt;= 264 (SF ratio).</a:t>
            </a:r>
          </a:p>
          <a:p>
            <a:endParaRPr lang="en-US" b="1" dirty="0"/>
          </a:p>
          <a:p>
            <a:r>
              <a:rPr lang="en-US" b="1" dirty="0" err="1"/>
              <a:t>Thở</a:t>
            </a:r>
            <a:r>
              <a:rPr lang="en-US" b="1" dirty="0"/>
              <a:t> </a:t>
            </a:r>
            <a:r>
              <a:rPr lang="en-US" b="1" dirty="0" err="1"/>
              <a:t>máy</a:t>
            </a:r>
            <a:r>
              <a:rPr lang="en-US" b="1" dirty="0"/>
              <a:t> </a:t>
            </a:r>
            <a:r>
              <a:rPr lang="en-US" b="1" dirty="0" err="1"/>
              <a:t>xâm</a:t>
            </a:r>
            <a:r>
              <a:rPr lang="en-US" b="1" dirty="0"/>
              <a:t> </a:t>
            </a:r>
            <a:r>
              <a:rPr lang="en-US" b="1" dirty="0" err="1"/>
              <a:t>lấn</a:t>
            </a:r>
            <a:r>
              <a:rPr lang="en-US" b="1" dirty="0"/>
              <a:t>.</a:t>
            </a:r>
          </a:p>
          <a:p>
            <a:r>
              <a:rPr lang="en-US" dirty="0" err="1"/>
              <a:t>Chú</a:t>
            </a:r>
            <a:r>
              <a:rPr lang="en-US" dirty="0"/>
              <a:t> </a:t>
            </a:r>
            <a:r>
              <a:rPr lang="en-US" dirty="0" err="1"/>
              <a:t>ý</a:t>
            </a:r>
            <a:r>
              <a:rPr lang="en-US" dirty="0"/>
              <a:t> </a:t>
            </a:r>
            <a:r>
              <a:rPr lang="en-US" dirty="0" err="1"/>
              <a:t>công</a:t>
            </a:r>
            <a:r>
              <a:rPr lang="en-US" dirty="0"/>
              <a:t> </a:t>
            </a:r>
            <a:r>
              <a:rPr lang="en-US" dirty="0" err="1"/>
              <a:t>thức</a:t>
            </a:r>
            <a:r>
              <a:rPr lang="en-US" dirty="0"/>
              <a:t> </a:t>
            </a:r>
            <a:r>
              <a:rPr lang="en-US" dirty="0" err="1"/>
              <a:t>tính</a:t>
            </a:r>
            <a:r>
              <a:rPr lang="en-US" dirty="0"/>
              <a:t> </a:t>
            </a:r>
            <a:r>
              <a:rPr lang="en-US" dirty="0" err="1"/>
              <a:t>nằm</a:t>
            </a:r>
            <a:r>
              <a:rPr lang="en-US" dirty="0"/>
              <a:t> </a:t>
            </a:r>
            <a:r>
              <a:rPr lang="en-US" dirty="0" err="1"/>
              <a:t>ở</a:t>
            </a:r>
            <a:r>
              <a:rPr lang="en-US" dirty="0"/>
              <a:t> </a:t>
            </a:r>
            <a:r>
              <a:rPr lang="en-US" dirty="0" err="1"/>
              <a:t>cuối</a:t>
            </a:r>
            <a:r>
              <a:rPr lang="en-US" dirty="0"/>
              <a:t> </a:t>
            </a:r>
            <a:r>
              <a:rPr lang="en-US" dirty="0" err="1"/>
              <a:t>hình</a:t>
            </a:r>
            <a:r>
              <a:rPr lang="en-US" dirty="0"/>
              <a:t> slide </a:t>
            </a:r>
            <a:r>
              <a:rPr lang="en-US" dirty="0" err="1"/>
              <a:t>trên</a:t>
            </a:r>
            <a:r>
              <a:rPr lang="en-US" dirty="0"/>
              <a:t>. </a:t>
            </a:r>
          </a:p>
        </p:txBody>
      </p:sp>
    </p:spTree>
    <p:extLst>
      <p:ext uri="{BB962C8B-B14F-4D97-AF65-F5344CB8AC3E}">
        <p14:creationId xmlns:p14="http://schemas.microsoft.com/office/powerpoint/2010/main" val="88714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1826-4F2C-2846-933D-BC9D7A8D8FFE}"/>
              </a:ext>
            </a:extLst>
          </p:cNvPr>
          <p:cNvSpPr>
            <a:spLocks noGrp="1"/>
          </p:cNvSpPr>
          <p:nvPr>
            <p:ph type="title"/>
          </p:nvPr>
        </p:nvSpPr>
        <p:spPr>
          <a:xfrm>
            <a:off x="838200" y="304800"/>
            <a:ext cx="6822053" cy="1004727"/>
          </a:xfrm>
        </p:spPr>
        <p:txBody>
          <a:bodyPr>
            <a:normAutofit fontScale="90000"/>
          </a:bodyPr>
          <a:lstStyle/>
          <a:p>
            <a:r>
              <a:rPr lang="en-US" dirty="0"/>
              <a:t>CLINICAL MANIFESTATION</a:t>
            </a:r>
          </a:p>
        </p:txBody>
      </p:sp>
      <p:sp>
        <p:nvSpPr>
          <p:cNvPr id="3" name="Content Placeholder 2">
            <a:extLst>
              <a:ext uri="{FF2B5EF4-FFF2-40B4-BE49-F238E27FC236}">
                <a16:creationId xmlns:a16="http://schemas.microsoft.com/office/drawing/2014/main" id="{3E132720-8304-B844-B3B8-7B03114BFA02}"/>
              </a:ext>
            </a:extLst>
          </p:cNvPr>
          <p:cNvSpPr>
            <a:spLocks noGrp="1"/>
          </p:cNvSpPr>
          <p:nvPr>
            <p:ph idx="1"/>
          </p:nvPr>
        </p:nvSpPr>
        <p:spPr>
          <a:xfrm>
            <a:off x="838200" y="1447800"/>
            <a:ext cx="7772399" cy="4074458"/>
          </a:xfrm>
        </p:spPr>
        <p:txBody>
          <a:bodyPr>
            <a:normAutofit/>
          </a:bodyPr>
          <a:lstStyle/>
          <a:p>
            <a:pPr marL="0" indent="0">
              <a:buNone/>
            </a:pPr>
            <a:r>
              <a:rPr lang="en-SG" sz="2000" b="1" dirty="0" err="1"/>
              <a:t>Tăng</a:t>
            </a:r>
            <a:r>
              <a:rPr lang="en-SG" sz="2000" b="1" dirty="0"/>
              <a:t> </a:t>
            </a:r>
            <a:r>
              <a:rPr lang="en-SG" sz="2000" b="1" dirty="0" err="1"/>
              <a:t>áp</a:t>
            </a:r>
            <a:r>
              <a:rPr lang="en-SG" sz="2000" b="1" dirty="0"/>
              <a:t> </a:t>
            </a:r>
            <a:r>
              <a:rPr lang="en-SG" sz="2000" b="1" dirty="0" err="1"/>
              <a:t>lực</a:t>
            </a:r>
            <a:r>
              <a:rPr lang="en-SG" sz="2000" b="1" dirty="0"/>
              <a:t> </a:t>
            </a:r>
            <a:r>
              <a:rPr lang="en-SG" sz="2000" b="1" dirty="0" err="1"/>
              <a:t>nội</a:t>
            </a:r>
            <a:r>
              <a:rPr lang="en-SG" sz="2000" b="1" dirty="0"/>
              <a:t> </a:t>
            </a:r>
            <a:r>
              <a:rPr lang="en-SG" sz="2000" b="1" dirty="0" err="1"/>
              <a:t>sọ</a:t>
            </a:r>
            <a:r>
              <a:rPr lang="en-SG" sz="2000" b="1" dirty="0"/>
              <a:t> </a:t>
            </a:r>
            <a:r>
              <a:rPr lang="en-SG" sz="2000" b="1" dirty="0" err="1"/>
              <a:t>cấp</a:t>
            </a:r>
            <a:r>
              <a:rPr lang="en-SG" sz="2000" b="1" dirty="0"/>
              <a:t> </a:t>
            </a:r>
            <a:r>
              <a:rPr lang="en-SG" sz="2000" b="1" dirty="0" err="1"/>
              <a:t>tính</a:t>
            </a:r>
            <a:r>
              <a:rPr lang="en-SG" sz="2000" b="1" dirty="0"/>
              <a:t> </a:t>
            </a:r>
            <a:endParaRPr lang="en-SG" sz="2000" dirty="0"/>
          </a:p>
          <a:p>
            <a:r>
              <a:rPr lang="en-SG" sz="2000" b="1" dirty="0" err="1"/>
              <a:t>Đau</a:t>
            </a:r>
            <a:r>
              <a:rPr lang="en-SG" sz="2000" b="1" dirty="0"/>
              <a:t> </a:t>
            </a:r>
            <a:r>
              <a:rPr lang="en-SG" sz="2000" b="1" dirty="0" err="1"/>
              <a:t>đầu</a:t>
            </a:r>
            <a:r>
              <a:rPr lang="en-SG" sz="2000" b="1" dirty="0"/>
              <a:t>: </a:t>
            </a:r>
            <a:r>
              <a:rPr lang="en-SG" sz="2000" b="1" dirty="0" err="1"/>
              <a:t>xuất</a:t>
            </a:r>
            <a:r>
              <a:rPr lang="en-SG" sz="2000" b="1" dirty="0"/>
              <a:t> </a:t>
            </a:r>
            <a:r>
              <a:rPr lang="en-SG" sz="2000" b="1" dirty="0" err="1"/>
              <a:t>hiện</a:t>
            </a:r>
            <a:r>
              <a:rPr lang="en-SG" sz="2000" b="1" dirty="0"/>
              <a:t> </a:t>
            </a:r>
            <a:r>
              <a:rPr lang="en-SG" sz="2000" b="1" dirty="0" err="1"/>
              <a:t>sớm</a:t>
            </a:r>
            <a:r>
              <a:rPr lang="en-SG" sz="2000" b="1" dirty="0"/>
              <a:t>. </a:t>
            </a:r>
          </a:p>
          <a:p>
            <a:r>
              <a:rPr lang="en-SG" sz="2000" b="1" dirty="0" err="1"/>
              <a:t>Nôn</a:t>
            </a:r>
            <a:endParaRPr lang="en-SG" sz="2000" b="1" dirty="0"/>
          </a:p>
          <a:p>
            <a:r>
              <a:rPr lang="en-SG" sz="2000" b="1" dirty="0" err="1"/>
              <a:t>Thay</a:t>
            </a:r>
            <a:r>
              <a:rPr lang="en-SG" sz="2000" b="1" dirty="0"/>
              <a:t> </a:t>
            </a:r>
            <a:r>
              <a:rPr lang="en-SG" sz="2000" b="1" dirty="0" err="1"/>
              <a:t>đổi</a:t>
            </a:r>
            <a:r>
              <a:rPr lang="en-SG" sz="2000" b="1" dirty="0"/>
              <a:t> tri </a:t>
            </a:r>
            <a:r>
              <a:rPr lang="en-SG" sz="2000" b="1" dirty="0" err="1"/>
              <a:t>giác</a:t>
            </a:r>
            <a:r>
              <a:rPr lang="en-SG" sz="2000" b="1" dirty="0"/>
              <a:t>: </a:t>
            </a:r>
            <a:r>
              <a:rPr lang="en-SG" sz="2000" b="1" dirty="0" err="1"/>
              <a:t>rối</a:t>
            </a:r>
            <a:r>
              <a:rPr lang="en-SG" sz="2000" b="1" dirty="0"/>
              <a:t> </a:t>
            </a:r>
            <a:r>
              <a:rPr lang="en-SG" sz="2000" b="1" dirty="0" err="1"/>
              <a:t>loạn</a:t>
            </a:r>
            <a:r>
              <a:rPr lang="en-SG" sz="2000" b="1" dirty="0"/>
              <a:t> tri </a:t>
            </a:r>
            <a:r>
              <a:rPr lang="en-SG" sz="2000" b="1" dirty="0" err="1"/>
              <a:t>giác</a:t>
            </a:r>
            <a:r>
              <a:rPr lang="en-SG" sz="2000" b="1" dirty="0"/>
              <a:t> </a:t>
            </a:r>
            <a:r>
              <a:rPr lang="en-SG" sz="2000" b="1" dirty="0" err="1"/>
              <a:t>đột</a:t>
            </a:r>
            <a:r>
              <a:rPr lang="en-SG" sz="2000" b="1" dirty="0"/>
              <a:t> </a:t>
            </a:r>
            <a:r>
              <a:rPr lang="en-SG" sz="2000" b="1" dirty="0" err="1"/>
              <a:t>ngột</a:t>
            </a:r>
            <a:r>
              <a:rPr lang="en-SG" sz="2000" b="1" dirty="0"/>
              <a:t> </a:t>
            </a:r>
            <a:r>
              <a:rPr lang="en-SG" sz="2000" b="1" dirty="0" err="1"/>
              <a:t>chứng</a:t>
            </a:r>
            <a:r>
              <a:rPr lang="en-SG" sz="2000" b="1" dirty="0"/>
              <a:t> </a:t>
            </a:r>
            <a:r>
              <a:rPr lang="en-SG" sz="2000" b="1" dirty="0" err="1"/>
              <a:t>tỏ</a:t>
            </a:r>
            <a:r>
              <a:rPr lang="en-SG" sz="2000" b="1" dirty="0"/>
              <a:t> </a:t>
            </a:r>
            <a:r>
              <a:rPr lang="en-SG" sz="2000" b="1" dirty="0" err="1"/>
              <a:t>tổn</a:t>
            </a:r>
            <a:r>
              <a:rPr lang="en-SG" sz="2000" b="1" dirty="0"/>
              <a:t> </a:t>
            </a:r>
            <a:r>
              <a:rPr lang="en-SG" sz="2000" b="1" dirty="0" err="1"/>
              <a:t>thương</a:t>
            </a:r>
            <a:r>
              <a:rPr lang="en-SG" sz="2000" b="1" dirty="0"/>
              <a:t> </a:t>
            </a:r>
            <a:r>
              <a:rPr lang="en-SG" sz="2000" b="1" dirty="0" err="1"/>
              <a:t>não</a:t>
            </a:r>
            <a:r>
              <a:rPr lang="en-SG" sz="2000" b="1" dirty="0"/>
              <a:t> </a:t>
            </a:r>
            <a:r>
              <a:rPr lang="en-SG" sz="2000" b="1" dirty="0" err="1"/>
              <a:t>cấp</a:t>
            </a:r>
            <a:r>
              <a:rPr lang="en-SG" sz="2000" b="1" dirty="0"/>
              <a:t> </a:t>
            </a:r>
            <a:r>
              <a:rPr lang="en-SG" sz="2000" b="1" dirty="0" err="1"/>
              <a:t>tính</a:t>
            </a:r>
            <a:r>
              <a:rPr lang="en-SG" sz="2000" b="1" dirty="0"/>
              <a:t> </a:t>
            </a:r>
            <a:r>
              <a:rPr lang="en-SG" sz="2000" b="1" dirty="0" err="1"/>
              <a:t>hoặc</a:t>
            </a:r>
            <a:r>
              <a:rPr lang="en-SG" sz="2000" b="1" dirty="0"/>
              <a:t> </a:t>
            </a:r>
            <a:r>
              <a:rPr lang="en-SG" sz="2000" b="1" dirty="0" err="1"/>
              <a:t>thoát</a:t>
            </a:r>
            <a:r>
              <a:rPr lang="en-SG" sz="2000" b="1" dirty="0"/>
              <a:t> </a:t>
            </a:r>
            <a:r>
              <a:rPr lang="en-SG" sz="2000" b="1" dirty="0" err="1"/>
              <a:t>vị</a:t>
            </a:r>
            <a:r>
              <a:rPr lang="en-SG" sz="2000" b="1" dirty="0"/>
              <a:t> </a:t>
            </a:r>
            <a:r>
              <a:rPr lang="en-SG" sz="2000" b="1" dirty="0" err="1"/>
              <a:t>não</a:t>
            </a:r>
            <a:endParaRPr lang="en-SG" sz="2000" b="1" dirty="0"/>
          </a:p>
          <a:p>
            <a:r>
              <a:rPr lang="en-SG" sz="2000" b="1" dirty="0" err="1"/>
              <a:t>Phù</a:t>
            </a:r>
            <a:r>
              <a:rPr lang="en-SG" sz="2000" b="1" dirty="0"/>
              <a:t> </a:t>
            </a:r>
            <a:r>
              <a:rPr lang="en-SG" sz="2000" b="1" dirty="0" err="1"/>
              <a:t>gai</a:t>
            </a:r>
            <a:r>
              <a:rPr lang="en-SG" sz="2000" b="1" dirty="0"/>
              <a:t> </a:t>
            </a:r>
            <a:r>
              <a:rPr lang="en-SG" sz="2000" b="1" dirty="0" err="1"/>
              <a:t>thị</a:t>
            </a:r>
            <a:r>
              <a:rPr lang="en-SG" sz="2000" b="1" dirty="0"/>
              <a:t>: </a:t>
            </a:r>
            <a:r>
              <a:rPr lang="en-SG" sz="2000" b="1" dirty="0" err="1"/>
              <a:t>triệu</a:t>
            </a:r>
            <a:r>
              <a:rPr lang="en-SG" sz="2000" b="1" dirty="0"/>
              <a:t> </a:t>
            </a:r>
            <a:r>
              <a:rPr lang="en-SG" sz="2000" b="1" dirty="0" err="1"/>
              <a:t>chứng</a:t>
            </a:r>
            <a:r>
              <a:rPr lang="en-SG" sz="2000" b="1" dirty="0"/>
              <a:t> </a:t>
            </a:r>
            <a:r>
              <a:rPr lang="en-SG" sz="2000" b="1" dirty="0" err="1"/>
              <a:t>muộn</a:t>
            </a:r>
            <a:r>
              <a:rPr lang="en-SG" sz="2000" b="1" dirty="0"/>
              <a:t>, </a:t>
            </a:r>
            <a:r>
              <a:rPr lang="en-SG" sz="2000" b="1" dirty="0" err="1"/>
              <a:t>không</a:t>
            </a:r>
            <a:r>
              <a:rPr lang="en-SG" sz="2000" b="1" dirty="0"/>
              <a:t> </a:t>
            </a:r>
            <a:r>
              <a:rPr lang="en-SG" sz="2000" b="1" dirty="0" err="1"/>
              <a:t>loại</a:t>
            </a:r>
            <a:r>
              <a:rPr lang="en-SG" sz="2000" b="1" dirty="0"/>
              <a:t> </a:t>
            </a:r>
            <a:r>
              <a:rPr lang="en-SG" sz="2000" b="1" dirty="0" err="1"/>
              <a:t>trừ</a:t>
            </a:r>
            <a:r>
              <a:rPr lang="en-SG" sz="2000" b="1" dirty="0"/>
              <a:t> tang </a:t>
            </a:r>
            <a:r>
              <a:rPr lang="en-SG" sz="2000" b="1" dirty="0" err="1"/>
              <a:t>áp</a:t>
            </a:r>
            <a:r>
              <a:rPr lang="en-SG" sz="2000" b="1" dirty="0"/>
              <a:t> </a:t>
            </a:r>
            <a:r>
              <a:rPr lang="en-SG" sz="2000" b="1" dirty="0" err="1"/>
              <a:t>lực</a:t>
            </a:r>
            <a:r>
              <a:rPr lang="en-SG" sz="2000" b="1" dirty="0"/>
              <a:t> </a:t>
            </a:r>
            <a:r>
              <a:rPr lang="en-SG" sz="2000" b="1" dirty="0" err="1"/>
              <a:t>nội</a:t>
            </a:r>
            <a:r>
              <a:rPr lang="en-SG" sz="2000" b="1" dirty="0"/>
              <a:t> </a:t>
            </a:r>
            <a:r>
              <a:rPr lang="en-SG" sz="2000" b="1" dirty="0" err="1"/>
              <a:t>sọ</a:t>
            </a:r>
            <a:r>
              <a:rPr lang="en-SG" sz="2000" b="1" dirty="0"/>
              <a:t> </a:t>
            </a:r>
            <a:r>
              <a:rPr lang="en-SG" sz="2000" b="1" dirty="0" err="1"/>
              <a:t>nếu</a:t>
            </a:r>
            <a:r>
              <a:rPr lang="en-SG" sz="2000" b="1" dirty="0"/>
              <a:t> </a:t>
            </a:r>
            <a:r>
              <a:rPr lang="en-SG" sz="2000" b="1" dirty="0" err="1"/>
              <a:t>không</a:t>
            </a:r>
            <a:r>
              <a:rPr lang="en-SG" sz="2000" b="1" dirty="0"/>
              <a:t> </a:t>
            </a:r>
            <a:r>
              <a:rPr lang="en-SG" sz="2000" b="1" dirty="0" err="1"/>
              <a:t>phù</a:t>
            </a:r>
            <a:r>
              <a:rPr lang="en-SG" sz="2000" b="1" dirty="0"/>
              <a:t> </a:t>
            </a:r>
            <a:r>
              <a:rPr lang="en-SG" sz="2000" b="1" dirty="0" err="1"/>
              <a:t>gai</a:t>
            </a:r>
            <a:r>
              <a:rPr lang="en-SG" sz="2000" b="1" dirty="0"/>
              <a:t> </a:t>
            </a:r>
            <a:r>
              <a:rPr lang="en-SG" sz="2000" b="1" dirty="0" err="1"/>
              <a:t>thị</a:t>
            </a:r>
            <a:endParaRPr lang="en-SG" sz="2000" b="1" dirty="0"/>
          </a:p>
          <a:p>
            <a:r>
              <a:rPr lang="en-SG" sz="2000" b="1" dirty="0" err="1"/>
              <a:t>Tổn</a:t>
            </a:r>
            <a:r>
              <a:rPr lang="en-SG" sz="2000" b="1" dirty="0"/>
              <a:t> </a:t>
            </a:r>
            <a:r>
              <a:rPr lang="en-SG" sz="2000" b="1" dirty="0" err="1"/>
              <a:t>thương</a:t>
            </a:r>
            <a:r>
              <a:rPr lang="en-SG" sz="2000" b="1" dirty="0"/>
              <a:t> </a:t>
            </a:r>
            <a:r>
              <a:rPr lang="en-SG" sz="2000" b="1" dirty="0" err="1"/>
              <a:t>thần</a:t>
            </a:r>
            <a:r>
              <a:rPr lang="en-SG" sz="2000" b="1" dirty="0"/>
              <a:t> </a:t>
            </a:r>
            <a:r>
              <a:rPr lang="en-SG" sz="2000" b="1" dirty="0" err="1"/>
              <a:t>kinh</a:t>
            </a:r>
            <a:r>
              <a:rPr lang="en-SG" sz="2000" b="1" dirty="0"/>
              <a:t> </a:t>
            </a:r>
            <a:r>
              <a:rPr lang="en-SG" sz="2000" b="1" dirty="0" err="1"/>
              <a:t>khu</a:t>
            </a:r>
            <a:r>
              <a:rPr lang="en-SG" sz="2000" b="1" dirty="0"/>
              <a:t> </a:t>
            </a:r>
            <a:r>
              <a:rPr lang="en-SG" sz="2000" b="1" dirty="0" err="1"/>
              <a:t>trú</a:t>
            </a:r>
            <a:endParaRPr lang="en-SG" sz="2000" b="1" dirty="0"/>
          </a:p>
          <a:p>
            <a:r>
              <a:rPr lang="en-SG" sz="2000" b="1" dirty="0" err="1"/>
              <a:t>Tăng</a:t>
            </a:r>
            <a:r>
              <a:rPr lang="en-SG" sz="2000" b="1" dirty="0"/>
              <a:t> </a:t>
            </a:r>
            <a:r>
              <a:rPr lang="en-SG" sz="2000" b="1" dirty="0" err="1"/>
              <a:t>huyết</a:t>
            </a:r>
            <a:r>
              <a:rPr lang="en-SG" sz="2000" b="1" dirty="0"/>
              <a:t> </a:t>
            </a:r>
            <a:r>
              <a:rPr lang="en-SG" sz="2000" b="1" dirty="0" err="1"/>
              <a:t>áp</a:t>
            </a:r>
            <a:r>
              <a:rPr lang="en-SG" sz="2000" b="1" dirty="0"/>
              <a:t>, </a:t>
            </a:r>
            <a:r>
              <a:rPr lang="en-SG" sz="2000" b="1" dirty="0" err="1"/>
              <a:t>chậm</a:t>
            </a:r>
            <a:r>
              <a:rPr lang="en-SG" sz="2000" b="1" dirty="0"/>
              <a:t> </a:t>
            </a:r>
            <a:r>
              <a:rPr lang="en-SG" sz="2000" b="1" dirty="0" err="1"/>
              <a:t>nhịp</a:t>
            </a:r>
            <a:r>
              <a:rPr lang="en-SG" sz="2000" b="1" dirty="0"/>
              <a:t> </a:t>
            </a:r>
            <a:r>
              <a:rPr lang="en-SG" sz="2000" b="1" dirty="0" err="1"/>
              <a:t>tim</a:t>
            </a:r>
            <a:r>
              <a:rPr lang="en-SG" sz="2000" b="1" dirty="0"/>
              <a:t>, </a:t>
            </a:r>
            <a:r>
              <a:rPr lang="en-SG" sz="2000" b="1" dirty="0" err="1"/>
              <a:t>rối</a:t>
            </a:r>
            <a:r>
              <a:rPr lang="en-SG" sz="2000" b="1" dirty="0"/>
              <a:t> loan </a:t>
            </a:r>
            <a:r>
              <a:rPr lang="en-SG" sz="2000" b="1" dirty="0" err="1"/>
              <a:t>nhịp</a:t>
            </a:r>
            <a:r>
              <a:rPr lang="en-SG" sz="2000" b="1" dirty="0"/>
              <a:t> </a:t>
            </a:r>
            <a:r>
              <a:rPr lang="en-SG" sz="2000" b="1" dirty="0" err="1"/>
              <a:t>thở</a:t>
            </a:r>
            <a:r>
              <a:rPr lang="en-SG" sz="2000" b="1" dirty="0"/>
              <a:t>: tam </a:t>
            </a:r>
            <a:r>
              <a:rPr lang="en-SG" sz="2000" b="1" dirty="0" err="1"/>
              <a:t>chứng</a:t>
            </a:r>
            <a:r>
              <a:rPr lang="en-SG" sz="2000" b="1" dirty="0"/>
              <a:t> Cushing, </a:t>
            </a:r>
            <a:r>
              <a:rPr lang="en-SG" sz="2000" b="1" dirty="0" err="1"/>
              <a:t>là</a:t>
            </a:r>
            <a:r>
              <a:rPr lang="en-SG" sz="2000" b="1" dirty="0"/>
              <a:t> </a:t>
            </a:r>
            <a:r>
              <a:rPr lang="en-SG" sz="2000" b="1" dirty="0" err="1"/>
              <a:t>dấu</a:t>
            </a:r>
            <a:r>
              <a:rPr lang="en-SG" sz="2000" b="1" dirty="0"/>
              <a:t> </a:t>
            </a:r>
            <a:r>
              <a:rPr lang="en-SG" sz="2000" b="1" dirty="0" err="1"/>
              <a:t>hiệu</a:t>
            </a:r>
            <a:r>
              <a:rPr lang="en-SG" sz="2000" b="1" dirty="0"/>
              <a:t> </a:t>
            </a:r>
            <a:r>
              <a:rPr lang="en-SG" sz="2000" b="1" dirty="0" err="1"/>
              <a:t>trễ</a:t>
            </a:r>
            <a:r>
              <a:rPr lang="en-SG" sz="2000" b="1" dirty="0"/>
              <a:t>, </a:t>
            </a:r>
            <a:r>
              <a:rPr lang="en-SG" sz="2000" b="1" dirty="0" err="1"/>
              <a:t>nguy</a:t>
            </a:r>
            <a:r>
              <a:rPr lang="en-SG" sz="2000" b="1" dirty="0"/>
              <a:t> </a:t>
            </a:r>
            <a:r>
              <a:rPr lang="en-SG" sz="2000" b="1" dirty="0" err="1"/>
              <a:t>cơ</a:t>
            </a:r>
            <a:r>
              <a:rPr lang="en-SG" sz="2000" b="1" dirty="0"/>
              <a:t> </a:t>
            </a:r>
            <a:r>
              <a:rPr lang="en-SG" sz="2000" b="1" dirty="0" err="1"/>
              <a:t>thoát</a:t>
            </a:r>
            <a:r>
              <a:rPr lang="en-SG" sz="2000" b="1" dirty="0"/>
              <a:t> </a:t>
            </a:r>
            <a:r>
              <a:rPr lang="en-SG" sz="2000" b="1" dirty="0" err="1"/>
              <a:t>vị</a:t>
            </a:r>
            <a:r>
              <a:rPr lang="en-SG" sz="2000" b="1" dirty="0"/>
              <a:t> </a:t>
            </a:r>
            <a:r>
              <a:rPr lang="en-SG" sz="2000" b="1" dirty="0" err="1"/>
              <a:t>não</a:t>
            </a:r>
            <a:r>
              <a:rPr lang="en-SG" sz="2000" b="1" dirty="0"/>
              <a:t>. </a:t>
            </a:r>
            <a:endParaRPr lang="en-SG" sz="2000" dirty="0"/>
          </a:p>
          <a:p>
            <a:pPr marL="109728" indent="0">
              <a:buNone/>
            </a:pPr>
            <a:endParaRPr lang="en-SG" sz="2000" dirty="0"/>
          </a:p>
          <a:p>
            <a:pPr marL="0" indent="0">
              <a:buNone/>
            </a:pPr>
            <a:endParaRPr lang="en-US" sz="2000" dirty="0"/>
          </a:p>
        </p:txBody>
      </p:sp>
    </p:spTree>
    <p:extLst>
      <p:ext uri="{BB962C8B-B14F-4D97-AF65-F5344CB8AC3E}">
        <p14:creationId xmlns:p14="http://schemas.microsoft.com/office/powerpoint/2010/main" val="364078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Định</a:t>
            </a:r>
            <a:r>
              <a:rPr lang="en-US" b="1" dirty="0"/>
              <a:t> </a:t>
            </a:r>
            <a:r>
              <a:rPr lang="en-US" b="1" dirty="0" err="1"/>
              <a:t>nghĩa</a:t>
            </a:r>
            <a:r>
              <a:rPr lang="en-US" b="1" dirty="0"/>
              <a:t>, </a:t>
            </a:r>
            <a:r>
              <a:rPr lang="en-US" b="1" dirty="0" err="1"/>
              <a:t>Lâm</a:t>
            </a:r>
            <a:r>
              <a:rPr lang="en-US" b="1" dirty="0"/>
              <a:t> </a:t>
            </a:r>
            <a:r>
              <a:rPr lang="en-US" b="1" dirty="0" err="1"/>
              <a:t>sàng</a:t>
            </a:r>
            <a:r>
              <a:rPr lang="en-US" b="1" dirty="0"/>
              <a:t>, </a:t>
            </a:r>
            <a:r>
              <a:rPr lang="en-US" b="1" dirty="0" err="1"/>
              <a:t>Cận</a:t>
            </a:r>
            <a:r>
              <a:rPr lang="en-US" b="1" dirty="0"/>
              <a:t> </a:t>
            </a:r>
            <a:r>
              <a:rPr lang="en-US" b="1" dirty="0" err="1"/>
              <a:t>lâm</a:t>
            </a:r>
            <a:r>
              <a:rPr lang="en-US" b="1" dirty="0"/>
              <a:t> </a:t>
            </a:r>
            <a:r>
              <a:rPr lang="en-US" b="1" dirty="0" err="1"/>
              <a:t>sàng</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cấp</a:t>
            </a:r>
            <a:r>
              <a:rPr lang="en-US" b="1" dirty="0"/>
              <a:t> </a:t>
            </a:r>
            <a:r>
              <a:rPr lang="en-US" b="1" dirty="0" err="1"/>
              <a:t>cứu</a:t>
            </a:r>
            <a:r>
              <a:rPr lang="en-US" b="1" dirty="0"/>
              <a:t> </a:t>
            </a:r>
            <a:r>
              <a:rPr lang="en-US" b="1" dirty="0" err="1"/>
              <a:t>tại</a:t>
            </a:r>
            <a:r>
              <a:rPr lang="en-US" b="1" dirty="0"/>
              <a:t> </a:t>
            </a:r>
            <a:r>
              <a:rPr lang="en-US" b="1" dirty="0" err="1"/>
              <a:t>hiện</a:t>
            </a:r>
            <a:r>
              <a:rPr lang="en-US" b="1" dirty="0"/>
              <a:t> </a:t>
            </a:r>
            <a:r>
              <a:rPr lang="en-US" b="1" dirty="0" err="1"/>
              <a:t>trường</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xử</a:t>
            </a:r>
            <a:r>
              <a:rPr lang="en-US" b="1" dirty="0"/>
              <a:t> </a:t>
            </a:r>
            <a:r>
              <a:rPr lang="en-US" b="1" dirty="0" err="1"/>
              <a:t>trí</a:t>
            </a:r>
            <a:r>
              <a:rPr lang="en-US" b="1" dirty="0"/>
              <a:t> </a:t>
            </a:r>
            <a:r>
              <a:rPr lang="en-US" b="1" dirty="0" err="1"/>
              <a:t>tại</a:t>
            </a:r>
            <a:r>
              <a:rPr lang="en-US" b="1" dirty="0"/>
              <a:t> </a:t>
            </a:r>
            <a:r>
              <a:rPr lang="en-US" b="1" dirty="0" err="1"/>
              <a:t>bệnh</a:t>
            </a:r>
            <a:r>
              <a:rPr lang="en-US" b="1" dirty="0"/>
              <a:t> </a:t>
            </a:r>
            <a:r>
              <a:rPr lang="en-US" b="1" dirty="0" err="1"/>
              <a:t>viện</a:t>
            </a:r>
            <a:endParaRPr lang="en-US" b="1" dirty="0"/>
          </a:p>
          <a:p>
            <a:pPr marL="624078" indent="-514350">
              <a:buFont typeface="+mj-lt"/>
              <a:buAutoNum type="arabicPeriod"/>
            </a:pPr>
            <a:r>
              <a:rPr lang="en-US" b="1" dirty="0" err="1"/>
              <a:t>Trình</a:t>
            </a:r>
            <a:r>
              <a:rPr lang="en-US" b="1" dirty="0"/>
              <a:t> </a:t>
            </a:r>
            <a:r>
              <a:rPr lang="en-US" b="1" dirty="0" err="1"/>
              <a:t>bày</a:t>
            </a:r>
            <a:r>
              <a:rPr lang="en-US" b="1" dirty="0"/>
              <a:t> </a:t>
            </a:r>
            <a:r>
              <a:rPr lang="en-US" b="1" dirty="0" err="1"/>
              <a:t>được</a:t>
            </a:r>
            <a:r>
              <a:rPr lang="en-US" b="1" dirty="0"/>
              <a:t> </a:t>
            </a:r>
            <a:r>
              <a:rPr lang="en-US" b="1" dirty="0" err="1"/>
              <a:t>tiên</a:t>
            </a:r>
            <a:r>
              <a:rPr lang="en-US" b="1" dirty="0"/>
              <a:t> </a:t>
            </a:r>
            <a:r>
              <a:rPr lang="en-US" b="1" dirty="0" err="1"/>
              <a:t>lượng</a:t>
            </a:r>
            <a:r>
              <a:rPr lang="en-US" b="1" dirty="0"/>
              <a:t> </a:t>
            </a:r>
            <a:r>
              <a:rPr lang="en-US" b="1" dirty="0" err="1"/>
              <a:t>nặng</a:t>
            </a:r>
            <a:r>
              <a:rPr lang="en-US" b="1" dirty="0"/>
              <a:t> </a:t>
            </a:r>
            <a:r>
              <a:rPr lang="en-US" b="1" dirty="0" err="1"/>
              <a:t>ngạt</a:t>
            </a:r>
            <a:r>
              <a:rPr lang="en-US" b="1" dirty="0"/>
              <a:t> </a:t>
            </a:r>
            <a:r>
              <a:rPr lang="en-US" b="1" dirty="0" err="1"/>
              <a:t>nước</a:t>
            </a:r>
            <a:r>
              <a:rPr lang="en-US" b="1" dirty="0"/>
              <a:t> </a:t>
            </a:r>
          </a:p>
          <a:p>
            <a:pPr marL="624078" indent="-514350">
              <a:buFont typeface="+mj-lt"/>
              <a:buAutoNum type="arabicPeriod"/>
            </a:pPr>
            <a:r>
              <a:rPr lang="en-US" b="1" dirty="0" err="1"/>
              <a:t>Phòng</a:t>
            </a:r>
            <a:r>
              <a:rPr lang="en-US" b="1" dirty="0"/>
              <a:t> </a:t>
            </a:r>
            <a:r>
              <a:rPr lang="en-US" b="1" dirty="0" err="1"/>
              <a:t>ngừa</a:t>
            </a:r>
            <a:r>
              <a:rPr lang="en-US" b="1" dirty="0"/>
              <a:t> </a:t>
            </a:r>
            <a:r>
              <a:rPr lang="en-US" b="1" dirty="0" err="1"/>
              <a:t>ngạt</a:t>
            </a:r>
            <a:r>
              <a:rPr lang="en-US" b="1" dirty="0"/>
              <a:t> </a:t>
            </a:r>
            <a:r>
              <a:rPr lang="en-US" b="1" dirty="0" err="1"/>
              <a:t>nước</a:t>
            </a:r>
            <a:endParaRPr lang="en-US" b="1" dirty="0"/>
          </a:p>
          <a:p>
            <a:pPr marL="109728" indent="0">
              <a:buNone/>
            </a:pPr>
            <a:endParaRPr lang="en-US" b="1" dirty="0"/>
          </a:p>
          <a:p>
            <a:pPr marL="624078" indent="-514350">
              <a:buFont typeface="+mj-lt"/>
              <a:buAutoNum type="arabicPeriod"/>
            </a:pPr>
            <a:endParaRPr lang="en-US" b="1" dirty="0"/>
          </a:p>
        </p:txBody>
      </p:sp>
      <p:sp>
        <p:nvSpPr>
          <p:cNvPr id="3" name="Title 2"/>
          <p:cNvSpPr>
            <a:spLocks noGrp="1"/>
          </p:cNvSpPr>
          <p:nvPr>
            <p:ph type="title"/>
          </p:nvPr>
        </p:nvSpPr>
        <p:spPr/>
        <p:txBody>
          <a:bodyPr/>
          <a:lstStyle/>
          <a:p>
            <a:r>
              <a:rPr lang="en-US" dirty="0"/>
              <a:t>MỤC TIÊU</a:t>
            </a:r>
          </a:p>
        </p:txBody>
      </p:sp>
    </p:spTree>
    <p:extLst>
      <p:ext uri="{BB962C8B-B14F-4D97-AF65-F5344CB8AC3E}">
        <p14:creationId xmlns:p14="http://schemas.microsoft.com/office/powerpoint/2010/main" val="1827662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1</a:t>
            </a:r>
            <a:r>
              <a:rPr lang="en-US" dirty="0"/>
              <a:t>: </a:t>
            </a:r>
            <a:r>
              <a:rPr lang="en-US" dirty="0" err="1"/>
              <a:t>bệnh</a:t>
            </a:r>
            <a:r>
              <a:rPr lang="en-US" dirty="0"/>
              <a:t> </a:t>
            </a:r>
            <a:r>
              <a:rPr lang="en-US" dirty="0" err="1"/>
              <a:t>nhân</a:t>
            </a:r>
            <a:r>
              <a:rPr lang="en-US" dirty="0"/>
              <a:t> </a:t>
            </a:r>
            <a:r>
              <a:rPr lang="en-US" dirty="0" err="1"/>
              <a:t>không</a:t>
            </a:r>
            <a:r>
              <a:rPr lang="en-US" dirty="0"/>
              <a:t> </a:t>
            </a:r>
            <a:r>
              <a:rPr lang="en-US" dirty="0" err="1"/>
              <a:t>rõ</a:t>
            </a:r>
            <a:r>
              <a:rPr lang="en-US" dirty="0"/>
              <a:t> </a:t>
            </a:r>
            <a:r>
              <a:rPr lang="en-US" dirty="0" err="1"/>
              <a:t>hít</a:t>
            </a:r>
            <a:r>
              <a:rPr lang="en-US" dirty="0"/>
              <a:t> </a:t>
            </a:r>
            <a:r>
              <a:rPr lang="en-US" dirty="0" err="1"/>
              <a:t>sặc</a:t>
            </a:r>
            <a:endParaRPr lang="en-US" dirty="0"/>
          </a:p>
          <a:p>
            <a:r>
              <a:rPr lang="en-US" dirty="0" err="1">
                <a:sym typeface="Wingdings" pitchFamily="2" charset="2"/>
              </a:rPr>
              <a:t>Xử</a:t>
            </a:r>
            <a:r>
              <a:rPr lang="en-US" dirty="0">
                <a:sym typeface="Wingdings" pitchFamily="2" charset="2"/>
              </a:rPr>
              <a:t> </a:t>
            </a:r>
            <a:r>
              <a:rPr lang="en-US" dirty="0" err="1">
                <a:sym typeface="Wingdings" pitchFamily="2" charset="2"/>
              </a:rPr>
              <a:t>trí</a:t>
            </a:r>
            <a:endParaRPr lang="en-US" dirty="0">
              <a:sym typeface="Wingdings" pitchFamily="2" charset="2"/>
            </a:endParaRPr>
          </a:p>
          <a:p>
            <a:pPr>
              <a:buFont typeface="Courier New" pitchFamily="49" charset="0"/>
              <a:buChar char="o"/>
            </a:pPr>
            <a:r>
              <a:rPr lang="en-US" dirty="0" err="1">
                <a:sym typeface="Wingdings" pitchFamily="2" charset="2"/>
              </a:rPr>
              <a:t>Nhập</a:t>
            </a:r>
            <a:r>
              <a:rPr lang="en-US" dirty="0">
                <a:sym typeface="Wingdings" pitchFamily="2" charset="2"/>
              </a:rPr>
              <a:t> </a:t>
            </a:r>
            <a:r>
              <a:rPr lang="en-US" dirty="0" err="1">
                <a:sym typeface="Wingdings" pitchFamily="2" charset="2"/>
              </a:rPr>
              <a:t>viện</a:t>
            </a:r>
            <a:r>
              <a:rPr lang="en-US" dirty="0">
                <a:sym typeface="Wingdings" pitchFamily="2" charset="2"/>
              </a:rPr>
              <a:t> </a:t>
            </a:r>
            <a:r>
              <a:rPr lang="en-US" dirty="0" err="1">
                <a:sym typeface="Wingdings" pitchFamily="2" charset="2"/>
              </a:rPr>
              <a:t>theo</a:t>
            </a:r>
            <a:r>
              <a:rPr lang="en-US" dirty="0">
                <a:sym typeface="Wingdings" pitchFamily="2" charset="2"/>
              </a:rPr>
              <a:t> </a:t>
            </a:r>
            <a:r>
              <a:rPr lang="en-US" dirty="0" err="1">
                <a:sym typeface="Wingdings" pitchFamily="2" charset="2"/>
              </a:rPr>
              <a:t>dõi</a:t>
            </a:r>
            <a:endParaRPr lang="en-US" dirty="0">
              <a:sym typeface="Wingdings" pitchFamily="2" charset="2"/>
            </a:endParaRPr>
          </a:p>
          <a:p>
            <a:pPr>
              <a:buFont typeface="Courier New" pitchFamily="49" charset="0"/>
              <a:buChar char="o"/>
            </a:pPr>
            <a:r>
              <a:rPr lang="en-US" dirty="0">
                <a:sym typeface="Wingdings" pitchFamily="2" charset="2"/>
              </a:rPr>
              <a:t>CLS: KMĐM, CTM, ĐH, ion </a:t>
            </a:r>
            <a:r>
              <a:rPr lang="en-US" dirty="0" err="1">
                <a:sym typeface="Wingdings" pitchFamily="2" charset="2"/>
              </a:rPr>
              <a:t>đồ</a:t>
            </a:r>
            <a:r>
              <a:rPr lang="en-US" dirty="0">
                <a:sym typeface="Wingdings" pitchFamily="2" charset="2"/>
              </a:rPr>
              <a:t>, X </a:t>
            </a:r>
            <a:r>
              <a:rPr lang="en-US" dirty="0" err="1">
                <a:sym typeface="Wingdings" pitchFamily="2" charset="2"/>
              </a:rPr>
              <a:t>quang</a:t>
            </a:r>
            <a:r>
              <a:rPr lang="en-US" dirty="0">
                <a:sym typeface="Wingdings" pitchFamily="2" charset="2"/>
              </a:rPr>
              <a:t> </a:t>
            </a:r>
            <a:r>
              <a:rPr lang="en-US" dirty="0" err="1">
                <a:sym typeface="Wingdings" pitchFamily="2" charset="2"/>
              </a:rPr>
              <a:t>phổi</a:t>
            </a:r>
            <a:endParaRPr lang="en-US" dirty="0">
              <a:sym typeface="Wingdings" pitchFamily="2" charset="2"/>
            </a:endParaRPr>
          </a:p>
          <a:p>
            <a:pPr>
              <a:buFont typeface="Courier New" pitchFamily="49" charset="0"/>
              <a:buChar char="o"/>
            </a:pPr>
            <a:r>
              <a:rPr lang="en-US" dirty="0">
                <a:sym typeface="Wingdings" pitchFamily="2" charset="2"/>
              </a:rPr>
              <a:t>Theo </a:t>
            </a:r>
            <a:r>
              <a:rPr lang="en-US" dirty="0" err="1">
                <a:sym typeface="Wingdings" pitchFamily="2" charset="2"/>
              </a:rPr>
              <a:t>dõi</a:t>
            </a:r>
            <a:r>
              <a:rPr lang="en-US" dirty="0">
                <a:sym typeface="Wingdings" pitchFamily="2" charset="2"/>
              </a:rPr>
              <a:t> SpO2</a:t>
            </a:r>
          </a:p>
          <a:p>
            <a:pPr>
              <a:buFont typeface="Courier New" pitchFamily="49" charset="0"/>
              <a:buChar char="o"/>
            </a:pPr>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r>
              <a:rPr lang="en-US" dirty="0" err="1"/>
              <a:t>Tiêu</a:t>
            </a:r>
            <a:r>
              <a:rPr lang="en-US" dirty="0"/>
              <a:t> </a:t>
            </a:r>
            <a:r>
              <a:rPr lang="en-US" dirty="0" err="1"/>
              <a:t>chuẩn</a:t>
            </a:r>
            <a:r>
              <a:rPr lang="en-US" dirty="0"/>
              <a:t> </a:t>
            </a:r>
            <a:r>
              <a:rPr lang="en-US" dirty="0" err="1"/>
              <a:t>xuất</a:t>
            </a:r>
            <a:r>
              <a:rPr lang="en-US" dirty="0"/>
              <a:t> </a:t>
            </a:r>
            <a:r>
              <a:rPr lang="en-US" dirty="0" err="1"/>
              <a:t>viện</a:t>
            </a:r>
            <a:r>
              <a:rPr lang="en-US" dirty="0"/>
              <a:t> </a:t>
            </a:r>
            <a:r>
              <a:rPr lang="en-US" dirty="0" err="1"/>
              <a:t>sau</a:t>
            </a:r>
            <a:r>
              <a:rPr lang="en-US" dirty="0"/>
              <a:t> 6 </a:t>
            </a:r>
            <a:r>
              <a:rPr lang="en-US" dirty="0" err="1"/>
              <a:t>giờ</a:t>
            </a:r>
            <a:endParaRPr lang="en-US" dirty="0"/>
          </a:p>
          <a:p>
            <a:pPr>
              <a:buFont typeface="Courier New" pitchFamily="49" charset="0"/>
              <a:buChar char="o"/>
            </a:pPr>
            <a:r>
              <a:rPr lang="en-US" dirty="0" err="1"/>
              <a:t>Không</a:t>
            </a:r>
            <a:r>
              <a:rPr lang="en-US" dirty="0"/>
              <a:t>: </a:t>
            </a:r>
            <a:r>
              <a:rPr lang="en-US" dirty="0" err="1"/>
              <a:t>sốt</a:t>
            </a:r>
            <a:r>
              <a:rPr lang="en-US" dirty="0"/>
              <a:t>, ho, </a:t>
            </a:r>
            <a:r>
              <a:rPr lang="en-US" dirty="0" err="1"/>
              <a:t>rale</a:t>
            </a:r>
            <a:r>
              <a:rPr lang="en-US" dirty="0"/>
              <a:t> </a:t>
            </a:r>
            <a:r>
              <a:rPr lang="en-US" dirty="0" err="1"/>
              <a:t>phổi</a:t>
            </a:r>
            <a:r>
              <a:rPr lang="en-US" dirty="0"/>
              <a:t>, </a:t>
            </a:r>
            <a:r>
              <a:rPr lang="en-US" dirty="0" err="1"/>
              <a:t>triệu</a:t>
            </a:r>
            <a:r>
              <a:rPr lang="en-US" dirty="0"/>
              <a:t> </a:t>
            </a:r>
            <a:r>
              <a:rPr lang="en-US" dirty="0" err="1"/>
              <a:t>chứng</a:t>
            </a:r>
            <a:r>
              <a:rPr lang="en-US" dirty="0"/>
              <a:t> </a:t>
            </a:r>
            <a:r>
              <a:rPr lang="en-US" dirty="0" err="1"/>
              <a:t>khác</a:t>
            </a:r>
            <a:endParaRPr lang="en-US" dirty="0"/>
          </a:p>
          <a:p>
            <a:pPr>
              <a:buFont typeface="Courier New" pitchFamily="49" charset="0"/>
              <a:buChar char="o"/>
            </a:pPr>
            <a:r>
              <a:rPr lang="en-US" dirty="0"/>
              <a:t>X </a:t>
            </a:r>
            <a:r>
              <a:rPr lang="en-US" dirty="0" err="1"/>
              <a:t>quang</a:t>
            </a:r>
            <a:r>
              <a:rPr lang="en-US" dirty="0"/>
              <a:t> </a:t>
            </a:r>
            <a:r>
              <a:rPr lang="en-US" dirty="0" err="1"/>
              <a:t>phổi</a:t>
            </a:r>
            <a:r>
              <a:rPr lang="en-US" dirty="0"/>
              <a:t> </a:t>
            </a:r>
            <a:r>
              <a:rPr lang="en-US" dirty="0" err="1"/>
              <a:t>bình</a:t>
            </a:r>
            <a:r>
              <a:rPr lang="en-US" dirty="0"/>
              <a:t> </a:t>
            </a:r>
            <a:r>
              <a:rPr lang="en-US" dirty="0" err="1"/>
              <a:t>thường</a:t>
            </a:r>
            <a:endParaRPr lang="en-US" dirty="0"/>
          </a:p>
          <a:p>
            <a:pPr>
              <a:buFont typeface="Courier New" pitchFamily="49" charset="0"/>
              <a:buChar char="o"/>
            </a:pPr>
            <a:r>
              <a:rPr lang="en-US" dirty="0"/>
              <a:t>PaO2 </a:t>
            </a:r>
            <a:r>
              <a:rPr lang="en-US" dirty="0" err="1"/>
              <a:t>bình</a:t>
            </a:r>
            <a:r>
              <a:rPr lang="en-US" dirty="0"/>
              <a:t> </a:t>
            </a:r>
            <a:r>
              <a:rPr lang="en-US" dirty="0" err="1"/>
              <a:t>thường</a:t>
            </a:r>
            <a:r>
              <a:rPr lang="en-US" dirty="0"/>
              <a:t> </a:t>
            </a:r>
            <a:r>
              <a:rPr lang="en-US" dirty="0" err="1"/>
              <a:t>với</a:t>
            </a:r>
            <a:r>
              <a:rPr lang="en-US" dirty="0"/>
              <a:t> FiO2 21%</a:t>
            </a:r>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519481" cy="1143000"/>
          </a:xfrm>
        </p:spPr>
        <p:txBody>
          <a:bodyPr>
            <a:normAutofit/>
          </a:bodyPr>
          <a:lstStyle/>
          <a:p>
            <a:r>
              <a:rPr lang="en-US" dirty="0"/>
              <a:t>PHÂN LOẠI (</a:t>
            </a:r>
            <a:r>
              <a:rPr lang="en-US" dirty="0" err="1"/>
              <a:t>Tham</a:t>
            </a:r>
            <a:r>
              <a:rPr lang="en-US" dirty="0"/>
              <a:t> </a:t>
            </a:r>
            <a:r>
              <a:rPr lang="en-US" dirty="0" err="1"/>
              <a:t>khảo</a:t>
            </a:r>
            <a:r>
              <a:rPr lang="en-US" dirty="0"/>
              <a:t>) </a:t>
            </a:r>
            <a:r>
              <a:rPr lang="en-US" baseline="30000" dirty="0"/>
              <a:t>[4]</a:t>
            </a:r>
            <a:endParaRPr lang="en-US" dirty="0"/>
          </a:p>
        </p:txBody>
      </p:sp>
    </p:spTree>
    <p:extLst>
      <p:ext uri="{BB962C8B-B14F-4D97-AF65-F5344CB8AC3E}">
        <p14:creationId xmlns:p14="http://schemas.microsoft.com/office/powerpoint/2010/main" val="3310232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2</a:t>
            </a:r>
            <a:r>
              <a:rPr lang="en-US" dirty="0"/>
              <a:t>: </a:t>
            </a:r>
            <a:r>
              <a:rPr lang="en-US" dirty="0" err="1"/>
              <a:t>Bệnh</a:t>
            </a:r>
            <a:r>
              <a:rPr lang="en-US" dirty="0"/>
              <a:t> </a:t>
            </a:r>
            <a:r>
              <a:rPr lang="en-US" dirty="0" err="1"/>
              <a:t>nhân</a:t>
            </a:r>
            <a:r>
              <a:rPr lang="en-US" dirty="0"/>
              <a:t> </a:t>
            </a:r>
            <a:r>
              <a:rPr lang="en-US" dirty="0" err="1"/>
              <a:t>thông</a:t>
            </a:r>
            <a:r>
              <a:rPr lang="en-US" dirty="0"/>
              <a:t> </a:t>
            </a:r>
            <a:r>
              <a:rPr lang="en-US" dirty="0" err="1"/>
              <a:t>khí</a:t>
            </a:r>
            <a:r>
              <a:rPr lang="en-US" dirty="0"/>
              <a:t> </a:t>
            </a:r>
            <a:r>
              <a:rPr lang="en-US" dirty="0" err="1"/>
              <a:t>đủ</a:t>
            </a:r>
            <a:endParaRPr lang="en-US" dirty="0"/>
          </a:p>
          <a:p>
            <a:r>
              <a:rPr lang="en-US" dirty="0" err="1">
                <a:sym typeface="Wingdings" pitchFamily="2" charset="2"/>
              </a:rPr>
              <a:t>Thở</a:t>
            </a:r>
            <a:r>
              <a:rPr lang="en-US" dirty="0">
                <a:sym typeface="Wingdings" pitchFamily="2" charset="2"/>
              </a:rPr>
              <a:t> oxy mask, CPAP</a:t>
            </a:r>
          </a:p>
          <a:p>
            <a:r>
              <a:rPr lang="en-US" dirty="0">
                <a:sym typeface="Wingdings" pitchFamily="2" charset="2"/>
              </a:rPr>
              <a:t>Theo </a:t>
            </a:r>
            <a:r>
              <a:rPr lang="en-US" dirty="0" err="1">
                <a:sym typeface="Wingdings" pitchFamily="2" charset="2"/>
              </a:rPr>
              <a:t>dõi</a:t>
            </a:r>
            <a:r>
              <a:rPr lang="en-US" dirty="0">
                <a:sym typeface="Wingdings" pitchFamily="2" charset="2"/>
              </a:rPr>
              <a:t> SpO2 </a:t>
            </a:r>
            <a:r>
              <a:rPr lang="en-US" dirty="0" err="1">
                <a:sym typeface="Wingdings" pitchFamily="2" charset="2"/>
              </a:rPr>
              <a:t>và</a:t>
            </a:r>
            <a:r>
              <a:rPr lang="en-US" dirty="0">
                <a:sym typeface="Wingdings" pitchFamily="2" charset="2"/>
              </a:rPr>
              <a:t> PaO2</a:t>
            </a:r>
          </a:p>
          <a:p>
            <a:r>
              <a:rPr lang="en-US" dirty="0" err="1">
                <a:sym typeface="Wingdings" pitchFamily="2" charset="2"/>
              </a:rPr>
              <a:t>Truyền</a:t>
            </a:r>
            <a:r>
              <a:rPr lang="en-US" dirty="0">
                <a:sym typeface="Wingdings" pitchFamily="2" charset="2"/>
              </a:rPr>
              <a:t> </a:t>
            </a:r>
            <a:r>
              <a:rPr lang="en-US" dirty="0" err="1">
                <a:sym typeface="Wingdings" pitchFamily="2" charset="2"/>
              </a:rPr>
              <a:t>dịch</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làm</a:t>
            </a:r>
            <a:r>
              <a:rPr lang="en-US" dirty="0">
                <a:sym typeface="Wingdings" pitchFamily="2" charset="2"/>
              </a:rPr>
              <a:t> </a:t>
            </a:r>
            <a:r>
              <a:rPr lang="en-US" dirty="0" err="1">
                <a:sym typeface="Wingdings" pitchFamily="2" charset="2"/>
              </a:rPr>
              <a:t>ấm</a:t>
            </a:r>
            <a:endParaRPr lang="en-US" dirty="0">
              <a:sym typeface="Wingdings" pitchFamily="2" charset="2"/>
            </a:endParaRPr>
          </a:p>
          <a:p>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toan</a:t>
            </a:r>
            <a:r>
              <a:rPr lang="en-US" dirty="0">
                <a:sym typeface="Wingdings" pitchFamily="2" charset="2"/>
              </a:rPr>
              <a:t> </a:t>
            </a:r>
            <a:r>
              <a:rPr lang="en-US" dirty="0" err="1">
                <a:sym typeface="Wingdings" pitchFamily="2" charset="2"/>
              </a:rPr>
              <a:t>chuyển</a:t>
            </a:r>
            <a:r>
              <a:rPr lang="en-US" dirty="0">
                <a:sym typeface="Wingdings" pitchFamily="2" charset="2"/>
              </a:rPr>
              <a:t> </a:t>
            </a:r>
            <a:r>
              <a:rPr lang="en-US" dirty="0" err="1">
                <a:sym typeface="Wingdings" pitchFamily="2" charset="2"/>
              </a:rPr>
              <a:t>hóa</a:t>
            </a:r>
            <a:endParaRPr lang="en-US" dirty="0">
              <a:sym typeface="Wingdings" pitchFamily="2" charset="2"/>
            </a:endParaRPr>
          </a:p>
          <a:p>
            <a:r>
              <a:rPr lang="en-US" dirty="0">
                <a:sym typeface="Wingdings" pitchFamily="2" charset="2"/>
              </a:rPr>
              <a:t>CLS: CTM, </a:t>
            </a:r>
            <a:r>
              <a:rPr lang="en-US" dirty="0" err="1">
                <a:sym typeface="Wingdings" pitchFamily="2" charset="2"/>
              </a:rPr>
              <a:t>chức</a:t>
            </a:r>
            <a:r>
              <a:rPr lang="en-US" dirty="0">
                <a:sym typeface="Wingdings" pitchFamily="2" charset="2"/>
              </a:rPr>
              <a:t> </a:t>
            </a:r>
            <a:r>
              <a:rPr lang="en-US" dirty="0" err="1">
                <a:sym typeface="Wingdings" pitchFamily="2" charset="2"/>
              </a:rPr>
              <a:t>năng</a:t>
            </a:r>
            <a:r>
              <a:rPr lang="en-US" dirty="0">
                <a:sym typeface="Wingdings" pitchFamily="2" charset="2"/>
              </a:rPr>
              <a:t> </a:t>
            </a:r>
            <a:r>
              <a:rPr lang="en-US" dirty="0" err="1">
                <a:sym typeface="Wingdings" pitchFamily="2" charset="2"/>
              </a:rPr>
              <a:t>thận</a:t>
            </a:r>
            <a:r>
              <a:rPr lang="en-US" dirty="0">
                <a:sym typeface="Wingdings" pitchFamily="2" charset="2"/>
              </a:rPr>
              <a:t>, </a:t>
            </a:r>
            <a:r>
              <a:rPr lang="en-US" dirty="0" err="1">
                <a:sym typeface="Wingdings" pitchFamily="2" charset="2"/>
              </a:rPr>
              <a:t>điện</a:t>
            </a:r>
            <a:r>
              <a:rPr lang="en-US" dirty="0">
                <a:sym typeface="Wingdings" pitchFamily="2" charset="2"/>
              </a:rPr>
              <a:t> </a:t>
            </a:r>
            <a:r>
              <a:rPr lang="en-US" dirty="0" err="1">
                <a:sym typeface="Wingdings" pitchFamily="2" charset="2"/>
              </a:rPr>
              <a:t>giải</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huyết</a:t>
            </a:r>
            <a:r>
              <a:rPr lang="en-US" dirty="0">
                <a:sym typeface="Wingdings" pitchFamily="2" charset="2"/>
              </a:rPr>
              <a:t>, x </a:t>
            </a:r>
            <a:r>
              <a:rPr lang="en-US" dirty="0" err="1">
                <a:sym typeface="Wingdings" pitchFamily="2" charset="2"/>
              </a:rPr>
              <a:t>quang</a:t>
            </a:r>
            <a:r>
              <a:rPr lang="en-US" dirty="0">
                <a:sym typeface="Wingdings" pitchFamily="2" charset="2"/>
              </a:rPr>
              <a:t> </a:t>
            </a:r>
            <a:r>
              <a:rPr lang="en-US" dirty="0" err="1">
                <a:sym typeface="Wingdings" pitchFamily="2" charset="2"/>
              </a:rPr>
              <a:t>ngực</a:t>
            </a:r>
            <a:endParaRPr lang="en-US" dirty="0">
              <a:sym typeface="Wingdings" pitchFamily="2" charset="2"/>
            </a:endParaRPr>
          </a:p>
          <a:p>
            <a:r>
              <a:rPr lang="en-US" dirty="0" err="1">
                <a:sym typeface="Wingdings" pitchFamily="2" charset="2"/>
              </a:rPr>
              <a:t>Chuyển</a:t>
            </a:r>
            <a:r>
              <a:rPr lang="en-US" dirty="0">
                <a:sym typeface="Wingdings" pitchFamily="2" charset="2"/>
              </a:rPr>
              <a:t> ICU </a:t>
            </a:r>
            <a:r>
              <a:rPr lang="en-US" dirty="0" err="1">
                <a:sym typeface="Wingdings" pitchFamily="2" charset="2"/>
              </a:rPr>
              <a:t>khi</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định</a:t>
            </a:r>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8242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2397620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4830763"/>
          </a:xfrm>
        </p:spPr>
        <p:txBody>
          <a:bodyPr>
            <a:normAutofit/>
          </a:bodyPr>
          <a:lstStyle/>
          <a:p>
            <a:pPr marL="109728" indent="0">
              <a:buNone/>
            </a:pPr>
            <a:r>
              <a:rPr lang="en-US" b="1" dirty="0"/>
              <a:t>NHÓM 3</a:t>
            </a:r>
            <a:r>
              <a:rPr lang="en-US" dirty="0"/>
              <a:t>: </a:t>
            </a:r>
            <a:r>
              <a:rPr lang="en-US" dirty="0" err="1"/>
              <a:t>Bệnh</a:t>
            </a:r>
            <a:r>
              <a:rPr lang="en-US" dirty="0"/>
              <a:t> </a:t>
            </a:r>
            <a:r>
              <a:rPr lang="en-US" dirty="0" err="1"/>
              <a:t>nhân</a:t>
            </a:r>
            <a:r>
              <a:rPr lang="en-US" dirty="0"/>
              <a:t> </a:t>
            </a:r>
            <a:r>
              <a:rPr lang="en-US" dirty="0" err="1"/>
              <a:t>thông</a:t>
            </a:r>
            <a:r>
              <a:rPr lang="en-US" dirty="0"/>
              <a:t> </a:t>
            </a:r>
            <a:r>
              <a:rPr lang="en-US" dirty="0" err="1"/>
              <a:t>khí</a:t>
            </a:r>
            <a:r>
              <a:rPr lang="en-US" dirty="0"/>
              <a:t> </a:t>
            </a:r>
            <a:r>
              <a:rPr lang="en-US" dirty="0" err="1"/>
              <a:t>không</a:t>
            </a:r>
            <a:r>
              <a:rPr lang="en-US" dirty="0"/>
              <a:t> </a:t>
            </a:r>
            <a:r>
              <a:rPr lang="en-US" dirty="0" err="1"/>
              <a:t>đủ</a:t>
            </a:r>
            <a:endParaRPr lang="en-US" dirty="0"/>
          </a:p>
          <a:p>
            <a:r>
              <a:rPr lang="en-US" dirty="0" err="1">
                <a:sym typeface="Wingdings" pitchFamily="2" charset="2"/>
              </a:rPr>
              <a:t>Đặt</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khí</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thở</a:t>
            </a:r>
            <a:r>
              <a:rPr lang="en-US" dirty="0">
                <a:sym typeface="Wingdings" pitchFamily="2" charset="2"/>
              </a:rPr>
              <a:t> </a:t>
            </a:r>
            <a:r>
              <a:rPr lang="en-US" dirty="0" err="1">
                <a:sym typeface="Wingdings" pitchFamily="2" charset="2"/>
              </a:rPr>
              <a:t>máy</a:t>
            </a:r>
            <a:r>
              <a:rPr lang="en-US" dirty="0">
                <a:sym typeface="Wingdings" pitchFamily="2" charset="2"/>
              </a:rPr>
              <a:t>, FiO2 100%</a:t>
            </a:r>
          </a:p>
          <a:p>
            <a:r>
              <a:rPr lang="en-US" dirty="0" err="1">
                <a:sym typeface="Wingdings" pitchFamily="2" charset="2"/>
              </a:rPr>
              <a:t>Giữ</a:t>
            </a:r>
            <a:r>
              <a:rPr lang="en-US" dirty="0">
                <a:sym typeface="Wingdings" pitchFamily="2" charset="2"/>
              </a:rPr>
              <a:t> PaO2 &gt; 60mmHg</a:t>
            </a:r>
          </a:p>
          <a:p>
            <a:r>
              <a:rPr lang="en-US" dirty="0" err="1">
                <a:sym typeface="Wingdings" pitchFamily="2" charset="2"/>
              </a:rPr>
              <a:t>Truyền</a:t>
            </a:r>
            <a:r>
              <a:rPr lang="en-US" dirty="0">
                <a:sym typeface="Wingdings" pitchFamily="2" charset="2"/>
              </a:rPr>
              <a:t> </a:t>
            </a:r>
            <a:r>
              <a:rPr lang="en-US" dirty="0" err="1">
                <a:sym typeface="Wingdings" pitchFamily="2" charset="2"/>
              </a:rPr>
              <a:t>dịch</a:t>
            </a:r>
            <a:endParaRPr lang="en-US" dirty="0">
              <a:sym typeface="Wingdings" pitchFamily="2" charset="2"/>
            </a:endParaRPr>
          </a:p>
          <a:p>
            <a:r>
              <a:rPr lang="en-US" dirty="0" err="1">
                <a:sym typeface="Wingdings" pitchFamily="2" charset="2"/>
              </a:rPr>
              <a:t>Sử</a:t>
            </a:r>
            <a:r>
              <a:rPr lang="en-US" dirty="0">
                <a:sym typeface="Wingdings" pitchFamily="2" charset="2"/>
              </a:rPr>
              <a:t> </a:t>
            </a:r>
            <a:r>
              <a:rPr lang="en-US" dirty="0" err="1">
                <a:sym typeface="Wingdings" pitchFamily="2" charset="2"/>
              </a:rPr>
              <a:t>dụng</a:t>
            </a:r>
            <a:r>
              <a:rPr lang="en-US" dirty="0">
                <a:sym typeface="Wingdings" pitchFamily="2" charset="2"/>
              </a:rPr>
              <a:t> PEEP </a:t>
            </a:r>
            <a:r>
              <a:rPr lang="en-US" dirty="0" err="1">
                <a:sym typeface="Wingdings" pitchFamily="2" charset="2"/>
              </a:rPr>
              <a:t>nếu</a:t>
            </a:r>
            <a:r>
              <a:rPr lang="en-US" dirty="0">
                <a:sym typeface="Wingdings" pitchFamily="2" charset="2"/>
              </a:rPr>
              <a:t> </a:t>
            </a:r>
            <a:r>
              <a:rPr lang="en-US" dirty="0" err="1">
                <a:sym typeface="Wingdings" pitchFamily="2" charset="2"/>
              </a:rPr>
              <a:t>cần</a:t>
            </a:r>
            <a:endParaRPr lang="en-US" dirty="0">
              <a:sym typeface="Wingdings" pitchFamily="2" charset="2"/>
            </a:endParaRPr>
          </a:p>
          <a:p>
            <a:r>
              <a:rPr lang="en-US" dirty="0" err="1">
                <a:sym typeface="Wingdings" pitchFamily="2" charset="2"/>
              </a:rPr>
              <a:t>Chuyển</a:t>
            </a:r>
            <a:r>
              <a:rPr lang="en-US" dirty="0">
                <a:sym typeface="Wingdings" pitchFamily="2" charset="2"/>
              </a:rPr>
              <a:t> ICU</a:t>
            </a:r>
          </a:p>
          <a:p>
            <a:pPr marL="109728" indent="0">
              <a:buNone/>
            </a:pPr>
            <a:endParaRPr lang="en-US" dirty="0">
              <a:sym typeface="Wingdings" pitchFamily="2" charset="2"/>
            </a:endParaRPr>
          </a:p>
          <a:p>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72146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894134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4830763"/>
          </a:xfrm>
        </p:spPr>
        <p:txBody>
          <a:bodyPr>
            <a:normAutofit/>
          </a:bodyPr>
          <a:lstStyle/>
          <a:p>
            <a:pPr marL="109728" indent="0">
              <a:buNone/>
            </a:pPr>
            <a:r>
              <a:rPr lang="en-US" b="1" dirty="0"/>
              <a:t>NHÓM 4</a:t>
            </a:r>
            <a:r>
              <a:rPr lang="en-US" dirty="0"/>
              <a:t>: </a:t>
            </a:r>
            <a:r>
              <a:rPr lang="en-US" dirty="0" err="1"/>
              <a:t>Điều</a:t>
            </a:r>
            <a:r>
              <a:rPr lang="en-US" dirty="0"/>
              <a:t> </a:t>
            </a:r>
            <a:r>
              <a:rPr lang="en-US" dirty="0" err="1"/>
              <a:t>trị</a:t>
            </a:r>
            <a:r>
              <a:rPr lang="en-US" dirty="0"/>
              <a:t> </a:t>
            </a:r>
            <a:r>
              <a:rPr lang="en-US" dirty="0" err="1"/>
              <a:t>ngưng</a:t>
            </a:r>
            <a:r>
              <a:rPr lang="en-US" dirty="0"/>
              <a:t> </a:t>
            </a:r>
            <a:r>
              <a:rPr lang="en-US" dirty="0" err="1"/>
              <a:t>tim</a:t>
            </a:r>
            <a:endParaRPr lang="en-US" dirty="0"/>
          </a:p>
          <a:p>
            <a:r>
              <a:rPr lang="en-US" dirty="0" err="1">
                <a:sym typeface="Wingdings" pitchFamily="2" charset="2"/>
              </a:rPr>
              <a:t>Thông</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thở</a:t>
            </a:r>
            <a:endParaRPr lang="en-US" dirty="0">
              <a:sym typeface="Wingdings" pitchFamily="2" charset="2"/>
            </a:endParaRPr>
          </a:p>
          <a:p>
            <a:r>
              <a:rPr lang="en-US" dirty="0" err="1">
                <a:sym typeface="Wingdings" pitchFamily="2" charset="2"/>
              </a:rPr>
              <a:t>Đặt</a:t>
            </a:r>
            <a:r>
              <a:rPr lang="en-US" dirty="0">
                <a:sym typeface="Wingdings" pitchFamily="2" charset="2"/>
              </a:rPr>
              <a:t> </a:t>
            </a:r>
            <a:r>
              <a:rPr lang="en-US" dirty="0" err="1">
                <a:sym typeface="Wingdings" pitchFamily="2" charset="2"/>
              </a:rPr>
              <a:t>nội</a:t>
            </a:r>
            <a:r>
              <a:rPr lang="en-US" dirty="0">
                <a:sym typeface="Wingdings" pitchFamily="2" charset="2"/>
              </a:rPr>
              <a:t> </a:t>
            </a:r>
            <a:r>
              <a:rPr lang="en-US" dirty="0" err="1">
                <a:sym typeface="Wingdings" pitchFamily="2" charset="2"/>
              </a:rPr>
              <a:t>khí</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ngay</a:t>
            </a:r>
            <a:endParaRPr lang="en-US" dirty="0">
              <a:sym typeface="Wingdings" pitchFamily="2" charset="2"/>
            </a:endParaRPr>
          </a:p>
          <a:p>
            <a:r>
              <a:rPr lang="en-US" dirty="0" err="1">
                <a:sym typeface="Wingdings" pitchFamily="2" charset="2"/>
              </a:rPr>
              <a:t>Nhấn</a:t>
            </a:r>
            <a:r>
              <a:rPr lang="en-US" dirty="0">
                <a:sym typeface="Wingdings" pitchFamily="2" charset="2"/>
              </a:rPr>
              <a:t> </a:t>
            </a:r>
            <a:r>
              <a:rPr lang="en-US" dirty="0" err="1">
                <a:sym typeface="Wingdings" pitchFamily="2" charset="2"/>
              </a:rPr>
              <a:t>tim</a:t>
            </a:r>
            <a:r>
              <a:rPr lang="en-US" dirty="0">
                <a:sym typeface="Wingdings" pitchFamily="2" charset="2"/>
              </a:rPr>
              <a:t> </a:t>
            </a:r>
            <a:r>
              <a:rPr lang="en-US" dirty="0" err="1">
                <a:sym typeface="Wingdings" pitchFamily="2" charset="2"/>
              </a:rPr>
              <a:t>ngoài</a:t>
            </a:r>
            <a:r>
              <a:rPr lang="en-US" dirty="0">
                <a:sym typeface="Wingdings" pitchFamily="2" charset="2"/>
              </a:rPr>
              <a:t> </a:t>
            </a:r>
            <a:r>
              <a:rPr lang="en-US" dirty="0" err="1">
                <a:sym typeface="Wingdings" pitchFamily="2" charset="2"/>
              </a:rPr>
              <a:t>lồng</a:t>
            </a:r>
            <a:r>
              <a:rPr lang="en-US" dirty="0">
                <a:sym typeface="Wingdings" pitchFamily="2" charset="2"/>
              </a:rPr>
              <a:t> </a:t>
            </a:r>
            <a:r>
              <a:rPr lang="en-US" dirty="0" err="1">
                <a:sym typeface="Wingdings" pitchFamily="2" charset="2"/>
              </a:rPr>
              <a:t>ngực</a:t>
            </a:r>
            <a:endParaRPr lang="en-US" dirty="0">
              <a:sym typeface="Wingdings" pitchFamily="2" charset="2"/>
            </a:endParaRPr>
          </a:p>
          <a:p>
            <a:r>
              <a:rPr lang="en-US" dirty="0" err="1">
                <a:sym typeface="Wingdings" pitchFamily="2" charset="2"/>
              </a:rPr>
              <a:t>Đo</a:t>
            </a:r>
            <a:r>
              <a:rPr lang="en-US" dirty="0">
                <a:sym typeface="Wingdings" pitchFamily="2" charset="2"/>
              </a:rPr>
              <a:t> ECG</a:t>
            </a:r>
          </a:p>
          <a:p>
            <a:r>
              <a:rPr lang="en-US" dirty="0" err="1">
                <a:sym typeface="Wingdings" pitchFamily="2" charset="2"/>
              </a:rPr>
              <a:t>Lập</a:t>
            </a:r>
            <a:r>
              <a:rPr lang="en-US" dirty="0">
                <a:sym typeface="Wingdings" pitchFamily="2" charset="2"/>
              </a:rPr>
              <a:t> </a:t>
            </a:r>
            <a:r>
              <a:rPr lang="en-US" dirty="0" err="1">
                <a:sym typeface="Wingdings" pitchFamily="2" charset="2"/>
              </a:rPr>
              <a:t>đường</a:t>
            </a:r>
            <a:r>
              <a:rPr lang="en-US" dirty="0">
                <a:sym typeface="Wingdings" pitchFamily="2" charset="2"/>
              </a:rPr>
              <a:t> </a:t>
            </a:r>
            <a:r>
              <a:rPr lang="en-US" dirty="0" err="1">
                <a:sym typeface="Wingdings" pitchFamily="2" charset="2"/>
              </a:rPr>
              <a:t>truyền</a:t>
            </a:r>
            <a:endParaRPr lang="en-US" dirty="0">
              <a:sym typeface="Wingdings" pitchFamily="2" charset="2"/>
            </a:endParaRPr>
          </a:p>
          <a:p>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endParaRPr lang="en-US" dirty="0">
              <a:sym typeface="Wingdings" pitchFamily="2" charset="2"/>
            </a:endParaRPr>
          </a:p>
          <a:p>
            <a:pPr marL="109728" indent="0">
              <a:buNone/>
            </a:pPr>
            <a:endParaRPr lang="en-US" dirty="0">
              <a:sym typeface="Wingdings" pitchFamily="2" charset="2"/>
            </a:endParaRPr>
          </a:p>
          <a:p>
            <a:endParaRPr lang="en-US" dirty="0">
              <a:sym typeface="Wingdings" pitchFamily="2" charset="2"/>
            </a:endParaRPr>
          </a:p>
          <a:p>
            <a:endParaRPr lang="en-US" dirty="0"/>
          </a:p>
          <a:p>
            <a:pPr marL="109728" indent="0">
              <a:buNone/>
            </a:pPr>
            <a:endParaRPr lang="en-US" dirty="0">
              <a:sym typeface="Wingdings" pitchFamily="2" charset="2"/>
            </a:endParaRPr>
          </a:p>
          <a:p>
            <a:pPr marL="109728" indent="0">
              <a:buNone/>
            </a:pPr>
            <a:endParaRPr lang="en-US" dirty="0">
              <a:sym typeface="Wingdings" pitchFamily="2" charset="2"/>
            </a:endParaRPr>
          </a:p>
          <a:p>
            <a:pPr marL="109728" indent="0">
              <a:buNone/>
            </a:pPr>
            <a:endParaRPr lang="en-US" dirty="0">
              <a:sym typeface="Wingdings" pitchFamily="2" charset="2"/>
            </a:endParaRPr>
          </a:p>
          <a:p>
            <a:pPr>
              <a:buFont typeface="Courier New" pitchFamily="49" charset="0"/>
              <a:buChar char="o"/>
            </a:pP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8" y="0"/>
            <a:ext cx="8205281" cy="1143000"/>
          </a:xfrm>
        </p:spPr>
        <p:txBody>
          <a:bodyPr>
            <a:normAutofit/>
          </a:bodyPr>
          <a:lstStyle/>
          <a:p>
            <a:r>
              <a:rPr lang="en-US" dirty="0"/>
              <a:t>PHÂN LOẠI (</a:t>
            </a:r>
            <a:r>
              <a:rPr lang="en-US" dirty="0" err="1"/>
              <a:t>Tham</a:t>
            </a:r>
            <a:r>
              <a:rPr lang="en-US" dirty="0"/>
              <a:t> </a:t>
            </a:r>
            <a:r>
              <a:rPr lang="en-US" dirty="0" err="1"/>
              <a:t>khảo</a:t>
            </a:r>
            <a:r>
              <a:rPr lang="en-US" dirty="0"/>
              <a:t>)</a:t>
            </a:r>
          </a:p>
        </p:txBody>
      </p:sp>
    </p:spTree>
    <p:extLst>
      <p:ext uri="{BB962C8B-B14F-4D97-AF65-F5344CB8AC3E}">
        <p14:creationId xmlns:p14="http://schemas.microsoft.com/office/powerpoint/2010/main" val="1906331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r>
              <a:rPr lang="en-US" dirty="0" err="1"/>
              <a:t>Bệnh</a:t>
            </a:r>
            <a:r>
              <a:rPr lang="en-US" dirty="0"/>
              <a:t> </a:t>
            </a:r>
            <a:r>
              <a:rPr lang="en-US" dirty="0" err="1"/>
              <a:t>nhân</a:t>
            </a:r>
            <a:r>
              <a:rPr lang="en-US" dirty="0"/>
              <a:t> </a:t>
            </a:r>
            <a:r>
              <a:rPr lang="en-US" dirty="0" err="1"/>
              <a:t>tỉnh</a:t>
            </a:r>
            <a:r>
              <a:rPr lang="en-US" dirty="0"/>
              <a:t>: </a:t>
            </a:r>
            <a:r>
              <a:rPr lang="en-US" dirty="0" err="1"/>
              <a:t>nhanh</a:t>
            </a:r>
            <a:r>
              <a:rPr lang="en-US" dirty="0"/>
              <a:t> </a:t>
            </a:r>
            <a:r>
              <a:rPr lang="en-US" dirty="0" err="1"/>
              <a:t>chóng</a:t>
            </a:r>
            <a:r>
              <a:rPr lang="en-US" dirty="0"/>
              <a:t> </a:t>
            </a:r>
            <a:r>
              <a:rPr lang="en-US" dirty="0" err="1"/>
              <a:t>đưa</a:t>
            </a:r>
            <a:r>
              <a:rPr lang="en-US" dirty="0"/>
              <a:t> </a:t>
            </a:r>
            <a:r>
              <a:rPr lang="en-US" dirty="0" err="1"/>
              <a:t>lên</a:t>
            </a:r>
            <a:r>
              <a:rPr lang="en-US" dirty="0"/>
              <a:t> </a:t>
            </a:r>
            <a:r>
              <a:rPr lang="en-US" dirty="0" err="1"/>
              <a:t>bờ</a:t>
            </a:r>
            <a:r>
              <a:rPr lang="en-US" dirty="0"/>
              <a:t>.</a:t>
            </a:r>
          </a:p>
          <a:p>
            <a:r>
              <a:rPr lang="en-US" dirty="0" err="1"/>
              <a:t>Bệnh</a:t>
            </a:r>
            <a:r>
              <a:rPr lang="en-US" dirty="0"/>
              <a:t> </a:t>
            </a:r>
            <a:r>
              <a:rPr lang="en-US" dirty="0" err="1"/>
              <a:t>nhân</a:t>
            </a:r>
            <a:r>
              <a:rPr lang="en-US" dirty="0"/>
              <a:t> </a:t>
            </a:r>
            <a:r>
              <a:rPr lang="en-US" dirty="0" err="1"/>
              <a:t>mê</a:t>
            </a:r>
            <a:r>
              <a:rPr lang="en-US" dirty="0"/>
              <a:t>: CPR </a:t>
            </a:r>
            <a:r>
              <a:rPr lang="en-US" dirty="0" err="1"/>
              <a:t>càng</a:t>
            </a:r>
            <a:r>
              <a:rPr lang="en-US" dirty="0"/>
              <a:t> </a:t>
            </a:r>
            <a:r>
              <a:rPr lang="en-US" dirty="0" err="1"/>
              <a:t>sớm</a:t>
            </a:r>
            <a:r>
              <a:rPr lang="en-US" dirty="0"/>
              <a:t> </a:t>
            </a:r>
            <a:r>
              <a:rPr lang="en-US" dirty="0" err="1"/>
              <a:t>càng</a:t>
            </a:r>
            <a:r>
              <a:rPr lang="en-US" dirty="0"/>
              <a:t> </a:t>
            </a:r>
            <a:r>
              <a:rPr lang="en-US" dirty="0" err="1"/>
              <a:t>tốt</a:t>
            </a:r>
            <a:endParaRPr lang="en-US" dirty="0"/>
          </a:p>
          <a:p>
            <a:pPr>
              <a:buFont typeface="Courier New" pitchFamily="49" charset="0"/>
              <a:buChar char="o"/>
            </a:pPr>
            <a:r>
              <a:rPr lang="en-US" dirty="0" err="1"/>
              <a:t>Thổi</a:t>
            </a:r>
            <a:r>
              <a:rPr lang="en-US" dirty="0"/>
              <a:t> </a:t>
            </a:r>
            <a:r>
              <a:rPr lang="en-US" dirty="0" err="1"/>
              <a:t>ngạt</a:t>
            </a:r>
            <a:r>
              <a:rPr lang="en-US" dirty="0"/>
              <a:t> </a:t>
            </a:r>
            <a:r>
              <a:rPr lang="en-US" dirty="0" err="1"/>
              <a:t>ngay</a:t>
            </a:r>
            <a:r>
              <a:rPr lang="en-US" dirty="0"/>
              <a:t> </a:t>
            </a:r>
            <a:r>
              <a:rPr lang="en-US" dirty="0" err="1"/>
              <a:t>khi</a:t>
            </a:r>
            <a:r>
              <a:rPr lang="en-US" dirty="0"/>
              <a:t> </a:t>
            </a:r>
            <a:r>
              <a:rPr lang="en-US" dirty="0" err="1"/>
              <a:t>còn</a:t>
            </a:r>
            <a:r>
              <a:rPr lang="en-US" dirty="0"/>
              <a:t> ở </a:t>
            </a:r>
            <a:r>
              <a:rPr lang="en-US" dirty="0" err="1"/>
              <a:t>dưới</a:t>
            </a:r>
            <a:r>
              <a:rPr lang="en-US" dirty="0"/>
              <a:t> </a:t>
            </a:r>
            <a:r>
              <a:rPr lang="en-US" dirty="0" err="1"/>
              <a:t>nước</a:t>
            </a:r>
            <a:r>
              <a:rPr lang="en-US" dirty="0"/>
              <a:t> </a:t>
            </a:r>
            <a:r>
              <a:rPr lang="en-US" sz="2000" b="1" dirty="0">
                <a:solidFill>
                  <a:srgbClr val="FF0000"/>
                </a:solidFill>
              </a:rPr>
              <a:t>(Do </a:t>
            </a:r>
            <a:r>
              <a:rPr lang="en-US" sz="2000" b="1" dirty="0" err="1">
                <a:solidFill>
                  <a:srgbClr val="FF0000"/>
                </a:solidFill>
              </a:rPr>
              <a:t>không</a:t>
            </a:r>
            <a:r>
              <a:rPr lang="en-US" sz="2000" b="1" dirty="0">
                <a:solidFill>
                  <a:srgbClr val="FF0000"/>
                </a:solidFill>
              </a:rPr>
              <a:t> </a:t>
            </a:r>
            <a:r>
              <a:rPr lang="en-US" sz="2000" b="1" dirty="0" err="1">
                <a:solidFill>
                  <a:srgbClr val="FF0000"/>
                </a:solidFill>
              </a:rPr>
              <a:t>ấn</a:t>
            </a:r>
            <a:r>
              <a:rPr lang="en-US" sz="2000" b="1" dirty="0">
                <a:solidFill>
                  <a:srgbClr val="FF0000"/>
                </a:solidFill>
              </a:rPr>
              <a:t> </a:t>
            </a:r>
            <a:r>
              <a:rPr lang="en-US" sz="2000" b="1" dirty="0" err="1">
                <a:solidFill>
                  <a:srgbClr val="FF0000"/>
                </a:solidFill>
              </a:rPr>
              <a:t>tim</a:t>
            </a:r>
            <a:r>
              <a:rPr lang="en-US" sz="2000" b="1" dirty="0">
                <a:solidFill>
                  <a:srgbClr val="FF0000"/>
                </a:solidFill>
              </a:rPr>
              <a:t> </a:t>
            </a:r>
            <a:r>
              <a:rPr lang="en-US" sz="2000" b="1" dirty="0" err="1">
                <a:solidFill>
                  <a:srgbClr val="FF0000"/>
                </a:solidFill>
              </a:rPr>
              <a:t>được</a:t>
            </a:r>
            <a:r>
              <a:rPr lang="en-US" sz="2000" b="1" dirty="0">
                <a:solidFill>
                  <a:srgbClr val="FF0000"/>
                </a:solidFill>
              </a:rPr>
              <a:t> </a:t>
            </a:r>
            <a:r>
              <a:rPr lang="en-US" sz="2000" b="1" dirty="0" err="1">
                <a:solidFill>
                  <a:srgbClr val="FF0000"/>
                </a:solidFill>
              </a:rPr>
              <a:t>ở</a:t>
            </a:r>
            <a:r>
              <a:rPr lang="en-US" sz="2000" b="1" dirty="0">
                <a:solidFill>
                  <a:srgbClr val="FF0000"/>
                </a:solidFill>
              </a:rPr>
              <a:t> </a:t>
            </a:r>
            <a:r>
              <a:rPr lang="en-US" sz="2000" b="1" dirty="0" err="1">
                <a:solidFill>
                  <a:srgbClr val="FF0000"/>
                </a:solidFill>
              </a:rPr>
              <a:t>dưới</a:t>
            </a:r>
            <a:r>
              <a:rPr lang="en-US" sz="2000" b="1" dirty="0">
                <a:solidFill>
                  <a:srgbClr val="FF0000"/>
                </a:solidFill>
              </a:rPr>
              <a:t> </a:t>
            </a:r>
            <a:r>
              <a:rPr lang="en-US" sz="2000" b="1" dirty="0" err="1">
                <a:solidFill>
                  <a:srgbClr val="FF0000"/>
                </a:solidFill>
              </a:rPr>
              <a:t>nước</a:t>
            </a:r>
            <a:r>
              <a:rPr lang="en-US" sz="2000" b="1" dirty="0">
                <a:solidFill>
                  <a:srgbClr val="FF0000"/>
                </a:solidFill>
              </a:rPr>
              <a:t>, </a:t>
            </a:r>
            <a:r>
              <a:rPr lang="en-US" sz="2000" b="1" dirty="0" err="1">
                <a:solidFill>
                  <a:srgbClr val="FF0000"/>
                </a:solidFill>
              </a:rPr>
              <a:t>nên</a:t>
            </a:r>
            <a:r>
              <a:rPr lang="en-US" sz="2000" b="1" dirty="0">
                <a:solidFill>
                  <a:srgbClr val="FF0000"/>
                </a:solidFill>
              </a:rPr>
              <a:t> </a:t>
            </a:r>
            <a:r>
              <a:rPr lang="en-US" sz="2000" b="1" dirty="0" err="1">
                <a:solidFill>
                  <a:srgbClr val="FF0000"/>
                </a:solidFill>
              </a:rPr>
              <a:t>ưu</a:t>
            </a:r>
            <a:r>
              <a:rPr lang="en-US" sz="2000" b="1" dirty="0">
                <a:solidFill>
                  <a:srgbClr val="FF0000"/>
                </a:solidFill>
              </a:rPr>
              <a:t> </a:t>
            </a:r>
            <a:r>
              <a:rPr lang="en-US" sz="2000" b="1" dirty="0" err="1">
                <a:solidFill>
                  <a:srgbClr val="FF0000"/>
                </a:solidFill>
              </a:rPr>
              <a:t>tiên</a:t>
            </a:r>
            <a:r>
              <a:rPr lang="en-US" sz="2000" b="1" dirty="0">
                <a:solidFill>
                  <a:srgbClr val="FF0000"/>
                </a:solidFill>
              </a:rPr>
              <a:t> </a:t>
            </a:r>
            <a:r>
              <a:rPr lang="en-US" sz="2000" b="1" dirty="0" err="1">
                <a:solidFill>
                  <a:srgbClr val="FF0000"/>
                </a:solidFill>
              </a:rPr>
              <a:t>thổi</a:t>
            </a:r>
            <a:r>
              <a:rPr lang="en-US" sz="2000" b="1" dirty="0">
                <a:solidFill>
                  <a:srgbClr val="FF0000"/>
                </a:solidFill>
              </a:rPr>
              <a:t> </a:t>
            </a:r>
            <a:r>
              <a:rPr lang="en-US" sz="2000" b="1" dirty="0" err="1">
                <a:solidFill>
                  <a:srgbClr val="FF0000"/>
                </a:solidFill>
              </a:rPr>
              <a:t>ngạt</a:t>
            </a:r>
            <a:r>
              <a:rPr lang="en-US" sz="2000" b="1" dirty="0">
                <a:solidFill>
                  <a:srgbClr val="FF0000"/>
                </a:solidFill>
              </a:rPr>
              <a:t> </a:t>
            </a:r>
            <a:r>
              <a:rPr lang="en-US" sz="2000" b="1" dirty="0" err="1">
                <a:solidFill>
                  <a:srgbClr val="FF0000"/>
                </a:solidFill>
              </a:rPr>
              <a:t>duới</a:t>
            </a:r>
            <a:r>
              <a:rPr lang="en-US" sz="2000" b="1" dirty="0">
                <a:solidFill>
                  <a:srgbClr val="FF0000"/>
                </a:solidFill>
              </a:rPr>
              <a:t> </a:t>
            </a:r>
            <a:r>
              <a:rPr lang="en-US" sz="2000" b="1" dirty="0" err="1">
                <a:solidFill>
                  <a:srgbClr val="FF0000"/>
                </a:solidFill>
              </a:rPr>
              <a:t>nước</a:t>
            </a:r>
            <a:r>
              <a:rPr lang="en-US" sz="2000" b="1" dirty="0">
                <a:solidFill>
                  <a:srgbClr val="FF0000"/>
                </a:solidFill>
              </a:rPr>
              <a:t> </a:t>
            </a:r>
            <a:r>
              <a:rPr lang="en-US" sz="2000" b="1" dirty="0" err="1">
                <a:solidFill>
                  <a:srgbClr val="FF0000"/>
                </a:solidFill>
              </a:rPr>
              <a:t>trước</a:t>
            </a:r>
            <a:r>
              <a:rPr lang="en-US" sz="2000" b="1" dirty="0">
                <a:solidFill>
                  <a:srgbClr val="FF0000"/>
                </a:solidFill>
              </a:rPr>
              <a:t>).</a:t>
            </a:r>
            <a:endParaRPr lang="en-US" b="1" dirty="0">
              <a:solidFill>
                <a:srgbClr val="FF0000"/>
              </a:solidFill>
            </a:endParaRPr>
          </a:p>
          <a:p>
            <a:pPr>
              <a:buFont typeface="Courier New" pitchFamily="49" charset="0"/>
              <a:buChar char="o"/>
            </a:pPr>
            <a:r>
              <a:rPr lang="en-US" dirty="0" err="1"/>
              <a:t>Nếu</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a:sym typeface="Wingdings" pitchFamily="2" charset="2"/>
              </a:rPr>
              <a:t> </a:t>
            </a:r>
            <a:r>
              <a:rPr lang="en-US" dirty="0" err="1">
                <a:sym typeface="Wingdings" pitchFamily="2" charset="2"/>
              </a:rPr>
              <a:t>nhanh</a:t>
            </a:r>
            <a:r>
              <a:rPr lang="en-US" dirty="0">
                <a:sym typeface="Wingdings" pitchFamily="2" charset="2"/>
              </a:rPr>
              <a:t> </a:t>
            </a:r>
            <a:r>
              <a:rPr lang="en-US" dirty="0" err="1">
                <a:sym typeface="Wingdings" pitchFamily="2" charset="2"/>
              </a:rPr>
              <a:t>chóng</a:t>
            </a:r>
            <a:r>
              <a:rPr lang="en-US" dirty="0">
                <a:sym typeface="Wingdings" pitchFamily="2" charset="2"/>
              </a:rPr>
              <a:t> </a:t>
            </a:r>
            <a:r>
              <a:rPr lang="en-US" dirty="0" err="1">
                <a:sym typeface="Wingdings" pitchFamily="2" charset="2"/>
              </a:rPr>
              <a:t>đưa</a:t>
            </a:r>
            <a:r>
              <a:rPr lang="en-US" dirty="0">
                <a:sym typeface="Wingdings" pitchFamily="2" charset="2"/>
              </a:rPr>
              <a:t> </a:t>
            </a:r>
            <a:r>
              <a:rPr lang="en-US" dirty="0" err="1">
                <a:sym typeface="Wingdings" pitchFamily="2" charset="2"/>
              </a:rPr>
              <a:t>lên</a:t>
            </a:r>
            <a:r>
              <a:rPr lang="en-US" dirty="0">
                <a:sym typeface="Wingdings" pitchFamily="2" charset="2"/>
              </a:rPr>
              <a:t> </a:t>
            </a:r>
            <a:r>
              <a:rPr lang="en-US" dirty="0" err="1">
                <a:sym typeface="Wingdings" pitchFamily="2" charset="2"/>
              </a:rPr>
              <a:t>bờ</a:t>
            </a:r>
            <a:endParaRPr lang="en-US" dirty="0">
              <a:sym typeface="Wingdings" pitchFamily="2" charset="2"/>
            </a:endParaRPr>
          </a:p>
          <a:p>
            <a:pPr>
              <a:buFont typeface="Courier New" pitchFamily="49" charset="0"/>
              <a:buChar char="o"/>
            </a:pPr>
            <a:r>
              <a:rPr lang="en-US" dirty="0" err="1">
                <a:sym typeface="Wingdings" pitchFamily="2" charset="2"/>
              </a:rPr>
              <a:t>Đánh</a:t>
            </a:r>
            <a:r>
              <a:rPr lang="en-US" dirty="0">
                <a:sym typeface="Wingdings" pitchFamily="2" charset="2"/>
              </a:rPr>
              <a:t> </a:t>
            </a:r>
            <a:r>
              <a:rPr lang="en-US" dirty="0" err="1">
                <a:sym typeface="Wingdings" pitchFamily="2" charset="2"/>
              </a:rPr>
              <a:t>giá</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thực</a:t>
            </a:r>
            <a:r>
              <a:rPr lang="en-US" dirty="0">
                <a:sym typeface="Wingdings" pitchFamily="2" charset="2"/>
              </a:rPr>
              <a:t> </a:t>
            </a:r>
            <a:r>
              <a:rPr lang="en-US" dirty="0" err="1">
                <a:sym typeface="Wingdings" pitchFamily="2" charset="2"/>
              </a:rPr>
              <a:t>hiện</a:t>
            </a:r>
            <a:r>
              <a:rPr lang="en-US" dirty="0">
                <a:sym typeface="Wingdings" pitchFamily="2" charset="2"/>
              </a:rPr>
              <a:t> CPR </a:t>
            </a:r>
            <a:r>
              <a:rPr lang="en-US" dirty="0" err="1">
                <a:sym typeface="Wingdings" pitchFamily="2" charset="2"/>
              </a:rPr>
              <a:t>trình</a:t>
            </a:r>
            <a:r>
              <a:rPr lang="en-US" dirty="0">
                <a:sym typeface="Wingdings" pitchFamily="2" charset="2"/>
              </a:rPr>
              <a:t> </a:t>
            </a:r>
            <a:r>
              <a:rPr lang="en-US" dirty="0" err="1">
                <a:sym typeface="Wingdings" pitchFamily="2" charset="2"/>
              </a:rPr>
              <a:t>tự</a:t>
            </a:r>
            <a:r>
              <a:rPr lang="en-US" dirty="0">
                <a:sym typeface="Wingdings" pitchFamily="2" charset="2"/>
              </a:rPr>
              <a:t> ABC</a:t>
            </a:r>
          </a:p>
          <a:p>
            <a:r>
              <a:rPr lang="en-US" dirty="0" err="1"/>
              <a:t>Tổn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r>
              <a:rPr lang="en-US" dirty="0"/>
              <a:t>: </a:t>
            </a:r>
            <a:r>
              <a:rPr lang="en-US" dirty="0" err="1"/>
              <a:t>hiếm</a:t>
            </a:r>
            <a:r>
              <a:rPr lang="en-US" dirty="0"/>
              <a:t>, </a:t>
            </a:r>
            <a:r>
              <a:rPr lang="en-US" dirty="0" err="1"/>
              <a:t>nghĩ</a:t>
            </a:r>
            <a:r>
              <a:rPr lang="en-US" dirty="0"/>
              <a:t> </a:t>
            </a:r>
            <a:r>
              <a:rPr lang="en-US" dirty="0" err="1"/>
              <a:t>đến</a:t>
            </a:r>
            <a:r>
              <a:rPr lang="en-US" dirty="0"/>
              <a:t> </a:t>
            </a:r>
            <a:r>
              <a:rPr lang="en-US" dirty="0" err="1"/>
              <a:t>khi</a:t>
            </a:r>
            <a:r>
              <a:rPr lang="en-US" dirty="0"/>
              <a:t> </a:t>
            </a:r>
            <a:r>
              <a:rPr lang="en-US" dirty="0" err="1"/>
              <a:t>lâm</a:t>
            </a:r>
            <a:r>
              <a:rPr lang="en-US" dirty="0"/>
              <a:t> </a:t>
            </a:r>
            <a:r>
              <a:rPr lang="en-US" dirty="0" err="1"/>
              <a:t>sàng</a:t>
            </a:r>
            <a:r>
              <a:rPr lang="en-US" dirty="0"/>
              <a:t> </a:t>
            </a:r>
            <a:r>
              <a:rPr lang="en-US" dirty="0" err="1"/>
              <a:t>nghi</a:t>
            </a:r>
            <a:r>
              <a:rPr lang="en-US" dirty="0"/>
              <a:t> </a:t>
            </a:r>
            <a:r>
              <a:rPr lang="en-US" dirty="0" err="1"/>
              <a:t>ngờ</a:t>
            </a:r>
            <a:r>
              <a:rPr lang="en-US" dirty="0"/>
              <a:t> </a:t>
            </a:r>
            <a:r>
              <a:rPr lang="en-US" dirty="0" err="1"/>
              <a:t>hoặc</a:t>
            </a:r>
            <a:r>
              <a:rPr lang="en-US" dirty="0"/>
              <a:t> </a:t>
            </a:r>
            <a:r>
              <a:rPr lang="en-US" dirty="0" err="1"/>
              <a:t>lặn</a:t>
            </a:r>
            <a:r>
              <a:rPr lang="en-US" dirty="0"/>
              <a:t> ở </a:t>
            </a:r>
            <a:r>
              <a:rPr lang="en-US" dirty="0" err="1"/>
              <a:t>vùng</a:t>
            </a:r>
            <a:r>
              <a:rPr lang="en-US" dirty="0"/>
              <a:t> </a:t>
            </a:r>
            <a:r>
              <a:rPr lang="en-US" dirty="0" err="1"/>
              <a:t>nước</a:t>
            </a:r>
            <a:r>
              <a:rPr lang="en-US" dirty="0"/>
              <a:t> </a:t>
            </a:r>
            <a:r>
              <a:rPr lang="en-US" dirty="0" err="1"/>
              <a:t>cạn</a:t>
            </a:r>
            <a:r>
              <a:rPr lang="en-US" dirty="0"/>
              <a:t> </a:t>
            </a:r>
            <a:r>
              <a:rPr lang="en-US" dirty="0">
                <a:sym typeface="Wingdings" pitchFamily="2" charset="2"/>
              </a:rPr>
              <a:t> </a:t>
            </a:r>
            <a:r>
              <a:rPr lang="en-US" b="1" dirty="0">
                <a:solidFill>
                  <a:srgbClr val="FF0000"/>
                </a:solidFill>
                <a:sym typeface="Wingdings" pitchFamily="2" charset="2"/>
              </a:rPr>
              <a:t>KHÔNG </a:t>
            </a:r>
            <a:r>
              <a:rPr lang="en-US" b="1" dirty="0" err="1">
                <a:solidFill>
                  <a:srgbClr val="FF0000"/>
                </a:solidFill>
                <a:sym typeface="Wingdings" pitchFamily="2" charset="2"/>
              </a:rPr>
              <a:t>bất</a:t>
            </a:r>
            <a:r>
              <a:rPr lang="en-US" b="1" dirty="0">
                <a:solidFill>
                  <a:srgbClr val="FF0000"/>
                </a:solidFill>
                <a:sym typeface="Wingdings" pitchFamily="2" charset="2"/>
              </a:rPr>
              <a:t> </a:t>
            </a:r>
            <a:r>
              <a:rPr lang="en-US" b="1" dirty="0" err="1">
                <a:solidFill>
                  <a:srgbClr val="FF0000"/>
                </a:solidFill>
                <a:sym typeface="Wingdings" pitchFamily="2" charset="2"/>
              </a:rPr>
              <a:t>động</a:t>
            </a:r>
            <a:r>
              <a:rPr lang="en-US" b="1" dirty="0">
                <a:solidFill>
                  <a:srgbClr val="FF0000"/>
                </a:solidFill>
                <a:sym typeface="Wingdings" pitchFamily="2" charset="2"/>
              </a:rPr>
              <a:t> </a:t>
            </a:r>
            <a:r>
              <a:rPr lang="en-US" b="1" dirty="0" err="1">
                <a:solidFill>
                  <a:srgbClr val="FF0000"/>
                </a:solidFill>
                <a:sym typeface="Wingdings" pitchFamily="2" charset="2"/>
              </a:rPr>
              <a:t>cột</a:t>
            </a:r>
            <a:r>
              <a:rPr lang="en-US" b="1" dirty="0">
                <a:solidFill>
                  <a:srgbClr val="FF0000"/>
                </a:solidFill>
                <a:sym typeface="Wingdings" pitchFamily="2" charset="2"/>
              </a:rPr>
              <a:t> </a:t>
            </a:r>
            <a:r>
              <a:rPr lang="en-US" b="1" dirty="0" err="1">
                <a:solidFill>
                  <a:srgbClr val="FF0000"/>
                </a:solidFill>
                <a:sym typeface="Wingdings" pitchFamily="2" charset="2"/>
              </a:rPr>
              <a:t>sống</a:t>
            </a:r>
            <a:r>
              <a:rPr lang="en-US" b="1" dirty="0">
                <a:solidFill>
                  <a:srgbClr val="FF0000"/>
                </a:solidFill>
                <a:sym typeface="Wingdings" pitchFamily="2" charset="2"/>
              </a:rPr>
              <a:t> </a:t>
            </a:r>
            <a:r>
              <a:rPr lang="en-US" b="1" dirty="0" err="1">
                <a:solidFill>
                  <a:srgbClr val="FF0000"/>
                </a:solidFill>
                <a:sym typeface="Wingdings" pitchFamily="2" charset="2"/>
              </a:rPr>
              <a:t>cổ</a:t>
            </a:r>
            <a:r>
              <a:rPr lang="en-US" b="1" dirty="0">
                <a:solidFill>
                  <a:srgbClr val="FF0000"/>
                </a:solidFill>
                <a:sym typeface="Wingdings" pitchFamily="2" charset="2"/>
              </a:rPr>
              <a:t> </a:t>
            </a:r>
            <a:r>
              <a:rPr lang="en-US" b="1" dirty="0" err="1">
                <a:solidFill>
                  <a:srgbClr val="FF0000"/>
                </a:solidFill>
                <a:sym typeface="Wingdings" pitchFamily="2" charset="2"/>
              </a:rPr>
              <a:t>thường</a:t>
            </a:r>
            <a:r>
              <a:rPr lang="en-US" b="1" dirty="0">
                <a:solidFill>
                  <a:srgbClr val="FF0000"/>
                </a:solidFill>
                <a:sym typeface="Wingdings" pitchFamily="2" charset="2"/>
              </a:rPr>
              <a:t> </a:t>
            </a:r>
            <a:r>
              <a:rPr lang="en-US" b="1" dirty="0" err="1">
                <a:solidFill>
                  <a:srgbClr val="FF0000"/>
                </a:solidFill>
                <a:sym typeface="Wingdings" pitchFamily="2" charset="2"/>
              </a:rPr>
              <a:t>quy</a:t>
            </a:r>
            <a:r>
              <a:rPr lang="en-US" b="1" dirty="0">
                <a:solidFill>
                  <a:srgbClr val="FF0000"/>
                </a:solidFill>
                <a:sym typeface="Wingdings" pitchFamily="2" charset="2"/>
              </a:rPr>
              <a:t>.</a:t>
            </a:r>
          </a:p>
          <a:p>
            <a:r>
              <a:rPr lang="en-US" dirty="0" err="1">
                <a:sym typeface="Wingdings" pitchFamily="2" charset="2"/>
              </a:rPr>
              <a:t>Giữ</a:t>
            </a:r>
            <a:r>
              <a:rPr lang="en-US" dirty="0">
                <a:sym typeface="Wingdings" pitchFamily="2" charset="2"/>
              </a:rPr>
              <a:t> </a:t>
            </a:r>
            <a:r>
              <a:rPr lang="en-US" dirty="0" err="1">
                <a:sym typeface="Wingdings" pitchFamily="2" charset="2"/>
              </a:rPr>
              <a:t>ấm</a:t>
            </a: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9144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XỬ TRÍ TẠI HIỆN TRƯỜNG</a:t>
            </a:r>
          </a:p>
        </p:txBody>
      </p:sp>
    </p:spTree>
    <p:extLst>
      <p:ext uri="{BB962C8B-B14F-4D97-AF65-F5344CB8AC3E}">
        <p14:creationId xmlns:p14="http://schemas.microsoft.com/office/powerpoint/2010/main" val="328231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E0D41B-5DAB-8E41-B66B-FE12DEA090C4}"/>
              </a:ext>
            </a:extLst>
          </p:cNvPr>
          <p:cNvSpPr txBox="1"/>
          <p:nvPr/>
        </p:nvSpPr>
        <p:spPr>
          <a:xfrm>
            <a:off x="228600" y="457200"/>
            <a:ext cx="8763000" cy="5940088"/>
          </a:xfrm>
          <a:prstGeom prst="rect">
            <a:avLst/>
          </a:prstGeom>
          <a:noFill/>
        </p:spPr>
        <p:txBody>
          <a:bodyPr wrap="square" rtlCol="0">
            <a:spAutoFit/>
          </a:bodyPr>
          <a:lstStyle/>
          <a:p>
            <a:pPr marL="342900" indent="-342900">
              <a:buFont typeface="Arial" panose="020B0604020202020204" pitchFamily="34" charset="0"/>
              <a:buChar char="•"/>
            </a:pPr>
            <a:r>
              <a:rPr lang="vi-VN" sz="2000" b="1" dirty="0">
                <a:solidFill>
                  <a:srgbClr val="FF0000"/>
                </a:solidFill>
              </a:rPr>
              <a:t>Xử trí tại hiện trường để quyết định coi BN có sống không:</a:t>
            </a:r>
            <a:br>
              <a:rPr lang="vi-VN" sz="2000" dirty="0"/>
            </a:br>
            <a:r>
              <a:rPr lang="vi-VN" sz="2000" dirty="0"/>
              <a:t>sốc nước: đứa bé thì cầm 2 cái chân chạy, còn người lớn thì ôm vác lên vai miễn sao cái đầu thấp nhất để nước ra ngoài. Nhưng thực tế thì là nước trong dạ dày chứ không phải trong phổi ra ngoài --&gt; không giúp cho bn hồng trở lại --&gt; ảnh hưởng thời gian vàng của BN. </a:t>
            </a:r>
            <a:r>
              <a:rPr lang="vi-VN" sz="2000" b="1" dirty="0">
                <a:solidFill>
                  <a:srgbClr val="FF0000"/>
                </a:solidFill>
              </a:rPr>
              <a:t>KHÔNG SỐC NƯỚC</a:t>
            </a:r>
          </a:p>
          <a:p>
            <a:pPr marL="342900" indent="-342900">
              <a:buFont typeface="Arial" panose="020B0604020202020204" pitchFamily="34" charset="0"/>
              <a:buChar char="•"/>
            </a:pPr>
            <a:r>
              <a:rPr lang="vi-VN" sz="2000" dirty="0"/>
              <a:t>Nguyên tắc đầu tiền khi xuống cứu nạn nhân là bảo vệ bản thân, tránh bị nạn nhân kéo xuống theo nên làm cho nó bất tỉnh đi rồi kéo lên </a:t>
            </a:r>
            <a:r>
              <a:rPr lang="vi-VN" sz="2000" dirty="0">
                <a:solidFill>
                  <a:srgbClr val="FF0000"/>
                </a:solidFill>
              </a:rPr>
              <a:t>(</a:t>
            </a:r>
            <a:r>
              <a:rPr lang="vi-VN" sz="2000" b="1" dirty="0">
                <a:solidFill>
                  <a:srgbClr val="FF0000"/>
                </a:solidFill>
              </a:rPr>
              <a:t>KHÔNG CÓ KHUYỂN CÁO).</a:t>
            </a:r>
          </a:p>
          <a:p>
            <a:pPr marL="342900" indent="-342900">
              <a:buFont typeface="Arial" panose="020B0604020202020204" pitchFamily="34" charset="0"/>
              <a:buChar char="•"/>
            </a:pPr>
            <a:r>
              <a:rPr lang="vi-VN" sz="2000" dirty="0"/>
              <a:t>Trong các BN mê rất nhìều BN ngưng tim ngưng thở thì mình làm CPR: trong CPR thì ấn tim trước vì khi ngưng tim ngưng thở thì não là cơ quan cần bảo vệ trc tiên--&gt; não cần oxi--&gt; tim phải bơm máu lên, </a:t>
            </a:r>
            <a:r>
              <a:rPr lang="vi-VN" sz="2000" dirty="0">
                <a:solidFill>
                  <a:srgbClr val="FF0000"/>
                </a:solidFill>
              </a:rPr>
              <a:t>lúc này độ bão hòa oxi trong máu ĐM vẫn còn có khả năng đủ cung cấp oxi cho cơ thể</a:t>
            </a:r>
            <a:r>
              <a:rPr lang="vi-VN" sz="2000" dirty="0"/>
              <a:t>, vì khả năng bù trừ của cơ thể, bình thường khả năng </a:t>
            </a:r>
            <a:r>
              <a:rPr lang="vi-VN" sz="2000" dirty="0">
                <a:solidFill>
                  <a:srgbClr val="FF0000"/>
                </a:solidFill>
              </a:rPr>
              <a:t>cung cấp oxi cơ thể gấp 3 lần </a:t>
            </a:r>
            <a:r>
              <a:rPr lang="vi-VN" sz="2000" dirty="0"/>
              <a:t>so với nhu cầu</a:t>
            </a:r>
            <a:r>
              <a:rPr lang="vi-VN" sz="2000" dirty="0">
                <a:sym typeface="Wingdings" pitchFamily="2" charset="2"/>
              </a:rPr>
              <a:t></a:t>
            </a:r>
            <a:r>
              <a:rPr lang="vi-VN" sz="2000" dirty="0"/>
              <a:t> </a:t>
            </a:r>
            <a:r>
              <a:rPr lang="vi-VN" sz="2000" b="1" dirty="0">
                <a:solidFill>
                  <a:srgbClr val="FF0000"/>
                </a:solidFill>
              </a:rPr>
              <a:t>CẤP CỨU TIM TRƯỚC ĐỂ ƯU TIÊN CHO PHẦN OXI CÒN LẠI. </a:t>
            </a:r>
            <a:r>
              <a:rPr lang="vi-VN" sz="2000" dirty="0"/>
              <a:t>Nếu cung cấp oxi hô hấp thì nâng Spo2 lên được 1 ít nhưng tim không co bóp để vận chuyển thì cũng không ý nghĩa. Ngoài ra còn có những nguyên nhân khác nữa. </a:t>
            </a:r>
          </a:p>
          <a:p>
            <a:pPr marL="342900" indent="-342900">
              <a:buFont typeface="Arial" panose="020B0604020202020204" pitchFamily="34" charset="0"/>
              <a:buChar char="•"/>
            </a:pPr>
            <a:r>
              <a:rPr lang="vi-VN" sz="2000" dirty="0">
                <a:solidFill>
                  <a:srgbClr val="FF0000"/>
                </a:solidFill>
              </a:rPr>
              <a:t>Hiện tại, vị trí đặt tay ấn ngực 1/2 dưới xương ức nhưng tránh mũi kiếm xương ức ra, ấn này có hiệu quả rồi, ấn lệch qua trái trúng xương sườn thì có khả năng gãy xương </a:t>
            </a:r>
            <a:r>
              <a:rPr lang="vi-VN" sz="2000" dirty="0">
                <a:solidFill>
                  <a:srgbClr val="FF0000"/>
                </a:solidFill>
                <a:sym typeface="Wingdings" pitchFamily="2" charset="2"/>
              </a:rPr>
              <a:t></a:t>
            </a:r>
            <a:r>
              <a:rPr lang="vi-VN" sz="2000" dirty="0">
                <a:solidFill>
                  <a:srgbClr val="FF0000"/>
                </a:solidFill>
              </a:rPr>
              <a:t> tràn khí.</a:t>
            </a:r>
            <a:endParaRPr lang="vi-VN" sz="2000" dirty="0">
              <a:solidFill>
                <a:srgbClr val="FF0000"/>
              </a:solidFill>
              <a:effectLst/>
            </a:endParaRPr>
          </a:p>
        </p:txBody>
      </p:sp>
    </p:spTree>
    <p:extLst>
      <p:ext uri="{BB962C8B-B14F-4D97-AF65-F5344CB8AC3E}">
        <p14:creationId xmlns:p14="http://schemas.microsoft.com/office/powerpoint/2010/main" val="3772621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BF993-738D-8640-AE46-727E2EF22CE1}"/>
              </a:ext>
            </a:extLst>
          </p:cNvPr>
          <p:cNvSpPr txBox="1"/>
          <p:nvPr/>
        </p:nvSpPr>
        <p:spPr>
          <a:xfrm>
            <a:off x="152400" y="838200"/>
            <a:ext cx="8458200" cy="5016758"/>
          </a:xfrm>
          <a:prstGeom prst="rect">
            <a:avLst/>
          </a:prstGeom>
          <a:noFill/>
        </p:spPr>
        <p:txBody>
          <a:bodyPr wrap="square" rtlCol="0">
            <a:spAutoFit/>
          </a:bodyPr>
          <a:lstStyle/>
          <a:p>
            <a:pPr marL="342900" indent="-342900">
              <a:buFont typeface="Arial" panose="020B0604020202020204" pitchFamily="34" charset="0"/>
              <a:buChar char="•"/>
            </a:pPr>
            <a:r>
              <a:rPr lang="vi-VN" sz="2000" dirty="0"/>
              <a:t>Ở người lớn tỉ lệ đột tử cao do loạn nhịp tim, trong khi oxi máu vẫn còn nhìu --&gt; ưu tiên chữ C đầu tiên. </a:t>
            </a:r>
          </a:p>
          <a:p>
            <a:endParaRPr lang="vi-VN" sz="2000" dirty="0"/>
          </a:p>
          <a:p>
            <a:pPr marL="342900" indent="-342900">
              <a:buFont typeface="Arial" panose="020B0604020202020204" pitchFamily="34" charset="0"/>
              <a:buChar char="•"/>
            </a:pPr>
            <a:r>
              <a:rPr lang="vi-VN" sz="2000" dirty="0"/>
              <a:t>Đối với trẻ em, ngưng tim ngưng thở khác với người lớn, chủ yếu do suy hô hấp, PaO2 thấp ngoài ra cũng có những nguyên nhân gây đột tử của rối loạn nhịp --&gt; nhìn chung là đổi thành CAP hết (cả người lớn và trẻ em).</a:t>
            </a:r>
          </a:p>
          <a:p>
            <a:r>
              <a:rPr lang="vi-VN" sz="2000" dirty="0"/>
              <a:t> </a:t>
            </a:r>
          </a:p>
          <a:p>
            <a:pPr marL="342900" indent="-342900">
              <a:buFont typeface="Arial" panose="020B0604020202020204" pitchFamily="34" charset="0"/>
              <a:buChar char="•"/>
            </a:pPr>
            <a:r>
              <a:rPr lang="vi-VN" sz="2000" dirty="0"/>
              <a:t>Người lớn đột tử: việc đầu tiên là la lên gọi giúp đỡ -&gt; gọi cấp cứu-&gt; tiếp cận an toàn( bắt buộc)-&gt;kiểm ra mạch( mạch cảnh, còn đố với trẻ bắt mạch cánh tay và mạch bẹn) nhịp thở của bn trong tối đa là 10s trong lúc bắt mạch thì nhìn nhịp thở lun-&gt; (đối với đột tử do rối loạn nhịp tim thì nhấn tim ko giúp tim co bóp lại, dùng máy khử rung) nhồi tim trong vòng 2 PHÚT và mỗi lần gián đoạn bn tối ra là 10s.</a:t>
            </a:r>
          </a:p>
          <a:p>
            <a:endParaRPr lang="vi-VN" sz="2000" dirty="0"/>
          </a:p>
          <a:p>
            <a:pPr marL="342900" indent="-342900">
              <a:buFont typeface="Arial" panose="020B0604020202020204" pitchFamily="34" charset="0"/>
              <a:buChar char="•"/>
            </a:pPr>
            <a:r>
              <a:rPr lang="vi-VN" sz="2000" b="1" dirty="0">
                <a:solidFill>
                  <a:srgbClr val="FF0000"/>
                </a:solidFill>
              </a:rPr>
              <a:t>CPR càng sớm càng tốt </a:t>
            </a:r>
            <a:r>
              <a:rPr lang="vi-VN" sz="2000" dirty="0"/>
              <a:t>ngay ở dưới nước thì hà hơi thổi ngạt 2 cái sau đó kéo BN vô bờ bởi lúc đó BN thường giảm oxi trong máu rất giữ.</a:t>
            </a:r>
            <a:endParaRPr lang="vi-VN" sz="2000" dirty="0">
              <a:effectLst/>
            </a:endParaRPr>
          </a:p>
        </p:txBody>
      </p:sp>
    </p:spTree>
    <p:extLst>
      <p:ext uri="{BB962C8B-B14F-4D97-AF65-F5344CB8AC3E}">
        <p14:creationId xmlns:p14="http://schemas.microsoft.com/office/powerpoint/2010/main" val="50152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a:solidFill>
                  <a:schemeClr val="accent2"/>
                </a:solidFill>
              </a:rPr>
              <a:t>KHÔNG</a:t>
            </a:r>
          </a:p>
          <a:p>
            <a:pPr>
              <a:buFont typeface="Courier New" pitchFamily="49" charset="0"/>
              <a:buChar char="o"/>
            </a:pPr>
            <a:r>
              <a:rPr lang="en-US" dirty="0" err="1"/>
              <a:t>Xốc</a:t>
            </a:r>
            <a:r>
              <a:rPr lang="en-US" dirty="0"/>
              <a:t> </a:t>
            </a:r>
            <a:r>
              <a:rPr lang="en-US" dirty="0" err="1"/>
              <a:t>nước</a:t>
            </a:r>
            <a:endParaRPr lang="en-US" dirty="0"/>
          </a:p>
          <a:p>
            <a:pPr>
              <a:buFont typeface="Courier New" pitchFamily="49" charset="0"/>
              <a:buChar char="o"/>
            </a:pPr>
            <a:r>
              <a:rPr lang="en-US" dirty="0" err="1"/>
              <a:t>Hemlich</a:t>
            </a:r>
            <a:r>
              <a:rPr lang="en-US" dirty="0"/>
              <a:t>, </a:t>
            </a:r>
            <a:r>
              <a:rPr lang="en-US" dirty="0" err="1"/>
              <a:t>ấn</a:t>
            </a:r>
            <a:r>
              <a:rPr lang="en-US" dirty="0"/>
              <a:t> </a:t>
            </a:r>
            <a:r>
              <a:rPr lang="en-US" dirty="0" err="1"/>
              <a:t>bụng</a:t>
            </a:r>
            <a:r>
              <a:rPr lang="en-US" dirty="0"/>
              <a:t> </a:t>
            </a:r>
            <a:r>
              <a:rPr lang="en-US" sz="2000" b="1" dirty="0">
                <a:solidFill>
                  <a:srgbClr val="FF0000"/>
                </a:solidFill>
              </a:rPr>
              <a:t>(do </a:t>
            </a:r>
            <a:r>
              <a:rPr lang="en-US" sz="2000" b="1" dirty="0" err="1">
                <a:solidFill>
                  <a:srgbClr val="FF0000"/>
                </a:solidFill>
              </a:rPr>
              <a:t>ngưng</a:t>
            </a:r>
            <a:r>
              <a:rPr lang="en-US" sz="2000" b="1" dirty="0">
                <a:solidFill>
                  <a:srgbClr val="FF0000"/>
                </a:solidFill>
              </a:rPr>
              <a:t> </a:t>
            </a:r>
            <a:r>
              <a:rPr lang="en-US" sz="2000" b="1" dirty="0" err="1">
                <a:solidFill>
                  <a:srgbClr val="FF0000"/>
                </a:solidFill>
              </a:rPr>
              <a:t>tim</a:t>
            </a:r>
            <a:r>
              <a:rPr lang="en-US" sz="2000" b="1" dirty="0">
                <a:solidFill>
                  <a:srgbClr val="FF0000"/>
                </a:solidFill>
              </a:rPr>
              <a:t>- </a:t>
            </a:r>
            <a:r>
              <a:rPr lang="en-US" sz="2000" b="1" dirty="0" err="1">
                <a:solidFill>
                  <a:srgbClr val="FF0000"/>
                </a:solidFill>
              </a:rPr>
              <a:t>ngưng</a:t>
            </a:r>
            <a:r>
              <a:rPr lang="en-US" sz="2000" b="1" dirty="0">
                <a:solidFill>
                  <a:srgbClr val="FF0000"/>
                </a:solidFill>
              </a:rPr>
              <a:t> </a:t>
            </a:r>
            <a:r>
              <a:rPr lang="en-US" sz="2000" b="1" dirty="0" err="1">
                <a:solidFill>
                  <a:srgbClr val="FF0000"/>
                </a:solidFill>
              </a:rPr>
              <a:t>thở</a:t>
            </a:r>
            <a:r>
              <a:rPr lang="en-US" sz="2000" b="1" dirty="0">
                <a:solidFill>
                  <a:srgbClr val="FF0000"/>
                </a:solidFill>
              </a:rPr>
              <a:t> do </a:t>
            </a:r>
            <a:r>
              <a:rPr lang="en-US" sz="2000" b="1" dirty="0" err="1">
                <a:solidFill>
                  <a:srgbClr val="FF0000"/>
                </a:solidFill>
              </a:rPr>
              <a:t>thiếu</a:t>
            </a:r>
            <a:r>
              <a:rPr lang="en-US" sz="2000" b="1" dirty="0">
                <a:solidFill>
                  <a:srgbClr val="FF0000"/>
                </a:solidFill>
              </a:rPr>
              <a:t> Oxy, </a:t>
            </a:r>
            <a:r>
              <a:rPr lang="en-US" sz="2000" b="1" dirty="0" err="1">
                <a:solidFill>
                  <a:srgbClr val="FF0000"/>
                </a:solidFill>
              </a:rPr>
              <a:t>không</a:t>
            </a:r>
            <a:r>
              <a:rPr lang="en-US" sz="2000" b="1" dirty="0">
                <a:solidFill>
                  <a:srgbClr val="FF0000"/>
                </a:solidFill>
              </a:rPr>
              <a:t> </a:t>
            </a:r>
            <a:r>
              <a:rPr lang="en-US" sz="2000" b="1" dirty="0" err="1">
                <a:solidFill>
                  <a:srgbClr val="FF0000"/>
                </a:solidFill>
              </a:rPr>
              <a:t>phải</a:t>
            </a:r>
            <a:r>
              <a:rPr lang="en-US" sz="2000" b="1" dirty="0">
                <a:solidFill>
                  <a:srgbClr val="FF0000"/>
                </a:solidFill>
              </a:rPr>
              <a:t> do </a:t>
            </a:r>
            <a:r>
              <a:rPr lang="en-US" sz="2000" b="1" dirty="0" err="1">
                <a:solidFill>
                  <a:srgbClr val="FF0000"/>
                </a:solidFill>
              </a:rPr>
              <a:t>tắc</a:t>
            </a:r>
            <a:r>
              <a:rPr lang="en-US" sz="2000" b="1" dirty="0">
                <a:solidFill>
                  <a:srgbClr val="FF0000"/>
                </a:solidFill>
              </a:rPr>
              <a:t> </a:t>
            </a:r>
            <a:r>
              <a:rPr lang="en-US" sz="2000" b="1" dirty="0" err="1">
                <a:solidFill>
                  <a:srgbClr val="FF0000"/>
                </a:solidFill>
              </a:rPr>
              <a:t>nghẽn</a:t>
            </a:r>
            <a:r>
              <a:rPr lang="en-US" sz="2000" b="1" dirty="0">
                <a:solidFill>
                  <a:srgbClr val="FF0000"/>
                </a:solidFill>
              </a:rPr>
              <a:t> </a:t>
            </a:r>
            <a:r>
              <a:rPr lang="en-US" sz="2000" b="1" dirty="0" err="1">
                <a:solidFill>
                  <a:srgbClr val="FF0000"/>
                </a:solidFill>
              </a:rPr>
              <a:t>vùng</a:t>
            </a:r>
            <a:r>
              <a:rPr lang="en-US" sz="2000" b="1" dirty="0">
                <a:solidFill>
                  <a:srgbClr val="FF0000"/>
                </a:solidFill>
              </a:rPr>
              <a:t> </a:t>
            </a:r>
            <a:r>
              <a:rPr lang="en-US" sz="2000" b="1" dirty="0" err="1">
                <a:solidFill>
                  <a:srgbClr val="FF0000"/>
                </a:solidFill>
              </a:rPr>
              <a:t>hầu</a:t>
            </a:r>
            <a:r>
              <a:rPr lang="en-US" sz="2000" b="1" dirty="0">
                <a:solidFill>
                  <a:srgbClr val="FF0000"/>
                </a:solidFill>
              </a:rPr>
              <a:t> </a:t>
            </a:r>
            <a:r>
              <a:rPr lang="en-US" sz="2000" b="1" dirty="0" err="1">
                <a:solidFill>
                  <a:srgbClr val="FF0000"/>
                </a:solidFill>
              </a:rPr>
              <a:t>họng</a:t>
            </a:r>
            <a:r>
              <a:rPr lang="en-US" sz="2000" b="1" dirty="0">
                <a:solidFill>
                  <a:srgbClr val="FF0000"/>
                </a:solidFill>
              </a:rPr>
              <a:t>).</a:t>
            </a:r>
          </a:p>
          <a:p>
            <a:pPr>
              <a:buFont typeface="Courier New" pitchFamily="49" charset="0"/>
              <a:buChar char="o"/>
            </a:pPr>
            <a:r>
              <a:rPr lang="en-US" dirty="0" err="1"/>
              <a:t>Nằm</a:t>
            </a:r>
            <a:r>
              <a:rPr lang="en-US" dirty="0"/>
              <a:t> </a:t>
            </a:r>
            <a:r>
              <a:rPr lang="en-US" dirty="0" err="1"/>
              <a:t>đầu</a:t>
            </a:r>
            <a:r>
              <a:rPr lang="en-US" dirty="0"/>
              <a:t> </a:t>
            </a:r>
            <a:r>
              <a:rPr lang="en-US" dirty="0" err="1"/>
              <a:t>thấp</a:t>
            </a:r>
            <a:r>
              <a:rPr lang="en-US" dirty="0"/>
              <a:t> </a:t>
            </a:r>
            <a:r>
              <a:rPr lang="en-US" dirty="0" err="1"/>
              <a:t>để</a:t>
            </a:r>
            <a:r>
              <a:rPr lang="en-US" dirty="0"/>
              <a:t> </a:t>
            </a:r>
            <a:r>
              <a:rPr lang="en-US" dirty="0" err="1"/>
              <a:t>nước</a:t>
            </a:r>
            <a:r>
              <a:rPr lang="en-US" dirty="0"/>
              <a:t> </a:t>
            </a:r>
            <a:r>
              <a:rPr lang="en-US" dirty="0" err="1"/>
              <a:t>chảy</a:t>
            </a:r>
            <a:r>
              <a:rPr lang="en-US" dirty="0"/>
              <a:t> </a:t>
            </a:r>
            <a:r>
              <a:rPr lang="en-US" dirty="0" err="1"/>
              <a:t>ra</a:t>
            </a:r>
            <a:r>
              <a:rPr lang="en-US" dirty="0"/>
              <a:t> </a:t>
            </a:r>
            <a:r>
              <a:rPr lang="en-US" sz="2000" b="1" dirty="0">
                <a:solidFill>
                  <a:srgbClr val="FF0000"/>
                </a:solidFill>
              </a:rPr>
              <a:t>(</a:t>
            </a:r>
            <a:r>
              <a:rPr lang="en-US" sz="2000" b="1" dirty="0" err="1">
                <a:solidFill>
                  <a:srgbClr val="FF0000"/>
                </a:solidFill>
              </a:rPr>
              <a:t>thực</a:t>
            </a:r>
            <a:r>
              <a:rPr lang="en-US" sz="2000" b="1" dirty="0">
                <a:solidFill>
                  <a:srgbClr val="FF0000"/>
                </a:solidFill>
              </a:rPr>
              <a:t> </a:t>
            </a:r>
            <a:r>
              <a:rPr lang="en-US" sz="2000" b="1" dirty="0" err="1">
                <a:solidFill>
                  <a:srgbClr val="FF0000"/>
                </a:solidFill>
              </a:rPr>
              <a:t>tế</a:t>
            </a:r>
            <a:r>
              <a:rPr lang="en-US" sz="2000" b="1" dirty="0">
                <a:solidFill>
                  <a:srgbClr val="FF0000"/>
                </a:solidFill>
              </a:rPr>
              <a:t> </a:t>
            </a:r>
            <a:r>
              <a:rPr lang="en-US" sz="2000" b="1" dirty="0" err="1">
                <a:solidFill>
                  <a:srgbClr val="FF0000"/>
                </a:solidFill>
              </a:rPr>
              <a:t>nước</a:t>
            </a:r>
            <a:r>
              <a:rPr lang="en-US" sz="2000" b="1" dirty="0">
                <a:solidFill>
                  <a:srgbClr val="FF0000"/>
                </a:solidFill>
              </a:rPr>
              <a:t> </a:t>
            </a:r>
            <a:r>
              <a:rPr lang="en-US" sz="2000" b="1" dirty="0" err="1">
                <a:solidFill>
                  <a:srgbClr val="FF0000"/>
                </a:solidFill>
              </a:rPr>
              <a:t>chảy</a:t>
            </a:r>
            <a:r>
              <a:rPr lang="en-US" sz="2000" b="1" dirty="0">
                <a:solidFill>
                  <a:srgbClr val="FF0000"/>
                </a:solidFill>
              </a:rPr>
              <a:t> </a:t>
            </a:r>
            <a:r>
              <a:rPr lang="en-US" sz="2000" b="1" dirty="0" err="1">
                <a:solidFill>
                  <a:srgbClr val="FF0000"/>
                </a:solidFill>
              </a:rPr>
              <a:t>ra</a:t>
            </a:r>
            <a:r>
              <a:rPr lang="en-US" sz="2000" b="1" dirty="0">
                <a:solidFill>
                  <a:srgbClr val="FF0000"/>
                </a:solidFill>
              </a:rPr>
              <a:t> </a:t>
            </a:r>
            <a:r>
              <a:rPr lang="en-US" sz="2000" b="1" dirty="0" err="1">
                <a:solidFill>
                  <a:srgbClr val="FF0000"/>
                </a:solidFill>
              </a:rPr>
              <a:t>chỉ</a:t>
            </a:r>
            <a:r>
              <a:rPr lang="en-US" sz="2000" b="1" dirty="0">
                <a:solidFill>
                  <a:srgbClr val="FF0000"/>
                </a:solidFill>
              </a:rPr>
              <a:t> </a:t>
            </a:r>
            <a:r>
              <a:rPr lang="en-US" sz="2000" b="1" dirty="0" err="1">
                <a:solidFill>
                  <a:srgbClr val="FF0000"/>
                </a:solidFill>
              </a:rPr>
              <a:t>trong</a:t>
            </a:r>
            <a:r>
              <a:rPr lang="en-US" sz="2000" b="1" dirty="0">
                <a:solidFill>
                  <a:srgbClr val="FF0000"/>
                </a:solidFill>
              </a:rPr>
              <a:t> </a:t>
            </a:r>
            <a:r>
              <a:rPr lang="en-US" sz="2000" b="1" dirty="0" err="1">
                <a:solidFill>
                  <a:srgbClr val="FF0000"/>
                </a:solidFill>
              </a:rPr>
              <a:t>dạ</a:t>
            </a:r>
            <a:r>
              <a:rPr lang="en-US" sz="2000" b="1" dirty="0">
                <a:solidFill>
                  <a:srgbClr val="FF0000"/>
                </a:solidFill>
              </a:rPr>
              <a:t> </a:t>
            </a:r>
            <a:r>
              <a:rPr lang="en-US" sz="2000" b="1" dirty="0" err="1">
                <a:solidFill>
                  <a:srgbClr val="FF0000"/>
                </a:solidFill>
              </a:rPr>
              <a:t>dày</a:t>
            </a:r>
            <a:r>
              <a:rPr lang="en-US" sz="2000" b="1" dirty="0">
                <a:solidFill>
                  <a:srgbClr val="FF0000"/>
                </a:solidFill>
              </a:rPr>
              <a:t> </a:t>
            </a:r>
            <a:r>
              <a:rPr lang="en-US" sz="2000" b="1" dirty="0" err="1">
                <a:solidFill>
                  <a:srgbClr val="FF0000"/>
                </a:solidFill>
              </a:rPr>
              <a:t>mới</a:t>
            </a:r>
            <a:r>
              <a:rPr lang="en-US" sz="2000" b="1" dirty="0">
                <a:solidFill>
                  <a:srgbClr val="FF0000"/>
                </a:solidFill>
              </a:rPr>
              <a:t> </a:t>
            </a:r>
            <a:r>
              <a:rPr lang="en-US" sz="2000" b="1" dirty="0" err="1">
                <a:solidFill>
                  <a:srgbClr val="FF0000"/>
                </a:solidFill>
              </a:rPr>
              <a:t>đi</a:t>
            </a:r>
            <a:r>
              <a:rPr lang="en-US" sz="2000" b="1" dirty="0">
                <a:solidFill>
                  <a:srgbClr val="FF0000"/>
                </a:solidFill>
              </a:rPr>
              <a:t> </a:t>
            </a:r>
            <a:r>
              <a:rPr lang="en-US" sz="2000" b="1" dirty="0" err="1">
                <a:solidFill>
                  <a:srgbClr val="FF0000"/>
                </a:solidFill>
              </a:rPr>
              <a:t>ra</a:t>
            </a:r>
            <a:r>
              <a:rPr lang="en-US" sz="2000" b="1" dirty="0">
                <a:solidFill>
                  <a:srgbClr val="FF0000"/>
                </a:solidFill>
              </a:rPr>
              <a:t>, </a:t>
            </a:r>
            <a:r>
              <a:rPr lang="en-US" sz="2000" b="1" dirty="0" err="1">
                <a:solidFill>
                  <a:srgbClr val="FF0000"/>
                </a:solidFill>
              </a:rPr>
              <a:t>còn</a:t>
            </a:r>
            <a:r>
              <a:rPr lang="en-US" sz="2000" b="1" dirty="0">
                <a:solidFill>
                  <a:srgbClr val="FF0000"/>
                </a:solidFill>
              </a:rPr>
              <a:t> </a:t>
            </a:r>
            <a:r>
              <a:rPr lang="en-US" sz="2000" b="1" dirty="0" err="1">
                <a:solidFill>
                  <a:srgbClr val="FF0000"/>
                </a:solidFill>
              </a:rPr>
              <a:t>phổi</a:t>
            </a:r>
            <a:r>
              <a:rPr lang="en-US" sz="2000" b="1" dirty="0">
                <a:solidFill>
                  <a:srgbClr val="FF0000"/>
                </a:solidFill>
              </a:rPr>
              <a:t> </a:t>
            </a:r>
            <a:r>
              <a:rPr lang="en-US" sz="2000" b="1" dirty="0" err="1">
                <a:solidFill>
                  <a:srgbClr val="FF0000"/>
                </a:solidFill>
              </a:rPr>
              <a:t>thì</a:t>
            </a:r>
            <a:r>
              <a:rPr lang="en-US" sz="2000" b="1" dirty="0">
                <a:solidFill>
                  <a:srgbClr val="FF0000"/>
                </a:solidFill>
              </a:rPr>
              <a:t> </a:t>
            </a:r>
            <a:r>
              <a:rPr lang="en-US" sz="2000" b="1" dirty="0" err="1">
                <a:solidFill>
                  <a:srgbClr val="FF0000"/>
                </a:solidFill>
              </a:rPr>
              <a:t>không</a:t>
            </a:r>
            <a:r>
              <a:rPr lang="en-US" sz="2000" b="1" dirty="0">
                <a:solidFill>
                  <a:srgbClr val="FF0000"/>
                </a:solidFill>
              </a:rPr>
              <a:t> </a:t>
            </a:r>
            <a:r>
              <a:rPr lang="en-US" sz="2000" b="1" dirty="0" err="1">
                <a:solidFill>
                  <a:srgbClr val="FF0000"/>
                </a:solidFill>
              </a:rPr>
              <a:t>chảy</a:t>
            </a:r>
            <a:r>
              <a:rPr lang="en-US" sz="2000" b="1" dirty="0">
                <a:solidFill>
                  <a:srgbClr val="FF0000"/>
                </a:solidFill>
              </a:rPr>
              <a:t> </a:t>
            </a:r>
            <a:r>
              <a:rPr lang="en-US" sz="2000" b="1" dirty="0" err="1">
                <a:solidFill>
                  <a:srgbClr val="FF0000"/>
                </a:solidFill>
              </a:rPr>
              <a:t>ra</a:t>
            </a:r>
            <a:r>
              <a:rPr lang="en-US" sz="2000" b="1" dirty="0">
                <a:solidFill>
                  <a:srgbClr val="FF0000"/>
                </a:solidFill>
              </a:rPr>
              <a:t>).</a:t>
            </a:r>
            <a:endParaRPr lang="en-US" b="1" dirty="0">
              <a:solidFill>
                <a:srgbClr val="FF0000"/>
              </a:solidFill>
            </a:endParaRPr>
          </a:p>
          <a:p>
            <a:pPr>
              <a:buFont typeface="Courier New" pitchFamily="49" charset="0"/>
              <a:buChar char="o"/>
            </a:pPr>
            <a:r>
              <a:rPr lang="en-US" dirty="0" err="1"/>
              <a:t>Hơ</a:t>
            </a:r>
            <a:r>
              <a:rPr lang="en-US" dirty="0"/>
              <a:t> </a:t>
            </a:r>
            <a:r>
              <a:rPr lang="en-US" dirty="0" err="1"/>
              <a:t>lửa</a:t>
            </a:r>
            <a:r>
              <a:rPr lang="en-US" dirty="0"/>
              <a:t> </a:t>
            </a:r>
            <a:r>
              <a:rPr lang="en-US" sz="2000" b="1" dirty="0">
                <a:solidFill>
                  <a:srgbClr val="FF0000"/>
                </a:solidFill>
              </a:rPr>
              <a:t>(</a:t>
            </a:r>
            <a:r>
              <a:rPr lang="en-US" sz="2000" b="1" dirty="0" err="1">
                <a:solidFill>
                  <a:srgbClr val="FF0000"/>
                </a:solidFill>
              </a:rPr>
              <a:t>làm</a:t>
            </a:r>
            <a:r>
              <a:rPr lang="en-US" sz="2000" b="1" dirty="0">
                <a:solidFill>
                  <a:srgbClr val="FF0000"/>
                </a:solidFill>
              </a:rPr>
              <a:t> </a:t>
            </a:r>
            <a:r>
              <a:rPr lang="en-US" sz="2000" b="1" dirty="0" err="1">
                <a:solidFill>
                  <a:srgbClr val="FF0000"/>
                </a:solidFill>
              </a:rPr>
              <a:t>dãn</a:t>
            </a:r>
            <a:r>
              <a:rPr lang="en-US" sz="2000" b="1" dirty="0">
                <a:solidFill>
                  <a:srgbClr val="FF0000"/>
                </a:solidFill>
              </a:rPr>
              <a:t> </a:t>
            </a:r>
            <a:r>
              <a:rPr lang="en-US" sz="2000" b="1" dirty="0" err="1">
                <a:solidFill>
                  <a:srgbClr val="FF0000"/>
                </a:solidFill>
              </a:rPr>
              <a:t>mạch</a:t>
            </a:r>
            <a:r>
              <a:rPr lang="en-US" sz="2000" b="1" dirty="0">
                <a:solidFill>
                  <a:srgbClr val="FF0000"/>
                </a:solidFill>
              </a:rPr>
              <a:t> them, </a:t>
            </a:r>
            <a:r>
              <a:rPr lang="en-US" sz="2000" b="1" dirty="0" err="1">
                <a:solidFill>
                  <a:srgbClr val="FF0000"/>
                </a:solidFill>
              </a:rPr>
              <a:t>giảm</a:t>
            </a:r>
            <a:r>
              <a:rPr lang="en-US" sz="2000" b="1" dirty="0">
                <a:solidFill>
                  <a:srgbClr val="FF0000"/>
                </a:solidFill>
              </a:rPr>
              <a:t> </a:t>
            </a:r>
            <a:r>
              <a:rPr lang="en-US" sz="2000" b="1" dirty="0" err="1">
                <a:solidFill>
                  <a:srgbClr val="FF0000"/>
                </a:solidFill>
              </a:rPr>
              <a:t>tưới</a:t>
            </a:r>
            <a:r>
              <a:rPr lang="en-US" sz="2000" b="1" dirty="0">
                <a:solidFill>
                  <a:srgbClr val="FF0000"/>
                </a:solidFill>
              </a:rPr>
              <a:t> </a:t>
            </a:r>
            <a:r>
              <a:rPr lang="en-US" sz="2000" b="1" dirty="0" err="1">
                <a:solidFill>
                  <a:srgbClr val="FF0000"/>
                </a:solidFill>
              </a:rPr>
              <a:t>máu</a:t>
            </a:r>
            <a:r>
              <a:rPr lang="en-US" sz="2000" b="1" dirty="0">
                <a:solidFill>
                  <a:srgbClr val="FF0000"/>
                </a:solidFill>
              </a:rPr>
              <a:t> </a:t>
            </a:r>
            <a:r>
              <a:rPr lang="en-US" sz="2000" b="1" dirty="0">
                <a:solidFill>
                  <a:srgbClr val="FF0000"/>
                </a:solidFill>
                <a:sym typeface="Wingdings" pitchFamily="2" charset="2"/>
              </a:rPr>
              <a:t> </a:t>
            </a:r>
            <a:r>
              <a:rPr lang="en-US" sz="2000" b="1" dirty="0" err="1">
                <a:solidFill>
                  <a:srgbClr val="FF0000"/>
                </a:solidFill>
                <a:sym typeface="Wingdings" pitchFamily="2" charset="2"/>
              </a:rPr>
              <a:t>nặng</a:t>
            </a:r>
            <a:r>
              <a:rPr lang="en-US" sz="2000" b="1" dirty="0">
                <a:solidFill>
                  <a:srgbClr val="FF0000"/>
                </a:solidFill>
                <a:sym typeface="Wingdings" pitchFamily="2" charset="2"/>
              </a:rPr>
              <a:t> </a:t>
            </a:r>
            <a:r>
              <a:rPr lang="en-US" sz="2000" b="1" dirty="0" err="1">
                <a:solidFill>
                  <a:srgbClr val="FF0000"/>
                </a:solidFill>
                <a:sym typeface="Wingdings" pitchFamily="2" charset="2"/>
              </a:rPr>
              <a:t>thêm</a:t>
            </a:r>
            <a:r>
              <a:rPr lang="en-US" sz="2000" b="1" dirty="0">
                <a:solidFill>
                  <a:srgbClr val="FF0000"/>
                </a:solidFill>
                <a:sym typeface="Wingdings" pitchFamily="2" charset="2"/>
              </a:rPr>
              <a:t>).</a:t>
            </a:r>
            <a:endParaRPr lang="en-US" b="1" dirty="0">
              <a:solidFill>
                <a:srgbClr val="FF0000"/>
              </a:solidFill>
            </a:endParaRPr>
          </a:p>
          <a:p>
            <a:pPr marL="109728" indent="0">
              <a:buNone/>
            </a:pP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đến</a:t>
            </a:r>
            <a:r>
              <a:rPr lang="en-US" dirty="0">
                <a:sym typeface="Wingdings" pitchFamily="2" charset="2"/>
              </a:rPr>
              <a:t> </a:t>
            </a:r>
            <a:r>
              <a:rPr lang="en-US" dirty="0" err="1">
                <a:sym typeface="Wingdings" pitchFamily="2" charset="2"/>
              </a:rPr>
              <a:t>khi</a:t>
            </a:r>
            <a:endParaRPr lang="en-US" dirty="0">
              <a:sym typeface="Wingdings" pitchFamily="2" charset="2"/>
            </a:endParaRPr>
          </a:p>
          <a:p>
            <a:pPr>
              <a:buFont typeface="Courier New" pitchFamily="49" charset="0"/>
              <a:buChar char="o"/>
            </a:pPr>
            <a:r>
              <a:rPr lang="en-US" dirty="0" err="1">
                <a:sym typeface="Wingdings" pitchFamily="2" charset="2"/>
              </a:rPr>
              <a:t>Hồi</a:t>
            </a:r>
            <a:r>
              <a:rPr lang="en-US" dirty="0">
                <a:sym typeface="Wingdings" pitchFamily="2" charset="2"/>
              </a:rPr>
              <a:t> </a:t>
            </a:r>
            <a:r>
              <a:rPr lang="en-US" dirty="0" err="1">
                <a:sym typeface="Wingdings" pitchFamily="2" charset="2"/>
              </a:rPr>
              <a:t>sức</a:t>
            </a:r>
            <a:r>
              <a:rPr lang="en-US" dirty="0">
                <a:sym typeface="Wingdings" pitchFamily="2" charset="2"/>
              </a:rPr>
              <a:t> </a:t>
            </a:r>
            <a:r>
              <a:rPr lang="en-US" dirty="0" err="1">
                <a:sym typeface="Wingdings" pitchFamily="2" charset="2"/>
              </a:rPr>
              <a:t>trên</a:t>
            </a:r>
            <a:r>
              <a:rPr lang="en-US" dirty="0">
                <a:sym typeface="Wingdings" pitchFamily="2" charset="2"/>
              </a:rPr>
              <a:t> 20 </a:t>
            </a:r>
            <a:r>
              <a:rPr lang="en-US" dirty="0" err="1">
                <a:sym typeface="Wingdings" pitchFamily="2" charset="2"/>
              </a:rPr>
              <a:t>phút</a:t>
            </a:r>
            <a:r>
              <a:rPr lang="en-US" dirty="0">
                <a:sym typeface="Wingdings" pitchFamily="2" charset="2"/>
              </a:rPr>
              <a:t> </a:t>
            </a:r>
            <a:r>
              <a:rPr lang="en-US" dirty="0" err="1">
                <a:sym typeface="Wingdings" pitchFamily="2" charset="2"/>
              </a:rPr>
              <a:t>mà</a:t>
            </a:r>
            <a:r>
              <a:rPr lang="en-US" dirty="0">
                <a:sym typeface="Wingdings" pitchFamily="2" charset="2"/>
              </a:rPr>
              <a:t> </a:t>
            </a:r>
            <a:r>
              <a:rPr lang="en-US" dirty="0" err="1">
                <a:sym typeface="Wingdings" pitchFamily="2" charset="2"/>
              </a:rPr>
              <a:t>không</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tim</a:t>
            </a:r>
            <a:endParaRPr lang="en-US" dirty="0">
              <a:sym typeface="Wingdings" pitchFamily="2" charset="2"/>
            </a:endParaRPr>
          </a:p>
          <a:p>
            <a:pPr>
              <a:buFont typeface="Courier New" pitchFamily="49" charset="0"/>
              <a:buChar char="o"/>
            </a:pPr>
            <a:r>
              <a:rPr lang="en-US" dirty="0" err="1">
                <a:sym typeface="Wingdings" pitchFamily="2" charset="2"/>
              </a:rPr>
              <a:t>Khi</a:t>
            </a:r>
            <a:r>
              <a:rPr lang="en-US" dirty="0">
                <a:sym typeface="Wingdings" pitchFamily="2" charset="2"/>
              </a:rPr>
              <a:t> </a:t>
            </a:r>
            <a:r>
              <a:rPr lang="en-US" dirty="0" err="1">
                <a:sym typeface="Wingdings" pitchFamily="2" charset="2"/>
              </a:rPr>
              <a:t>ấm</a:t>
            </a:r>
            <a:r>
              <a:rPr lang="en-US" dirty="0">
                <a:sym typeface="Wingdings" pitchFamily="2" charset="2"/>
              </a:rPr>
              <a:t> </a:t>
            </a:r>
            <a:r>
              <a:rPr lang="en-US" dirty="0" err="1">
                <a:sym typeface="Wingdings" pitchFamily="2" charset="2"/>
              </a:rPr>
              <a:t>lại</a:t>
            </a:r>
            <a:r>
              <a:rPr lang="en-US" dirty="0">
                <a:sym typeface="Wingdings" pitchFamily="2" charset="2"/>
              </a:rPr>
              <a:t> </a:t>
            </a:r>
            <a:r>
              <a:rPr lang="en-US" dirty="0" err="1">
                <a:sym typeface="Wingdings" pitchFamily="2" charset="2"/>
              </a:rPr>
              <a:t>nếu</a:t>
            </a:r>
            <a:r>
              <a:rPr lang="en-US" dirty="0">
                <a:sym typeface="Wingdings" pitchFamily="2" charset="2"/>
              </a:rPr>
              <a:t> </a:t>
            </a:r>
            <a:r>
              <a:rPr lang="en-US" dirty="0" err="1">
                <a:sym typeface="Wingdings" pitchFamily="2" charset="2"/>
              </a:rPr>
              <a:t>có</a:t>
            </a:r>
            <a:r>
              <a:rPr lang="en-US" dirty="0">
                <a:sym typeface="Wingdings" pitchFamily="2" charset="2"/>
              </a:rPr>
              <a:t> </a:t>
            </a:r>
            <a:r>
              <a:rPr lang="en-US" dirty="0" err="1">
                <a:sym typeface="Wingdings" pitchFamily="2" charset="2"/>
              </a:rPr>
              <a:t>hạ</a:t>
            </a:r>
            <a:r>
              <a:rPr lang="en-US" dirty="0">
                <a:sym typeface="Wingdings" pitchFamily="2" charset="2"/>
              </a:rPr>
              <a:t> </a:t>
            </a:r>
            <a:r>
              <a:rPr lang="en-US" dirty="0" err="1">
                <a:sym typeface="Wingdings" pitchFamily="2" charset="2"/>
              </a:rPr>
              <a:t>thân</a:t>
            </a:r>
            <a:r>
              <a:rPr lang="en-US" dirty="0">
                <a:sym typeface="Wingdings" pitchFamily="2" charset="2"/>
              </a:rPr>
              <a:t> </a:t>
            </a:r>
            <a:r>
              <a:rPr lang="en-US" dirty="0" err="1">
                <a:sym typeface="Wingdings" pitchFamily="2" charset="2"/>
              </a:rPr>
              <a:t>nhiệt</a:t>
            </a:r>
            <a:endParaRPr lang="en-US" dirty="0">
              <a:sym typeface="Wingdings" pitchFamily="2" charset="2"/>
            </a:endParaRPr>
          </a:p>
          <a:p>
            <a:pPr>
              <a:buFont typeface="Courier New" pitchFamily="49" charset="0"/>
              <a:buChar char="o"/>
            </a:pPr>
            <a:endParaRPr lang="en-US" dirty="0">
              <a:sym typeface="Wingdings" pitchFamily="2" charset="2"/>
            </a:endParaRPr>
          </a:p>
          <a:p>
            <a:endParaRPr lang="en-US" dirty="0"/>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9144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XỬ TRÍ TẠI HIỆN TRƯỜNG</a:t>
            </a:r>
          </a:p>
        </p:txBody>
      </p:sp>
    </p:spTree>
    <p:extLst>
      <p:ext uri="{BB962C8B-B14F-4D97-AF65-F5344CB8AC3E}">
        <p14:creationId xmlns:p14="http://schemas.microsoft.com/office/powerpoint/2010/main" val="2011854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1"/>
            <a:ext cx="8686800" cy="3276600"/>
          </a:xfrm>
        </p:spPr>
        <p:txBody>
          <a:bodyPr>
            <a:normAutofit fontScale="77500" lnSpcReduction="20000"/>
          </a:bodyPr>
          <a:lstStyle/>
          <a:p>
            <a:pPr marL="109728" indent="0">
              <a:buNone/>
            </a:pPr>
            <a:r>
              <a:rPr lang="en-US" b="1" dirty="0" err="1"/>
              <a:t>Chỉ</a:t>
            </a:r>
            <a:r>
              <a:rPr lang="en-US" b="1" dirty="0"/>
              <a:t> </a:t>
            </a:r>
            <a:r>
              <a:rPr lang="en-US" b="1" dirty="0" err="1"/>
              <a:t>định</a:t>
            </a:r>
            <a:r>
              <a:rPr lang="en-US" b="1" dirty="0"/>
              <a:t> </a:t>
            </a:r>
            <a:r>
              <a:rPr lang="en-US" b="1" dirty="0" err="1"/>
              <a:t>đặt</a:t>
            </a:r>
            <a:r>
              <a:rPr lang="en-US" b="1" dirty="0"/>
              <a:t> NKQ</a:t>
            </a:r>
          </a:p>
          <a:p>
            <a:pPr>
              <a:buFont typeface="Courier New" pitchFamily="49" charset="0"/>
              <a:buChar char="o"/>
            </a:pPr>
            <a:r>
              <a:rPr lang="en-US" dirty="0"/>
              <a:t>SHH </a:t>
            </a:r>
            <a:r>
              <a:rPr lang="en-US" dirty="0" err="1"/>
              <a:t>nặng</a:t>
            </a:r>
            <a:r>
              <a:rPr lang="en-US" dirty="0"/>
              <a:t>: PaO2&lt; 60mmHg </a:t>
            </a:r>
            <a:r>
              <a:rPr lang="en-US" dirty="0" err="1"/>
              <a:t>hoặc</a:t>
            </a:r>
            <a:r>
              <a:rPr lang="en-US" dirty="0"/>
              <a:t> SpO2 &lt; 90% </a:t>
            </a:r>
            <a:r>
              <a:rPr lang="en-US" dirty="0" err="1"/>
              <a:t>dù</a:t>
            </a:r>
            <a:r>
              <a:rPr lang="en-US" dirty="0"/>
              <a:t> </a:t>
            </a:r>
            <a:r>
              <a:rPr lang="en-US" dirty="0" err="1"/>
              <a:t>thở</a:t>
            </a:r>
            <a:r>
              <a:rPr lang="en-US" dirty="0"/>
              <a:t> CPAP; PaCO2 &gt; 50 mmHg</a:t>
            </a:r>
          </a:p>
          <a:p>
            <a:pPr>
              <a:buFont typeface="Courier New" pitchFamily="49" charset="0"/>
              <a:buChar char="o"/>
            </a:pPr>
            <a:r>
              <a:rPr lang="en-US" dirty="0" err="1"/>
              <a:t>Ngưng</a:t>
            </a:r>
            <a:r>
              <a:rPr lang="en-US" dirty="0"/>
              <a:t> </a:t>
            </a:r>
            <a:r>
              <a:rPr lang="en-US" dirty="0" err="1"/>
              <a:t>tim</a:t>
            </a:r>
            <a:r>
              <a:rPr lang="en-US" dirty="0"/>
              <a:t>, </a:t>
            </a:r>
            <a:r>
              <a:rPr lang="en-US" dirty="0" err="1"/>
              <a:t>ngưng</a:t>
            </a:r>
            <a:r>
              <a:rPr lang="en-US" dirty="0"/>
              <a:t> </a:t>
            </a:r>
            <a:r>
              <a:rPr lang="en-US" dirty="0" err="1"/>
              <a:t>thở</a:t>
            </a:r>
            <a:endParaRPr lang="en-US" dirty="0"/>
          </a:p>
          <a:p>
            <a:pPr>
              <a:buFont typeface="Courier New" pitchFamily="49" charset="0"/>
              <a:buChar char="o"/>
            </a:pPr>
            <a:r>
              <a:rPr lang="en-US" dirty="0" err="1"/>
              <a:t>Tổn</a:t>
            </a:r>
            <a:r>
              <a:rPr lang="en-US" dirty="0"/>
              <a:t> </a:t>
            </a:r>
            <a:r>
              <a:rPr lang="en-US" dirty="0" err="1"/>
              <a:t>thương</a:t>
            </a:r>
            <a:r>
              <a:rPr lang="en-US" dirty="0"/>
              <a:t> </a:t>
            </a:r>
            <a:r>
              <a:rPr lang="en-US" dirty="0" err="1"/>
              <a:t>thần</a:t>
            </a:r>
            <a:r>
              <a:rPr lang="en-US" dirty="0"/>
              <a:t> </a:t>
            </a:r>
            <a:r>
              <a:rPr lang="en-US" dirty="0" err="1"/>
              <a:t>kinh</a:t>
            </a:r>
            <a:r>
              <a:rPr lang="en-US" dirty="0"/>
              <a:t>: </a:t>
            </a:r>
            <a:r>
              <a:rPr lang="en-US" dirty="0" err="1"/>
              <a:t>dấu</a:t>
            </a:r>
            <a:r>
              <a:rPr lang="en-US" dirty="0"/>
              <a:t> </a:t>
            </a:r>
            <a:r>
              <a:rPr lang="en-US" dirty="0" err="1"/>
              <a:t>thần</a:t>
            </a:r>
            <a:r>
              <a:rPr lang="en-US" dirty="0"/>
              <a:t> </a:t>
            </a:r>
            <a:r>
              <a:rPr lang="en-US" dirty="0" err="1"/>
              <a:t>kinh</a:t>
            </a:r>
            <a:r>
              <a:rPr lang="en-US" dirty="0"/>
              <a:t> </a:t>
            </a:r>
            <a:r>
              <a:rPr lang="en-US" dirty="0" err="1"/>
              <a:t>khu</a:t>
            </a:r>
            <a:r>
              <a:rPr lang="en-US" dirty="0"/>
              <a:t> </a:t>
            </a:r>
            <a:r>
              <a:rPr lang="en-US" dirty="0" err="1"/>
              <a:t>trú</a:t>
            </a:r>
            <a:r>
              <a:rPr lang="en-US" dirty="0"/>
              <a:t>/GCS &lt; 12đ </a:t>
            </a:r>
            <a:r>
              <a:rPr lang="en-US" sz="2600" b="1" dirty="0" err="1">
                <a:solidFill>
                  <a:srgbClr val="FF0000"/>
                </a:solidFill>
              </a:rPr>
              <a:t>chú</a:t>
            </a:r>
            <a:r>
              <a:rPr lang="en-US" sz="2600" b="1" dirty="0">
                <a:solidFill>
                  <a:srgbClr val="FF0000"/>
                </a:solidFill>
              </a:rPr>
              <a:t> </a:t>
            </a:r>
            <a:r>
              <a:rPr lang="en-US" sz="2600" b="1" dirty="0" err="1">
                <a:solidFill>
                  <a:srgbClr val="FF0000"/>
                </a:solidFill>
              </a:rPr>
              <a:t>ý</a:t>
            </a:r>
            <a:r>
              <a:rPr lang="en-US" sz="2600" b="1" dirty="0">
                <a:solidFill>
                  <a:srgbClr val="FF0000"/>
                </a:solidFill>
              </a:rPr>
              <a:t> </a:t>
            </a:r>
            <a:r>
              <a:rPr lang="en-US" sz="2600" b="1" dirty="0" err="1">
                <a:solidFill>
                  <a:srgbClr val="FF0000"/>
                </a:solidFill>
              </a:rPr>
              <a:t>khi</a:t>
            </a:r>
            <a:r>
              <a:rPr lang="en-US" sz="2600" b="1" dirty="0">
                <a:solidFill>
                  <a:srgbClr val="FF0000"/>
                </a:solidFill>
              </a:rPr>
              <a:t> </a:t>
            </a:r>
            <a:r>
              <a:rPr lang="en-US" sz="2600" b="1" dirty="0" err="1">
                <a:solidFill>
                  <a:srgbClr val="FF0000"/>
                </a:solidFill>
              </a:rPr>
              <a:t>trẻ</a:t>
            </a:r>
            <a:r>
              <a:rPr lang="en-US" sz="2600" b="1" dirty="0">
                <a:solidFill>
                  <a:srgbClr val="FF0000"/>
                </a:solidFill>
              </a:rPr>
              <a:t> </a:t>
            </a:r>
            <a:r>
              <a:rPr lang="en-US" sz="2600" b="1" dirty="0" err="1">
                <a:solidFill>
                  <a:srgbClr val="FF0000"/>
                </a:solidFill>
              </a:rPr>
              <a:t>gồng</a:t>
            </a:r>
            <a:r>
              <a:rPr lang="en-US" sz="2600" b="1" dirty="0">
                <a:solidFill>
                  <a:srgbClr val="FF0000"/>
                </a:solidFill>
              </a:rPr>
              <a:t> </a:t>
            </a:r>
            <a:r>
              <a:rPr lang="en-US" sz="2600" b="1" dirty="0" err="1">
                <a:solidFill>
                  <a:srgbClr val="FF0000"/>
                </a:solidFill>
              </a:rPr>
              <a:t>cứng</a:t>
            </a:r>
            <a:r>
              <a:rPr lang="en-US" sz="2600" b="1" dirty="0">
                <a:solidFill>
                  <a:srgbClr val="FF0000"/>
                </a:solidFill>
              </a:rPr>
              <a:t> ( M3/2).</a:t>
            </a:r>
            <a:endParaRPr lang="en-US" b="1" dirty="0">
              <a:solidFill>
                <a:srgbClr val="FF0000"/>
              </a:solidFill>
            </a:endParaRPr>
          </a:p>
          <a:p>
            <a:pPr>
              <a:buFont typeface="Courier New" pitchFamily="49" charset="0"/>
              <a:buChar char="o"/>
            </a:pPr>
            <a:r>
              <a:rPr lang="en-US" dirty="0" err="1"/>
              <a:t>Hạ</a:t>
            </a:r>
            <a:r>
              <a:rPr lang="en-US" dirty="0"/>
              <a:t> </a:t>
            </a:r>
            <a:r>
              <a:rPr lang="en-US" dirty="0" err="1"/>
              <a:t>thân</a:t>
            </a:r>
            <a:r>
              <a:rPr lang="en-US" dirty="0"/>
              <a:t> </a:t>
            </a:r>
            <a:r>
              <a:rPr lang="en-US" dirty="0" err="1"/>
              <a:t>nhiệt</a:t>
            </a:r>
            <a:endParaRPr lang="en-US" dirty="0"/>
          </a:p>
          <a:p>
            <a:pPr>
              <a:buFont typeface="Courier New" pitchFamily="49" charset="0"/>
              <a:buChar char="o"/>
            </a:pPr>
            <a:r>
              <a:rPr lang="en-US" dirty="0" err="1"/>
              <a:t>Chấn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endParaRPr lang="en-US" dirty="0"/>
          </a:p>
          <a:p>
            <a:pPr>
              <a:buFont typeface="Wingdings" pitchFamily="2" charset="2"/>
              <a:buChar char="v"/>
            </a:pPr>
            <a:r>
              <a:rPr lang="vi-VN" b="1" dirty="0">
                <a:solidFill>
                  <a:srgbClr val="FF0000"/>
                </a:solidFill>
              </a:rPr>
              <a:t>Mục tiêu:ngăn ngừa các tổn thương thứ phát. </a:t>
            </a:r>
          </a:p>
          <a:p>
            <a:pPr>
              <a:buFont typeface="Wingdings" pitchFamily="2" charset="2"/>
              <a:buChar char="v"/>
            </a:pPr>
            <a:r>
              <a:rPr lang="vi-VN" b="1" dirty="0">
                <a:solidFill>
                  <a:srgbClr val="FF0000"/>
                </a:solidFill>
              </a:rPr>
              <a:t>Nhiều tế bào não phù lên trong 1cái sọ không thay đổi thể tích </a:t>
            </a:r>
            <a:r>
              <a:rPr lang="vi-VN" b="1" dirty="0">
                <a:solidFill>
                  <a:srgbClr val="FF0000"/>
                </a:solidFill>
                <a:sym typeface="Wingdings" pitchFamily="2" charset="2"/>
              </a:rPr>
              <a:t></a:t>
            </a:r>
            <a:r>
              <a:rPr lang="vi-VN" b="1" dirty="0">
                <a:solidFill>
                  <a:srgbClr val="FF0000"/>
                </a:solidFill>
              </a:rPr>
              <a:t> tăng áp lực nội sọ --&gt; biến chứng rất thường gặp và rất sợ.</a:t>
            </a:r>
          </a:p>
          <a:p>
            <a:pPr marL="109728" indent="0">
              <a:buNone/>
            </a:pPr>
            <a:endParaRPr lang="en-US" dirty="0"/>
          </a:p>
          <a:p>
            <a:pPr>
              <a:buFont typeface="Courier New" pitchFamily="49" charset="0"/>
              <a:buChar char="o"/>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30015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r>
              <a:rPr lang="en-US" dirty="0" err="1"/>
              <a:t>Cung</a:t>
            </a:r>
            <a:r>
              <a:rPr lang="en-US" dirty="0"/>
              <a:t> </a:t>
            </a:r>
            <a:r>
              <a:rPr lang="en-US" dirty="0" err="1"/>
              <a:t>cấp</a:t>
            </a:r>
            <a:r>
              <a:rPr lang="en-US" dirty="0"/>
              <a:t> oxy </a:t>
            </a:r>
            <a:r>
              <a:rPr lang="en-US" dirty="0" err="1"/>
              <a:t>nếu</a:t>
            </a:r>
            <a:r>
              <a:rPr lang="en-US" dirty="0"/>
              <a:t> </a:t>
            </a:r>
            <a:r>
              <a:rPr lang="en-US" dirty="0" err="1"/>
              <a:t>suy</a:t>
            </a:r>
            <a:r>
              <a:rPr lang="en-US" dirty="0"/>
              <a:t> </a:t>
            </a:r>
            <a:r>
              <a:rPr lang="en-US" dirty="0" err="1"/>
              <a:t>hô</a:t>
            </a:r>
            <a:r>
              <a:rPr lang="en-US" dirty="0"/>
              <a:t> </a:t>
            </a:r>
            <a:r>
              <a:rPr lang="en-US" dirty="0" err="1"/>
              <a:t>hấp</a:t>
            </a:r>
            <a:endParaRPr lang="en-US" dirty="0"/>
          </a:p>
          <a:p>
            <a:r>
              <a:rPr lang="en-US" dirty="0" err="1"/>
              <a:t>Cố</a:t>
            </a:r>
            <a:r>
              <a:rPr lang="en-US" dirty="0"/>
              <a:t> </a:t>
            </a:r>
            <a:r>
              <a:rPr lang="en-US" dirty="0" err="1"/>
              <a:t>định</a:t>
            </a:r>
            <a:r>
              <a:rPr lang="en-US" dirty="0"/>
              <a:t> </a:t>
            </a:r>
            <a:r>
              <a:rPr lang="en-US" dirty="0" err="1"/>
              <a:t>cột</a:t>
            </a:r>
            <a:r>
              <a:rPr lang="en-US" dirty="0"/>
              <a:t> </a:t>
            </a:r>
            <a:r>
              <a:rPr lang="en-US" dirty="0" err="1"/>
              <a:t>sống</a:t>
            </a:r>
            <a:r>
              <a:rPr lang="en-US" dirty="0"/>
              <a:t> </a:t>
            </a:r>
            <a:r>
              <a:rPr lang="en-US" dirty="0" err="1"/>
              <a:t>cổ</a:t>
            </a:r>
            <a:r>
              <a:rPr lang="en-US" dirty="0"/>
              <a:t> </a:t>
            </a:r>
            <a:r>
              <a:rPr lang="en-US" dirty="0" err="1"/>
              <a:t>nếu</a:t>
            </a:r>
            <a:r>
              <a:rPr lang="en-US" dirty="0"/>
              <a:t> LS </a:t>
            </a:r>
            <a:r>
              <a:rPr lang="en-US" dirty="0" err="1"/>
              <a:t>nghi</a:t>
            </a:r>
            <a:r>
              <a:rPr lang="en-US" dirty="0"/>
              <a:t> </a:t>
            </a:r>
            <a:r>
              <a:rPr lang="en-US" dirty="0" err="1"/>
              <a:t>ngờ</a:t>
            </a:r>
            <a:r>
              <a:rPr lang="en-US" dirty="0"/>
              <a:t> </a:t>
            </a:r>
            <a:r>
              <a:rPr lang="en-US" dirty="0" err="1"/>
              <a:t>hoặc</a:t>
            </a:r>
            <a:r>
              <a:rPr lang="en-US" dirty="0"/>
              <a:t> </a:t>
            </a:r>
            <a:r>
              <a:rPr lang="en-US" dirty="0" err="1"/>
              <a:t>nhảy</a:t>
            </a:r>
            <a:r>
              <a:rPr lang="en-US" dirty="0"/>
              <a:t> ở </a:t>
            </a:r>
            <a:r>
              <a:rPr lang="en-US" dirty="0" err="1"/>
              <a:t>vùng</a:t>
            </a:r>
            <a:r>
              <a:rPr lang="en-US" dirty="0"/>
              <a:t> </a:t>
            </a:r>
            <a:r>
              <a:rPr lang="en-US" dirty="0" err="1"/>
              <a:t>nước</a:t>
            </a:r>
            <a:r>
              <a:rPr lang="en-US" dirty="0"/>
              <a:t> </a:t>
            </a:r>
            <a:r>
              <a:rPr lang="en-US" dirty="0" err="1"/>
              <a:t>cạn</a:t>
            </a:r>
            <a:r>
              <a:rPr lang="en-US" dirty="0"/>
              <a:t>. </a:t>
            </a:r>
            <a:r>
              <a:rPr lang="en-US" sz="2000" b="1" dirty="0" err="1">
                <a:solidFill>
                  <a:srgbClr val="FF0000"/>
                </a:solidFill>
              </a:rPr>
              <a:t>chứ</a:t>
            </a:r>
            <a:r>
              <a:rPr lang="en-US" sz="2000" b="1" dirty="0">
                <a:solidFill>
                  <a:srgbClr val="FF0000"/>
                </a:solidFill>
              </a:rPr>
              <a:t> </a:t>
            </a:r>
            <a:r>
              <a:rPr lang="en-US" sz="2000" b="1" dirty="0" err="1">
                <a:solidFill>
                  <a:srgbClr val="FF0000"/>
                </a:solidFill>
              </a:rPr>
              <a:t>không</a:t>
            </a:r>
            <a:r>
              <a:rPr lang="en-US" sz="2000" b="1" dirty="0">
                <a:solidFill>
                  <a:srgbClr val="FF0000"/>
                </a:solidFill>
              </a:rPr>
              <a:t> </a:t>
            </a:r>
            <a:r>
              <a:rPr lang="en-US" sz="2000" b="1" dirty="0" err="1">
                <a:solidFill>
                  <a:srgbClr val="FF0000"/>
                </a:solidFill>
              </a:rPr>
              <a:t>có</a:t>
            </a:r>
            <a:r>
              <a:rPr lang="en-US" sz="2000" b="1" dirty="0">
                <a:solidFill>
                  <a:srgbClr val="FF0000"/>
                </a:solidFill>
              </a:rPr>
              <a:t> </a:t>
            </a:r>
            <a:r>
              <a:rPr lang="en-US" sz="2000" b="1" dirty="0" err="1">
                <a:solidFill>
                  <a:srgbClr val="FF0000"/>
                </a:solidFill>
              </a:rPr>
              <a:t>chỉ</a:t>
            </a:r>
            <a:r>
              <a:rPr lang="en-US" sz="2000" b="1" dirty="0">
                <a:solidFill>
                  <a:srgbClr val="FF0000"/>
                </a:solidFill>
              </a:rPr>
              <a:t> </a:t>
            </a:r>
            <a:r>
              <a:rPr lang="en-US" sz="2000" b="1" dirty="0" err="1">
                <a:solidFill>
                  <a:srgbClr val="FF0000"/>
                </a:solidFill>
              </a:rPr>
              <a:t>định</a:t>
            </a:r>
            <a:r>
              <a:rPr lang="en-US" sz="2000" b="1" dirty="0">
                <a:solidFill>
                  <a:srgbClr val="FF0000"/>
                </a:solidFill>
              </a:rPr>
              <a:t> </a:t>
            </a:r>
            <a:r>
              <a:rPr lang="en-US" sz="2000" b="1" dirty="0" err="1">
                <a:solidFill>
                  <a:srgbClr val="FF0000"/>
                </a:solidFill>
              </a:rPr>
              <a:t>thường</a:t>
            </a:r>
            <a:r>
              <a:rPr lang="en-US" sz="2000" b="1" dirty="0">
                <a:solidFill>
                  <a:srgbClr val="FF0000"/>
                </a:solidFill>
              </a:rPr>
              <a:t> qui do </a:t>
            </a:r>
            <a:r>
              <a:rPr lang="en-US" sz="2000" b="1" dirty="0" err="1">
                <a:solidFill>
                  <a:srgbClr val="FF0000"/>
                </a:solidFill>
              </a:rPr>
              <a:t>hiếm</a:t>
            </a:r>
            <a:r>
              <a:rPr lang="en-US" sz="2000" b="1" dirty="0">
                <a:solidFill>
                  <a:srgbClr val="FF0000"/>
                </a:solidFill>
              </a:rPr>
              <a:t> </a:t>
            </a:r>
            <a:r>
              <a:rPr lang="en-US" sz="2000" b="1" dirty="0" err="1">
                <a:solidFill>
                  <a:srgbClr val="FF0000"/>
                </a:solidFill>
              </a:rPr>
              <a:t>khi</a:t>
            </a:r>
            <a:r>
              <a:rPr lang="en-US" sz="2000" b="1" dirty="0">
                <a:solidFill>
                  <a:srgbClr val="FF0000"/>
                </a:solidFill>
              </a:rPr>
              <a:t> </a:t>
            </a:r>
            <a:r>
              <a:rPr lang="en-US" sz="2000" b="1" dirty="0" err="1">
                <a:solidFill>
                  <a:srgbClr val="FF0000"/>
                </a:solidFill>
              </a:rPr>
              <a:t>tổn</a:t>
            </a:r>
            <a:r>
              <a:rPr lang="en-US" sz="2000" b="1" dirty="0">
                <a:solidFill>
                  <a:srgbClr val="FF0000"/>
                </a:solidFill>
              </a:rPr>
              <a:t> </a:t>
            </a:r>
            <a:r>
              <a:rPr lang="en-US" sz="2000" b="1" dirty="0" err="1">
                <a:solidFill>
                  <a:srgbClr val="FF0000"/>
                </a:solidFill>
              </a:rPr>
              <a:t>thương</a:t>
            </a:r>
            <a:r>
              <a:rPr lang="en-US" sz="2000" b="1" dirty="0">
                <a:solidFill>
                  <a:srgbClr val="FF0000"/>
                </a:solidFill>
              </a:rPr>
              <a:t> </a:t>
            </a:r>
            <a:r>
              <a:rPr lang="en-US" sz="2000" b="1" dirty="0" err="1">
                <a:solidFill>
                  <a:srgbClr val="FF0000"/>
                </a:solidFill>
              </a:rPr>
              <a:t>cột</a:t>
            </a:r>
            <a:r>
              <a:rPr lang="en-US" sz="2000" b="1" dirty="0">
                <a:solidFill>
                  <a:srgbClr val="FF0000"/>
                </a:solidFill>
              </a:rPr>
              <a:t> </a:t>
            </a:r>
            <a:r>
              <a:rPr lang="en-US" sz="2000" b="1" dirty="0" err="1">
                <a:solidFill>
                  <a:srgbClr val="FF0000"/>
                </a:solidFill>
              </a:rPr>
              <a:t>sống</a:t>
            </a:r>
            <a:r>
              <a:rPr lang="en-US" sz="2000" b="1" dirty="0">
                <a:solidFill>
                  <a:srgbClr val="FF0000"/>
                </a:solidFill>
              </a:rPr>
              <a:t> </a:t>
            </a:r>
            <a:r>
              <a:rPr lang="en-US" sz="2000" b="1" dirty="0" err="1">
                <a:solidFill>
                  <a:srgbClr val="FF0000"/>
                </a:solidFill>
              </a:rPr>
              <a:t>cổ</a:t>
            </a:r>
            <a:r>
              <a:rPr lang="en-US" sz="2000" b="1" dirty="0">
                <a:solidFill>
                  <a:srgbClr val="FF0000"/>
                </a:solidFill>
              </a:rPr>
              <a:t>.</a:t>
            </a:r>
          </a:p>
          <a:p>
            <a:r>
              <a:rPr lang="en-US" dirty="0" err="1"/>
              <a:t>Loại</a:t>
            </a:r>
            <a:r>
              <a:rPr lang="en-US" dirty="0"/>
              <a:t> </a:t>
            </a:r>
            <a:r>
              <a:rPr lang="en-US" dirty="0" err="1"/>
              <a:t>bỏ</a:t>
            </a:r>
            <a:r>
              <a:rPr lang="en-US" dirty="0"/>
              <a:t> </a:t>
            </a:r>
            <a:r>
              <a:rPr lang="en-US" dirty="0" err="1"/>
              <a:t>áo</a:t>
            </a:r>
            <a:r>
              <a:rPr lang="en-US" dirty="0"/>
              <a:t> </a:t>
            </a:r>
            <a:r>
              <a:rPr lang="en-US" dirty="0" err="1"/>
              <a:t>quần</a:t>
            </a:r>
            <a:r>
              <a:rPr lang="en-US" dirty="0"/>
              <a:t> </a:t>
            </a:r>
            <a:r>
              <a:rPr lang="en-US" dirty="0" err="1"/>
              <a:t>ướt</a:t>
            </a:r>
            <a:r>
              <a:rPr lang="en-US" dirty="0"/>
              <a:t>, </a:t>
            </a:r>
            <a:r>
              <a:rPr lang="en-US" dirty="0" err="1"/>
              <a:t>giữ</a:t>
            </a:r>
            <a:r>
              <a:rPr lang="en-US" dirty="0"/>
              <a:t> </a:t>
            </a:r>
            <a:r>
              <a:rPr lang="en-US" dirty="0" err="1"/>
              <a:t>ấm.</a:t>
            </a:r>
            <a:r>
              <a:rPr lang="en-US" sz="2000" b="1" dirty="0" err="1">
                <a:solidFill>
                  <a:srgbClr val="FF0000"/>
                </a:solidFill>
              </a:rPr>
              <a:t>Cái</a:t>
            </a:r>
            <a:r>
              <a:rPr lang="en-US" sz="2000" b="1" dirty="0">
                <a:solidFill>
                  <a:srgbClr val="FF0000"/>
                </a:solidFill>
              </a:rPr>
              <a:t> </a:t>
            </a:r>
            <a:r>
              <a:rPr lang="en-US" sz="2000" b="1" dirty="0" err="1">
                <a:solidFill>
                  <a:srgbClr val="FF0000"/>
                </a:solidFill>
              </a:rPr>
              <a:t>này</a:t>
            </a:r>
            <a:r>
              <a:rPr lang="en-US" sz="2000" b="1" dirty="0">
                <a:solidFill>
                  <a:srgbClr val="FF0000"/>
                </a:solidFill>
              </a:rPr>
              <a:t> </a:t>
            </a:r>
            <a:r>
              <a:rPr lang="en-US" sz="2000" b="1" dirty="0" err="1">
                <a:solidFill>
                  <a:srgbClr val="FF0000"/>
                </a:solidFill>
              </a:rPr>
              <a:t>làm</a:t>
            </a:r>
            <a:r>
              <a:rPr lang="en-US" sz="2000" b="1" dirty="0">
                <a:solidFill>
                  <a:srgbClr val="FF0000"/>
                </a:solidFill>
              </a:rPr>
              <a:t> </a:t>
            </a:r>
            <a:r>
              <a:rPr lang="en-US" sz="2000" b="1" dirty="0" err="1">
                <a:solidFill>
                  <a:srgbClr val="FF0000"/>
                </a:solidFill>
              </a:rPr>
              <a:t>cuối</a:t>
            </a:r>
            <a:r>
              <a:rPr lang="en-US" sz="2000" b="1" dirty="0">
                <a:solidFill>
                  <a:srgbClr val="FF0000"/>
                </a:solidFill>
              </a:rPr>
              <a:t> </a:t>
            </a:r>
            <a:r>
              <a:rPr lang="en-US" sz="2000" b="1" dirty="0" err="1">
                <a:solidFill>
                  <a:srgbClr val="FF0000"/>
                </a:solidFill>
              </a:rPr>
              <a:t>cùng</a:t>
            </a:r>
            <a:r>
              <a:rPr lang="en-US" sz="2000" b="1" dirty="0">
                <a:solidFill>
                  <a:srgbClr val="FF0000"/>
                </a:solidFill>
              </a:rPr>
              <a:t>, do </a:t>
            </a:r>
            <a:r>
              <a:rPr lang="en-US" sz="2000" b="1" dirty="0" err="1">
                <a:solidFill>
                  <a:srgbClr val="FF0000"/>
                </a:solidFill>
              </a:rPr>
              <a:t>cần</a:t>
            </a:r>
            <a:r>
              <a:rPr lang="en-US" sz="2000" b="1" dirty="0">
                <a:solidFill>
                  <a:srgbClr val="FF0000"/>
                </a:solidFill>
              </a:rPr>
              <a:t> </a:t>
            </a:r>
            <a:r>
              <a:rPr lang="en-US" sz="2000" b="1" dirty="0" err="1">
                <a:solidFill>
                  <a:srgbClr val="FF0000"/>
                </a:solidFill>
              </a:rPr>
              <a:t>giữ</a:t>
            </a:r>
            <a:r>
              <a:rPr lang="en-US" sz="2000" b="1" dirty="0">
                <a:solidFill>
                  <a:srgbClr val="FF0000"/>
                </a:solidFill>
              </a:rPr>
              <a:t> </a:t>
            </a:r>
            <a:r>
              <a:rPr lang="en-US" sz="2000" b="1" dirty="0" err="1">
                <a:solidFill>
                  <a:srgbClr val="FF0000"/>
                </a:solidFill>
              </a:rPr>
              <a:t>thân</a:t>
            </a:r>
            <a:r>
              <a:rPr lang="en-US" sz="2000" b="1" dirty="0">
                <a:solidFill>
                  <a:srgbClr val="FF0000"/>
                </a:solidFill>
              </a:rPr>
              <a:t> </a:t>
            </a:r>
            <a:r>
              <a:rPr lang="en-US" sz="2000" b="1" dirty="0" err="1">
                <a:solidFill>
                  <a:srgbClr val="FF0000"/>
                </a:solidFill>
              </a:rPr>
              <a:t>nhiệt</a:t>
            </a:r>
            <a:r>
              <a:rPr lang="en-US" sz="2000" b="1" dirty="0">
                <a:solidFill>
                  <a:srgbClr val="FF0000"/>
                </a:solidFill>
              </a:rPr>
              <a:t> </a:t>
            </a:r>
            <a:r>
              <a:rPr lang="en-US" sz="2000" b="1" dirty="0" err="1">
                <a:solidFill>
                  <a:srgbClr val="FF0000"/>
                </a:solidFill>
              </a:rPr>
              <a:t>sau</a:t>
            </a:r>
            <a:r>
              <a:rPr lang="en-US" sz="2000" b="1" dirty="0">
                <a:solidFill>
                  <a:srgbClr val="FF0000"/>
                </a:solidFill>
              </a:rPr>
              <a:t> </a:t>
            </a:r>
            <a:r>
              <a:rPr lang="en-US" sz="2000" b="1" dirty="0" err="1">
                <a:solidFill>
                  <a:srgbClr val="FF0000"/>
                </a:solidFill>
              </a:rPr>
              <a:t>khi</a:t>
            </a:r>
            <a:r>
              <a:rPr lang="en-US" sz="2000" b="1" dirty="0">
                <a:solidFill>
                  <a:srgbClr val="FF0000"/>
                </a:solidFill>
              </a:rPr>
              <a:t> </a:t>
            </a:r>
            <a:r>
              <a:rPr lang="en-US" sz="2000" b="1" dirty="0" err="1">
                <a:solidFill>
                  <a:srgbClr val="FF0000"/>
                </a:solidFill>
              </a:rPr>
              <a:t>làm</a:t>
            </a:r>
            <a:r>
              <a:rPr lang="en-US" sz="2000" b="1" dirty="0">
                <a:solidFill>
                  <a:srgbClr val="FF0000"/>
                </a:solidFill>
              </a:rPr>
              <a:t> </a:t>
            </a:r>
            <a:r>
              <a:rPr lang="en-US" sz="2000" b="1" dirty="0" err="1">
                <a:solidFill>
                  <a:srgbClr val="FF0000"/>
                </a:solidFill>
              </a:rPr>
              <a:t>tốt</a:t>
            </a:r>
            <a:r>
              <a:rPr lang="en-US" sz="2000" b="1" dirty="0">
                <a:solidFill>
                  <a:srgbClr val="FF0000"/>
                </a:solidFill>
              </a:rPr>
              <a:t> </a:t>
            </a:r>
            <a:r>
              <a:rPr lang="en-US" sz="2000" b="1" dirty="0" err="1">
                <a:solidFill>
                  <a:srgbClr val="FF0000"/>
                </a:solidFill>
              </a:rPr>
              <a:t>mấy</a:t>
            </a:r>
            <a:r>
              <a:rPr lang="en-US" sz="2000" b="1" dirty="0">
                <a:solidFill>
                  <a:srgbClr val="FF0000"/>
                </a:solidFill>
              </a:rPr>
              <a:t> </a:t>
            </a:r>
            <a:r>
              <a:rPr lang="en-US" sz="2000" b="1" dirty="0" err="1">
                <a:solidFill>
                  <a:srgbClr val="FF0000"/>
                </a:solidFill>
              </a:rPr>
              <a:t>cái</a:t>
            </a:r>
            <a:r>
              <a:rPr lang="en-US" sz="2000" b="1" dirty="0">
                <a:solidFill>
                  <a:srgbClr val="FF0000"/>
                </a:solidFill>
              </a:rPr>
              <a:t> ABC </a:t>
            </a:r>
            <a:r>
              <a:rPr lang="en-US" sz="2000" b="1" dirty="0" err="1">
                <a:solidFill>
                  <a:srgbClr val="FF0000"/>
                </a:solidFill>
              </a:rPr>
              <a:t>rồi</a:t>
            </a:r>
            <a:r>
              <a:rPr lang="en-US" sz="2000" b="1" dirty="0">
                <a:solidFill>
                  <a:srgbClr val="FF0000"/>
                </a:solidFill>
              </a:rPr>
              <a:t>, </a:t>
            </a:r>
            <a:r>
              <a:rPr lang="en-US" sz="2000" b="1" dirty="0" err="1">
                <a:solidFill>
                  <a:srgbClr val="FF0000"/>
                </a:solidFill>
              </a:rPr>
              <a:t>chứ</a:t>
            </a:r>
            <a:r>
              <a:rPr lang="en-US" sz="2000" b="1" dirty="0">
                <a:solidFill>
                  <a:srgbClr val="FF0000"/>
                </a:solidFill>
              </a:rPr>
              <a:t> </a:t>
            </a:r>
            <a:r>
              <a:rPr lang="en-US" sz="2000" b="1" dirty="0" err="1">
                <a:solidFill>
                  <a:srgbClr val="FF0000"/>
                </a:solidFill>
              </a:rPr>
              <a:t>không</a:t>
            </a:r>
            <a:r>
              <a:rPr lang="en-US" sz="2000" b="1" dirty="0">
                <a:solidFill>
                  <a:srgbClr val="FF0000"/>
                </a:solidFill>
              </a:rPr>
              <a:t> </a:t>
            </a:r>
            <a:r>
              <a:rPr lang="en-US" sz="2000" b="1" dirty="0" err="1">
                <a:solidFill>
                  <a:srgbClr val="FF0000"/>
                </a:solidFill>
              </a:rPr>
              <a:t>phải</a:t>
            </a:r>
            <a:r>
              <a:rPr lang="en-US" sz="2000" b="1" dirty="0">
                <a:solidFill>
                  <a:srgbClr val="FF0000"/>
                </a:solidFill>
              </a:rPr>
              <a:t> </a:t>
            </a:r>
            <a:r>
              <a:rPr lang="en-US" sz="2000" b="1" dirty="0" err="1">
                <a:solidFill>
                  <a:srgbClr val="FF0000"/>
                </a:solidFill>
              </a:rPr>
              <a:t>vừa</a:t>
            </a:r>
            <a:r>
              <a:rPr lang="en-US" sz="2000" b="1" dirty="0">
                <a:solidFill>
                  <a:srgbClr val="FF0000"/>
                </a:solidFill>
              </a:rPr>
              <a:t> </a:t>
            </a:r>
            <a:r>
              <a:rPr lang="en-US" sz="2000" b="1" dirty="0" err="1">
                <a:solidFill>
                  <a:srgbClr val="FF0000"/>
                </a:solidFill>
              </a:rPr>
              <a:t>vô</a:t>
            </a:r>
            <a:r>
              <a:rPr lang="en-US" sz="2000" b="1" dirty="0">
                <a:solidFill>
                  <a:srgbClr val="FF0000"/>
                </a:solidFill>
              </a:rPr>
              <a:t> </a:t>
            </a:r>
            <a:r>
              <a:rPr lang="en-US" sz="2000" b="1" dirty="0" err="1">
                <a:solidFill>
                  <a:srgbClr val="FF0000"/>
                </a:solidFill>
              </a:rPr>
              <a:t>là</a:t>
            </a:r>
            <a:r>
              <a:rPr lang="en-US" sz="2000" b="1" dirty="0">
                <a:solidFill>
                  <a:srgbClr val="FF0000"/>
                </a:solidFill>
              </a:rPr>
              <a:t> </a:t>
            </a:r>
            <a:r>
              <a:rPr lang="en-US" sz="2000" b="1" dirty="0" err="1">
                <a:solidFill>
                  <a:srgbClr val="FF0000"/>
                </a:solidFill>
              </a:rPr>
              <a:t>cởi</a:t>
            </a:r>
            <a:r>
              <a:rPr lang="en-US" sz="2000" b="1" dirty="0">
                <a:solidFill>
                  <a:srgbClr val="FF0000"/>
                </a:solidFill>
              </a:rPr>
              <a:t> </a:t>
            </a:r>
            <a:r>
              <a:rPr lang="en-US" sz="2000" b="1" dirty="0" err="1">
                <a:solidFill>
                  <a:srgbClr val="FF0000"/>
                </a:solidFill>
              </a:rPr>
              <a:t>đồ</a:t>
            </a:r>
            <a:r>
              <a:rPr lang="en-US" sz="2000" b="1" dirty="0">
                <a:solidFill>
                  <a:srgbClr val="FF0000"/>
                </a:solidFill>
              </a:rPr>
              <a:t> </a:t>
            </a:r>
            <a:r>
              <a:rPr lang="en-US" sz="2000" b="1" dirty="0" err="1">
                <a:solidFill>
                  <a:srgbClr val="FF0000"/>
                </a:solidFill>
              </a:rPr>
              <a:t>trước</a:t>
            </a:r>
            <a:r>
              <a:rPr lang="en-US" sz="2000" b="1" dirty="0">
                <a:solidFill>
                  <a:srgbClr val="FF0000"/>
                </a:solidFill>
              </a:rPr>
              <a:t>.</a:t>
            </a:r>
          </a:p>
          <a:p>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261806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800" cy="4525963"/>
          </a:xfrm>
        </p:spPr>
        <p:txBody>
          <a:bodyPr>
            <a:noAutofit/>
          </a:bodyPr>
          <a:lstStyle/>
          <a:p>
            <a:r>
              <a:rPr lang="en-US" sz="2800" b="1" dirty="0" err="1"/>
              <a:t>Ngạt</a:t>
            </a:r>
            <a:r>
              <a:rPr lang="en-US" sz="2800" b="1" dirty="0"/>
              <a:t> </a:t>
            </a:r>
            <a:r>
              <a:rPr lang="en-US" sz="2800" b="1" dirty="0" err="1"/>
              <a:t>nước</a:t>
            </a:r>
            <a:r>
              <a:rPr lang="en-US" sz="2800" b="1" dirty="0"/>
              <a:t> (Drowning): </a:t>
            </a:r>
            <a:r>
              <a:rPr lang="en-US" sz="2800" b="1" dirty="0" err="1"/>
              <a:t>Tổn</a:t>
            </a:r>
            <a:r>
              <a:rPr lang="en-US" sz="2800" b="1" dirty="0"/>
              <a:t> </a:t>
            </a:r>
            <a:r>
              <a:rPr lang="en-US" sz="2800" b="1" dirty="0" err="1"/>
              <a:t>thương</a:t>
            </a:r>
            <a:r>
              <a:rPr lang="en-US" sz="2800" b="1" dirty="0"/>
              <a:t> do </a:t>
            </a:r>
            <a:r>
              <a:rPr lang="en-US" sz="2800" b="1" dirty="0" err="1"/>
              <a:t>đường</a:t>
            </a:r>
            <a:r>
              <a:rPr lang="en-US" sz="2800" b="1" dirty="0"/>
              <a:t> </a:t>
            </a:r>
            <a:r>
              <a:rPr lang="en-US" sz="2800" b="1" dirty="0" err="1"/>
              <a:t>thở</a:t>
            </a:r>
            <a:r>
              <a:rPr lang="en-US" sz="2800" b="1" dirty="0"/>
              <a:t> </a:t>
            </a:r>
            <a:r>
              <a:rPr lang="en-US" sz="2800" b="1" dirty="0" err="1"/>
              <a:t>chìm</a:t>
            </a:r>
            <a:r>
              <a:rPr lang="en-US" sz="2800" b="1" dirty="0"/>
              <a:t> </a:t>
            </a:r>
            <a:r>
              <a:rPr lang="en-US" sz="2800" b="1" dirty="0" err="1"/>
              <a:t>trong</a:t>
            </a:r>
            <a:r>
              <a:rPr lang="en-US" sz="2800" b="1" dirty="0"/>
              <a:t> </a:t>
            </a:r>
            <a:r>
              <a:rPr lang="en-US" sz="2800" b="1" dirty="0" err="1"/>
              <a:t>nước</a:t>
            </a:r>
            <a:endParaRPr lang="en-US" sz="2800" b="1" dirty="0"/>
          </a:p>
          <a:p>
            <a:r>
              <a:rPr lang="en-US" sz="2800" b="1" dirty="0" err="1"/>
              <a:t>Chết</a:t>
            </a:r>
            <a:r>
              <a:rPr lang="en-US" sz="2800" b="1" dirty="0"/>
              <a:t> </a:t>
            </a:r>
            <a:r>
              <a:rPr lang="en-US" sz="2800" b="1" dirty="0" err="1"/>
              <a:t>đuối</a:t>
            </a:r>
            <a:r>
              <a:rPr lang="en-US" sz="2800" b="1" dirty="0"/>
              <a:t> (Fetal drowning): </a:t>
            </a:r>
            <a:r>
              <a:rPr lang="en-US" sz="2800" b="1" dirty="0" err="1"/>
              <a:t>Tử</a:t>
            </a:r>
            <a:r>
              <a:rPr lang="en-US" sz="2800" b="1" dirty="0"/>
              <a:t> </a:t>
            </a:r>
            <a:r>
              <a:rPr lang="en-US" sz="2800" b="1" dirty="0" err="1"/>
              <a:t>vong</a:t>
            </a:r>
            <a:r>
              <a:rPr lang="en-US" sz="2800" b="1" dirty="0"/>
              <a:t> do </a:t>
            </a:r>
            <a:r>
              <a:rPr lang="en-US" sz="2800" b="1" dirty="0" err="1"/>
              <a:t>quá</a:t>
            </a:r>
            <a:r>
              <a:rPr lang="en-US" sz="2800" b="1" dirty="0"/>
              <a:t> </a:t>
            </a:r>
            <a:r>
              <a:rPr lang="en-US" sz="2800" b="1" dirty="0" err="1"/>
              <a:t>trình</a:t>
            </a:r>
            <a:r>
              <a:rPr lang="en-US" sz="2800" b="1" dirty="0"/>
              <a:t> </a:t>
            </a:r>
            <a:r>
              <a:rPr lang="en-US" sz="2800" b="1" dirty="0" err="1"/>
              <a:t>ngạt</a:t>
            </a:r>
            <a:r>
              <a:rPr lang="en-US" sz="2800" b="1" dirty="0"/>
              <a:t> </a:t>
            </a:r>
            <a:r>
              <a:rPr lang="en-US" sz="2800" b="1" dirty="0" err="1"/>
              <a:t>nước</a:t>
            </a:r>
            <a:endParaRPr lang="en-US" sz="2800" b="1" dirty="0"/>
          </a:p>
          <a:p>
            <a:r>
              <a:rPr lang="en-US" sz="2800" b="1" dirty="0" err="1"/>
              <a:t>Ngạt</a:t>
            </a:r>
            <a:r>
              <a:rPr lang="en-US" sz="2800" b="1" dirty="0"/>
              <a:t> </a:t>
            </a:r>
            <a:r>
              <a:rPr lang="en-US" sz="2800" b="1" dirty="0" err="1"/>
              <a:t>nước</a:t>
            </a:r>
            <a:r>
              <a:rPr lang="en-US" sz="2800" b="1" dirty="0"/>
              <a:t> </a:t>
            </a:r>
            <a:r>
              <a:rPr lang="en-US" sz="2800" b="1" dirty="0" err="1"/>
              <a:t>không</a:t>
            </a:r>
            <a:r>
              <a:rPr lang="en-US" sz="2800" b="1" dirty="0"/>
              <a:t> </a:t>
            </a:r>
            <a:r>
              <a:rPr lang="en-US" sz="2800" b="1" dirty="0" err="1"/>
              <a:t>tử</a:t>
            </a:r>
            <a:r>
              <a:rPr lang="en-US" sz="2800" b="1" dirty="0"/>
              <a:t> </a:t>
            </a:r>
            <a:r>
              <a:rPr lang="en-US" sz="2800" b="1" dirty="0" err="1"/>
              <a:t>vong</a:t>
            </a:r>
            <a:r>
              <a:rPr lang="en-US" sz="2800" b="1" dirty="0"/>
              <a:t> (Non-fetal drowning): </a:t>
            </a:r>
            <a:r>
              <a:rPr lang="en-US" sz="2800" b="1" dirty="0" err="1"/>
              <a:t>Nạn</a:t>
            </a:r>
            <a:r>
              <a:rPr lang="en-US" sz="2800" b="1" dirty="0"/>
              <a:t> </a:t>
            </a:r>
            <a:r>
              <a:rPr lang="en-US" sz="2800" b="1" dirty="0" err="1"/>
              <a:t>nhân</a:t>
            </a:r>
            <a:r>
              <a:rPr lang="en-US" sz="2800" b="1" dirty="0"/>
              <a:t> </a:t>
            </a:r>
            <a:r>
              <a:rPr lang="en-US" sz="2800" b="1" dirty="0" err="1"/>
              <a:t>được</a:t>
            </a:r>
            <a:r>
              <a:rPr lang="en-US" sz="2800" b="1" dirty="0"/>
              <a:t> </a:t>
            </a:r>
            <a:r>
              <a:rPr lang="en-US" sz="2800" b="1" dirty="0" err="1"/>
              <a:t>cứu</a:t>
            </a:r>
            <a:r>
              <a:rPr lang="en-US" sz="2800" b="1" dirty="0"/>
              <a:t> </a:t>
            </a:r>
            <a:r>
              <a:rPr lang="en-US" sz="2800" b="1" dirty="0" err="1"/>
              <a:t>trong</a:t>
            </a:r>
            <a:r>
              <a:rPr lang="en-US" sz="2800" b="1" dirty="0"/>
              <a:t> </a:t>
            </a:r>
            <a:r>
              <a:rPr lang="en-US" sz="2800" b="1" dirty="0" err="1"/>
              <a:t>quá</a:t>
            </a:r>
            <a:r>
              <a:rPr lang="en-US" sz="2800" b="1" dirty="0"/>
              <a:t> </a:t>
            </a:r>
            <a:r>
              <a:rPr lang="en-US" sz="2800" b="1" dirty="0" err="1"/>
              <a:t>trình</a:t>
            </a:r>
            <a:r>
              <a:rPr lang="en-US" sz="2800" b="1" dirty="0"/>
              <a:t> </a:t>
            </a:r>
            <a:r>
              <a:rPr lang="en-US" sz="2800" b="1" dirty="0" err="1"/>
              <a:t>ngạt</a:t>
            </a:r>
            <a:r>
              <a:rPr lang="en-US" sz="2800" b="1" dirty="0"/>
              <a:t> </a:t>
            </a:r>
            <a:r>
              <a:rPr lang="en-US" sz="2800" b="1" dirty="0" err="1"/>
              <a:t>nước</a:t>
            </a:r>
            <a:endParaRPr lang="en-US" sz="2800" b="1" dirty="0"/>
          </a:p>
          <a:p>
            <a:r>
              <a:rPr lang="en-US" sz="2800" b="1" dirty="0" err="1"/>
              <a:t>Thuật</a:t>
            </a:r>
            <a:r>
              <a:rPr lang="en-US" sz="2800" b="1" dirty="0"/>
              <a:t> </a:t>
            </a:r>
            <a:r>
              <a:rPr lang="en-US" sz="2800" b="1" dirty="0" err="1"/>
              <a:t>ngữ</a:t>
            </a:r>
            <a:r>
              <a:rPr lang="en-US" sz="2800" b="1" dirty="0"/>
              <a:t> </a:t>
            </a:r>
            <a:r>
              <a:rPr lang="en-US" sz="2800" b="1" dirty="0" err="1"/>
              <a:t>khác</a:t>
            </a:r>
            <a:r>
              <a:rPr lang="en-US" sz="2800" b="1" dirty="0"/>
              <a:t>: near-drowning, wet drowning, secondary drowning … </a:t>
            </a:r>
            <a:r>
              <a:rPr lang="en-US" sz="2800" b="1" dirty="0" err="1"/>
              <a:t>không</a:t>
            </a:r>
            <a:r>
              <a:rPr lang="en-US" sz="2800" b="1" dirty="0"/>
              <a:t> </a:t>
            </a:r>
            <a:r>
              <a:rPr lang="en-US" sz="2800" b="1" dirty="0" err="1"/>
              <a:t>còn</a:t>
            </a:r>
            <a:r>
              <a:rPr lang="en-US" sz="2800" b="1" dirty="0"/>
              <a:t> </a:t>
            </a:r>
            <a:r>
              <a:rPr lang="en-US" sz="2800" b="1" dirty="0" err="1"/>
              <a:t>sử</a:t>
            </a:r>
            <a:r>
              <a:rPr lang="en-US" sz="2800" b="1" dirty="0"/>
              <a:t> </a:t>
            </a:r>
            <a:r>
              <a:rPr lang="en-US" sz="2800" b="1" dirty="0" err="1"/>
              <a:t>dụng</a:t>
            </a:r>
            <a:r>
              <a:rPr lang="en-US" sz="2800" b="1" dirty="0"/>
              <a:t> </a:t>
            </a:r>
          </a:p>
          <a:p>
            <a:r>
              <a:rPr lang="en-US" sz="2800" b="1" dirty="0" err="1"/>
              <a:t>Phân</a:t>
            </a:r>
            <a:r>
              <a:rPr lang="en-US" sz="2800" b="1" dirty="0"/>
              <a:t> </a:t>
            </a:r>
            <a:r>
              <a:rPr lang="en-US" sz="2800" b="1" dirty="0" err="1"/>
              <a:t>biệt</a:t>
            </a:r>
            <a:r>
              <a:rPr lang="en-US" sz="2800" b="1" dirty="0"/>
              <a:t> </a:t>
            </a:r>
            <a:r>
              <a:rPr lang="en-US" sz="2800" b="1" dirty="0" err="1"/>
              <a:t>ngạt</a:t>
            </a:r>
            <a:r>
              <a:rPr lang="en-US" sz="2800" b="1" dirty="0"/>
              <a:t> </a:t>
            </a:r>
            <a:r>
              <a:rPr lang="en-US" sz="2800" b="1" dirty="0" err="1"/>
              <a:t>nước</a:t>
            </a:r>
            <a:r>
              <a:rPr lang="en-US" sz="2800" b="1" dirty="0"/>
              <a:t> </a:t>
            </a:r>
            <a:r>
              <a:rPr lang="en-US" sz="2800" b="1" dirty="0" err="1"/>
              <a:t>ngọt-mặn</a:t>
            </a:r>
            <a:r>
              <a:rPr lang="en-US" sz="2800" b="1" dirty="0"/>
              <a:t> </a:t>
            </a:r>
            <a:r>
              <a:rPr lang="en-US" sz="2800" b="1" dirty="0" err="1"/>
              <a:t>không</a:t>
            </a:r>
            <a:r>
              <a:rPr lang="en-US" sz="2800" b="1" dirty="0"/>
              <a:t> </a:t>
            </a:r>
            <a:r>
              <a:rPr lang="en-US" sz="2800" b="1" dirty="0" err="1"/>
              <a:t>có</a:t>
            </a:r>
            <a:r>
              <a:rPr lang="en-US" sz="2800" b="1" dirty="0"/>
              <a:t> ý </a:t>
            </a:r>
            <a:r>
              <a:rPr lang="en-US" sz="2800" b="1" dirty="0" err="1"/>
              <a:t>nghĩa</a:t>
            </a:r>
            <a:r>
              <a:rPr lang="en-US" sz="2800" b="1" dirty="0"/>
              <a:t> </a:t>
            </a:r>
            <a:r>
              <a:rPr lang="en-US" sz="2800" b="1" dirty="0" err="1"/>
              <a:t>trên</a:t>
            </a:r>
            <a:r>
              <a:rPr lang="en-US" sz="2800" b="1" dirty="0"/>
              <a:t> </a:t>
            </a:r>
            <a:r>
              <a:rPr lang="en-US" sz="2800" b="1" dirty="0" err="1"/>
              <a:t>lâm</a:t>
            </a:r>
            <a:r>
              <a:rPr lang="en-US" sz="2800" b="1" dirty="0"/>
              <a:t> </a:t>
            </a:r>
            <a:r>
              <a:rPr lang="en-US" sz="2800" b="1" dirty="0" err="1"/>
              <a:t>sàng</a:t>
            </a:r>
            <a:r>
              <a:rPr lang="en-US" sz="2800" b="1" dirty="0"/>
              <a:t>, </a:t>
            </a:r>
            <a:r>
              <a:rPr lang="en-US" sz="2800" b="1" dirty="0" err="1"/>
              <a:t>yếu</a:t>
            </a:r>
            <a:r>
              <a:rPr lang="en-US" sz="2800" b="1" dirty="0"/>
              <a:t> </a:t>
            </a:r>
            <a:r>
              <a:rPr lang="en-US" sz="2800" b="1" dirty="0" err="1"/>
              <a:t>tố</a:t>
            </a:r>
            <a:r>
              <a:rPr lang="en-US" sz="2800" b="1" dirty="0"/>
              <a:t> </a:t>
            </a:r>
            <a:r>
              <a:rPr lang="en-US" sz="2800" b="1" dirty="0" err="1"/>
              <a:t>quyết</a:t>
            </a:r>
            <a:r>
              <a:rPr lang="en-US" sz="2800" b="1" dirty="0"/>
              <a:t> </a:t>
            </a:r>
            <a:r>
              <a:rPr lang="en-US" sz="2800" b="1" dirty="0" err="1"/>
              <a:t>định</a:t>
            </a:r>
            <a:r>
              <a:rPr lang="en-US" sz="2800" b="1" dirty="0"/>
              <a:t> </a:t>
            </a:r>
            <a:r>
              <a:rPr lang="en-US" sz="2800" b="1" dirty="0" err="1"/>
              <a:t>tiên</a:t>
            </a:r>
            <a:r>
              <a:rPr lang="en-US" sz="2800" b="1" dirty="0"/>
              <a:t> </a:t>
            </a:r>
            <a:r>
              <a:rPr lang="en-US" sz="2800" b="1" dirty="0" err="1"/>
              <a:t>lượng</a:t>
            </a:r>
            <a:r>
              <a:rPr lang="en-US" sz="2800" b="1" dirty="0"/>
              <a:t> </a:t>
            </a:r>
            <a:r>
              <a:rPr lang="en-US" sz="2800" b="1" dirty="0" err="1"/>
              <a:t>nặng</a:t>
            </a:r>
            <a:r>
              <a:rPr lang="en-US" sz="2800" b="1" dirty="0"/>
              <a:t> </a:t>
            </a:r>
            <a:r>
              <a:rPr lang="en-US" sz="2800" b="1" dirty="0" err="1"/>
              <a:t>là</a:t>
            </a:r>
            <a:r>
              <a:rPr lang="en-US" sz="2800" b="1" dirty="0"/>
              <a:t> </a:t>
            </a:r>
            <a:r>
              <a:rPr lang="en-US" sz="2800" b="1" dirty="0" err="1"/>
              <a:t>thời</a:t>
            </a:r>
            <a:r>
              <a:rPr lang="en-US" sz="2800" b="1" dirty="0"/>
              <a:t> </a:t>
            </a:r>
            <a:r>
              <a:rPr lang="en-US" sz="2800" b="1" dirty="0" err="1"/>
              <a:t>gian</a:t>
            </a:r>
            <a:r>
              <a:rPr lang="en-US" sz="2800" b="1" dirty="0"/>
              <a:t> </a:t>
            </a:r>
            <a:r>
              <a:rPr lang="en-US" sz="2800" b="1" dirty="0" err="1"/>
              <a:t>và</a:t>
            </a:r>
            <a:r>
              <a:rPr lang="en-US" sz="2800" b="1" dirty="0"/>
              <a:t> </a:t>
            </a:r>
            <a:r>
              <a:rPr lang="en-US" sz="2800" b="1" dirty="0" err="1"/>
              <a:t>mức</a:t>
            </a:r>
            <a:r>
              <a:rPr lang="en-US" sz="2800" b="1" dirty="0"/>
              <a:t> </a:t>
            </a:r>
            <a:r>
              <a:rPr lang="en-US" sz="2800" b="1" dirty="0" err="1"/>
              <a:t>độ</a:t>
            </a:r>
            <a:r>
              <a:rPr lang="en-US" sz="2800" b="1" dirty="0"/>
              <a:t> </a:t>
            </a:r>
            <a:r>
              <a:rPr lang="en-US" sz="2800" b="1" dirty="0" err="1"/>
              <a:t>thiếu</a:t>
            </a:r>
            <a:r>
              <a:rPr lang="en-US" sz="2800" b="1" dirty="0"/>
              <a:t> oxy. </a:t>
            </a:r>
          </a:p>
        </p:txBody>
      </p:sp>
      <p:sp>
        <p:nvSpPr>
          <p:cNvPr id="3" name="Title 2"/>
          <p:cNvSpPr>
            <a:spLocks noGrp="1"/>
          </p:cNvSpPr>
          <p:nvPr>
            <p:ph type="title"/>
          </p:nvPr>
        </p:nvSpPr>
        <p:spPr>
          <a:xfrm>
            <a:off x="457200" y="12970"/>
            <a:ext cx="8229600" cy="1143000"/>
          </a:xfrm>
        </p:spPr>
        <p:txBody>
          <a:bodyPr>
            <a:normAutofit/>
          </a:bodyPr>
          <a:lstStyle/>
          <a:p>
            <a:r>
              <a:rPr lang="en-US" dirty="0" err="1"/>
              <a:t>Định</a:t>
            </a:r>
            <a:r>
              <a:rPr lang="en-US" dirty="0"/>
              <a:t> </a:t>
            </a:r>
            <a:r>
              <a:rPr lang="en-US" dirty="0" err="1"/>
              <a:t>nghĩa</a:t>
            </a:r>
            <a:endParaRPr lang="en-US" dirty="0"/>
          </a:p>
        </p:txBody>
      </p:sp>
      <p:sp>
        <p:nvSpPr>
          <p:cNvPr id="4" name="TextBox 3">
            <a:extLst>
              <a:ext uri="{FF2B5EF4-FFF2-40B4-BE49-F238E27FC236}">
                <a16:creationId xmlns:a16="http://schemas.microsoft.com/office/drawing/2014/main" id="{665BF3D1-28B0-1142-986D-46C41511C425}"/>
              </a:ext>
            </a:extLst>
          </p:cNvPr>
          <p:cNvSpPr txBox="1"/>
          <p:nvPr/>
        </p:nvSpPr>
        <p:spPr>
          <a:xfrm>
            <a:off x="190500" y="6019800"/>
            <a:ext cx="8763000" cy="646331"/>
          </a:xfrm>
          <a:prstGeom prst="rect">
            <a:avLst/>
          </a:prstGeom>
          <a:noFill/>
        </p:spPr>
        <p:txBody>
          <a:bodyPr wrap="square" rtlCol="0">
            <a:spAutoFit/>
          </a:bodyPr>
          <a:lstStyle/>
          <a:p>
            <a:r>
              <a:rPr lang="en-US" b="1" dirty="0" err="1">
                <a:solidFill>
                  <a:srgbClr val="FF0000"/>
                </a:solidFill>
              </a:rPr>
              <a:t>Ngạt</a:t>
            </a:r>
            <a:r>
              <a:rPr lang="en-US" b="1" dirty="0">
                <a:solidFill>
                  <a:srgbClr val="FF0000"/>
                </a:solidFill>
              </a:rPr>
              <a:t> </a:t>
            </a:r>
            <a:r>
              <a:rPr lang="en-US" b="1" dirty="0" err="1">
                <a:solidFill>
                  <a:srgbClr val="FF0000"/>
                </a:solidFill>
              </a:rPr>
              <a:t>nước</a:t>
            </a:r>
            <a:r>
              <a:rPr lang="en-US" b="1" dirty="0">
                <a:solidFill>
                  <a:srgbClr val="FF0000"/>
                </a:solidFill>
              </a:rPr>
              <a:t>: </a:t>
            </a:r>
            <a:r>
              <a:rPr lang="en-US" b="1" dirty="0" err="1">
                <a:solidFill>
                  <a:srgbClr val="FF0000"/>
                </a:solidFill>
              </a:rPr>
              <a:t>đường</a:t>
            </a:r>
            <a:r>
              <a:rPr lang="en-US" b="1" dirty="0">
                <a:solidFill>
                  <a:srgbClr val="FF0000"/>
                </a:solidFill>
              </a:rPr>
              <a:t> </a:t>
            </a:r>
            <a:r>
              <a:rPr lang="en-US" b="1" dirty="0" err="1">
                <a:solidFill>
                  <a:srgbClr val="FF0000"/>
                </a:solidFill>
              </a:rPr>
              <a:t>thở</a:t>
            </a:r>
            <a:r>
              <a:rPr lang="en-US" b="1" dirty="0">
                <a:solidFill>
                  <a:srgbClr val="FF0000"/>
                </a:solidFill>
              </a:rPr>
              <a:t> </a:t>
            </a:r>
            <a:r>
              <a:rPr lang="en-US" b="1" dirty="0" err="1">
                <a:solidFill>
                  <a:srgbClr val="FF0000"/>
                </a:solidFill>
              </a:rPr>
              <a:t>chìm</a:t>
            </a:r>
            <a:r>
              <a:rPr lang="en-US" b="1" dirty="0">
                <a:solidFill>
                  <a:srgbClr val="FF0000"/>
                </a:solidFill>
              </a:rPr>
              <a:t> </a:t>
            </a:r>
            <a:r>
              <a:rPr lang="en-US" b="1" dirty="0" err="1">
                <a:solidFill>
                  <a:srgbClr val="FF0000"/>
                </a:solidFill>
              </a:rPr>
              <a:t>vào</a:t>
            </a:r>
            <a:r>
              <a:rPr lang="en-US" b="1" dirty="0">
                <a:solidFill>
                  <a:srgbClr val="FF0000"/>
                </a:solidFill>
              </a:rPr>
              <a:t> </a:t>
            </a:r>
            <a:r>
              <a:rPr lang="en-US" b="1" dirty="0" err="1">
                <a:solidFill>
                  <a:srgbClr val="FF0000"/>
                </a:solidFill>
              </a:rPr>
              <a:t>trong</a:t>
            </a:r>
            <a:r>
              <a:rPr lang="en-US" b="1" dirty="0">
                <a:solidFill>
                  <a:srgbClr val="FF0000"/>
                </a:solidFill>
              </a:rPr>
              <a:t> </a:t>
            </a:r>
            <a:r>
              <a:rPr lang="en-US" b="1" dirty="0" err="1">
                <a:solidFill>
                  <a:srgbClr val="FF0000"/>
                </a:solidFill>
              </a:rPr>
              <a:t>nước</a:t>
            </a:r>
            <a:r>
              <a:rPr lang="en-US" b="1" dirty="0">
                <a:solidFill>
                  <a:srgbClr val="FF0000"/>
                </a:solidFill>
              </a:rPr>
              <a:t>, </a:t>
            </a:r>
            <a:r>
              <a:rPr lang="en-US" b="1" dirty="0" err="1">
                <a:solidFill>
                  <a:srgbClr val="FF0000"/>
                </a:solidFill>
              </a:rPr>
              <a:t>chứ</a:t>
            </a:r>
            <a:r>
              <a:rPr lang="en-US" b="1" dirty="0">
                <a:solidFill>
                  <a:srgbClr val="FF0000"/>
                </a:solidFill>
              </a:rPr>
              <a:t> </a:t>
            </a:r>
            <a:r>
              <a:rPr lang="en-US" b="1" dirty="0" err="1">
                <a:solidFill>
                  <a:srgbClr val="FF0000"/>
                </a:solidFill>
              </a:rPr>
              <a:t>không</a:t>
            </a:r>
            <a:r>
              <a:rPr lang="en-US" b="1" dirty="0">
                <a:solidFill>
                  <a:srgbClr val="FF0000"/>
                </a:solidFill>
              </a:rPr>
              <a:t> </a:t>
            </a:r>
            <a:r>
              <a:rPr lang="en-US" b="1" dirty="0" err="1">
                <a:solidFill>
                  <a:srgbClr val="FF0000"/>
                </a:solidFill>
              </a:rPr>
              <a:t>phải</a:t>
            </a:r>
            <a:r>
              <a:rPr lang="en-US" b="1" dirty="0">
                <a:solidFill>
                  <a:srgbClr val="FF0000"/>
                </a:solidFill>
              </a:rPr>
              <a:t> </a:t>
            </a:r>
            <a:r>
              <a:rPr lang="en-US" b="1" dirty="0" err="1">
                <a:solidFill>
                  <a:srgbClr val="FF0000"/>
                </a:solidFill>
              </a:rPr>
              <a:t>thời</a:t>
            </a:r>
            <a:r>
              <a:rPr lang="en-US" b="1" dirty="0">
                <a:solidFill>
                  <a:srgbClr val="FF0000"/>
                </a:solidFill>
              </a:rPr>
              <a:t> </a:t>
            </a:r>
            <a:r>
              <a:rPr lang="en-US" b="1" dirty="0" err="1">
                <a:solidFill>
                  <a:srgbClr val="FF0000"/>
                </a:solidFill>
              </a:rPr>
              <a:t>gian</a:t>
            </a:r>
            <a:r>
              <a:rPr lang="en-US" b="1" dirty="0">
                <a:solidFill>
                  <a:srgbClr val="FF0000"/>
                </a:solidFill>
              </a:rPr>
              <a:t> BN </a:t>
            </a:r>
            <a:r>
              <a:rPr lang="en-US" b="1" dirty="0" err="1">
                <a:solidFill>
                  <a:srgbClr val="FF0000"/>
                </a:solidFill>
              </a:rPr>
              <a:t>rớt</a:t>
            </a:r>
            <a:r>
              <a:rPr lang="en-US" b="1" dirty="0">
                <a:solidFill>
                  <a:srgbClr val="FF0000"/>
                </a:solidFill>
              </a:rPr>
              <a:t> </a:t>
            </a:r>
            <a:r>
              <a:rPr lang="en-US" b="1" dirty="0" err="1">
                <a:solidFill>
                  <a:srgbClr val="FF0000"/>
                </a:solidFill>
              </a:rPr>
              <a:t>xuống</a:t>
            </a:r>
            <a:r>
              <a:rPr lang="en-US" b="1" dirty="0">
                <a:solidFill>
                  <a:srgbClr val="FF0000"/>
                </a:solidFill>
              </a:rPr>
              <a:t> </a:t>
            </a:r>
            <a:r>
              <a:rPr lang="en-US" b="1" dirty="0" err="1">
                <a:solidFill>
                  <a:srgbClr val="FF0000"/>
                </a:solidFill>
              </a:rPr>
              <a:t>nước</a:t>
            </a:r>
            <a:r>
              <a:rPr lang="en-US" b="1" dirty="0">
                <a:solidFill>
                  <a:srgbClr val="FF0000"/>
                </a:solidFill>
              </a:rPr>
              <a:t>. </a:t>
            </a:r>
            <a:r>
              <a:rPr lang="en-US" b="1" dirty="0" err="1">
                <a:solidFill>
                  <a:srgbClr val="FF0000"/>
                </a:solidFill>
              </a:rPr>
              <a:t>Có</a:t>
            </a:r>
            <a:r>
              <a:rPr lang="en-US" b="1" dirty="0">
                <a:solidFill>
                  <a:srgbClr val="FF0000"/>
                </a:solidFill>
              </a:rPr>
              <a:t> </a:t>
            </a:r>
            <a:r>
              <a:rPr lang="en-US" b="1" dirty="0" err="1">
                <a:solidFill>
                  <a:srgbClr val="FF0000"/>
                </a:solidFill>
              </a:rPr>
              <a:t>ý</a:t>
            </a:r>
            <a:r>
              <a:rPr lang="en-US" b="1" dirty="0">
                <a:solidFill>
                  <a:srgbClr val="FF0000"/>
                </a:solidFill>
              </a:rPr>
              <a:t> </a:t>
            </a:r>
            <a:r>
              <a:rPr lang="en-US" b="1" dirty="0" err="1">
                <a:solidFill>
                  <a:srgbClr val="FF0000"/>
                </a:solidFill>
              </a:rPr>
              <a:t>nghĩa</a:t>
            </a:r>
            <a:r>
              <a:rPr lang="en-US" b="1" dirty="0">
                <a:solidFill>
                  <a:srgbClr val="FF0000"/>
                </a:solidFill>
              </a:rPr>
              <a:t> </a:t>
            </a:r>
            <a:r>
              <a:rPr lang="en-US" b="1" dirty="0" err="1">
                <a:solidFill>
                  <a:srgbClr val="FF0000"/>
                </a:solidFill>
              </a:rPr>
              <a:t>tiên</a:t>
            </a:r>
            <a:r>
              <a:rPr lang="en-US" b="1" dirty="0">
                <a:solidFill>
                  <a:srgbClr val="FF0000"/>
                </a:solidFill>
              </a:rPr>
              <a:t> </a:t>
            </a:r>
            <a:r>
              <a:rPr lang="en-US" b="1" dirty="0" err="1">
                <a:solidFill>
                  <a:srgbClr val="FF0000"/>
                </a:solidFill>
              </a:rPr>
              <a:t>lượng</a:t>
            </a:r>
            <a:r>
              <a:rPr lang="en-US" b="1" dirty="0">
                <a:solidFill>
                  <a:srgbClr val="FF0000"/>
                </a:solidFill>
              </a:rPr>
              <a:t> </a:t>
            </a:r>
            <a:r>
              <a:rPr lang="en-US" b="1" dirty="0" err="1">
                <a:solidFill>
                  <a:srgbClr val="FF0000"/>
                </a:solidFill>
              </a:rPr>
              <a:t>tử</a:t>
            </a:r>
            <a:r>
              <a:rPr lang="en-US" b="1" dirty="0">
                <a:solidFill>
                  <a:srgbClr val="FF0000"/>
                </a:solidFill>
              </a:rPr>
              <a:t> </a:t>
            </a:r>
            <a:r>
              <a:rPr lang="en-US" b="1" dirty="0" err="1">
                <a:solidFill>
                  <a:srgbClr val="FF0000"/>
                </a:solidFill>
              </a:rPr>
              <a:t>vong</a:t>
            </a:r>
            <a:r>
              <a:rPr lang="en-US" b="1" dirty="0">
                <a:solidFill>
                  <a:srgbClr val="FF0000"/>
                </a:solidFill>
              </a:rPr>
              <a:t>, </a:t>
            </a:r>
            <a:r>
              <a:rPr lang="en-US" b="1" dirty="0" err="1">
                <a:solidFill>
                  <a:srgbClr val="FF0000"/>
                </a:solidFill>
              </a:rPr>
              <a:t>yếu</a:t>
            </a:r>
            <a:r>
              <a:rPr lang="en-US" b="1" dirty="0">
                <a:solidFill>
                  <a:srgbClr val="FF0000"/>
                </a:solidFill>
              </a:rPr>
              <a:t> </a:t>
            </a:r>
            <a:r>
              <a:rPr lang="en-US" b="1" dirty="0" err="1">
                <a:solidFill>
                  <a:srgbClr val="FF0000"/>
                </a:solidFill>
              </a:rPr>
              <a:t>tố</a:t>
            </a:r>
            <a:r>
              <a:rPr lang="en-US" b="1" dirty="0">
                <a:solidFill>
                  <a:srgbClr val="FF0000"/>
                </a:solidFill>
              </a:rPr>
              <a:t> </a:t>
            </a:r>
            <a:r>
              <a:rPr lang="en-US" b="1" dirty="0" err="1">
                <a:solidFill>
                  <a:srgbClr val="FF0000"/>
                </a:solidFill>
              </a:rPr>
              <a:t>thời</a:t>
            </a:r>
            <a:r>
              <a:rPr lang="en-US" b="1" dirty="0">
                <a:solidFill>
                  <a:srgbClr val="FF0000"/>
                </a:solidFill>
              </a:rPr>
              <a:t> </a:t>
            </a:r>
            <a:r>
              <a:rPr lang="en-US" b="1" dirty="0" err="1">
                <a:solidFill>
                  <a:srgbClr val="FF0000"/>
                </a:solidFill>
              </a:rPr>
              <a:t>gian</a:t>
            </a:r>
            <a:r>
              <a:rPr lang="en-US" b="1" dirty="0">
                <a:solidFill>
                  <a:srgbClr val="FF0000"/>
                </a:solidFill>
              </a:rPr>
              <a:t> </a:t>
            </a:r>
            <a:r>
              <a:rPr lang="en-US" b="1" dirty="0" err="1">
                <a:solidFill>
                  <a:srgbClr val="FF0000"/>
                </a:solidFill>
              </a:rPr>
              <a:t>thiếu</a:t>
            </a:r>
            <a:r>
              <a:rPr lang="en-US" b="1" dirty="0">
                <a:solidFill>
                  <a:srgbClr val="FF0000"/>
                </a:solidFill>
              </a:rPr>
              <a:t> Oxy </a:t>
            </a:r>
            <a:r>
              <a:rPr lang="en-US" b="1" dirty="0" err="1">
                <a:solidFill>
                  <a:srgbClr val="FF0000"/>
                </a:solidFill>
              </a:rPr>
              <a:t>là</a:t>
            </a:r>
            <a:r>
              <a:rPr lang="en-US" b="1" dirty="0">
                <a:solidFill>
                  <a:srgbClr val="FF0000"/>
                </a:solidFill>
              </a:rPr>
              <a:t>  </a:t>
            </a:r>
            <a:r>
              <a:rPr lang="en-US" b="1" dirty="0" err="1">
                <a:solidFill>
                  <a:srgbClr val="FF0000"/>
                </a:solidFill>
              </a:rPr>
              <a:t>quyết</a:t>
            </a:r>
            <a:r>
              <a:rPr lang="en-US" b="1" dirty="0">
                <a:solidFill>
                  <a:srgbClr val="FF0000"/>
                </a:solidFill>
              </a:rPr>
              <a:t> </a:t>
            </a:r>
            <a:r>
              <a:rPr lang="en-US" b="1" dirty="0" err="1">
                <a:solidFill>
                  <a:srgbClr val="FF0000"/>
                </a:solidFill>
              </a:rPr>
              <a:t>định</a:t>
            </a:r>
            <a:r>
              <a:rPr lang="en-US" b="1" dirty="0">
                <a:solidFill>
                  <a:srgbClr val="FF0000"/>
                </a:solidFill>
              </a:rPr>
              <a:t> </a:t>
            </a:r>
            <a:r>
              <a:rPr lang="en-US" b="1" dirty="0" err="1">
                <a:solidFill>
                  <a:srgbClr val="FF0000"/>
                </a:solidFill>
              </a:rPr>
              <a:t>chính</a:t>
            </a:r>
            <a:r>
              <a:rPr lang="en-US" b="1" dirty="0">
                <a:solidFill>
                  <a:srgbClr val="FF0000"/>
                </a:solidFill>
              </a:rPr>
              <a:t>.</a:t>
            </a:r>
          </a:p>
        </p:txBody>
      </p:sp>
    </p:spTree>
    <p:extLst>
      <p:ext uri="{BB962C8B-B14F-4D97-AF65-F5344CB8AC3E}">
        <p14:creationId xmlns:p14="http://schemas.microsoft.com/office/powerpoint/2010/main" val="2596089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5059363"/>
          </a:xfrm>
        </p:spPr>
        <p:txBody>
          <a:bodyPr>
            <a:normAutofit fontScale="85000" lnSpcReduction="20000"/>
          </a:bodyPr>
          <a:lstStyle/>
          <a:p>
            <a:pPr marL="109728" indent="0">
              <a:buNone/>
            </a:pPr>
            <a:r>
              <a:rPr lang="en-US" dirty="0" err="1"/>
              <a:t>Thần</a:t>
            </a:r>
            <a:r>
              <a:rPr lang="en-US" dirty="0"/>
              <a:t> </a:t>
            </a:r>
            <a:r>
              <a:rPr lang="en-US" dirty="0" err="1"/>
              <a:t>kinh</a:t>
            </a:r>
            <a:endParaRPr lang="en-US" dirty="0"/>
          </a:p>
          <a:p>
            <a:pPr>
              <a:buFont typeface="Courier New" pitchFamily="49" charset="0"/>
              <a:buChar char="o"/>
            </a:pPr>
            <a:r>
              <a:rPr lang="en-US" dirty="0" err="1"/>
              <a:t>Yếu</a:t>
            </a:r>
            <a:r>
              <a:rPr lang="en-US" dirty="0"/>
              <a:t> </a:t>
            </a:r>
            <a:r>
              <a:rPr lang="en-US" dirty="0" err="1"/>
              <a:t>tố</a:t>
            </a:r>
            <a:r>
              <a:rPr lang="en-US" dirty="0"/>
              <a:t> </a:t>
            </a:r>
            <a:r>
              <a:rPr lang="en-US" dirty="0" err="1"/>
              <a:t>quyết</a:t>
            </a:r>
            <a:r>
              <a:rPr lang="en-US" dirty="0"/>
              <a:t> </a:t>
            </a:r>
            <a:r>
              <a:rPr lang="en-US" dirty="0" err="1"/>
              <a:t>định</a:t>
            </a:r>
            <a:r>
              <a:rPr lang="en-US" dirty="0"/>
              <a:t> </a:t>
            </a:r>
            <a:r>
              <a:rPr lang="en-US" dirty="0" err="1"/>
              <a:t>tổn</a:t>
            </a:r>
            <a:r>
              <a:rPr lang="en-US" dirty="0"/>
              <a:t> </a:t>
            </a:r>
            <a:r>
              <a:rPr lang="en-US" dirty="0" err="1"/>
              <a:t>thương</a:t>
            </a:r>
            <a:r>
              <a:rPr lang="en-US" dirty="0"/>
              <a:t>: </a:t>
            </a:r>
            <a:r>
              <a:rPr lang="en-US" dirty="0" err="1"/>
              <a:t>thời</a:t>
            </a:r>
            <a:r>
              <a:rPr lang="en-US" dirty="0"/>
              <a:t> </a:t>
            </a:r>
            <a:r>
              <a:rPr lang="en-US" dirty="0" err="1"/>
              <a:t>gian</a:t>
            </a:r>
            <a:r>
              <a:rPr lang="en-US" dirty="0"/>
              <a:t> </a:t>
            </a:r>
            <a:r>
              <a:rPr lang="en-US" dirty="0" err="1"/>
              <a:t>mất</a:t>
            </a:r>
            <a:r>
              <a:rPr lang="en-US" dirty="0"/>
              <a:t> tri </a:t>
            </a:r>
            <a:r>
              <a:rPr lang="en-US" dirty="0" err="1"/>
              <a:t>giác</a:t>
            </a:r>
            <a:r>
              <a:rPr lang="en-US" dirty="0"/>
              <a:t> </a:t>
            </a:r>
            <a:r>
              <a:rPr lang="en-US" dirty="0" err="1"/>
              <a:t>và</a:t>
            </a:r>
            <a:r>
              <a:rPr lang="en-US" dirty="0"/>
              <a:t> </a:t>
            </a:r>
            <a:r>
              <a:rPr lang="en-US" dirty="0" err="1"/>
              <a:t>tình</a:t>
            </a:r>
            <a:r>
              <a:rPr lang="en-US" dirty="0"/>
              <a:t> </a:t>
            </a:r>
            <a:r>
              <a:rPr lang="en-US" dirty="0" err="1"/>
              <a:t>trạng</a:t>
            </a:r>
            <a:r>
              <a:rPr lang="en-US" dirty="0"/>
              <a:t> </a:t>
            </a:r>
            <a:r>
              <a:rPr lang="en-US" dirty="0" err="1"/>
              <a:t>nhập</a:t>
            </a:r>
            <a:r>
              <a:rPr lang="en-US" dirty="0"/>
              <a:t> </a:t>
            </a:r>
            <a:r>
              <a:rPr lang="en-US" dirty="0" err="1"/>
              <a:t>viện</a:t>
            </a:r>
            <a:endParaRPr lang="en-US" dirty="0"/>
          </a:p>
          <a:p>
            <a:pPr>
              <a:buFont typeface="Courier New" pitchFamily="49" charset="0"/>
              <a:buChar char="o"/>
            </a:pPr>
            <a:r>
              <a:rPr lang="en-US" dirty="0" err="1"/>
              <a:t>Mục</a:t>
            </a:r>
            <a:r>
              <a:rPr lang="en-US" dirty="0"/>
              <a:t> </a:t>
            </a:r>
            <a:r>
              <a:rPr lang="en-US" dirty="0" err="1"/>
              <a:t>tiêu</a:t>
            </a:r>
            <a:r>
              <a:rPr lang="en-US" dirty="0"/>
              <a:t>: </a:t>
            </a:r>
            <a:r>
              <a:rPr lang="en-US" dirty="0" err="1"/>
              <a:t>ngăn</a:t>
            </a:r>
            <a:r>
              <a:rPr lang="en-US" dirty="0"/>
              <a:t> </a:t>
            </a:r>
            <a:r>
              <a:rPr lang="en-US" dirty="0" err="1"/>
              <a:t>ngừa</a:t>
            </a:r>
            <a:r>
              <a:rPr lang="en-US" dirty="0"/>
              <a:t> </a:t>
            </a:r>
            <a:r>
              <a:rPr lang="en-US" dirty="0" err="1"/>
              <a:t>tổn</a:t>
            </a:r>
            <a:r>
              <a:rPr lang="en-US" dirty="0"/>
              <a:t> </a:t>
            </a:r>
            <a:r>
              <a:rPr lang="en-US" dirty="0" err="1"/>
              <a:t>thương</a:t>
            </a:r>
            <a:r>
              <a:rPr lang="en-US" dirty="0"/>
              <a:t> </a:t>
            </a:r>
            <a:r>
              <a:rPr lang="en-US" dirty="0" err="1"/>
              <a:t>thần</a:t>
            </a:r>
            <a:r>
              <a:rPr lang="en-US" dirty="0"/>
              <a:t> </a:t>
            </a:r>
            <a:r>
              <a:rPr lang="en-US" dirty="0" err="1"/>
              <a:t>kinh</a:t>
            </a:r>
            <a:r>
              <a:rPr lang="en-US" dirty="0"/>
              <a:t> </a:t>
            </a:r>
            <a:r>
              <a:rPr lang="en-US" dirty="0" err="1"/>
              <a:t>thứ</a:t>
            </a:r>
            <a:r>
              <a:rPr lang="en-US" dirty="0"/>
              <a:t> </a:t>
            </a:r>
            <a:r>
              <a:rPr lang="en-US" dirty="0" err="1"/>
              <a:t>phát</a:t>
            </a:r>
            <a:r>
              <a:rPr lang="en-US" dirty="0"/>
              <a:t> do </a:t>
            </a:r>
            <a:r>
              <a:rPr lang="en-US" dirty="0" err="1"/>
              <a:t>thiếu</a:t>
            </a:r>
            <a:r>
              <a:rPr lang="en-US" dirty="0"/>
              <a:t> </a:t>
            </a:r>
            <a:r>
              <a:rPr lang="en-US" dirty="0" err="1"/>
              <a:t>máu</a:t>
            </a:r>
            <a:r>
              <a:rPr lang="en-US" dirty="0"/>
              <a:t>, </a:t>
            </a:r>
            <a:r>
              <a:rPr lang="en-US" dirty="0" err="1"/>
              <a:t>phù</a:t>
            </a:r>
            <a:r>
              <a:rPr lang="en-US" dirty="0"/>
              <a:t> </a:t>
            </a:r>
            <a:r>
              <a:rPr lang="en-US" dirty="0" err="1"/>
              <a:t>não</a:t>
            </a:r>
            <a:r>
              <a:rPr lang="en-US" dirty="0"/>
              <a:t>, </a:t>
            </a:r>
            <a:r>
              <a:rPr lang="en-US" dirty="0" err="1"/>
              <a:t>giảm</a:t>
            </a:r>
            <a:r>
              <a:rPr lang="en-US" dirty="0"/>
              <a:t> oxy </a:t>
            </a:r>
            <a:r>
              <a:rPr lang="en-US" dirty="0" err="1"/>
              <a:t>máu</a:t>
            </a:r>
            <a:r>
              <a:rPr lang="en-US" dirty="0"/>
              <a:t>, </a:t>
            </a:r>
            <a:r>
              <a:rPr lang="en-US" dirty="0" err="1"/>
              <a:t>rối</a:t>
            </a:r>
            <a:r>
              <a:rPr lang="en-US" dirty="0"/>
              <a:t> </a:t>
            </a:r>
            <a:r>
              <a:rPr lang="en-US" dirty="0" err="1"/>
              <a:t>loạn</a:t>
            </a:r>
            <a:r>
              <a:rPr lang="en-US" dirty="0"/>
              <a:t> </a:t>
            </a:r>
            <a:r>
              <a:rPr lang="en-US" dirty="0" err="1"/>
              <a:t>điện</a:t>
            </a:r>
            <a:r>
              <a:rPr lang="en-US" dirty="0"/>
              <a:t> </a:t>
            </a:r>
            <a:r>
              <a:rPr lang="en-US" dirty="0" err="1"/>
              <a:t>giải</a:t>
            </a:r>
            <a:r>
              <a:rPr lang="en-US" dirty="0"/>
              <a:t>, </a:t>
            </a:r>
            <a:r>
              <a:rPr lang="en-US" dirty="0" err="1"/>
              <a:t>toan</a:t>
            </a:r>
            <a:r>
              <a:rPr lang="en-US" dirty="0"/>
              <a:t>, co </a:t>
            </a:r>
            <a:r>
              <a:rPr lang="en-US" dirty="0" err="1"/>
              <a:t>giật</a:t>
            </a:r>
            <a:endParaRPr lang="en-US" dirty="0"/>
          </a:p>
          <a:p>
            <a:pPr>
              <a:buFont typeface="Courier New" pitchFamily="49" charset="0"/>
              <a:buChar char="o"/>
            </a:pPr>
            <a:r>
              <a:rPr lang="en-US" dirty="0" err="1"/>
              <a:t>Phương</a:t>
            </a:r>
            <a:r>
              <a:rPr lang="en-US" dirty="0"/>
              <a:t> </a:t>
            </a:r>
            <a:r>
              <a:rPr lang="en-US" dirty="0" err="1"/>
              <a:t>pháp</a:t>
            </a:r>
            <a:r>
              <a:rPr lang="en-US" dirty="0"/>
              <a:t> </a:t>
            </a:r>
            <a:r>
              <a:rPr lang="en-US" dirty="0" err="1"/>
              <a:t>hạ</a:t>
            </a:r>
            <a:r>
              <a:rPr lang="en-US" dirty="0"/>
              <a:t> </a:t>
            </a:r>
            <a:r>
              <a:rPr lang="en-US" dirty="0" err="1"/>
              <a:t>thân</a:t>
            </a:r>
            <a:r>
              <a:rPr lang="en-US" dirty="0"/>
              <a:t> </a:t>
            </a:r>
            <a:r>
              <a:rPr lang="en-US" dirty="0" err="1"/>
              <a:t>nhiệt</a:t>
            </a:r>
            <a:r>
              <a:rPr lang="en-US" dirty="0"/>
              <a:t> </a:t>
            </a:r>
            <a:r>
              <a:rPr lang="en-US" dirty="0" err="1"/>
              <a:t>sau</a:t>
            </a:r>
            <a:r>
              <a:rPr lang="en-US" dirty="0"/>
              <a:t> HS </a:t>
            </a:r>
            <a:r>
              <a:rPr lang="en-US" dirty="0" err="1"/>
              <a:t>ngưng</a:t>
            </a:r>
            <a:r>
              <a:rPr lang="en-US" dirty="0"/>
              <a:t> </a:t>
            </a:r>
            <a:r>
              <a:rPr lang="en-US" dirty="0" err="1"/>
              <a:t>tim</a:t>
            </a:r>
            <a:r>
              <a:rPr lang="en-US" dirty="0"/>
              <a:t> ở </a:t>
            </a:r>
            <a:r>
              <a:rPr lang="en-US" dirty="0" err="1"/>
              <a:t>trẻ</a:t>
            </a:r>
            <a:r>
              <a:rPr lang="en-US" dirty="0"/>
              <a:t> </a:t>
            </a:r>
            <a:r>
              <a:rPr lang="en-US" dirty="0" err="1"/>
              <a:t>em</a:t>
            </a:r>
            <a:r>
              <a:rPr lang="en-US" dirty="0"/>
              <a:t>: </a:t>
            </a:r>
            <a:r>
              <a:rPr lang="en-US" dirty="0" err="1"/>
              <a:t>đang</a:t>
            </a:r>
            <a:r>
              <a:rPr lang="en-US" dirty="0"/>
              <a:t> </a:t>
            </a:r>
            <a:r>
              <a:rPr lang="en-US" dirty="0" err="1"/>
              <a:t>nghiên</a:t>
            </a:r>
            <a:r>
              <a:rPr lang="en-US" dirty="0"/>
              <a:t> </a:t>
            </a:r>
            <a:r>
              <a:rPr lang="en-US" dirty="0" err="1"/>
              <a:t>cứu</a:t>
            </a:r>
            <a:endParaRPr lang="en-US" dirty="0"/>
          </a:p>
          <a:p>
            <a:pPr>
              <a:buFont typeface="Courier New" pitchFamily="49" charset="0"/>
              <a:buChar char="o"/>
            </a:pPr>
            <a:endParaRPr lang="en-US" dirty="0"/>
          </a:p>
          <a:p>
            <a:pPr>
              <a:buFont typeface="Courier New" pitchFamily="49" charset="0"/>
              <a:buChar char="o"/>
            </a:pPr>
            <a:r>
              <a:rPr lang="en-US" b="1" dirty="0" err="1"/>
              <a:t>Điều</a:t>
            </a:r>
            <a:r>
              <a:rPr lang="en-US" b="1" dirty="0"/>
              <a:t> </a:t>
            </a:r>
            <a:r>
              <a:rPr lang="en-US" b="1" dirty="0" err="1"/>
              <a:t>trị</a:t>
            </a:r>
            <a:r>
              <a:rPr lang="en-US" b="1" dirty="0"/>
              <a:t> </a:t>
            </a:r>
            <a:r>
              <a:rPr lang="en-US" b="1" dirty="0" err="1"/>
              <a:t>cụ</a:t>
            </a:r>
            <a:r>
              <a:rPr lang="en-US" b="1" dirty="0"/>
              <a:t> </a:t>
            </a:r>
            <a:r>
              <a:rPr lang="en-US" b="1" dirty="0" err="1"/>
              <a:t>thể</a:t>
            </a:r>
            <a:r>
              <a:rPr lang="en-US" b="1" dirty="0"/>
              <a:t>:</a:t>
            </a:r>
          </a:p>
          <a:p>
            <a:pPr>
              <a:buFont typeface="Wingdings" pitchFamily="2" charset="2"/>
              <a:buChar char="q"/>
            </a:pPr>
            <a:r>
              <a:rPr lang="en-US" dirty="0" err="1"/>
              <a:t>Đầu</a:t>
            </a:r>
            <a:r>
              <a:rPr lang="en-US" dirty="0"/>
              <a:t> </a:t>
            </a:r>
            <a:r>
              <a:rPr lang="en-US" dirty="0" err="1"/>
              <a:t>cao</a:t>
            </a:r>
            <a:r>
              <a:rPr lang="en-US" dirty="0"/>
              <a:t> 30 </a:t>
            </a:r>
            <a:r>
              <a:rPr lang="en-US" dirty="0" err="1"/>
              <a:t>độ</a:t>
            </a:r>
            <a:r>
              <a:rPr lang="en-US" dirty="0"/>
              <a:t> (</a:t>
            </a:r>
            <a:r>
              <a:rPr lang="en-US" dirty="0" err="1"/>
              <a:t>nếu</a:t>
            </a:r>
            <a:r>
              <a:rPr lang="en-US" dirty="0"/>
              <a:t> </a:t>
            </a:r>
            <a:r>
              <a:rPr lang="en-US" dirty="0" err="1"/>
              <a:t>không</a:t>
            </a:r>
            <a:r>
              <a:rPr lang="en-US" dirty="0"/>
              <a:t> </a:t>
            </a:r>
            <a:r>
              <a:rPr lang="en-US" dirty="0" err="1"/>
              <a:t>tổn</a:t>
            </a:r>
            <a:r>
              <a:rPr lang="en-US" dirty="0"/>
              <a:t> </a:t>
            </a:r>
            <a:r>
              <a:rPr lang="en-US" dirty="0" err="1"/>
              <a:t>thương</a:t>
            </a:r>
            <a:r>
              <a:rPr lang="en-US" dirty="0"/>
              <a:t> </a:t>
            </a:r>
            <a:r>
              <a:rPr lang="en-US" dirty="0" err="1"/>
              <a:t>cột</a:t>
            </a:r>
            <a:r>
              <a:rPr lang="en-US" dirty="0"/>
              <a:t> </a:t>
            </a:r>
            <a:r>
              <a:rPr lang="en-US" dirty="0" err="1"/>
              <a:t>sống</a:t>
            </a:r>
            <a:r>
              <a:rPr lang="en-US" dirty="0"/>
              <a:t> </a:t>
            </a:r>
            <a:r>
              <a:rPr lang="en-US" dirty="0" err="1"/>
              <a:t>cổ</a:t>
            </a:r>
            <a:r>
              <a:rPr lang="en-US" dirty="0"/>
              <a:t>)</a:t>
            </a:r>
          </a:p>
          <a:p>
            <a:pPr>
              <a:buFont typeface="Wingdings" pitchFamily="2" charset="2"/>
              <a:buChar char="q"/>
            </a:pPr>
            <a:r>
              <a:rPr lang="en-US" dirty="0" err="1"/>
              <a:t>Kiểm</a:t>
            </a:r>
            <a:r>
              <a:rPr lang="en-US" dirty="0"/>
              <a:t> </a:t>
            </a:r>
            <a:r>
              <a:rPr lang="en-US" dirty="0" err="1"/>
              <a:t>soát</a:t>
            </a:r>
            <a:r>
              <a:rPr lang="en-US" dirty="0"/>
              <a:t> </a:t>
            </a:r>
            <a:r>
              <a:rPr lang="en-US" dirty="0" err="1"/>
              <a:t>thân</a:t>
            </a:r>
            <a:r>
              <a:rPr lang="en-US" dirty="0"/>
              <a:t> </a:t>
            </a:r>
            <a:r>
              <a:rPr lang="en-US" dirty="0" err="1"/>
              <a:t>nhiệt</a:t>
            </a:r>
            <a:endParaRPr lang="en-US" dirty="0"/>
          </a:p>
          <a:p>
            <a:pPr>
              <a:buFont typeface="Wingdings" pitchFamily="2" charset="2"/>
              <a:buChar char="q"/>
            </a:pPr>
            <a:r>
              <a:rPr lang="en-US" dirty="0"/>
              <a:t>PaO2 ≥ 80mmHg, </a:t>
            </a:r>
            <a:r>
              <a:rPr lang="en-US" b="1" dirty="0">
                <a:solidFill>
                  <a:srgbClr val="FF0000"/>
                </a:solidFill>
              </a:rPr>
              <a:t>PaCO2 35-40mmHg</a:t>
            </a:r>
          </a:p>
          <a:p>
            <a:pPr>
              <a:buFont typeface="Wingdings" pitchFamily="2" charset="2"/>
              <a:buChar char="q"/>
            </a:pPr>
            <a:r>
              <a:rPr lang="en-US" dirty="0" err="1"/>
              <a:t>Ổn</a:t>
            </a:r>
            <a:r>
              <a:rPr lang="en-US" dirty="0"/>
              <a:t> </a:t>
            </a:r>
            <a:r>
              <a:rPr lang="en-US" dirty="0" err="1"/>
              <a:t>định</a:t>
            </a:r>
            <a:r>
              <a:rPr lang="en-US" dirty="0"/>
              <a:t> </a:t>
            </a:r>
            <a:r>
              <a:rPr lang="en-US" dirty="0" err="1"/>
              <a:t>đường</a:t>
            </a:r>
            <a:r>
              <a:rPr lang="en-US" dirty="0"/>
              <a:t> </a:t>
            </a:r>
            <a:r>
              <a:rPr lang="en-US" dirty="0" err="1"/>
              <a:t>huyết</a:t>
            </a:r>
            <a:r>
              <a:rPr lang="en-US" dirty="0"/>
              <a:t>, </a:t>
            </a:r>
            <a:r>
              <a:rPr lang="en-US" dirty="0" err="1"/>
              <a:t>điện</a:t>
            </a:r>
            <a:r>
              <a:rPr lang="en-US" dirty="0"/>
              <a:t> </a:t>
            </a:r>
            <a:r>
              <a:rPr lang="en-US" dirty="0" err="1"/>
              <a:t>giải</a:t>
            </a:r>
            <a:r>
              <a:rPr lang="en-US" dirty="0"/>
              <a:t>, </a:t>
            </a:r>
          </a:p>
          <a:p>
            <a:pPr>
              <a:buFont typeface="Wingdings" pitchFamily="2" charset="2"/>
              <a:buChar char="q"/>
            </a:pPr>
            <a:r>
              <a:rPr lang="en-US" dirty="0" err="1"/>
              <a:t>Chống</a:t>
            </a:r>
            <a:r>
              <a:rPr lang="en-US" dirty="0"/>
              <a:t> co </a:t>
            </a:r>
            <a:r>
              <a:rPr lang="en-US" dirty="0" err="1"/>
              <a:t>giật</a:t>
            </a:r>
            <a:r>
              <a:rPr lang="en-US" dirty="0"/>
              <a:t> </a:t>
            </a:r>
            <a:r>
              <a:rPr lang="en-US" dirty="0" err="1"/>
              <a:t>tốt</a:t>
            </a:r>
            <a:r>
              <a:rPr lang="en-US" dirty="0"/>
              <a:t>, an </a:t>
            </a:r>
            <a:r>
              <a:rPr lang="en-US" dirty="0" err="1"/>
              <a:t>thần</a:t>
            </a:r>
            <a:r>
              <a:rPr lang="en-US" dirty="0"/>
              <a:t> </a:t>
            </a:r>
            <a:r>
              <a:rPr lang="en-US" dirty="0" err="1"/>
              <a:t>tuyệt</a:t>
            </a:r>
            <a:r>
              <a:rPr lang="en-US" dirty="0"/>
              <a:t> </a:t>
            </a:r>
            <a:r>
              <a:rPr lang="en-US" dirty="0" err="1"/>
              <a:t>đối</a:t>
            </a:r>
            <a:endParaRPr lang="en-US" dirty="0"/>
          </a:p>
          <a:p>
            <a:pPr>
              <a:buFont typeface="Wingdings" pitchFamily="2" charset="2"/>
              <a:buChar char="q"/>
            </a:pPr>
            <a:r>
              <a:rPr lang="en-US" dirty="0" err="1"/>
              <a:t>Không</a:t>
            </a:r>
            <a:r>
              <a:rPr lang="en-US" dirty="0"/>
              <a:t> </a:t>
            </a:r>
            <a:r>
              <a:rPr lang="en-US" dirty="0" err="1"/>
              <a:t>để</a:t>
            </a:r>
            <a:r>
              <a:rPr lang="en-US" dirty="0"/>
              <a:t> </a:t>
            </a:r>
            <a:r>
              <a:rPr lang="en-US" dirty="0" err="1"/>
              <a:t>sốc</a:t>
            </a: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
        <p:nvSpPr>
          <p:cNvPr id="5" name="TextBox 4">
            <a:extLst>
              <a:ext uri="{FF2B5EF4-FFF2-40B4-BE49-F238E27FC236}">
                <a16:creationId xmlns:a16="http://schemas.microsoft.com/office/drawing/2014/main" id="{F4AB7D62-9069-1B4D-BFCD-BC6475D3810D}"/>
              </a:ext>
            </a:extLst>
          </p:cNvPr>
          <p:cNvSpPr txBox="1"/>
          <p:nvPr/>
        </p:nvSpPr>
        <p:spPr>
          <a:xfrm>
            <a:off x="-5641145" y="-185693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9F5A6196-FB2D-7542-9514-65D19D1EF567}"/>
              </a:ext>
            </a:extLst>
          </p:cNvPr>
          <p:cNvSpPr txBox="1"/>
          <p:nvPr/>
        </p:nvSpPr>
        <p:spPr>
          <a:xfrm>
            <a:off x="-8539089" y="-36576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FADFC26-C566-0744-B7F0-1C83BAC1EF82}"/>
              </a:ext>
            </a:extLst>
          </p:cNvPr>
          <p:cNvSpPr txBox="1"/>
          <p:nvPr/>
        </p:nvSpPr>
        <p:spPr>
          <a:xfrm>
            <a:off x="-11549575" y="-588029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39893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2501E-10AD-1949-B97D-F22A6EFB9F61}"/>
              </a:ext>
            </a:extLst>
          </p:cNvPr>
          <p:cNvSpPr txBox="1"/>
          <p:nvPr/>
        </p:nvSpPr>
        <p:spPr>
          <a:xfrm>
            <a:off x="76200" y="152400"/>
            <a:ext cx="9067800" cy="5324535"/>
          </a:xfrm>
          <a:prstGeom prst="rect">
            <a:avLst/>
          </a:prstGeom>
          <a:noFill/>
        </p:spPr>
        <p:txBody>
          <a:bodyPr wrap="square" rtlCol="0">
            <a:spAutoFit/>
          </a:bodyPr>
          <a:lstStyle/>
          <a:p>
            <a:r>
              <a:rPr lang="vi-VN" sz="2000" dirty="0"/>
              <a:t>Rối loạn điện giải gây tổn thương não: tăng hoặc hạ Natri máu, toan máu có thể gây co mạch não. </a:t>
            </a:r>
          </a:p>
          <a:p>
            <a:endParaRPr lang="vi-VN" sz="2000" dirty="0"/>
          </a:p>
          <a:p>
            <a:r>
              <a:rPr lang="vi-VN" sz="2000" b="1" dirty="0">
                <a:solidFill>
                  <a:srgbClr val="FF0000"/>
                </a:solidFill>
              </a:rPr>
              <a:t>Nằm đầu cao có 2 ý nghĩa: </a:t>
            </a:r>
          </a:p>
          <a:p>
            <a:pPr marL="342900" indent="-342900">
              <a:buFont typeface="Arial" panose="020B0604020202020204" pitchFamily="34" charset="0"/>
              <a:buChar char="•"/>
            </a:pPr>
            <a:r>
              <a:rPr lang="vi-VN" sz="2000" dirty="0"/>
              <a:t>Máu tĩnh mạch ở trên hồi lưu về tim tốt hơn.</a:t>
            </a:r>
          </a:p>
          <a:p>
            <a:pPr marL="342900" indent="-342900">
              <a:buFont typeface="Arial" panose="020B0604020202020204" pitchFamily="34" charset="0"/>
              <a:buChar char="•"/>
            </a:pPr>
            <a:r>
              <a:rPr lang="vi-VN" sz="2000" dirty="0"/>
              <a:t>Co động mạch não </a:t>
            </a:r>
            <a:r>
              <a:rPr lang="vi-VN" sz="2000" b="1" i="1" dirty="0"/>
              <a:t>chỉ là giả thuyết chưa được chứng minh. </a:t>
            </a:r>
          </a:p>
          <a:p>
            <a:endParaRPr lang="vi-VN" sz="2000" b="1" dirty="0">
              <a:solidFill>
                <a:srgbClr val="FF0000"/>
              </a:solidFill>
            </a:endParaRPr>
          </a:p>
          <a:p>
            <a:r>
              <a:rPr lang="vi-VN" sz="2000" b="1" dirty="0">
                <a:solidFill>
                  <a:srgbClr val="FF0000"/>
                </a:solidFill>
              </a:rPr>
              <a:t>Ngày nay để điều trị tăng áp lực nội sọ thì giữ PaCO2 35-40mmHg.</a:t>
            </a:r>
          </a:p>
          <a:p>
            <a:pPr marL="342900" indent="-342900">
              <a:buFont typeface="Arial" panose="020B0604020202020204" pitchFamily="34" charset="0"/>
              <a:buChar char="•"/>
            </a:pPr>
            <a:r>
              <a:rPr lang="vi-VN" sz="2000" dirty="0"/>
              <a:t>Không giảm thấp (từng có khuyến cáo trước đây là 28- 35 mmHg) do gây co mạch não, gây giảm tưới máu não </a:t>
            </a:r>
            <a:r>
              <a:rPr lang="vi-VN" sz="2000" dirty="0">
                <a:sym typeface="Wingdings" pitchFamily="2" charset="2"/>
              </a:rPr>
              <a:t> tăng di chứng về sau. </a:t>
            </a:r>
          </a:p>
          <a:p>
            <a:pPr marL="342900" indent="-342900">
              <a:buFont typeface="Arial" panose="020B0604020202020204" pitchFamily="34" charset="0"/>
              <a:buChar char="•"/>
            </a:pPr>
            <a:r>
              <a:rPr lang="vi-VN" sz="2000" dirty="0">
                <a:sym typeface="Wingdings" pitchFamily="2" charset="2"/>
              </a:rPr>
              <a:t>Không</a:t>
            </a:r>
            <a:r>
              <a:rPr lang="vi-VN" sz="2000" dirty="0"/>
              <a:t> tăng vì gây tăng áp lực nội sọ. </a:t>
            </a:r>
          </a:p>
          <a:p>
            <a:endParaRPr lang="vi-VN" sz="2000" dirty="0"/>
          </a:p>
          <a:p>
            <a:r>
              <a:rPr lang="vi-VN" sz="2000" b="1" i="1" dirty="0"/>
              <a:t>Quan điểm cũ là duy trì PaCO2 như máu bình thường 35-45 mmHg</a:t>
            </a:r>
            <a:r>
              <a:rPr lang="vi-VN" sz="2000" dirty="0"/>
              <a:t>. Trừ  1 số trường hợp trong gđ cấp tính như xuất huyết não thì áp lực nội sọ tăng rất cao nên duy trì PaCO2 30-35mmHg trong vài tiếng đồng hồ thôi để giảm áp lực nội sọ tạm thời ngay lúc đó thôi, sau đó duy trì CO2 lại bình thường. Nghiên cứu cho thấy BN duy trì CO2 thấp có tiên lượng thấp hơn, di chứng nhìu hơn duy trì CO2 bình thường.</a:t>
            </a:r>
            <a:endParaRPr lang="vi-VN" sz="2000" dirty="0">
              <a:effectLst/>
            </a:endParaRPr>
          </a:p>
        </p:txBody>
      </p:sp>
    </p:spTree>
    <p:extLst>
      <p:ext uri="{BB962C8B-B14F-4D97-AF65-F5344CB8AC3E}">
        <p14:creationId xmlns:p14="http://schemas.microsoft.com/office/powerpoint/2010/main" val="559142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normAutofit fontScale="92500" lnSpcReduction="10000"/>
          </a:bodyPr>
          <a:lstStyle/>
          <a:p>
            <a:pPr marL="109728" indent="0">
              <a:buNone/>
            </a:pPr>
            <a:r>
              <a:rPr lang="en-US" b="1" dirty="0" err="1"/>
              <a:t>Hô</a:t>
            </a:r>
            <a:r>
              <a:rPr lang="en-US" b="1" dirty="0"/>
              <a:t> </a:t>
            </a:r>
            <a:r>
              <a:rPr lang="en-US" b="1" dirty="0" err="1"/>
              <a:t>hấp</a:t>
            </a:r>
            <a:endParaRPr lang="en-US" b="1" dirty="0"/>
          </a:p>
          <a:p>
            <a:r>
              <a:rPr lang="en-US" dirty="0" err="1"/>
              <a:t>Phù</a:t>
            </a:r>
            <a:r>
              <a:rPr lang="en-US" dirty="0"/>
              <a:t> </a:t>
            </a:r>
            <a:r>
              <a:rPr lang="en-US" dirty="0" err="1"/>
              <a:t>phổi</a:t>
            </a:r>
            <a:r>
              <a:rPr lang="en-US" dirty="0"/>
              <a:t>, ARDS: CPAP, </a:t>
            </a:r>
            <a:r>
              <a:rPr lang="en-US" dirty="0" err="1"/>
              <a:t>thở</a:t>
            </a:r>
            <a:r>
              <a:rPr lang="en-US" dirty="0"/>
              <a:t> </a:t>
            </a:r>
            <a:r>
              <a:rPr lang="en-US" dirty="0" err="1"/>
              <a:t>máy</a:t>
            </a:r>
            <a:r>
              <a:rPr lang="en-US" dirty="0"/>
              <a:t> </a:t>
            </a:r>
            <a:r>
              <a:rPr lang="en-US" sz="2200" b="1" dirty="0">
                <a:solidFill>
                  <a:srgbClr val="FF0000"/>
                </a:solidFill>
              </a:rPr>
              <a:t>(</a:t>
            </a:r>
            <a:r>
              <a:rPr lang="vi-VN" sz="2200" b="1" dirty="0">
                <a:solidFill>
                  <a:srgbClr val="FF0000"/>
                </a:solidFill>
              </a:rPr>
              <a:t>SHH trong ngạt nước mà BN thở co lõm ngực thì cho BN thở CPAP luôn. BN thở co lỏm, co kéo nghĩa là phổi có vấn đề rồi phù phổi, xẹp phổi ARDS </a:t>
            </a:r>
            <a:r>
              <a:rPr lang="vi-VN" sz="2200" b="1" dirty="0">
                <a:solidFill>
                  <a:srgbClr val="FF0000"/>
                </a:solidFill>
                <a:sym typeface="Wingdings" pitchFamily="2" charset="2"/>
              </a:rPr>
              <a:t></a:t>
            </a:r>
            <a:r>
              <a:rPr lang="vi-VN" sz="2200" b="1" dirty="0">
                <a:solidFill>
                  <a:srgbClr val="FF0000"/>
                </a:solidFill>
              </a:rPr>
              <a:t> cần CPAP, hoặc nếu BN có chỉ định thở máy thì cho thở máy).</a:t>
            </a:r>
          </a:p>
          <a:p>
            <a:pPr>
              <a:buFont typeface="Courier New" pitchFamily="49" charset="0"/>
              <a:buChar char="o"/>
            </a:pPr>
            <a:r>
              <a:rPr lang="en-US" dirty="0" err="1"/>
              <a:t>Thở</a:t>
            </a:r>
            <a:r>
              <a:rPr lang="en-US" dirty="0"/>
              <a:t> </a:t>
            </a:r>
            <a:r>
              <a:rPr lang="en-US" dirty="0" err="1"/>
              <a:t>máy</a:t>
            </a:r>
            <a:r>
              <a:rPr lang="en-US" dirty="0"/>
              <a:t> </a:t>
            </a:r>
            <a:r>
              <a:rPr lang="en-US" dirty="0" err="1"/>
              <a:t>nếu</a:t>
            </a:r>
            <a:r>
              <a:rPr lang="en-US" dirty="0"/>
              <a:t> </a:t>
            </a:r>
            <a:r>
              <a:rPr lang="en-US" dirty="0" err="1"/>
              <a:t>có</a:t>
            </a:r>
            <a:r>
              <a:rPr lang="en-US" dirty="0"/>
              <a:t>: </a:t>
            </a:r>
            <a:r>
              <a:rPr lang="en-US" dirty="0" err="1"/>
              <a:t>ít</a:t>
            </a:r>
            <a:r>
              <a:rPr lang="en-US" dirty="0"/>
              <a:t> </a:t>
            </a:r>
            <a:r>
              <a:rPr lang="en-US" dirty="0" err="1"/>
              <a:t>nhất</a:t>
            </a:r>
            <a:r>
              <a:rPr lang="en-US" dirty="0"/>
              <a:t> 24 </a:t>
            </a:r>
            <a:r>
              <a:rPr lang="en-US" dirty="0" err="1"/>
              <a:t>giờ</a:t>
            </a:r>
            <a:r>
              <a:rPr lang="en-US" dirty="0"/>
              <a:t> </a:t>
            </a:r>
            <a:r>
              <a:rPr lang="en-US" dirty="0" err="1"/>
              <a:t>vì</a:t>
            </a:r>
            <a:r>
              <a:rPr lang="en-US" dirty="0"/>
              <a:t> </a:t>
            </a:r>
            <a:r>
              <a:rPr lang="en-US" dirty="0" err="1"/>
              <a:t>có</a:t>
            </a:r>
            <a:r>
              <a:rPr lang="en-US" dirty="0"/>
              <a:t> </a:t>
            </a:r>
            <a:r>
              <a:rPr lang="en-US" dirty="0" err="1"/>
              <a:t>thể</a:t>
            </a:r>
            <a:r>
              <a:rPr lang="en-US" dirty="0"/>
              <a:t> </a:t>
            </a:r>
            <a:r>
              <a:rPr lang="en-US" dirty="0" err="1"/>
              <a:t>phù</a:t>
            </a:r>
            <a:r>
              <a:rPr lang="en-US" dirty="0"/>
              <a:t> </a:t>
            </a:r>
            <a:r>
              <a:rPr lang="en-US" dirty="0" err="1"/>
              <a:t>phổi</a:t>
            </a:r>
            <a:r>
              <a:rPr lang="en-US" dirty="0"/>
              <a:t> </a:t>
            </a:r>
            <a:r>
              <a:rPr lang="en-US" dirty="0" err="1"/>
              <a:t>tái</a:t>
            </a:r>
            <a:r>
              <a:rPr lang="en-US" dirty="0"/>
              <a:t> </a:t>
            </a:r>
            <a:r>
              <a:rPr lang="en-US" dirty="0" err="1"/>
              <a:t>phát</a:t>
            </a:r>
            <a:r>
              <a:rPr lang="en-US" dirty="0"/>
              <a:t>.</a:t>
            </a:r>
          </a:p>
          <a:p>
            <a:pPr>
              <a:buFont typeface="Courier New" pitchFamily="49" charset="0"/>
              <a:buChar char="o"/>
            </a:pPr>
            <a:r>
              <a:rPr lang="en-US" dirty="0" err="1"/>
              <a:t>Tổn</a:t>
            </a:r>
            <a:r>
              <a:rPr lang="en-US" dirty="0"/>
              <a:t> </a:t>
            </a:r>
            <a:r>
              <a:rPr lang="en-US" dirty="0" err="1"/>
              <a:t>thương</a:t>
            </a:r>
            <a:r>
              <a:rPr lang="en-US" dirty="0"/>
              <a:t> </a:t>
            </a:r>
            <a:r>
              <a:rPr lang="en-US" dirty="0" err="1"/>
              <a:t>phổi</a:t>
            </a:r>
            <a:r>
              <a:rPr lang="en-US" dirty="0"/>
              <a:t> </a:t>
            </a:r>
            <a:r>
              <a:rPr lang="en-US" dirty="0" err="1"/>
              <a:t>phục</a:t>
            </a:r>
            <a:r>
              <a:rPr lang="en-US" dirty="0"/>
              <a:t> </a:t>
            </a:r>
            <a:r>
              <a:rPr lang="en-US" dirty="0" err="1"/>
              <a:t>hồi</a:t>
            </a:r>
            <a:r>
              <a:rPr lang="en-US" dirty="0"/>
              <a:t> </a:t>
            </a:r>
            <a:r>
              <a:rPr lang="en-US" dirty="0" err="1"/>
              <a:t>nhanh</a:t>
            </a:r>
            <a:r>
              <a:rPr lang="en-US" dirty="0"/>
              <a:t>, </a:t>
            </a:r>
            <a:r>
              <a:rPr lang="en-US" dirty="0" err="1"/>
              <a:t>ít</a:t>
            </a:r>
            <a:r>
              <a:rPr lang="en-US" dirty="0"/>
              <a:t> di </a:t>
            </a:r>
            <a:r>
              <a:rPr lang="en-US" dirty="0" err="1"/>
              <a:t>chứng</a:t>
            </a:r>
            <a:endParaRPr lang="en-US" dirty="0"/>
          </a:p>
          <a:p>
            <a:pPr>
              <a:buFont typeface="Courier New" pitchFamily="49" charset="0"/>
              <a:buChar char="o"/>
            </a:pPr>
            <a:r>
              <a:rPr lang="en-US" dirty="0"/>
              <a:t>Co </a:t>
            </a:r>
            <a:r>
              <a:rPr lang="en-US" dirty="0" err="1"/>
              <a:t>thắt</a:t>
            </a:r>
            <a:r>
              <a:rPr lang="en-US" dirty="0"/>
              <a:t> </a:t>
            </a:r>
            <a:r>
              <a:rPr lang="en-US" dirty="0" err="1"/>
              <a:t>phế</a:t>
            </a:r>
            <a:r>
              <a:rPr lang="en-US" dirty="0"/>
              <a:t> </a:t>
            </a:r>
            <a:r>
              <a:rPr lang="en-US" dirty="0" err="1"/>
              <a:t>quản</a:t>
            </a:r>
            <a:r>
              <a:rPr lang="en-US" dirty="0"/>
              <a:t>: </a:t>
            </a:r>
            <a:r>
              <a:rPr lang="en-US" dirty="0" err="1"/>
              <a:t>dãn</a:t>
            </a:r>
            <a:r>
              <a:rPr lang="en-US" dirty="0"/>
              <a:t> </a:t>
            </a:r>
            <a:r>
              <a:rPr lang="en-US" dirty="0" err="1"/>
              <a:t>phế</a:t>
            </a:r>
            <a:r>
              <a:rPr lang="en-US" dirty="0"/>
              <a:t> </a:t>
            </a:r>
            <a:r>
              <a:rPr lang="en-US" dirty="0" err="1"/>
              <a:t>quản</a:t>
            </a:r>
            <a:r>
              <a:rPr lang="en-US" dirty="0"/>
              <a:t> ± </a:t>
            </a:r>
            <a:r>
              <a:rPr lang="en-US" dirty="0" err="1"/>
              <a:t>steroide</a:t>
            </a:r>
            <a:endParaRPr lang="en-US" dirty="0"/>
          </a:p>
          <a:p>
            <a:pPr>
              <a:buFont typeface="Courier New" pitchFamily="49" charset="0"/>
              <a:buChar char="o"/>
            </a:pPr>
            <a:r>
              <a:rPr lang="en-US" dirty="0" err="1"/>
              <a:t>Kháng</a:t>
            </a:r>
            <a:r>
              <a:rPr lang="en-US" dirty="0"/>
              <a:t> </a:t>
            </a:r>
            <a:r>
              <a:rPr lang="en-US" dirty="0" err="1"/>
              <a:t>sinh</a:t>
            </a:r>
            <a:r>
              <a:rPr lang="en-US" dirty="0"/>
              <a:t> </a:t>
            </a:r>
            <a:r>
              <a:rPr lang="en-US" dirty="0" err="1"/>
              <a:t>dự</a:t>
            </a:r>
            <a:r>
              <a:rPr lang="en-US" dirty="0"/>
              <a:t> </a:t>
            </a:r>
            <a:r>
              <a:rPr lang="en-US" dirty="0" err="1"/>
              <a:t>phòng</a:t>
            </a:r>
            <a:r>
              <a:rPr lang="en-US" dirty="0"/>
              <a:t>: </a:t>
            </a:r>
            <a:r>
              <a:rPr lang="en-US" dirty="0" err="1"/>
              <a:t>không</a:t>
            </a:r>
            <a:r>
              <a:rPr lang="en-US" dirty="0"/>
              <a:t> </a:t>
            </a:r>
            <a:r>
              <a:rPr lang="en-US" dirty="0" err="1"/>
              <a:t>thường</a:t>
            </a:r>
            <a:r>
              <a:rPr lang="en-US" dirty="0"/>
              <a:t> </a:t>
            </a:r>
            <a:r>
              <a:rPr lang="en-US" dirty="0" err="1"/>
              <a:t>quy</a:t>
            </a:r>
            <a:endParaRPr lang="en-US" dirty="0"/>
          </a:p>
          <a:p>
            <a:pPr>
              <a:buFont typeface="Courier New" pitchFamily="49" charset="0"/>
              <a:buChar char="o"/>
            </a:pPr>
            <a:r>
              <a:rPr lang="en-US" dirty="0" err="1"/>
              <a:t>Viêm</a:t>
            </a:r>
            <a:r>
              <a:rPr lang="en-US" dirty="0"/>
              <a:t> </a:t>
            </a:r>
            <a:r>
              <a:rPr lang="en-US" dirty="0" err="1"/>
              <a:t>phổi</a:t>
            </a:r>
            <a:r>
              <a:rPr lang="en-US" dirty="0"/>
              <a:t>: </a:t>
            </a:r>
            <a:r>
              <a:rPr lang="en-US" dirty="0" err="1"/>
              <a:t>khởi</a:t>
            </a:r>
            <a:r>
              <a:rPr lang="en-US" dirty="0"/>
              <a:t> </a:t>
            </a:r>
            <a:r>
              <a:rPr lang="en-US" dirty="0" err="1"/>
              <a:t>phát</a:t>
            </a:r>
            <a:r>
              <a:rPr lang="en-US" dirty="0"/>
              <a:t> </a:t>
            </a:r>
            <a:r>
              <a:rPr lang="en-US" dirty="0" err="1"/>
              <a:t>sớm</a:t>
            </a:r>
            <a:r>
              <a:rPr lang="en-US" dirty="0"/>
              <a:t> </a:t>
            </a:r>
            <a:r>
              <a:rPr lang="en-US" dirty="0" err="1"/>
              <a:t>khi</a:t>
            </a:r>
            <a:r>
              <a:rPr lang="en-US" dirty="0"/>
              <a:t> </a:t>
            </a:r>
            <a:r>
              <a:rPr lang="en-US" dirty="0" err="1"/>
              <a:t>hít</a:t>
            </a:r>
            <a:r>
              <a:rPr lang="en-US" dirty="0"/>
              <a:t> </a:t>
            </a:r>
            <a:r>
              <a:rPr lang="en-US" dirty="0" err="1"/>
              <a:t>nước</a:t>
            </a:r>
            <a:r>
              <a:rPr lang="en-US" dirty="0"/>
              <a:t> </a:t>
            </a:r>
            <a:r>
              <a:rPr lang="en-US" dirty="0" err="1"/>
              <a:t>dơ</a:t>
            </a:r>
            <a:r>
              <a:rPr lang="en-US" dirty="0"/>
              <a:t>, </a:t>
            </a:r>
            <a:r>
              <a:rPr lang="en-US" dirty="0" err="1"/>
              <a:t>dịch</a:t>
            </a:r>
            <a:r>
              <a:rPr lang="en-US" dirty="0"/>
              <a:t> </a:t>
            </a:r>
            <a:r>
              <a:rPr lang="en-US" dirty="0" err="1"/>
              <a:t>vị</a:t>
            </a:r>
            <a:endParaRPr lang="en-US" dirty="0"/>
          </a:p>
          <a:p>
            <a:pPr>
              <a:buFont typeface="Courier New" pitchFamily="49" charset="0"/>
              <a:buChar char="o"/>
            </a:pPr>
            <a:r>
              <a:rPr lang="en-US" dirty="0" err="1"/>
              <a:t>Thất</a:t>
            </a:r>
            <a:r>
              <a:rPr lang="en-US" dirty="0"/>
              <a:t> </a:t>
            </a:r>
            <a:r>
              <a:rPr lang="en-US" dirty="0" err="1"/>
              <a:t>bại</a:t>
            </a:r>
            <a:r>
              <a:rPr lang="en-US" dirty="0"/>
              <a:t> </a:t>
            </a:r>
            <a:r>
              <a:rPr lang="en-US" dirty="0" err="1"/>
              <a:t>thở</a:t>
            </a:r>
            <a:r>
              <a:rPr lang="en-US" dirty="0"/>
              <a:t> </a:t>
            </a:r>
            <a:r>
              <a:rPr lang="en-US" dirty="0" err="1"/>
              <a:t>máy</a:t>
            </a:r>
            <a:r>
              <a:rPr lang="en-US" dirty="0"/>
              <a:t>: ECMO </a:t>
            </a:r>
            <a:r>
              <a:rPr lang="en-US" sz="2200" b="1" dirty="0">
                <a:solidFill>
                  <a:srgbClr val="FF0000"/>
                </a:solidFill>
              </a:rPr>
              <a:t>(Extracorporeal Membrane Oxygenation-</a:t>
            </a:r>
            <a:r>
              <a:rPr lang="vi-VN" sz="2200" b="1" dirty="0">
                <a:solidFill>
                  <a:srgbClr val="FF0000"/>
                </a:solidFill>
              </a:rPr>
              <a:t>Oxy hóa máu bằng màng ngoài cơ thể</a:t>
            </a:r>
            <a:r>
              <a:rPr lang="en-US" sz="2200" b="1" dirty="0">
                <a:solidFill>
                  <a:srgbClr val="FF0000"/>
                </a:solidFill>
              </a:rPr>
              <a:t>)</a:t>
            </a:r>
            <a:endParaRPr lang="en-US" b="1" dirty="0">
              <a:solidFill>
                <a:srgbClr val="FF0000"/>
              </a:solidFill>
            </a:endParaRPr>
          </a:p>
          <a:p>
            <a:pPr>
              <a:buFont typeface="Courier New" pitchFamily="49" charset="0"/>
              <a:buChar char="o"/>
            </a:pPr>
            <a:r>
              <a:rPr lang="en-US" dirty="0" err="1"/>
              <a:t>Thở</a:t>
            </a:r>
            <a:r>
              <a:rPr lang="en-US" dirty="0"/>
              <a:t> NO, </a:t>
            </a:r>
            <a:r>
              <a:rPr lang="en-US" dirty="0" err="1"/>
              <a:t>bơm</a:t>
            </a:r>
            <a:r>
              <a:rPr lang="en-US" dirty="0"/>
              <a:t> surfactant: </a:t>
            </a:r>
            <a:r>
              <a:rPr lang="en-US" b="1" dirty="0" err="1"/>
              <a:t>chưa</a:t>
            </a:r>
            <a:r>
              <a:rPr lang="en-US" b="1" dirty="0"/>
              <a:t> </a:t>
            </a:r>
            <a:r>
              <a:rPr lang="en-US" b="1" dirty="0" err="1"/>
              <a:t>đủ</a:t>
            </a:r>
            <a:r>
              <a:rPr lang="en-US" b="1" dirty="0"/>
              <a:t> </a:t>
            </a:r>
            <a:r>
              <a:rPr lang="en-US" b="1" dirty="0" err="1"/>
              <a:t>khuyến</a:t>
            </a:r>
            <a:r>
              <a:rPr lang="en-US" b="1" dirty="0"/>
              <a:t> </a:t>
            </a:r>
            <a:r>
              <a:rPr lang="en-US" b="1" dirty="0" err="1"/>
              <a:t>cáo</a:t>
            </a:r>
            <a:endParaRPr lang="en-US" b="1" dirty="0"/>
          </a:p>
          <a:p>
            <a:pPr>
              <a:buFont typeface="Courier New" pitchFamily="49" charset="0"/>
              <a:buChar char="o"/>
            </a:pPr>
            <a:endParaRPr lang="en-US" dirty="0"/>
          </a:p>
          <a:p>
            <a:pPr marL="109728" indent="0">
              <a:buNone/>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373870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10600" cy="4830763"/>
          </a:xfrm>
        </p:spPr>
        <p:txBody>
          <a:bodyPr/>
          <a:lstStyle/>
          <a:p>
            <a:pPr marL="109728" indent="0">
              <a:buNone/>
            </a:pPr>
            <a:r>
              <a:rPr lang="en-US" b="1" dirty="0" err="1"/>
              <a:t>Sốc</a:t>
            </a:r>
            <a:endParaRPr lang="en-US" b="1" dirty="0"/>
          </a:p>
          <a:p>
            <a:pPr>
              <a:buFont typeface="Courier New" pitchFamily="49" charset="0"/>
              <a:buChar char="o"/>
            </a:pPr>
            <a:r>
              <a:rPr lang="en-US" dirty="0" err="1"/>
              <a:t>Thường</a:t>
            </a:r>
            <a:r>
              <a:rPr lang="en-US" dirty="0"/>
              <a:t> </a:t>
            </a:r>
            <a:r>
              <a:rPr lang="en-US" dirty="0" err="1"/>
              <a:t>đáp</a:t>
            </a:r>
            <a:r>
              <a:rPr lang="en-US" dirty="0"/>
              <a:t> </a:t>
            </a:r>
            <a:r>
              <a:rPr lang="en-US" dirty="0" err="1"/>
              <a:t>ứng</a:t>
            </a:r>
            <a:r>
              <a:rPr lang="en-US" dirty="0"/>
              <a:t> </a:t>
            </a:r>
            <a:r>
              <a:rPr lang="en-US" dirty="0" err="1"/>
              <a:t>truyền</a:t>
            </a:r>
            <a:r>
              <a:rPr lang="en-US" dirty="0"/>
              <a:t> </a:t>
            </a:r>
            <a:r>
              <a:rPr lang="en-US" dirty="0" err="1"/>
              <a:t>dịch</a:t>
            </a:r>
            <a:r>
              <a:rPr lang="en-US" dirty="0"/>
              <a:t>, </a:t>
            </a:r>
            <a:r>
              <a:rPr lang="en-US" dirty="0" err="1"/>
              <a:t>giữ</a:t>
            </a:r>
            <a:r>
              <a:rPr lang="en-US" dirty="0"/>
              <a:t> </a:t>
            </a:r>
            <a:r>
              <a:rPr lang="en-US" dirty="0" err="1"/>
              <a:t>ấm</a:t>
            </a:r>
            <a:r>
              <a:rPr lang="en-US" dirty="0"/>
              <a:t>, </a:t>
            </a:r>
            <a:r>
              <a:rPr lang="en-US" dirty="0" err="1"/>
              <a:t>cung</a:t>
            </a:r>
            <a:r>
              <a:rPr lang="en-US" dirty="0"/>
              <a:t> </a:t>
            </a:r>
            <a:r>
              <a:rPr lang="en-US" dirty="0" err="1"/>
              <a:t>cấp</a:t>
            </a:r>
            <a:r>
              <a:rPr lang="en-US" dirty="0"/>
              <a:t> oxy</a:t>
            </a:r>
          </a:p>
          <a:p>
            <a:pPr>
              <a:buFont typeface="Courier New" pitchFamily="49" charset="0"/>
              <a:buChar char="o"/>
            </a:pPr>
            <a:r>
              <a:rPr lang="en-US" dirty="0" err="1"/>
              <a:t>Không</a:t>
            </a:r>
            <a:r>
              <a:rPr lang="en-US" dirty="0"/>
              <a:t> </a:t>
            </a:r>
            <a:r>
              <a:rPr lang="en-US" dirty="0" err="1"/>
              <a:t>có</a:t>
            </a:r>
            <a:r>
              <a:rPr lang="en-US" dirty="0"/>
              <a:t> dung </a:t>
            </a:r>
            <a:r>
              <a:rPr lang="en-US" dirty="0" err="1"/>
              <a:t>dịch</a:t>
            </a:r>
            <a:r>
              <a:rPr lang="en-US" dirty="0"/>
              <a:t> </a:t>
            </a:r>
            <a:r>
              <a:rPr lang="en-US" dirty="0" err="1"/>
              <a:t>nào</a:t>
            </a:r>
            <a:r>
              <a:rPr lang="en-US" dirty="0"/>
              <a:t> </a:t>
            </a:r>
            <a:r>
              <a:rPr lang="en-US" dirty="0" err="1"/>
              <a:t>tốt</a:t>
            </a:r>
            <a:r>
              <a:rPr lang="en-US" dirty="0"/>
              <a:t> </a:t>
            </a:r>
            <a:r>
              <a:rPr lang="en-US" dirty="0" err="1"/>
              <a:t>nhất</a:t>
            </a:r>
            <a:r>
              <a:rPr lang="en-US" dirty="0"/>
              <a:t> </a:t>
            </a:r>
            <a:r>
              <a:rPr lang="en-US" dirty="0" err="1"/>
              <a:t>cho</a:t>
            </a:r>
            <a:r>
              <a:rPr lang="en-US" dirty="0"/>
              <a:t> </a:t>
            </a:r>
            <a:r>
              <a:rPr lang="en-US" dirty="0" err="1"/>
              <a:t>hồi</a:t>
            </a:r>
            <a:r>
              <a:rPr lang="en-US" dirty="0"/>
              <a:t> </a:t>
            </a:r>
            <a:r>
              <a:rPr lang="en-US" dirty="0" err="1"/>
              <a:t>sức</a:t>
            </a:r>
            <a:r>
              <a:rPr lang="en-US" dirty="0"/>
              <a:t> </a:t>
            </a:r>
            <a:r>
              <a:rPr lang="en-US" dirty="0" err="1"/>
              <a:t>ngạt</a:t>
            </a:r>
            <a:r>
              <a:rPr lang="en-US" dirty="0"/>
              <a:t> </a:t>
            </a:r>
            <a:r>
              <a:rPr lang="en-US" dirty="0" err="1"/>
              <a:t>nước</a:t>
            </a:r>
            <a:endParaRPr lang="en-US" dirty="0"/>
          </a:p>
          <a:p>
            <a:pPr>
              <a:buFont typeface="Courier New" pitchFamily="49" charset="0"/>
              <a:buChar char="o"/>
            </a:pPr>
            <a:r>
              <a:rPr lang="en-US" dirty="0" err="1"/>
              <a:t>Không</a:t>
            </a:r>
            <a:r>
              <a:rPr lang="en-US" dirty="0"/>
              <a:t> </a:t>
            </a:r>
            <a:r>
              <a:rPr lang="en-US" dirty="0" err="1"/>
              <a:t>có</a:t>
            </a:r>
            <a:r>
              <a:rPr lang="en-US" dirty="0"/>
              <a:t> </a:t>
            </a:r>
            <a:r>
              <a:rPr lang="en-US" dirty="0" err="1"/>
              <a:t>bằng</a:t>
            </a:r>
            <a:r>
              <a:rPr lang="en-US" dirty="0"/>
              <a:t> </a:t>
            </a:r>
            <a:r>
              <a:rPr lang="en-US" dirty="0" err="1"/>
              <a:t>chứng</a:t>
            </a:r>
            <a:r>
              <a:rPr lang="en-US" dirty="0"/>
              <a:t> </a:t>
            </a:r>
            <a:r>
              <a:rPr lang="en-US" dirty="0" err="1"/>
              <a:t>dùng</a:t>
            </a:r>
            <a:r>
              <a:rPr lang="en-US" dirty="0"/>
              <a:t> </a:t>
            </a:r>
            <a:r>
              <a:rPr lang="en-US" dirty="0" err="1"/>
              <a:t>thuốc</a:t>
            </a:r>
            <a:r>
              <a:rPr lang="en-US" dirty="0"/>
              <a:t> </a:t>
            </a:r>
            <a:r>
              <a:rPr lang="en-US" dirty="0" err="1"/>
              <a:t>lợi</a:t>
            </a:r>
            <a:r>
              <a:rPr lang="en-US" dirty="0"/>
              <a:t> </a:t>
            </a:r>
            <a:r>
              <a:rPr lang="en-US" dirty="0" err="1"/>
              <a:t>tiểu</a:t>
            </a:r>
            <a:r>
              <a:rPr lang="en-US" dirty="0"/>
              <a:t>, </a:t>
            </a:r>
            <a:r>
              <a:rPr lang="en-US" dirty="0" err="1"/>
              <a:t>hạn</a:t>
            </a:r>
            <a:r>
              <a:rPr lang="en-US" dirty="0"/>
              <a:t> </a:t>
            </a:r>
            <a:r>
              <a:rPr lang="en-US" dirty="0" err="1"/>
              <a:t>chất</a:t>
            </a:r>
            <a:r>
              <a:rPr lang="en-US" dirty="0"/>
              <a:t> </a:t>
            </a:r>
            <a:r>
              <a:rPr lang="en-US" dirty="0" err="1"/>
              <a:t>dịch</a:t>
            </a:r>
            <a:r>
              <a:rPr lang="en-US" dirty="0"/>
              <a:t> </a:t>
            </a:r>
            <a:r>
              <a:rPr lang="en-US" dirty="0" err="1"/>
              <a:t>cho</a:t>
            </a:r>
            <a:r>
              <a:rPr lang="en-US" dirty="0"/>
              <a:t> </a:t>
            </a:r>
            <a:r>
              <a:rPr lang="en-US" dirty="0" err="1"/>
              <a:t>bệnh</a:t>
            </a:r>
            <a:r>
              <a:rPr lang="en-US" dirty="0"/>
              <a:t> </a:t>
            </a:r>
            <a:r>
              <a:rPr lang="en-US" dirty="0" err="1"/>
              <a:t>nhân</a:t>
            </a:r>
            <a:r>
              <a:rPr lang="en-US" dirty="0"/>
              <a:t> </a:t>
            </a:r>
            <a:r>
              <a:rPr lang="en-US" dirty="0" err="1"/>
              <a:t>ngạt</a:t>
            </a:r>
            <a:r>
              <a:rPr lang="en-US" dirty="0"/>
              <a:t> </a:t>
            </a:r>
            <a:r>
              <a:rPr lang="en-US" dirty="0" err="1"/>
              <a:t>nước</a:t>
            </a:r>
            <a:endParaRPr lang="en-US" dirty="0"/>
          </a:p>
          <a:p>
            <a:pPr>
              <a:buFont typeface="Courier New" pitchFamily="49" charset="0"/>
              <a:buChar char="o"/>
            </a:pPr>
            <a:r>
              <a:rPr lang="en-US" dirty="0" err="1"/>
              <a:t>Dùng</a:t>
            </a:r>
            <a:r>
              <a:rPr lang="en-US" dirty="0"/>
              <a:t> </a:t>
            </a:r>
            <a:r>
              <a:rPr lang="en-US" dirty="0" err="1"/>
              <a:t>thuốc</a:t>
            </a:r>
            <a:r>
              <a:rPr lang="en-US" dirty="0"/>
              <a:t> </a:t>
            </a:r>
            <a:r>
              <a:rPr lang="en-US" dirty="0" err="1"/>
              <a:t>vận</a:t>
            </a:r>
            <a:r>
              <a:rPr lang="en-US" dirty="0"/>
              <a:t> </a:t>
            </a:r>
            <a:r>
              <a:rPr lang="en-US" dirty="0" err="1"/>
              <a:t>mạch</a:t>
            </a:r>
            <a:r>
              <a:rPr lang="en-US" dirty="0"/>
              <a:t>, </a:t>
            </a:r>
            <a:r>
              <a:rPr lang="en-US" dirty="0" err="1"/>
              <a:t>tăng</a:t>
            </a:r>
            <a:r>
              <a:rPr lang="en-US" dirty="0"/>
              <a:t> </a:t>
            </a:r>
            <a:r>
              <a:rPr lang="en-US" dirty="0" err="1"/>
              <a:t>sức</a:t>
            </a:r>
            <a:r>
              <a:rPr lang="en-US" dirty="0"/>
              <a:t> co </a:t>
            </a:r>
            <a:r>
              <a:rPr lang="en-US" dirty="0" err="1"/>
              <a:t>bóp</a:t>
            </a:r>
            <a:r>
              <a:rPr lang="en-US" dirty="0"/>
              <a:t> </a:t>
            </a:r>
            <a:r>
              <a:rPr lang="en-US" dirty="0" err="1"/>
              <a:t>cơ</a:t>
            </a:r>
            <a:r>
              <a:rPr lang="en-US" dirty="0"/>
              <a:t> </a:t>
            </a:r>
            <a:r>
              <a:rPr lang="en-US" dirty="0" err="1"/>
              <a:t>tim</a:t>
            </a:r>
            <a:r>
              <a:rPr lang="en-US" dirty="0"/>
              <a:t> </a:t>
            </a:r>
            <a:r>
              <a:rPr lang="en-US" dirty="0" err="1"/>
              <a:t>nếu</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err="1"/>
              <a:t>dịch</a:t>
            </a:r>
            <a:r>
              <a:rPr lang="en-US" dirty="0"/>
              <a:t>.</a:t>
            </a:r>
          </a:p>
          <a:p>
            <a:pPr>
              <a:buFont typeface="Courier New" pitchFamily="49" charset="0"/>
              <a:buChar char="o"/>
            </a:pPr>
            <a:endParaRPr lang="en-US" dirty="0"/>
          </a:p>
          <a:p>
            <a:pPr marL="109728" indent="0">
              <a:buNone/>
            </a:pPr>
            <a:endParaRPr lang="en-US" dirty="0"/>
          </a:p>
        </p:txBody>
      </p:sp>
      <p:sp>
        <p:nvSpPr>
          <p:cNvPr id="3" name="Title 2"/>
          <p:cNvSpPr>
            <a:spLocks noGrp="1"/>
          </p:cNvSpPr>
          <p:nvPr>
            <p:ph type="title"/>
          </p:nvPr>
        </p:nvSpPr>
        <p:spPr>
          <a:xfrm>
            <a:off x="481519" y="0"/>
            <a:ext cx="4572000" cy="1143000"/>
          </a:xfrm>
        </p:spPr>
        <p:txBody>
          <a:bodyPr/>
          <a:lstStyle/>
          <a:p>
            <a:r>
              <a:rPr lang="en-US" dirty="0"/>
              <a:t>ĐIỀU TRỊ</a:t>
            </a:r>
          </a:p>
        </p:txBody>
      </p:sp>
      <p:sp>
        <p:nvSpPr>
          <p:cNvPr id="4" name="Rounded Rectangle 3"/>
          <p:cNvSpPr/>
          <p:nvPr/>
        </p:nvSpPr>
        <p:spPr>
          <a:xfrm>
            <a:off x="5029200" y="762000"/>
            <a:ext cx="39624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ĐIỀU TRỊ TẠI BỆNH VIỆN</a:t>
            </a:r>
          </a:p>
        </p:txBody>
      </p:sp>
    </p:spTree>
    <p:extLst>
      <p:ext uri="{BB962C8B-B14F-4D97-AF65-F5344CB8AC3E}">
        <p14:creationId xmlns:p14="http://schemas.microsoft.com/office/powerpoint/2010/main" val="422640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Thời</a:t>
            </a:r>
            <a:r>
              <a:rPr lang="en-US" dirty="0"/>
              <a:t> </a:t>
            </a:r>
            <a:r>
              <a:rPr lang="en-US" dirty="0" err="1"/>
              <a:t>gian</a:t>
            </a:r>
            <a:r>
              <a:rPr lang="en-US" dirty="0"/>
              <a:t> </a:t>
            </a:r>
            <a:r>
              <a:rPr lang="en-US" dirty="0" err="1"/>
              <a:t>chìm</a:t>
            </a:r>
            <a:r>
              <a:rPr lang="en-US" dirty="0"/>
              <a:t> </a:t>
            </a:r>
            <a:r>
              <a:rPr lang="en-US" dirty="0" err="1"/>
              <a:t>trong</a:t>
            </a:r>
            <a:r>
              <a:rPr lang="en-US" dirty="0"/>
              <a:t> </a:t>
            </a:r>
            <a:r>
              <a:rPr lang="en-US" dirty="0" err="1"/>
              <a:t>nước</a:t>
            </a:r>
            <a:r>
              <a:rPr lang="en-US" dirty="0"/>
              <a:t> </a:t>
            </a:r>
            <a:r>
              <a:rPr lang="en-US" dirty="0" err="1"/>
              <a:t>là</a:t>
            </a:r>
            <a:r>
              <a:rPr lang="en-US" dirty="0"/>
              <a:t> </a:t>
            </a:r>
            <a:r>
              <a:rPr lang="en-US" dirty="0" err="1"/>
              <a:t>yếu</a:t>
            </a:r>
            <a:r>
              <a:rPr lang="en-US" dirty="0"/>
              <a:t> </a:t>
            </a:r>
            <a:r>
              <a:rPr lang="en-US" dirty="0" err="1"/>
              <a:t>tố</a:t>
            </a:r>
            <a:r>
              <a:rPr lang="en-US" dirty="0"/>
              <a:t> </a:t>
            </a:r>
            <a:r>
              <a:rPr lang="en-US" dirty="0" err="1"/>
              <a:t>tiên</a:t>
            </a:r>
            <a:r>
              <a:rPr lang="en-US" dirty="0"/>
              <a:t> </a:t>
            </a:r>
            <a:r>
              <a:rPr lang="en-US" dirty="0" err="1"/>
              <a:t>lượng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baseline="30000" dirty="0"/>
              <a:t>[2]</a:t>
            </a:r>
          </a:p>
          <a:p>
            <a:endParaRPr lang="en-US" dirty="0"/>
          </a:p>
          <a:p>
            <a:pPr>
              <a:buFont typeface="Courier New" pitchFamily="49" charset="0"/>
              <a:buChar char="o"/>
            </a:pPr>
            <a:endParaRPr lang="en-US" dirty="0"/>
          </a:p>
          <a:p>
            <a:pPr>
              <a:buFont typeface="Courier New" pitchFamily="49" charset="0"/>
              <a:buChar char="o"/>
            </a:pPr>
            <a:endParaRPr lang="en-US" dirty="0"/>
          </a:p>
        </p:txBody>
      </p:sp>
      <p:sp>
        <p:nvSpPr>
          <p:cNvPr id="3" name="Title 2"/>
          <p:cNvSpPr>
            <a:spLocks noGrp="1"/>
          </p:cNvSpPr>
          <p:nvPr>
            <p:ph type="title"/>
          </p:nvPr>
        </p:nvSpPr>
        <p:spPr/>
        <p:txBody>
          <a:bodyPr/>
          <a:lstStyle/>
          <a:p>
            <a:r>
              <a:rPr lang="en-US" dirty="0"/>
              <a:t>TIÊN LƯỢNG</a:t>
            </a:r>
          </a:p>
        </p:txBody>
      </p:sp>
      <p:graphicFrame>
        <p:nvGraphicFramePr>
          <p:cNvPr id="4" name="Table 3"/>
          <p:cNvGraphicFramePr>
            <a:graphicFrameLocks noGrp="1"/>
          </p:cNvGraphicFramePr>
          <p:nvPr>
            <p:extLst>
              <p:ext uri="{D42A27DB-BD31-4B8C-83A1-F6EECF244321}">
                <p14:modId xmlns:p14="http://schemas.microsoft.com/office/powerpoint/2010/main" val="2471982444"/>
              </p:ext>
            </p:extLst>
          </p:nvPr>
        </p:nvGraphicFramePr>
        <p:xfrm>
          <a:off x="838200" y="2514600"/>
          <a:ext cx="7448106" cy="3322320"/>
        </p:xfrm>
        <a:graphic>
          <a:graphicData uri="http://schemas.openxmlformats.org/drawingml/2006/table">
            <a:tbl>
              <a:tblPr firstRow="1" bandRow="1">
                <a:tableStyleId>{5C22544A-7EE6-4342-B048-85BDC9FD1C3A}</a:tableStyleId>
              </a:tblPr>
              <a:tblGrid>
                <a:gridCol w="3752406">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624840">
                <a:tc>
                  <a:txBody>
                    <a:bodyPr/>
                    <a:lstStyle/>
                    <a:p>
                      <a:r>
                        <a:rPr lang="en-US" sz="2400" dirty="0" err="1"/>
                        <a:t>Thời</a:t>
                      </a:r>
                      <a:r>
                        <a:rPr lang="en-US" sz="2400" dirty="0"/>
                        <a:t> </a:t>
                      </a:r>
                      <a:r>
                        <a:rPr lang="en-US" sz="2400" dirty="0" err="1"/>
                        <a:t>gian</a:t>
                      </a:r>
                      <a:r>
                        <a:rPr lang="en-US" sz="2400" dirty="0"/>
                        <a:t> </a:t>
                      </a:r>
                      <a:r>
                        <a:rPr lang="en-US" sz="2400" dirty="0" err="1"/>
                        <a:t>chìm</a:t>
                      </a:r>
                      <a:r>
                        <a:rPr lang="en-US" sz="2400" baseline="0" dirty="0"/>
                        <a:t> </a:t>
                      </a:r>
                      <a:r>
                        <a:rPr lang="en-US" sz="2400" baseline="0" dirty="0" err="1"/>
                        <a:t>trong</a:t>
                      </a:r>
                      <a:r>
                        <a:rPr lang="en-US" sz="2400" baseline="0" dirty="0"/>
                        <a:t> </a:t>
                      </a:r>
                      <a:r>
                        <a:rPr lang="en-US" sz="2400" baseline="0" dirty="0" err="1"/>
                        <a:t>nước</a:t>
                      </a:r>
                      <a:endParaRPr lang="en-US" sz="2400" dirty="0"/>
                    </a:p>
                  </a:txBody>
                  <a:tcPr/>
                </a:tc>
                <a:tc>
                  <a:txBody>
                    <a:bodyPr/>
                    <a:lstStyle/>
                    <a:p>
                      <a:r>
                        <a:rPr lang="en-US" sz="2400" dirty="0" err="1"/>
                        <a:t>Tử</a:t>
                      </a:r>
                      <a:r>
                        <a:rPr lang="en-US" sz="2400" dirty="0"/>
                        <a:t> </a:t>
                      </a:r>
                      <a:r>
                        <a:rPr lang="en-US" sz="2400" dirty="0" err="1"/>
                        <a:t>vong</a:t>
                      </a:r>
                      <a:r>
                        <a:rPr lang="en-US" sz="2400" dirty="0"/>
                        <a:t>/di </a:t>
                      </a:r>
                      <a:r>
                        <a:rPr lang="en-US" sz="2400" dirty="0" err="1"/>
                        <a:t>chứng</a:t>
                      </a:r>
                      <a:r>
                        <a:rPr lang="en-US" sz="2400" baseline="0" dirty="0"/>
                        <a:t> </a:t>
                      </a:r>
                      <a:r>
                        <a:rPr lang="en-US" sz="2400" baseline="0" dirty="0" err="1"/>
                        <a:t>thần</a:t>
                      </a:r>
                      <a:r>
                        <a:rPr lang="en-US" sz="2400" baseline="0" dirty="0"/>
                        <a:t> </a:t>
                      </a:r>
                      <a:r>
                        <a:rPr lang="en-US" sz="2400" baseline="0" dirty="0" err="1"/>
                        <a:t>kinh</a:t>
                      </a:r>
                      <a:r>
                        <a:rPr lang="en-US" sz="2400" baseline="0" dirty="0"/>
                        <a:t> </a:t>
                      </a:r>
                      <a:r>
                        <a:rPr lang="en-US" sz="2400" baseline="30000" dirty="0"/>
                        <a:t>[3]</a:t>
                      </a:r>
                      <a:endParaRPr lang="en-US" sz="2400" dirty="0"/>
                    </a:p>
                  </a:txBody>
                  <a:tcPr/>
                </a:tc>
                <a:extLst>
                  <a:ext uri="{0D108BD9-81ED-4DB2-BD59-A6C34878D82A}">
                    <a16:rowId xmlns:a16="http://schemas.microsoft.com/office/drawing/2014/main" val="10000"/>
                  </a:ext>
                </a:extLst>
              </a:tr>
              <a:tr h="624840">
                <a:tc>
                  <a:txBody>
                    <a:bodyPr/>
                    <a:lstStyle/>
                    <a:p>
                      <a:r>
                        <a:rPr lang="en-US" sz="2400" dirty="0"/>
                        <a:t>&lt;5 </a:t>
                      </a:r>
                      <a:r>
                        <a:rPr lang="en-US" sz="2400" dirty="0" err="1"/>
                        <a:t>phút</a:t>
                      </a:r>
                      <a:endParaRPr lang="en-US" sz="2400" dirty="0"/>
                    </a:p>
                  </a:txBody>
                  <a:tcPr/>
                </a:tc>
                <a:tc>
                  <a:txBody>
                    <a:bodyPr/>
                    <a:lstStyle/>
                    <a:p>
                      <a:pPr algn="ctr"/>
                      <a:r>
                        <a:rPr lang="en-US" sz="2400" dirty="0"/>
                        <a:t>10%</a:t>
                      </a:r>
                    </a:p>
                  </a:txBody>
                  <a:tcPr/>
                </a:tc>
                <a:extLst>
                  <a:ext uri="{0D108BD9-81ED-4DB2-BD59-A6C34878D82A}">
                    <a16:rowId xmlns:a16="http://schemas.microsoft.com/office/drawing/2014/main" val="10001"/>
                  </a:ext>
                </a:extLst>
              </a:tr>
              <a:tr h="624840">
                <a:tc>
                  <a:txBody>
                    <a:bodyPr/>
                    <a:lstStyle/>
                    <a:p>
                      <a:r>
                        <a:rPr lang="en-US" sz="2400" dirty="0"/>
                        <a:t>6-10 </a:t>
                      </a:r>
                      <a:r>
                        <a:rPr lang="en-US" sz="2400" dirty="0" err="1"/>
                        <a:t>phút</a:t>
                      </a:r>
                      <a:endParaRPr lang="en-US" sz="2400" dirty="0"/>
                    </a:p>
                  </a:txBody>
                  <a:tcPr/>
                </a:tc>
                <a:tc>
                  <a:txBody>
                    <a:bodyPr/>
                    <a:lstStyle/>
                    <a:p>
                      <a:pPr algn="ctr"/>
                      <a:r>
                        <a:rPr lang="en-US" sz="2400" dirty="0"/>
                        <a:t>56%</a:t>
                      </a:r>
                    </a:p>
                  </a:txBody>
                  <a:tcPr/>
                </a:tc>
                <a:extLst>
                  <a:ext uri="{0D108BD9-81ED-4DB2-BD59-A6C34878D82A}">
                    <a16:rowId xmlns:a16="http://schemas.microsoft.com/office/drawing/2014/main" val="10002"/>
                  </a:ext>
                </a:extLst>
              </a:tr>
              <a:tr h="624840">
                <a:tc>
                  <a:txBody>
                    <a:bodyPr/>
                    <a:lstStyle/>
                    <a:p>
                      <a:r>
                        <a:rPr lang="en-US" sz="2400" dirty="0"/>
                        <a:t>11-25 </a:t>
                      </a:r>
                      <a:r>
                        <a:rPr lang="en-US" sz="2400" dirty="0" err="1"/>
                        <a:t>phút</a:t>
                      </a:r>
                      <a:endParaRPr lang="en-US" sz="2400" dirty="0"/>
                    </a:p>
                  </a:txBody>
                  <a:tcPr/>
                </a:tc>
                <a:tc>
                  <a:txBody>
                    <a:bodyPr/>
                    <a:lstStyle/>
                    <a:p>
                      <a:pPr algn="ctr"/>
                      <a:r>
                        <a:rPr lang="en-US" sz="2400" dirty="0"/>
                        <a:t>88%</a:t>
                      </a:r>
                    </a:p>
                  </a:txBody>
                  <a:tcPr/>
                </a:tc>
                <a:extLst>
                  <a:ext uri="{0D108BD9-81ED-4DB2-BD59-A6C34878D82A}">
                    <a16:rowId xmlns:a16="http://schemas.microsoft.com/office/drawing/2014/main" val="10003"/>
                  </a:ext>
                </a:extLst>
              </a:tr>
              <a:tr h="624840">
                <a:tc>
                  <a:txBody>
                    <a:bodyPr/>
                    <a:lstStyle/>
                    <a:p>
                      <a:r>
                        <a:rPr lang="en-US" sz="2400" dirty="0"/>
                        <a:t>&gt;25 </a:t>
                      </a:r>
                      <a:r>
                        <a:rPr lang="en-US" sz="2400" dirty="0" err="1"/>
                        <a:t>phút</a:t>
                      </a:r>
                      <a:endParaRPr lang="en-US" sz="2400" dirty="0"/>
                    </a:p>
                  </a:txBody>
                  <a:tcPr/>
                </a:tc>
                <a:tc>
                  <a:txBody>
                    <a:bodyPr/>
                    <a:lstStyle/>
                    <a:p>
                      <a:pPr algn="ctr"/>
                      <a:r>
                        <a:rPr lang="en-US" sz="2400" dirty="0"/>
                        <a:t>100%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2389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Rào</a:t>
            </a:r>
            <a:r>
              <a:rPr lang="en-US" dirty="0"/>
              <a:t> </a:t>
            </a:r>
            <a:r>
              <a:rPr lang="en-US" dirty="0" err="1"/>
              <a:t>chắn</a:t>
            </a:r>
            <a:r>
              <a:rPr lang="en-US" dirty="0"/>
              <a:t> an </a:t>
            </a:r>
            <a:r>
              <a:rPr lang="en-US" dirty="0" err="1"/>
              <a:t>toàn</a:t>
            </a:r>
            <a:r>
              <a:rPr lang="en-US" dirty="0"/>
              <a:t> </a:t>
            </a:r>
            <a:r>
              <a:rPr lang="en-US" dirty="0" err="1"/>
              <a:t>cho</a:t>
            </a:r>
            <a:r>
              <a:rPr lang="en-US" dirty="0"/>
              <a:t> </a:t>
            </a:r>
            <a:r>
              <a:rPr lang="en-US" dirty="0" err="1"/>
              <a:t>hồ</a:t>
            </a:r>
            <a:r>
              <a:rPr lang="en-US" dirty="0"/>
              <a:t> </a:t>
            </a:r>
            <a:r>
              <a:rPr lang="en-US" dirty="0" err="1"/>
              <a:t>bơi</a:t>
            </a:r>
            <a:r>
              <a:rPr lang="en-US" dirty="0"/>
              <a:t>, </a:t>
            </a:r>
            <a:r>
              <a:rPr lang="en-US" dirty="0" err="1"/>
              <a:t>sông</a:t>
            </a:r>
            <a:r>
              <a:rPr lang="en-US" dirty="0"/>
              <a:t>, </a:t>
            </a:r>
            <a:r>
              <a:rPr lang="en-US" dirty="0" err="1"/>
              <a:t>suối</a:t>
            </a:r>
            <a:endParaRPr lang="en-US" dirty="0"/>
          </a:p>
          <a:p>
            <a:r>
              <a:rPr lang="en-US" dirty="0" err="1"/>
              <a:t>Đi</a:t>
            </a:r>
            <a:r>
              <a:rPr lang="en-US" dirty="0"/>
              <a:t> </a:t>
            </a:r>
            <a:r>
              <a:rPr lang="en-US" dirty="0" err="1"/>
              <a:t>bơi</a:t>
            </a:r>
            <a:r>
              <a:rPr lang="en-US" dirty="0"/>
              <a:t>: </a:t>
            </a:r>
            <a:r>
              <a:rPr lang="en-US" dirty="0" err="1"/>
              <a:t>người</a:t>
            </a:r>
            <a:r>
              <a:rPr lang="en-US" dirty="0"/>
              <a:t> </a:t>
            </a:r>
            <a:r>
              <a:rPr lang="en-US" dirty="0" err="1"/>
              <a:t>lớn</a:t>
            </a:r>
            <a:r>
              <a:rPr lang="en-US" dirty="0"/>
              <a:t> </a:t>
            </a:r>
            <a:r>
              <a:rPr lang="en-US" dirty="0" err="1"/>
              <a:t>giám</a:t>
            </a:r>
            <a:r>
              <a:rPr lang="en-US" dirty="0"/>
              <a:t> </a:t>
            </a:r>
            <a:r>
              <a:rPr lang="en-US" dirty="0" err="1"/>
              <a:t>sát</a:t>
            </a:r>
            <a:r>
              <a:rPr lang="en-US" dirty="0"/>
              <a:t>, </a:t>
            </a:r>
            <a:r>
              <a:rPr lang="en-US" dirty="0" err="1"/>
              <a:t>sử</a:t>
            </a:r>
            <a:r>
              <a:rPr lang="en-US" dirty="0"/>
              <a:t> </a:t>
            </a:r>
            <a:r>
              <a:rPr lang="en-US" dirty="0" err="1"/>
              <a:t>dụng</a:t>
            </a:r>
            <a:r>
              <a:rPr lang="en-US" dirty="0"/>
              <a:t> </a:t>
            </a:r>
            <a:r>
              <a:rPr lang="en-US" dirty="0" err="1"/>
              <a:t>phao</a:t>
            </a:r>
            <a:r>
              <a:rPr lang="en-US" dirty="0"/>
              <a:t> </a:t>
            </a:r>
            <a:r>
              <a:rPr lang="en-US" dirty="0" err="1"/>
              <a:t>bơi</a:t>
            </a:r>
            <a:endParaRPr lang="en-US" dirty="0"/>
          </a:p>
          <a:p>
            <a:r>
              <a:rPr lang="en-US" dirty="0" err="1"/>
              <a:t>Không</a:t>
            </a:r>
            <a:r>
              <a:rPr lang="en-US" dirty="0"/>
              <a:t> </a:t>
            </a:r>
            <a:r>
              <a:rPr lang="en-US" dirty="0" err="1"/>
              <a:t>dùng</a:t>
            </a:r>
            <a:r>
              <a:rPr lang="en-US" dirty="0"/>
              <a:t> </a:t>
            </a:r>
            <a:r>
              <a:rPr lang="en-US" dirty="0" err="1"/>
              <a:t>rượu</a:t>
            </a:r>
            <a:r>
              <a:rPr lang="en-US" dirty="0"/>
              <a:t>, </a:t>
            </a:r>
            <a:r>
              <a:rPr lang="en-US" dirty="0" err="1"/>
              <a:t>thuốc</a:t>
            </a:r>
            <a:r>
              <a:rPr lang="en-US" dirty="0"/>
              <a:t> </a:t>
            </a:r>
            <a:r>
              <a:rPr lang="en-US" dirty="0" err="1"/>
              <a:t>cấm</a:t>
            </a:r>
            <a:r>
              <a:rPr lang="en-US" dirty="0"/>
              <a:t> </a:t>
            </a:r>
            <a:r>
              <a:rPr lang="en-US" dirty="0" err="1"/>
              <a:t>khi</a:t>
            </a:r>
            <a:r>
              <a:rPr lang="en-US" dirty="0"/>
              <a:t> </a:t>
            </a:r>
            <a:r>
              <a:rPr lang="en-US" dirty="0" err="1"/>
              <a:t>bơi</a:t>
            </a:r>
            <a:r>
              <a:rPr lang="en-US" dirty="0"/>
              <a:t> </a:t>
            </a:r>
          </a:p>
          <a:p>
            <a:r>
              <a:rPr lang="en-US" dirty="0" err="1"/>
              <a:t>Kiểm</a:t>
            </a:r>
            <a:r>
              <a:rPr lang="en-US" dirty="0"/>
              <a:t> </a:t>
            </a:r>
            <a:r>
              <a:rPr lang="en-US" dirty="0" err="1"/>
              <a:t>soát</a:t>
            </a:r>
            <a:r>
              <a:rPr lang="en-US" dirty="0"/>
              <a:t> </a:t>
            </a:r>
            <a:r>
              <a:rPr lang="en-US" dirty="0" err="1"/>
              <a:t>vật</a:t>
            </a:r>
            <a:r>
              <a:rPr lang="en-US" dirty="0"/>
              <a:t> </a:t>
            </a:r>
            <a:r>
              <a:rPr lang="en-US" dirty="0" err="1"/>
              <a:t>chứa</a:t>
            </a:r>
            <a:r>
              <a:rPr lang="en-US" dirty="0"/>
              <a:t> </a:t>
            </a:r>
            <a:r>
              <a:rPr lang="en-US" dirty="0" err="1"/>
              <a:t>nước</a:t>
            </a:r>
            <a:r>
              <a:rPr lang="en-US" dirty="0"/>
              <a:t>: </a:t>
            </a:r>
            <a:r>
              <a:rPr lang="en-US" dirty="0" err="1"/>
              <a:t>lu</a:t>
            </a:r>
            <a:r>
              <a:rPr lang="en-US" dirty="0"/>
              <a:t>, </a:t>
            </a:r>
            <a:r>
              <a:rPr lang="en-US" dirty="0" err="1"/>
              <a:t>xô</a:t>
            </a:r>
            <a:r>
              <a:rPr lang="en-US" dirty="0"/>
              <a:t>,… </a:t>
            </a:r>
            <a:r>
              <a:rPr lang="en-US" dirty="0" err="1"/>
              <a:t>đối</a:t>
            </a:r>
            <a:r>
              <a:rPr lang="en-US" dirty="0"/>
              <a:t> </a:t>
            </a:r>
            <a:r>
              <a:rPr lang="en-US" dirty="0" err="1"/>
              <a:t>với</a:t>
            </a:r>
            <a:r>
              <a:rPr lang="en-US" dirty="0"/>
              <a:t> </a:t>
            </a:r>
            <a:r>
              <a:rPr lang="en-US" dirty="0" err="1"/>
              <a:t>trẻ</a:t>
            </a:r>
            <a:r>
              <a:rPr lang="en-US" dirty="0"/>
              <a:t> </a:t>
            </a:r>
            <a:r>
              <a:rPr lang="en-US" dirty="0" err="1"/>
              <a:t>nhỏ</a:t>
            </a:r>
            <a:endParaRPr lang="en-US" dirty="0"/>
          </a:p>
        </p:txBody>
      </p:sp>
      <p:sp>
        <p:nvSpPr>
          <p:cNvPr id="3" name="Title 2"/>
          <p:cNvSpPr>
            <a:spLocks noGrp="1"/>
          </p:cNvSpPr>
          <p:nvPr>
            <p:ph type="title"/>
          </p:nvPr>
        </p:nvSpPr>
        <p:spPr/>
        <p:txBody>
          <a:bodyPr/>
          <a:lstStyle/>
          <a:p>
            <a:r>
              <a:rPr lang="en-US"/>
              <a:t>PHÒNG NGỪA</a:t>
            </a:r>
          </a:p>
        </p:txBody>
      </p:sp>
    </p:spTree>
    <p:extLst>
      <p:ext uri="{BB962C8B-B14F-4D97-AF65-F5344CB8AC3E}">
        <p14:creationId xmlns:p14="http://schemas.microsoft.com/office/powerpoint/2010/main" val="2287384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77500" lnSpcReduction="20000"/>
          </a:bodyPr>
          <a:lstStyle/>
          <a:p>
            <a:pPr marL="109728" indent="0">
              <a:buNone/>
            </a:pPr>
            <a:r>
              <a:rPr lang="en-US" dirty="0"/>
              <a:t>1. </a:t>
            </a:r>
            <a:r>
              <a:rPr lang="en-US" dirty="0" err="1"/>
              <a:t>Phùng</a:t>
            </a:r>
            <a:r>
              <a:rPr lang="en-US" dirty="0"/>
              <a:t> </a:t>
            </a:r>
            <a:r>
              <a:rPr lang="en-US" dirty="0" err="1"/>
              <a:t>Nguyễn</a:t>
            </a:r>
            <a:r>
              <a:rPr lang="en-US" dirty="0"/>
              <a:t> </a:t>
            </a:r>
            <a:r>
              <a:rPr lang="en-US" dirty="0" err="1"/>
              <a:t>Thế</a:t>
            </a:r>
            <a:r>
              <a:rPr lang="en-US" dirty="0"/>
              <a:t> </a:t>
            </a:r>
            <a:r>
              <a:rPr lang="en-US" dirty="0" err="1"/>
              <a:t>Nguyên</a:t>
            </a:r>
            <a:r>
              <a:rPr lang="en-US" dirty="0"/>
              <a:t> (2017) </a:t>
            </a:r>
            <a:r>
              <a:rPr lang="en-US" dirty="0" err="1"/>
              <a:t>Ngạt</a:t>
            </a:r>
            <a:r>
              <a:rPr lang="en-US" dirty="0"/>
              <a:t> </a:t>
            </a:r>
            <a:r>
              <a:rPr lang="en-US" dirty="0" err="1"/>
              <a:t>nước</a:t>
            </a:r>
            <a:r>
              <a:rPr lang="en-US" dirty="0"/>
              <a:t>. </a:t>
            </a:r>
          </a:p>
          <a:p>
            <a:pPr marL="109728" indent="0">
              <a:buNone/>
            </a:pPr>
            <a:r>
              <a:rPr lang="en-US" dirty="0"/>
              <a:t>2. </a:t>
            </a:r>
            <a:r>
              <a:rPr lang="en-SG" dirty="0" err="1"/>
              <a:t>Chendy</a:t>
            </a:r>
            <a:r>
              <a:rPr lang="en-SG" dirty="0"/>
              <a:t>, D., </a:t>
            </a:r>
            <a:r>
              <a:rPr lang="en-SG" i="1" dirty="0"/>
              <a:t>Drowning (submersion injuries)</a:t>
            </a:r>
            <a:r>
              <a:rPr lang="en-SG" dirty="0"/>
              <a:t>. 2018, UPTODATE</a:t>
            </a:r>
            <a:r>
              <a:rPr lang="en-US" dirty="0"/>
              <a:t> </a:t>
            </a:r>
          </a:p>
          <a:p>
            <a:pPr marL="109728" indent="0">
              <a:buNone/>
            </a:pPr>
            <a:r>
              <a:rPr lang="en-US" dirty="0"/>
              <a:t>3. </a:t>
            </a:r>
            <a:r>
              <a:rPr lang="en-US" dirty="0" err="1"/>
              <a:t>Quan</a:t>
            </a:r>
            <a:r>
              <a:rPr lang="en-US" dirty="0"/>
              <a:t> L, </a:t>
            </a:r>
            <a:r>
              <a:rPr lang="en-US" dirty="0" err="1"/>
              <a:t>Bierens</a:t>
            </a:r>
            <a:r>
              <a:rPr lang="en-US" dirty="0"/>
              <a:t> JJ, Lis R, et al.(2016). </a:t>
            </a:r>
            <a:r>
              <a:rPr lang="en-US" i="1" dirty="0"/>
              <a:t>Predicting outcome of drowning at the scene: A systematic review and meta-analyses</a:t>
            </a:r>
            <a:r>
              <a:rPr lang="en-US" dirty="0"/>
              <a:t>. Resuscitation.; 104:63</a:t>
            </a:r>
          </a:p>
          <a:p>
            <a:pPr marL="109728" indent="0">
              <a:buNone/>
            </a:pPr>
            <a:r>
              <a:rPr lang="en-US" dirty="0"/>
              <a:t>4. </a:t>
            </a:r>
            <a:r>
              <a:rPr lang="en-US" dirty="0" err="1"/>
              <a:t>Quan</a:t>
            </a:r>
            <a:r>
              <a:rPr lang="en-US" dirty="0"/>
              <a:t> L, Wentz KR, Gore EJ, </a:t>
            </a:r>
            <a:r>
              <a:rPr lang="en-US" dirty="0" err="1"/>
              <a:t>Copass</a:t>
            </a:r>
            <a:r>
              <a:rPr lang="en-US" dirty="0"/>
              <a:t> MK (1990) </a:t>
            </a:r>
            <a:r>
              <a:rPr lang="en-US" i="1" dirty="0"/>
              <a:t>Outcome and predictors of outcome in pediatric submersion victims receiving </a:t>
            </a:r>
            <a:r>
              <a:rPr lang="en-US" i="1" dirty="0" err="1"/>
              <a:t>prehospital</a:t>
            </a:r>
            <a:r>
              <a:rPr lang="en-US" i="1" dirty="0"/>
              <a:t> care in King County, Washington</a:t>
            </a:r>
            <a:r>
              <a:rPr lang="en-US" dirty="0"/>
              <a:t>. Pediatrics.; 86:586.</a:t>
            </a:r>
          </a:p>
          <a:p>
            <a:pPr marL="109728" indent="0">
              <a:buNone/>
            </a:pPr>
            <a:r>
              <a:rPr lang="en-US" dirty="0"/>
              <a:t>5. </a:t>
            </a:r>
            <a:r>
              <a:rPr lang="en-US" dirty="0" err="1"/>
              <a:t>Joost</a:t>
            </a:r>
            <a:r>
              <a:rPr lang="en-US" dirty="0"/>
              <a:t> J.L.M </a:t>
            </a:r>
            <a:r>
              <a:rPr lang="en-US" dirty="0" err="1"/>
              <a:t>Bierens</a:t>
            </a:r>
            <a:r>
              <a:rPr lang="en-US" dirty="0"/>
              <a:t> (2014) </a:t>
            </a:r>
            <a:r>
              <a:rPr lang="en-US" i="1" dirty="0"/>
              <a:t>Drowning: Prevention, rescue, treatmen</a:t>
            </a:r>
            <a:r>
              <a:rPr lang="en-US" dirty="0"/>
              <a:t>t. 2rd edition.</a:t>
            </a:r>
          </a:p>
          <a:p>
            <a:pPr marL="109728" indent="0">
              <a:buNone/>
            </a:pPr>
            <a:r>
              <a:rPr lang="en-US" dirty="0"/>
              <a:t>6. </a:t>
            </a:r>
            <a:r>
              <a:rPr lang="en-SG" dirty="0"/>
              <a:t>Idris, A.H., et al., </a:t>
            </a:r>
            <a:r>
              <a:rPr lang="en-SG" i="1" dirty="0"/>
              <a:t>2015 Revised </a:t>
            </a:r>
            <a:r>
              <a:rPr lang="en-SG" i="1" dirty="0" err="1"/>
              <a:t>Utstein</a:t>
            </a:r>
            <a:r>
              <a:rPr lang="en-SG" i="1" dirty="0"/>
              <a:t>-Style Recommended Guidelines for Uniform Reporting of Data From Drowning-Related Resuscitation: An ILCOR Advisory Statement.</a:t>
            </a:r>
            <a:r>
              <a:rPr lang="en-SG" dirty="0"/>
              <a:t> </a:t>
            </a:r>
            <a:r>
              <a:rPr lang="en-SG" dirty="0" err="1"/>
              <a:t>Circ</a:t>
            </a:r>
            <a:r>
              <a:rPr lang="en-SG" dirty="0"/>
              <a:t> </a:t>
            </a:r>
            <a:r>
              <a:rPr lang="en-SG" dirty="0" err="1"/>
              <a:t>Cardiovasc</a:t>
            </a:r>
            <a:r>
              <a:rPr lang="en-SG" dirty="0"/>
              <a:t> </a:t>
            </a:r>
            <a:r>
              <a:rPr lang="en-SG" dirty="0" err="1"/>
              <a:t>Qual</a:t>
            </a:r>
            <a:r>
              <a:rPr lang="en-SG" dirty="0"/>
              <a:t> Outcomes, 2017</a:t>
            </a:r>
            <a:endParaRPr lang="en-US" dirty="0"/>
          </a:p>
          <a:p>
            <a:pPr marL="109728" indent="0">
              <a:buNone/>
            </a:pPr>
            <a:r>
              <a:rPr lang="en-US" dirty="0"/>
              <a:t>8. </a:t>
            </a:r>
            <a:r>
              <a:rPr lang="en-SG" dirty="0" err="1"/>
              <a:t>Lavonas</a:t>
            </a:r>
            <a:r>
              <a:rPr lang="en-SG" dirty="0"/>
              <a:t>, E.J., et al., </a:t>
            </a:r>
            <a:r>
              <a:rPr lang="en-SG" i="1" dirty="0"/>
              <a:t>Part 10: Special Circumstances of Resuscitation: 2015 American Heart Association Guidelines Update for Cardiopulmonary Resuscitation and Emergency Cardiovascular Care.</a:t>
            </a:r>
            <a:r>
              <a:rPr lang="en-SG" dirty="0"/>
              <a:t> Circulation, 2015. </a:t>
            </a:r>
            <a:r>
              <a:rPr lang="en-SG" b="1" dirty="0"/>
              <a:t>132</a:t>
            </a:r>
            <a:r>
              <a:rPr lang="en-SG" dirty="0"/>
              <a:t>(18 </a:t>
            </a:r>
            <a:r>
              <a:rPr lang="en-SG" dirty="0" err="1"/>
              <a:t>Suppl</a:t>
            </a:r>
            <a:r>
              <a:rPr lang="en-SG" dirty="0"/>
              <a:t> 2): p. S501-18</a:t>
            </a:r>
            <a:r>
              <a:rPr lang="en-US" dirty="0"/>
              <a:t> </a:t>
            </a:r>
          </a:p>
          <a:p>
            <a:endParaRPr lang="en-US" dirty="0"/>
          </a:p>
        </p:txBody>
      </p:sp>
      <p:sp>
        <p:nvSpPr>
          <p:cNvPr id="3" name="Title 2"/>
          <p:cNvSpPr>
            <a:spLocks noGrp="1"/>
          </p:cNvSpPr>
          <p:nvPr>
            <p:ph type="title"/>
          </p:nvPr>
        </p:nvSpPr>
        <p:spPr/>
        <p:txBody>
          <a:bodyPr/>
          <a:lstStyle/>
          <a:p>
            <a:r>
              <a:rPr lang="en-US" dirty="0"/>
              <a:t>TÀI LIỆU THAM KHẢO</a:t>
            </a:r>
          </a:p>
        </p:txBody>
      </p:sp>
    </p:spTree>
    <p:extLst>
      <p:ext uri="{BB962C8B-B14F-4D97-AF65-F5344CB8AC3E}">
        <p14:creationId xmlns:p14="http://schemas.microsoft.com/office/powerpoint/2010/main" val="110159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Nguyên</a:t>
            </a:r>
            <a:r>
              <a:rPr lang="en-US" b="1" dirty="0"/>
              <a:t> </a:t>
            </a:r>
            <a:r>
              <a:rPr lang="en-US" b="1" dirty="0" err="1"/>
              <a:t>nhân</a:t>
            </a:r>
            <a:r>
              <a:rPr lang="en-US" b="1" dirty="0"/>
              <a:t> </a:t>
            </a:r>
            <a:r>
              <a:rPr lang="en-US" b="1" dirty="0" err="1"/>
              <a:t>gây</a:t>
            </a:r>
            <a:r>
              <a:rPr lang="en-US" b="1" dirty="0"/>
              <a:t> </a:t>
            </a:r>
            <a:r>
              <a:rPr lang="en-US" b="1" dirty="0" err="1"/>
              <a:t>tử</a:t>
            </a:r>
            <a:r>
              <a:rPr lang="en-US" b="1" dirty="0"/>
              <a:t> </a:t>
            </a:r>
            <a:r>
              <a:rPr lang="en-US" b="1" dirty="0" err="1"/>
              <a:t>vong</a:t>
            </a:r>
            <a:r>
              <a:rPr lang="en-US" b="1" dirty="0"/>
              <a:t> do tai </a:t>
            </a:r>
            <a:r>
              <a:rPr lang="en-US" b="1" dirty="0" err="1"/>
              <a:t>nạn</a:t>
            </a:r>
            <a:r>
              <a:rPr lang="en-US" b="1" dirty="0"/>
              <a:t> </a:t>
            </a:r>
            <a:r>
              <a:rPr lang="en-US" b="1" dirty="0" err="1"/>
              <a:t>phổ</a:t>
            </a:r>
            <a:r>
              <a:rPr lang="en-US" b="1" dirty="0"/>
              <a:t> </a:t>
            </a:r>
            <a:r>
              <a:rPr lang="en-US" b="1" dirty="0" err="1"/>
              <a:t>biến</a:t>
            </a:r>
            <a:r>
              <a:rPr lang="en-US" b="1" dirty="0"/>
              <a:t> ở </a:t>
            </a:r>
            <a:r>
              <a:rPr lang="en-US" b="1" dirty="0" err="1"/>
              <a:t>thế</a:t>
            </a:r>
            <a:r>
              <a:rPr lang="en-US" b="1" dirty="0"/>
              <a:t> </a:t>
            </a:r>
            <a:r>
              <a:rPr lang="en-US" b="1" dirty="0" err="1"/>
              <a:t>giới</a:t>
            </a:r>
            <a:r>
              <a:rPr lang="en-US" b="1" dirty="0"/>
              <a:t>, </a:t>
            </a:r>
            <a:r>
              <a:rPr lang="en-US" b="1" dirty="0" err="1"/>
              <a:t>hàng</a:t>
            </a:r>
            <a:r>
              <a:rPr lang="en-US" b="1" dirty="0"/>
              <a:t> </a:t>
            </a:r>
            <a:r>
              <a:rPr lang="en-US" b="1" dirty="0" err="1"/>
              <a:t>đầu</a:t>
            </a:r>
            <a:r>
              <a:rPr lang="en-US" b="1" dirty="0"/>
              <a:t> ở </a:t>
            </a:r>
            <a:r>
              <a:rPr lang="en-US" b="1" dirty="0" err="1"/>
              <a:t>Mỹ</a:t>
            </a:r>
            <a:r>
              <a:rPr lang="en-US" b="1" dirty="0"/>
              <a:t>.</a:t>
            </a:r>
          </a:p>
          <a:p>
            <a:r>
              <a:rPr lang="en-US" b="1" dirty="0"/>
              <a:t>2 </a:t>
            </a:r>
            <a:r>
              <a:rPr lang="en-US" b="1" dirty="0" err="1"/>
              <a:t>đỉnh</a:t>
            </a:r>
            <a:endParaRPr lang="en-US" b="1" dirty="0"/>
          </a:p>
          <a:p>
            <a:pPr>
              <a:buFont typeface="Courier New" pitchFamily="49" charset="0"/>
              <a:buChar char="o"/>
            </a:pPr>
            <a:r>
              <a:rPr lang="en-US" b="1" dirty="0" err="1"/>
              <a:t>Dưới</a:t>
            </a:r>
            <a:r>
              <a:rPr lang="en-US" b="1" dirty="0"/>
              <a:t> 5 </a:t>
            </a:r>
            <a:r>
              <a:rPr lang="en-US" b="1" dirty="0" err="1"/>
              <a:t>tuổi</a:t>
            </a:r>
            <a:r>
              <a:rPr lang="en-US" b="1" dirty="0"/>
              <a:t>: </a:t>
            </a:r>
            <a:r>
              <a:rPr lang="en-US" b="1" dirty="0" err="1"/>
              <a:t>hồ</a:t>
            </a:r>
            <a:r>
              <a:rPr lang="en-US" b="1" dirty="0"/>
              <a:t> </a:t>
            </a:r>
            <a:r>
              <a:rPr lang="en-US" b="1" dirty="0" err="1"/>
              <a:t>bơi</a:t>
            </a:r>
            <a:r>
              <a:rPr lang="en-US" b="1" dirty="0"/>
              <a:t>, </a:t>
            </a:r>
            <a:r>
              <a:rPr lang="en-US" b="1" dirty="0" err="1"/>
              <a:t>bồn</a:t>
            </a:r>
            <a:r>
              <a:rPr lang="en-US" b="1" dirty="0"/>
              <a:t> </a:t>
            </a:r>
            <a:r>
              <a:rPr lang="en-US" b="1" dirty="0" err="1"/>
              <a:t>tắm</a:t>
            </a:r>
            <a:r>
              <a:rPr lang="en-US" b="1" dirty="0"/>
              <a:t>, </a:t>
            </a:r>
            <a:r>
              <a:rPr lang="en-US" b="1" dirty="0" err="1"/>
              <a:t>lu</a:t>
            </a:r>
            <a:r>
              <a:rPr lang="en-US" b="1" dirty="0"/>
              <a:t> </a:t>
            </a:r>
            <a:r>
              <a:rPr lang="en-US" b="1" dirty="0" err="1"/>
              <a:t>nước</a:t>
            </a:r>
            <a:endParaRPr lang="en-US" b="1" dirty="0"/>
          </a:p>
          <a:p>
            <a:pPr>
              <a:buFont typeface="Courier New" pitchFamily="49" charset="0"/>
              <a:buChar char="o"/>
            </a:pPr>
            <a:r>
              <a:rPr lang="en-US" b="1" dirty="0"/>
              <a:t>15-25 </a:t>
            </a:r>
            <a:r>
              <a:rPr lang="en-US" b="1" dirty="0" err="1"/>
              <a:t>tuổi</a:t>
            </a:r>
            <a:r>
              <a:rPr lang="en-US" b="1" dirty="0"/>
              <a:t>: </a:t>
            </a:r>
            <a:r>
              <a:rPr lang="en-US" b="1" dirty="0" err="1"/>
              <a:t>sông</a:t>
            </a:r>
            <a:r>
              <a:rPr lang="en-US" b="1" dirty="0"/>
              <a:t>, </a:t>
            </a:r>
            <a:r>
              <a:rPr lang="en-US" b="1" dirty="0" err="1"/>
              <a:t>hồ</a:t>
            </a:r>
            <a:r>
              <a:rPr lang="en-US" b="1" dirty="0"/>
              <a:t>, </a:t>
            </a:r>
            <a:r>
              <a:rPr lang="en-US" b="1" dirty="0" err="1"/>
              <a:t>biển</a:t>
            </a:r>
            <a:r>
              <a:rPr lang="en-US" b="1" dirty="0"/>
              <a:t> </a:t>
            </a:r>
          </a:p>
          <a:p>
            <a:endParaRPr lang="en-US" b="1" dirty="0"/>
          </a:p>
        </p:txBody>
      </p:sp>
      <p:sp>
        <p:nvSpPr>
          <p:cNvPr id="3" name="Title 2"/>
          <p:cNvSpPr>
            <a:spLocks noGrp="1"/>
          </p:cNvSpPr>
          <p:nvPr>
            <p:ph type="title"/>
          </p:nvPr>
        </p:nvSpPr>
        <p:spPr/>
        <p:txBody>
          <a:bodyPr/>
          <a:lstStyle/>
          <a:p>
            <a:r>
              <a:rPr lang="en-US" dirty="0"/>
              <a:t>DỊCH TỄ</a:t>
            </a:r>
          </a:p>
        </p:txBody>
      </p:sp>
      <p:sp>
        <p:nvSpPr>
          <p:cNvPr id="4" name="TextBox 3">
            <a:extLst>
              <a:ext uri="{FF2B5EF4-FFF2-40B4-BE49-F238E27FC236}">
                <a16:creationId xmlns:a16="http://schemas.microsoft.com/office/drawing/2014/main" id="{6DA45AB7-2E68-ED48-BAB0-543863D7A05C}"/>
              </a:ext>
            </a:extLst>
          </p:cNvPr>
          <p:cNvSpPr txBox="1"/>
          <p:nvPr/>
        </p:nvSpPr>
        <p:spPr>
          <a:xfrm>
            <a:off x="304800" y="4038600"/>
            <a:ext cx="8305800" cy="646331"/>
          </a:xfrm>
          <a:prstGeom prst="rect">
            <a:avLst/>
          </a:prstGeom>
          <a:noFill/>
        </p:spPr>
        <p:txBody>
          <a:bodyPr wrap="square" rtlCol="0">
            <a:spAutoFit/>
          </a:bodyPr>
          <a:lstStyle/>
          <a:p>
            <a:r>
              <a:rPr lang="vi-VN" dirty="0"/>
              <a:t>  </a:t>
            </a:r>
            <a:r>
              <a:rPr lang="vi-VN" dirty="0">
                <a:solidFill>
                  <a:srgbClr val="FF0000"/>
                </a:solidFill>
              </a:rPr>
              <a:t>dưới 5tuổi và đặc biệt là dưới 2tuổi.</a:t>
            </a:r>
          </a:p>
          <a:p>
            <a:r>
              <a:rPr lang="vi-VN" dirty="0">
                <a:solidFill>
                  <a:srgbClr val="FF0000"/>
                </a:solidFill>
              </a:rPr>
              <a:t>  nguyên nhân thường gặp nhất của tử vong do tai nạn. </a:t>
            </a:r>
            <a:endParaRPr lang="vi-VN" dirty="0">
              <a:solidFill>
                <a:srgbClr val="FF0000"/>
              </a:solidFill>
              <a:effectLst/>
            </a:endParaRPr>
          </a:p>
        </p:txBody>
      </p:sp>
    </p:spTree>
    <p:extLst>
      <p:ext uri="{BB962C8B-B14F-4D97-AF65-F5344CB8AC3E}">
        <p14:creationId xmlns:p14="http://schemas.microsoft.com/office/powerpoint/2010/main" val="36820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Trẻ</a:t>
            </a:r>
            <a:r>
              <a:rPr lang="en-US" b="1" dirty="0"/>
              <a:t> </a:t>
            </a:r>
            <a:r>
              <a:rPr lang="en-US" b="1" dirty="0" err="1"/>
              <a:t>nhỏ</a:t>
            </a:r>
            <a:endParaRPr lang="en-US" b="1" dirty="0"/>
          </a:p>
          <a:p>
            <a:r>
              <a:rPr lang="en-US" b="1" dirty="0" err="1"/>
              <a:t>Không</a:t>
            </a:r>
            <a:r>
              <a:rPr lang="en-US" b="1" dirty="0"/>
              <a:t> </a:t>
            </a:r>
            <a:r>
              <a:rPr lang="en-US" b="1" dirty="0" err="1"/>
              <a:t>biết</a:t>
            </a:r>
            <a:r>
              <a:rPr lang="en-US" b="1" dirty="0"/>
              <a:t> </a:t>
            </a:r>
            <a:r>
              <a:rPr lang="en-US" b="1" dirty="0" err="1"/>
              <a:t>bơi</a:t>
            </a:r>
            <a:endParaRPr lang="en-US" b="1" dirty="0"/>
          </a:p>
          <a:p>
            <a:r>
              <a:rPr lang="en-US" b="1" dirty="0" err="1"/>
              <a:t>Uống</a:t>
            </a:r>
            <a:r>
              <a:rPr lang="en-US" b="1" dirty="0"/>
              <a:t> </a:t>
            </a:r>
            <a:r>
              <a:rPr lang="en-US" b="1" dirty="0" err="1"/>
              <a:t>rượu</a:t>
            </a:r>
            <a:r>
              <a:rPr lang="en-US" b="1" dirty="0"/>
              <a:t>, </a:t>
            </a:r>
            <a:r>
              <a:rPr lang="en-US" b="1" dirty="0" err="1"/>
              <a:t>dùng</a:t>
            </a:r>
            <a:r>
              <a:rPr lang="en-US" b="1" dirty="0"/>
              <a:t> </a:t>
            </a:r>
            <a:r>
              <a:rPr lang="en-US" b="1" dirty="0" err="1"/>
              <a:t>thuốc</a:t>
            </a:r>
            <a:r>
              <a:rPr lang="en-US" b="1" dirty="0"/>
              <a:t> </a:t>
            </a:r>
            <a:r>
              <a:rPr lang="en-US" b="1" dirty="0" err="1"/>
              <a:t>cấm</a:t>
            </a:r>
            <a:endParaRPr lang="en-US" b="1" dirty="0"/>
          </a:p>
          <a:p>
            <a:r>
              <a:rPr lang="en-US" b="1" dirty="0" err="1"/>
              <a:t>Người</a:t>
            </a:r>
            <a:r>
              <a:rPr lang="en-US" b="1" dirty="0"/>
              <a:t> </a:t>
            </a:r>
            <a:r>
              <a:rPr lang="en-US" b="1" dirty="0" err="1"/>
              <a:t>lớn</a:t>
            </a:r>
            <a:r>
              <a:rPr lang="en-US" b="1" dirty="0"/>
              <a:t> </a:t>
            </a:r>
            <a:r>
              <a:rPr lang="en-US" b="1" dirty="0" err="1"/>
              <a:t>không</a:t>
            </a:r>
            <a:r>
              <a:rPr lang="en-US" b="1" dirty="0"/>
              <a:t> </a:t>
            </a:r>
            <a:r>
              <a:rPr lang="en-US" b="1" dirty="0" err="1"/>
              <a:t>giám</a:t>
            </a:r>
            <a:r>
              <a:rPr lang="en-US" b="1" dirty="0"/>
              <a:t> </a:t>
            </a:r>
            <a:r>
              <a:rPr lang="en-US" b="1" dirty="0" err="1"/>
              <a:t>sát</a:t>
            </a:r>
            <a:r>
              <a:rPr lang="en-US" b="1" dirty="0"/>
              <a:t> </a:t>
            </a:r>
            <a:r>
              <a:rPr lang="en-US" b="1" dirty="0" err="1"/>
              <a:t>chặt</a:t>
            </a:r>
            <a:r>
              <a:rPr lang="en-US" b="1" dirty="0"/>
              <a:t> </a:t>
            </a:r>
            <a:r>
              <a:rPr lang="en-US" b="1" dirty="0" err="1"/>
              <a:t>chẽ</a:t>
            </a:r>
            <a:endParaRPr lang="en-US" b="1" dirty="0"/>
          </a:p>
          <a:p>
            <a:endParaRPr lang="en-US" b="1" dirty="0"/>
          </a:p>
        </p:txBody>
      </p:sp>
      <p:sp>
        <p:nvSpPr>
          <p:cNvPr id="3" name="Title 2"/>
          <p:cNvSpPr>
            <a:spLocks noGrp="1"/>
          </p:cNvSpPr>
          <p:nvPr>
            <p:ph type="title"/>
          </p:nvPr>
        </p:nvSpPr>
        <p:spPr/>
        <p:txBody>
          <a:bodyPr/>
          <a:lstStyle/>
          <a:p>
            <a:r>
              <a:rPr lang="en-US" dirty="0">
                <a:solidFill>
                  <a:schemeClr val="tx1"/>
                </a:solidFill>
              </a:rPr>
              <a:t>YẾU TỐ NGUY CƠ</a:t>
            </a:r>
          </a:p>
        </p:txBody>
      </p:sp>
    </p:spTree>
    <p:extLst>
      <p:ext uri="{BB962C8B-B14F-4D97-AF65-F5344CB8AC3E}">
        <p14:creationId xmlns:p14="http://schemas.microsoft.com/office/powerpoint/2010/main" val="221967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a:t>	AN TOÀN?</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06" y="1219200"/>
            <a:ext cx="9135894" cy="570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219200"/>
            <a:ext cx="5033962" cy="571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FF0D8A1A-9235-1048-8DDB-AA97178D9F96}"/>
              </a:ext>
            </a:extLst>
          </p:cNvPr>
          <p:cNvSpPr txBox="1"/>
          <p:nvPr/>
        </p:nvSpPr>
        <p:spPr>
          <a:xfrm>
            <a:off x="4191000" y="228600"/>
            <a:ext cx="4267200" cy="646331"/>
          </a:xfrm>
          <a:prstGeom prst="rect">
            <a:avLst/>
          </a:prstGeom>
          <a:noFill/>
        </p:spPr>
        <p:txBody>
          <a:bodyPr wrap="square" rtlCol="0">
            <a:spAutoFit/>
          </a:bodyPr>
          <a:lstStyle/>
          <a:p>
            <a:r>
              <a:rPr lang="en-US" dirty="0">
                <a:solidFill>
                  <a:srgbClr val="FF0000"/>
                </a:solidFill>
              </a:rPr>
              <a:t>2 </a:t>
            </a:r>
            <a:r>
              <a:rPr lang="en-US" dirty="0" err="1">
                <a:solidFill>
                  <a:srgbClr val="FF0000"/>
                </a:solidFill>
              </a:rPr>
              <a:t>cái</a:t>
            </a:r>
            <a:r>
              <a:rPr lang="en-US" dirty="0">
                <a:solidFill>
                  <a:srgbClr val="FF0000"/>
                </a:solidFill>
              </a:rPr>
              <a:t> </a:t>
            </a:r>
            <a:r>
              <a:rPr lang="en-US" dirty="0" err="1">
                <a:solidFill>
                  <a:srgbClr val="FF0000"/>
                </a:solidFill>
              </a:rPr>
              <a:t>này</a:t>
            </a:r>
            <a:r>
              <a:rPr lang="en-US" dirty="0">
                <a:solidFill>
                  <a:srgbClr val="FF0000"/>
                </a:solidFill>
              </a:rPr>
              <a:t> </a:t>
            </a:r>
            <a:r>
              <a:rPr lang="en-US" dirty="0" err="1">
                <a:solidFill>
                  <a:srgbClr val="FF0000"/>
                </a:solidFill>
              </a:rPr>
              <a:t>đều</a:t>
            </a:r>
            <a:r>
              <a:rPr lang="en-US" dirty="0">
                <a:solidFill>
                  <a:srgbClr val="FF0000"/>
                </a:solidFill>
              </a:rPr>
              <a:t> </a:t>
            </a:r>
            <a:r>
              <a:rPr lang="en-US" dirty="0" err="1">
                <a:solidFill>
                  <a:srgbClr val="FF0000"/>
                </a:solidFill>
              </a:rPr>
              <a:t>nguy</a:t>
            </a:r>
            <a:r>
              <a:rPr lang="en-US" dirty="0">
                <a:solidFill>
                  <a:srgbClr val="FF0000"/>
                </a:solidFill>
              </a:rPr>
              <a:t> </a:t>
            </a:r>
            <a:r>
              <a:rPr lang="en-US" dirty="0" err="1">
                <a:solidFill>
                  <a:srgbClr val="FF0000"/>
                </a:solidFill>
              </a:rPr>
              <a:t>hiểm</a:t>
            </a:r>
            <a:r>
              <a:rPr lang="en-US" dirty="0">
                <a:solidFill>
                  <a:srgbClr val="FF0000"/>
                </a:solidFill>
              </a:rPr>
              <a:t> </a:t>
            </a:r>
            <a:r>
              <a:rPr lang="en-US" dirty="0">
                <a:solidFill>
                  <a:srgbClr val="FF0000"/>
                </a:solidFill>
                <a:sym typeface="Wingdings" pitchFamily="2" charset="2"/>
              </a:rPr>
              <a:t> TE </a:t>
            </a:r>
            <a:r>
              <a:rPr lang="en-US" dirty="0" err="1">
                <a:solidFill>
                  <a:srgbClr val="FF0000"/>
                </a:solidFill>
                <a:sym typeface="Wingdings" pitchFamily="2" charset="2"/>
              </a:rPr>
              <a:t>có</a:t>
            </a:r>
            <a:r>
              <a:rPr lang="en-US" dirty="0">
                <a:solidFill>
                  <a:srgbClr val="FF0000"/>
                </a:solidFill>
                <a:sym typeface="Wingdings" pitchFamily="2" charset="2"/>
              </a:rPr>
              <a:t> </a:t>
            </a:r>
            <a:r>
              <a:rPr lang="en-US" dirty="0" err="1">
                <a:solidFill>
                  <a:srgbClr val="FF0000"/>
                </a:solidFill>
                <a:sym typeface="Wingdings" pitchFamily="2" charset="2"/>
              </a:rPr>
              <a:t>thể</a:t>
            </a:r>
            <a:r>
              <a:rPr lang="en-US" dirty="0">
                <a:solidFill>
                  <a:srgbClr val="FF0000"/>
                </a:solidFill>
                <a:sym typeface="Wingdings" pitchFamily="2" charset="2"/>
              </a:rPr>
              <a:t> </a:t>
            </a:r>
            <a:r>
              <a:rPr lang="en-US" dirty="0" err="1">
                <a:solidFill>
                  <a:srgbClr val="FF0000"/>
                </a:solidFill>
                <a:sym typeface="Wingdings" pitchFamily="2" charset="2"/>
              </a:rPr>
              <a:t>chui</a:t>
            </a:r>
            <a:r>
              <a:rPr lang="en-US" dirty="0">
                <a:solidFill>
                  <a:srgbClr val="FF0000"/>
                </a:solidFill>
                <a:sym typeface="Wingdings" pitchFamily="2" charset="2"/>
              </a:rPr>
              <a:t> </a:t>
            </a:r>
            <a:r>
              <a:rPr lang="en-US" dirty="0" err="1">
                <a:solidFill>
                  <a:srgbClr val="FF0000"/>
                </a:solidFill>
                <a:sym typeface="Wingdings" pitchFamily="2" charset="2"/>
              </a:rPr>
              <a:t>vô</a:t>
            </a:r>
            <a:r>
              <a:rPr lang="en-US" dirty="0">
                <a:solidFill>
                  <a:srgbClr val="FF0000"/>
                </a:solidFill>
                <a:sym typeface="Wingdings" pitchFamily="2" charset="2"/>
              </a:rPr>
              <a:t> </a:t>
            </a:r>
            <a:r>
              <a:rPr lang="en-US" dirty="0" err="1">
                <a:solidFill>
                  <a:srgbClr val="FF0000"/>
                </a:solidFill>
                <a:sym typeface="Wingdings" pitchFamily="2" charset="2"/>
              </a:rPr>
              <a:t>hết</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299950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4049943"/>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US" dirty="0"/>
              <a:t>SINH LÝ BỆNH</a:t>
            </a:r>
          </a:p>
        </p:txBody>
      </p:sp>
    </p:spTree>
    <p:extLst>
      <p:ext uri="{BB962C8B-B14F-4D97-AF65-F5344CB8AC3E}">
        <p14:creationId xmlns:p14="http://schemas.microsoft.com/office/powerpoint/2010/main" val="424064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8E20ED-1782-4D43-A699-333B364082BE}"/>
              </a:ext>
            </a:extLst>
          </p:cNvPr>
          <p:cNvSpPr txBox="1"/>
          <p:nvPr/>
        </p:nvSpPr>
        <p:spPr>
          <a:xfrm>
            <a:off x="152400" y="457200"/>
            <a:ext cx="8686800" cy="5693866"/>
          </a:xfrm>
          <a:prstGeom prst="rect">
            <a:avLst/>
          </a:prstGeom>
          <a:noFill/>
        </p:spPr>
        <p:txBody>
          <a:bodyPr wrap="square" rtlCol="0">
            <a:spAutoFit/>
          </a:bodyPr>
          <a:lstStyle/>
          <a:p>
            <a:r>
              <a:rPr lang="vi-VN" sz="2000" dirty="0"/>
              <a:t>Triệu chứng lâm sàng thường do giảm Oxy gây ra. Giảm oxi do:</a:t>
            </a:r>
          </a:p>
          <a:p>
            <a:pPr marL="285750" indent="-285750">
              <a:buFont typeface="Arial" panose="020B0604020202020204" pitchFamily="34" charset="0"/>
              <a:buChar char="•"/>
            </a:pPr>
            <a:r>
              <a:rPr lang="vi-VN" sz="2000" dirty="0"/>
              <a:t>Thiếu dưỡng khí.</a:t>
            </a:r>
          </a:p>
          <a:p>
            <a:pPr marL="285750" indent="-285750">
              <a:buFont typeface="Arial" panose="020B0604020202020204" pitchFamily="34" charset="0"/>
              <a:buChar char="•"/>
            </a:pPr>
            <a:r>
              <a:rPr lang="vi-VN" sz="2000" dirty="0"/>
              <a:t>Nước đi vào đường thở </a:t>
            </a:r>
            <a:r>
              <a:rPr lang="vi-VN" sz="2000" dirty="0">
                <a:sym typeface="Wingdings" pitchFamily="2" charset="2"/>
              </a:rPr>
              <a:t></a:t>
            </a:r>
            <a:r>
              <a:rPr lang="vi-VN" sz="2000" dirty="0"/>
              <a:t> giảm oxi trong máu hoặc do hít nước hoặc do đóng nắp thanh môn.</a:t>
            </a:r>
          </a:p>
          <a:p>
            <a:pPr marL="285750" indent="-285750">
              <a:buFont typeface="Arial" panose="020B0604020202020204" pitchFamily="34" charset="0"/>
              <a:buChar char="•"/>
            </a:pPr>
            <a:endParaRPr lang="vi-VN" sz="2000" dirty="0"/>
          </a:p>
          <a:p>
            <a:r>
              <a:rPr lang="vi-VN" sz="2000" dirty="0"/>
              <a:t>Cơ quan nhạy cảm nhất với Oxy: não. Não ưu tiên sử dụng Oxy, khi thiếu oxy não gây tổn thương thì sẽ không hồi phục. Ngoài ra thì hô hấp, thận, tim cũng bị ảnh hưởng.</a:t>
            </a:r>
          </a:p>
          <a:p>
            <a:endParaRPr lang="vi-VN" sz="2000" dirty="0"/>
          </a:p>
          <a:p>
            <a:r>
              <a:rPr lang="vi-VN" sz="2000" dirty="0"/>
              <a:t>Hậu quả cuối cùng cũng là thiếu oxi bên cạnh những thứ khác như chấn thương...</a:t>
            </a:r>
          </a:p>
          <a:p>
            <a:br>
              <a:rPr lang="vi-VN" sz="2000" dirty="0"/>
            </a:br>
            <a:r>
              <a:rPr lang="vi-VN" sz="2000" dirty="0"/>
              <a:t>Khi thiếu oxi tất cả các cơ quan đều bị ảnh hưởng, ít hay nhiều.</a:t>
            </a:r>
          </a:p>
          <a:p>
            <a:endParaRPr lang="vi-VN" sz="2400" dirty="0"/>
          </a:p>
          <a:p>
            <a:r>
              <a:rPr lang="vi-VN" sz="2000" dirty="0"/>
              <a:t>Trong ngạt nước có 2 cơ quan mà mình đặc biệt quan tâm là hệ hô hấp và não, ảnh hưởng sớm và quan trọng. Trong đó não là do thiếu oxi và hệ hô hấp là do nhìêu cơ chế gây ra.</a:t>
            </a:r>
            <a:endParaRPr lang="vi-VN" sz="2400" dirty="0"/>
          </a:p>
          <a:p>
            <a:br>
              <a:rPr lang="vi-VN" sz="2000" dirty="0"/>
            </a:br>
            <a:endParaRPr lang="vi-VN" sz="2000" dirty="0">
              <a:effectLst/>
            </a:endParaRPr>
          </a:p>
        </p:txBody>
      </p:sp>
    </p:spTree>
    <p:extLst>
      <p:ext uri="{BB962C8B-B14F-4D97-AF65-F5344CB8AC3E}">
        <p14:creationId xmlns:p14="http://schemas.microsoft.com/office/powerpoint/2010/main" val="344000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Courier New" pitchFamily="49" charset="0"/>
              <a:buChar char="o"/>
            </a:pPr>
            <a:r>
              <a:rPr lang="en-US" dirty="0" err="1"/>
              <a:t>Ngạt</a:t>
            </a:r>
            <a:r>
              <a:rPr lang="en-US" dirty="0"/>
              <a:t> </a:t>
            </a:r>
            <a:r>
              <a:rPr lang="en-US" dirty="0" err="1"/>
              <a:t>nước</a:t>
            </a:r>
            <a:r>
              <a:rPr lang="en-US" dirty="0"/>
              <a:t> </a:t>
            </a:r>
            <a:r>
              <a:rPr lang="en-US" dirty="0" err="1"/>
              <a:t>mặn</a:t>
            </a:r>
            <a:r>
              <a:rPr lang="en-US" dirty="0"/>
              <a:t>: </a:t>
            </a:r>
            <a:r>
              <a:rPr lang="en-US" dirty="0" err="1">
                <a:sym typeface="Wingdings" pitchFamily="2" charset="2"/>
              </a:rPr>
              <a:t>nước</a:t>
            </a:r>
            <a:r>
              <a:rPr lang="en-US" dirty="0">
                <a:sym typeface="Wingdings" pitchFamily="2" charset="2"/>
              </a:rPr>
              <a:t> </a:t>
            </a:r>
            <a:r>
              <a:rPr lang="en-US" dirty="0" err="1">
                <a:sym typeface="Wingdings" pitchFamily="2" charset="2"/>
              </a:rPr>
              <a:t>tuần</a:t>
            </a:r>
            <a:r>
              <a:rPr lang="en-US" dirty="0">
                <a:sym typeface="Wingdings" pitchFamily="2" charset="2"/>
              </a:rPr>
              <a:t> </a:t>
            </a:r>
            <a:r>
              <a:rPr lang="en-US" dirty="0" err="1">
                <a:sym typeface="Wingdings" pitchFamily="2" charset="2"/>
              </a:rPr>
              <a:t>hoàn</a:t>
            </a:r>
            <a:r>
              <a:rPr lang="en-US" dirty="0">
                <a:sym typeface="Wingdings" pitchFamily="2" charset="2"/>
              </a:rPr>
              <a:t> </a:t>
            </a:r>
            <a:r>
              <a:rPr lang="en-US" dirty="0" err="1">
                <a:sym typeface="Wingdings" pitchFamily="2" charset="2"/>
              </a:rPr>
              <a:t>vào</a:t>
            </a:r>
            <a:r>
              <a:rPr lang="en-US" dirty="0">
                <a:sym typeface="Wingdings" pitchFamily="2" charset="2"/>
              </a:rPr>
              <a:t> </a:t>
            </a:r>
            <a:r>
              <a:rPr lang="en-US" dirty="0" err="1">
                <a:sym typeface="Wingdings" pitchFamily="2" charset="2"/>
              </a:rPr>
              <a:t>mô</a:t>
            </a:r>
            <a:r>
              <a:rPr lang="en-US" dirty="0">
                <a:sym typeface="Wingdings" pitchFamily="2" charset="2"/>
              </a:rPr>
              <a:t> </a:t>
            </a:r>
            <a:r>
              <a:rPr lang="en-US" dirty="0" err="1">
                <a:sym typeface="Wingdings" pitchFamily="2" charset="2"/>
              </a:rPr>
              <a:t>kẽ</a:t>
            </a:r>
            <a:r>
              <a:rPr lang="en-US" dirty="0">
                <a:sym typeface="Wingdings" pitchFamily="2" charset="2"/>
              </a:rPr>
              <a:t>, </a:t>
            </a:r>
            <a:r>
              <a:rPr lang="en-US" dirty="0" err="1">
                <a:sym typeface="Wingdings" pitchFamily="2" charset="2"/>
              </a:rPr>
              <a:t>phế</a:t>
            </a:r>
            <a:r>
              <a:rPr lang="en-US" dirty="0">
                <a:sym typeface="Wingdings" pitchFamily="2" charset="2"/>
              </a:rPr>
              <a:t> </a:t>
            </a:r>
            <a:r>
              <a:rPr lang="en-US" dirty="0" err="1">
                <a:sym typeface="Wingdings" pitchFamily="2" charset="2"/>
              </a:rPr>
              <a:t>nang</a:t>
            </a:r>
            <a:r>
              <a:rPr lang="en-US" dirty="0">
                <a:sym typeface="Wingdings" pitchFamily="2" charset="2"/>
              </a:rPr>
              <a:t>  </a:t>
            </a:r>
            <a:r>
              <a:rPr lang="en-US" dirty="0" err="1">
                <a:sym typeface="Wingdings" pitchFamily="2" charset="2"/>
              </a:rPr>
              <a:t>phù</a:t>
            </a:r>
            <a:r>
              <a:rPr lang="en-US" dirty="0">
                <a:sym typeface="Wingdings" pitchFamily="2" charset="2"/>
              </a:rPr>
              <a:t> </a:t>
            </a:r>
            <a:r>
              <a:rPr lang="en-US" dirty="0" err="1">
                <a:sym typeface="Wingdings" pitchFamily="2" charset="2"/>
              </a:rPr>
              <a:t>phổi</a:t>
            </a:r>
            <a:r>
              <a:rPr lang="en-US" dirty="0">
                <a:sym typeface="Wingdings" pitchFamily="2" charset="2"/>
              </a:rPr>
              <a:t>, </a:t>
            </a:r>
            <a:r>
              <a:rPr lang="en-US" dirty="0" err="1">
                <a:sym typeface="Wingdings" pitchFamily="2" charset="2"/>
              </a:rPr>
              <a:t>tăng</a:t>
            </a:r>
            <a:r>
              <a:rPr lang="en-US" dirty="0">
                <a:sym typeface="Wingdings" pitchFamily="2" charset="2"/>
              </a:rPr>
              <a:t> </a:t>
            </a:r>
            <a:r>
              <a:rPr lang="en-US" dirty="0" err="1">
                <a:sym typeface="Wingdings" pitchFamily="2" charset="2"/>
              </a:rPr>
              <a:t>áp</a:t>
            </a:r>
            <a:r>
              <a:rPr lang="en-US" dirty="0">
                <a:sym typeface="Wingdings" pitchFamily="2" charset="2"/>
              </a:rPr>
              <a:t> </a:t>
            </a:r>
            <a:r>
              <a:rPr lang="en-US" dirty="0" err="1">
                <a:sym typeface="Wingdings" pitchFamily="2" charset="2"/>
              </a:rPr>
              <a:t>lực</a:t>
            </a:r>
            <a:r>
              <a:rPr lang="en-US" dirty="0">
                <a:sym typeface="Wingdings" pitchFamily="2" charset="2"/>
              </a:rPr>
              <a:t> </a:t>
            </a:r>
            <a:r>
              <a:rPr lang="en-US" dirty="0" err="1">
                <a:sym typeface="Wingdings" pitchFamily="2" charset="2"/>
              </a:rPr>
              <a:t>thẩm</a:t>
            </a:r>
            <a:r>
              <a:rPr lang="en-US" dirty="0">
                <a:sym typeface="Wingdings" pitchFamily="2" charset="2"/>
              </a:rPr>
              <a:t> </a:t>
            </a:r>
            <a:r>
              <a:rPr lang="en-US" dirty="0" err="1">
                <a:sym typeface="Wingdings" pitchFamily="2" charset="2"/>
              </a:rPr>
              <a:t>thấu</a:t>
            </a:r>
            <a:r>
              <a:rPr lang="en-US" dirty="0">
                <a:sym typeface="Wingdings" pitchFamily="2" charset="2"/>
              </a:rPr>
              <a:t> </a:t>
            </a:r>
            <a:r>
              <a:rPr lang="en-US" dirty="0" err="1">
                <a:sym typeface="Wingdings" pitchFamily="2" charset="2"/>
              </a:rPr>
              <a:t>máu</a:t>
            </a:r>
            <a:r>
              <a:rPr lang="en-US" dirty="0">
                <a:sym typeface="Wingdings" pitchFamily="2" charset="2"/>
              </a:rPr>
              <a:t>.</a:t>
            </a:r>
          </a:p>
          <a:p>
            <a:pPr>
              <a:buFont typeface="Courier New" pitchFamily="49" charset="0"/>
              <a:buChar char="o"/>
            </a:pPr>
            <a:r>
              <a:rPr lang="en-US" dirty="0" err="1">
                <a:sym typeface="Wingdings" pitchFamily="2" charset="2"/>
              </a:rPr>
              <a:t>Ngạt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ngọt</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nhược</a:t>
            </a:r>
            <a:r>
              <a:rPr lang="en-US" dirty="0">
                <a:sym typeface="Wingdings" pitchFamily="2" charset="2"/>
              </a:rPr>
              <a:t> </a:t>
            </a:r>
            <a:r>
              <a:rPr lang="en-US" dirty="0" err="1">
                <a:sym typeface="Wingdings" pitchFamily="2" charset="2"/>
              </a:rPr>
              <a:t>trương</a:t>
            </a:r>
            <a:r>
              <a:rPr lang="en-US" dirty="0">
                <a:sym typeface="Wingdings" pitchFamily="2" charset="2"/>
              </a:rPr>
              <a:t> </a:t>
            </a:r>
            <a:r>
              <a:rPr lang="en-US" dirty="0" err="1">
                <a:sym typeface="Wingdings" pitchFamily="2" charset="2"/>
              </a:rPr>
              <a:t>phế</a:t>
            </a:r>
            <a:r>
              <a:rPr lang="en-US" dirty="0">
                <a:sym typeface="Wingdings" pitchFamily="2" charset="2"/>
              </a:rPr>
              <a:t> </a:t>
            </a:r>
            <a:r>
              <a:rPr lang="en-US" dirty="0" err="1">
                <a:sym typeface="Wingdings" pitchFamily="2" charset="2"/>
              </a:rPr>
              <a:t>nang</a:t>
            </a:r>
            <a:r>
              <a:rPr lang="en-US" dirty="0">
                <a:sym typeface="Wingdings" pitchFamily="2" charset="2"/>
              </a:rPr>
              <a:t> </a:t>
            </a:r>
            <a:r>
              <a:rPr lang="en-US" dirty="0" err="1">
                <a:sym typeface="Wingdings" pitchFamily="2" charset="2"/>
              </a:rPr>
              <a:t>vào</a:t>
            </a:r>
            <a:r>
              <a:rPr lang="en-US" dirty="0">
                <a:sym typeface="Wingdings" pitchFamily="2" charset="2"/>
              </a:rPr>
              <a:t> </a:t>
            </a:r>
            <a:r>
              <a:rPr lang="en-US" dirty="0" err="1">
                <a:sym typeface="Wingdings" pitchFamily="2" charset="2"/>
              </a:rPr>
              <a:t>mô</a:t>
            </a:r>
            <a:r>
              <a:rPr lang="en-US" dirty="0">
                <a:sym typeface="Wingdings" pitchFamily="2" charset="2"/>
              </a:rPr>
              <a:t> </a:t>
            </a:r>
            <a:r>
              <a:rPr lang="en-US" dirty="0" err="1">
                <a:sym typeface="Wingdings" pitchFamily="2" charset="2"/>
              </a:rPr>
              <a:t>kẽ</a:t>
            </a:r>
            <a:r>
              <a:rPr lang="en-US" dirty="0">
                <a:sym typeface="Wingdings" pitchFamily="2" charset="2"/>
              </a:rPr>
              <a:t>,  </a:t>
            </a:r>
            <a:r>
              <a:rPr lang="en-US" dirty="0" err="1">
                <a:sym typeface="Wingdings" pitchFamily="2" charset="2"/>
              </a:rPr>
              <a:t>tuần</a:t>
            </a:r>
            <a:r>
              <a:rPr lang="en-US" dirty="0">
                <a:sym typeface="Wingdings" pitchFamily="2" charset="2"/>
              </a:rPr>
              <a:t> </a:t>
            </a:r>
            <a:r>
              <a:rPr lang="en-US" dirty="0" err="1">
                <a:sym typeface="Wingdings" pitchFamily="2" charset="2"/>
              </a:rPr>
              <a:t>hoàn</a:t>
            </a:r>
            <a:r>
              <a:rPr lang="en-US" dirty="0">
                <a:sym typeface="Wingdings" pitchFamily="2" charset="2"/>
              </a:rPr>
              <a:t>  </a:t>
            </a:r>
            <a:r>
              <a:rPr lang="en-US" dirty="0" err="1">
                <a:sym typeface="Wingdings" pitchFamily="2" charset="2"/>
              </a:rPr>
              <a:t>quá</a:t>
            </a:r>
            <a:r>
              <a:rPr lang="en-US" dirty="0">
                <a:sym typeface="Wingdings" pitchFamily="2" charset="2"/>
              </a:rPr>
              <a:t> </a:t>
            </a:r>
            <a:r>
              <a:rPr lang="en-US" dirty="0" err="1">
                <a:sym typeface="Wingdings" pitchFamily="2" charset="2"/>
              </a:rPr>
              <a:t>tải</a:t>
            </a:r>
            <a:r>
              <a:rPr lang="en-US" dirty="0">
                <a:sym typeface="Wingdings" pitchFamily="2" charset="2"/>
              </a:rPr>
              <a:t> </a:t>
            </a:r>
            <a:r>
              <a:rPr lang="en-US" dirty="0" err="1">
                <a:sym typeface="Wingdings" pitchFamily="2" charset="2"/>
              </a:rPr>
              <a:t>dịch</a:t>
            </a:r>
            <a:r>
              <a:rPr lang="en-US" dirty="0">
                <a:sym typeface="Wingdings" pitchFamily="2" charset="2"/>
              </a:rPr>
              <a:t>, </a:t>
            </a:r>
            <a:r>
              <a:rPr lang="en-US" dirty="0" err="1">
                <a:sym typeface="Wingdings" pitchFamily="2" charset="2"/>
              </a:rPr>
              <a:t>pha</a:t>
            </a:r>
            <a:r>
              <a:rPr lang="en-US" dirty="0">
                <a:sym typeface="Wingdings" pitchFamily="2" charset="2"/>
              </a:rPr>
              <a:t> </a:t>
            </a:r>
            <a:r>
              <a:rPr lang="en-US" dirty="0" err="1">
                <a:sym typeface="Wingdings" pitchFamily="2" charset="2"/>
              </a:rPr>
              <a:t>loãng</a:t>
            </a:r>
            <a:r>
              <a:rPr lang="en-US" dirty="0">
                <a:sym typeface="Wingdings" pitchFamily="2" charset="2"/>
              </a:rPr>
              <a:t> </a:t>
            </a:r>
            <a:r>
              <a:rPr lang="en-US" dirty="0" err="1">
                <a:sym typeface="Wingdings" pitchFamily="2" charset="2"/>
              </a:rPr>
              <a:t>điện</a:t>
            </a:r>
            <a:r>
              <a:rPr lang="en-US" dirty="0">
                <a:sym typeface="Wingdings" pitchFamily="2" charset="2"/>
              </a:rPr>
              <a:t> </a:t>
            </a:r>
            <a:r>
              <a:rPr lang="en-US" dirty="0" err="1">
                <a:sym typeface="Wingdings" pitchFamily="2" charset="2"/>
              </a:rPr>
              <a:t>giải</a:t>
            </a:r>
            <a:r>
              <a:rPr lang="en-US" dirty="0">
                <a:sym typeface="Wingdings" pitchFamily="2" charset="2"/>
              </a:rPr>
              <a:t>.</a:t>
            </a:r>
            <a:endParaRPr lang="en-US" dirty="0"/>
          </a:p>
          <a:p>
            <a:r>
              <a:rPr lang="en-US" dirty="0" err="1"/>
              <a:t>Điều</a:t>
            </a:r>
            <a:r>
              <a:rPr lang="en-US" dirty="0"/>
              <a:t> </a:t>
            </a:r>
            <a:r>
              <a:rPr lang="en-US" dirty="0" err="1"/>
              <a:t>kiện</a:t>
            </a:r>
            <a:r>
              <a:rPr lang="en-US" dirty="0"/>
              <a:t>: </a:t>
            </a:r>
            <a:r>
              <a:rPr lang="en-US" dirty="0" err="1"/>
              <a:t>hít</a:t>
            </a:r>
            <a:r>
              <a:rPr lang="en-US" dirty="0"/>
              <a:t> ≥ 11 ml/kg </a:t>
            </a:r>
            <a:r>
              <a:rPr lang="en-US" dirty="0" err="1"/>
              <a:t>để</a:t>
            </a:r>
            <a:r>
              <a:rPr lang="en-US" dirty="0"/>
              <a:t> </a:t>
            </a:r>
            <a:r>
              <a:rPr lang="en-US" dirty="0" err="1"/>
              <a:t>thay</a:t>
            </a:r>
            <a:r>
              <a:rPr lang="en-US" dirty="0"/>
              <a:t> </a:t>
            </a:r>
            <a:r>
              <a:rPr lang="en-US" dirty="0" err="1"/>
              <a:t>đổi</a:t>
            </a:r>
            <a:r>
              <a:rPr lang="en-US" dirty="0"/>
              <a:t> </a:t>
            </a:r>
            <a:r>
              <a:rPr lang="en-US" dirty="0" err="1"/>
              <a:t>thể</a:t>
            </a:r>
            <a:r>
              <a:rPr lang="en-US" dirty="0"/>
              <a:t> </a:t>
            </a:r>
            <a:r>
              <a:rPr lang="en-US" dirty="0" err="1"/>
              <a:t>tích</a:t>
            </a:r>
            <a:r>
              <a:rPr lang="en-US" dirty="0"/>
              <a:t> </a:t>
            </a:r>
            <a:r>
              <a:rPr lang="en-US" dirty="0" err="1"/>
              <a:t>máu</a:t>
            </a:r>
            <a:r>
              <a:rPr lang="en-US" dirty="0"/>
              <a:t> </a:t>
            </a:r>
            <a:r>
              <a:rPr lang="en-US" dirty="0" err="1"/>
              <a:t>và</a:t>
            </a:r>
            <a:r>
              <a:rPr lang="en-US" dirty="0"/>
              <a:t> ≥ 22 ml/kg </a:t>
            </a:r>
            <a:r>
              <a:rPr lang="en-US" dirty="0" err="1"/>
              <a:t>để</a:t>
            </a:r>
            <a:r>
              <a:rPr lang="en-US" dirty="0"/>
              <a:t> </a:t>
            </a:r>
            <a:r>
              <a:rPr lang="en-US" dirty="0" err="1"/>
              <a:t>thay</a:t>
            </a:r>
            <a:r>
              <a:rPr lang="en-US" dirty="0"/>
              <a:t> </a:t>
            </a:r>
            <a:r>
              <a:rPr lang="en-US" dirty="0" err="1"/>
              <a:t>đổi</a:t>
            </a:r>
            <a:r>
              <a:rPr lang="en-US" dirty="0"/>
              <a:t> </a:t>
            </a:r>
            <a:r>
              <a:rPr lang="en-US" dirty="0" err="1"/>
              <a:t>điện</a:t>
            </a:r>
            <a:r>
              <a:rPr lang="en-US" dirty="0"/>
              <a:t> </a:t>
            </a:r>
            <a:r>
              <a:rPr lang="en-US" dirty="0" err="1"/>
              <a:t>giải</a:t>
            </a:r>
            <a:r>
              <a:rPr lang="en-US" dirty="0"/>
              <a:t> </a:t>
            </a:r>
            <a:r>
              <a:rPr lang="en-US" dirty="0">
                <a:sym typeface="Wingdings" pitchFamily="2" charset="2"/>
              </a:rPr>
              <a:t> </a:t>
            </a:r>
            <a:r>
              <a:rPr lang="en-US" dirty="0" err="1">
                <a:sym typeface="Wingdings" pitchFamily="2" charset="2"/>
              </a:rPr>
              <a:t>chỉ</a:t>
            </a:r>
            <a:r>
              <a:rPr lang="en-US" dirty="0">
                <a:sym typeface="Wingdings" pitchFamily="2" charset="2"/>
              </a:rPr>
              <a:t> </a:t>
            </a:r>
            <a:r>
              <a:rPr lang="en-US" dirty="0" err="1">
                <a:sym typeface="Wingdings" pitchFamily="2" charset="2"/>
              </a:rPr>
              <a:t>gặp</a:t>
            </a:r>
            <a:r>
              <a:rPr lang="en-US" dirty="0">
                <a:sym typeface="Wingdings" pitchFamily="2" charset="2"/>
              </a:rPr>
              <a:t> ở </a:t>
            </a:r>
            <a:r>
              <a:rPr lang="en-US" dirty="0" err="1">
                <a:sym typeface="Wingdings" pitchFamily="2" charset="2"/>
              </a:rPr>
              <a:t>bệnh</a:t>
            </a:r>
            <a:r>
              <a:rPr lang="en-US" dirty="0">
                <a:sym typeface="Wingdings" pitchFamily="2" charset="2"/>
              </a:rPr>
              <a:t> </a:t>
            </a:r>
            <a:r>
              <a:rPr lang="en-US" dirty="0" err="1">
                <a:sym typeface="Wingdings" pitchFamily="2" charset="2"/>
              </a:rPr>
              <a:t>nhân</a:t>
            </a:r>
            <a:r>
              <a:rPr lang="en-US" dirty="0">
                <a:sym typeface="Wingdings" pitchFamily="2" charset="2"/>
              </a:rPr>
              <a:t> </a:t>
            </a:r>
            <a:r>
              <a:rPr lang="en-US" dirty="0" err="1">
                <a:sym typeface="Wingdings" pitchFamily="2" charset="2"/>
              </a:rPr>
              <a:t>tử</a:t>
            </a:r>
            <a:r>
              <a:rPr lang="en-US" dirty="0">
                <a:sym typeface="Wingdings" pitchFamily="2" charset="2"/>
              </a:rPr>
              <a:t> </a:t>
            </a:r>
            <a:r>
              <a:rPr lang="en-US" dirty="0" err="1">
                <a:sym typeface="Wingdings" pitchFamily="2" charset="2"/>
              </a:rPr>
              <a:t>vong</a:t>
            </a:r>
            <a:r>
              <a:rPr lang="en-US" dirty="0">
                <a:sym typeface="Wingdings" pitchFamily="2" charset="2"/>
              </a:rPr>
              <a:t> </a:t>
            </a:r>
            <a:r>
              <a:rPr lang="en-US" dirty="0" err="1">
                <a:sym typeface="Wingdings" pitchFamily="2" charset="2"/>
              </a:rPr>
              <a:t>trước</a:t>
            </a:r>
            <a:r>
              <a:rPr lang="en-US" dirty="0">
                <a:sym typeface="Wingdings" pitchFamily="2" charset="2"/>
              </a:rPr>
              <a:t> </a:t>
            </a:r>
            <a:r>
              <a:rPr lang="en-US" dirty="0" err="1">
                <a:sym typeface="Wingdings" pitchFamily="2" charset="2"/>
              </a:rPr>
              <a:t>nhập</a:t>
            </a:r>
            <a:r>
              <a:rPr lang="en-US" dirty="0">
                <a:sym typeface="Wingdings" pitchFamily="2" charset="2"/>
              </a:rPr>
              <a:t> </a:t>
            </a:r>
            <a:r>
              <a:rPr lang="en-US" dirty="0" err="1">
                <a:sym typeface="Wingdings" pitchFamily="2" charset="2"/>
              </a:rPr>
              <a:t>viện</a:t>
            </a:r>
            <a:r>
              <a:rPr lang="en-US" dirty="0">
                <a:sym typeface="Wingdings" pitchFamily="2" charset="2"/>
              </a:rPr>
              <a:t>.</a:t>
            </a:r>
          </a:p>
          <a:p>
            <a:r>
              <a:rPr lang="en-US" dirty="0" err="1">
                <a:sym typeface="Wingdings" pitchFamily="2" charset="2"/>
              </a:rPr>
              <a:t>Bình</a:t>
            </a:r>
            <a:r>
              <a:rPr lang="en-US" dirty="0">
                <a:sym typeface="Wingdings" pitchFamily="2" charset="2"/>
              </a:rPr>
              <a:t> </a:t>
            </a:r>
            <a:r>
              <a:rPr lang="en-US" dirty="0" err="1">
                <a:sym typeface="Wingdings" pitchFamily="2" charset="2"/>
              </a:rPr>
              <a:t>thường</a:t>
            </a:r>
            <a:r>
              <a:rPr lang="en-US" dirty="0">
                <a:sym typeface="Wingdings" pitchFamily="2" charset="2"/>
              </a:rPr>
              <a:t>: </a:t>
            </a:r>
            <a:r>
              <a:rPr lang="en-US" dirty="0" err="1">
                <a:sym typeface="Wingdings" pitchFamily="2" charset="2"/>
              </a:rPr>
              <a:t>hít</a:t>
            </a:r>
            <a:r>
              <a:rPr lang="en-US" dirty="0">
                <a:sym typeface="Wingdings" pitchFamily="2" charset="2"/>
              </a:rPr>
              <a:t> 3-4ml/kg </a:t>
            </a:r>
            <a:r>
              <a:rPr lang="en-US" sz="2000" dirty="0">
                <a:solidFill>
                  <a:srgbClr val="FF0000"/>
                </a:solidFill>
                <a:sym typeface="Wingdings" pitchFamily="2" charset="2"/>
              </a:rPr>
              <a:t>BN </a:t>
            </a:r>
            <a:r>
              <a:rPr lang="en-US" sz="2000" dirty="0" err="1">
                <a:solidFill>
                  <a:srgbClr val="FF0000"/>
                </a:solidFill>
                <a:sym typeface="Wingdings" pitchFamily="2" charset="2"/>
              </a:rPr>
              <a:t>nhập</a:t>
            </a:r>
            <a:r>
              <a:rPr lang="en-US" sz="2000" dirty="0">
                <a:solidFill>
                  <a:srgbClr val="FF0000"/>
                </a:solidFill>
                <a:sym typeface="Wingdings" pitchFamily="2" charset="2"/>
              </a:rPr>
              <a:t> </a:t>
            </a:r>
            <a:r>
              <a:rPr lang="en-US" sz="2000" dirty="0" err="1">
                <a:solidFill>
                  <a:srgbClr val="FF0000"/>
                </a:solidFill>
                <a:sym typeface="Wingdings" pitchFamily="2" charset="2"/>
              </a:rPr>
              <a:t>viện</a:t>
            </a:r>
            <a:r>
              <a:rPr lang="en-US" sz="2000" dirty="0">
                <a:solidFill>
                  <a:srgbClr val="FF0000"/>
                </a:solidFill>
                <a:sym typeface="Wingdings" pitchFamily="2" charset="2"/>
              </a:rPr>
              <a:t> </a:t>
            </a:r>
            <a:r>
              <a:rPr lang="en-US" sz="2000" dirty="0" err="1">
                <a:solidFill>
                  <a:srgbClr val="FF0000"/>
                </a:solidFill>
                <a:sym typeface="Wingdings" pitchFamily="2" charset="2"/>
              </a:rPr>
              <a:t>rồi</a:t>
            </a:r>
            <a:r>
              <a:rPr lang="en-US" dirty="0">
                <a:sym typeface="Wingdings" pitchFamily="2" charset="2"/>
              </a:rPr>
              <a:t> </a:t>
            </a:r>
            <a:r>
              <a:rPr lang="en-US" b="1" dirty="0" err="1">
                <a:solidFill>
                  <a:srgbClr val="FF0000"/>
                </a:solidFill>
                <a:sym typeface="Wingdings" pitchFamily="2" charset="2"/>
              </a:rPr>
              <a:t>không</a:t>
            </a:r>
            <a:r>
              <a:rPr lang="en-US" b="1" dirty="0">
                <a:solidFill>
                  <a:srgbClr val="FF0000"/>
                </a:solidFill>
                <a:sym typeface="Wingdings" pitchFamily="2" charset="2"/>
              </a:rPr>
              <a:t> </a:t>
            </a:r>
            <a:r>
              <a:rPr lang="en-US" b="1" dirty="0" err="1">
                <a:solidFill>
                  <a:srgbClr val="FF0000"/>
                </a:solidFill>
                <a:sym typeface="Wingdings" pitchFamily="2" charset="2"/>
              </a:rPr>
              <a:t>khác</a:t>
            </a:r>
            <a:r>
              <a:rPr lang="en-US" b="1" dirty="0">
                <a:solidFill>
                  <a:srgbClr val="FF0000"/>
                </a:solidFill>
                <a:sym typeface="Wingdings" pitchFamily="2" charset="2"/>
              </a:rPr>
              <a:t> </a:t>
            </a:r>
            <a:r>
              <a:rPr lang="en-US" b="1" dirty="0" err="1">
                <a:solidFill>
                  <a:srgbClr val="FF0000"/>
                </a:solidFill>
                <a:sym typeface="Wingdings" pitchFamily="2" charset="2"/>
              </a:rPr>
              <a:t>nhau</a:t>
            </a:r>
            <a:r>
              <a:rPr lang="en-US" b="1" dirty="0">
                <a:solidFill>
                  <a:srgbClr val="FF0000"/>
                </a:solidFill>
                <a:sym typeface="Wingdings" pitchFamily="2" charset="2"/>
              </a:rPr>
              <a:t> </a:t>
            </a:r>
            <a:r>
              <a:rPr lang="en-US" b="1" dirty="0" err="1">
                <a:solidFill>
                  <a:srgbClr val="FF0000"/>
                </a:solidFill>
                <a:sym typeface="Wingdings" pitchFamily="2" charset="2"/>
              </a:rPr>
              <a:t>giữa</a:t>
            </a:r>
            <a:r>
              <a:rPr lang="en-US" b="1" dirty="0">
                <a:solidFill>
                  <a:srgbClr val="FF0000"/>
                </a:solidFill>
                <a:sym typeface="Wingdings" pitchFamily="2" charset="2"/>
              </a:rPr>
              <a:t> </a:t>
            </a:r>
            <a:r>
              <a:rPr lang="en-US" b="1" dirty="0" err="1">
                <a:solidFill>
                  <a:srgbClr val="FF0000"/>
                </a:solidFill>
                <a:sym typeface="Wingdings" pitchFamily="2" charset="2"/>
              </a:rPr>
              <a:t>ngạt</a:t>
            </a:r>
            <a:r>
              <a:rPr lang="en-US" b="1" dirty="0">
                <a:solidFill>
                  <a:srgbClr val="FF0000"/>
                </a:solidFill>
                <a:sym typeface="Wingdings" pitchFamily="2" charset="2"/>
              </a:rPr>
              <a:t> </a:t>
            </a:r>
            <a:r>
              <a:rPr lang="en-US" b="1" dirty="0" err="1">
                <a:solidFill>
                  <a:srgbClr val="FF0000"/>
                </a:solidFill>
                <a:sym typeface="Wingdings" pitchFamily="2" charset="2"/>
              </a:rPr>
              <a:t>nước</a:t>
            </a:r>
            <a:r>
              <a:rPr lang="en-US" b="1" dirty="0">
                <a:solidFill>
                  <a:srgbClr val="FF0000"/>
                </a:solidFill>
                <a:sym typeface="Wingdings" pitchFamily="2" charset="2"/>
              </a:rPr>
              <a:t> </a:t>
            </a:r>
            <a:r>
              <a:rPr lang="en-US" b="1" dirty="0" err="1">
                <a:solidFill>
                  <a:srgbClr val="FF0000"/>
                </a:solidFill>
                <a:sym typeface="Wingdings" pitchFamily="2" charset="2"/>
              </a:rPr>
              <a:t>ngọt</a:t>
            </a:r>
            <a:r>
              <a:rPr lang="en-US" b="1" dirty="0">
                <a:solidFill>
                  <a:srgbClr val="FF0000"/>
                </a:solidFill>
                <a:sym typeface="Wingdings" pitchFamily="2" charset="2"/>
              </a:rPr>
              <a:t> </a:t>
            </a:r>
            <a:r>
              <a:rPr lang="en-US" b="1" dirty="0" err="1">
                <a:solidFill>
                  <a:srgbClr val="FF0000"/>
                </a:solidFill>
                <a:sym typeface="Wingdings" pitchFamily="2" charset="2"/>
              </a:rPr>
              <a:t>và</a:t>
            </a:r>
            <a:r>
              <a:rPr lang="en-US" b="1" dirty="0">
                <a:solidFill>
                  <a:srgbClr val="FF0000"/>
                </a:solidFill>
                <a:sym typeface="Wingdings" pitchFamily="2" charset="2"/>
              </a:rPr>
              <a:t> </a:t>
            </a:r>
            <a:r>
              <a:rPr lang="en-US" b="1" dirty="0" err="1">
                <a:solidFill>
                  <a:srgbClr val="FF0000"/>
                </a:solidFill>
                <a:sym typeface="Wingdings" pitchFamily="2" charset="2"/>
              </a:rPr>
              <a:t>mặn</a:t>
            </a:r>
            <a:r>
              <a:rPr lang="en-US" b="1" dirty="0">
                <a:solidFill>
                  <a:srgbClr val="FF0000"/>
                </a:solidFill>
                <a:sym typeface="Wingdings" pitchFamily="2" charset="2"/>
              </a:rPr>
              <a:t>.</a:t>
            </a:r>
          </a:p>
          <a:p>
            <a:r>
              <a:rPr lang="en-US" dirty="0" err="1">
                <a:sym typeface="Wingdings" pitchFamily="2" charset="2"/>
              </a:rPr>
              <a:t>Nhiệt</a:t>
            </a:r>
            <a:r>
              <a:rPr lang="en-US" dirty="0">
                <a:sym typeface="Wingdings" pitchFamily="2" charset="2"/>
              </a:rPr>
              <a:t> </a:t>
            </a:r>
            <a:r>
              <a:rPr lang="en-US" dirty="0" err="1">
                <a:sym typeface="Wingdings" pitchFamily="2" charset="2"/>
              </a:rPr>
              <a:t>độ</a:t>
            </a:r>
            <a:r>
              <a:rPr lang="en-US" dirty="0">
                <a:sym typeface="Wingdings" pitchFamily="2" charset="2"/>
              </a:rPr>
              <a:t> </a:t>
            </a:r>
            <a:r>
              <a:rPr lang="en-US" dirty="0" err="1">
                <a:sym typeface="Wingdings" pitchFamily="2" charset="2"/>
              </a:rPr>
              <a:t>và</a:t>
            </a:r>
            <a:r>
              <a:rPr lang="en-US" dirty="0">
                <a:sym typeface="Wingdings" pitchFamily="2" charset="2"/>
              </a:rPr>
              <a:t> </a:t>
            </a:r>
            <a:r>
              <a:rPr lang="en-US" dirty="0" err="1">
                <a:sym typeface="Wingdings" pitchFamily="2" charset="2"/>
              </a:rPr>
              <a:t>mức</a:t>
            </a:r>
            <a:r>
              <a:rPr lang="en-US" dirty="0">
                <a:sym typeface="Wingdings" pitchFamily="2" charset="2"/>
              </a:rPr>
              <a:t> </a:t>
            </a:r>
            <a:r>
              <a:rPr lang="en-US" dirty="0" err="1">
                <a:sym typeface="Wingdings" pitchFamily="2" charset="2"/>
              </a:rPr>
              <a:t>độ</a:t>
            </a:r>
            <a:r>
              <a:rPr lang="en-US" dirty="0">
                <a:sym typeface="Wingdings" pitchFamily="2" charset="2"/>
              </a:rPr>
              <a:t> </a:t>
            </a:r>
            <a:r>
              <a:rPr lang="en-US" dirty="0" err="1">
                <a:sym typeface="Wingdings" pitchFamily="2" charset="2"/>
              </a:rPr>
              <a:t>dơ</a:t>
            </a:r>
            <a:r>
              <a:rPr lang="en-US" dirty="0">
                <a:sym typeface="Wingdings" pitchFamily="2" charset="2"/>
              </a:rPr>
              <a:t> </a:t>
            </a:r>
            <a:r>
              <a:rPr lang="en-US" dirty="0" err="1">
                <a:sym typeface="Wingdings" pitchFamily="2" charset="2"/>
              </a:rPr>
              <a:t>của</a:t>
            </a:r>
            <a:r>
              <a:rPr lang="en-US" dirty="0">
                <a:sym typeface="Wingdings" pitchFamily="2" charset="2"/>
              </a:rPr>
              <a:t> </a:t>
            </a:r>
            <a:r>
              <a:rPr lang="en-US" dirty="0" err="1">
                <a:sym typeface="Wingdings" pitchFamily="2" charset="2"/>
              </a:rPr>
              <a:t>nước</a:t>
            </a:r>
            <a:r>
              <a:rPr lang="en-US" dirty="0">
                <a:sym typeface="Wingdings" pitchFamily="2" charset="2"/>
              </a:rPr>
              <a:t> </a:t>
            </a:r>
            <a:r>
              <a:rPr lang="en-US" dirty="0" err="1">
                <a:sym typeface="Wingdings" pitchFamily="2" charset="2"/>
              </a:rPr>
              <a:t>ảnh</a:t>
            </a:r>
            <a:r>
              <a:rPr lang="en-US" dirty="0">
                <a:sym typeface="Wingdings" pitchFamily="2" charset="2"/>
              </a:rPr>
              <a:t> </a:t>
            </a:r>
            <a:r>
              <a:rPr lang="en-US" dirty="0" err="1">
                <a:sym typeface="Wingdings" pitchFamily="2" charset="2"/>
              </a:rPr>
              <a:t>hưởng</a:t>
            </a:r>
            <a:r>
              <a:rPr lang="en-US" dirty="0">
                <a:sym typeface="Wingdings" pitchFamily="2" charset="2"/>
              </a:rPr>
              <a:t> </a:t>
            </a:r>
            <a:r>
              <a:rPr lang="en-US" dirty="0" err="1">
                <a:sym typeface="Wingdings" pitchFamily="2" charset="2"/>
              </a:rPr>
              <a:t>tiên</a:t>
            </a:r>
            <a:r>
              <a:rPr lang="en-US" dirty="0">
                <a:sym typeface="Wingdings" pitchFamily="2" charset="2"/>
              </a:rPr>
              <a:t> </a:t>
            </a:r>
            <a:r>
              <a:rPr lang="en-US" dirty="0" err="1">
                <a:sym typeface="Wingdings" pitchFamily="2" charset="2"/>
              </a:rPr>
              <a:t>lượng</a:t>
            </a:r>
            <a:endParaRPr lang="en-US" dirty="0">
              <a:sym typeface="Wingdings" pitchFamily="2" charset="2"/>
            </a:endParaRPr>
          </a:p>
        </p:txBody>
      </p:sp>
      <p:sp>
        <p:nvSpPr>
          <p:cNvPr id="3" name="Title 2"/>
          <p:cNvSpPr>
            <a:spLocks noGrp="1"/>
          </p:cNvSpPr>
          <p:nvPr>
            <p:ph type="title"/>
          </p:nvPr>
        </p:nvSpPr>
        <p:spPr/>
        <p:txBody>
          <a:bodyPr>
            <a:normAutofit/>
          </a:bodyPr>
          <a:lstStyle/>
          <a:p>
            <a:r>
              <a:rPr lang="en-US" dirty="0"/>
              <a:t>SINH LÝ BỆNH</a:t>
            </a:r>
          </a:p>
        </p:txBody>
      </p:sp>
    </p:spTree>
    <p:extLst>
      <p:ext uri="{BB962C8B-B14F-4D97-AF65-F5344CB8AC3E}">
        <p14:creationId xmlns:p14="http://schemas.microsoft.com/office/powerpoint/2010/main" val="2148670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2456</TotalTime>
  <Words>3607</Words>
  <Application>Microsoft Macintosh PowerPoint</Application>
  <PresentationFormat>On-screen Show (4:3)</PresentationFormat>
  <Paragraphs>333</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Courier New</vt:lpstr>
      <vt:lpstr>Times New Roman</vt:lpstr>
      <vt:lpstr>Verdana</vt:lpstr>
      <vt:lpstr>Wingdings</vt:lpstr>
      <vt:lpstr>Wingdings 2</vt:lpstr>
      <vt:lpstr>Wingdings 3</vt:lpstr>
      <vt:lpstr>Concourse</vt:lpstr>
      <vt:lpstr>NGẠT NƯỚC TRẺ EM</vt:lpstr>
      <vt:lpstr>MỤC TIÊU</vt:lpstr>
      <vt:lpstr>Định nghĩa</vt:lpstr>
      <vt:lpstr>DỊCH TỄ</vt:lpstr>
      <vt:lpstr>YẾU TỐ NGUY CƠ</vt:lpstr>
      <vt:lpstr> AN TOÀN?</vt:lpstr>
      <vt:lpstr>SINH LÝ BỆNH</vt:lpstr>
      <vt:lpstr>PowerPoint Presentation</vt:lpstr>
      <vt:lpstr>SINH LÝ BỆNH</vt:lpstr>
      <vt:lpstr>HÔ HẤP</vt:lpstr>
      <vt:lpstr>PowerPoint Presentation</vt:lpstr>
      <vt:lpstr>X quang phổi</vt:lpstr>
      <vt:lpstr>THẦN KINH</vt:lpstr>
      <vt:lpstr>CƠ QUAN KHÁC</vt:lpstr>
      <vt:lpstr>PowerPoint Presentation</vt:lpstr>
      <vt:lpstr>LÂM SÀNG</vt:lpstr>
      <vt:lpstr>PEDIATRIC ARDS (PALICC 2015)</vt:lpstr>
      <vt:lpstr>PowerPoint Presentation</vt:lpstr>
      <vt:lpstr>CLINICAL MANIFESTATION</vt:lpstr>
      <vt:lpstr>PHÂN LOẠI (Tham khảo) [4]</vt:lpstr>
      <vt:lpstr>PHÂN LOẠI (Tham khảo)</vt:lpstr>
      <vt:lpstr>PHÂN LOẠI (Tham khảo)</vt:lpstr>
      <vt:lpstr>PHÂN LOẠI (Tham khảo)</vt:lpstr>
      <vt:lpstr>ĐIỀU TRỊ</vt:lpstr>
      <vt:lpstr>PowerPoint Presentation</vt:lpstr>
      <vt:lpstr>PowerPoint Presentation</vt:lpstr>
      <vt:lpstr>ĐIỀU TRỊ</vt:lpstr>
      <vt:lpstr>ĐIỀU TRỊ</vt:lpstr>
      <vt:lpstr>ĐIỀU TRỊ</vt:lpstr>
      <vt:lpstr>ĐIỀU TRỊ</vt:lpstr>
      <vt:lpstr>PowerPoint Presentation</vt:lpstr>
      <vt:lpstr>ĐIỀU TRỊ</vt:lpstr>
      <vt:lpstr>ĐIỀU TRỊ</vt:lpstr>
      <vt:lpstr>TIÊN LƯỢNG</vt:lpstr>
      <vt:lpstr>PHÒNG NGỪA</vt:lpstr>
      <vt:lpstr>TÀI LIỆU THAM KHẢO</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NGẠT NƯỚC TRẺ EM</dc:title>
  <dc:creator>Asus</dc:creator>
  <cp:lastModifiedBy>Microsoft Office User</cp:lastModifiedBy>
  <cp:revision>111</cp:revision>
  <dcterms:created xsi:type="dcterms:W3CDTF">2017-09-14T06:48:24Z</dcterms:created>
  <dcterms:modified xsi:type="dcterms:W3CDTF">2018-09-13T16:46:01Z</dcterms:modified>
</cp:coreProperties>
</file>