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73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32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HỘI CHỨNG THẬN HƯ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Tê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SINH LÝ BỆNH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TĂNG LIPID MÁU</a:t>
            </a:r>
            <a:endParaRPr lang="en-US" dirty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lipid </a:t>
            </a:r>
            <a:r>
              <a:rPr lang="en-US" dirty="0" err="1" smtClean="0"/>
              <a:t>và</a:t>
            </a:r>
            <a:r>
              <a:rPr lang="en-US" dirty="0" smtClean="0"/>
              <a:t> lipoprotein ở </a:t>
            </a:r>
            <a:r>
              <a:rPr lang="en-US" dirty="0" err="1" smtClean="0"/>
              <a:t>gan</a:t>
            </a:r>
            <a:endParaRPr lang="en-US" dirty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lipid</a:t>
            </a:r>
          </a:p>
          <a:p>
            <a:pPr marL="0" indent="0">
              <a:buNone/>
            </a:pPr>
            <a:r>
              <a:rPr lang="en-US" dirty="0" smtClean="0"/>
              <a:t>HUYẾT ÁP CAO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: do </a:t>
            </a:r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ở MCD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=&gt;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=&gt; </a:t>
            </a:r>
            <a:r>
              <a:rPr lang="en-US" dirty="0" err="1" smtClean="0"/>
              <a:t>tăng</a:t>
            </a:r>
            <a:r>
              <a:rPr lang="en-US" dirty="0" smtClean="0"/>
              <a:t> HR =&gt; HA </a:t>
            </a:r>
            <a:r>
              <a:rPr lang="en-US" dirty="0" err="1" smtClean="0"/>
              <a:t>cao</a:t>
            </a:r>
            <a:r>
              <a:rPr lang="en-US" dirty="0" smtClean="0"/>
              <a:t>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albumin)</a:t>
            </a:r>
          </a:p>
          <a:p>
            <a:r>
              <a:rPr lang="en-US" dirty="0" err="1" smtClean="0"/>
              <a:t>Tăng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tăng</a:t>
            </a:r>
            <a:endParaRPr lang="en-US" dirty="0" smtClean="0"/>
          </a:p>
          <a:p>
            <a:r>
              <a:rPr lang="en-US" dirty="0" smtClean="0"/>
              <a:t>Renin </a:t>
            </a:r>
            <a:r>
              <a:rPr lang="en-US" dirty="0" err="1" smtClean="0"/>
              <a:t>máu</a:t>
            </a:r>
            <a:r>
              <a:rPr lang="en-US" dirty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: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NN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smtClean="0"/>
              <a:t>Cytokine co </a:t>
            </a:r>
            <a:r>
              <a:rPr lang="en-US" dirty="0" err="1" smtClean="0"/>
              <a:t>mạch</a:t>
            </a:r>
            <a:r>
              <a:rPr lang="en-US" dirty="0" smtClean="0"/>
              <a:t>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CƠ CHẾ BỆNH SINH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 CƠ CHẾ MIỄN DỊCH:</a:t>
            </a:r>
          </a:p>
          <a:p>
            <a:pPr lvl="1"/>
            <a:r>
              <a:rPr lang="en-US" dirty="0" smtClean="0"/>
              <a:t>MCD: do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CN </a:t>
            </a:r>
            <a:r>
              <a:rPr lang="en-US" dirty="0" err="1" smtClean="0"/>
              <a:t>và</a:t>
            </a:r>
            <a:r>
              <a:rPr lang="en-US" dirty="0" smtClean="0"/>
              <a:t> SL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T =&gt;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thấm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 smtClean="0"/>
          </a:p>
          <a:p>
            <a:r>
              <a:rPr lang="en-US" dirty="0" smtClean="0"/>
              <a:t>DO CÁC YẾU TỐ TĂNG TÍNH THẤM VÀ NGĂN TĂNG TÍNH THẤM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FSGS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endParaRPr lang="en-US" dirty="0" smtClean="0"/>
          </a:p>
          <a:p>
            <a:pPr lvl="1"/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súc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HCTH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 KHIẾM KHUYẾT Ở CẦU THẬN</a:t>
            </a:r>
          </a:p>
          <a:p>
            <a:pPr lvl="1"/>
            <a:r>
              <a:rPr lang="en-US" dirty="0" smtClean="0"/>
              <a:t>Gen NPHS 1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ephrin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HCTH </a:t>
            </a: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endParaRPr lang="en-US" dirty="0" smtClean="0"/>
          </a:p>
          <a:p>
            <a:pPr lvl="1"/>
            <a:r>
              <a:rPr lang="en-US" dirty="0" smtClean="0"/>
              <a:t>Gen NPHS 2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podocin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FSGS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(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lặn</a:t>
            </a:r>
            <a:r>
              <a:rPr lang="en-US" dirty="0" smtClean="0"/>
              <a:t>) =&gt;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podocin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HTCH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, HCTH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coricoid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HCTH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Cyclosporin</a:t>
            </a:r>
            <a:r>
              <a:rPr lang="en-US" dirty="0" smtClean="0"/>
              <a:t> =&gt; HCTH </a:t>
            </a:r>
            <a:r>
              <a:rPr lang="en-US" dirty="0" err="1" smtClean="0"/>
              <a:t>kháng</a:t>
            </a:r>
            <a:r>
              <a:rPr lang="en-US" dirty="0" smtClean="0"/>
              <a:t> corticoid</a:t>
            </a:r>
          </a:p>
          <a:p>
            <a:pPr lvl="1"/>
            <a:r>
              <a:rPr lang="en-US" dirty="0" smtClean="0"/>
              <a:t>Gen ACTN4 (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-</a:t>
            </a:r>
            <a:r>
              <a:rPr lang="en-US" dirty="0" err="1" smtClean="0">
                <a:sym typeface="Symbol"/>
              </a:rPr>
              <a:t>actinin</a:t>
            </a:r>
            <a:r>
              <a:rPr lang="en-US" dirty="0" smtClean="0">
                <a:sym typeface="Symbol"/>
              </a:rPr>
              <a:t> 4) </a:t>
            </a:r>
            <a:r>
              <a:rPr lang="en-US" dirty="0" err="1" smtClean="0">
                <a:sym typeface="Symbol"/>
              </a:rPr>
              <a:t>trong</a:t>
            </a:r>
            <a:r>
              <a:rPr lang="en-US" dirty="0" smtClean="0">
                <a:sym typeface="Symbol"/>
              </a:rPr>
              <a:t> FSGS</a:t>
            </a:r>
          </a:p>
          <a:p>
            <a:pPr lvl="1"/>
            <a:r>
              <a:rPr lang="en-US" dirty="0" smtClean="0">
                <a:sym typeface="Symbol"/>
              </a:rPr>
              <a:t>Gen WT1 (</a:t>
            </a:r>
            <a:r>
              <a:rPr lang="en-US" dirty="0" err="1" smtClean="0">
                <a:sym typeface="Symbol"/>
              </a:rPr>
              <a:t>ức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chế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bướu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Wilm</a:t>
            </a:r>
            <a:r>
              <a:rPr lang="en-US" dirty="0" smtClean="0">
                <a:sym typeface="Symbol"/>
              </a:rPr>
              <a:t>) </a:t>
            </a:r>
            <a:r>
              <a:rPr lang="en-US" dirty="0" err="1" smtClean="0">
                <a:sym typeface="Symbol"/>
              </a:rPr>
              <a:t>trong</a:t>
            </a:r>
            <a:r>
              <a:rPr lang="en-US" dirty="0" smtClean="0">
                <a:sym typeface="Symbol"/>
              </a:rPr>
              <a:t> HCTH </a:t>
            </a:r>
            <a:r>
              <a:rPr lang="en-US" dirty="0" err="1" smtClean="0">
                <a:sym typeface="Symbol"/>
              </a:rPr>
              <a:t>kháng</a:t>
            </a:r>
            <a:r>
              <a:rPr lang="en-US" dirty="0" smtClean="0">
                <a:sym typeface="Symbol"/>
              </a:rPr>
              <a:t> corticoid </a:t>
            </a:r>
            <a:r>
              <a:rPr lang="en-US" b="1" dirty="0" err="1" smtClean="0">
                <a:solidFill>
                  <a:srgbClr val="FFC000"/>
                </a:solidFill>
                <a:sym typeface="Symbol"/>
              </a:rPr>
              <a:t>không</a:t>
            </a:r>
            <a:r>
              <a:rPr lang="en-US" b="1" dirty="0" smtClean="0">
                <a:solidFill>
                  <a:srgbClr val="FFC000"/>
                </a:solidFill>
                <a:sym typeface="Symbol"/>
              </a:rPr>
              <a:t> di </a:t>
            </a:r>
            <a:r>
              <a:rPr lang="en-US" b="1" dirty="0" err="1" smtClean="0">
                <a:solidFill>
                  <a:srgbClr val="FFC000"/>
                </a:solidFill>
                <a:sym typeface="Symbol"/>
              </a:rPr>
              <a:t>truyền</a:t>
            </a:r>
            <a:r>
              <a:rPr lang="en-US" b="1" dirty="0" smtClean="0">
                <a:sym typeface="Symbol"/>
              </a:rPr>
              <a:t> </a:t>
            </a:r>
            <a:r>
              <a:rPr lang="en-US" b="1" dirty="0" err="1" smtClean="0">
                <a:sym typeface="Symbol"/>
              </a:rPr>
              <a:t>và</a:t>
            </a:r>
            <a:r>
              <a:rPr lang="en-US" b="1" dirty="0" smtClean="0">
                <a:sym typeface="Symbol"/>
              </a:rPr>
              <a:t> </a:t>
            </a:r>
            <a:r>
              <a:rPr lang="en-US" b="1" dirty="0" smtClean="0">
                <a:solidFill>
                  <a:srgbClr val="FFC000"/>
                </a:solidFill>
                <a:sym typeface="Symbol"/>
              </a:rPr>
              <a:t>di </a:t>
            </a:r>
            <a:r>
              <a:rPr lang="en-US" b="1" dirty="0" err="1" smtClean="0">
                <a:solidFill>
                  <a:srgbClr val="FFC000"/>
                </a:solidFill>
                <a:sym typeface="Symbol"/>
              </a:rPr>
              <a:t>truyền</a:t>
            </a:r>
            <a:r>
              <a:rPr lang="en-US" dirty="0" smtClean="0">
                <a:solidFill>
                  <a:srgbClr val="FFC000"/>
                </a:solidFill>
                <a:sym typeface="Symbol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($ Frasier, $ Denys-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Drash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,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Xơ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hóa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trung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mô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lan</a:t>
            </a:r>
            <a:r>
              <a:rPr lang="en-US" b="1" i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  <a:sym typeface="Symbol"/>
              </a:rPr>
              <a:t>tỏa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err="1" smtClean="0">
                <a:sym typeface="Symbol"/>
              </a:rPr>
              <a:t>Xơ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hóa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trung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mô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lan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tỏa</a:t>
            </a:r>
            <a:r>
              <a:rPr lang="en-US" dirty="0" smtClean="0">
                <a:sym typeface="Symbol"/>
              </a:rPr>
              <a:t> (DMS) : WT1, PLCE1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9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Phù</a:t>
            </a:r>
            <a:r>
              <a:rPr lang="en-US" dirty="0" smtClean="0"/>
              <a:t> =&gt; </a:t>
            </a:r>
            <a:r>
              <a:rPr lang="en-US" dirty="0" err="1" smtClean="0"/>
              <a:t>có</a:t>
            </a:r>
            <a:r>
              <a:rPr lang="en-US" dirty="0" smtClean="0"/>
              <a:t> ở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sang </a:t>
            </a:r>
            <a:r>
              <a:rPr lang="en-US" dirty="0" err="1" smtClean="0"/>
              <a:t>thương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NTHH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 lvl="1"/>
            <a:r>
              <a:rPr lang="en-US" dirty="0" smtClean="0"/>
              <a:t>MCD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FSGS </a:t>
            </a:r>
            <a:r>
              <a:rPr lang="en-US" dirty="0" err="1" smtClean="0"/>
              <a:t>và</a:t>
            </a:r>
            <a:r>
              <a:rPr lang="en-US" dirty="0" smtClean="0"/>
              <a:t> MPGN</a:t>
            </a:r>
          </a:p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endParaRPr lang="en-US" dirty="0" smtClean="0"/>
          </a:p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MCD (3-4%), MPGN (</a:t>
            </a:r>
            <a:r>
              <a:rPr lang="en-US" dirty="0" err="1" smtClean="0"/>
              <a:t>thường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vi </a:t>
            </a:r>
            <a:r>
              <a:rPr lang="en-US" dirty="0" err="1" smtClean="0"/>
              <a:t>thể</a:t>
            </a:r>
            <a:r>
              <a:rPr lang="en-US" dirty="0" smtClean="0"/>
              <a:t>: MCD (20-30%)</a:t>
            </a:r>
          </a:p>
          <a:p>
            <a:r>
              <a:rPr lang="en-US" dirty="0" smtClean="0"/>
              <a:t>HA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MCD: 5-7% HA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MPGN: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smtClean="0"/>
              <a:t>FSGS: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1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CẬN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MCD </a:t>
            </a:r>
            <a:r>
              <a:rPr lang="en-US" dirty="0" err="1" smtClean="0"/>
              <a:t>và</a:t>
            </a:r>
            <a:r>
              <a:rPr lang="en-US" dirty="0" smtClean="0"/>
              <a:t> MPGN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vi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MCD: 20-30%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FSGS: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smtClean="0"/>
              <a:t>MPGN: 80-100%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MN: 80%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lipid </a:t>
            </a:r>
            <a:r>
              <a:rPr lang="en-US" sz="3200" dirty="0" err="1"/>
              <a:t>máu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 </a:t>
            </a:r>
            <a:r>
              <a:rPr lang="en-US" sz="3200" dirty="0" err="1"/>
              <a:t>kéo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1-3 </a:t>
            </a:r>
            <a:r>
              <a:rPr lang="en-US" sz="3200" dirty="0" err="1"/>
              <a:t>tháng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đam</a:t>
            </a:r>
            <a:r>
              <a:rPr lang="en-US" sz="3200" dirty="0"/>
              <a:t> </a:t>
            </a:r>
            <a:r>
              <a:rPr lang="en-US" sz="3200" dirty="0" err="1"/>
              <a:t>niệu</a:t>
            </a:r>
            <a:r>
              <a:rPr lang="en-US" sz="3200" dirty="0"/>
              <a:t> </a:t>
            </a:r>
            <a:r>
              <a:rPr lang="en-US" sz="3200" dirty="0" smtClean="0"/>
              <a:t>(-)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MCD </a:t>
            </a:r>
            <a:r>
              <a:rPr lang="en-US" sz="3200" dirty="0" err="1" smtClean="0"/>
              <a:t>có</a:t>
            </a:r>
            <a:r>
              <a:rPr lang="en-US" sz="3200" dirty="0" smtClean="0"/>
              <a:t> 5% </a:t>
            </a:r>
            <a:r>
              <a:rPr lang="en-US" sz="3200" dirty="0" err="1" smtClean="0"/>
              <a:t>giảm</a:t>
            </a:r>
            <a:r>
              <a:rPr lang="en-US" sz="3200" dirty="0" smtClean="0"/>
              <a:t> GFR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Giảm</a:t>
            </a:r>
            <a:r>
              <a:rPr lang="en-US" sz="3200" dirty="0" smtClean="0"/>
              <a:t> </a:t>
            </a:r>
            <a:r>
              <a:rPr lang="en-US" sz="3200" dirty="0" err="1" smtClean="0"/>
              <a:t>canxi</a:t>
            </a:r>
            <a:r>
              <a:rPr lang="en-US" sz="3200" dirty="0" smtClean="0"/>
              <a:t> </a:t>
            </a:r>
            <a:r>
              <a:rPr lang="en-US" sz="3200" dirty="0" err="1" smtClean="0"/>
              <a:t>máu</a:t>
            </a:r>
            <a:r>
              <a:rPr lang="en-US" sz="3200" dirty="0" smtClean="0"/>
              <a:t> </a:t>
            </a:r>
            <a:r>
              <a:rPr lang="en-US" sz="3200" dirty="0" err="1" smtClean="0"/>
              <a:t>toàn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981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SINH THIẾT THẬN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6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 smtClean="0"/>
          </a:p>
          <a:p>
            <a:pPr lvl="1"/>
            <a:r>
              <a:rPr lang="en-US" dirty="0" smtClean="0"/>
              <a:t>HCTH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r>
              <a:rPr lang="en-US" dirty="0" smtClean="0"/>
              <a:t>: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– </a:t>
            </a:r>
            <a:r>
              <a:rPr lang="en-US" dirty="0" err="1" smtClean="0"/>
              <a:t>cao</a:t>
            </a:r>
            <a:r>
              <a:rPr lang="en-US" dirty="0" smtClean="0"/>
              <a:t> HA –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– C3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dirty="0" smtClean="0"/>
              <a:t>6-12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&gt;12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Kháng</a:t>
            </a:r>
            <a:r>
              <a:rPr lang="en-US" dirty="0" smtClean="0"/>
              <a:t> corticoid</a:t>
            </a:r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PHẪU BỆNH +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MCD: &gt;80%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smtClean="0"/>
              <a:t>– 15-20%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bt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: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bì</a:t>
            </a:r>
            <a:r>
              <a:rPr lang="en-US" dirty="0" smtClean="0"/>
              <a:t> </a:t>
            </a:r>
            <a:r>
              <a:rPr lang="en-US" dirty="0" err="1" smtClean="0"/>
              <a:t>dẹp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pPr lvl="1"/>
            <a:r>
              <a:rPr lang="en-US" dirty="0" err="1"/>
              <a:t>Đ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ứng</a:t>
            </a:r>
            <a:r>
              <a:rPr lang="en-US" dirty="0"/>
              <a:t> corticoid </a:t>
            </a:r>
            <a:r>
              <a:rPr lang="en-US" dirty="0" err="1"/>
              <a:t>r</a:t>
            </a:r>
            <a:r>
              <a:rPr lang="en-US" dirty="0" err="1" smtClean="0"/>
              <a:t>ất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(&gt;90-95%) </a:t>
            </a:r>
            <a:r>
              <a:rPr lang="en-US" dirty="0" err="1" smtClean="0"/>
              <a:t>và</a:t>
            </a:r>
            <a:r>
              <a:rPr lang="en-US" dirty="0" smtClean="0"/>
              <a:t> ƯCMD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(+)</a:t>
            </a:r>
          </a:p>
          <a:p>
            <a:pPr lvl="1"/>
            <a:r>
              <a:rPr lang="en-US" dirty="0" smtClean="0"/>
              <a:t>THA: &lt;10%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10% (20-30% vi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3-4%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9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PHẪU BỆNH +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FSGS: 7-10%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 </a:t>
            </a:r>
            <a:r>
              <a:rPr lang="en-US" dirty="0" smtClean="0"/>
              <a:t>– 10-20%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CT </a:t>
            </a:r>
            <a:r>
              <a:rPr lang="en-US" dirty="0" err="1" smtClean="0"/>
              <a:t>bt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số</a:t>
            </a:r>
            <a:r>
              <a:rPr lang="en-US" dirty="0" smtClean="0"/>
              <a:t> CT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tủy</a:t>
            </a:r>
            <a:r>
              <a:rPr lang="en-US" dirty="0" smtClean="0"/>
              <a:t>) </a:t>
            </a:r>
            <a:r>
              <a:rPr lang="en-US" dirty="0" err="1" smtClean="0"/>
              <a:t>xơ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IgM</a:t>
            </a:r>
            <a:r>
              <a:rPr lang="en-US" dirty="0" smtClean="0"/>
              <a:t>, C3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bì</a:t>
            </a:r>
            <a:r>
              <a:rPr lang="en-US" dirty="0" smtClean="0"/>
              <a:t> </a:t>
            </a:r>
            <a:r>
              <a:rPr lang="en-US" dirty="0" err="1" smtClean="0"/>
              <a:t>dẹp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 smtClean="0"/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(&gt;95%)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</a:t>
            </a:r>
          </a:p>
          <a:p>
            <a:pPr lvl="1"/>
            <a:r>
              <a:rPr lang="en-US" dirty="0" smtClean="0"/>
              <a:t>THA: 10%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: 66%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: </a:t>
            </a:r>
            <a:r>
              <a:rPr lang="en-US" dirty="0" err="1" smtClean="0"/>
              <a:t>ít</a:t>
            </a:r>
            <a:endParaRPr lang="en-US" dirty="0" smtClean="0"/>
          </a:p>
          <a:p>
            <a:pPr lvl="1"/>
            <a:r>
              <a:rPr lang="en-US" dirty="0" smtClean="0"/>
              <a:t>20-30%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thể</a:t>
            </a:r>
            <a:r>
              <a:rPr lang="en-US" dirty="0" smtClean="0"/>
              <a:t> LS:</a:t>
            </a:r>
          </a:p>
          <a:p>
            <a:pPr lvl="2"/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: </a:t>
            </a:r>
            <a:r>
              <a:rPr lang="en-US" dirty="0" err="1" smtClean="0"/>
              <a:t>thường</a:t>
            </a:r>
            <a:r>
              <a:rPr lang="en-US" dirty="0" smtClean="0"/>
              <a:t> STM</a:t>
            </a:r>
          </a:p>
          <a:p>
            <a:pPr lvl="2"/>
            <a:r>
              <a:rPr lang="en-US" dirty="0" err="1" smtClean="0"/>
              <a:t>Thể</a:t>
            </a:r>
            <a:r>
              <a:rPr lang="en-US" dirty="0" smtClean="0"/>
              <a:t> HCTH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=&gt; LÂM SÀNG KHÔNG THỂ PHÂN BIỆT ĐƯỢC VỚI MCD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0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PHẪU BỆNH +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MesP</a:t>
            </a:r>
            <a:r>
              <a:rPr lang="en-US" dirty="0" smtClean="0"/>
              <a:t>: 5%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– 10-20% ở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IgM,IgG,C3 (</a:t>
            </a:r>
            <a:r>
              <a:rPr lang="en-US" dirty="0" err="1" smtClean="0"/>
              <a:t>ít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ở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 smtClean="0"/>
          </a:p>
          <a:p>
            <a:pPr lvl="1"/>
            <a:r>
              <a:rPr lang="en-US" dirty="0" smtClean="0"/>
              <a:t>THA 10%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50%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 (+/-)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PHẪU BỆNH +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MN: 1-2%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– 30-40% ở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hạt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tỏa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),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(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THA &lt;10%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(20%) – vi </a:t>
            </a:r>
            <a:r>
              <a:rPr lang="en-US" dirty="0" err="1" smtClean="0"/>
              <a:t>thể</a:t>
            </a:r>
            <a:r>
              <a:rPr lang="en-US" dirty="0" smtClean="0"/>
              <a:t> (80%)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) –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pPr lvl="1"/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 </a:t>
            </a:r>
            <a:r>
              <a:rPr lang="en-US" dirty="0" err="1" smtClean="0"/>
              <a:t>tốt</a:t>
            </a:r>
            <a:r>
              <a:rPr lang="en-US" dirty="0" smtClean="0"/>
              <a:t> (+)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PHẪU BỆNH + LÂM SÀNG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MPGN: 8%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– &lt;10% ở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tỏa</a:t>
            </a:r>
            <a:r>
              <a:rPr lang="en-US" dirty="0" smtClean="0"/>
              <a:t> C3,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, </a:t>
            </a:r>
            <a:r>
              <a:rPr lang="en-US" dirty="0" err="1" smtClean="0"/>
              <a:t>IgM</a:t>
            </a:r>
            <a:endParaRPr lang="en-US" dirty="0" smtClean="0"/>
          </a:p>
          <a:p>
            <a:pPr lvl="1"/>
            <a:r>
              <a:rPr lang="en-US" dirty="0" smtClean="0"/>
              <a:t>KHV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hay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màng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endParaRPr lang="en-US" dirty="0"/>
          </a:p>
          <a:p>
            <a:pPr lvl="1"/>
            <a:r>
              <a:rPr lang="en-US" dirty="0" smtClean="0"/>
              <a:t>GPB: 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thể</a:t>
            </a:r>
            <a:r>
              <a:rPr lang="en-US" dirty="0" smtClean="0"/>
              <a:t> I </a:t>
            </a:r>
            <a:r>
              <a:rPr lang="en-US" dirty="0" err="1" smtClean="0"/>
              <a:t>và</a:t>
            </a:r>
            <a:r>
              <a:rPr lang="en-US" dirty="0" smtClean="0"/>
              <a:t> II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III) =&gt;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lvl="1"/>
            <a:r>
              <a:rPr lang="en-US" dirty="0" smtClean="0"/>
              <a:t>THA &lt;25%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(20%) – vi </a:t>
            </a:r>
            <a:r>
              <a:rPr lang="en-US" dirty="0" err="1" smtClean="0"/>
              <a:t>thể</a:t>
            </a:r>
            <a:r>
              <a:rPr lang="en-US" dirty="0" smtClean="0"/>
              <a:t> (80-100%)</a:t>
            </a:r>
          </a:p>
          <a:p>
            <a:pPr lvl="1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C3 </a:t>
            </a:r>
            <a:r>
              <a:rPr lang="en-US" b="1" i="1" dirty="0" err="1" smtClean="0">
                <a:solidFill>
                  <a:srgbClr val="FF0000"/>
                </a:solidFill>
              </a:rPr>
              <a:t>máu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giảm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95%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ĐẠI CƯƠNG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: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(-)/</a:t>
            </a:r>
            <a:r>
              <a:rPr lang="en-US" dirty="0" err="1" smtClean="0"/>
              <a:t>vết</a:t>
            </a:r>
            <a:r>
              <a:rPr lang="en-US" dirty="0" smtClean="0"/>
              <a:t> hay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&lt;100mg/m2/</a:t>
            </a:r>
            <a:r>
              <a:rPr lang="en-US" dirty="0" err="1" smtClean="0"/>
              <a:t>ngày</a:t>
            </a:r>
            <a:r>
              <a:rPr lang="en-US" dirty="0" smtClean="0"/>
              <a:t> x 3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,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&gt;=2+ hay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&gt;100mg/m2/</a:t>
            </a:r>
            <a:r>
              <a:rPr lang="en-US" dirty="0" err="1" smtClean="0"/>
              <a:t>ngày</a:t>
            </a:r>
            <a:r>
              <a:rPr lang="en-US" dirty="0" smtClean="0"/>
              <a:t> x 3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: &gt;=2 </a:t>
            </a:r>
            <a:r>
              <a:rPr lang="en-US" dirty="0" err="1" smtClean="0"/>
              <a:t>lần</a:t>
            </a:r>
            <a:r>
              <a:rPr lang="en-US" dirty="0" smtClean="0"/>
              <a:t>/6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hay &gt;=4 </a:t>
            </a:r>
            <a:r>
              <a:rPr lang="en-US" dirty="0" err="1" smtClean="0"/>
              <a:t>lần</a:t>
            </a:r>
            <a:r>
              <a:rPr lang="en-US" dirty="0" smtClean="0"/>
              <a:t>/12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corticoid: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corticoid hay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14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corticoid</a:t>
            </a:r>
          </a:p>
          <a:p>
            <a:r>
              <a:rPr lang="en-US" dirty="0" err="1" smtClean="0"/>
              <a:t>Kháng</a:t>
            </a:r>
            <a:r>
              <a:rPr lang="en-US" dirty="0" smtClean="0"/>
              <a:t> corticoid: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 </a:t>
            </a:r>
            <a:r>
              <a:rPr lang="en-US" dirty="0" err="1" smtClean="0"/>
              <a:t>sau</a:t>
            </a:r>
            <a:r>
              <a:rPr lang="en-US" dirty="0" smtClean="0"/>
              <a:t> 8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(+/- 3 </a:t>
            </a:r>
            <a:r>
              <a:rPr lang="en-US" dirty="0" err="1" smtClean="0"/>
              <a:t>liều</a:t>
            </a:r>
            <a:r>
              <a:rPr lang="en-US" dirty="0" smtClean="0"/>
              <a:t> Methylprednisolone)</a:t>
            </a:r>
          </a:p>
          <a:p>
            <a:pPr lvl="1"/>
            <a:r>
              <a:rPr lang="en-US" dirty="0" err="1" smtClean="0"/>
              <a:t>Kháng</a:t>
            </a:r>
            <a:r>
              <a:rPr lang="en-US" dirty="0" smtClean="0"/>
              <a:t> corticoid </a:t>
            </a:r>
            <a:r>
              <a:rPr lang="en-US" dirty="0" err="1" smtClean="0"/>
              <a:t>sớm</a:t>
            </a:r>
            <a:r>
              <a:rPr lang="en-US" dirty="0" smtClean="0"/>
              <a:t>: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Kháng</a:t>
            </a:r>
            <a:r>
              <a:rPr lang="en-US" dirty="0" smtClean="0"/>
              <a:t> corticoid </a:t>
            </a:r>
            <a:r>
              <a:rPr lang="en-US" dirty="0" err="1" smtClean="0"/>
              <a:t>trễ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đợt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/>
              <a:t>Kháng</a:t>
            </a:r>
            <a:r>
              <a:rPr lang="en-US" sz="3200" dirty="0"/>
              <a:t> </a:t>
            </a:r>
            <a:r>
              <a:rPr lang="en-US" sz="3200" dirty="0" err="1"/>
              <a:t>cyclosporin</a:t>
            </a:r>
            <a:r>
              <a:rPr lang="en-US" sz="3200" dirty="0"/>
              <a:t>: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CsA</a:t>
            </a:r>
            <a:r>
              <a:rPr lang="en-US" sz="3200" dirty="0"/>
              <a:t> &gt;6 </a:t>
            </a:r>
            <a:r>
              <a:rPr lang="en-US" sz="3200" dirty="0" err="1"/>
              <a:t>tháng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giảm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21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BIẾN CHỨNG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sang </a:t>
            </a:r>
            <a:r>
              <a:rPr lang="en-US" dirty="0" err="1" smtClean="0"/>
              <a:t>thương</a:t>
            </a:r>
            <a:r>
              <a:rPr lang="en-US" dirty="0" smtClean="0"/>
              <a:t> GPB (MCD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NT: =&gt;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Immuneglobulin</a:t>
            </a:r>
            <a:endParaRPr lang="en-US" dirty="0" smtClean="0"/>
          </a:p>
          <a:p>
            <a:pPr lvl="2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diệt</a:t>
            </a:r>
            <a:r>
              <a:rPr lang="en-US" dirty="0" smtClean="0"/>
              <a:t> </a:t>
            </a:r>
            <a:r>
              <a:rPr lang="en-US" dirty="0" err="1" smtClean="0"/>
              <a:t>khuẩn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BC</a:t>
            </a:r>
          </a:p>
          <a:p>
            <a:pPr lvl="2"/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-</a:t>
            </a:r>
            <a:r>
              <a:rPr lang="en-US" dirty="0" err="1" smtClean="0">
                <a:sym typeface="Symbol"/>
              </a:rPr>
              <a:t>properdin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err="1" smtClean="0">
                <a:sym typeface="Symbol"/>
              </a:rPr>
              <a:t>Phù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err="1" smtClean="0">
                <a:sym typeface="Symbol"/>
              </a:rPr>
              <a:t>Dùng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thuốc</a:t>
            </a:r>
            <a:r>
              <a:rPr lang="en-US" dirty="0" smtClean="0">
                <a:sym typeface="Symbol"/>
              </a:rPr>
              <a:t> ƯCMD </a:t>
            </a:r>
            <a:r>
              <a:rPr lang="en-US" dirty="0" err="1" smtClean="0">
                <a:sym typeface="Symbol"/>
              </a:rPr>
              <a:t>kéo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dài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TĂNG ĐÔNG: </a:t>
            </a:r>
            <a:r>
              <a:rPr lang="en-US" sz="3200" dirty="0" err="1" smtClean="0"/>
              <a:t>Thường</a:t>
            </a:r>
            <a:r>
              <a:rPr lang="en-US" sz="3200" dirty="0" smtClean="0"/>
              <a:t> TM </a:t>
            </a:r>
            <a:r>
              <a:rPr lang="en-US" sz="3200" dirty="0" err="1" smtClean="0"/>
              <a:t>thận</a:t>
            </a:r>
            <a:r>
              <a:rPr lang="en-US" sz="3200" dirty="0" smtClean="0"/>
              <a:t> =&gt;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chế</a:t>
            </a:r>
            <a:r>
              <a:rPr lang="en-US" sz="3200" dirty="0" smtClean="0"/>
              <a:t>:</a:t>
            </a:r>
          </a:p>
          <a:p>
            <a:pPr marL="742950" lvl="2" indent="-342900"/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máu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</a:t>
            </a:r>
            <a:r>
              <a:rPr lang="en-US" dirty="0" err="1" smtClean="0"/>
              <a:t>Tăng</a:t>
            </a:r>
            <a:r>
              <a:rPr lang="en-US" dirty="0" smtClean="0"/>
              <a:t>: </a:t>
            </a:r>
            <a:r>
              <a:rPr lang="en-US" dirty="0" err="1" smtClean="0"/>
              <a:t>V,VII,VIII,vWF,X,Fibrinogen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Giảm</a:t>
            </a:r>
            <a:r>
              <a:rPr lang="en-US" dirty="0" smtClean="0"/>
              <a:t>: </a:t>
            </a:r>
            <a:r>
              <a:rPr lang="en-US" dirty="0" err="1" smtClean="0"/>
              <a:t>IX,XII,Antithrombin</a:t>
            </a:r>
            <a:r>
              <a:rPr lang="en-US" dirty="0" smtClean="0"/>
              <a:t> III)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7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BIẾN CHỨNG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RỐI LOẠN NƯỚC ĐIỆN GIẢI: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máu</a:t>
            </a:r>
            <a:endParaRPr lang="en-US" dirty="0" smtClean="0"/>
          </a:p>
          <a:p>
            <a:pPr lvl="1"/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canxi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smtClean="0"/>
              <a:t>SUY DINH DƯỠNG: do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endParaRPr lang="en-US" dirty="0" smtClean="0"/>
          </a:p>
          <a:p>
            <a:r>
              <a:rPr lang="en-US" dirty="0" smtClean="0"/>
              <a:t>STC: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ít</a:t>
            </a:r>
            <a:r>
              <a:rPr lang="en-US" dirty="0" smtClean="0"/>
              <a:t> ở MCD</a:t>
            </a:r>
          </a:p>
          <a:p>
            <a:r>
              <a:rPr lang="en-US" dirty="0" smtClean="0"/>
              <a:t>VIÊM ỐNG THẬN MÔ KẼ: </a:t>
            </a:r>
            <a:r>
              <a:rPr lang="en-US" dirty="0" err="1" smtClean="0"/>
              <a:t>ít</a:t>
            </a:r>
            <a:r>
              <a:rPr lang="en-US" dirty="0" smtClean="0"/>
              <a:t> ở MCD</a:t>
            </a:r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acid </a:t>
            </a:r>
            <a:r>
              <a:rPr lang="en-US" dirty="0" err="1" smtClean="0"/>
              <a:t>amin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(+)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FSGS</a:t>
            </a:r>
          </a:p>
          <a:p>
            <a:r>
              <a:rPr lang="en-US" dirty="0" smtClean="0"/>
              <a:t>BIẾN CHỨNG DO ĐIỀU TRỊ: do corticoid </a:t>
            </a:r>
            <a:r>
              <a:rPr lang="en-US" dirty="0" err="1" smtClean="0"/>
              <a:t>và</a:t>
            </a:r>
            <a:r>
              <a:rPr lang="en-US" dirty="0" smtClean="0"/>
              <a:t> ƯCMD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1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DIỄN TIẾN DỰ HẬU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Rất</a:t>
            </a:r>
            <a:r>
              <a:rPr lang="en-US" dirty="0" smtClean="0"/>
              <a:t> hay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30-40%</a:t>
            </a:r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40-50%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10-20% </a:t>
            </a:r>
            <a:r>
              <a:rPr lang="en-US" dirty="0" err="1" smtClean="0"/>
              <a:t>bị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HCTH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tấn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4 </a:t>
            </a:r>
            <a:r>
              <a:rPr lang="en-US" sz="3200" dirty="0" err="1" smtClean="0"/>
              <a:t>tuần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khoảng</a:t>
            </a:r>
            <a:r>
              <a:rPr lang="en-US" sz="3200" dirty="0" smtClean="0"/>
              <a:t> 10% </a:t>
            </a:r>
            <a:r>
              <a:rPr lang="en-US" sz="3200" dirty="0" err="1" smtClean="0"/>
              <a:t>trẻ</a:t>
            </a:r>
            <a:r>
              <a:rPr lang="en-US" sz="3200" dirty="0" smtClean="0"/>
              <a:t> </a:t>
            </a:r>
            <a:r>
              <a:rPr lang="en-US" sz="3200" dirty="0" err="1" smtClean="0"/>
              <a:t>kháng</a:t>
            </a:r>
            <a:r>
              <a:rPr lang="en-US" sz="3200" dirty="0" smtClean="0"/>
              <a:t> corticoid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31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nhạt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endParaRPr lang="en-US" dirty="0" smtClean="0"/>
          </a:p>
          <a:p>
            <a:r>
              <a:rPr lang="en-US" dirty="0" smtClean="0"/>
              <a:t>Protein 1.5-2 g/kg/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béo</a:t>
            </a:r>
            <a:r>
              <a:rPr lang="en-US" dirty="0" smtClean="0"/>
              <a:t> &lt;=30%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calo</a:t>
            </a:r>
            <a:endParaRPr lang="en-US" dirty="0" smtClean="0"/>
          </a:p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VitD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Calcium</a:t>
            </a:r>
          </a:p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 =&gt; Lasix 1-2 mg/kg/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err="1" smtClean="0"/>
              <a:t>Chủng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&gt;2mg/kg/</a:t>
            </a:r>
            <a:r>
              <a:rPr lang="en-US" dirty="0" err="1" smtClean="0"/>
              <a:t>ngày</a:t>
            </a:r>
            <a:r>
              <a:rPr lang="en-US" dirty="0" smtClean="0"/>
              <a:t> &gt;2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chủng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vaccin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pPr lvl="1"/>
            <a:r>
              <a:rPr lang="en-US" dirty="0" err="1" smtClean="0"/>
              <a:t>Vaccin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corticoid 6 </a:t>
            </a:r>
            <a:r>
              <a:rPr lang="en-US" dirty="0" err="1" smtClean="0"/>
              <a:t>tuần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chích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&lt;0.5 mg/kg/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 BIẾN CHỨNG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VPMNKNP:</a:t>
            </a:r>
          </a:p>
          <a:p>
            <a:pPr lvl="1"/>
            <a:r>
              <a:rPr lang="en-US" dirty="0" err="1" smtClean="0"/>
              <a:t>Cefotaxime</a:t>
            </a:r>
            <a:r>
              <a:rPr lang="en-US" dirty="0" smtClean="0"/>
              <a:t> 200 mg/kg/</a:t>
            </a:r>
            <a:r>
              <a:rPr lang="en-US" dirty="0" err="1" smtClean="0"/>
              <a:t>ngày</a:t>
            </a:r>
            <a:r>
              <a:rPr lang="en-US" dirty="0" smtClean="0"/>
              <a:t> TMC chia 4 </a:t>
            </a:r>
            <a:r>
              <a:rPr lang="en-US" dirty="0" err="1" smtClean="0"/>
              <a:t>lần</a:t>
            </a:r>
            <a:r>
              <a:rPr lang="en-US" dirty="0" smtClean="0"/>
              <a:t> + </a:t>
            </a:r>
            <a:r>
              <a:rPr lang="en-US" dirty="0" err="1" smtClean="0"/>
              <a:t>Gentamycine</a:t>
            </a:r>
            <a:r>
              <a:rPr lang="en-US" dirty="0" smtClean="0"/>
              <a:t> 5mg/kg/</a:t>
            </a:r>
            <a:r>
              <a:rPr lang="en-US" dirty="0" err="1" smtClean="0"/>
              <a:t>ngày</a:t>
            </a:r>
            <a:r>
              <a:rPr lang="en-US" dirty="0" smtClean="0"/>
              <a:t> TB 1 </a:t>
            </a:r>
            <a:r>
              <a:rPr lang="en-US" dirty="0" err="1" smtClean="0"/>
              <a:t>lần</a:t>
            </a:r>
            <a:r>
              <a:rPr lang="en-US" dirty="0" smtClean="0"/>
              <a:t> (hay </a:t>
            </a:r>
            <a:r>
              <a:rPr lang="en-US" dirty="0" err="1" smtClean="0"/>
              <a:t>Neltimycine</a:t>
            </a:r>
            <a:r>
              <a:rPr lang="en-US" dirty="0" smtClean="0"/>
              <a:t> 7.5 mg/kg/</a:t>
            </a:r>
            <a:r>
              <a:rPr lang="en-US" dirty="0" err="1" smtClean="0"/>
              <a:t>ngày</a:t>
            </a:r>
            <a:r>
              <a:rPr lang="en-US" dirty="0" smtClean="0"/>
              <a:t> chia 3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Vancomycine</a:t>
            </a:r>
            <a:r>
              <a:rPr lang="en-US" dirty="0" smtClean="0"/>
              <a:t> 50 mg/kg/</a:t>
            </a:r>
            <a:r>
              <a:rPr lang="en-US" dirty="0" err="1" smtClean="0"/>
              <a:t>ngày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10 </a:t>
            </a:r>
            <a:r>
              <a:rPr lang="en-US" dirty="0" err="1" smtClean="0"/>
              <a:t>ngày</a:t>
            </a:r>
            <a:endParaRPr lang="en-US" dirty="0"/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ý PRSP</a:t>
            </a:r>
          </a:p>
          <a:p>
            <a:r>
              <a:rPr lang="en-US" dirty="0" smtClean="0"/>
              <a:t>TĂNG ĐÔNG</a:t>
            </a:r>
          </a:p>
          <a:p>
            <a:pPr lvl="1"/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endParaRPr lang="en-US" dirty="0" smtClean="0"/>
          </a:p>
          <a:p>
            <a:pPr lvl="2"/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máu</a:t>
            </a:r>
            <a:endParaRPr lang="en-US" dirty="0" smtClean="0"/>
          </a:p>
          <a:p>
            <a:pPr lvl="2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en-US" dirty="0" smtClean="0"/>
          </a:p>
          <a:p>
            <a:pPr lvl="2"/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TM –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TM </a:t>
            </a:r>
            <a:r>
              <a:rPr lang="en-US" dirty="0" err="1" smtClean="0"/>
              <a:t>đùi</a:t>
            </a:r>
            <a:endParaRPr lang="en-US" dirty="0" smtClean="0"/>
          </a:p>
          <a:p>
            <a:pPr lvl="2"/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  <a:p>
            <a:r>
              <a:rPr lang="en-US" dirty="0" smtClean="0"/>
              <a:t>GIẢM THỂ TÍCH:</a:t>
            </a:r>
          </a:p>
          <a:p>
            <a:pPr lvl="1"/>
            <a:r>
              <a:rPr lang="en-US" dirty="0" smtClean="0"/>
              <a:t>Albumin 20%: 1g/kg TTM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giờ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Sau</a:t>
            </a:r>
            <a:r>
              <a:rPr lang="en-US" dirty="0" smtClean="0"/>
              <a:t> 1h TTM =&gt; Lasix 1 mg/kg TMC</a:t>
            </a:r>
          </a:p>
          <a:p>
            <a:pPr lvl="2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=&gt; Lasix 1 mg/kg TMC</a:t>
            </a:r>
          </a:p>
          <a:p>
            <a:pPr lvl="1"/>
            <a:r>
              <a:rPr lang="en-US" dirty="0" err="1" smtClean="0"/>
              <a:t>Chú</a:t>
            </a:r>
            <a:r>
              <a:rPr lang="en-US" dirty="0" smtClean="0"/>
              <a:t> ý OAP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88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THEO DÕI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=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5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3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thử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: CN,CC,HA,TPTNT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ACR, CTM, </a:t>
            </a:r>
            <a:r>
              <a:rPr lang="en-US" dirty="0" err="1" smtClean="0"/>
              <a:t>Thận</a:t>
            </a:r>
            <a:r>
              <a:rPr lang="en-US" dirty="0" smtClean="0"/>
              <a:t>, </a:t>
            </a:r>
            <a:r>
              <a:rPr lang="en-US" dirty="0" err="1" smtClean="0"/>
              <a:t>Gan</a:t>
            </a:r>
            <a:r>
              <a:rPr lang="en-US" dirty="0" smtClean="0"/>
              <a:t>, Cholesterol </a:t>
            </a:r>
            <a:r>
              <a:rPr lang="en-US" dirty="0" err="1" smtClean="0"/>
              <a:t>máu</a:t>
            </a:r>
            <a:r>
              <a:rPr lang="en-US" dirty="0" smtClean="0"/>
              <a:t>, Ion </a:t>
            </a:r>
            <a:r>
              <a:rPr lang="en-US" dirty="0" err="1" smtClean="0"/>
              <a:t>niệu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corticoid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,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,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– </a:t>
            </a:r>
            <a:r>
              <a:rPr lang="en-US" dirty="0" err="1" smtClean="0"/>
              <a:t>khớp</a:t>
            </a:r>
            <a:r>
              <a:rPr lang="en-US" dirty="0" smtClean="0"/>
              <a:t>,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3-6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Cyclosporin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CN </a:t>
            </a:r>
            <a:r>
              <a:rPr lang="en-US" dirty="0" err="1" smtClean="0"/>
              <a:t>thận</a:t>
            </a:r>
            <a:r>
              <a:rPr lang="en-US" dirty="0" smtClean="0"/>
              <a:t>, K, Mg </a:t>
            </a:r>
            <a:r>
              <a:rPr lang="en-US" dirty="0" err="1" smtClean="0"/>
              <a:t>mỗi</a:t>
            </a:r>
            <a:r>
              <a:rPr lang="en-US" dirty="0" smtClean="0"/>
              <a:t> 3-6 </a:t>
            </a:r>
            <a:r>
              <a:rPr lang="en-US" dirty="0" err="1" smtClean="0"/>
              <a:t>tháng</a:t>
            </a:r>
            <a:endParaRPr lang="en-US" dirty="0" smtClean="0"/>
          </a:p>
          <a:p>
            <a:pPr lvl="1"/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Cyclosporin</a:t>
            </a:r>
            <a:endParaRPr lang="en-US" dirty="0" smtClean="0"/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&gt;2 </a:t>
            </a:r>
            <a:r>
              <a:rPr lang="en-US" dirty="0" err="1" smtClean="0"/>
              <a:t>năm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100" dirty="0" err="1"/>
              <a:t>Khi</a:t>
            </a:r>
            <a:r>
              <a:rPr lang="en-US" sz="3100" dirty="0"/>
              <a:t> </a:t>
            </a:r>
            <a:r>
              <a:rPr lang="en-US" sz="3100" dirty="0" err="1"/>
              <a:t>uống</a:t>
            </a:r>
            <a:r>
              <a:rPr lang="en-US" sz="3100" dirty="0"/>
              <a:t> </a:t>
            </a:r>
            <a:r>
              <a:rPr lang="en-US" sz="3100" dirty="0" smtClean="0"/>
              <a:t>Cyclophosphamide:</a:t>
            </a:r>
          </a:p>
          <a:p>
            <a:pPr lvl="1"/>
            <a:r>
              <a:rPr lang="en-US" sz="2900" dirty="0" smtClean="0"/>
              <a:t>CTM, HC </a:t>
            </a:r>
            <a:r>
              <a:rPr lang="en-US" sz="2900" dirty="0" err="1" smtClean="0"/>
              <a:t>lưới</a:t>
            </a:r>
            <a:endParaRPr lang="en-US" sz="2900" dirty="0" smtClean="0"/>
          </a:p>
          <a:p>
            <a:pPr lvl="1"/>
            <a:r>
              <a:rPr lang="en-US" sz="2900" dirty="0" smtClean="0"/>
              <a:t>HC </a:t>
            </a:r>
            <a:r>
              <a:rPr lang="en-US" sz="2900" dirty="0" err="1" smtClean="0"/>
              <a:t>niệu</a:t>
            </a:r>
            <a:endParaRPr lang="en-US" sz="2900" dirty="0" smtClean="0"/>
          </a:p>
          <a:p>
            <a:pPr lvl="1"/>
            <a:r>
              <a:rPr lang="en-US" sz="2900" dirty="0" smtClean="0"/>
              <a:t>CK </a:t>
            </a:r>
            <a:r>
              <a:rPr lang="en-US" sz="2900" dirty="0" err="1" smtClean="0"/>
              <a:t>kinh</a:t>
            </a:r>
            <a:r>
              <a:rPr lang="en-US" sz="2900" dirty="0" smtClean="0"/>
              <a:t> </a:t>
            </a:r>
            <a:r>
              <a:rPr lang="en-US" sz="2900" dirty="0" err="1" smtClean="0"/>
              <a:t>nguyệt</a:t>
            </a:r>
            <a:r>
              <a:rPr lang="en-US" sz="2900" dirty="0" smtClean="0"/>
              <a:t> ở </a:t>
            </a:r>
            <a:r>
              <a:rPr lang="en-US" sz="2900" dirty="0" err="1" smtClean="0"/>
              <a:t>nữ</a:t>
            </a:r>
            <a:r>
              <a:rPr lang="en-US" sz="2900" dirty="0" smtClean="0"/>
              <a:t> </a:t>
            </a:r>
            <a:r>
              <a:rPr lang="en-US" sz="2900" dirty="0" err="1" smtClean="0"/>
              <a:t>dậy</a:t>
            </a:r>
            <a:r>
              <a:rPr lang="en-US" sz="2900" dirty="0" smtClean="0"/>
              <a:t> </a:t>
            </a:r>
            <a:r>
              <a:rPr lang="en-US" sz="2900" dirty="0" err="1" smtClean="0"/>
              <a:t>thì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99572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 DÕI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CTM,TQ,TCK,Fibrinogen,Lipid</a:t>
            </a:r>
            <a:r>
              <a:rPr lang="en-US" dirty="0" smtClean="0"/>
              <a:t> </a:t>
            </a:r>
            <a:r>
              <a:rPr lang="en-US" dirty="0" err="1" smtClean="0"/>
              <a:t>máu,CN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gan</a:t>
            </a:r>
            <a:r>
              <a:rPr lang="en-US" dirty="0" smtClean="0"/>
              <a:t> : </a:t>
            </a:r>
            <a:r>
              <a:rPr lang="en-US" dirty="0" err="1" smtClean="0"/>
              <a:t>mỗi</a:t>
            </a:r>
            <a:r>
              <a:rPr lang="en-US" dirty="0" smtClean="0"/>
              <a:t> 3-6 </a:t>
            </a:r>
            <a:r>
              <a:rPr lang="en-US" dirty="0" err="1" smtClean="0"/>
              <a:t>tháng</a:t>
            </a:r>
            <a:endParaRPr lang="en-US" dirty="0" smtClean="0"/>
          </a:p>
          <a:p>
            <a:pPr lvl="1"/>
            <a:r>
              <a:rPr lang="en-US" dirty="0" smtClean="0"/>
              <a:t>TSH, T4: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endParaRPr lang="en-US" dirty="0"/>
          </a:p>
          <a:p>
            <a:pPr lvl="1"/>
            <a:r>
              <a:rPr lang="en-US" dirty="0" err="1" smtClean="0"/>
              <a:t>Sốt</a:t>
            </a:r>
            <a:endParaRPr lang="en-US" dirty="0" smtClean="0"/>
          </a:p>
          <a:p>
            <a:pPr lvl="1"/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dirty="0" err="1" smtClean="0"/>
              <a:t>bụng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1"/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&gt;=2+ </a:t>
            </a: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smtClean="0"/>
              <a:t>tục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HCTH NGUYÊN PHÁT</a:t>
            </a:r>
          </a:p>
          <a:p>
            <a:pPr lvl="1"/>
            <a:r>
              <a:rPr lang="en-US" dirty="0" smtClean="0"/>
              <a:t>MCD</a:t>
            </a:r>
          </a:p>
          <a:p>
            <a:pPr lvl="1"/>
            <a:r>
              <a:rPr lang="en-US" dirty="0" smtClean="0"/>
              <a:t>FSGS</a:t>
            </a:r>
          </a:p>
          <a:p>
            <a:pPr lvl="1"/>
            <a:r>
              <a:rPr lang="en-US" dirty="0" err="1" smtClean="0"/>
              <a:t>MesP</a:t>
            </a:r>
            <a:endParaRPr lang="en-US" dirty="0" smtClean="0"/>
          </a:p>
          <a:p>
            <a:pPr lvl="1"/>
            <a:r>
              <a:rPr lang="en-US" dirty="0" smtClean="0"/>
              <a:t>MN</a:t>
            </a:r>
          </a:p>
          <a:p>
            <a:pPr lvl="1"/>
            <a:r>
              <a:rPr lang="en-US" dirty="0" smtClean="0"/>
              <a:t>MPGN</a:t>
            </a:r>
          </a:p>
          <a:p>
            <a:r>
              <a:rPr lang="en-US" dirty="0" smtClean="0"/>
              <a:t>HCTH THỨ PHÁT</a:t>
            </a:r>
          </a:p>
          <a:p>
            <a:r>
              <a:rPr lang="en-US" dirty="0" smtClean="0"/>
              <a:t>HCTH Ở TRẺ NHŨ NHI (&lt;1 TUỔI)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HỘI CHỨNG THẬN HƯ NHŨ NHI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smtClean="0"/>
              <a:t>HCTH </a:t>
            </a:r>
            <a:r>
              <a:rPr lang="en-US" dirty="0" err="1" smtClean="0"/>
              <a:t>bẩm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Loại</a:t>
            </a:r>
            <a:r>
              <a:rPr lang="en-US" dirty="0" smtClean="0"/>
              <a:t> Finnish)</a:t>
            </a:r>
          </a:p>
          <a:p>
            <a:pPr lvl="1"/>
            <a:r>
              <a:rPr lang="en-US" dirty="0" smtClean="0"/>
              <a:t>FSGS</a:t>
            </a:r>
          </a:p>
          <a:p>
            <a:pPr lvl="1"/>
            <a:r>
              <a:rPr lang="en-US" dirty="0" smtClean="0"/>
              <a:t>$ Denys-</a:t>
            </a:r>
            <a:r>
              <a:rPr lang="en-US" dirty="0" err="1" smtClean="0"/>
              <a:t>Drash</a:t>
            </a:r>
            <a:r>
              <a:rPr lang="en-US" dirty="0" smtClean="0"/>
              <a:t> (</a:t>
            </a:r>
            <a:r>
              <a:rPr lang="en-US" dirty="0" err="1" smtClean="0"/>
              <a:t>Xơ</a:t>
            </a:r>
            <a:r>
              <a:rPr lang="en-US" dirty="0" smtClean="0"/>
              <a:t> chai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tỏa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MCD (</a:t>
            </a:r>
            <a:r>
              <a:rPr lang="en-US" dirty="0" err="1" smtClean="0"/>
              <a:t>hiếm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HCTH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corticoid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sang </a:t>
            </a:r>
            <a:r>
              <a:rPr lang="en-US" dirty="0" err="1" smtClean="0"/>
              <a:t>thương</a:t>
            </a:r>
            <a:r>
              <a:rPr lang="en-US" dirty="0" smtClean="0"/>
              <a:t> GPB =&gt; chia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HCTH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 </a:t>
            </a:r>
            <a:r>
              <a:rPr lang="en-US" dirty="0" err="1" smtClean="0"/>
              <a:t>và</a:t>
            </a:r>
            <a:r>
              <a:rPr lang="en-US" dirty="0" smtClean="0"/>
              <a:t> HCTH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DỊCH TỄ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1-10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smtClean="0"/>
              <a:t>75% &lt;6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MCD </a:t>
            </a:r>
            <a:r>
              <a:rPr lang="en-US" dirty="0" err="1" smtClean="0"/>
              <a:t>là</a:t>
            </a:r>
            <a:r>
              <a:rPr lang="en-US" dirty="0" smtClean="0"/>
              <a:t> 2.5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FSGS </a:t>
            </a:r>
            <a:r>
              <a:rPr lang="en-US" dirty="0" err="1" smtClean="0"/>
              <a:t>là</a:t>
            </a:r>
            <a:r>
              <a:rPr lang="en-US" dirty="0" smtClean="0"/>
              <a:t> 6 </a:t>
            </a:r>
            <a:r>
              <a:rPr lang="en-US" dirty="0" err="1" smtClean="0"/>
              <a:t>tuổi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&lt;5t</a:t>
            </a:r>
          </a:p>
          <a:p>
            <a:pPr lvl="1"/>
            <a:r>
              <a:rPr lang="en-US" dirty="0" smtClean="0"/>
              <a:t>&gt;90% MCD</a:t>
            </a:r>
          </a:p>
          <a:p>
            <a:pPr lvl="1"/>
            <a:r>
              <a:rPr lang="en-US" dirty="0" smtClean="0"/>
              <a:t>7% FSGS</a:t>
            </a:r>
          </a:p>
          <a:p>
            <a:pPr lvl="1"/>
            <a:r>
              <a:rPr lang="en-US" dirty="0" smtClean="0"/>
              <a:t>1-2% MPGN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&gt;10t:</a:t>
            </a:r>
          </a:p>
          <a:p>
            <a:pPr lvl="1"/>
            <a:r>
              <a:rPr lang="en-US" dirty="0" smtClean="0"/>
              <a:t>50% MCD</a:t>
            </a:r>
          </a:p>
          <a:p>
            <a:pPr lvl="1"/>
            <a:r>
              <a:rPr lang="en-US" dirty="0" smtClean="0"/>
              <a:t>30% MPGN</a:t>
            </a:r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&lt;8t (Nam/</a:t>
            </a:r>
            <a:r>
              <a:rPr lang="en-US" dirty="0" err="1" smtClean="0"/>
              <a:t>Nữ</a:t>
            </a:r>
            <a:r>
              <a:rPr lang="en-US" dirty="0" smtClean="0"/>
              <a:t> = 1.5-2) </a:t>
            </a:r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&lt;8t (Nam/</a:t>
            </a:r>
            <a:r>
              <a:rPr lang="en-US" dirty="0" err="1" smtClean="0"/>
              <a:t>Nữ</a:t>
            </a:r>
            <a:r>
              <a:rPr lang="en-US" dirty="0" smtClean="0"/>
              <a:t>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SINH LÝ BỆNH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TIỂU ĐẠM</a:t>
            </a:r>
            <a:endParaRPr lang="en-US" dirty="0"/>
          </a:p>
          <a:p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BN,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r>
              <a:rPr lang="en-US" dirty="0" err="1" smtClean="0"/>
              <a:t>Thể</a:t>
            </a:r>
            <a:r>
              <a:rPr lang="en-US" dirty="0" smtClean="0"/>
              <a:t> MCD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MN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endParaRPr lang="en-US" dirty="0" smtClean="0"/>
          </a:p>
          <a:p>
            <a:r>
              <a:rPr lang="en-US" dirty="0" err="1" smtClean="0"/>
              <a:t>Thể</a:t>
            </a:r>
            <a:r>
              <a:rPr lang="en-US" dirty="0" smtClean="0"/>
              <a:t> MCD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SINH LÝ BỆNH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GIẢM ALBUMIN MÁU</a:t>
            </a:r>
            <a:endParaRPr lang="en-US" dirty="0"/>
          </a:p>
          <a:p>
            <a:r>
              <a:rPr lang="en-US" dirty="0" err="1" smtClean="0"/>
              <a:t>Mất</a:t>
            </a:r>
            <a:r>
              <a:rPr lang="en-US" dirty="0" smtClean="0"/>
              <a:t> qua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(</a:t>
            </a:r>
            <a:r>
              <a:rPr lang="en-US" i="1" dirty="0" err="1" smtClean="0"/>
              <a:t>chủ</a:t>
            </a:r>
            <a:r>
              <a:rPr lang="en-US" i="1" dirty="0" smtClean="0"/>
              <a:t> </a:t>
            </a:r>
            <a:r>
              <a:rPr lang="en-US" i="1" dirty="0" err="1" smtClean="0"/>
              <a:t>yếu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thoái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protein ở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SINH LÝ BỆNH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PHÙ =&gt;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Underfill</a:t>
            </a:r>
            <a:r>
              <a:rPr lang="en-US" dirty="0" smtClean="0"/>
              <a:t>: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niệu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albumin </a:t>
            </a:r>
            <a:r>
              <a:rPr lang="en-US" dirty="0" err="1" smtClean="0"/>
              <a:t>máu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keo</a:t>
            </a:r>
            <a:r>
              <a:rPr lang="en-US" dirty="0" smtClean="0"/>
              <a:t> =&gt; </a:t>
            </a:r>
            <a:r>
              <a:rPr lang="en-US" dirty="0" err="1" smtClean="0"/>
              <a:t>phù</a:t>
            </a:r>
            <a:r>
              <a:rPr lang="en-US" dirty="0" smtClean="0"/>
              <a:t> + </a:t>
            </a:r>
            <a:r>
              <a:rPr lang="en-US" dirty="0" err="1" smtClean="0"/>
              <a:t>giảm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=&gt; (+) RAA =&gt; </a:t>
            </a:r>
            <a:r>
              <a:rPr lang="en-US" dirty="0" err="1" smtClean="0"/>
              <a:t>tăng</a:t>
            </a:r>
            <a:r>
              <a:rPr lang="en-US" dirty="0" smtClean="0"/>
              <a:t> THT Na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ước</a:t>
            </a:r>
            <a:r>
              <a:rPr lang="en-US" dirty="0" smtClean="0"/>
              <a:t> =&gt; </a:t>
            </a:r>
            <a:r>
              <a:rPr lang="en-US" dirty="0" err="1" smtClean="0"/>
              <a:t>Nhưng</a:t>
            </a:r>
            <a:r>
              <a:rPr lang="en-US" dirty="0" smtClean="0"/>
              <a:t> do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keo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Na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THT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endParaRPr lang="en-US" dirty="0" smtClean="0"/>
          </a:p>
          <a:p>
            <a:pPr lvl="1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) =&gt;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MCD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2"/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renin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tăng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THT Na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(-) Renin (VD: </a:t>
            </a:r>
            <a:r>
              <a:rPr lang="en-US" dirty="0" err="1" smtClean="0"/>
              <a:t>Truyền</a:t>
            </a:r>
            <a:r>
              <a:rPr lang="en-US" dirty="0" smtClean="0"/>
              <a:t> albumin) hay (-)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aldosterone (VD: ACEI)</a:t>
            </a:r>
          </a:p>
          <a:p>
            <a:pPr lvl="2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albumin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V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ở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corticoid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SINH LÝ BỆNH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PHÙ =&gt;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r>
              <a:rPr lang="en-US" dirty="0" err="1" smtClean="0"/>
              <a:t>Thuyết</a:t>
            </a:r>
            <a:r>
              <a:rPr lang="en-US" dirty="0" smtClean="0"/>
              <a:t> Overfill (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Underfill</a:t>
            </a:r>
            <a:r>
              <a:rPr lang="en-US" dirty="0" smtClean="0"/>
              <a:t>) =&gt;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Na =&gt;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smtClean="0"/>
              <a:t> ANP </a:t>
            </a:r>
            <a:r>
              <a:rPr lang="en-US" dirty="0" smtClean="0"/>
              <a:t>ở ÔTX =&gt;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smtClean="0"/>
              <a:t>Na</a:t>
            </a:r>
          </a:p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Underfill</a:t>
            </a:r>
            <a:r>
              <a:rPr lang="en-US" dirty="0" smtClean="0"/>
              <a:t> hay Overfill ở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HCTH</a:t>
            </a:r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đạm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 lvl="1"/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keo</a:t>
            </a:r>
            <a:endParaRPr lang="en-US" dirty="0" smtClean="0"/>
          </a:p>
          <a:p>
            <a:r>
              <a:rPr lang="en-US" dirty="0" smtClean="0"/>
              <a:t>Ở MCD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gđ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underfill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gđ</a:t>
            </a:r>
            <a:r>
              <a:rPr lang="en-US" dirty="0" smtClean="0"/>
              <a:t> </a:t>
            </a:r>
            <a:r>
              <a:rPr lang="en-US" dirty="0" err="1" smtClean="0"/>
              <a:t>mạn</a:t>
            </a:r>
            <a:r>
              <a:rPr lang="en-US" dirty="0" smtClean="0"/>
              <a:t>: </a:t>
            </a:r>
            <a:r>
              <a:rPr lang="en-US" dirty="0" err="1" smtClean="0"/>
              <a:t>thuyết</a:t>
            </a:r>
            <a:r>
              <a:rPr lang="en-US" dirty="0" smtClean="0"/>
              <a:t> overfill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2149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HỘI CHỨNG THẬN HƯ</vt:lpstr>
      <vt:lpstr>ĐẠI CƯƠNG</vt:lpstr>
      <vt:lpstr>PHÂN LOẠI</vt:lpstr>
      <vt:lpstr>HỘI CHỨNG THẬN HƯ NHŨ NHI</vt:lpstr>
      <vt:lpstr>DỊCH TỄ HỌC</vt:lpstr>
      <vt:lpstr>SINH LÝ BỆNH</vt:lpstr>
      <vt:lpstr>SINH LÝ BỆNH</vt:lpstr>
      <vt:lpstr>SINH LÝ BỆNH</vt:lpstr>
      <vt:lpstr>SINH LÝ BỆNH</vt:lpstr>
      <vt:lpstr>SINH LÝ BỆNH</vt:lpstr>
      <vt:lpstr>CƠ CHẾ BỆNH SINH</vt:lpstr>
      <vt:lpstr>LÂM SÀNG</vt:lpstr>
      <vt:lpstr>CẬN LÂM SÀNG</vt:lpstr>
      <vt:lpstr>SINH THIẾT THẬN</vt:lpstr>
      <vt:lpstr>GIẢI PHẪU BỆNH + LÂM SÀNG</vt:lpstr>
      <vt:lpstr>GIẢI PHẪU BỆNH + LÂM SÀNG</vt:lpstr>
      <vt:lpstr>GIẢI PHẪU BỆNH + LÂM SÀNG</vt:lpstr>
      <vt:lpstr>GIẢI PHẪU BỆNH + LÂM SÀNG</vt:lpstr>
      <vt:lpstr>GIẢI PHẪU BỆNH + LÂM SÀNG</vt:lpstr>
      <vt:lpstr>BIẾN CHỨNG</vt:lpstr>
      <vt:lpstr>BIẾN CHỨNG</vt:lpstr>
      <vt:lpstr>DIỄN TIẾN DỰ HẬU</vt:lpstr>
      <vt:lpstr>ĐIỀU TRỊ</vt:lpstr>
      <vt:lpstr>ĐIỀU TRỊ BIẾN CHỨNG</vt:lpstr>
      <vt:lpstr>THEO DÕI</vt:lpstr>
      <vt:lpstr>THEO DÕI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HỘI CHỨNG THẬN HƯ</dc:title>
  <dc:creator>Vinh Trieu</dc:creator>
  <cp:lastModifiedBy>Vinh Trieu</cp:lastModifiedBy>
  <cp:revision>31</cp:revision>
  <dcterms:created xsi:type="dcterms:W3CDTF">2006-08-16T00:00:00Z</dcterms:created>
  <dcterms:modified xsi:type="dcterms:W3CDTF">2019-06-22T01:40:05Z</dcterms:modified>
</cp:coreProperties>
</file>