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60" r:id="rId4"/>
    <p:sldId id="265" r:id="rId5"/>
    <p:sldId id="266" r:id="rId6"/>
    <p:sldId id="295" r:id="rId7"/>
    <p:sldId id="267" r:id="rId8"/>
    <p:sldId id="269" r:id="rId9"/>
    <p:sldId id="270" r:id="rId10"/>
    <p:sldId id="258" r:id="rId11"/>
    <p:sldId id="271" r:id="rId12"/>
    <p:sldId id="273" r:id="rId13"/>
    <p:sldId id="277" r:id="rId14"/>
    <p:sldId id="296" r:id="rId15"/>
    <p:sldId id="298" r:id="rId16"/>
    <p:sldId id="285" r:id="rId17"/>
    <p:sldId id="287" r:id="rId18"/>
    <p:sldId id="289" r:id="rId19"/>
    <p:sldId id="290" r:id="rId20"/>
    <p:sldId id="276" r:id="rId21"/>
    <p:sldId id="283" r:id="rId22"/>
    <p:sldId id="278" r:id="rId23"/>
    <p:sldId id="280" r:id="rId24"/>
    <p:sldId id="282" r:id="rId25"/>
    <p:sldId id="281" r:id="rId26"/>
    <p:sldId id="291" r:id="rId27"/>
    <p:sldId id="292" r:id="rId28"/>
    <p:sldId id="293" r:id="rId29"/>
    <p:sldId id="26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2362" autoAdjust="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15E3E4-60A0-4CF5-9916-A03E0EC86DC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FC758C1-B38E-46A5-BB60-188596D4D9CE}">
      <dgm:prSet phldrT="[Text]"/>
      <dgm:spPr/>
      <dgm:t>
        <a:bodyPr/>
        <a:lstStyle/>
        <a:p>
          <a:r>
            <a:rPr lang="en-US" dirty="0" err="1"/>
            <a:t>Rớt</a:t>
          </a:r>
          <a:r>
            <a:rPr lang="en-US" dirty="0"/>
            <a:t> </a:t>
          </a:r>
          <a:r>
            <a:rPr lang="en-US" dirty="0" err="1"/>
            <a:t>xuống</a:t>
          </a:r>
          <a:r>
            <a:rPr lang="en-US" dirty="0"/>
            <a:t> </a:t>
          </a:r>
          <a:r>
            <a:rPr lang="en-US" dirty="0" err="1"/>
            <a:t>nước</a:t>
          </a:r>
          <a:endParaRPr lang="en-US" dirty="0"/>
        </a:p>
      </dgm:t>
    </dgm:pt>
    <dgm:pt modelId="{21ED8234-96D3-475E-B0C5-7A539C7BC07B}" type="parTrans" cxnId="{82A518F7-BBFF-42CC-BF8F-3AE38A20B358}">
      <dgm:prSet/>
      <dgm:spPr/>
      <dgm:t>
        <a:bodyPr/>
        <a:lstStyle/>
        <a:p>
          <a:endParaRPr lang="en-US"/>
        </a:p>
      </dgm:t>
    </dgm:pt>
    <dgm:pt modelId="{3291DE86-C402-4C9F-A90D-DFDF439D2A88}" type="sibTrans" cxnId="{82A518F7-BBFF-42CC-BF8F-3AE38A20B358}">
      <dgm:prSet/>
      <dgm:spPr/>
      <dgm:t>
        <a:bodyPr/>
        <a:lstStyle/>
        <a:p>
          <a:endParaRPr lang="en-US"/>
        </a:p>
      </dgm:t>
    </dgm:pt>
    <dgm:pt modelId="{C0A028DC-EFD0-403F-9317-E585272D878A}">
      <dgm:prSet phldrT="[Text]"/>
      <dgm:spPr/>
      <dgm:t>
        <a:bodyPr/>
        <a:lstStyle/>
        <a:p>
          <a:r>
            <a:rPr lang="en-US" dirty="0" err="1"/>
            <a:t>Hoảng</a:t>
          </a:r>
          <a:r>
            <a:rPr lang="en-US" dirty="0"/>
            <a:t> </a:t>
          </a:r>
          <a:r>
            <a:rPr lang="en-US" dirty="0" err="1"/>
            <a:t>loạn</a:t>
          </a:r>
          <a:r>
            <a:rPr lang="en-US" dirty="0"/>
            <a:t>, </a:t>
          </a:r>
          <a:r>
            <a:rPr lang="en-US" dirty="0" err="1"/>
            <a:t>mất</a:t>
          </a:r>
          <a:r>
            <a:rPr lang="en-US" dirty="0"/>
            <a:t> </a:t>
          </a:r>
          <a:r>
            <a:rPr lang="en-US" dirty="0" err="1"/>
            <a:t>nhịp</a:t>
          </a:r>
          <a:r>
            <a:rPr lang="en-US" dirty="0"/>
            <a:t> </a:t>
          </a:r>
          <a:r>
            <a:rPr lang="en-US" dirty="0" err="1"/>
            <a:t>thở</a:t>
          </a:r>
          <a:r>
            <a:rPr lang="en-US" dirty="0"/>
            <a:t> </a:t>
          </a:r>
          <a:r>
            <a:rPr lang="en-US" dirty="0" err="1"/>
            <a:t>bình</a:t>
          </a:r>
          <a:r>
            <a:rPr lang="en-US" dirty="0"/>
            <a:t> </a:t>
          </a:r>
          <a:r>
            <a:rPr lang="en-US" dirty="0" err="1"/>
            <a:t>thường</a:t>
          </a:r>
          <a:r>
            <a:rPr lang="en-US" dirty="0"/>
            <a:t>, </a:t>
          </a:r>
          <a:r>
            <a:rPr lang="en-US" dirty="0" err="1"/>
            <a:t>nín</a:t>
          </a:r>
          <a:r>
            <a:rPr lang="en-US" dirty="0"/>
            <a:t> </a:t>
          </a:r>
          <a:r>
            <a:rPr lang="en-US" dirty="0" err="1"/>
            <a:t>thở</a:t>
          </a:r>
          <a:endParaRPr lang="en-US" dirty="0"/>
        </a:p>
      </dgm:t>
    </dgm:pt>
    <dgm:pt modelId="{5D281730-F932-4388-94BE-0B15ECB715AE}" type="parTrans" cxnId="{0D3642F0-3A12-4E76-BF81-4E762C098F8C}">
      <dgm:prSet/>
      <dgm:spPr/>
      <dgm:t>
        <a:bodyPr/>
        <a:lstStyle/>
        <a:p>
          <a:endParaRPr lang="en-US"/>
        </a:p>
      </dgm:t>
    </dgm:pt>
    <dgm:pt modelId="{C6FB0B3B-310F-45CD-AF74-B40FB5867ED5}" type="sibTrans" cxnId="{0D3642F0-3A12-4E76-BF81-4E762C098F8C}">
      <dgm:prSet/>
      <dgm:spPr/>
      <dgm:t>
        <a:bodyPr/>
        <a:lstStyle/>
        <a:p>
          <a:endParaRPr lang="en-US"/>
        </a:p>
      </dgm:t>
    </dgm:pt>
    <dgm:pt modelId="{F3D6C46F-B4CC-4D8E-8474-7B7ED1329F01}">
      <dgm:prSet phldrT="[Text]"/>
      <dgm:spPr/>
      <dgm:t>
        <a:bodyPr/>
        <a:lstStyle/>
        <a:p>
          <a:r>
            <a:rPr lang="en-US" dirty="0" err="1"/>
            <a:t>Nỗ</a:t>
          </a:r>
          <a:r>
            <a:rPr lang="en-US" dirty="0"/>
            <a:t> </a:t>
          </a:r>
          <a:r>
            <a:rPr lang="en-US" dirty="0" err="1"/>
            <a:t>lực</a:t>
          </a:r>
          <a:r>
            <a:rPr lang="en-US" dirty="0"/>
            <a:t> </a:t>
          </a:r>
          <a:r>
            <a:rPr lang="en-US" dirty="0" err="1"/>
            <a:t>ngoi</a:t>
          </a:r>
          <a:r>
            <a:rPr lang="en-US" dirty="0"/>
            <a:t> </a:t>
          </a:r>
          <a:r>
            <a:rPr lang="en-US" dirty="0" err="1"/>
            <a:t>lên</a:t>
          </a:r>
          <a:r>
            <a:rPr lang="en-US" dirty="0"/>
            <a:t> </a:t>
          </a:r>
          <a:r>
            <a:rPr lang="en-US" dirty="0" err="1"/>
            <a:t>mặt</a:t>
          </a:r>
          <a:r>
            <a:rPr lang="en-US" dirty="0"/>
            <a:t> </a:t>
          </a:r>
          <a:r>
            <a:rPr lang="en-US" dirty="0" err="1"/>
            <a:t>nước</a:t>
          </a:r>
          <a:endParaRPr lang="en-US" dirty="0"/>
        </a:p>
      </dgm:t>
    </dgm:pt>
    <dgm:pt modelId="{49CE7117-28E0-49A7-9537-E4F9A16A1D13}" type="parTrans" cxnId="{96E75BDA-D2EB-45FD-87ED-3E6DC4E7E6CE}">
      <dgm:prSet/>
      <dgm:spPr/>
      <dgm:t>
        <a:bodyPr/>
        <a:lstStyle/>
        <a:p>
          <a:endParaRPr lang="en-US"/>
        </a:p>
      </dgm:t>
    </dgm:pt>
    <dgm:pt modelId="{71B7631C-6773-4614-9D5E-95E44B529DD4}" type="sibTrans" cxnId="{96E75BDA-D2EB-45FD-87ED-3E6DC4E7E6CE}">
      <dgm:prSet/>
      <dgm:spPr/>
      <dgm:t>
        <a:bodyPr/>
        <a:lstStyle/>
        <a:p>
          <a:endParaRPr lang="en-US"/>
        </a:p>
      </dgm:t>
    </dgm:pt>
    <dgm:pt modelId="{3B3DA3D5-B377-4D29-96A2-32EB6FACDF06}">
      <dgm:prSet phldrT="[Text]"/>
      <dgm:spPr/>
      <dgm:t>
        <a:bodyPr/>
        <a:lstStyle/>
        <a:p>
          <a:r>
            <a:rPr lang="en-US" dirty="0" err="1"/>
            <a:t>Giảm</a:t>
          </a:r>
          <a:r>
            <a:rPr lang="en-US" dirty="0"/>
            <a:t> oxy </a:t>
          </a:r>
        </a:p>
      </dgm:t>
    </dgm:pt>
    <dgm:pt modelId="{23F04394-0326-447E-882D-E47BBE57CC8F}" type="parTrans" cxnId="{786C01FE-FD7D-4384-80C3-CBB0928DE464}">
      <dgm:prSet/>
      <dgm:spPr/>
      <dgm:t>
        <a:bodyPr/>
        <a:lstStyle/>
        <a:p>
          <a:endParaRPr lang="en-US"/>
        </a:p>
      </dgm:t>
    </dgm:pt>
    <dgm:pt modelId="{DE0E5C4A-18ED-40B8-97FB-A8502691AC54}" type="sibTrans" cxnId="{786C01FE-FD7D-4384-80C3-CBB0928DE464}">
      <dgm:prSet/>
      <dgm:spPr/>
      <dgm:t>
        <a:bodyPr/>
        <a:lstStyle/>
        <a:p>
          <a:endParaRPr lang="en-US"/>
        </a:p>
      </dgm:t>
    </dgm:pt>
    <dgm:pt modelId="{2AD8E2CC-F729-4A4A-96D7-3A1D55FBBB9E}">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a:t>Do </a:t>
          </a:r>
          <a:r>
            <a:rPr lang="en-US" dirty="0" err="1"/>
            <a:t>nỗ</a:t>
          </a:r>
          <a:r>
            <a:rPr lang="en-US" dirty="0"/>
            <a:t> </a:t>
          </a:r>
          <a:r>
            <a:rPr lang="en-US" dirty="0" err="1"/>
            <a:t>lực</a:t>
          </a:r>
          <a:r>
            <a:rPr lang="en-US" dirty="0"/>
            <a:t> </a:t>
          </a:r>
          <a:r>
            <a:rPr lang="en-US" dirty="0" err="1"/>
            <a:t>hít</a:t>
          </a:r>
          <a:r>
            <a:rPr lang="en-US" dirty="0"/>
            <a:t> </a:t>
          </a:r>
          <a:r>
            <a:rPr lang="en-US" dirty="0" err="1"/>
            <a:t>vào</a:t>
          </a:r>
          <a:r>
            <a:rPr lang="en-US" dirty="0"/>
            <a:t> </a:t>
          </a:r>
          <a:r>
            <a:rPr lang="en-US" dirty="0">
              <a:sym typeface="Wingdings" pitchFamily="2" charset="2"/>
            </a:rPr>
            <a:t> </a:t>
          </a:r>
          <a:r>
            <a:rPr lang="en-US" dirty="0" err="1"/>
            <a:t>Hít</a:t>
          </a:r>
          <a:r>
            <a:rPr lang="en-US" dirty="0"/>
            <a:t> </a:t>
          </a:r>
          <a:r>
            <a:rPr lang="en-US" dirty="0" err="1"/>
            <a:t>sặc</a:t>
          </a:r>
          <a:r>
            <a:rPr lang="en-US" dirty="0"/>
            <a:t>/</a:t>
          </a:r>
          <a:r>
            <a:rPr lang="en-US" dirty="0" err="1"/>
            <a:t>Đóng</a:t>
          </a:r>
          <a:r>
            <a:rPr lang="en-US" dirty="0"/>
            <a:t> </a:t>
          </a:r>
          <a:r>
            <a:rPr lang="en-US" dirty="0" err="1"/>
            <a:t>nắp</a:t>
          </a:r>
          <a:r>
            <a:rPr lang="en-US" dirty="0"/>
            <a:t> </a:t>
          </a:r>
          <a:r>
            <a:rPr lang="en-US" dirty="0" err="1"/>
            <a:t>thanh</a:t>
          </a:r>
          <a:r>
            <a:rPr lang="en-US" dirty="0"/>
            <a:t> </a:t>
          </a:r>
          <a:r>
            <a:rPr lang="en-US" dirty="0" err="1"/>
            <a:t>môn</a:t>
          </a:r>
          <a:endParaRPr lang="en-US" dirty="0"/>
        </a:p>
      </dgm:t>
    </dgm:pt>
    <dgm:pt modelId="{5A6C4A72-E2B9-47F0-A287-3422B31E55A0}" type="parTrans" cxnId="{3A20D36A-C59A-46F7-A820-06C4D87E090A}">
      <dgm:prSet/>
      <dgm:spPr/>
      <dgm:t>
        <a:bodyPr/>
        <a:lstStyle/>
        <a:p>
          <a:endParaRPr lang="en-US"/>
        </a:p>
      </dgm:t>
    </dgm:pt>
    <dgm:pt modelId="{4AC5FD04-444D-432B-9E3E-188E22560CB7}" type="sibTrans" cxnId="{3A20D36A-C59A-46F7-A820-06C4D87E090A}">
      <dgm:prSet/>
      <dgm:spPr/>
      <dgm:t>
        <a:bodyPr/>
        <a:lstStyle/>
        <a:p>
          <a:endParaRPr lang="en-US"/>
        </a:p>
      </dgm:t>
    </dgm:pt>
    <dgm:pt modelId="{7B0C525B-AA14-4A20-85F6-D62278D0B325}">
      <dgm:prSet phldrT="[Text]"/>
      <dgm:spPr/>
      <dgm:t>
        <a:bodyPr/>
        <a:lstStyle/>
        <a:p>
          <a:r>
            <a:rPr lang="en-US" dirty="0" err="1"/>
            <a:t>Ảnh</a:t>
          </a:r>
          <a:r>
            <a:rPr lang="en-US" dirty="0"/>
            <a:t> </a:t>
          </a:r>
          <a:r>
            <a:rPr lang="en-US" dirty="0" err="1"/>
            <a:t>hưởng</a:t>
          </a:r>
          <a:r>
            <a:rPr lang="en-US" dirty="0"/>
            <a:t> </a:t>
          </a:r>
          <a:r>
            <a:rPr lang="en-US" dirty="0" err="1"/>
            <a:t>cơ</a:t>
          </a:r>
          <a:r>
            <a:rPr lang="en-US" dirty="0"/>
            <a:t> </a:t>
          </a:r>
          <a:r>
            <a:rPr lang="en-US" dirty="0" err="1"/>
            <a:t>quan</a:t>
          </a:r>
          <a:endParaRPr lang="en-US" dirty="0"/>
        </a:p>
      </dgm:t>
    </dgm:pt>
    <dgm:pt modelId="{C2B87060-6693-4A02-A002-B2E2D245297D}" type="parTrans" cxnId="{7C563471-3034-4E8F-8727-04F7B5D2869B}">
      <dgm:prSet/>
      <dgm:spPr/>
      <dgm:t>
        <a:bodyPr/>
        <a:lstStyle/>
        <a:p>
          <a:endParaRPr lang="en-US"/>
        </a:p>
      </dgm:t>
    </dgm:pt>
    <dgm:pt modelId="{1984789F-DE5C-4254-810F-4C803544819B}" type="sibTrans" cxnId="{7C563471-3034-4E8F-8727-04F7B5D2869B}">
      <dgm:prSet/>
      <dgm:spPr/>
      <dgm:t>
        <a:bodyPr/>
        <a:lstStyle/>
        <a:p>
          <a:endParaRPr lang="en-US"/>
        </a:p>
      </dgm:t>
    </dgm:pt>
    <dgm:pt modelId="{0E438919-D9E4-4374-AAC3-5D103BB6F6C4}">
      <dgm:prSet phldrT="[Text]"/>
      <dgm:spPr/>
      <dgm:t>
        <a:bodyPr/>
        <a:lstStyle/>
        <a:p>
          <a:r>
            <a:rPr lang="en-US" dirty="0" err="1"/>
            <a:t>Tử</a:t>
          </a:r>
          <a:r>
            <a:rPr lang="en-US" dirty="0"/>
            <a:t> </a:t>
          </a:r>
          <a:r>
            <a:rPr lang="en-US" dirty="0" err="1"/>
            <a:t>vong</a:t>
          </a:r>
          <a:r>
            <a:rPr lang="en-US" dirty="0"/>
            <a:t>, di </a:t>
          </a:r>
          <a:r>
            <a:rPr lang="en-US" dirty="0" err="1"/>
            <a:t>chứng</a:t>
          </a:r>
          <a:r>
            <a:rPr lang="en-US" dirty="0"/>
            <a:t> </a:t>
          </a:r>
          <a:r>
            <a:rPr lang="en-US" dirty="0" err="1"/>
            <a:t>phần</a:t>
          </a:r>
          <a:r>
            <a:rPr lang="en-US" dirty="0"/>
            <a:t> </a:t>
          </a:r>
          <a:r>
            <a:rPr lang="en-US" dirty="0" err="1"/>
            <a:t>lớn</a:t>
          </a:r>
          <a:r>
            <a:rPr lang="en-US" dirty="0"/>
            <a:t> do </a:t>
          </a:r>
          <a:r>
            <a:rPr lang="en-US" dirty="0" err="1"/>
            <a:t>thiếu</a:t>
          </a:r>
          <a:r>
            <a:rPr lang="en-US" dirty="0"/>
            <a:t> oxy </a:t>
          </a:r>
          <a:r>
            <a:rPr lang="en-US" dirty="0" err="1"/>
            <a:t>não</a:t>
          </a:r>
          <a:endParaRPr lang="en-US" dirty="0"/>
        </a:p>
      </dgm:t>
    </dgm:pt>
    <dgm:pt modelId="{D1287A8A-CCCE-4D54-893A-A60352ECCA32}" type="parTrans" cxnId="{998EDE88-D84B-4FD6-A256-5F1394238772}">
      <dgm:prSet/>
      <dgm:spPr/>
      <dgm:t>
        <a:bodyPr/>
        <a:lstStyle/>
        <a:p>
          <a:endParaRPr lang="en-US"/>
        </a:p>
      </dgm:t>
    </dgm:pt>
    <dgm:pt modelId="{6278534B-62E5-491D-9A60-28B42B978850}" type="sibTrans" cxnId="{998EDE88-D84B-4FD6-A256-5F1394238772}">
      <dgm:prSet/>
      <dgm:spPr/>
      <dgm:t>
        <a:bodyPr/>
        <a:lstStyle/>
        <a:p>
          <a:endParaRPr lang="en-US"/>
        </a:p>
      </dgm:t>
    </dgm:pt>
    <dgm:pt modelId="{403EDFB8-17A1-432E-8A5F-380B74BC53B8}">
      <dgm:prSet phldrT="[Text]"/>
      <dgm:spPr/>
      <dgm:t>
        <a:bodyPr/>
        <a:lstStyle/>
        <a:p>
          <a:r>
            <a:rPr lang="en-US" dirty="0" err="1"/>
            <a:t>Thiếu</a:t>
          </a:r>
          <a:r>
            <a:rPr lang="en-US" dirty="0"/>
            <a:t> </a:t>
          </a:r>
          <a:r>
            <a:rPr lang="en-US" dirty="0" err="1"/>
            <a:t>dưỡng</a:t>
          </a:r>
          <a:r>
            <a:rPr lang="en-US" dirty="0"/>
            <a:t> </a:t>
          </a:r>
          <a:r>
            <a:rPr lang="en-US" dirty="0" err="1"/>
            <a:t>khí</a:t>
          </a:r>
          <a:endParaRPr lang="en-US" dirty="0"/>
        </a:p>
      </dgm:t>
    </dgm:pt>
    <dgm:pt modelId="{432A3B9B-6099-4430-AF5B-F40EAC60C4DD}" type="parTrans" cxnId="{6D23A43D-E60A-442A-8075-00D3085CE705}">
      <dgm:prSet/>
      <dgm:spPr/>
      <dgm:t>
        <a:bodyPr/>
        <a:lstStyle/>
        <a:p>
          <a:endParaRPr lang="en-US"/>
        </a:p>
      </dgm:t>
    </dgm:pt>
    <dgm:pt modelId="{183B2040-B39A-4672-8193-39EE2683837C}" type="sibTrans" cxnId="{6D23A43D-E60A-442A-8075-00D3085CE705}">
      <dgm:prSet/>
      <dgm:spPr/>
      <dgm:t>
        <a:bodyPr/>
        <a:lstStyle/>
        <a:p>
          <a:endParaRPr lang="en-US"/>
        </a:p>
      </dgm:t>
    </dgm:pt>
    <dgm:pt modelId="{A2F0D812-546B-4804-8589-474FB5011FE4}">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err="1">
              <a:solidFill>
                <a:schemeClr val="tx1"/>
              </a:solidFill>
              <a:sym typeface="Wingdings" pitchFamily="2" charset="2"/>
            </a:rPr>
            <a:t>Hít</a:t>
          </a:r>
          <a:r>
            <a:rPr lang="en-US" dirty="0">
              <a:solidFill>
                <a:schemeClr val="tx1"/>
              </a:solidFill>
              <a:sym typeface="Wingdings" pitchFamily="2" charset="2"/>
            </a:rPr>
            <a:t> </a:t>
          </a:r>
          <a:r>
            <a:rPr lang="en-US" dirty="0" err="1">
              <a:solidFill>
                <a:schemeClr val="tx1"/>
              </a:solidFill>
              <a:sym typeface="Wingdings" pitchFamily="2" charset="2"/>
            </a:rPr>
            <a:t>nước</a:t>
          </a:r>
          <a:r>
            <a:rPr lang="en-US" dirty="0">
              <a:solidFill>
                <a:schemeClr val="tx1"/>
              </a:solidFill>
              <a:sym typeface="Wingdings" pitchFamily="2" charset="2"/>
            </a:rPr>
            <a:t>  </a:t>
          </a:r>
          <a:r>
            <a:rPr lang="en-US" dirty="0" err="1">
              <a:solidFill>
                <a:schemeClr val="tx1"/>
              </a:solidFill>
              <a:sym typeface="Wingdings" pitchFamily="2" charset="2"/>
            </a:rPr>
            <a:t>hủy</a:t>
          </a:r>
          <a:r>
            <a:rPr lang="en-US" dirty="0">
              <a:solidFill>
                <a:schemeClr val="tx1"/>
              </a:solidFill>
              <a:sym typeface="Wingdings" pitchFamily="2" charset="2"/>
            </a:rPr>
            <a:t> surfactant, </a:t>
          </a:r>
          <a:r>
            <a:rPr lang="en-US" dirty="0" err="1">
              <a:solidFill>
                <a:schemeClr val="tx1"/>
              </a:solidFill>
              <a:sym typeface="Wingdings" pitchFamily="2" charset="2"/>
            </a:rPr>
            <a:t>giảm</a:t>
          </a:r>
          <a:r>
            <a:rPr lang="en-US" dirty="0">
              <a:solidFill>
                <a:schemeClr val="tx1"/>
              </a:solidFill>
              <a:sym typeface="Wingdings" pitchFamily="2" charset="2"/>
            </a:rPr>
            <a:t> </a:t>
          </a:r>
          <a:r>
            <a:rPr lang="en-US" dirty="0" err="1">
              <a:solidFill>
                <a:schemeClr val="tx1"/>
              </a:solidFill>
              <a:sym typeface="Wingdings" pitchFamily="2" charset="2"/>
            </a:rPr>
            <a:t>độ</a:t>
          </a:r>
          <a:r>
            <a:rPr lang="en-US" dirty="0">
              <a:solidFill>
                <a:schemeClr val="tx1"/>
              </a:solidFill>
              <a:sym typeface="Wingdings" pitchFamily="2" charset="2"/>
            </a:rPr>
            <a:t> </a:t>
          </a:r>
          <a:r>
            <a:rPr lang="en-US" dirty="0" err="1">
              <a:solidFill>
                <a:schemeClr val="tx1"/>
              </a:solidFill>
              <a:sym typeface="Wingdings" pitchFamily="2" charset="2"/>
            </a:rPr>
            <a:t>đàn</a:t>
          </a:r>
          <a:r>
            <a:rPr lang="en-US" dirty="0">
              <a:solidFill>
                <a:schemeClr val="tx1"/>
              </a:solidFill>
              <a:sym typeface="Wingdings" pitchFamily="2" charset="2"/>
            </a:rPr>
            <a:t> </a:t>
          </a:r>
          <a:r>
            <a:rPr lang="en-US" dirty="0" err="1">
              <a:solidFill>
                <a:schemeClr val="tx1"/>
              </a:solidFill>
              <a:sym typeface="Wingdings" pitchFamily="2" charset="2"/>
            </a:rPr>
            <a:t>hồi</a:t>
          </a:r>
          <a:r>
            <a:rPr lang="en-US" dirty="0">
              <a:solidFill>
                <a:schemeClr val="tx1"/>
              </a:solidFill>
              <a:sym typeface="Wingdings" pitchFamily="2" charset="2"/>
            </a:rPr>
            <a:t> </a:t>
          </a:r>
          <a:r>
            <a:rPr lang="en-US" dirty="0" err="1">
              <a:solidFill>
                <a:schemeClr val="tx1"/>
              </a:solidFill>
              <a:sym typeface="Wingdings" pitchFamily="2" charset="2"/>
            </a:rPr>
            <a:t>phổi</a:t>
          </a:r>
          <a:r>
            <a:rPr lang="en-US" dirty="0">
              <a:solidFill>
                <a:schemeClr val="tx1"/>
              </a:solidFill>
              <a:sym typeface="Wingdings" pitchFamily="2" charset="2"/>
            </a:rPr>
            <a:t>, V/Q </a:t>
          </a:r>
          <a:r>
            <a:rPr lang="en-US" dirty="0" err="1">
              <a:solidFill>
                <a:schemeClr val="tx1"/>
              </a:solidFill>
              <a:sym typeface="Wingdings" pitchFamily="2" charset="2"/>
            </a:rPr>
            <a:t>bất</a:t>
          </a:r>
          <a:r>
            <a:rPr lang="en-US" dirty="0">
              <a:solidFill>
                <a:schemeClr val="tx1"/>
              </a:solidFill>
              <a:sym typeface="Wingdings" pitchFamily="2" charset="2"/>
            </a:rPr>
            <a:t> </a:t>
          </a:r>
          <a:r>
            <a:rPr lang="en-US" dirty="0" err="1">
              <a:solidFill>
                <a:schemeClr val="tx1"/>
              </a:solidFill>
              <a:sym typeface="Wingdings" pitchFamily="2" charset="2"/>
            </a:rPr>
            <a:t>tương</a:t>
          </a:r>
          <a:r>
            <a:rPr lang="en-US" dirty="0">
              <a:solidFill>
                <a:schemeClr val="tx1"/>
              </a:solidFill>
              <a:sym typeface="Wingdings" pitchFamily="2" charset="2"/>
            </a:rPr>
            <a:t> </a:t>
          </a:r>
          <a:r>
            <a:rPr lang="en-US" dirty="0" err="1">
              <a:solidFill>
                <a:schemeClr val="tx1"/>
              </a:solidFill>
              <a:sym typeface="Wingdings" pitchFamily="2" charset="2"/>
            </a:rPr>
            <a:t>xứng</a:t>
          </a:r>
          <a:r>
            <a:rPr lang="en-US" dirty="0">
              <a:solidFill>
                <a:schemeClr val="tx1"/>
              </a:solidFill>
              <a:sym typeface="Wingdings" pitchFamily="2" charset="2"/>
            </a:rPr>
            <a:t>, shunt </a:t>
          </a:r>
          <a:r>
            <a:rPr lang="en-US" dirty="0" err="1">
              <a:solidFill>
                <a:schemeClr val="tx1"/>
              </a:solidFill>
              <a:sym typeface="Wingdings" pitchFamily="2" charset="2"/>
            </a:rPr>
            <a:t>trong</a:t>
          </a:r>
          <a:r>
            <a:rPr lang="en-US" dirty="0">
              <a:solidFill>
                <a:schemeClr val="tx1"/>
              </a:solidFill>
              <a:sym typeface="Wingdings" pitchFamily="2" charset="2"/>
            </a:rPr>
            <a:t> </a:t>
          </a:r>
          <a:r>
            <a:rPr lang="en-US" dirty="0" err="1">
              <a:solidFill>
                <a:schemeClr val="tx1"/>
              </a:solidFill>
              <a:sym typeface="Wingdings" pitchFamily="2" charset="2"/>
            </a:rPr>
            <a:t>phổi</a:t>
          </a:r>
          <a:r>
            <a:rPr lang="en-US" dirty="0">
              <a:solidFill>
                <a:schemeClr val="tx1"/>
              </a:solidFill>
              <a:sym typeface="Wingdings" pitchFamily="2" charset="2"/>
            </a:rPr>
            <a:t> </a:t>
          </a:r>
          <a:endParaRPr lang="en-US" dirty="0"/>
        </a:p>
      </dgm:t>
    </dgm:pt>
    <dgm:pt modelId="{0212B328-50F8-494C-ACF1-E69A84A3A25F}" type="parTrans" cxnId="{7B648810-085A-481F-B49E-15F3027A51EC}">
      <dgm:prSet/>
      <dgm:spPr/>
    </dgm:pt>
    <dgm:pt modelId="{A891F5FD-0465-4ED3-8B3D-CB1D1A72C9D9}" type="sibTrans" cxnId="{7B648810-085A-481F-B49E-15F3027A51EC}">
      <dgm:prSet/>
      <dgm:spPr/>
    </dgm:pt>
    <dgm:pt modelId="{F0243187-E4B8-4545-A3F9-7EDFF415DD00}" type="pres">
      <dgm:prSet presAssocID="{9F15E3E4-60A0-4CF5-9916-A03E0EC86DC9}" presName="linearFlow" presStyleCnt="0">
        <dgm:presLayoutVars>
          <dgm:dir/>
          <dgm:animLvl val="lvl"/>
          <dgm:resizeHandles val="exact"/>
        </dgm:presLayoutVars>
      </dgm:prSet>
      <dgm:spPr/>
      <dgm:t>
        <a:bodyPr/>
        <a:lstStyle/>
        <a:p>
          <a:endParaRPr lang="en-US"/>
        </a:p>
      </dgm:t>
    </dgm:pt>
    <dgm:pt modelId="{02954051-F0D2-452F-B8FF-109B37E3A9A2}" type="pres">
      <dgm:prSet presAssocID="{9FC758C1-B38E-46A5-BB60-188596D4D9CE}" presName="composite" presStyleCnt="0"/>
      <dgm:spPr/>
    </dgm:pt>
    <dgm:pt modelId="{810C0B02-EE01-4418-992C-78471B0FCA25}" type="pres">
      <dgm:prSet presAssocID="{9FC758C1-B38E-46A5-BB60-188596D4D9CE}" presName="parentText" presStyleLbl="alignNode1" presStyleIdx="0" presStyleCnt="3">
        <dgm:presLayoutVars>
          <dgm:chMax val="1"/>
          <dgm:bulletEnabled val="1"/>
        </dgm:presLayoutVars>
      </dgm:prSet>
      <dgm:spPr/>
      <dgm:t>
        <a:bodyPr/>
        <a:lstStyle/>
        <a:p>
          <a:endParaRPr lang="en-US"/>
        </a:p>
      </dgm:t>
    </dgm:pt>
    <dgm:pt modelId="{84252D8F-C6CA-4EBD-B59B-F2AF7619DDF3}" type="pres">
      <dgm:prSet presAssocID="{9FC758C1-B38E-46A5-BB60-188596D4D9CE}" presName="descendantText" presStyleLbl="alignAcc1" presStyleIdx="0" presStyleCnt="3">
        <dgm:presLayoutVars>
          <dgm:bulletEnabled val="1"/>
        </dgm:presLayoutVars>
      </dgm:prSet>
      <dgm:spPr/>
      <dgm:t>
        <a:bodyPr/>
        <a:lstStyle/>
        <a:p>
          <a:endParaRPr lang="en-US"/>
        </a:p>
      </dgm:t>
    </dgm:pt>
    <dgm:pt modelId="{BE771367-DC62-4611-9D90-69357F24D1EB}" type="pres">
      <dgm:prSet presAssocID="{3291DE86-C402-4C9F-A90D-DFDF439D2A88}" presName="sp" presStyleCnt="0"/>
      <dgm:spPr/>
    </dgm:pt>
    <dgm:pt modelId="{BE863041-4CAA-474D-8635-EE0640F057C4}" type="pres">
      <dgm:prSet presAssocID="{3B3DA3D5-B377-4D29-96A2-32EB6FACDF06}" presName="composite" presStyleCnt="0"/>
      <dgm:spPr/>
    </dgm:pt>
    <dgm:pt modelId="{8DD00C75-ACC7-49A7-BE7E-11CFF8655317}" type="pres">
      <dgm:prSet presAssocID="{3B3DA3D5-B377-4D29-96A2-32EB6FACDF06}" presName="parentText" presStyleLbl="alignNode1" presStyleIdx="1" presStyleCnt="3">
        <dgm:presLayoutVars>
          <dgm:chMax val="1"/>
          <dgm:bulletEnabled val="1"/>
        </dgm:presLayoutVars>
      </dgm:prSet>
      <dgm:spPr/>
      <dgm:t>
        <a:bodyPr/>
        <a:lstStyle/>
        <a:p>
          <a:endParaRPr lang="en-US"/>
        </a:p>
      </dgm:t>
    </dgm:pt>
    <dgm:pt modelId="{1013BD97-A110-453D-9011-143D615C891D}" type="pres">
      <dgm:prSet presAssocID="{3B3DA3D5-B377-4D29-96A2-32EB6FACDF06}" presName="descendantText" presStyleLbl="alignAcc1" presStyleIdx="1" presStyleCnt="3">
        <dgm:presLayoutVars>
          <dgm:bulletEnabled val="1"/>
        </dgm:presLayoutVars>
      </dgm:prSet>
      <dgm:spPr/>
      <dgm:t>
        <a:bodyPr/>
        <a:lstStyle/>
        <a:p>
          <a:endParaRPr lang="en-US"/>
        </a:p>
      </dgm:t>
    </dgm:pt>
    <dgm:pt modelId="{23D46DDE-EED0-4624-9727-205E0486B76A}" type="pres">
      <dgm:prSet presAssocID="{DE0E5C4A-18ED-40B8-97FB-A8502691AC54}" presName="sp" presStyleCnt="0"/>
      <dgm:spPr/>
    </dgm:pt>
    <dgm:pt modelId="{1D64C2D4-7201-449E-8CE4-A78CDE159572}" type="pres">
      <dgm:prSet presAssocID="{7B0C525B-AA14-4A20-85F6-D62278D0B325}" presName="composite" presStyleCnt="0"/>
      <dgm:spPr/>
    </dgm:pt>
    <dgm:pt modelId="{7DAAD06D-4FB4-4484-8D1A-910C28FD3476}" type="pres">
      <dgm:prSet presAssocID="{7B0C525B-AA14-4A20-85F6-D62278D0B325}" presName="parentText" presStyleLbl="alignNode1" presStyleIdx="2" presStyleCnt="3">
        <dgm:presLayoutVars>
          <dgm:chMax val="1"/>
          <dgm:bulletEnabled val="1"/>
        </dgm:presLayoutVars>
      </dgm:prSet>
      <dgm:spPr/>
      <dgm:t>
        <a:bodyPr/>
        <a:lstStyle/>
        <a:p>
          <a:endParaRPr lang="en-US"/>
        </a:p>
      </dgm:t>
    </dgm:pt>
    <dgm:pt modelId="{D37D3157-11EE-432A-9449-D4BD0562A70C}" type="pres">
      <dgm:prSet presAssocID="{7B0C525B-AA14-4A20-85F6-D62278D0B325}" presName="descendantText" presStyleLbl="alignAcc1" presStyleIdx="2" presStyleCnt="3">
        <dgm:presLayoutVars>
          <dgm:bulletEnabled val="1"/>
        </dgm:presLayoutVars>
      </dgm:prSet>
      <dgm:spPr/>
      <dgm:t>
        <a:bodyPr/>
        <a:lstStyle/>
        <a:p>
          <a:endParaRPr lang="en-US"/>
        </a:p>
      </dgm:t>
    </dgm:pt>
  </dgm:ptLst>
  <dgm:cxnLst>
    <dgm:cxn modelId="{0D3642F0-3A12-4E76-BF81-4E762C098F8C}" srcId="{9FC758C1-B38E-46A5-BB60-188596D4D9CE}" destId="{C0A028DC-EFD0-403F-9317-E585272D878A}" srcOrd="0" destOrd="0" parTransId="{5D281730-F932-4388-94BE-0B15ECB715AE}" sibTransId="{C6FB0B3B-310F-45CD-AF74-B40FB5867ED5}"/>
    <dgm:cxn modelId="{7C563471-3034-4E8F-8727-04F7B5D2869B}" srcId="{9F15E3E4-60A0-4CF5-9916-A03E0EC86DC9}" destId="{7B0C525B-AA14-4A20-85F6-D62278D0B325}" srcOrd="2" destOrd="0" parTransId="{C2B87060-6693-4A02-A002-B2E2D245297D}" sibTransId="{1984789F-DE5C-4254-810F-4C803544819B}"/>
    <dgm:cxn modelId="{A02F27BD-E71F-4423-8474-BA64CD5B2DE7}" type="presOf" srcId="{A2F0D812-546B-4804-8589-474FB5011FE4}" destId="{1013BD97-A110-453D-9011-143D615C891D}" srcOrd="0" destOrd="1" presId="urn:microsoft.com/office/officeart/2005/8/layout/chevron2"/>
    <dgm:cxn modelId="{DA133C4E-FC39-41E1-991E-E9F7FE4B54D2}" type="presOf" srcId="{9FC758C1-B38E-46A5-BB60-188596D4D9CE}" destId="{810C0B02-EE01-4418-992C-78471B0FCA25}" srcOrd="0" destOrd="0" presId="urn:microsoft.com/office/officeart/2005/8/layout/chevron2"/>
    <dgm:cxn modelId="{1ABC6E79-17B0-42F2-B0AA-639D32F85F34}" type="presOf" srcId="{F3D6C46F-B4CC-4D8E-8474-7B7ED1329F01}" destId="{84252D8F-C6CA-4EBD-B59B-F2AF7619DDF3}" srcOrd="0" destOrd="2" presId="urn:microsoft.com/office/officeart/2005/8/layout/chevron2"/>
    <dgm:cxn modelId="{96E75BDA-D2EB-45FD-87ED-3E6DC4E7E6CE}" srcId="{9FC758C1-B38E-46A5-BB60-188596D4D9CE}" destId="{F3D6C46F-B4CC-4D8E-8474-7B7ED1329F01}" srcOrd="2" destOrd="0" parTransId="{49CE7117-28E0-49A7-9537-E4F9A16A1D13}" sibTransId="{71B7631C-6773-4614-9D5E-95E44B529DD4}"/>
    <dgm:cxn modelId="{7B648810-085A-481F-B49E-15F3027A51EC}" srcId="{3B3DA3D5-B377-4D29-96A2-32EB6FACDF06}" destId="{A2F0D812-546B-4804-8589-474FB5011FE4}" srcOrd="1" destOrd="0" parTransId="{0212B328-50F8-494C-ACF1-E69A84A3A25F}" sibTransId="{A891F5FD-0465-4ED3-8B3D-CB1D1A72C9D9}"/>
    <dgm:cxn modelId="{6B7C827E-B846-47DB-B12C-C7A51E5762D9}" type="presOf" srcId="{7B0C525B-AA14-4A20-85F6-D62278D0B325}" destId="{7DAAD06D-4FB4-4484-8D1A-910C28FD3476}" srcOrd="0" destOrd="0" presId="urn:microsoft.com/office/officeart/2005/8/layout/chevron2"/>
    <dgm:cxn modelId="{3BE81072-EA8E-4B31-B960-A2E4DC4E1BD8}" type="presOf" srcId="{9F15E3E4-60A0-4CF5-9916-A03E0EC86DC9}" destId="{F0243187-E4B8-4545-A3F9-7EDFF415DD00}" srcOrd="0" destOrd="0" presId="urn:microsoft.com/office/officeart/2005/8/layout/chevron2"/>
    <dgm:cxn modelId="{998EDE88-D84B-4FD6-A256-5F1394238772}" srcId="{7B0C525B-AA14-4A20-85F6-D62278D0B325}" destId="{0E438919-D9E4-4374-AAC3-5D103BB6F6C4}" srcOrd="0" destOrd="0" parTransId="{D1287A8A-CCCE-4D54-893A-A60352ECCA32}" sibTransId="{6278534B-62E5-491D-9A60-28B42B978850}"/>
    <dgm:cxn modelId="{18F1FFEC-D3D1-4412-B7F0-C9708D71CC94}" type="presOf" srcId="{2AD8E2CC-F729-4A4A-96D7-3A1D55FBBB9E}" destId="{1013BD97-A110-453D-9011-143D615C891D}" srcOrd="0" destOrd="0" presId="urn:microsoft.com/office/officeart/2005/8/layout/chevron2"/>
    <dgm:cxn modelId="{786C01FE-FD7D-4384-80C3-CBB0928DE464}" srcId="{9F15E3E4-60A0-4CF5-9916-A03E0EC86DC9}" destId="{3B3DA3D5-B377-4D29-96A2-32EB6FACDF06}" srcOrd="1" destOrd="0" parTransId="{23F04394-0326-447E-882D-E47BBE57CC8F}" sibTransId="{DE0E5C4A-18ED-40B8-97FB-A8502691AC54}"/>
    <dgm:cxn modelId="{C1B5B991-A3BB-4FE8-99C0-42C2A1C77B1A}" type="presOf" srcId="{403EDFB8-17A1-432E-8A5F-380B74BC53B8}" destId="{84252D8F-C6CA-4EBD-B59B-F2AF7619DDF3}" srcOrd="0" destOrd="1" presId="urn:microsoft.com/office/officeart/2005/8/layout/chevron2"/>
    <dgm:cxn modelId="{DAE9A436-4297-42F3-9A7D-1CCECE2737E8}" type="presOf" srcId="{3B3DA3D5-B377-4D29-96A2-32EB6FACDF06}" destId="{8DD00C75-ACC7-49A7-BE7E-11CFF8655317}" srcOrd="0" destOrd="0" presId="urn:microsoft.com/office/officeart/2005/8/layout/chevron2"/>
    <dgm:cxn modelId="{6D23A43D-E60A-442A-8075-00D3085CE705}" srcId="{9FC758C1-B38E-46A5-BB60-188596D4D9CE}" destId="{403EDFB8-17A1-432E-8A5F-380B74BC53B8}" srcOrd="1" destOrd="0" parTransId="{432A3B9B-6099-4430-AF5B-F40EAC60C4DD}" sibTransId="{183B2040-B39A-4672-8193-39EE2683837C}"/>
    <dgm:cxn modelId="{82A518F7-BBFF-42CC-BF8F-3AE38A20B358}" srcId="{9F15E3E4-60A0-4CF5-9916-A03E0EC86DC9}" destId="{9FC758C1-B38E-46A5-BB60-188596D4D9CE}" srcOrd="0" destOrd="0" parTransId="{21ED8234-96D3-475E-B0C5-7A539C7BC07B}" sibTransId="{3291DE86-C402-4C9F-A90D-DFDF439D2A88}"/>
    <dgm:cxn modelId="{95D2A548-BA9B-4334-837B-E25E0B0A112F}" type="presOf" srcId="{0E438919-D9E4-4374-AAC3-5D103BB6F6C4}" destId="{D37D3157-11EE-432A-9449-D4BD0562A70C}" srcOrd="0" destOrd="0" presId="urn:microsoft.com/office/officeart/2005/8/layout/chevron2"/>
    <dgm:cxn modelId="{3A20D36A-C59A-46F7-A820-06C4D87E090A}" srcId="{3B3DA3D5-B377-4D29-96A2-32EB6FACDF06}" destId="{2AD8E2CC-F729-4A4A-96D7-3A1D55FBBB9E}" srcOrd="0" destOrd="0" parTransId="{5A6C4A72-E2B9-47F0-A287-3422B31E55A0}" sibTransId="{4AC5FD04-444D-432B-9E3E-188E22560CB7}"/>
    <dgm:cxn modelId="{55D02E99-97C1-4797-A186-A4D6A5E8A77B}" type="presOf" srcId="{C0A028DC-EFD0-403F-9317-E585272D878A}" destId="{84252D8F-C6CA-4EBD-B59B-F2AF7619DDF3}" srcOrd="0" destOrd="0" presId="urn:microsoft.com/office/officeart/2005/8/layout/chevron2"/>
    <dgm:cxn modelId="{23B36872-B755-4B86-986B-03E2A6B02609}" type="presParOf" srcId="{F0243187-E4B8-4545-A3F9-7EDFF415DD00}" destId="{02954051-F0D2-452F-B8FF-109B37E3A9A2}" srcOrd="0" destOrd="0" presId="urn:microsoft.com/office/officeart/2005/8/layout/chevron2"/>
    <dgm:cxn modelId="{94416227-6F35-4CF4-9CD8-EB1DE6D3FC5F}" type="presParOf" srcId="{02954051-F0D2-452F-B8FF-109B37E3A9A2}" destId="{810C0B02-EE01-4418-992C-78471B0FCA25}" srcOrd="0" destOrd="0" presId="urn:microsoft.com/office/officeart/2005/8/layout/chevron2"/>
    <dgm:cxn modelId="{E2E07182-F223-4188-A3EB-5F3B3CF5879C}" type="presParOf" srcId="{02954051-F0D2-452F-B8FF-109B37E3A9A2}" destId="{84252D8F-C6CA-4EBD-B59B-F2AF7619DDF3}" srcOrd="1" destOrd="0" presId="urn:microsoft.com/office/officeart/2005/8/layout/chevron2"/>
    <dgm:cxn modelId="{E50D240A-1F06-48FB-AECE-B266D1977E47}" type="presParOf" srcId="{F0243187-E4B8-4545-A3F9-7EDFF415DD00}" destId="{BE771367-DC62-4611-9D90-69357F24D1EB}" srcOrd="1" destOrd="0" presId="urn:microsoft.com/office/officeart/2005/8/layout/chevron2"/>
    <dgm:cxn modelId="{8ABDF29F-0831-425A-81B5-014C6AE13233}" type="presParOf" srcId="{F0243187-E4B8-4545-A3F9-7EDFF415DD00}" destId="{BE863041-4CAA-474D-8635-EE0640F057C4}" srcOrd="2" destOrd="0" presId="urn:microsoft.com/office/officeart/2005/8/layout/chevron2"/>
    <dgm:cxn modelId="{C09B7F7F-2B7E-47D6-A498-910EFFE7B8C9}" type="presParOf" srcId="{BE863041-4CAA-474D-8635-EE0640F057C4}" destId="{8DD00C75-ACC7-49A7-BE7E-11CFF8655317}" srcOrd="0" destOrd="0" presId="urn:microsoft.com/office/officeart/2005/8/layout/chevron2"/>
    <dgm:cxn modelId="{2FF6F0FE-AADC-4CFA-8470-FDE9A46D6F7C}" type="presParOf" srcId="{BE863041-4CAA-474D-8635-EE0640F057C4}" destId="{1013BD97-A110-453D-9011-143D615C891D}" srcOrd="1" destOrd="0" presId="urn:microsoft.com/office/officeart/2005/8/layout/chevron2"/>
    <dgm:cxn modelId="{3F2EED20-044B-4A2B-8925-2258D5BCCA15}" type="presParOf" srcId="{F0243187-E4B8-4545-A3F9-7EDFF415DD00}" destId="{23D46DDE-EED0-4624-9727-205E0486B76A}" srcOrd="3" destOrd="0" presId="urn:microsoft.com/office/officeart/2005/8/layout/chevron2"/>
    <dgm:cxn modelId="{C3DDCCCA-B42A-4D47-AC30-62AA77AB6EBC}" type="presParOf" srcId="{F0243187-E4B8-4545-A3F9-7EDFF415DD00}" destId="{1D64C2D4-7201-449E-8CE4-A78CDE159572}" srcOrd="4" destOrd="0" presId="urn:microsoft.com/office/officeart/2005/8/layout/chevron2"/>
    <dgm:cxn modelId="{DA702087-0560-4FB5-9B3D-7B507C4002DC}" type="presParOf" srcId="{1D64C2D4-7201-449E-8CE4-A78CDE159572}" destId="{7DAAD06D-4FB4-4484-8D1A-910C28FD3476}" srcOrd="0" destOrd="0" presId="urn:microsoft.com/office/officeart/2005/8/layout/chevron2"/>
    <dgm:cxn modelId="{02E2FE47-7588-431E-A569-834F48279CA3}" type="presParOf" srcId="{1D64C2D4-7201-449E-8CE4-A78CDE159572}" destId="{D37D3157-11EE-432A-9449-D4BD0562A70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F1683C-95FB-4C93-9349-98396E157CC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44C8BFC-BFB6-4B5C-8940-D5E54D868AD6}">
      <dgm:prSet phldrT="[Text]" custT="1"/>
      <dgm:spPr/>
      <dgm:t>
        <a:bodyPr/>
        <a:lstStyle/>
        <a:p>
          <a:r>
            <a:rPr lang="en-US" sz="2400" dirty="0" err="1"/>
            <a:t>Hít</a:t>
          </a:r>
          <a:r>
            <a:rPr lang="en-US" sz="2400" dirty="0"/>
            <a:t> </a:t>
          </a:r>
          <a:r>
            <a:rPr lang="en-US" sz="2400" dirty="0" err="1"/>
            <a:t>nước</a:t>
          </a:r>
          <a:r>
            <a:rPr lang="en-US" sz="2400" dirty="0"/>
            <a:t> </a:t>
          </a:r>
          <a:r>
            <a:rPr lang="en-US" sz="2400" dirty="0" err="1"/>
            <a:t>ngọt</a:t>
          </a:r>
          <a:r>
            <a:rPr lang="en-US" sz="2400" dirty="0"/>
            <a:t> hay </a:t>
          </a:r>
          <a:r>
            <a:rPr lang="en-US" sz="2400" dirty="0" err="1"/>
            <a:t>mặn</a:t>
          </a:r>
          <a:endParaRPr lang="en-US" sz="2400" dirty="0"/>
        </a:p>
      </dgm:t>
    </dgm:pt>
    <dgm:pt modelId="{29BEA5E4-770E-42B3-AC08-753D6493E81C}" type="parTrans" cxnId="{EB0645CE-C4F3-4CB6-9536-987D6C9E71A3}">
      <dgm:prSet/>
      <dgm:spPr/>
      <dgm:t>
        <a:bodyPr/>
        <a:lstStyle/>
        <a:p>
          <a:endParaRPr lang="en-US"/>
        </a:p>
      </dgm:t>
    </dgm:pt>
    <dgm:pt modelId="{E83F02D8-F5B4-40BC-A37D-3B5CF166B2A5}" type="sibTrans" cxnId="{EB0645CE-C4F3-4CB6-9536-987D6C9E71A3}">
      <dgm:prSet/>
      <dgm:spPr/>
      <dgm:t>
        <a:bodyPr/>
        <a:lstStyle/>
        <a:p>
          <a:endParaRPr lang="en-US"/>
        </a:p>
      </dgm:t>
    </dgm:pt>
    <dgm:pt modelId="{B5863D48-6E71-49CD-98C9-49846C6730C0}">
      <dgm:prSet phldrT="[Text]" custT="1"/>
      <dgm:spPr/>
      <dgm:t>
        <a:bodyPr/>
        <a:lstStyle/>
        <a:p>
          <a:r>
            <a:rPr lang="en-US" sz="2400" dirty="0" err="1"/>
            <a:t>Phá</a:t>
          </a:r>
          <a:r>
            <a:rPr lang="en-US" sz="2400" dirty="0"/>
            <a:t> </a:t>
          </a:r>
          <a:r>
            <a:rPr lang="en-US" sz="2400" dirty="0" err="1"/>
            <a:t>hủy</a:t>
          </a:r>
          <a:r>
            <a:rPr lang="en-US" sz="2400" dirty="0"/>
            <a:t> surfactant</a:t>
          </a:r>
        </a:p>
      </dgm:t>
    </dgm:pt>
    <dgm:pt modelId="{1ACF29F9-26A8-4920-B181-7A0BD47964F4}" type="parTrans" cxnId="{82D01E9A-1709-4F37-9B8A-00317694FD40}">
      <dgm:prSet/>
      <dgm:spPr/>
      <dgm:t>
        <a:bodyPr/>
        <a:lstStyle/>
        <a:p>
          <a:endParaRPr lang="en-US"/>
        </a:p>
      </dgm:t>
    </dgm:pt>
    <dgm:pt modelId="{BA8CD41D-4F55-47F7-AB00-C0C3EA5D0962}" type="sibTrans" cxnId="{82D01E9A-1709-4F37-9B8A-00317694FD40}">
      <dgm:prSet/>
      <dgm:spPr/>
      <dgm:t>
        <a:bodyPr/>
        <a:lstStyle/>
        <a:p>
          <a:endParaRPr lang="en-US"/>
        </a:p>
      </dgm:t>
    </dgm:pt>
    <dgm:pt modelId="{1473F294-E65C-4291-AF54-8506753E9A7E}">
      <dgm:prSet phldrT="[Text]" custT="1"/>
      <dgm:spPr/>
      <dgm:t>
        <a:bodyPr/>
        <a:lstStyle/>
        <a:p>
          <a:r>
            <a:rPr lang="en-US" sz="2400" dirty="0" err="1"/>
            <a:t>Phù</a:t>
          </a:r>
          <a:r>
            <a:rPr lang="en-US" sz="2400" dirty="0"/>
            <a:t> </a:t>
          </a:r>
          <a:r>
            <a:rPr lang="en-US" sz="2400" dirty="0" err="1"/>
            <a:t>phổi</a:t>
          </a:r>
          <a:r>
            <a:rPr lang="en-US" sz="2400" dirty="0"/>
            <a:t> </a:t>
          </a:r>
          <a:r>
            <a:rPr lang="en-US" sz="2400" dirty="0" err="1"/>
            <a:t>cấp</a:t>
          </a:r>
          <a:r>
            <a:rPr lang="en-US" sz="2400" dirty="0"/>
            <a:t> </a:t>
          </a:r>
          <a:r>
            <a:rPr lang="en-US" sz="2400" dirty="0" err="1"/>
            <a:t>không</a:t>
          </a:r>
          <a:r>
            <a:rPr lang="en-US" sz="2400" dirty="0"/>
            <a:t> do </a:t>
          </a:r>
          <a:r>
            <a:rPr lang="en-US" sz="2400" dirty="0" err="1"/>
            <a:t>tim</a:t>
          </a:r>
          <a:endParaRPr lang="en-US" sz="2400" dirty="0"/>
        </a:p>
        <a:p>
          <a:r>
            <a:rPr lang="en-US" sz="2400" dirty="0"/>
            <a:t>ARDS </a:t>
          </a:r>
        </a:p>
      </dgm:t>
    </dgm:pt>
    <dgm:pt modelId="{58BD3F28-A2C6-4E0F-B5B3-938D3D01B8D4}" type="parTrans" cxnId="{30D5A42A-1510-495C-A9A4-A375DC4913E6}">
      <dgm:prSet/>
      <dgm:spPr/>
      <dgm:t>
        <a:bodyPr/>
        <a:lstStyle/>
        <a:p>
          <a:endParaRPr lang="en-US"/>
        </a:p>
      </dgm:t>
    </dgm:pt>
    <dgm:pt modelId="{6E271AF6-E083-434E-8B46-FFD543998CFA}" type="sibTrans" cxnId="{30D5A42A-1510-495C-A9A4-A375DC4913E6}">
      <dgm:prSet/>
      <dgm:spPr/>
      <dgm:t>
        <a:bodyPr/>
        <a:lstStyle/>
        <a:p>
          <a:endParaRPr lang="en-US"/>
        </a:p>
      </dgm:t>
    </dgm:pt>
    <dgm:pt modelId="{31DD2219-3EA6-4D0A-84C5-1BCA50A65EFA}" type="pres">
      <dgm:prSet presAssocID="{BCF1683C-95FB-4C93-9349-98396E157CC9}" presName="outerComposite" presStyleCnt="0">
        <dgm:presLayoutVars>
          <dgm:chMax val="5"/>
          <dgm:dir/>
          <dgm:resizeHandles val="exact"/>
        </dgm:presLayoutVars>
      </dgm:prSet>
      <dgm:spPr/>
      <dgm:t>
        <a:bodyPr/>
        <a:lstStyle/>
        <a:p>
          <a:endParaRPr lang="en-US"/>
        </a:p>
      </dgm:t>
    </dgm:pt>
    <dgm:pt modelId="{EC50A043-CB3C-453D-BDD2-F8540049BF1D}" type="pres">
      <dgm:prSet presAssocID="{BCF1683C-95FB-4C93-9349-98396E157CC9}" presName="dummyMaxCanvas" presStyleCnt="0">
        <dgm:presLayoutVars/>
      </dgm:prSet>
      <dgm:spPr/>
    </dgm:pt>
    <dgm:pt modelId="{3A3F2E8A-65CE-434A-804B-3D480426EDF6}" type="pres">
      <dgm:prSet presAssocID="{BCF1683C-95FB-4C93-9349-98396E157CC9}" presName="ThreeNodes_1" presStyleLbl="node1" presStyleIdx="0" presStyleCnt="3" custLinFactNeighborY="-3530">
        <dgm:presLayoutVars>
          <dgm:bulletEnabled val="1"/>
        </dgm:presLayoutVars>
      </dgm:prSet>
      <dgm:spPr/>
      <dgm:t>
        <a:bodyPr/>
        <a:lstStyle/>
        <a:p>
          <a:endParaRPr lang="en-US"/>
        </a:p>
      </dgm:t>
    </dgm:pt>
    <dgm:pt modelId="{7EB49713-975A-4BE3-B324-55798D6BB5B6}" type="pres">
      <dgm:prSet presAssocID="{BCF1683C-95FB-4C93-9349-98396E157CC9}" presName="ThreeNodes_2" presStyleLbl="node1" presStyleIdx="1" presStyleCnt="3">
        <dgm:presLayoutVars>
          <dgm:bulletEnabled val="1"/>
        </dgm:presLayoutVars>
      </dgm:prSet>
      <dgm:spPr/>
      <dgm:t>
        <a:bodyPr/>
        <a:lstStyle/>
        <a:p>
          <a:endParaRPr lang="en-US"/>
        </a:p>
      </dgm:t>
    </dgm:pt>
    <dgm:pt modelId="{92D491E5-E6FB-45DA-9A8E-28449E68C7D6}" type="pres">
      <dgm:prSet presAssocID="{BCF1683C-95FB-4C93-9349-98396E157CC9}" presName="ThreeNodes_3" presStyleLbl="node1" presStyleIdx="2" presStyleCnt="3">
        <dgm:presLayoutVars>
          <dgm:bulletEnabled val="1"/>
        </dgm:presLayoutVars>
      </dgm:prSet>
      <dgm:spPr/>
      <dgm:t>
        <a:bodyPr/>
        <a:lstStyle/>
        <a:p>
          <a:endParaRPr lang="en-US"/>
        </a:p>
      </dgm:t>
    </dgm:pt>
    <dgm:pt modelId="{2205E38A-5203-4C49-BBD8-A31CF7057B64}" type="pres">
      <dgm:prSet presAssocID="{BCF1683C-95FB-4C93-9349-98396E157CC9}" presName="ThreeConn_1-2" presStyleLbl="fgAccFollowNode1" presStyleIdx="0" presStyleCnt="2">
        <dgm:presLayoutVars>
          <dgm:bulletEnabled val="1"/>
        </dgm:presLayoutVars>
      </dgm:prSet>
      <dgm:spPr/>
      <dgm:t>
        <a:bodyPr/>
        <a:lstStyle/>
        <a:p>
          <a:endParaRPr lang="en-US"/>
        </a:p>
      </dgm:t>
    </dgm:pt>
    <dgm:pt modelId="{0A91E102-EB0E-4D1F-B5FB-CB8E58DE521E}" type="pres">
      <dgm:prSet presAssocID="{BCF1683C-95FB-4C93-9349-98396E157CC9}" presName="ThreeConn_2-3" presStyleLbl="fgAccFollowNode1" presStyleIdx="1" presStyleCnt="2">
        <dgm:presLayoutVars>
          <dgm:bulletEnabled val="1"/>
        </dgm:presLayoutVars>
      </dgm:prSet>
      <dgm:spPr/>
      <dgm:t>
        <a:bodyPr/>
        <a:lstStyle/>
        <a:p>
          <a:endParaRPr lang="en-US"/>
        </a:p>
      </dgm:t>
    </dgm:pt>
    <dgm:pt modelId="{5094BF0E-487F-42B0-8118-669A79D68DDF}" type="pres">
      <dgm:prSet presAssocID="{BCF1683C-95FB-4C93-9349-98396E157CC9}" presName="ThreeNodes_1_text" presStyleLbl="node1" presStyleIdx="2" presStyleCnt="3">
        <dgm:presLayoutVars>
          <dgm:bulletEnabled val="1"/>
        </dgm:presLayoutVars>
      </dgm:prSet>
      <dgm:spPr/>
      <dgm:t>
        <a:bodyPr/>
        <a:lstStyle/>
        <a:p>
          <a:endParaRPr lang="en-US"/>
        </a:p>
      </dgm:t>
    </dgm:pt>
    <dgm:pt modelId="{01164EE6-EA3F-4686-A3F7-9C6AAF4DDDA3}" type="pres">
      <dgm:prSet presAssocID="{BCF1683C-95FB-4C93-9349-98396E157CC9}" presName="ThreeNodes_2_text" presStyleLbl="node1" presStyleIdx="2" presStyleCnt="3">
        <dgm:presLayoutVars>
          <dgm:bulletEnabled val="1"/>
        </dgm:presLayoutVars>
      </dgm:prSet>
      <dgm:spPr/>
      <dgm:t>
        <a:bodyPr/>
        <a:lstStyle/>
        <a:p>
          <a:endParaRPr lang="en-US"/>
        </a:p>
      </dgm:t>
    </dgm:pt>
    <dgm:pt modelId="{99C2E52B-0229-4C76-93CB-E603C33136FB}" type="pres">
      <dgm:prSet presAssocID="{BCF1683C-95FB-4C93-9349-98396E157CC9}" presName="ThreeNodes_3_text" presStyleLbl="node1" presStyleIdx="2" presStyleCnt="3">
        <dgm:presLayoutVars>
          <dgm:bulletEnabled val="1"/>
        </dgm:presLayoutVars>
      </dgm:prSet>
      <dgm:spPr/>
      <dgm:t>
        <a:bodyPr/>
        <a:lstStyle/>
        <a:p>
          <a:endParaRPr lang="en-US"/>
        </a:p>
      </dgm:t>
    </dgm:pt>
  </dgm:ptLst>
  <dgm:cxnLst>
    <dgm:cxn modelId="{F704E183-A1EE-4187-88F0-BE5A719D5DC3}" type="presOf" srcId="{1473F294-E65C-4291-AF54-8506753E9A7E}" destId="{92D491E5-E6FB-45DA-9A8E-28449E68C7D6}" srcOrd="0" destOrd="0" presId="urn:microsoft.com/office/officeart/2005/8/layout/vProcess5"/>
    <dgm:cxn modelId="{34A5BFBC-222D-4340-A493-CFDD72D619AD}" type="presOf" srcId="{B5863D48-6E71-49CD-98C9-49846C6730C0}" destId="{01164EE6-EA3F-4686-A3F7-9C6AAF4DDDA3}" srcOrd="1" destOrd="0" presId="urn:microsoft.com/office/officeart/2005/8/layout/vProcess5"/>
    <dgm:cxn modelId="{30D5A42A-1510-495C-A9A4-A375DC4913E6}" srcId="{BCF1683C-95FB-4C93-9349-98396E157CC9}" destId="{1473F294-E65C-4291-AF54-8506753E9A7E}" srcOrd="2" destOrd="0" parTransId="{58BD3F28-A2C6-4E0F-B5B3-938D3D01B8D4}" sibTransId="{6E271AF6-E083-434E-8B46-FFD543998CFA}"/>
    <dgm:cxn modelId="{233FFDCA-FE37-49F9-A71A-0F764FE16481}" type="presOf" srcId="{BCF1683C-95FB-4C93-9349-98396E157CC9}" destId="{31DD2219-3EA6-4D0A-84C5-1BCA50A65EFA}" srcOrd="0" destOrd="0" presId="urn:microsoft.com/office/officeart/2005/8/layout/vProcess5"/>
    <dgm:cxn modelId="{82D01E9A-1709-4F37-9B8A-00317694FD40}" srcId="{BCF1683C-95FB-4C93-9349-98396E157CC9}" destId="{B5863D48-6E71-49CD-98C9-49846C6730C0}" srcOrd="1" destOrd="0" parTransId="{1ACF29F9-26A8-4920-B181-7A0BD47964F4}" sibTransId="{BA8CD41D-4F55-47F7-AB00-C0C3EA5D0962}"/>
    <dgm:cxn modelId="{EB0645CE-C4F3-4CB6-9536-987D6C9E71A3}" srcId="{BCF1683C-95FB-4C93-9349-98396E157CC9}" destId="{A44C8BFC-BFB6-4B5C-8940-D5E54D868AD6}" srcOrd="0" destOrd="0" parTransId="{29BEA5E4-770E-42B3-AC08-753D6493E81C}" sibTransId="{E83F02D8-F5B4-40BC-A37D-3B5CF166B2A5}"/>
    <dgm:cxn modelId="{062065BB-36B4-4987-B52F-31E685596D55}" type="presOf" srcId="{A44C8BFC-BFB6-4B5C-8940-D5E54D868AD6}" destId="{5094BF0E-487F-42B0-8118-669A79D68DDF}" srcOrd="1" destOrd="0" presId="urn:microsoft.com/office/officeart/2005/8/layout/vProcess5"/>
    <dgm:cxn modelId="{7E2B4386-F6BC-4E5F-BA79-2CF9FE1BDEC0}" type="presOf" srcId="{A44C8BFC-BFB6-4B5C-8940-D5E54D868AD6}" destId="{3A3F2E8A-65CE-434A-804B-3D480426EDF6}" srcOrd="0" destOrd="0" presId="urn:microsoft.com/office/officeart/2005/8/layout/vProcess5"/>
    <dgm:cxn modelId="{3F96140E-0C2D-401D-9A56-F48720618DF2}" type="presOf" srcId="{1473F294-E65C-4291-AF54-8506753E9A7E}" destId="{99C2E52B-0229-4C76-93CB-E603C33136FB}" srcOrd="1" destOrd="0" presId="urn:microsoft.com/office/officeart/2005/8/layout/vProcess5"/>
    <dgm:cxn modelId="{8BCDD667-B675-4930-9249-C692237671AC}" type="presOf" srcId="{B5863D48-6E71-49CD-98C9-49846C6730C0}" destId="{7EB49713-975A-4BE3-B324-55798D6BB5B6}" srcOrd="0" destOrd="0" presId="urn:microsoft.com/office/officeart/2005/8/layout/vProcess5"/>
    <dgm:cxn modelId="{35D19101-F6DB-41C2-9F1B-4115A4984E63}" type="presOf" srcId="{E83F02D8-F5B4-40BC-A37D-3B5CF166B2A5}" destId="{2205E38A-5203-4C49-BBD8-A31CF7057B64}" srcOrd="0" destOrd="0" presId="urn:microsoft.com/office/officeart/2005/8/layout/vProcess5"/>
    <dgm:cxn modelId="{BB33F30B-4B60-4B23-91BC-00C361AF1906}" type="presOf" srcId="{BA8CD41D-4F55-47F7-AB00-C0C3EA5D0962}" destId="{0A91E102-EB0E-4D1F-B5FB-CB8E58DE521E}" srcOrd="0" destOrd="0" presId="urn:microsoft.com/office/officeart/2005/8/layout/vProcess5"/>
    <dgm:cxn modelId="{5EA39000-8B68-46F6-B6CC-46BF85340D5E}" type="presParOf" srcId="{31DD2219-3EA6-4D0A-84C5-1BCA50A65EFA}" destId="{EC50A043-CB3C-453D-BDD2-F8540049BF1D}" srcOrd="0" destOrd="0" presId="urn:microsoft.com/office/officeart/2005/8/layout/vProcess5"/>
    <dgm:cxn modelId="{01EB8434-A27F-43D4-BC48-D73219579236}" type="presParOf" srcId="{31DD2219-3EA6-4D0A-84C5-1BCA50A65EFA}" destId="{3A3F2E8A-65CE-434A-804B-3D480426EDF6}" srcOrd="1" destOrd="0" presId="urn:microsoft.com/office/officeart/2005/8/layout/vProcess5"/>
    <dgm:cxn modelId="{FFCB2205-C40D-4421-9097-A35C70F12B5E}" type="presParOf" srcId="{31DD2219-3EA6-4D0A-84C5-1BCA50A65EFA}" destId="{7EB49713-975A-4BE3-B324-55798D6BB5B6}" srcOrd="2" destOrd="0" presId="urn:microsoft.com/office/officeart/2005/8/layout/vProcess5"/>
    <dgm:cxn modelId="{A03C4273-4332-4FFA-8719-D5AD15E2E9C0}" type="presParOf" srcId="{31DD2219-3EA6-4D0A-84C5-1BCA50A65EFA}" destId="{92D491E5-E6FB-45DA-9A8E-28449E68C7D6}" srcOrd="3" destOrd="0" presId="urn:microsoft.com/office/officeart/2005/8/layout/vProcess5"/>
    <dgm:cxn modelId="{F0C859F2-10DF-4E19-A595-A4252C5FC3B9}" type="presParOf" srcId="{31DD2219-3EA6-4D0A-84C5-1BCA50A65EFA}" destId="{2205E38A-5203-4C49-BBD8-A31CF7057B64}" srcOrd="4" destOrd="0" presId="urn:microsoft.com/office/officeart/2005/8/layout/vProcess5"/>
    <dgm:cxn modelId="{694F3B3D-A39B-48A2-85B1-AA180DA0CFB5}" type="presParOf" srcId="{31DD2219-3EA6-4D0A-84C5-1BCA50A65EFA}" destId="{0A91E102-EB0E-4D1F-B5FB-CB8E58DE521E}" srcOrd="5" destOrd="0" presId="urn:microsoft.com/office/officeart/2005/8/layout/vProcess5"/>
    <dgm:cxn modelId="{47048B51-28E7-4261-8B5A-889669F9B0B0}" type="presParOf" srcId="{31DD2219-3EA6-4D0A-84C5-1BCA50A65EFA}" destId="{5094BF0E-487F-42B0-8118-669A79D68DDF}" srcOrd="6" destOrd="0" presId="urn:microsoft.com/office/officeart/2005/8/layout/vProcess5"/>
    <dgm:cxn modelId="{2D89FE35-1223-4CBE-B058-DA411DBDF4A6}" type="presParOf" srcId="{31DD2219-3EA6-4D0A-84C5-1BCA50A65EFA}" destId="{01164EE6-EA3F-4686-A3F7-9C6AAF4DDDA3}" srcOrd="7" destOrd="0" presId="urn:microsoft.com/office/officeart/2005/8/layout/vProcess5"/>
    <dgm:cxn modelId="{2C70DCED-19DF-44D3-8258-CB5EB1706539}" type="presParOf" srcId="{31DD2219-3EA6-4D0A-84C5-1BCA50A65EFA}" destId="{99C2E52B-0229-4C76-93CB-E603C33136F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C0B02-EE01-4418-992C-78471B0FCA25}">
      <dsp:nvSpPr>
        <dsp:cNvPr id="0" name=""/>
        <dsp:cNvSpPr/>
      </dsp:nvSpPr>
      <dsp:spPr>
        <a:xfrm rot="5400000">
          <a:off x="-245635" y="246082"/>
          <a:ext cx="1637567" cy="114629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err="1"/>
            <a:t>Rớt</a:t>
          </a:r>
          <a:r>
            <a:rPr lang="en-US" sz="1700" kern="1200" dirty="0"/>
            <a:t> </a:t>
          </a:r>
          <a:r>
            <a:rPr lang="en-US" sz="1700" kern="1200" dirty="0" err="1"/>
            <a:t>xuống</a:t>
          </a:r>
          <a:r>
            <a:rPr lang="en-US" sz="1700" kern="1200" dirty="0"/>
            <a:t> </a:t>
          </a:r>
          <a:r>
            <a:rPr lang="en-US" sz="1700" kern="1200" dirty="0" err="1"/>
            <a:t>nước</a:t>
          </a:r>
          <a:endParaRPr lang="en-US" sz="1700" kern="1200" dirty="0"/>
        </a:p>
      </dsp:txBody>
      <dsp:txXfrm rot="-5400000">
        <a:off x="1" y="573596"/>
        <a:ext cx="1146297" cy="491270"/>
      </dsp:txXfrm>
    </dsp:sp>
    <dsp:sp modelId="{84252D8F-C6CA-4EBD-B59B-F2AF7619DDF3}">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err="1"/>
            <a:t>Hoảng</a:t>
          </a:r>
          <a:r>
            <a:rPr lang="en-US" sz="2100" kern="1200" dirty="0"/>
            <a:t> </a:t>
          </a:r>
          <a:r>
            <a:rPr lang="en-US" sz="2100" kern="1200" dirty="0" err="1"/>
            <a:t>loạn</a:t>
          </a:r>
          <a:r>
            <a:rPr lang="en-US" sz="2100" kern="1200" dirty="0"/>
            <a:t>, </a:t>
          </a:r>
          <a:r>
            <a:rPr lang="en-US" sz="2100" kern="1200" dirty="0" err="1"/>
            <a:t>mất</a:t>
          </a:r>
          <a:r>
            <a:rPr lang="en-US" sz="2100" kern="1200" dirty="0"/>
            <a:t> </a:t>
          </a:r>
          <a:r>
            <a:rPr lang="en-US" sz="2100" kern="1200" dirty="0" err="1"/>
            <a:t>nhịp</a:t>
          </a:r>
          <a:r>
            <a:rPr lang="en-US" sz="2100" kern="1200" dirty="0"/>
            <a:t> </a:t>
          </a:r>
          <a:r>
            <a:rPr lang="en-US" sz="2100" kern="1200" dirty="0" err="1"/>
            <a:t>thở</a:t>
          </a:r>
          <a:r>
            <a:rPr lang="en-US" sz="2100" kern="1200" dirty="0"/>
            <a:t> </a:t>
          </a:r>
          <a:r>
            <a:rPr lang="en-US" sz="2100" kern="1200" dirty="0" err="1"/>
            <a:t>bình</a:t>
          </a:r>
          <a:r>
            <a:rPr lang="en-US" sz="2100" kern="1200" dirty="0"/>
            <a:t> </a:t>
          </a:r>
          <a:r>
            <a:rPr lang="en-US" sz="2100" kern="1200" dirty="0" err="1"/>
            <a:t>thường</a:t>
          </a:r>
          <a:r>
            <a:rPr lang="en-US" sz="2100" kern="1200" dirty="0"/>
            <a:t>, </a:t>
          </a:r>
          <a:r>
            <a:rPr lang="en-US" sz="2100" kern="1200" dirty="0" err="1"/>
            <a:t>nín</a:t>
          </a:r>
          <a:r>
            <a:rPr lang="en-US" sz="2100" kern="1200" dirty="0"/>
            <a:t> </a:t>
          </a:r>
          <a:r>
            <a:rPr lang="en-US" sz="2100" kern="1200" dirty="0" err="1"/>
            <a:t>thở</a:t>
          </a:r>
          <a:endParaRPr lang="en-US" sz="2100" kern="1200" dirty="0"/>
        </a:p>
        <a:p>
          <a:pPr marL="228600" lvl="1" indent="-228600" algn="l" defTabSz="933450">
            <a:lnSpc>
              <a:spcPct val="90000"/>
            </a:lnSpc>
            <a:spcBef>
              <a:spcPct val="0"/>
            </a:spcBef>
            <a:spcAft>
              <a:spcPct val="15000"/>
            </a:spcAft>
            <a:buChar char="••"/>
          </a:pPr>
          <a:r>
            <a:rPr lang="en-US" sz="2100" kern="1200" dirty="0" err="1"/>
            <a:t>Thiếu</a:t>
          </a:r>
          <a:r>
            <a:rPr lang="en-US" sz="2100" kern="1200" dirty="0"/>
            <a:t> </a:t>
          </a:r>
          <a:r>
            <a:rPr lang="en-US" sz="2100" kern="1200" dirty="0" err="1"/>
            <a:t>dưỡng</a:t>
          </a:r>
          <a:r>
            <a:rPr lang="en-US" sz="2100" kern="1200" dirty="0"/>
            <a:t> </a:t>
          </a:r>
          <a:r>
            <a:rPr lang="en-US" sz="2100" kern="1200" dirty="0" err="1"/>
            <a:t>khí</a:t>
          </a:r>
          <a:endParaRPr lang="en-US" sz="2100" kern="1200" dirty="0"/>
        </a:p>
        <a:p>
          <a:pPr marL="228600" lvl="1" indent="-228600" algn="l" defTabSz="933450">
            <a:lnSpc>
              <a:spcPct val="90000"/>
            </a:lnSpc>
            <a:spcBef>
              <a:spcPct val="0"/>
            </a:spcBef>
            <a:spcAft>
              <a:spcPct val="15000"/>
            </a:spcAft>
            <a:buChar char="••"/>
          </a:pPr>
          <a:r>
            <a:rPr lang="en-US" sz="2100" kern="1200" dirty="0" err="1"/>
            <a:t>Nỗ</a:t>
          </a:r>
          <a:r>
            <a:rPr lang="en-US" sz="2100" kern="1200" dirty="0"/>
            <a:t> </a:t>
          </a:r>
          <a:r>
            <a:rPr lang="en-US" sz="2100" kern="1200" dirty="0" err="1"/>
            <a:t>lực</a:t>
          </a:r>
          <a:r>
            <a:rPr lang="en-US" sz="2100" kern="1200" dirty="0"/>
            <a:t> </a:t>
          </a:r>
          <a:r>
            <a:rPr lang="en-US" sz="2100" kern="1200" dirty="0" err="1"/>
            <a:t>ngoi</a:t>
          </a:r>
          <a:r>
            <a:rPr lang="en-US" sz="2100" kern="1200" dirty="0"/>
            <a:t> </a:t>
          </a:r>
          <a:r>
            <a:rPr lang="en-US" sz="2100" kern="1200" dirty="0" err="1"/>
            <a:t>lên</a:t>
          </a:r>
          <a:r>
            <a:rPr lang="en-US" sz="2100" kern="1200" dirty="0"/>
            <a:t> </a:t>
          </a:r>
          <a:r>
            <a:rPr lang="en-US" sz="2100" kern="1200" dirty="0" err="1"/>
            <a:t>mặt</a:t>
          </a:r>
          <a:r>
            <a:rPr lang="en-US" sz="2100" kern="1200" dirty="0"/>
            <a:t> </a:t>
          </a:r>
          <a:r>
            <a:rPr lang="en-US" sz="2100" kern="1200" dirty="0" err="1"/>
            <a:t>nước</a:t>
          </a:r>
          <a:endParaRPr lang="en-US" sz="2100" kern="1200" dirty="0"/>
        </a:p>
      </dsp:txBody>
      <dsp:txXfrm rot="-5400000">
        <a:off x="1146298" y="52408"/>
        <a:ext cx="7031341" cy="960496"/>
      </dsp:txXfrm>
    </dsp:sp>
    <dsp:sp modelId="{8DD00C75-ACC7-49A7-BE7E-11CFF8655317}">
      <dsp:nvSpPr>
        <dsp:cNvPr id="0" name=""/>
        <dsp:cNvSpPr/>
      </dsp:nvSpPr>
      <dsp:spPr>
        <a:xfrm rot="5400000">
          <a:off x="-245635" y="1689832"/>
          <a:ext cx="1637567" cy="114629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err="1"/>
            <a:t>Giảm</a:t>
          </a:r>
          <a:r>
            <a:rPr lang="en-US" sz="1700" kern="1200" dirty="0"/>
            <a:t> oxy </a:t>
          </a:r>
        </a:p>
      </dsp:txBody>
      <dsp:txXfrm rot="-5400000">
        <a:off x="1" y="2017346"/>
        <a:ext cx="1146297" cy="491270"/>
      </dsp:txXfrm>
    </dsp:sp>
    <dsp:sp modelId="{1013BD97-A110-453D-9011-143D615C891D}">
      <dsp:nvSpPr>
        <dsp:cNvPr id="0" name=""/>
        <dsp:cNvSpPr/>
      </dsp:nvSpPr>
      <dsp:spPr>
        <a:xfrm rot="5400000">
          <a:off x="4155739" y="-1565244"/>
          <a:ext cx="1064418" cy="708330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en-US" sz="2100" kern="1200" dirty="0"/>
            <a:t>Do </a:t>
          </a:r>
          <a:r>
            <a:rPr lang="en-US" sz="2100" kern="1200" dirty="0" err="1"/>
            <a:t>nỗ</a:t>
          </a:r>
          <a:r>
            <a:rPr lang="en-US" sz="2100" kern="1200" dirty="0"/>
            <a:t> </a:t>
          </a:r>
          <a:r>
            <a:rPr lang="en-US" sz="2100" kern="1200" dirty="0" err="1"/>
            <a:t>lực</a:t>
          </a:r>
          <a:r>
            <a:rPr lang="en-US" sz="2100" kern="1200" dirty="0"/>
            <a:t> </a:t>
          </a:r>
          <a:r>
            <a:rPr lang="en-US" sz="2100" kern="1200" dirty="0" err="1"/>
            <a:t>hít</a:t>
          </a:r>
          <a:r>
            <a:rPr lang="en-US" sz="2100" kern="1200" dirty="0"/>
            <a:t> </a:t>
          </a:r>
          <a:r>
            <a:rPr lang="en-US" sz="2100" kern="1200" dirty="0" err="1"/>
            <a:t>vào</a:t>
          </a:r>
          <a:r>
            <a:rPr lang="en-US" sz="2100" kern="1200" dirty="0"/>
            <a:t> </a:t>
          </a:r>
          <a:r>
            <a:rPr lang="en-US" sz="2100" kern="1200" dirty="0">
              <a:sym typeface="Wingdings" pitchFamily="2" charset="2"/>
            </a:rPr>
            <a:t> </a:t>
          </a:r>
          <a:r>
            <a:rPr lang="en-US" sz="2100" kern="1200" dirty="0" err="1"/>
            <a:t>Hít</a:t>
          </a:r>
          <a:r>
            <a:rPr lang="en-US" sz="2100" kern="1200" dirty="0"/>
            <a:t> </a:t>
          </a:r>
          <a:r>
            <a:rPr lang="en-US" sz="2100" kern="1200" dirty="0" err="1"/>
            <a:t>sặc</a:t>
          </a:r>
          <a:r>
            <a:rPr lang="en-US" sz="2100" kern="1200" dirty="0"/>
            <a:t>/</a:t>
          </a:r>
          <a:r>
            <a:rPr lang="en-US" sz="2100" kern="1200" dirty="0" err="1"/>
            <a:t>Đóng</a:t>
          </a:r>
          <a:r>
            <a:rPr lang="en-US" sz="2100" kern="1200" dirty="0"/>
            <a:t> </a:t>
          </a:r>
          <a:r>
            <a:rPr lang="en-US" sz="2100" kern="1200" dirty="0" err="1"/>
            <a:t>nắp</a:t>
          </a:r>
          <a:r>
            <a:rPr lang="en-US" sz="2100" kern="1200" dirty="0"/>
            <a:t> </a:t>
          </a:r>
          <a:r>
            <a:rPr lang="en-US" sz="2100" kern="1200" dirty="0" err="1"/>
            <a:t>thanh</a:t>
          </a:r>
          <a:r>
            <a:rPr lang="en-US" sz="2100" kern="1200" dirty="0"/>
            <a:t> </a:t>
          </a:r>
          <a:r>
            <a:rPr lang="en-US" sz="2100" kern="1200" dirty="0" err="1"/>
            <a:t>môn</a:t>
          </a:r>
          <a:endParaRPr lang="en-US" sz="2100" kern="1200" dirty="0"/>
        </a:p>
        <a:p>
          <a:pPr marL="0" marR="0" lvl="1" indent="0" algn="l" defTabSz="914400" eaLnBrk="1" fontAlgn="auto" latinLnBrk="0" hangingPunct="1">
            <a:lnSpc>
              <a:spcPct val="100000"/>
            </a:lnSpc>
            <a:spcBef>
              <a:spcPct val="0"/>
            </a:spcBef>
            <a:spcAft>
              <a:spcPts val="0"/>
            </a:spcAft>
            <a:buClrTx/>
            <a:buSzTx/>
            <a:buFontTx/>
            <a:buChar char="••"/>
            <a:tabLst/>
            <a:defRPr/>
          </a:pPr>
          <a:r>
            <a:rPr lang="en-US" sz="2100" kern="1200" dirty="0" err="1">
              <a:solidFill>
                <a:schemeClr val="tx1"/>
              </a:solidFill>
              <a:sym typeface="Wingdings" pitchFamily="2" charset="2"/>
            </a:rPr>
            <a:t>Hít</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nước</a:t>
          </a:r>
          <a:r>
            <a:rPr lang="en-US" sz="2100" kern="1200" dirty="0">
              <a:solidFill>
                <a:schemeClr val="tx1"/>
              </a:solidFill>
              <a:sym typeface="Wingdings" pitchFamily="2" charset="2"/>
            </a:rPr>
            <a:t>  </a:t>
          </a:r>
          <a:r>
            <a:rPr lang="en-US" sz="2100" kern="1200" dirty="0" err="1">
              <a:solidFill>
                <a:schemeClr val="tx1"/>
              </a:solidFill>
              <a:sym typeface="Wingdings" pitchFamily="2" charset="2"/>
            </a:rPr>
            <a:t>hủy</a:t>
          </a:r>
          <a:r>
            <a:rPr lang="en-US" sz="2100" kern="1200" dirty="0">
              <a:solidFill>
                <a:schemeClr val="tx1"/>
              </a:solidFill>
              <a:sym typeface="Wingdings" pitchFamily="2" charset="2"/>
            </a:rPr>
            <a:t> surfactant, </a:t>
          </a:r>
          <a:r>
            <a:rPr lang="en-US" sz="2100" kern="1200" dirty="0" err="1">
              <a:solidFill>
                <a:schemeClr val="tx1"/>
              </a:solidFill>
              <a:sym typeface="Wingdings" pitchFamily="2" charset="2"/>
            </a:rPr>
            <a:t>giảm</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độ</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đàn</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hồi</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phổi</a:t>
          </a:r>
          <a:r>
            <a:rPr lang="en-US" sz="2100" kern="1200" dirty="0">
              <a:solidFill>
                <a:schemeClr val="tx1"/>
              </a:solidFill>
              <a:sym typeface="Wingdings" pitchFamily="2" charset="2"/>
            </a:rPr>
            <a:t>, V/Q </a:t>
          </a:r>
          <a:r>
            <a:rPr lang="en-US" sz="2100" kern="1200" dirty="0" err="1">
              <a:solidFill>
                <a:schemeClr val="tx1"/>
              </a:solidFill>
              <a:sym typeface="Wingdings" pitchFamily="2" charset="2"/>
            </a:rPr>
            <a:t>bất</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tương</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xứng</a:t>
          </a:r>
          <a:r>
            <a:rPr lang="en-US" sz="2100" kern="1200" dirty="0">
              <a:solidFill>
                <a:schemeClr val="tx1"/>
              </a:solidFill>
              <a:sym typeface="Wingdings" pitchFamily="2" charset="2"/>
            </a:rPr>
            <a:t>, shunt </a:t>
          </a:r>
          <a:r>
            <a:rPr lang="en-US" sz="2100" kern="1200" dirty="0" err="1">
              <a:solidFill>
                <a:schemeClr val="tx1"/>
              </a:solidFill>
              <a:sym typeface="Wingdings" pitchFamily="2" charset="2"/>
            </a:rPr>
            <a:t>trong</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phổi</a:t>
          </a:r>
          <a:r>
            <a:rPr lang="en-US" sz="2100" kern="1200" dirty="0">
              <a:solidFill>
                <a:schemeClr val="tx1"/>
              </a:solidFill>
              <a:sym typeface="Wingdings" pitchFamily="2" charset="2"/>
            </a:rPr>
            <a:t> </a:t>
          </a:r>
          <a:endParaRPr lang="en-US" sz="2100" kern="1200" dirty="0"/>
        </a:p>
      </dsp:txBody>
      <dsp:txXfrm rot="-5400000">
        <a:off x="1146298" y="1496158"/>
        <a:ext cx="7031341" cy="960496"/>
      </dsp:txXfrm>
    </dsp:sp>
    <dsp:sp modelId="{7DAAD06D-4FB4-4484-8D1A-910C28FD3476}">
      <dsp:nvSpPr>
        <dsp:cNvPr id="0" name=""/>
        <dsp:cNvSpPr/>
      </dsp:nvSpPr>
      <dsp:spPr>
        <a:xfrm rot="5400000">
          <a:off x="-245635" y="3133581"/>
          <a:ext cx="1637567" cy="114629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err="1"/>
            <a:t>Ảnh</a:t>
          </a:r>
          <a:r>
            <a:rPr lang="en-US" sz="1700" kern="1200" dirty="0"/>
            <a:t> </a:t>
          </a:r>
          <a:r>
            <a:rPr lang="en-US" sz="1700" kern="1200" dirty="0" err="1"/>
            <a:t>hưởng</a:t>
          </a:r>
          <a:r>
            <a:rPr lang="en-US" sz="1700" kern="1200" dirty="0"/>
            <a:t> </a:t>
          </a:r>
          <a:r>
            <a:rPr lang="en-US" sz="1700" kern="1200" dirty="0" err="1"/>
            <a:t>cơ</a:t>
          </a:r>
          <a:r>
            <a:rPr lang="en-US" sz="1700" kern="1200" dirty="0"/>
            <a:t> </a:t>
          </a:r>
          <a:r>
            <a:rPr lang="en-US" sz="1700" kern="1200" dirty="0" err="1"/>
            <a:t>quan</a:t>
          </a:r>
          <a:endParaRPr lang="en-US" sz="1700" kern="1200" dirty="0"/>
        </a:p>
      </dsp:txBody>
      <dsp:txXfrm rot="-5400000">
        <a:off x="1" y="3461095"/>
        <a:ext cx="1146297" cy="491270"/>
      </dsp:txXfrm>
    </dsp:sp>
    <dsp:sp modelId="{D37D3157-11EE-432A-9449-D4BD0562A70C}">
      <dsp:nvSpPr>
        <dsp:cNvPr id="0" name=""/>
        <dsp:cNvSpPr/>
      </dsp:nvSpPr>
      <dsp:spPr>
        <a:xfrm rot="5400000">
          <a:off x="4155739" y="-121495"/>
          <a:ext cx="1064418" cy="708330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err="1"/>
            <a:t>Tử</a:t>
          </a:r>
          <a:r>
            <a:rPr lang="en-US" sz="2100" kern="1200" dirty="0"/>
            <a:t> </a:t>
          </a:r>
          <a:r>
            <a:rPr lang="en-US" sz="2100" kern="1200" dirty="0" err="1"/>
            <a:t>vong</a:t>
          </a:r>
          <a:r>
            <a:rPr lang="en-US" sz="2100" kern="1200" dirty="0"/>
            <a:t>, di </a:t>
          </a:r>
          <a:r>
            <a:rPr lang="en-US" sz="2100" kern="1200" dirty="0" err="1"/>
            <a:t>chứng</a:t>
          </a:r>
          <a:r>
            <a:rPr lang="en-US" sz="2100" kern="1200" dirty="0"/>
            <a:t> </a:t>
          </a:r>
          <a:r>
            <a:rPr lang="en-US" sz="2100" kern="1200" dirty="0" err="1"/>
            <a:t>phần</a:t>
          </a:r>
          <a:r>
            <a:rPr lang="en-US" sz="2100" kern="1200" dirty="0"/>
            <a:t> </a:t>
          </a:r>
          <a:r>
            <a:rPr lang="en-US" sz="2100" kern="1200" dirty="0" err="1"/>
            <a:t>lớn</a:t>
          </a:r>
          <a:r>
            <a:rPr lang="en-US" sz="2100" kern="1200" dirty="0"/>
            <a:t> do </a:t>
          </a:r>
          <a:r>
            <a:rPr lang="en-US" sz="2100" kern="1200" dirty="0" err="1"/>
            <a:t>thiếu</a:t>
          </a:r>
          <a:r>
            <a:rPr lang="en-US" sz="2100" kern="1200" dirty="0"/>
            <a:t> oxy </a:t>
          </a:r>
          <a:r>
            <a:rPr lang="en-US" sz="2100" kern="1200" dirty="0" err="1"/>
            <a:t>não</a:t>
          </a:r>
          <a:endParaRPr lang="en-US" sz="2100" kern="1200" dirty="0"/>
        </a:p>
      </dsp:txBody>
      <dsp:txXfrm rot="-5400000">
        <a:off x="1146298" y="2939907"/>
        <a:ext cx="7031341" cy="9604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2E8A-65CE-434A-804B-3D480426EDF6}">
      <dsp:nvSpPr>
        <dsp:cNvPr id="0" name=""/>
        <dsp:cNvSpPr/>
      </dsp:nvSpPr>
      <dsp:spPr>
        <a:xfrm>
          <a:off x="0" y="0"/>
          <a:ext cx="5375910" cy="90439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a:t>Hít</a:t>
          </a:r>
          <a:r>
            <a:rPr lang="en-US" sz="2400" kern="1200" dirty="0"/>
            <a:t> </a:t>
          </a:r>
          <a:r>
            <a:rPr lang="en-US" sz="2400" kern="1200" dirty="0" err="1"/>
            <a:t>nước</a:t>
          </a:r>
          <a:r>
            <a:rPr lang="en-US" sz="2400" kern="1200" dirty="0"/>
            <a:t> </a:t>
          </a:r>
          <a:r>
            <a:rPr lang="en-US" sz="2400" kern="1200" dirty="0" err="1"/>
            <a:t>ngọt</a:t>
          </a:r>
          <a:r>
            <a:rPr lang="en-US" sz="2400" kern="1200" dirty="0"/>
            <a:t> hay </a:t>
          </a:r>
          <a:r>
            <a:rPr lang="en-US" sz="2400" kern="1200" dirty="0" err="1"/>
            <a:t>mặn</a:t>
          </a:r>
          <a:endParaRPr lang="en-US" sz="2400" kern="1200" dirty="0"/>
        </a:p>
      </dsp:txBody>
      <dsp:txXfrm>
        <a:off x="26489" y="26489"/>
        <a:ext cx="4399993" cy="851420"/>
      </dsp:txXfrm>
    </dsp:sp>
    <dsp:sp modelId="{7EB49713-975A-4BE3-B324-55798D6BB5B6}">
      <dsp:nvSpPr>
        <dsp:cNvPr id="0" name=""/>
        <dsp:cNvSpPr/>
      </dsp:nvSpPr>
      <dsp:spPr>
        <a:xfrm>
          <a:off x="474344" y="1055131"/>
          <a:ext cx="5375910" cy="90439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a:t>Phá</a:t>
          </a:r>
          <a:r>
            <a:rPr lang="en-US" sz="2400" kern="1200" dirty="0"/>
            <a:t> </a:t>
          </a:r>
          <a:r>
            <a:rPr lang="en-US" sz="2400" kern="1200" dirty="0" err="1"/>
            <a:t>hủy</a:t>
          </a:r>
          <a:r>
            <a:rPr lang="en-US" sz="2400" kern="1200" dirty="0"/>
            <a:t> surfactant</a:t>
          </a:r>
        </a:p>
      </dsp:txBody>
      <dsp:txXfrm>
        <a:off x="500833" y="1081620"/>
        <a:ext cx="4260727" cy="851420"/>
      </dsp:txXfrm>
    </dsp:sp>
    <dsp:sp modelId="{92D491E5-E6FB-45DA-9A8E-28449E68C7D6}">
      <dsp:nvSpPr>
        <dsp:cNvPr id="0" name=""/>
        <dsp:cNvSpPr/>
      </dsp:nvSpPr>
      <dsp:spPr>
        <a:xfrm>
          <a:off x="948689" y="2110263"/>
          <a:ext cx="5375910" cy="90439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a:t>Phù</a:t>
          </a:r>
          <a:r>
            <a:rPr lang="en-US" sz="2400" kern="1200" dirty="0"/>
            <a:t> </a:t>
          </a:r>
          <a:r>
            <a:rPr lang="en-US" sz="2400" kern="1200" dirty="0" err="1"/>
            <a:t>phổi</a:t>
          </a:r>
          <a:r>
            <a:rPr lang="en-US" sz="2400" kern="1200" dirty="0"/>
            <a:t> </a:t>
          </a:r>
          <a:r>
            <a:rPr lang="en-US" sz="2400" kern="1200" dirty="0" err="1"/>
            <a:t>cấp</a:t>
          </a:r>
          <a:r>
            <a:rPr lang="en-US" sz="2400" kern="1200" dirty="0"/>
            <a:t> </a:t>
          </a:r>
          <a:r>
            <a:rPr lang="en-US" sz="2400" kern="1200" dirty="0" err="1"/>
            <a:t>không</a:t>
          </a:r>
          <a:r>
            <a:rPr lang="en-US" sz="2400" kern="1200" dirty="0"/>
            <a:t> do </a:t>
          </a:r>
          <a:r>
            <a:rPr lang="en-US" sz="2400" kern="1200" dirty="0" err="1"/>
            <a:t>tim</a:t>
          </a:r>
          <a:endParaRPr lang="en-US" sz="2400" kern="1200" dirty="0"/>
        </a:p>
        <a:p>
          <a:pPr lvl="0" algn="l" defTabSz="1066800">
            <a:lnSpc>
              <a:spcPct val="90000"/>
            </a:lnSpc>
            <a:spcBef>
              <a:spcPct val="0"/>
            </a:spcBef>
            <a:spcAft>
              <a:spcPct val="35000"/>
            </a:spcAft>
          </a:pPr>
          <a:r>
            <a:rPr lang="en-US" sz="2400" kern="1200" dirty="0"/>
            <a:t>ARDS </a:t>
          </a:r>
        </a:p>
      </dsp:txBody>
      <dsp:txXfrm>
        <a:off x="975178" y="2136752"/>
        <a:ext cx="4260727" cy="851420"/>
      </dsp:txXfrm>
    </dsp:sp>
    <dsp:sp modelId="{2205E38A-5203-4C49-BBD8-A31CF7057B64}">
      <dsp:nvSpPr>
        <dsp:cNvPr id="0" name=""/>
        <dsp:cNvSpPr/>
      </dsp:nvSpPr>
      <dsp:spPr>
        <a:xfrm>
          <a:off x="4788050" y="685835"/>
          <a:ext cx="587859" cy="587859"/>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4920318" y="685835"/>
        <a:ext cx="323323" cy="442364"/>
      </dsp:txXfrm>
    </dsp:sp>
    <dsp:sp modelId="{0A91E102-EB0E-4D1F-B5FB-CB8E58DE521E}">
      <dsp:nvSpPr>
        <dsp:cNvPr id="0" name=""/>
        <dsp:cNvSpPr/>
      </dsp:nvSpPr>
      <dsp:spPr>
        <a:xfrm>
          <a:off x="5262395" y="1734937"/>
          <a:ext cx="587859" cy="587859"/>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p>
      </dsp:txBody>
      <dsp:txXfrm>
        <a:off x="5394663" y="1734937"/>
        <a:ext cx="323323" cy="44236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A620A7-F812-486E-A6E4-357E337D8D0A}" type="datetimeFigureOut">
              <a:rPr lang="en-US" smtClean="0"/>
              <a:t>12/09/2018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056DBA-2148-4997-ABAF-8193380092BE}" type="slidenum">
              <a:rPr lang="en-US" smtClean="0"/>
              <a:t>‹#›</a:t>
            </a:fld>
            <a:endParaRPr lang="en-US"/>
          </a:p>
        </p:txBody>
      </p:sp>
    </p:spTree>
    <p:extLst>
      <p:ext uri="{BB962C8B-B14F-4D97-AF65-F5344CB8AC3E}">
        <p14:creationId xmlns:p14="http://schemas.microsoft.com/office/powerpoint/2010/main" val="2890405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indianpediatrics.net/may2016/may-432-433.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www.uptodate.com/contents/image?imageKey=NEURO/76974&amp;topicKey=EM/6077&amp;search=ELEVVATED+ICP&amp;rank=1~150&amp;source=see_link" TargetMode="External"/><Relationship Id="rId13" Type="http://schemas.openxmlformats.org/officeDocument/2006/relationships/hyperlink" Target="https://www.uptodate.com/contents/physical-child-abuse-recognition?sectionName=RED+FLAG+PHYSICAL+FINDINGS&amp;topicRef=6077&amp;anchor=H491148344&amp;source=see_link#H491148344" TargetMode="External"/><Relationship Id="rId3" Type="http://schemas.openxmlformats.org/officeDocument/2006/relationships/hyperlink" Target="https://www.uptodate.com/contents/image?imageKey=PEDS/50378&amp;topicKey=EM/6077&amp;search=ELEVVATED+ICP&amp;rank=1~150&amp;source=see_link" TargetMode="External"/><Relationship Id="rId7" Type="http://schemas.openxmlformats.org/officeDocument/2006/relationships/hyperlink" Target="https://www.uptodate.com/contents/image?imageKey=PULM/70683&amp;topicKey=EM/6077&amp;search=ELEVVATED+ICP&amp;rank=1~150&amp;source=see_link" TargetMode="External"/><Relationship Id="rId12" Type="http://schemas.openxmlformats.org/officeDocument/2006/relationships/hyperlink" Target="https://www.uptodate.com/contents/child-abuse-eye-findings-in-children-with-abusive-head-trauma-aht?topicRef=6077&amp;source=see_link"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ww.uptodate.com/contents/image?imageKey=PEDS/63856&amp;topicKey=EM/6077&amp;search=ELEVVATED+ICP&amp;rank=1~150&amp;source=see_link" TargetMode="External"/><Relationship Id="rId11" Type="http://schemas.openxmlformats.org/officeDocument/2006/relationships/hyperlink" Target="https://www.uptodate.com/contents/image?imageKey=EM/109402&amp;topicKey=EM/6077&amp;search=ELEVVATED+ICP&amp;rank=1~150&amp;source=see_link" TargetMode="External"/><Relationship Id="rId5" Type="http://schemas.openxmlformats.org/officeDocument/2006/relationships/hyperlink" Target="https://www.uptodate.com/contents/image?imageKey=PEDS/52646&amp;topicKey=EM/6077&amp;search=ELEVVATED+ICP&amp;rank=1~150&amp;source=see_link" TargetMode="External"/><Relationship Id="rId10" Type="http://schemas.openxmlformats.org/officeDocument/2006/relationships/hyperlink" Target="https://www.uptodate.com/contents/image?imageKey=NEURO/61697&amp;topicKey=EM/6077&amp;search=ELEVVATED+ICP&amp;rank=1~150&amp;source=see_link" TargetMode="External"/><Relationship Id="rId4" Type="http://schemas.openxmlformats.org/officeDocument/2006/relationships/hyperlink" Target="https://www.uptodate.com/contents/image?imageKey=EM/78097&amp;topicKey=EM/6077&amp;search=ELEVVATED+ICP&amp;rank=1~150&amp;source=see_link" TargetMode="External"/><Relationship Id="rId9" Type="http://schemas.openxmlformats.org/officeDocument/2006/relationships/hyperlink" Target="https://www.uptodate.com/contents/image?imageKey=PC/61416&amp;topicKey=EM/6077&amp;search=ELEVVATED+ICP&amp;rank=1~150&amp;source=see_link"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56DBA-2148-4997-ABAF-8193380092BE}" type="slidenum">
              <a:rPr lang="en-US" smtClean="0"/>
              <a:t>1</a:t>
            </a:fld>
            <a:endParaRPr lang="en-US"/>
          </a:p>
        </p:txBody>
      </p:sp>
    </p:spTree>
    <p:extLst>
      <p:ext uri="{BB962C8B-B14F-4D97-AF65-F5344CB8AC3E}">
        <p14:creationId xmlns:p14="http://schemas.microsoft.com/office/powerpoint/2010/main" val="1097829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056DBA-2148-4997-ABAF-8193380092BE}" type="slidenum">
              <a:rPr lang="en-US" smtClean="0"/>
              <a:t>13</a:t>
            </a:fld>
            <a:endParaRPr lang="en-US"/>
          </a:p>
        </p:txBody>
      </p:sp>
    </p:spTree>
    <p:extLst>
      <p:ext uri="{BB962C8B-B14F-4D97-AF65-F5344CB8AC3E}">
        <p14:creationId xmlns:p14="http://schemas.microsoft.com/office/powerpoint/2010/main" val="2537432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Tổn thương</a:t>
            </a:r>
            <a:r>
              <a:rPr lang="en-US" baseline="0" smtClean="0"/>
              <a:t> ở hô hấp thường là ARDS</a:t>
            </a:r>
            <a:endParaRPr lang="en-US" smtClean="0"/>
          </a:p>
          <a:p>
            <a:r>
              <a:rPr lang="en-US" smtClean="0"/>
              <a:t>Tổn thương</a:t>
            </a:r>
            <a:r>
              <a:rPr lang="en-US" baseline="0" smtClean="0"/>
              <a:t> trên XQ: tổn thương 1 hoặc 2 bên, nó là tổn thương cấp tính mà không giải thích được bằng suy tim, quá tải.</a:t>
            </a:r>
          </a:p>
          <a:p>
            <a:r>
              <a:rPr lang="en-US" baseline="0" smtClean="0"/>
              <a:t>Tiêu chuẩn mới: oxi, BN thở máy: không xâm lấn (canula hoặc mast gắn với máy thở) hoặc CPAP.</a:t>
            </a:r>
          </a:p>
          <a:p>
            <a:pPr marL="171450" indent="-171450">
              <a:buFontTx/>
              <a:buChar char="-"/>
            </a:pPr>
            <a:r>
              <a:rPr lang="en-US" baseline="0" smtClean="0"/>
              <a:t>Tiêu chuẩn thở máy xâm lấn có nhẹ TB và nặng</a:t>
            </a:r>
          </a:p>
          <a:p>
            <a:pPr marL="171450" indent="-171450">
              <a:buFontTx/>
              <a:buChar char="-"/>
            </a:pPr>
            <a:r>
              <a:rPr lang="en-US" baseline="0" smtClean="0"/>
              <a:t>Tiêu chuẩn thở máy không xâm lấn không phân độ</a:t>
            </a:r>
          </a:p>
          <a:p>
            <a:pPr marL="0" indent="0">
              <a:buFontTx/>
              <a:buNone/>
            </a:pPr>
            <a:r>
              <a:rPr lang="en-US" baseline="0" smtClean="0"/>
              <a:t>PF: PaO2/FiO2	OI: oxygenation index</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SF: SpO2/FiO2	OSI: </a:t>
            </a:r>
            <a:r>
              <a:rPr lang="en-US" sz="1200" b="0" i="0" u="none" kern="1200" smtClean="0">
                <a:solidFill>
                  <a:schemeClr val="tx1"/>
                </a:solidFill>
                <a:effectLst/>
                <a:latin typeface="+mn-lt"/>
                <a:ea typeface="+mn-ea"/>
                <a:cs typeface="+mn-cs"/>
                <a:hlinkClick r:id="rId3"/>
              </a:rPr>
              <a:t>Oxygen Saturation Index</a:t>
            </a:r>
            <a:endParaRPr lang="en-US" sz="1200" b="0" i="0" u="non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OSI = (MAP) X (FiO2)) / (SpO2). FiO2 and SpO2 are expressed as decimals</a:t>
            </a:r>
          </a:p>
          <a:p>
            <a:r>
              <a:rPr lang="en-US" sz="1200" b="0" i="0" kern="1200" smtClean="0">
                <a:solidFill>
                  <a:schemeClr val="tx1"/>
                </a:solidFill>
                <a:effectLst/>
                <a:latin typeface="+mn-lt"/>
                <a:ea typeface="+mn-ea"/>
                <a:cs typeface="+mn-cs"/>
              </a:rPr>
              <a:t>OI = (MAP) X (FiO2%) / (PaO2)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kern="1200" smtClean="0">
                <a:solidFill>
                  <a:schemeClr val="tx1"/>
                </a:solidFill>
                <a:effectLst/>
                <a:latin typeface="+mn-lt"/>
                <a:ea typeface="+mn-ea"/>
                <a:cs typeface="+mn-cs"/>
              </a:rPr>
              <a:t>Mai mốt</a:t>
            </a:r>
            <a:r>
              <a:rPr lang="en-US" sz="1200" b="0" i="0" u="none" kern="1200" baseline="0" smtClean="0">
                <a:solidFill>
                  <a:schemeClr val="tx1"/>
                </a:solidFill>
                <a:effectLst/>
                <a:latin typeface="+mn-lt"/>
                <a:ea typeface="+mn-ea"/>
                <a:cs typeface="+mn-cs"/>
              </a:rPr>
              <a:t> đi thực tập có thể hỏi.</a:t>
            </a:r>
            <a:endParaRPr lang="en-US" sz="1200" b="0" i="0" u="none" kern="1200" smtClean="0">
              <a:solidFill>
                <a:schemeClr val="tx1"/>
              </a:solidFill>
              <a:effectLst/>
              <a:latin typeface="+mn-lt"/>
              <a:ea typeface="+mn-ea"/>
              <a:cs typeface="+mn-cs"/>
            </a:endParaRPr>
          </a:p>
          <a:p>
            <a:pPr marL="0" indent="0">
              <a:buFontTx/>
              <a:buNone/>
            </a:pPr>
            <a:endParaRPr lang="en-US"/>
          </a:p>
        </p:txBody>
      </p:sp>
      <p:sp>
        <p:nvSpPr>
          <p:cNvPr id="4" name="Slide Number Placeholder 3"/>
          <p:cNvSpPr>
            <a:spLocks noGrp="1"/>
          </p:cNvSpPr>
          <p:nvPr>
            <p:ph type="sldNum" sz="quarter" idx="10"/>
          </p:nvPr>
        </p:nvSpPr>
        <p:spPr/>
        <p:txBody>
          <a:bodyPr/>
          <a:lstStyle/>
          <a:p>
            <a:fld id="{76056DBA-2148-4997-ABAF-8193380092BE}" type="slidenum">
              <a:rPr lang="en-US" smtClean="0"/>
              <a:t>14</a:t>
            </a:fld>
            <a:endParaRPr lang="en-US"/>
          </a:p>
        </p:txBody>
      </p:sp>
    </p:spTree>
    <p:extLst>
      <p:ext uri="{BB962C8B-B14F-4D97-AF65-F5344CB8AC3E}">
        <p14:creationId xmlns:p14="http://schemas.microsoft.com/office/powerpoint/2010/main" val="3207017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kern="1200" dirty="0">
                <a:solidFill>
                  <a:schemeClr val="tx1"/>
                </a:solidFill>
                <a:effectLst/>
                <a:latin typeface="+mn-lt"/>
                <a:ea typeface="+mn-ea"/>
                <a:cs typeface="+mn-cs"/>
              </a:rPr>
              <a:t>Acutely elevated ICP</a:t>
            </a:r>
            <a:r>
              <a:rPr lang="en-SG" sz="1200" b="0" i="0" kern="1200" dirty="0">
                <a:solidFill>
                  <a:schemeClr val="tx1"/>
                </a:solidFill>
                <a:effectLst/>
                <a:latin typeface="+mn-lt"/>
                <a:ea typeface="+mn-ea"/>
                <a:cs typeface="+mn-cs"/>
              </a:rPr>
              <a:t> — Acute elevation of ICP is an emergent condition that requires prompt recognition and management. Important findings include:</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Headache</a:t>
            </a:r>
            <a:r>
              <a:rPr lang="en-SG" sz="1200" b="0" i="0" kern="1200" dirty="0">
                <a:solidFill>
                  <a:schemeClr val="tx1"/>
                </a:solidFill>
                <a:effectLst/>
                <a:latin typeface="+mn-lt"/>
                <a:ea typeface="+mn-ea"/>
                <a:cs typeface="+mn-cs"/>
              </a:rPr>
              <a:t> – In verbal children, headache is an early sign of acute elevation of ICP and, as noted below, </a:t>
            </a:r>
            <a:r>
              <a:rPr lang="en-SG" sz="1200" b="0" i="0" kern="1200" dirty="0" err="1">
                <a:solidFill>
                  <a:schemeClr val="tx1"/>
                </a:solidFill>
                <a:effectLst/>
                <a:latin typeface="+mn-lt"/>
                <a:ea typeface="+mn-ea"/>
                <a:cs typeface="+mn-cs"/>
              </a:rPr>
              <a:t>transtentorial</a:t>
            </a:r>
            <a:r>
              <a:rPr lang="en-SG" sz="1200" b="0" i="0" kern="1200" dirty="0">
                <a:solidFill>
                  <a:schemeClr val="tx1"/>
                </a:solidFill>
                <a:effectLst/>
                <a:latin typeface="+mn-lt"/>
                <a:ea typeface="+mn-ea"/>
                <a:cs typeface="+mn-cs"/>
              </a:rPr>
              <a:t> herniation. </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Vomiting</a:t>
            </a:r>
            <a:r>
              <a:rPr lang="en-SG" sz="1200" b="0" i="0" kern="1200" dirty="0">
                <a:solidFill>
                  <a:schemeClr val="tx1"/>
                </a:solidFill>
                <a:effectLst/>
                <a:latin typeface="+mn-lt"/>
                <a:ea typeface="+mn-ea"/>
                <a:cs typeface="+mn-cs"/>
              </a:rPr>
              <a:t> – Vomiting frequently accompanies acute rises in ICP.</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Altered mental status</a:t>
            </a:r>
            <a:r>
              <a:rPr lang="en-SG" sz="1200" b="0" i="0" kern="1200" dirty="0">
                <a:solidFill>
                  <a:schemeClr val="tx1"/>
                </a:solidFill>
                <a:effectLst/>
                <a:latin typeface="+mn-lt"/>
                <a:ea typeface="+mn-ea"/>
                <a:cs typeface="+mn-cs"/>
              </a:rPr>
              <a:t> – In patients with an acute increase in ICP (</a:t>
            </a:r>
            <a:r>
              <a:rPr lang="en-SG" sz="1200" b="0" i="0" kern="1200" dirty="0" err="1">
                <a:solidFill>
                  <a:schemeClr val="tx1"/>
                </a:solidFill>
                <a:effectLst/>
                <a:latin typeface="+mn-lt"/>
                <a:ea typeface="+mn-ea"/>
                <a:cs typeface="+mn-cs"/>
              </a:rPr>
              <a:t>eg</a:t>
            </a:r>
            <a:r>
              <a:rPr lang="en-SG" sz="1200" b="0" i="0" kern="1200" dirty="0">
                <a:solidFill>
                  <a:schemeClr val="tx1"/>
                </a:solidFill>
                <a:effectLst/>
                <a:latin typeface="+mn-lt"/>
                <a:ea typeface="+mn-ea"/>
                <a:cs typeface="+mn-cs"/>
              </a:rPr>
              <a:t>, severe head trauma or intracranial </a:t>
            </a:r>
            <a:r>
              <a:rPr lang="en-SG" sz="1200" b="0" i="0" kern="1200" dirty="0" err="1">
                <a:solidFill>
                  <a:schemeClr val="tx1"/>
                </a:solidFill>
                <a:effectLst/>
                <a:latin typeface="+mn-lt"/>
                <a:ea typeface="+mn-ea"/>
                <a:cs typeface="+mn-cs"/>
              </a:rPr>
              <a:t>hemorrhage</a:t>
            </a:r>
            <a:r>
              <a:rPr lang="en-SG" sz="1200" b="0" i="0" kern="1200" dirty="0">
                <a:solidFill>
                  <a:schemeClr val="tx1"/>
                </a:solidFill>
                <a:effectLst/>
                <a:latin typeface="+mn-lt"/>
                <a:ea typeface="+mn-ea"/>
                <a:cs typeface="+mn-cs"/>
              </a:rPr>
              <a:t>), abrupt onset of altered mental status with </a:t>
            </a:r>
            <a:r>
              <a:rPr lang="en-SG" sz="1200" b="0" i="0" kern="1200" dirty="0" err="1">
                <a:solidFill>
                  <a:schemeClr val="tx1"/>
                </a:solidFill>
                <a:effectLst/>
                <a:latin typeface="+mn-lt"/>
                <a:ea typeface="+mn-ea"/>
                <a:cs typeface="+mn-cs"/>
              </a:rPr>
              <a:t>obtundation</a:t>
            </a:r>
            <a:r>
              <a:rPr lang="en-SG" sz="1200" b="0" i="0" kern="1200" dirty="0">
                <a:solidFill>
                  <a:schemeClr val="tx1"/>
                </a:solidFill>
                <a:effectLst/>
                <a:latin typeface="+mn-lt"/>
                <a:ea typeface="+mn-ea"/>
                <a:cs typeface="+mn-cs"/>
              </a:rPr>
              <a:t> or coma may arise from direct brain injury or herniation.</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Papilledema</a:t>
            </a:r>
            <a:r>
              <a:rPr lang="en-SG" sz="1200" b="0" i="0" kern="1200" dirty="0">
                <a:solidFill>
                  <a:schemeClr val="tx1"/>
                </a:solidFill>
                <a:effectLst/>
                <a:latin typeface="+mn-lt"/>
                <a:ea typeface="+mn-ea"/>
                <a:cs typeface="+mn-cs"/>
              </a:rPr>
              <a:t> – Papilledema (</a:t>
            </a:r>
            <a:r>
              <a:rPr lang="en-SG" sz="1200" b="0" i="0" u="sng" kern="1200" dirty="0">
                <a:solidFill>
                  <a:schemeClr val="tx1"/>
                </a:solidFill>
                <a:effectLst/>
                <a:latin typeface="+mn-lt"/>
                <a:ea typeface="+mn-ea"/>
                <a:cs typeface="+mn-cs"/>
                <a:hlinkClick r:id="rId3"/>
              </a:rPr>
              <a:t>picture 1</a:t>
            </a:r>
            <a:r>
              <a:rPr lang="en-SG" sz="1200" b="0" i="0" kern="1200" dirty="0">
                <a:solidFill>
                  <a:schemeClr val="tx1"/>
                </a:solidFill>
                <a:effectLst/>
                <a:latin typeface="+mn-lt"/>
                <a:ea typeface="+mn-ea"/>
                <a:cs typeface="+mn-cs"/>
              </a:rPr>
              <a:t>), if present, can confirm the presence of intracranial hypertension. However, papilledema may be absent in patients with acute elevation ICP because it takes several days to become apparent. Thus, absence of papilledema does </a:t>
            </a:r>
            <a:r>
              <a:rPr lang="en-SG" sz="1200" b="1" i="0" kern="1200" dirty="0">
                <a:solidFill>
                  <a:schemeClr val="tx1"/>
                </a:solidFill>
                <a:effectLst/>
                <a:latin typeface="+mn-lt"/>
                <a:ea typeface="+mn-ea"/>
                <a:cs typeface="+mn-cs"/>
              </a:rPr>
              <a:t>not</a:t>
            </a:r>
            <a:r>
              <a:rPr lang="en-SG" sz="1200" b="0" i="0" kern="1200" dirty="0">
                <a:solidFill>
                  <a:schemeClr val="tx1"/>
                </a:solidFill>
                <a:effectLst/>
                <a:latin typeface="+mn-lt"/>
                <a:ea typeface="+mn-ea"/>
                <a:cs typeface="+mn-cs"/>
              </a:rPr>
              <a:t> exclude elevated ICP.</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Hypertension with bradycardia or tachycardia</a:t>
            </a:r>
            <a:r>
              <a:rPr lang="en-SG" sz="1200" b="0" i="0" kern="1200" dirty="0">
                <a:solidFill>
                  <a:schemeClr val="tx1"/>
                </a:solidFill>
                <a:effectLst/>
                <a:latin typeface="+mn-lt"/>
                <a:ea typeface="+mn-ea"/>
                <a:cs typeface="+mn-cs"/>
              </a:rPr>
              <a:t> – In children, increased ICP causes hypertension and either bradycardia or tachycardia. It is important to use age-based standards for heart rate (</a:t>
            </a:r>
            <a:r>
              <a:rPr lang="en-SG" sz="1200" b="0" i="0" u="sng" kern="1200" dirty="0">
                <a:solidFill>
                  <a:schemeClr val="tx1"/>
                </a:solidFill>
                <a:effectLst/>
                <a:latin typeface="+mn-lt"/>
                <a:ea typeface="+mn-ea"/>
                <a:cs typeface="+mn-cs"/>
                <a:hlinkClick r:id="rId4"/>
              </a:rPr>
              <a:t>table 3</a:t>
            </a:r>
            <a:r>
              <a:rPr lang="en-SG" sz="1200" b="0" i="0" kern="1200" dirty="0">
                <a:solidFill>
                  <a:schemeClr val="tx1"/>
                </a:solidFill>
                <a:effectLst/>
                <a:latin typeface="+mn-lt"/>
                <a:ea typeface="+mn-ea"/>
                <a:cs typeface="+mn-cs"/>
              </a:rPr>
              <a:t>) and blood pressure (</a:t>
            </a:r>
            <a:r>
              <a:rPr lang="en-SG" sz="1200" b="0" i="0" u="sng" kern="1200" dirty="0">
                <a:solidFill>
                  <a:schemeClr val="tx1"/>
                </a:solidFill>
                <a:effectLst/>
                <a:latin typeface="+mn-lt"/>
                <a:ea typeface="+mn-ea"/>
                <a:cs typeface="+mn-cs"/>
                <a:hlinkClick r:id="rId5"/>
              </a:rPr>
              <a:t>table 4</a:t>
            </a:r>
            <a:r>
              <a:rPr lang="en-SG" sz="1200" b="0" i="0" kern="1200" dirty="0">
                <a:solidFill>
                  <a:schemeClr val="tx1"/>
                </a:solidFill>
                <a:effectLst/>
                <a:latin typeface="+mn-lt"/>
                <a:ea typeface="+mn-ea"/>
                <a:cs typeface="+mn-cs"/>
              </a:rPr>
              <a:t> and </a:t>
            </a:r>
            <a:r>
              <a:rPr lang="en-SG" sz="1200" b="0" i="0" u="sng" kern="1200" dirty="0">
                <a:solidFill>
                  <a:schemeClr val="tx1"/>
                </a:solidFill>
                <a:effectLst/>
                <a:latin typeface="+mn-lt"/>
                <a:ea typeface="+mn-ea"/>
                <a:cs typeface="+mn-cs"/>
                <a:hlinkClick r:id="rId6"/>
              </a:rPr>
              <a:t>table 5</a:t>
            </a:r>
            <a:r>
              <a:rPr lang="en-SG" sz="1200" b="0" i="0" kern="1200" dirty="0">
                <a:solidFill>
                  <a:schemeClr val="tx1"/>
                </a:solidFill>
                <a:effectLst/>
                <a:latin typeface="+mn-lt"/>
                <a:ea typeface="+mn-ea"/>
                <a:cs typeface="+mn-cs"/>
              </a:rPr>
              <a:t>). The combination of systemic hypertension, bradycardia, and respiratory depression (Cushing triad) is a late sign of impending herniation (</a:t>
            </a:r>
            <a:r>
              <a:rPr lang="en-SG" sz="1200" b="0" i="0" u="sng" kern="1200" dirty="0">
                <a:solidFill>
                  <a:schemeClr val="tx1"/>
                </a:solidFill>
                <a:effectLst/>
                <a:latin typeface="+mn-lt"/>
                <a:ea typeface="+mn-ea"/>
                <a:cs typeface="+mn-cs"/>
                <a:hlinkClick r:id="rId7"/>
              </a:rPr>
              <a:t>table 6</a:t>
            </a:r>
            <a:r>
              <a:rPr lang="en-SG" sz="1200" b="0" i="0" kern="1200" dirty="0">
                <a:solidFill>
                  <a:schemeClr val="tx1"/>
                </a:solidFill>
                <a:effectLst/>
                <a:latin typeface="+mn-lt"/>
                <a:ea typeface="+mn-ea"/>
                <a:cs typeface="+mn-cs"/>
              </a:rPr>
              <a:t>).</a:t>
            </a:r>
          </a:p>
          <a:p>
            <a:r>
              <a:rPr lang="en-SG" sz="1200" b="0" i="0" kern="1200" dirty="0">
                <a:solidFill>
                  <a:schemeClr val="tx1"/>
                </a:solidFill>
                <a:effectLst/>
                <a:latin typeface="+mn-lt"/>
                <a:ea typeface="+mn-ea"/>
                <a:cs typeface="+mn-cs"/>
              </a:rPr>
              <a:t>●</a:t>
            </a:r>
            <a:r>
              <a:rPr lang="en-SG" sz="1200" b="1" i="0" kern="1200" dirty="0" err="1">
                <a:solidFill>
                  <a:schemeClr val="tx1"/>
                </a:solidFill>
                <a:effectLst/>
                <a:latin typeface="+mn-lt"/>
                <a:ea typeface="+mn-ea"/>
                <a:cs typeface="+mn-cs"/>
              </a:rPr>
              <a:t>Transtentorial</a:t>
            </a:r>
            <a:r>
              <a:rPr lang="en-SG" sz="1200" b="1" i="0" kern="1200" dirty="0">
                <a:solidFill>
                  <a:schemeClr val="tx1"/>
                </a:solidFill>
                <a:effectLst/>
                <a:latin typeface="+mn-lt"/>
                <a:ea typeface="+mn-ea"/>
                <a:cs typeface="+mn-cs"/>
              </a:rPr>
              <a:t> herniation</a:t>
            </a:r>
            <a:r>
              <a:rPr lang="en-SG" sz="1200" b="0" i="0" kern="1200" dirty="0">
                <a:solidFill>
                  <a:schemeClr val="tx1"/>
                </a:solidFill>
                <a:effectLst/>
                <a:latin typeface="+mn-lt"/>
                <a:ea typeface="+mn-ea"/>
                <a:cs typeface="+mn-cs"/>
              </a:rPr>
              <a:t> – In addition to vital sign changes, the earliest clinical signs of </a:t>
            </a:r>
            <a:r>
              <a:rPr lang="en-SG" sz="1200" b="0" i="0" kern="1200" dirty="0" err="1">
                <a:solidFill>
                  <a:schemeClr val="tx1"/>
                </a:solidFill>
                <a:effectLst/>
                <a:latin typeface="+mn-lt"/>
                <a:ea typeface="+mn-ea"/>
                <a:cs typeface="+mn-cs"/>
              </a:rPr>
              <a:t>transtentorial</a:t>
            </a:r>
            <a:r>
              <a:rPr lang="en-SG" sz="1200" b="0" i="0" kern="1200" dirty="0">
                <a:solidFill>
                  <a:schemeClr val="tx1"/>
                </a:solidFill>
                <a:effectLst/>
                <a:latin typeface="+mn-lt"/>
                <a:ea typeface="+mn-ea"/>
                <a:cs typeface="+mn-cs"/>
              </a:rPr>
              <a:t> herniation include (</a:t>
            </a:r>
            <a:r>
              <a:rPr lang="en-SG" sz="1200" b="0" i="0" u="sng" kern="1200" dirty="0">
                <a:solidFill>
                  <a:schemeClr val="tx1"/>
                </a:solidFill>
                <a:effectLst/>
                <a:latin typeface="+mn-lt"/>
                <a:ea typeface="+mn-ea"/>
                <a:cs typeface="+mn-cs"/>
                <a:hlinkClick r:id="rId8"/>
              </a:rPr>
              <a:t>figure 4</a:t>
            </a:r>
            <a:r>
              <a:rPr lang="en-SG" sz="1200" b="0" i="0" kern="1200" dirty="0">
                <a:solidFill>
                  <a:schemeClr val="tx1"/>
                </a:solidFill>
                <a:effectLst/>
                <a:latin typeface="+mn-lt"/>
                <a:ea typeface="+mn-ea"/>
                <a:cs typeface="+mn-cs"/>
              </a:rPr>
              <a:t>and </a:t>
            </a:r>
            <a:r>
              <a:rPr lang="en-SG" sz="1200" b="0" i="0" u="sng" kern="1200" dirty="0">
                <a:solidFill>
                  <a:schemeClr val="tx1"/>
                </a:solidFill>
                <a:effectLst/>
                <a:latin typeface="+mn-lt"/>
                <a:ea typeface="+mn-ea"/>
                <a:cs typeface="+mn-cs"/>
                <a:hlinkClick r:id="rId7"/>
              </a:rPr>
              <a:t>table 6</a:t>
            </a:r>
            <a:r>
              <a:rPr lang="en-SG" sz="1200" b="0" i="0" kern="1200" dirty="0">
                <a:solidFill>
                  <a:schemeClr val="tx1"/>
                </a:solidFill>
                <a:effectLst/>
                <a:latin typeface="+mn-lt"/>
                <a:ea typeface="+mn-ea"/>
                <a:cs typeface="+mn-cs"/>
              </a:rPr>
              <a:t>): </a:t>
            </a:r>
          </a:p>
          <a:p>
            <a:r>
              <a:rPr lang="en-SG" sz="1200" b="0" i="0" kern="1200" dirty="0">
                <a:solidFill>
                  <a:schemeClr val="tx1"/>
                </a:solidFill>
                <a:effectLst/>
                <a:latin typeface="+mn-lt"/>
                <a:ea typeface="+mn-ea"/>
                <a:cs typeface="+mn-cs"/>
              </a:rPr>
              <a:t>•Headache </a:t>
            </a:r>
          </a:p>
          <a:p>
            <a:r>
              <a:rPr lang="en-SG" sz="1200" b="0" i="0" kern="1200" dirty="0">
                <a:solidFill>
                  <a:schemeClr val="tx1"/>
                </a:solidFill>
                <a:effectLst/>
                <a:latin typeface="+mn-lt"/>
                <a:ea typeface="+mn-ea"/>
                <a:cs typeface="+mn-cs"/>
              </a:rPr>
              <a:t>•Altered level of consciousness</a:t>
            </a:r>
          </a:p>
          <a:p>
            <a:r>
              <a:rPr lang="en-SG" sz="1200" b="0" i="0" kern="1200" dirty="0">
                <a:solidFill>
                  <a:schemeClr val="tx1"/>
                </a:solidFill>
                <a:effectLst/>
                <a:latin typeface="+mn-lt"/>
                <a:ea typeface="+mn-ea"/>
                <a:cs typeface="+mn-cs"/>
              </a:rPr>
              <a:t>•Pupillary changes (</a:t>
            </a:r>
            <a:r>
              <a:rPr lang="en-SG" sz="1200" b="0" i="0" kern="1200" dirty="0" err="1">
                <a:solidFill>
                  <a:schemeClr val="tx1"/>
                </a:solidFill>
                <a:effectLst/>
                <a:latin typeface="+mn-lt"/>
                <a:ea typeface="+mn-ea"/>
                <a:cs typeface="+mn-cs"/>
              </a:rPr>
              <a:t>eg</a:t>
            </a:r>
            <a:r>
              <a:rPr lang="en-SG" sz="1200" b="0" i="0" kern="1200" dirty="0">
                <a:solidFill>
                  <a:schemeClr val="tx1"/>
                </a:solidFill>
                <a:effectLst/>
                <a:latin typeface="+mn-lt"/>
                <a:ea typeface="+mn-ea"/>
                <a:cs typeface="+mn-cs"/>
              </a:rPr>
              <a:t>, </a:t>
            </a:r>
            <a:r>
              <a:rPr lang="en-SG" sz="1200" b="0" i="0" kern="1200" dirty="0" err="1">
                <a:solidFill>
                  <a:schemeClr val="tx1"/>
                </a:solidFill>
                <a:effectLst/>
                <a:latin typeface="+mn-lt"/>
                <a:ea typeface="+mn-ea"/>
                <a:cs typeface="+mn-cs"/>
              </a:rPr>
              <a:t>anisocoria</a:t>
            </a:r>
            <a:r>
              <a:rPr lang="en-SG" sz="1200" b="0" i="0" kern="1200" dirty="0">
                <a:solidFill>
                  <a:schemeClr val="tx1"/>
                </a:solidFill>
                <a:effectLst/>
                <a:latin typeface="+mn-lt"/>
                <a:ea typeface="+mn-ea"/>
                <a:cs typeface="+mn-cs"/>
              </a:rPr>
              <a:t>) with intact </a:t>
            </a:r>
            <a:r>
              <a:rPr lang="en-SG" sz="1200" b="0" i="0" kern="1200" dirty="0" err="1">
                <a:solidFill>
                  <a:schemeClr val="tx1"/>
                </a:solidFill>
                <a:effectLst/>
                <a:latin typeface="+mn-lt"/>
                <a:ea typeface="+mn-ea"/>
                <a:cs typeface="+mn-cs"/>
              </a:rPr>
              <a:t>oculocephalic</a:t>
            </a:r>
            <a:r>
              <a:rPr lang="en-SG" sz="1200" b="0" i="0" kern="1200" dirty="0">
                <a:solidFill>
                  <a:schemeClr val="tx1"/>
                </a:solidFill>
                <a:effectLst/>
                <a:latin typeface="+mn-lt"/>
                <a:ea typeface="+mn-ea"/>
                <a:cs typeface="+mn-cs"/>
              </a:rPr>
              <a:t> reflex and cold caloric response (</a:t>
            </a:r>
            <a:r>
              <a:rPr lang="en-SG" sz="1200" b="0" i="0" u="sng" kern="1200" dirty="0">
                <a:solidFill>
                  <a:schemeClr val="tx1"/>
                </a:solidFill>
                <a:effectLst/>
                <a:latin typeface="+mn-lt"/>
                <a:ea typeface="+mn-ea"/>
                <a:cs typeface="+mn-cs"/>
                <a:hlinkClick r:id="rId9"/>
              </a:rPr>
              <a:t>figure 7</a:t>
            </a:r>
            <a:r>
              <a:rPr lang="en-SG" sz="1200" b="0" i="0" kern="1200" dirty="0">
                <a:solidFill>
                  <a:schemeClr val="tx1"/>
                </a:solidFill>
                <a:effectLst/>
                <a:latin typeface="+mn-lt"/>
                <a:ea typeface="+mn-ea"/>
                <a:cs typeface="+mn-cs"/>
              </a:rPr>
              <a:t>)</a:t>
            </a:r>
          </a:p>
          <a:p>
            <a:r>
              <a:rPr lang="en-SG" sz="1200" b="0" i="0" kern="1200" dirty="0">
                <a:solidFill>
                  <a:schemeClr val="tx1"/>
                </a:solidFill>
                <a:effectLst/>
                <a:latin typeface="+mn-lt"/>
                <a:ea typeface="+mn-ea"/>
                <a:cs typeface="+mn-cs"/>
              </a:rPr>
              <a:t>•Abnormal breathing patterns (</a:t>
            </a:r>
            <a:r>
              <a:rPr lang="en-SG" sz="1200" b="0" i="0" kern="1200" dirty="0" err="1">
                <a:solidFill>
                  <a:schemeClr val="tx1"/>
                </a:solidFill>
                <a:effectLst/>
                <a:latin typeface="+mn-lt"/>
                <a:ea typeface="+mn-ea"/>
                <a:cs typeface="+mn-cs"/>
              </a:rPr>
              <a:t>eg</a:t>
            </a:r>
            <a:r>
              <a:rPr lang="en-SG" sz="1200" b="0" i="0" kern="1200" dirty="0">
                <a:solidFill>
                  <a:schemeClr val="tx1"/>
                </a:solidFill>
                <a:effectLst/>
                <a:latin typeface="+mn-lt"/>
                <a:ea typeface="+mn-ea"/>
                <a:cs typeface="+mn-cs"/>
              </a:rPr>
              <a:t>, Cheyne Stokes respirations)</a:t>
            </a:r>
          </a:p>
          <a:p>
            <a:r>
              <a:rPr lang="en-SG" sz="1200" b="0" i="0" kern="1200" dirty="0">
                <a:solidFill>
                  <a:schemeClr val="tx1"/>
                </a:solidFill>
                <a:effectLst/>
                <a:latin typeface="+mn-lt"/>
                <a:ea typeface="+mn-ea"/>
                <a:cs typeface="+mn-cs"/>
              </a:rPr>
              <a:t>•Maintained localization of noxious stimuli if paralysis is not present</a:t>
            </a:r>
          </a:p>
          <a:p>
            <a:r>
              <a:rPr lang="en-SG" sz="1200" b="0" i="0" kern="1200" dirty="0">
                <a:solidFill>
                  <a:schemeClr val="tx1"/>
                </a:solidFill>
                <a:effectLst/>
                <a:latin typeface="+mn-lt"/>
                <a:ea typeface="+mn-ea"/>
                <a:cs typeface="+mn-cs"/>
              </a:rPr>
              <a:t>As </a:t>
            </a:r>
            <a:r>
              <a:rPr lang="en-SG" sz="1200" b="0" i="0" kern="1200" dirty="0" err="1">
                <a:solidFill>
                  <a:schemeClr val="tx1"/>
                </a:solidFill>
                <a:effectLst/>
                <a:latin typeface="+mn-lt"/>
                <a:ea typeface="+mn-ea"/>
                <a:cs typeface="+mn-cs"/>
              </a:rPr>
              <a:t>transtentorial</a:t>
            </a:r>
            <a:r>
              <a:rPr lang="en-SG" sz="1200" b="0" i="0" kern="1200" dirty="0">
                <a:solidFill>
                  <a:schemeClr val="tx1"/>
                </a:solidFill>
                <a:effectLst/>
                <a:latin typeface="+mn-lt"/>
                <a:ea typeface="+mn-ea"/>
                <a:cs typeface="+mn-cs"/>
              </a:rPr>
              <a:t> herniation progresses the respiratory pattern changes, pupils become </a:t>
            </a:r>
            <a:r>
              <a:rPr lang="en-SG" sz="1200" b="0" i="0" kern="1200" dirty="0" err="1">
                <a:solidFill>
                  <a:schemeClr val="tx1"/>
                </a:solidFill>
                <a:effectLst/>
                <a:latin typeface="+mn-lt"/>
                <a:ea typeface="+mn-ea"/>
                <a:cs typeface="+mn-cs"/>
              </a:rPr>
              <a:t>midposition</a:t>
            </a:r>
            <a:r>
              <a:rPr lang="en-SG" sz="1200" b="0" i="0" kern="1200" dirty="0">
                <a:solidFill>
                  <a:schemeClr val="tx1"/>
                </a:solidFill>
                <a:effectLst/>
                <a:latin typeface="+mn-lt"/>
                <a:ea typeface="+mn-ea"/>
                <a:cs typeface="+mn-cs"/>
              </a:rPr>
              <a:t> and fixed, and motor response becomes decorticate, </a:t>
            </a:r>
            <a:r>
              <a:rPr lang="en-SG" sz="1200" b="0" i="0" kern="1200" dirty="0" err="1">
                <a:solidFill>
                  <a:schemeClr val="tx1"/>
                </a:solidFill>
                <a:effectLst/>
                <a:latin typeface="+mn-lt"/>
                <a:ea typeface="+mn-ea"/>
                <a:cs typeface="+mn-cs"/>
              </a:rPr>
              <a:t>decerebrate</a:t>
            </a:r>
            <a:r>
              <a:rPr lang="en-SG" sz="1200" b="0" i="0" kern="1200" dirty="0">
                <a:solidFill>
                  <a:schemeClr val="tx1"/>
                </a:solidFill>
                <a:effectLst/>
                <a:latin typeface="+mn-lt"/>
                <a:ea typeface="+mn-ea"/>
                <a:cs typeface="+mn-cs"/>
              </a:rPr>
              <a:t>, or absent (</a:t>
            </a:r>
            <a:r>
              <a:rPr lang="en-SG" sz="1200" b="0" i="0" u="sng" kern="1200" dirty="0">
                <a:solidFill>
                  <a:schemeClr val="tx1"/>
                </a:solidFill>
                <a:effectLst/>
                <a:latin typeface="+mn-lt"/>
                <a:ea typeface="+mn-ea"/>
                <a:cs typeface="+mn-cs"/>
                <a:hlinkClick r:id="rId10"/>
              </a:rPr>
              <a:t>figure 8</a:t>
            </a:r>
            <a:r>
              <a:rPr lang="en-SG" sz="1200" b="0" i="0" kern="1200" dirty="0">
                <a:solidFill>
                  <a:schemeClr val="tx1"/>
                </a:solidFill>
                <a:effectLst/>
                <a:latin typeface="+mn-lt"/>
                <a:ea typeface="+mn-ea"/>
                <a:cs typeface="+mn-cs"/>
              </a:rPr>
              <a:t>). Selected patients with posterior displacement of the brain over the lesser wing of the sphenoid bone due to increased pressure in the frontal lobes of the brain may develop hemiplegia, coma, and death due to compression of the anterior and middle cerebral arteries.</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Other herniation</a:t>
            </a:r>
            <a:r>
              <a:rPr lang="en-SG" sz="1200" b="0" i="0" kern="1200" dirty="0">
                <a:solidFill>
                  <a:schemeClr val="tx1"/>
                </a:solidFill>
                <a:effectLst/>
                <a:latin typeface="+mn-lt"/>
                <a:ea typeface="+mn-ea"/>
                <a:cs typeface="+mn-cs"/>
              </a:rPr>
              <a:t> – Characteristic features identify other types of herniation: </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Foramen magnum herniation</a:t>
            </a:r>
            <a:r>
              <a:rPr lang="en-SG" sz="1200" b="0" i="0" kern="1200" dirty="0">
                <a:solidFill>
                  <a:schemeClr val="tx1"/>
                </a:solidFill>
                <a:effectLst/>
                <a:latin typeface="+mn-lt"/>
                <a:ea typeface="+mn-ea"/>
                <a:cs typeface="+mn-cs"/>
              </a:rPr>
              <a:t> – Patients with foramen magnum herniation may have downbeat nystagmus, bradycardia, </a:t>
            </a:r>
            <a:r>
              <a:rPr lang="en-SG" sz="1200" b="0" i="0" kern="1200" dirty="0" err="1">
                <a:solidFill>
                  <a:schemeClr val="tx1"/>
                </a:solidFill>
                <a:effectLst/>
                <a:latin typeface="+mn-lt"/>
                <a:ea typeface="+mn-ea"/>
                <a:cs typeface="+mn-cs"/>
              </a:rPr>
              <a:t>bradypnea</a:t>
            </a:r>
            <a:r>
              <a:rPr lang="en-SG" sz="1200" b="0" i="0" kern="1200" dirty="0">
                <a:solidFill>
                  <a:schemeClr val="tx1"/>
                </a:solidFill>
                <a:effectLst/>
                <a:latin typeface="+mn-lt"/>
                <a:ea typeface="+mn-ea"/>
                <a:cs typeface="+mn-cs"/>
              </a:rPr>
              <a:t>, and hypertension; these findings may be exacerbated by neck flexion and improve with neck extension. </a:t>
            </a:r>
          </a:p>
          <a:p>
            <a:r>
              <a:rPr lang="en-SG" sz="1200" b="0" i="0" kern="1200" dirty="0">
                <a:solidFill>
                  <a:schemeClr val="tx1"/>
                </a:solidFill>
                <a:effectLst/>
                <a:latin typeface="+mn-lt"/>
                <a:ea typeface="+mn-ea"/>
                <a:cs typeface="+mn-cs"/>
              </a:rPr>
              <a:t>•</a:t>
            </a:r>
            <a:r>
              <a:rPr lang="en-SG" sz="1200" b="1" i="0" kern="1200" dirty="0" err="1">
                <a:solidFill>
                  <a:schemeClr val="tx1"/>
                </a:solidFill>
                <a:effectLst/>
                <a:latin typeface="+mn-lt"/>
                <a:ea typeface="+mn-ea"/>
                <a:cs typeface="+mn-cs"/>
              </a:rPr>
              <a:t>Subfalcine</a:t>
            </a:r>
            <a:r>
              <a:rPr lang="en-SG" sz="1200" b="1" i="0" kern="1200" dirty="0">
                <a:solidFill>
                  <a:schemeClr val="tx1"/>
                </a:solidFill>
                <a:effectLst/>
                <a:latin typeface="+mn-lt"/>
                <a:ea typeface="+mn-ea"/>
                <a:cs typeface="+mn-cs"/>
              </a:rPr>
              <a:t> herniation</a:t>
            </a:r>
            <a:r>
              <a:rPr lang="en-SG" sz="1200" b="0" i="0" kern="1200" dirty="0">
                <a:solidFill>
                  <a:schemeClr val="tx1"/>
                </a:solidFill>
                <a:effectLst/>
                <a:latin typeface="+mn-lt"/>
                <a:ea typeface="+mn-ea"/>
                <a:cs typeface="+mn-cs"/>
              </a:rPr>
              <a:t> – Clinical features of </a:t>
            </a:r>
            <a:r>
              <a:rPr lang="en-SG" sz="1200" b="0" i="0" kern="1200" dirty="0" err="1">
                <a:solidFill>
                  <a:schemeClr val="tx1"/>
                </a:solidFill>
                <a:effectLst/>
                <a:latin typeface="+mn-lt"/>
                <a:ea typeface="+mn-ea"/>
                <a:cs typeface="+mn-cs"/>
              </a:rPr>
              <a:t>subfalcine</a:t>
            </a:r>
            <a:r>
              <a:rPr lang="en-SG" sz="1200" b="0" i="0" kern="1200" dirty="0">
                <a:solidFill>
                  <a:schemeClr val="tx1"/>
                </a:solidFill>
                <a:effectLst/>
                <a:latin typeface="+mn-lt"/>
                <a:ea typeface="+mn-ea"/>
                <a:cs typeface="+mn-cs"/>
              </a:rPr>
              <a:t> herniation include unilateral or bilateral weakness, loss of bladder control, and coma. </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Other findings</a:t>
            </a:r>
            <a:r>
              <a:rPr lang="en-SG" sz="1200" b="0" i="0" kern="1200" dirty="0">
                <a:solidFill>
                  <a:schemeClr val="tx1"/>
                </a:solidFill>
                <a:effectLst/>
                <a:latin typeface="+mn-lt"/>
                <a:ea typeface="+mn-ea"/>
                <a:cs typeface="+mn-cs"/>
              </a:rPr>
              <a:t> – Less common findings of acute intracranial hypertension consist of:</a:t>
            </a:r>
          </a:p>
          <a:p>
            <a:r>
              <a:rPr lang="en-SG" sz="1200" b="0" i="0" kern="1200" dirty="0">
                <a:solidFill>
                  <a:schemeClr val="tx1"/>
                </a:solidFill>
                <a:effectLst/>
                <a:latin typeface="+mn-lt"/>
                <a:ea typeface="+mn-ea"/>
                <a:cs typeface="+mn-cs"/>
              </a:rPr>
              <a:t>•A natural preference for the "knee-chest" position</a:t>
            </a:r>
          </a:p>
          <a:p>
            <a:r>
              <a:rPr lang="en-SG" sz="1200" b="0" i="0" kern="1200" dirty="0">
                <a:solidFill>
                  <a:schemeClr val="tx1"/>
                </a:solidFill>
                <a:effectLst/>
                <a:latin typeface="+mn-lt"/>
                <a:ea typeface="+mn-ea"/>
                <a:cs typeface="+mn-cs"/>
              </a:rPr>
              <a:t>•Seizures</a:t>
            </a:r>
          </a:p>
          <a:p>
            <a:r>
              <a:rPr lang="en-SG" sz="1200" b="0" i="0" kern="1200" dirty="0">
                <a:solidFill>
                  <a:schemeClr val="tx1"/>
                </a:solidFill>
                <a:effectLst/>
                <a:latin typeface="+mn-lt"/>
                <a:ea typeface="+mn-ea"/>
                <a:cs typeface="+mn-cs"/>
              </a:rPr>
              <a:t>•Transient (5 to 15 minutes) epidermal flushing involving the upper chest, face, or arms during the period of deterioration</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Findings of child abuse</a:t>
            </a:r>
            <a:r>
              <a:rPr lang="en-SG" sz="1200" b="0" i="0" kern="1200" dirty="0">
                <a:solidFill>
                  <a:schemeClr val="tx1"/>
                </a:solidFill>
                <a:effectLst/>
                <a:latin typeface="+mn-lt"/>
                <a:ea typeface="+mn-ea"/>
                <a:cs typeface="+mn-cs"/>
              </a:rPr>
              <a:t> – Retinal </a:t>
            </a:r>
            <a:r>
              <a:rPr lang="en-SG" sz="1200" b="0" i="0" kern="1200" dirty="0" err="1">
                <a:solidFill>
                  <a:schemeClr val="tx1"/>
                </a:solidFill>
                <a:effectLst/>
                <a:latin typeface="+mn-lt"/>
                <a:ea typeface="+mn-ea"/>
                <a:cs typeface="+mn-cs"/>
              </a:rPr>
              <a:t>hemorrhages</a:t>
            </a:r>
            <a:r>
              <a:rPr lang="en-SG" sz="1200" b="0" i="0" kern="1200" dirty="0">
                <a:solidFill>
                  <a:schemeClr val="tx1"/>
                </a:solidFill>
                <a:effectLst/>
                <a:latin typeface="+mn-lt"/>
                <a:ea typeface="+mn-ea"/>
                <a:cs typeface="+mn-cs"/>
              </a:rPr>
              <a:t> may be present in infants with acute brain injury and increased intracranial pressure caused by abusive head trauma. Other findings such as cutaneous bruising, fractures, or visceral injuries may also be present (</a:t>
            </a:r>
            <a:r>
              <a:rPr lang="en-SG" sz="1200" b="0" i="0" u="sng" kern="1200" dirty="0">
                <a:solidFill>
                  <a:schemeClr val="tx1"/>
                </a:solidFill>
                <a:effectLst/>
                <a:latin typeface="+mn-lt"/>
                <a:ea typeface="+mn-ea"/>
                <a:cs typeface="+mn-cs"/>
                <a:hlinkClick r:id="rId11"/>
              </a:rPr>
              <a:t>table 7</a:t>
            </a:r>
            <a:r>
              <a:rPr lang="en-SG" sz="1200" b="0" i="0" kern="1200" dirty="0">
                <a:solidFill>
                  <a:schemeClr val="tx1"/>
                </a:solidFill>
                <a:effectLst/>
                <a:latin typeface="+mn-lt"/>
                <a:ea typeface="+mn-ea"/>
                <a:cs typeface="+mn-cs"/>
              </a:rPr>
              <a:t>). (See </a:t>
            </a:r>
            <a:r>
              <a:rPr lang="en-SG" sz="1200" b="0" i="0" u="sng" kern="1200" dirty="0">
                <a:solidFill>
                  <a:schemeClr val="tx1"/>
                </a:solidFill>
                <a:effectLst/>
                <a:latin typeface="+mn-lt"/>
                <a:ea typeface="+mn-ea"/>
                <a:cs typeface="+mn-cs"/>
                <a:hlinkClick r:id="rId12"/>
              </a:rPr>
              <a:t>"Child abuse: Eye findings in children with abusive head trauma (AHT)"</a:t>
            </a:r>
            <a:r>
              <a:rPr lang="en-SG" sz="1200" b="0" i="0" kern="1200" dirty="0">
                <a:solidFill>
                  <a:schemeClr val="tx1"/>
                </a:solidFill>
                <a:effectLst/>
                <a:latin typeface="+mn-lt"/>
                <a:ea typeface="+mn-ea"/>
                <a:cs typeface="+mn-cs"/>
              </a:rPr>
              <a:t> and </a:t>
            </a:r>
            <a:r>
              <a:rPr lang="en-SG" sz="1200" b="0" i="0" u="sng" kern="1200" dirty="0">
                <a:solidFill>
                  <a:schemeClr val="tx1"/>
                </a:solidFill>
                <a:effectLst/>
                <a:latin typeface="+mn-lt"/>
                <a:ea typeface="+mn-ea"/>
                <a:cs typeface="+mn-cs"/>
                <a:hlinkClick r:id="rId13"/>
              </a:rPr>
              <a:t>"Physical child abuse: Recognition", section on 'Red flag physical findings'</a:t>
            </a:r>
            <a:r>
              <a:rPr lang="en-SG"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ABB9C2B-EC64-854A-807B-82AF7FC77EE7}" type="slidenum">
              <a:rPr lang="en-US" smtClean="0"/>
              <a:t>15</a:t>
            </a:fld>
            <a:endParaRPr lang="en-US"/>
          </a:p>
        </p:txBody>
      </p:sp>
    </p:spTree>
    <p:extLst>
      <p:ext uri="{BB962C8B-B14F-4D97-AF65-F5344CB8AC3E}">
        <p14:creationId xmlns:p14="http://schemas.microsoft.com/office/powerpoint/2010/main" val="4069804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Điều trị</a:t>
            </a:r>
            <a:r>
              <a:rPr lang="en-US" baseline="0" smtClean="0"/>
              <a:t> gồm 3 giai đoạn: xử trí tại hiện trường </a:t>
            </a:r>
            <a:r>
              <a:rPr lang="en-US" baseline="0" smtClean="0">
                <a:sym typeface="Wingdings" pitchFamily="2" charset="2"/>
              </a:rPr>
              <a:t> cấp cứu tại BV  hồi sức về sau.</a:t>
            </a:r>
            <a:endParaRPr lang="en-US"/>
          </a:p>
        </p:txBody>
      </p:sp>
      <p:sp>
        <p:nvSpPr>
          <p:cNvPr id="4" name="Slide Number Placeholder 3"/>
          <p:cNvSpPr>
            <a:spLocks noGrp="1"/>
          </p:cNvSpPr>
          <p:nvPr>
            <p:ph type="sldNum" sz="quarter" idx="10"/>
          </p:nvPr>
        </p:nvSpPr>
        <p:spPr/>
        <p:txBody>
          <a:bodyPr/>
          <a:lstStyle/>
          <a:p>
            <a:fld id="{76056DBA-2148-4997-ABAF-8193380092BE}" type="slidenum">
              <a:rPr lang="en-US" smtClean="0"/>
              <a:t>20</a:t>
            </a:fld>
            <a:endParaRPr lang="en-US"/>
          </a:p>
        </p:txBody>
      </p:sp>
    </p:spTree>
    <p:extLst>
      <p:ext uri="{BB962C8B-B14F-4D97-AF65-F5344CB8AC3E}">
        <p14:creationId xmlns:p14="http://schemas.microsoft.com/office/powerpoint/2010/main" val="2286771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Đầu cao quá</a:t>
            </a:r>
            <a:r>
              <a:rPr lang="en-US" baseline="0" smtClean="0"/>
              <a:t> làm giảm tưới máu não, đầu cao (từ đoạn ngực để tránh cổ gập) để tăng lượng máu từ não đi về tim. Nhưng lưu ý là cổ thẳng (TM cảnh bị gập cản trở máy về tim).</a:t>
            </a:r>
          </a:p>
          <a:p>
            <a:r>
              <a:rPr lang="en-US" baseline="0" smtClean="0"/>
              <a:t>PaCO2 thấp làm co mạch máu não </a:t>
            </a:r>
            <a:r>
              <a:rPr lang="en-US" baseline="0" smtClean="0">
                <a:sym typeface="Wingdings" pitchFamily="2" charset="2"/>
              </a:rPr>
              <a:t> thiếu máu não, PaCO2 cao  giãn mạch  TALNS, nên giữ ở mức bình thường (35-40 mmHg) là tốt nhất.</a:t>
            </a:r>
            <a:endParaRPr lang="en-US"/>
          </a:p>
        </p:txBody>
      </p:sp>
      <p:sp>
        <p:nvSpPr>
          <p:cNvPr id="4" name="Slide Number Placeholder 3"/>
          <p:cNvSpPr>
            <a:spLocks noGrp="1"/>
          </p:cNvSpPr>
          <p:nvPr>
            <p:ph type="sldNum" sz="quarter" idx="10"/>
          </p:nvPr>
        </p:nvSpPr>
        <p:spPr/>
        <p:txBody>
          <a:bodyPr/>
          <a:lstStyle/>
          <a:p>
            <a:fld id="{76056DBA-2148-4997-ABAF-8193380092BE}" type="slidenum">
              <a:rPr lang="en-US" smtClean="0"/>
              <a:t>24</a:t>
            </a:fld>
            <a:endParaRPr lang="en-US"/>
          </a:p>
        </p:txBody>
      </p:sp>
    </p:spTree>
    <p:extLst>
      <p:ext uri="{BB962C8B-B14F-4D97-AF65-F5344CB8AC3E}">
        <p14:creationId xmlns:p14="http://schemas.microsoft.com/office/powerpoint/2010/main" val="3878769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Rất dễ</a:t>
            </a:r>
            <a:r>
              <a:rPr lang="en-US" baseline="0" smtClean="0"/>
              <a:t> xảy ra phù phổi, ARDS khi xảy ra có 2 lựa chọn CPAP hoặc thở máy (xâm lấn hoặc không xâm lấn)</a:t>
            </a:r>
          </a:p>
          <a:p>
            <a:r>
              <a:rPr lang="en-US" baseline="0" smtClean="0"/>
              <a:t>ECMO: thay tim hoặc phổi bằng máy, có hiệu quả nhất trong viêm cơ tim cấp do siêu vi.</a:t>
            </a:r>
          </a:p>
          <a:p>
            <a:r>
              <a:rPr lang="en-US" baseline="0" smtClean="0"/>
              <a:t>NO đối với phổi thì trước giờ khá an toàn, gây giãn mạch phổi.</a:t>
            </a:r>
            <a:endParaRPr lang="en-US"/>
          </a:p>
        </p:txBody>
      </p:sp>
      <p:sp>
        <p:nvSpPr>
          <p:cNvPr id="4" name="Slide Number Placeholder 3"/>
          <p:cNvSpPr>
            <a:spLocks noGrp="1"/>
          </p:cNvSpPr>
          <p:nvPr>
            <p:ph type="sldNum" sz="quarter" idx="10"/>
          </p:nvPr>
        </p:nvSpPr>
        <p:spPr/>
        <p:txBody>
          <a:bodyPr/>
          <a:lstStyle/>
          <a:p>
            <a:fld id="{76056DBA-2148-4997-ABAF-8193380092BE}" type="slidenum">
              <a:rPr lang="en-US" smtClean="0"/>
              <a:t>25</a:t>
            </a:fld>
            <a:endParaRPr lang="en-US"/>
          </a:p>
        </p:txBody>
      </p:sp>
    </p:spTree>
    <p:extLst>
      <p:ext uri="{BB962C8B-B14F-4D97-AF65-F5344CB8AC3E}">
        <p14:creationId xmlns:p14="http://schemas.microsoft.com/office/powerpoint/2010/main" val="1858616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Đối vớ</a:t>
            </a:r>
            <a:r>
              <a:rPr lang="en-US" baseline="0" smtClean="0"/>
              <a:t>i BN ngạt nước mà có shock t</a:t>
            </a:r>
            <a:r>
              <a:rPr lang="en-US" smtClean="0"/>
              <a:t>hường do giãn</a:t>
            </a:r>
            <a:r>
              <a:rPr lang="en-US" baseline="0" smtClean="0"/>
              <a:t> mạch, giảm thể tích, shock tim </a:t>
            </a:r>
            <a:r>
              <a:rPr lang="en-US" baseline="0" smtClean="0">
                <a:sym typeface="Wingdings" pitchFamily="2" charset="2"/>
              </a:rPr>
              <a:t> truyền dịch, thuốc co mạch, tăng sức co bóp cơ tim.</a:t>
            </a:r>
            <a:endParaRPr lang="en-US"/>
          </a:p>
        </p:txBody>
      </p:sp>
      <p:sp>
        <p:nvSpPr>
          <p:cNvPr id="4" name="Slide Number Placeholder 3"/>
          <p:cNvSpPr>
            <a:spLocks noGrp="1"/>
          </p:cNvSpPr>
          <p:nvPr>
            <p:ph type="sldNum" sz="quarter" idx="10"/>
          </p:nvPr>
        </p:nvSpPr>
        <p:spPr/>
        <p:txBody>
          <a:bodyPr/>
          <a:lstStyle/>
          <a:p>
            <a:fld id="{76056DBA-2148-4997-ABAF-8193380092BE}" type="slidenum">
              <a:rPr lang="en-US" smtClean="0"/>
              <a:t>26</a:t>
            </a:fld>
            <a:endParaRPr lang="en-US"/>
          </a:p>
        </p:txBody>
      </p:sp>
    </p:spTree>
    <p:extLst>
      <p:ext uri="{BB962C8B-B14F-4D97-AF65-F5344CB8AC3E}">
        <p14:creationId xmlns:p14="http://schemas.microsoft.com/office/powerpoint/2010/main" val="2999080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Bảng này</a:t>
            </a:r>
            <a:r>
              <a:rPr lang="en-US" baseline="0" smtClean="0"/>
              <a:t> có thi</a:t>
            </a:r>
            <a:endParaRPr lang="en-US"/>
          </a:p>
        </p:txBody>
      </p:sp>
      <p:sp>
        <p:nvSpPr>
          <p:cNvPr id="4" name="Slide Number Placeholder 3"/>
          <p:cNvSpPr>
            <a:spLocks noGrp="1"/>
          </p:cNvSpPr>
          <p:nvPr>
            <p:ph type="sldNum" sz="quarter" idx="10"/>
          </p:nvPr>
        </p:nvSpPr>
        <p:spPr/>
        <p:txBody>
          <a:bodyPr/>
          <a:lstStyle/>
          <a:p>
            <a:fld id="{76056DBA-2148-4997-ABAF-8193380092BE}" type="slidenum">
              <a:rPr lang="en-US" smtClean="0"/>
              <a:t>27</a:t>
            </a:fld>
            <a:endParaRPr lang="en-US"/>
          </a:p>
        </p:txBody>
      </p:sp>
    </p:spTree>
    <p:extLst>
      <p:ext uri="{BB962C8B-B14F-4D97-AF65-F5344CB8AC3E}">
        <p14:creationId xmlns:p14="http://schemas.microsoft.com/office/powerpoint/2010/main" val="1949131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Khi</a:t>
            </a:r>
            <a:r>
              <a:rPr lang="en-US" baseline="0" smtClean="0"/>
              <a:t> nào đường thở chìm hoàn toàn trong nước mới được tính là thời gian ngạt nước, điều này dùng để tiên lượng khả năng tử vong, khả năng để lại di chứng về sau (VD mẹ nói loay hoay sau khoảng  5p thì vớt được bé lên: thời gian đường thở chìn hoàn toàn trong nước tối đa là 5p, tối thiểu không biết do không biết bé té lúc nào).</a:t>
            </a:r>
          </a:p>
          <a:p>
            <a:r>
              <a:rPr lang="en-US" baseline="0" smtClean="0"/>
              <a:t>Phân biệt ngạt nước ngọt và mặn không còn có ý nghĩa về mặt lâm sàng nữa: nếu ngạt nước ngọt thì nước sẽ đi vào hệ tuần hoàn </a:t>
            </a:r>
            <a:r>
              <a:rPr lang="en-US" baseline="0" smtClean="0">
                <a:sym typeface="Wingdings" pitchFamily="2" charset="2"/>
              </a:rPr>
              <a:t> BN bị quá tải thể tích, ngạt nước mặn sẽ kéo nước đi vào phổi  phù phổi, nhưng để chuyện này sảy ra thì thể tích nước đi vào trong đường thở phải là &gt; 11ml/kg (những BN này thường đã tử vong ở nhà), những trường hợp nhập viện thường là 4ml/kg thôi.</a:t>
            </a:r>
            <a:endParaRPr lang="en-US"/>
          </a:p>
        </p:txBody>
      </p:sp>
      <p:sp>
        <p:nvSpPr>
          <p:cNvPr id="4" name="Slide Number Placeholder 3"/>
          <p:cNvSpPr>
            <a:spLocks noGrp="1"/>
          </p:cNvSpPr>
          <p:nvPr>
            <p:ph type="sldNum" sz="quarter" idx="10"/>
          </p:nvPr>
        </p:nvSpPr>
        <p:spPr/>
        <p:txBody>
          <a:bodyPr/>
          <a:lstStyle/>
          <a:p>
            <a:fld id="{76056DBA-2148-4997-ABAF-8193380092BE}" type="slidenum">
              <a:rPr lang="en-US" smtClean="0"/>
              <a:t>3</a:t>
            </a:fld>
            <a:endParaRPr lang="en-US"/>
          </a:p>
        </p:txBody>
      </p:sp>
    </p:spTree>
    <p:extLst>
      <p:ext uri="{BB962C8B-B14F-4D97-AF65-F5344CB8AC3E}">
        <p14:creationId xmlns:p14="http://schemas.microsoft.com/office/powerpoint/2010/main" val="2097679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Lưu</a:t>
            </a:r>
            <a:r>
              <a:rPr lang="en-US" baseline="0" smtClean="0"/>
              <a:t> ý trường hợp BN dùng thức uống có cồn BN sẽ không tỉnh táo nên xoay trở ở dưới nước sẽ không được tốt nữa.</a:t>
            </a:r>
          </a:p>
          <a:p>
            <a:r>
              <a:rPr lang="en-US" baseline="0" smtClean="0"/>
              <a:t>Ngoài ra BN bơi ở vùng nước lạnh hơn bình thường cũng là yếu tố nguy cơ.</a:t>
            </a:r>
            <a:endParaRPr lang="en-US"/>
          </a:p>
        </p:txBody>
      </p:sp>
      <p:sp>
        <p:nvSpPr>
          <p:cNvPr id="4" name="Slide Number Placeholder 3"/>
          <p:cNvSpPr>
            <a:spLocks noGrp="1"/>
          </p:cNvSpPr>
          <p:nvPr>
            <p:ph type="sldNum" sz="quarter" idx="10"/>
          </p:nvPr>
        </p:nvSpPr>
        <p:spPr/>
        <p:txBody>
          <a:bodyPr/>
          <a:lstStyle/>
          <a:p>
            <a:fld id="{76056DBA-2148-4997-ABAF-8193380092BE}" type="slidenum">
              <a:rPr lang="en-US" smtClean="0"/>
              <a:t>5</a:t>
            </a:fld>
            <a:endParaRPr lang="en-US"/>
          </a:p>
        </p:txBody>
      </p:sp>
    </p:spTree>
    <p:extLst>
      <p:ext uri="{BB962C8B-B14F-4D97-AF65-F5344CB8AC3E}">
        <p14:creationId xmlns:p14="http://schemas.microsoft.com/office/powerpoint/2010/main" val="326550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Cái</a:t>
            </a:r>
            <a:r>
              <a:rPr lang="en-US" baseline="0" smtClean="0"/>
              <a:t> nào cũng có yếu tố nguy cơ.</a:t>
            </a:r>
            <a:endParaRPr lang="en-US"/>
          </a:p>
        </p:txBody>
      </p:sp>
      <p:sp>
        <p:nvSpPr>
          <p:cNvPr id="4" name="Slide Number Placeholder 3"/>
          <p:cNvSpPr>
            <a:spLocks noGrp="1"/>
          </p:cNvSpPr>
          <p:nvPr>
            <p:ph type="sldNum" sz="quarter" idx="10"/>
          </p:nvPr>
        </p:nvSpPr>
        <p:spPr/>
        <p:txBody>
          <a:bodyPr/>
          <a:lstStyle/>
          <a:p>
            <a:fld id="{76056DBA-2148-4997-ABAF-8193380092BE}" type="slidenum">
              <a:rPr lang="en-US" smtClean="0"/>
              <a:t>6</a:t>
            </a:fld>
            <a:endParaRPr lang="en-US"/>
          </a:p>
        </p:txBody>
      </p:sp>
    </p:spTree>
    <p:extLst>
      <p:ext uri="{BB962C8B-B14F-4D97-AF65-F5344CB8AC3E}">
        <p14:creationId xmlns:p14="http://schemas.microsoft.com/office/powerpoint/2010/main" val="394448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Những hệ</a:t>
            </a:r>
            <a:r>
              <a:rPr lang="en-US" baseline="0" smtClean="0"/>
              <a:t> quả của ngạt nước đều đến từ giảm oxi máu, nước đi vào làm hủy surfactant ở trong phổi. Cơ quan nào cần oxi thì cơ quan đó chịu ảnh hưởng </a:t>
            </a:r>
            <a:r>
              <a:rPr lang="en-US" baseline="0" smtClean="0">
                <a:sym typeface="Wingdings" pitchFamily="2" charset="2"/>
              </a:rPr>
              <a:t> tổn thương do ngạt nước ảnh hưởng đến tất cả các cơ quan.</a:t>
            </a:r>
          </a:p>
        </p:txBody>
      </p:sp>
      <p:sp>
        <p:nvSpPr>
          <p:cNvPr id="4" name="Slide Number Placeholder 3"/>
          <p:cNvSpPr>
            <a:spLocks noGrp="1"/>
          </p:cNvSpPr>
          <p:nvPr>
            <p:ph type="sldNum" sz="quarter" idx="10"/>
          </p:nvPr>
        </p:nvSpPr>
        <p:spPr/>
        <p:txBody>
          <a:bodyPr/>
          <a:lstStyle/>
          <a:p>
            <a:fld id="{76056DBA-2148-4997-ABAF-8193380092BE}" type="slidenum">
              <a:rPr lang="en-US" smtClean="0"/>
              <a:t>7</a:t>
            </a:fld>
            <a:endParaRPr lang="en-US"/>
          </a:p>
        </p:txBody>
      </p:sp>
    </p:spTree>
    <p:extLst>
      <p:ext uri="{BB962C8B-B14F-4D97-AF65-F5344CB8AC3E}">
        <p14:creationId xmlns:p14="http://schemas.microsoft.com/office/powerpoint/2010/main" val="181817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sym typeface="Wingdings" pitchFamily="2" charset="2"/>
              </a:rPr>
              <a:t>Ngạt nước ngọt hay mặn không còn quan tâm nữa nhưng mình phải quan tâm là nước dơ hay sạch và nhiệt độ của nước (ảnh hưởng đến thân nhiệt của BN)</a:t>
            </a:r>
          </a:p>
          <a:p>
            <a:r>
              <a:rPr lang="en-US" smtClean="0"/>
              <a:t>Nước vào</a:t>
            </a:r>
            <a:r>
              <a:rPr lang="en-US" baseline="0" smtClean="0"/>
              <a:t> trong phổi </a:t>
            </a:r>
            <a:r>
              <a:rPr lang="en-US" baseline="0" smtClean="0">
                <a:sym typeface="Wingdings" pitchFamily="2" charset="2"/>
              </a:rPr>
              <a:t> phá hủy sunrfactant  BN dễ bị ARDS – phù phổi cấp không do tim. SHH có thể diễn ra âm thầm và nhanh chóng ở các mức độ khác nhau từ nhẹ đến nặng, ngay lúc BN đi vào chụp XQ thấy bình thường nhưng chưa chắc diễn tiến sẽ bình thường.</a:t>
            </a:r>
            <a:endParaRPr lang="en-US"/>
          </a:p>
        </p:txBody>
      </p:sp>
      <p:sp>
        <p:nvSpPr>
          <p:cNvPr id="4" name="Slide Number Placeholder 3"/>
          <p:cNvSpPr>
            <a:spLocks noGrp="1"/>
          </p:cNvSpPr>
          <p:nvPr>
            <p:ph type="sldNum" sz="quarter" idx="10"/>
          </p:nvPr>
        </p:nvSpPr>
        <p:spPr/>
        <p:txBody>
          <a:bodyPr/>
          <a:lstStyle/>
          <a:p>
            <a:fld id="{76056DBA-2148-4997-ABAF-8193380092BE}" type="slidenum">
              <a:rPr lang="en-US" smtClean="0"/>
              <a:t>9</a:t>
            </a:fld>
            <a:endParaRPr lang="en-US"/>
          </a:p>
        </p:txBody>
      </p:sp>
    </p:spTree>
    <p:extLst>
      <p:ext uri="{BB962C8B-B14F-4D97-AF65-F5344CB8AC3E}">
        <p14:creationId xmlns:p14="http://schemas.microsoft.com/office/powerpoint/2010/main" val="1067054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Hình</a:t>
            </a:r>
            <a:r>
              <a:rPr lang="en-US" baseline="0" smtClean="0"/>
              <a:t> ảnh của phù phổi.</a:t>
            </a:r>
          </a:p>
          <a:p>
            <a:r>
              <a:rPr lang="en-US" baseline="0" smtClean="0"/>
              <a:t>Hô hấp và thần kinh là hai cơ quan bị tổn thương chính ở BN bị ngạt nước</a:t>
            </a:r>
            <a:endParaRPr lang="en-US"/>
          </a:p>
        </p:txBody>
      </p:sp>
      <p:sp>
        <p:nvSpPr>
          <p:cNvPr id="4" name="Slide Number Placeholder 3"/>
          <p:cNvSpPr>
            <a:spLocks noGrp="1"/>
          </p:cNvSpPr>
          <p:nvPr>
            <p:ph type="sldNum" sz="quarter" idx="10"/>
          </p:nvPr>
        </p:nvSpPr>
        <p:spPr/>
        <p:txBody>
          <a:bodyPr/>
          <a:lstStyle/>
          <a:p>
            <a:fld id="{76056DBA-2148-4997-ABAF-8193380092BE}" type="slidenum">
              <a:rPr lang="en-US" smtClean="0"/>
              <a:t>10</a:t>
            </a:fld>
            <a:endParaRPr lang="en-US"/>
          </a:p>
        </p:txBody>
      </p:sp>
    </p:spTree>
    <p:extLst>
      <p:ext uri="{BB962C8B-B14F-4D97-AF65-F5344CB8AC3E}">
        <p14:creationId xmlns:p14="http://schemas.microsoft.com/office/powerpoint/2010/main" val="1321287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 Não là nơi tổn thương thiếu oxi không thể phục hồi, người ta quan tâm số 4: thiếu oxi 4 phút, thiếu nước 4 ngày, một khi đã tồn thương TK thì nó ảnh hưởng rất là nhiều, VD TB não bị tổn thương do thiếu oxi </a:t>
            </a:r>
            <a:r>
              <a:rPr lang="en-US" baseline="0" smtClean="0">
                <a:sym typeface="Wingdings" pitchFamily="2" charset="2"/>
              </a:rPr>
              <a:t> phù, tiết ra hóa chất trung gian  tăng áp lực nội sọ  giảm tưới máu não  áp lực nội sọ lại càng tăng  thoát vị não.</a:t>
            </a:r>
            <a:endParaRPr lang="en-US"/>
          </a:p>
        </p:txBody>
      </p:sp>
      <p:sp>
        <p:nvSpPr>
          <p:cNvPr id="4" name="Slide Number Placeholder 3"/>
          <p:cNvSpPr>
            <a:spLocks noGrp="1"/>
          </p:cNvSpPr>
          <p:nvPr>
            <p:ph type="sldNum" sz="quarter" idx="10"/>
          </p:nvPr>
        </p:nvSpPr>
        <p:spPr/>
        <p:txBody>
          <a:bodyPr/>
          <a:lstStyle/>
          <a:p>
            <a:fld id="{76056DBA-2148-4997-ABAF-8193380092BE}" type="slidenum">
              <a:rPr lang="en-US" smtClean="0"/>
              <a:t>11</a:t>
            </a:fld>
            <a:endParaRPr lang="en-US"/>
          </a:p>
        </p:txBody>
      </p:sp>
    </p:spTree>
    <p:extLst>
      <p:ext uri="{BB962C8B-B14F-4D97-AF65-F5344CB8AC3E}">
        <p14:creationId xmlns:p14="http://schemas.microsoft.com/office/powerpoint/2010/main" val="1570749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Trên</a:t>
            </a:r>
            <a:r>
              <a:rPr lang="en-US" baseline="0" smtClean="0"/>
              <a:t> BN ngạt nước cần quan tâm: SHH, tổn thương TK, shock.</a:t>
            </a:r>
            <a:endParaRPr lang="en-US"/>
          </a:p>
        </p:txBody>
      </p:sp>
      <p:sp>
        <p:nvSpPr>
          <p:cNvPr id="4" name="Slide Number Placeholder 3"/>
          <p:cNvSpPr>
            <a:spLocks noGrp="1"/>
          </p:cNvSpPr>
          <p:nvPr>
            <p:ph type="sldNum" sz="quarter" idx="10"/>
          </p:nvPr>
        </p:nvSpPr>
        <p:spPr/>
        <p:txBody>
          <a:bodyPr/>
          <a:lstStyle/>
          <a:p>
            <a:fld id="{76056DBA-2148-4997-ABAF-8193380092BE}" type="slidenum">
              <a:rPr lang="en-US" smtClean="0"/>
              <a:t>12</a:t>
            </a:fld>
            <a:endParaRPr lang="en-US"/>
          </a:p>
        </p:txBody>
      </p:sp>
    </p:spTree>
    <p:extLst>
      <p:ext uri="{BB962C8B-B14F-4D97-AF65-F5344CB8AC3E}">
        <p14:creationId xmlns:p14="http://schemas.microsoft.com/office/powerpoint/2010/main" val="3205057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C5680A1-BAA2-44A5-9B21-B9FF01AA7BA1}" type="datetimeFigureOut">
              <a:rPr lang="en-US" smtClean="0"/>
              <a:t>12/09/2018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B41423-7241-4893-A0AE-9EFE055722A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C5680A1-BAA2-44A5-9B21-B9FF01AA7BA1}" type="datetimeFigureOut">
              <a:rPr lang="en-US" smtClean="0"/>
              <a:t>12/09/2018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41423-7241-4893-A0AE-9EFE055722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C5680A1-BAA2-44A5-9B21-B9FF01AA7BA1}" type="datetimeFigureOut">
              <a:rPr lang="en-US" smtClean="0"/>
              <a:t>12/09/2018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41423-7241-4893-A0AE-9EFE055722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C5680A1-BAA2-44A5-9B21-B9FF01AA7BA1}" type="datetimeFigureOut">
              <a:rPr lang="en-US" smtClean="0"/>
              <a:t>12/09/2018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41423-7241-4893-A0AE-9EFE055722AD}"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C5680A1-BAA2-44A5-9B21-B9FF01AA7BA1}" type="datetimeFigureOut">
              <a:rPr lang="en-US" smtClean="0"/>
              <a:t>12/09/2018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41423-7241-4893-A0AE-9EFE055722AD}"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C5680A1-BAA2-44A5-9B21-B9FF01AA7BA1}" type="datetimeFigureOut">
              <a:rPr lang="en-US" smtClean="0"/>
              <a:t>12/09/2018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41423-7241-4893-A0AE-9EFE055722AD}"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C5680A1-BAA2-44A5-9B21-B9FF01AA7BA1}" type="datetimeFigureOut">
              <a:rPr lang="en-US" smtClean="0"/>
              <a:t>12/09/2018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B41423-7241-4893-A0AE-9EFE055722A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C5680A1-BAA2-44A5-9B21-B9FF01AA7BA1}" type="datetimeFigureOut">
              <a:rPr lang="en-US" smtClean="0"/>
              <a:t>12/09/2018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B41423-7241-4893-A0AE-9EFE055722AD}"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680A1-BAA2-44A5-9B21-B9FF01AA7BA1}" type="datetimeFigureOut">
              <a:rPr lang="en-US" smtClean="0"/>
              <a:t>12/09/2018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B41423-7241-4893-A0AE-9EFE055722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C5680A1-BAA2-44A5-9B21-B9FF01AA7BA1}" type="datetimeFigureOut">
              <a:rPr lang="en-US" smtClean="0"/>
              <a:t>12/09/2018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41423-7241-4893-A0AE-9EFE055722A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C5680A1-BAA2-44A5-9B21-B9FF01AA7BA1}" type="datetimeFigureOut">
              <a:rPr lang="en-US" smtClean="0"/>
              <a:t>12/09/2018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B41423-7241-4893-A0AE-9EFE055722AD}"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C5680A1-BAA2-44A5-9B21-B9FF01AA7BA1}" type="datetimeFigureOut">
              <a:rPr lang="en-US" smtClean="0"/>
              <a:t>12/09/2018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B41423-7241-4893-A0AE-9EFE055722A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NGẠT NƯỚC TRẺ EM</a:t>
            </a:r>
          </a:p>
        </p:txBody>
      </p:sp>
      <p:sp>
        <p:nvSpPr>
          <p:cNvPr id="3" name="Subtitle 2"/>
          <p:cNvSpPr>
            <a:spLocks noGrp="1"/>
          </p:cNvSpPr>
          <p:nvPr>
            <p:ph type="subTitle" idx="1"/>
          </p:nvPr>
        </p:nvSpPr>
        <p:spPr/>
        <p:txBody>
          <a:bodyPr/>
          <a:lstStyle/>
          <a:p>
            <a:r>
              <a:rPr lang="en-US" dirty="0" err="1"/>
              <a:t>Đối</a:t>
            </a:r>
            <a:r>
              <a:rPr lang="en-US" dirty="0"/>
              <a:t> </a:t>
            </a:r>
            <a:r>
              <a:rPr lang="en-US" dirty="0" err="1"/>
              <a:t>tượng</a:t>
            </a:r>
            <a:r>
              <a:rPr lang="en-US" dirty="0"/>
              <a:t>: YĐK </a:t>
            </a:r>
            <a:r>
              <a:rPr lang="en-US" dirty="0" err="1"/>
              <a:t>năm</a:t>
            </a:r>
            <a:r>
              <a:rPr lang="en-US" dirty="0"/>
              <a:t> 6</a:t>
            </a:r>
          </a:p>
          <a:p>
            <a:r>
              <a:rPr lang="en-US" dirty="0"/>
              <a:t>GV: BS. CK1. </a:t>
            </a:r>
            <a:r>
              <a:rPr lang="en-US" dirty="0" err="1"/>
              <a:t>Nguyễn</a:t>
            </a:r>
            <a:r>
              <a:rPr lang="en-US" dirty="0"/>
              <a:t> </a:t>
            </a:r>
            <a:r>
              <a:rPr lang="en-US" dirty="0" err="1"/>
              <a:t>Quý</a:t>
            </a:r>
            <a:r>
              <a:rPr lang="en-US" dirty="0"/>
              <a:t> </a:t>
            </a:r>
            <a:r>
              <a:rPr lang="en-US" dirty="0" err="1"/>
              <a:t>Tỷ</a:t>
            </a:r>
            <a:r>
              <a:rPr lang="en-US" dirty="0"/>
              <a:t> Dao</a:t>
            </a:r>
          </a:p>
          <a:p>
            <a:endParaRPr lang="en-US" dirty="0"/>
          </a:p>
          <a:p>
            <a:endParaRPr lang="en-US" dirty="0"/>
          </a:p>
          <a:p>
            <a:endParaRPr lang="en-US" dirty="0"/>
          </a:p>
          <a:p>
            <a:endParaRPr lang="en-US" dirty="0"/>
          </a:p>
        </p:txBody>
      </p:sp>
      <p:sp>
        <p:nvSpPr>
          <p:cNvPr id="4" name="Rectangle 3"/>
          <p:cNvSpPr/>
          <p:nvPr/>
        </p:nvSpPr>
        <p:spPr>
          <a:xfrm>
            <a:off x="2286000" y="6001155"/>
            <a:ext cx="54102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err="1"/>
              <a:t>Năm</a:t>
            </a:r>
            <a:r>
              <a:rPr lang="en-US" sz="3600" b="1" dirty="0"/>
              <a:t> </a:t>
            </a:r>
            <a:r>
              <a:rPr lang="en-US" sz="3600" b="1" dirty="0" err="1"/>
              <a:t>học</a:t>
            </a:r>
            <a:r>
              <a:rPr lang="en-US" sz="3600" b="1"/>
              <a:t> 2018-2019</a:t>
            </a:r>
            <a:endParaRPr lang="en-US" sz="3600" b="1" dirty="0"/>
          </a:p>
        </p:txBody>
      </p:sp>
    </p:spTree>
    <p:extLst>
      <p:ext uri="{BB962C8B-B14F-4D97-AF65-F5344CB8AC3E}">
        <p14:creationId xmlns:p14="http://schemas.microsoft.com/office/powerpoint/2010/main" val="3512983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304800" y="0"/>
            <a:ext cx="8229600" cy="1143000"/>
          </a:xfrm>
        </p:spPr>
        <p:txBody>
          <a:bodyPr>
            <a:normAutofit/>
          </a:bodyPr>
          <a:lstStyle/>
          <a:p>
            <a:r>
              <a:rPr lang="en-US" dirty="0"/>
              <a:t>X </a:t>
            </a:r>
            <a:r>
              <a:rPr lang="en-US" dirty="0" err="1"/>
              <a:t>quang</a:t>
            </a:r>
            <a:r>
              <a:rPr lang="en-US" dirty="0"/>
              <a:t> </a:t>
            </a:r>
            <a:r>
              <a:rPr lang="en-US" dirty="0" err="1"/>
              <a:t>phổi</a:t>
            </a:r>
            <a:endParaRPr lang="en-US" dirty="0"/>
          </a:p>
        </p:txBody>
      </p:sp>
      <p:pic>
        <p:nvPicPr>
          <p:cNvPr id="2050" name="Picture 2" descr="https://images.radiopaedia.org/images/1742579/21d7faba703e71ff3a293bd8d3230c_galle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23192"/>
            <a:ext cx="7024991" cy="593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7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Giảm</a:t>
            </a:r>
            <a:r>
              <a:rPr lang="en-US" dirty="0"/>
              <a:t> oxy </a:t>
            </a:r>
            <a:r>
              <a:rPr lang="en-US" dirty="0" err="1"/>
              <a:t>máu</a:t>
            </a:r>
            <a:r>
              <a:rPr lang="en-US" dirty="0"/>
              <a:t> </a:t>
            </a:r>
            <a:r>
              <a:rPr lang="en-US" dirty="0">
                <a:sym typeface="Wingdings" pitchFamily="2" charset="2"/>
              </a:rPr>
              <a:t> </a:t>
            </a:r>
            <a:r>
              <a:rPr lang="en-US" dirty="0" err="1">
                <a:sym typeface="Wingdings" pitchFamily="2" charset="2"/>
              </a:rPr>
              <a:t>tổn</a:t>
            </a:r>
            <a:r>
              <a:rPr lang="en-US" dirty="0">
                <a:sym typeface="Wingdings" pitchFamily="2" charset="2"/>
              </a:rPr>
              <a:t> </a:t>
            </a:r>
            <a:r>
              <a:rPr lang="en-US" dirty="0" err="1">
                <a:sym typeface="Wingdings" pitchFamily="2" charset="2"/>
              </a:rPr>
              <a:t>thương</a:t>
            </a:r>
            <a:r>
              <a:rPr lang="en-US" dirty="0">
                <a:sym typeface="Wingdings" pitchFamily="2" charset="2"/>
              </a:rPr>
              <a:t> </a:t>
            </a:r>
            <a:r>
              <a:rPr lang="en-US" dirty="0" err="1">
                <a:sym typeface="Wingdings" pitchFamily="2" charset="2"/>
              </a:rPr>
              <a:t>thần</a:t>
            </a:r>
            <a:r>
              <a:rPr lang="en-US" dirty="0">
                <a:sym typeface="Wingdings" pitchFamily="2" charset="2"/>
              </a:rPr>
              <a:t> </a:t>
            </a:r>
            <a:r>
              <a:rPr lang="en-US" dirty="0" err="1">
                <a:sym typeface="Wingdings" pitchFamily="2" charset="2"/>
              </a:rPr>
              <a:t>kinh</a:t>
            </a:r>
            <a:r>
              <a:rPr lang="en-US" dirty="0">
                <a:sym typeface="Wingdings" pitchFamily="2" charset="2"/>
              </a:rPr>
              <a:t>  </a:t>
            </a:r>
            <a:r>
              <a:rPr lang="en-US" dirty="0" err="1">
                <a:sym typeface="Wingdings" pitchFamily="2" charset="2"/>
              </a:rPr>
              <a:t>phù</a:t>
            </a:r>
            <a:r>
              <a:rPr lang="en-US" dirty="0">
                <a:sym typeface="Wingdings" pitchFamily="2" charset="2"/>
              </a:rPr>
              <a:t> </a:t>
            </a:r>
            <a:r>
              <a:rPr lang="en-US" dirty="0" err="1">
                <a:sym typeface="Wingdings" pitchFamily="2" charset="2"/>
              </a:rPr>
              <a:t>não</a:t>
            </a:r>
            <a:r>
              <a:rPr lang="en-US" dirty="0">
                <a:sym typeface="Wingdings" pitchFamily="2" charset="2"/>
              </a:rPr>
              <a:t>, </a:t>
            </a:r>
            <a:r>
              <a:rPr lang="en-US" dirty="0" err="1">
                <a:sym typeface="Wingdings" pitchFamily="2" charset="2"/>
              </a:rPr>
              <a:t>tăng</a:t>
            </a:r>
            <a:r>
              <a:rPr lang="en-US" dirty="0">
                <a:sym typeface="Wingdings" pitchFamily="2" charset="2"/>
              </a:rPr>
              <a:t> </a:t>
            </a:r>
            <a:r>
              <a:rPr lang="en-US" dirty="0" err="1">
                <a:sym typeface="Wingdings" pitchFamily="2" charset="2"/>
              </a:rPr>
              <a:t>áp</a:t>
            </a:r>
            <a:r>
              <a:rPr lang="en-US" dirty="0">
                <a:sym typeface="Wingdings" pitchFamily="2" charset="2"/>
              </a:rPr>
              <a:t> </a:t>
            </a:r>
            <a:r>
              <a:rPr lang="en-US" dirty="0" err="1">
                <a:sym typeface="Wingdings" pitchFamily="2" charset="2"/>
              </a:rPr>
              <a:t>lực</a:t>
            </a:r>
            <a:r>
              <a:rPr lang="en-US" dirty="0">
                <a:sym typeface="Wingdings" pitchFamily="2" charset="2"/>
              </a:rPr>
              <a:t> </a:t>
            </a:r>
            <a:r>
              <a:rPr lang="en-US" dirty="0" err="1">
                <a:sym typeface="Wingdings" pitchFamily="2" charset="2"/>
              </a:rPr>
              <a:t>nội</a:t>
            </a:r>
            <a:r>
              <a:rPr lang="en-US" dirty="0">
                <a:sym typeface="Wingdings" pitchFamily="2" charset="2"/>
              </a:rPr>
              <a:t> </a:t>
            </a:r>
            <a:r>
              <a:rPr lang="en-US" dirty="0" err="1">
                <a:sym typeface="Wingdings" pitchFamily="2" charset="2"/>
              </a:rPr>
              <a:t>sọ</a:t>
            </a:r>
            <a:r>
              <a:rPr lang="en-US" dirty="0">
                <a:sym typeface="Wingdings" pitchFamily="2" charset="2"/>
              </a:rPr>
              <a:t>.</a:t>
            </a:r>
          </a:p>
          <a:p>
            <a:r>
              <a:rPr lang="en-US" dirty="0">
                <a:sym typeface="Wingdings" pitchFamily="2" charset="2"/>
              </a:rPr>
              <a:t>20% </a:t>
            </a:r>
            <a:r>
              <a:rPr lang="en-US" dirty="0" err="1">
                <a:sym typeface="Wingdings" pitchFamily="2" charset="2"/>
              </a:rPr>
              <a:t>bệnh</a:t>
            </a:r>
            <a:r>
              <a:rPr lang="en-US" dirty="0">
                <a:sym typeface="Wingdings" pitchFamily="2" charset="2"/>
              </a:rPr>
              <a:t> </a:t>
            </a:r>
            <a:r>
              <a:rPr lang="en-US" dirty="0" err="1">
                <a:sym typeface="Wingdings" pitchFamily="2" charset="2"/>
              </a:rPr>
              <a:t>nhân</a:t>
            </a:r>
            <a:r>
              <a:rPr lang="en-US" dirty="0">
                <a:sym typeface="Wingdings" pitchFamily="2" charset="2"/>
              </a:rPr>
              <a:t> </a:t>
            </a:r>
            <a:r>
              <a:rPr lang="en-US" dirty="0" err="1">
                <a:sym typeface="Wingdings" pitchFamily="2" charset="2"/>
              </a:rPr>
              <a:t>ngạt</a:t>
            </a:r>
            <a:r>
              <a:rPr lang="en-US" dirty="0">
                <a:sym typeface="Wingdings" pitchFamily="2" charset="2"/>
              </a:rPr>
              <a:t> </a:t>
            </a:r>
            <a:r>
              <a:rPr lang="en-US" dirty="0" err="1">
                <a:sym typeface="Wingdings" pitchFamily="2" charset="2"/>
              </a:rPr>
              <a:t>nước</a:t>
            </a:r>
            <a:r>
              <a:rPr lang="en-US" dirty="0">
                <a:sym typeface="Wingdings" pitchFamily="2" charset="2"/>
              </a:rPr>
              <a:t> </a:t>
            </a:r>
            <a:r>
              <a:rPr lang="en-US" dirty="0" err="1">
                <a:sym typeface="Wingdings" pitchFamily="2" charset="2"/>
              </a:rPr>
              <a:t>sống</a:t>
            </a:r>
            <a:r>
              <a:rPr lang="en-US" dirty="0">
                <a:sym typeface="Wingdings" pitchFamily="2" charset="2"/>
              </a:rPr>
              <a:t> </a:t>
            </a:r>
            <a:r>
              <a:rPr lang="en-US" dirty="0" err="1">
                <a:sym typeface="Wingdings" pitchFamily="2" charset="2"/>
              </a:rPr>
              <a:t>sót</a:t>
            </a:r>
            <a:r>
              <a:rPr lang="en-US" dirty="0">
                <a:sym typeface="Wingdings" pitchFamily="2" charset="2"/>
              </a:rPr>
              <a:t> </a:t>
            </a:r>
            <a:r>
              <a:rPr lang="en-US" dirty="0" err="1">
                <a:sym typeface="Wingdings" pitchFamily="2" charset="2"/>
              </a:rPr>
              <a:t>có</a:t>
            </a:r>
            <a:r>
              <a:rPr lang="en-US" dirty="0">
                <a:sym typeface="Wingdings" pitchFamily="2" charset="2"/>
              </a:rPr>
              <a:t> di </a:t>
            </a:r>
            <a:r>
              <a:rPr lang="en-US" dirty="0" err="1">
                <a:sym typeface="Wingdings" pitchFamily="2" charset="2"/>
              </a:rPr>
              <a:t>chứng</a:t>
            </a:r>
            <a:r>
              <a:rPr lang="en-US" dirty="0">
                <a:sym typeface="Wingdings" pitchFamily="2" charset="2"/>
              </a:rPr>
              <a:t> </a:t>
            </a:r>
            <a:r>
              <a:rPr lang="en-US" dirty="0" err="1">
                <a:sym typeface="Wingdings" pitchFamily="2" charset="2"/>
              </a:rPr>
              <a:t>thần</a:t>
            </a:r>
            <a:r>
              <a:rPr lang="en-US" dirty="0">
                <a:sym typeface="Wingdings" pitchFamily="2" charset="2"/>
              </a:rPr>
              <a:t> </a:t>
            </a:r>
            <a:r>
              <a:rPr lang="en-US" dirty="0" err="1">
                <a:sym typeface="Wingdings" pitchFamily="2" charset="2"/>
              </a:rPr>
              <a:t>kinh</a:t>
            </a:r>
            <a:r>
              <a:rPr lang="en-US" dirty="0">
                <a:sym typeface="Wingdings" pitchFamily="2" charset="2"/>
              </a:rPr>
              <a:t> </a:t>
            </a:r>
            <a:r>
              <a:rPr lang="en-US" dirty="0" err="1">
                <a:sym typeface="Wingdings" pitchFamily="2" charset="2"/>
              </a:rPr>
              <a:t>dù</a:t>
            </a:r>
            <a:r>
              <a:rPr lang="en-US" dirty="0">
                <a:sym typeface="Wingdings" pitchFamily="2" charset="2"/>
              </a:rPr>
              <a:t> </a:t>
            </a:r>
            <a:r>
              <a:rPr lang="en-US" dirty="0" err="1">
                <a:sym typeface="Wingdings" pitchFamily="2" charset="2"/>
              </a:rPr>
              <a:t>hồi</a:t>
            </a:r>
            <a:r>
              <a:rPr lang="en-US" dirty="0">
                <a:sym typeface="Wingdings" pitchFamily="2" charset="2"/>
              </a:rPr>
              <a:t> </a:t>
            </a:r>
            <a:r>
              <a:rPr lang="en-US" dirty="0" err="1">
                <a:sym typeface="Wingdings" pitchFamily="2" charset="2"/>
              </a:rPr>
              <a:t>sức</a:t>
            </a:r>
            <a:r>
              <a:rPr lang="en-US" dirty="0">
                <a:sym typeface="Wingdings" pitchFamily="2" charset="2"/>
              </a:rPr>
              <a:t> </a:t>
            </a:r>
            <a:r>
              <a:rPr lang="en-US" dirty="0" err="1">
                <a:sym typeface="Wingdings" pitchFamily="2" charset="2"/>
              </a:rPr>
              <a:t>tim</a:t>
            </a:r>
            <a:r>
              <a:rPr lang="en-US" dirty="0">
                <a:sym typeface="Wingdings" pitchFamily="2" charset="2"/>
              </a:rPr>
              <a:t> </a:t>
            </a:r>
            <a:r>
              <a:rPr lang="en-US" dirty="0" err="1">
                <a:sym typeface="Wingdings" pitchFamily="2" charset="2"/>
              </a:rPr>
              <a:t>phổi</a:t>
            </a:r>
            <a:r>
              <a:rPr lang="en-US" dirty="0">
                <a:sym typeface="Wingdings" pitchFamily="2" charset="2"/>
              </a:rPr>
              <a:t> </a:t>
            </a:r>
            <a:r>
              <a:rPr lang="en-US" dirty="0" err="1">
                <a:sym typeface="Wingdings" pitchFamily="2" charset="2"/>
              </a:rPr>
              <a:t>thành</a:t>
            </a:r>
            <a:r>
              <a:rPr lang="en-US" dirty="0">
                <a:sym typeface="Wingdings" pitchFamily="2" charset="2"/>
              </a:rPr>
              <a:t> </a:t>
            </a:r>
            <a:r>
              <a:rPr lang="en-US" dirty="0" err="1">
                <a:sym typeface="Wingdings" pitchFamily="2" charset="2"/>
              </a:rPr>
              <a:t>công</a:t>
            </a:r>
            <a:r>
              <a:rPr lang="en-US" dirty="0">
                <a:sym typeface="Wingdings" pitchFamily="2" charset="2"/>
              </a:rPr>
              <a:t>.</a:t>
            </a:r>
          </a:p>
          <a:p>
            <a:endParaRPr lang="en-US" dirty="0"/>
          </a:p>
        </p:txBody>
      </p:sp>
      <p:sp>
        <p:nvSpPr>
          <p:cNvPr id="3" name="Title 2"/>
          <p:cNvSpPr>
            <a:spLocks noGrp="1"/>
          </p:cNvSpPr>
          <p:nvPr>
            <p:ph type="title"/>
          </p:nvPr>
        </p:nvSpPr>
        <p:spPr/>
        <p:txBody>
          <a:bodyPr>
            <a:normAutofit/>
          </a:bodyPr>
          <a:lstStyle/>
          <a:p>
            <a:r>
              <a:rPr lang="en-US" dirty="0"/>
              <a:t>THẦN KINH</a:t>
            </a:r>
          </a:p>
        </p:txBody>
      </p:sp>
    </p:spTree>
    <p:extLst>
      <p:ext uri="{BB962C8B-B14F-4D97-AF65-F5344CB8AC3E}">
        <p14:creationId xmlns:p14="http://schemas.microsoft.com/office/powerpoint/2010/main" val="222057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err="1"/>
              <a:t>Rối</a:t>
            </a:r>
            <a:r>
              <a:rPr lang="en-US" dirty="0"/>
              <a:t> </a:t>
            </a:r>
            <a:r>
              <a:rPr lang="en-US" dirty="0" err="1"/>
              <a:t>loạn</a:t>
            </a:r>
            <a:r>
              <a:rPr lang="en-US" dirty="0"/>
              <a:t> </a:t>
            </a:r>
            <a:r>
              <a:rPr lang="en-US" dirty="0" err="1"/>
              <a:t>nhịp</a:t>
            </a:r>
            <a:r>
              <a:rPr lang="en-US" dirty="0"/>
              <a:t> </a:t>
            </a:r>
            <a:r>
              <a:rPr lang="en-US" dirty="0" err="1"/>
              <a:t>tiên</a:t>
            </a:r>
            <a:r>
              <a:rPr lang="en-US" dirty="0"/>
              <a:t> </a:t>
            </a:r>
            <a:r>
              <a:rPr lang="en-US" dirty="0" err="1"/>
              <a:t>phát</a:t>
            </a:r>
            <a:r>
              <a:rPr lang="en-US" dirty="0"/>
              <a:t>: </a:t>
            </a:r>
            <a:r>
              <a:rPr lang="en-US" dirty="0" err="1"/>
              <a:t>nhịp</a:t>
            </a:r>
            <a:r>
              <a:rPr lang="en-US" dirty="0"/>
              <a:t> </a:t>
            </a:r>
            <a:r>
              <a:rPr lang="en-US" dirty="0" err="1"/>
              <a:t>chậm</a:t>
            </a:r>
            <a:r>
              <a:rPr lang="en-US" dirty="0"/>
              <a:t> </a:t>
            </a:r>
            <a:r>
              <a:rPr lang="en-US" dirty="0" err="1"/>
              <a:t>xoang</a:t>
            </a:r>
            <a:r>
              <a:rPr lang="en-US" dirty="0"/>
              <a:t>, </a:t>
            </a:r>
            <a:r>
              <a:rPr lang="en-US" dirty="0" err="1"/>
              <a:t>nhanh</a:t>
            </a:r>
            <a:r>
              <a:rPr lang="en-US" dirty="0"/>
              <a:t> </a:t>
            </a:r>
            <a:r>
              <a:rPr lang="en-US" dirty="0" err="1"/>
              <a:t>xoang</a:t>
            </a:r>
            <a:r>
              <a:rPr lang="en-US" dirty="0"/>
              <a:t>, rung </a:t>
            </a:r>
            <a:r>
              <a:rPr lang="en-US" dirty="0" err="1"/>
              <a:t>nhĩ</a:t>
            </a:r>
            <a:endParaRPr lang="en-US" dirty="0"/>
          </a:p>
          <a:p>
            <a:r>
              <a:rPr lang="en-US" dirty="0" err="1"/>
              <a:t>Rối</a:t>
            </a:r>
            <a:r>
              <a:rPr lang="en-US" dirty="0"/>
              <a:t> </a:t>
            </a:r>
            <a:r>
              <a:rPr lang="en-US" dirty="0" err="1"/>
              <a:t>loạn</a:t>
            </a:r>
            <a:r>
              <a:rPr lang="en-US" dirty="0"/>
              <a:t> </a:t>
            </a:r>
            <a:r>
              <a:rPr lang="en-US" dirty="0" err="1"/>
              <a:t>nhịp</a:t>
            </a:r>
            <a:r>
              <a:rPr lang="en-US" dirty="0"/>
              <a:t> </a:t>
            </a:r>
            <a:r>
              <a:rPr lang="en-US" dirty="0" err="1"/>
              <a:t>thứ</a:t>
            </a:r>
            <a:r>
              <a:rPr lang="en-US" dirty="0"/>
              <a:t> </a:t>
            </a:r>
            <a:r>
              <a:rPr lang="en-US" dirty="0" err="1"/>
              <a:t>phát</a:t>
            </a:r>
            <a:r>
              <a:rPr lang="en-US" dirty="0"/>
              <a:t>: do </a:t>
            </a:r>
            <a:r>
              <a:rPr lang="en-US" dirty="0" err="1"/>
              <a:t>hạ</a:t>
            </a:r>
            <a:r>
              <a:rPr lang="en-US" dirty="0"/>
              <a:t> </a:t>
            </a:r>
            <a:r>
              <a:rPr lang="en-US" dirty="0" err="1"/>
              <a:t>thân</a:t>
            </a:r>
            <a:r>
              <a:rPr lang="en-US" dirty="0"/>
              <a:t> </a:t>
            </a:r>
            <a:r>
              <a:rPr lang="en-US" dirty="0" err="1"/>
              <a:t>nhiệt</a:t>
            </a:r>
            <a:r>
              <a:rPr lang="en-US" dirty="0"/>
              <a:t>, </a:t>
            </a:r>
            <a:r>
              <a:rPr lang="en-US" dirty="0" err="1"/>
              <a:t>thiếu</a:t>
            </a:r>
            <a:r>
              <a:rPr lang="en-US" dirty="0"/>
              <a:t> oxy </a:t>
            </a:r>
            <a:r>
              <a:rPr lang="en-US" dirty="0" err="1"/>
              <a:t>máu</a:t>
            </a:r>
            <a:r>
              <a:rPr lang="en-US" dirty="0"/>
              <a:t>.</a:t>
            </a:r>
          </a:p>
          <a:p>
            <a:r>
              <a:rPr lang="en-US" dirty="0" err="1"/>
              <a:t>Biểu</a:t>
            </a:r>
            <a:r>
              <a:rPr lang="en-US" dirty="0"/>
              <a:t> </a:t>
            </a:r>
            <a:r>
              <a:rPr lang="en-US" dirty="0" err="1"/>
              <a:t>hiện</a:t>
            </a:r>
            <a:r>
              <a:rPr lang="en-US" dirty="0"/>
              <a:t> </a:t>
            </a:r>
            <a:r>
              <a:rPr lang="en-US" dirty="0" err="1"/>
              <a:t>thiếu</a:t>
            </a:r>
            <a:r>
              <a:rPr lang="en-US" dirty="0"/>
              <a:t> </a:t>
            </a:r>
            <a:r>
              <a:rPr lang="en-US" dirty="0" err="1"/>
              <a:t>máu</a:t>
            </a:r>
            <a:r>
              <a:rPr lang="en-US" dirty="0"/>
              <a:t> </a:t>
            </a:r>
            <a:r>
              <a:rPr lang="en-US" dirty="0" err="1"/>
              <a:t>cơ</a:t>
            </a:r>
            <a:r>
              <a:rPr lang="en-US" dirty="0"/>
              <a:t> </a:t>
            </a:r>
            <a:r>
              <a:rPr lang="en-US" dirty="0" err="1"/>
              <a:t>tim</a:t>
            </a:r>
            <a:r>
              <a:rPr lang="en-US" dirty="0"/>
              <a:t>/ECG: do </a:t>
            </a:r>
            <a:r>
              <a:rPr lang="en-US" dirty="0" err="1"/>
              <a:t>bệnh</a:t>
            </a:r>
            <a:r>
              <a:rPr lang="en-US" dirty="0"/>
              <a:t> </a:t>
            </a:r>
            <a:r>
              <a:rPr lang="en-US" dirty="0" err="1"/>
              <a:t>cơ</a:t>
            </a:r>
            <a:r>
              <a:rPr lang="en-US" dirty="0"/>
              <a:t> </a:t>
            </a:r>
            <a:r>
              <a:rPr lang="en-US" dirty="0" err="1"/>
              <a:t>tim</a:t>
            </a:r>
            <a:r>
              <a:rPr lang="en-US" dirty="0"/>
              <a:t> </a:t>
            </a:r>
            <a:r>
              <a:rPr lang="en-US" dirty="0" err="1"/>
              <a:t>Takotsubo</a:t>
            </a:r>
            <a:r>
              <a:rPr lang="en-US" dirty="0"/>
              <a:t>, co </a:t>
            </a:r>
            <a:r>
              <a:rPr lang="en-US" dirty="0" err="1"/>
              <a:t>thắt</a:t>
            </a:r>
            <a:r>
              <a:rPr lang="en-US" dirty="0"/>
              <a:t> </a:t>
            </a:r>
            <a:r>
              <a:rPr lang="en-US" dirty="0" err="1"/>
              <a:t>mạch</a:t>
            </a:r>
            <a:r>
              <a:rPr lang="en-US" dirty="0"/>
              <a:t> </a:t>
            </a:r>
            <a:r>
              <a:rPr lang="en-US" dirty="0" err="1"/>
              <a:t>vành</a:t>
            </a:r>
            <a:r>
              <a:rPr lang="en-US" dirty="0"/>
              <a:t>, </a:t>
            </a:r>
            <a:r>
              <a:rPr lang="en-US" dirty="0" err="1"/>
              <a:t>hạ</a:t>
            </a:r>
            <a:r>
              <a:rPr lang="en-US" dirty="0"/>
              <a:t> </a:t>
            </a:r>
            <a:r>
              <a:rPr lang="en-US" dirty="0" err="1"/>
              <a:t>thân</a:t>
            </a:r>
            <a:r>
              <a:rPr lang="en-US" dirty="0"/>
              <a:t> </a:t>
            </a:r>
            <a:r>
              <a:rPr lang="en-US" dirty="0" err="1"/>
              <a:t>nhiệt</a:t>
            </a:r>
            <a:r>
              <a:rPr lang="en-US" dirty="0"/>
              <a:t>, </a:t>
            </a:r>
            <a:r>
              <a:rPr lang="en-US" dirty="0" err="1"/>
              <a:t>thiếu</a:t>
            </a:r>
            <a:r>
              <a:rPr lang="en-US" dirty="0"/>
              <a:t> </a:t>
            </a:r>
            <a:r>
              <a:rPr lang="en-US" dirty="0" err="1"/>
              <a:t>máu</a:t>
            </a:r>
            <a:r>
              <a:rPr lang="en-US" dirty="0"/>
              <a:t> </a:t>
            </a:r>
            <a:r>
              <a:rPr lang="en-US" dirty="0" err="1"/>
              <a:t>cơ</a:t>
            </a:r>
            <a:r>
              <a:rPr lang="en-US" dirty="0"/>
              <a:t> </a:t>
            </a:r>
            <a:r>
              <a:rPr lang="en-US" dirty="0" err="1"/>
              <a:t>tim</a:t>
            </a:r>
            <a:r>
              <a:rPr lang="en-US" dirty="0"/>
              <a:t> </a:t>
            </a:r>
            <a:r>
              <a:rPr lang="en-US" dirty="0" err="1"/>
              <a:t>thực</a:t>
            </a:r>
            <a:r>
              <a:rPr lang="en-US" dirty="0"/>
              <a:t> </a:t>
            </a:r>
            <a:r>
              <a:rPr lang="en-US" dirty="0" err="1"/>
              <a:t>sự</a:t>
            </a:r>
            <a:r>
              <a:rPr lang="en-US" dirty="0"/>
              <a:t>.</a:t>
            </a:r>
          </a:p>
          <a:p>
            <a:r>
              <a:rPr lang="en-US" dirty="0" err="1"/>
              <a:t>Toan</a:t>
            </a:r>
            <a:r>
              <a:rPr lang="en-US" dirty="0"/>
              <a:t> CH, </a:t>
            </a:r>
            <a:r>
              <a:rPr lang="en-US" dirty="0" err="1"/>
              <a:t>toan</a:t>
            </a:r>
            <a:r>
              <a:rPr lang="en-US" dirty="0"/>
              <a:t> HH</a:t>
            </a:r>
          </a:p>
          <a:p>
            <a:r>
              <a:rPr lang="en-US" dirty="0" err="1"/>
              <a:t>Suy</a:t>
            </a:r>
            <a:r>
              <a:rPr lang="en-US" dirty="0"/>
              <a:t> </a:t>
            </a:r>
            <a:r>
              <a:rPr lang="en-US" dirty="0" err="1"/>
              <a:t>thận</a:t>
            </a:r>
            <a:r>
              <a:rPr lang="en-US" dirty="0"/>
              <a:t>: </a:t>
            </a:r>
            <a:r>
              <a:rPr lang="en-US" dirty="0" err="1"/>
              <a:t>hiếm</a:t>
            </a:r>
            <a:r>
              <a:rPr lang="en-US" dirty="0"/>
              <a:t>, </a:t>
            </a:r>
            <a:r>
              <a:rPr lang="en-US" dirty="0" err="1"/>
              <a:t>thường</a:t>
            </a:r>
            <a:r>
              <a:rPr lang="en-US" dirty="0"/>
              <a:t> do </a:t>
            </a:r>
            <a:r>
              <a:rPr lang="en-US" dirty="0" err="1"/>
              <a:t>hoại</a:t>
            </a:r>
            <a:r>
              <a:rPr lang="en-US" dirty="0"/>
              <a:t> </a:t>
            </a:r>
            <a:r>
              <a:rPr lang="en-US" dirty="0" err="1"/>
              <a:t>tử</a:t>
            </a:r>
            <a:r>
              <a:rPr lang="en-US" dirty="0"/>
              <a:t> </a:t>
            </a:r>
            <a:r>
              <a:rPr lang="en-US" dirty="0" err="1"/>
              <a:t>ống</a:t>
            </a:r>
            <a:r>
              <a:rPr lang="en-US" dirty="0"/>
              <a:t> </a:t>
            </a:r>
            <a:r>
              <a:rPr lang="en-US" dirty="0" err="1"/>
              <a:t>thận</a:t>
            </a:r>
            <a:r>
              <a:rPr lang="en-US" dirty="0"/>
              <a:t> </a:t>
            </a:r>
            <a:r>
              <a:rPr lang="en-US" dirty="0" err="1"/>
              <a:t>cấp</a:t>
            </a:r>
            <a:r>
              <a:rPr lang="en-US" dirty="0"/>
              <a:t> (</a:t>
            </a:r>
            <a:r>
              <a:rPr lang="en-US" dirty="0" err="1"/>
              <a:t>hậu</a:t>
            </a:r>
            <a:r>
              <a:rPr lang="en-US" dirty="0"/>
              <a:t> </a:t>
            </a:r>
            <a:r>
              <a:rPr lang="en-US" dirty="0" err="1"/>
              <a:t>quả</a:t>
            </a:r>
            <a:r>
              <a:rPr lang="en-US" dirty="0"/>
              <a:t> </a:t>
            </a:r>
            <a:r>
              <a:rPr lang="en-US" dirty="0" err="1"/>
              <a:t>giảm</a:t>
            </a:r>
            <a:r>
              <a:rPr lang="en-US" dirty="0"/>
              <a:t> oxy </a:t>
            </a:r>
            <a:r>
              <a:rPr lang="en-US" dirty="0" err="1"/>
              <a:t>máu</a:t>
            </a:r>
            <a:r>
              <a:rPr lang="en-US" dirty="0"/>
              <a:t>, </a:t>
            </a:r>
            <a:r>
              <a:rPr lang="en-US" dirty="0" err="1"/>
              <a:t>sốc</a:t>
            </a:r>
            <a:r>
              <a:rPr lang="en-US" dirty="0"/>
              <a:t>, </a:t>
            </a:r>
            <a:r>
              <a:rPr lang="en-US" dirty="0" err="1"/>
              <a:t>tiểu</a:t>
            </a:r>
            <a:r>
              <a:rPr lang="en-US" dirty="0"/>
              <a:t> hemoglobin, </a:t>
            </a:r>
            <a:r>
              <a:rPr lang="en-US" dirty="0" err="1"/>
              <a:t>tiểu</a:t>
            </a:r>
            <a:r>
              <a:rPr lang="en-US" dirty="0"/>
              <a:t> myoglobin).</a:t>
            </a:r>
          </a:p>
          <a:p>
            <a:r>
              <a:rPr lang="en-US" dirty="0" err="1"/>
              <a:t>Rối</a:t>
            </a:r>
            <a:r>
              <a:rPr lang="en-US" dirty="0"/>
              <a:t> </a:t>
            </a:r>
            <a:r>
              <a:rPr lang="en-US" dirty="0" err="1"/>
              <a:t>loạn</a:t>
            </a:r>
            <a:r>
              <a:rPr lang="en-US" dirty="0"/>
              <a:t> </a:t>
            </a:r>
            <a:r>
              <a:rPr lang="en-US" dirty="0" err="1"/>
              <a:t>đông</a:t>
            </a:r>
            <a:r>
              <a:rPr lang="en-US" dirty="0"/>
              <a:t> </a:t>
            </a:r>
            <a:r>
              <a:rPr lang="en-US" dirty="0" err="1"/>
              <a:t>máu</a:t>
            </a:r>
            <a:r>
              <a:rPr lang="en-US" dirty="0"/>
              <a:t>, </a:t>
            </a:r>
            <a:r>
              <a:rPr lang="en-US" dirty="0" err="1"/>
              <a:t>tán</a:t>
            </a:r>
            <a:r>
              <a:rPr lang="en-US" dirty="0"/>
              <a:t> </a:t>
            </a:r>
            <a:r>
              <a:rPr lang="en-US" dirty="0" err="1"/>
              <a:t>huyết</a:t>
            </a:r>
            <a:r>
              <a:rPr lang="en-US" dirty="0"/>
              <a:t>: </a:t>
            </a:r>
            <a:r>
              <a:rPr lang="en-US" dirty="0" err="1"/>
              <a:t>hiếm</a:t>
            </a:r>
            <a:r>
              <a:rPr lang="en-US" dirty="0"/>
              <a:t>.</a:t>
            </a:r>
          </a:p>
        </p:txBody>
      </p:sp>
      <p:sp>
        <p:nvSpPr>
          <p:cNvPr id="3" name="Title 2"/>
          <p:cNvSpPr>
            <a:spLocks noGrp="1"/>
          </p:cNvSpPr>
          <p:nvPr>
            <p:ph type="title"/>
          </p:nvPr>
        </p:nvSpPr>
        <p:spPr/>
        <p:txBody>
          <a:bodyPr/>
          <a:lstStyle/>
          <a:p>
            <a:r>
              <a:rPr lang="en-US" dirty="0"/>
              <a:t>CƠ QUAN KHÁC</a:t>
            </a:r>
          </a:p>
        </p:txBody>
      </p:sp>
    </p:spTree>
    <p:extLst>
      <p:ext uri="{BB962C8B-B14F-4D97-AF65-F5344CB8AC3E}">
        <p14:creationId xmlns:p14="http://schemas.microsoft.com/office/powerpoint/2010/main" val="1351928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TK: co </a:t>
            </a:r>
            <a:r>
              <a:rPr lang="en-US" dirty="0" err="1"/>
              <a:t>giật</a:t>
            </a:r>
            <a:r>
              <a:rPr lang="en-US" dirty="0"/>
              <a:t>, RL tri </a:t>
            </a:r>
            <a:r>
              <a:rPr lang="en-US" dirty="0" err="1"/>
              <a:t>giác</a:t>
            </a:r>
            <a:endParaRPr lang="en-US" dirty="0"/>
          </a:p>
          <a:p>
            <a:r>
              <a:rPr lang="en-US" dirty="0"/>
              <a:t>HH: </a:t>
            </a:r>
            <a:r>
              <a:rPr lang="en-US" dirty="0" err="1"/>
              <a:t>suy</a:t>
            </a:r>
            <a:r>
              <a:rPr lang="en-US" dirty="0"/>
              <a:t> </a:t>
            </a:r>
            <a:r>
              <a:rPr lang="en-US" dirty="0" err="1"/>
              <a:t>hô</a:t>
            </a:r>
            <a:r>
              <a:rPr lang="en-US" dirty="0"/>
              <a:t> </a:t>
            </a:r>
            <a:r>
              <a:rPr lang="en-US" dirty="0" err="1"/>
              <a:t>hấp</a:t>
            </a:r>
            <a:endParaRPr lang="en-US" dirty="0"/>
          </a:p>
          <a:p>
            <a:r>
              <a:rPr lang="en-US" dirty="0" err="1"/>
              <a:t>Tuần</a:t>
            </a:r>
            <a:r>
              <a:rPr lang="en-US" dirty="0"/>
              <a:t> </a:t>
            </a:r>
            <a:r>
              <a:rPr lang="en-US" dirty="0" err="1"/>
              <a:t>hoàn</a:t>
            </a:r>
            <a:r>
              <a:rPr lang="en-US" dirty="0"/>
              <a:t>: </a:t>
            </a:r>
            <a:r>
              <a:rPr lang="en-US" dirty="0" err="1"/>
              <a:t>sốc</a:t>
            </a:r>
            <a:r>
              <a:rPr lang="en-US" dirty="0"/>
              <a:t>, RLN, </a:t>
            </a:r>
            <a:r>
              <a:rPr lang="en-US" dirty="0" err="1"/>
              <a:t>ngưng</a:t>
            </a:r>
            <a:r>
              <a:rPr lang="en-US" dirty="0"/>
              <a:t> </a:t>
            </a:r>
            <a:r>
              <a:rPr lang="en-US" dirty="0" err="1"/>
              <a:t>tim</a:t>
            </a:r>
            <a:endParaRPr lang="en-US" dirty="0"/>
          </a:p>
          <a:p>
            <a:r>
              <a:rPr lang="en-US" dirty="0" err="1"/>
              <a:t>Cơ</a:t>
            </a:r>
            <a:r>
              <a:rPr lang="en-US" dirty="0"/>
              <a:t> </a:t>
            </a:r>
            <a:r>
              <a:rPr lang="en-US" dirty="0" err="1"/>
              <a:t>quan</a:t>
            </a:r>
            <a:r>
              <a:rPr lang="en-US" dirty="0"/>
              <a:t> </a:t>
            </a:r>
            <a:r>
              <a:rPr lang="en-US" dirty="0" err="1"/>
              <a:t>khác</a:t>
            </a:r>
            <a:r>
              <a:rPr lang="en-US" dirty="0"/>
              <a:t>: ±</a:t>
            </a:r>
          </a:p>
          <a:p>
            <a:r>
              <a:rPr lang="en-US" dirty="0" err="1"/>
              <a:t>Chấn</a:t>
            </a:r>
            <a:r>
              <a:rPr lang="en-US" dirty="0"/>
              <a:t> </a:t>
            </a:r>
            <a:r>
              <a:rPr lang="en-US" dirty="0" err="1"/>
              <a:t>thương</a:t>
            </a:r>
            <a:r>
              <a:rPr lang="en-US" dirty="0"/>
              <a:t>, </a:t>
            </a:r>
            <a:r>
              <a:rPr lang="en-US" dirty="0" err="1"/>
              <a:t>bệnh</a:t>
            </a:r>
            <a:r>
              <a:rPr lang="en-US" dirty="0"/>
              <a:t> </a:t>
            </a:r>
            <a:r>
              <a:rPr lang="en-US" dirty="0" err="1"/>
              <a:t>kèm</a:t>
            </a:r>
            <a:endParaRPr lang="en-US" dirty="0"/>
          </a:p>
        </p:txBody>
      </p:sp>
      <p:sp>
        <p:nvSpPr>
          <p:cNvPr id="3" name="Title 2"/>
          <p:cNvSpPr>
            <a:spLocks noGrp="1"/>
          </p:cNvSpPr>
          <p:nvPr>
            <p:ph type="title"/>
          </p:nvPr>
        </p:nvSpPr>
        <p:spPr/>
        <p:txBody>
          <a:bodyPr/>
          <a:lstStyle/>
          <a:p>
            <a:r>
              <a:rPr lang="en-US" dirty="0"/>
              <a:t>LÂM SÀNG</a:t>
            </a:r>
          </a:p>
        </p:txBody>
      </p:sp>
    </p:spTree>
    <p:extLst>
      <p:ext uri="{BB962C8B-B14F-4D97-AF65-F5344CB8AC3E}">
        <p14:creationId xmlns:p14="http://schemas.microsoft.com/office/powerpoint/2010/main" val="3358665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B772AA3-4B2E-F44F-B090-1710588661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228578"/>
            <a:ext cx="9144000" cy="5638800"/>
          </a:xfrm>
        </p:spPr>
      </p:pic>
      <p:sp>
        <p:nvSpPr>
          <p:cNvPr id="3" name="Title 2">
            <a:extLst>
              <a:ext uri="{FF2B5EF4-FFF2-40B4-BE49-F238E27FC236}">
                <a16:creationId xmlns:a16="http://schemas.microsoft.com/office/drawing/2014/main" xmlns="" id="{4F84EC31-19B9-5E4E-BDEA-F3BCB9E59834}"/>
              </a:ext>
            </a:extLst>
          </p:cNvPr>
          <p:cNvSpPr>
            <a:spLocks noGrp="1"/>
          </p:cNvSpPr>
          <p:nvPr>
            <p:ph type="title"/>
          </p:nvPr>
        </p:nvSpPr>
        <p:spPr>
          <a:xfrm>
            <a:off x="457200" y="0"/>
            <a:ext cx="8229600" cy="1143000"/>
          </a:xfrm>
        </p:spPr>
        <p:txBody>
          <a:bodyPr>
            <a:normAutofit fontScale="90000"/>
          </a:bodyPr>
          <a:lstStyle/>
          <a:p>
            <a:r>
              <a:rPr lang="en-US" dirty="0"/>
              <a:t>PEDIATRIC ARDS (PALICC 2015)</a:t>
            </a:r>
          </a:p>
        </p:txBody>
      </p:sp>
    </p:spTree>
    <p:extLst>
      <p:ext uri="{BB962C8B-B14F-4D97-AF65-F5344CB8AC3E}">
        <p14:creationId xmlns:p14="http://schemas.microsoft.com/office/powerpoint/2010/main" val="290341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AE1826-4F2C-2846-933D-BC9D7A8D8FFE}"/>
              </a:ext>
            </a:extLst>
          </p:cNvPr>
          <p:cNvSpPr>
            <a:spLocks noGrp="1"/>
          </p:cNvSpPr>
          <p:nvPr>
            <p:ph type="title"/>
          </p:nvPr>
        </p:nvSpPr>
        <p:spPr>
          <a:xfrm>
            <a:off x="838200" y="304800"/>
            <a:ext cx="6822053" cy="1004727"/>
          </a:xfrm>
        </p:spPr>
        <p:txBody>
          <a:bodyPr>
            <a:normAutofit fontScale="90000"/>
          </a:bodyPr>
          <a:lstStyle/>
          <a:p>
            <a:r>
              <a:rPr lang="en-US" dirty="0"/>
              <a:t>CLINICAL MANIFESTATION</a:t>
            </a:r>
          </a:p>
        </p:txBody>
      </p:sp>
      <p:sp>
        <p:nvSpPr>
          <p:cNvPr id="3" name="Content Placeholder 2">
            <a:extLst>
              <a:ext uri="{FF2B5EF4-FFF2-40B4-BE49-F238E27FC236}">
                <a16:creationId xmlns:a16="http://schemas.microsoft.com/office/drawing/2014/main" xmlns="" id="{3E132720-8304-B844-B3B8-7B03114BFA02}"/>
              </a:ext>
            </a:extLst>
          </p:cNvPr>
          <p:cNvSpPr>
            <a:spLocks noGrp="1"/>
          </p:cNvSpPr>
          <p:nvPr>
            <p:ph idx="1"/>
          </p:nvPr>
        </p:nvSpPr>
        <p:spPr>
          <a:xfrm>
            <a:off x="838200" y="1447800"/>
            <a:ext cx="7772399" cy="4074458"/>
          </a:xfrm>
        </p:spPr>
        <p:txBody>
          <a:bodyPr>
            <a:normAutofit/>
          </a:bodyPr>
          <a:lstStyle/>
          <a:p>
            <a:pPr marL="0" indent="0">
              <a:buNone/>
            </a:pPr>
            <a:r>
              <a:rPr lang="en-SG" sz="2000" b="1" dirty="0" err="1"/>
              <a:t>Tăng</a:t>
            </a:r>
            <a:r>
              <a:rPr lang="en-SG" sz="2000" b="1" dirty="0"/>
              <a:t> </a:t>
            </a:r>
            <a:r>
              <a:rPr lang="en-SG" sz="2000" b="1" dirty="0" err="1"/>
              <a:t>áp</a:t>
            </a:r>
            <a:r>
              <a:rPr lang="en-SG" sz="2000" b="1" dirty="0"/>
              <a:t> </a:t>
            </a:r>
            <a:r>
              <a:rPr lang="en-SG" sz="2000" b="1" dirty="0" err="1"/>
              <a:t>lực</a:t>
            </a:r>
            <a:r>
              <a:rPr lang="en-SG" sz="2000" b="1" dirty="0"/>
              <a:t> </a:t>
            </a:r>
            <a:r>
              <a:rPr lang="en-SG" sz="2000" b="1" dirty="0" err="1"/>
              <a:t>nội</a:t>
            </a:r>
            <a:r>
              <a:rPr lang="en-SG" sz="2000" b="1" dirty="0"/>
              <a:t> </a:t>
            </a:r>
            <a:r>
              <a:rPr lang="en-SG" sz="2000" b="1" dirty="0" err="1"/>
              <a:t>sọ</a:t>
            </a:r>
            <a:r>
              <a:rPr lang="en-SG" sz="2000" b="1" dirty="0"/>
              <a:t> </a:t>
            </a:r>
            <a:r>
              <a:rPr lang="en-SG" sz="2000" b="1" dirty="0" err="1"/>
              <a:t>cấp</a:t>
            </a:r>
            <a:r>
              <a:rPr lang="en-SG" sz="2000" b="1" dirty="0"/>
              <a:t> </a:t>
            </a:r>
            <a:r>
              <a:rPr lang="en-SG" sz="2000" b="1" dirty="0" err="1"/>
              <a:t>tính</a:t>
            </a:r>
            <a:r>
              <a:rPr lang="en-SG" sz="2000" b="1" dirty="0"/>
              <a:t> </a:t>
            </a:r>
            <a:endParaRPr lang="en-SG" sz="2000" dirty="0"/>
          </a:p>
          <a:p>
            <a:r>
              <a:rPr lang="en-SG" sz="2000" b="1" dirty="0" err="1"/>
              <a:t>Đau</a:t>
            </a:r>
            <a:r>
              <a:rPr lang="en-SG" sz="2000" b="1" dirty="0"/>
              <a:t> </a:t>
            </a:r>
            <a:r>
              <a:rPr lang="en-SG" sz="2000" b="1" dirty="0" err="1"/>
              <a:t>đầu</a:t>
            </a:r>
            <a:r>
              <a:rPr lang="en-SG" sz="2000" b="1" dirty="0"/>
              <a:t>: </a:t>
            </a:r>
            <a:r>
              <a:rPr lang="en-SG" sz="2000" b="1" dirty="0" err="1"/>
              <a:t>xuất</a:t>
            </a:r>
            <a:r>
              <a:rPr lang="en-SG" sz="2000" b="1" dirty="0"/>
              <a:t> </a:t>
            </a:r>
            <a:r>
              <a:rPr lang="en-SG" sz="2000" b="1" dirty="0" err="1"/>
              <a:t>hiện</a:t>
            </a:r>
            <a:r>
              <a:rPr lang="en-SG" sz="2000" b="1" dirty="0"/>
              <a:t> </a:t>
            </a:r>
            <a:r>
              <a:rPr lang="en-SG" sz="2000" b="1" dirty="0" err="1"/>
              <a:t>sớm</a:t>
            </a:r>
            <a:r>
              <a:rPr lang="en-SG" sz="2000" b="1" dirty="0"/>
              <a:t>. </a:t>
            </a:r>
          </a:p>
          <a:p>
            <a:r>
              <a:rPr lang="en-SG" sz="2000" b="1" dirty="0" err="1"/>
              <a:t>Nôn</a:t>
            </a:r>
            <a:endParaRPr lang="en-SG" sz="2000" b="1" dirty="0"/>
          </a:p>
          <a:p>
            <a:r>
              <a:rPr lang="en-SG" sz="2000" b="1" dirty="0" err="1"/>
              <a:t>Thay</a:t>
            </a:r>
            <a:r>
              <a:rPr lang="en-SG" sz="2000" b="1" dirty="0"/>
              <a:t> </a:t>
            </a:r>
            <a:r>
              <a:rPr lang="en-SG" sz="2000" b="1" dirty="0" err="1"/>
              <a:t>đổi</a:t>
            </a:r>
            <a:r>
              <a:rPr lang="en-SG" sz="2000" b="1" dirty="0"/>
              <a:t> tri </a:t>
            </a:r>
            <a:r>
              <a:rPr lang="en-SG" sz="2000" b="1" dirty="0" err="1"/>
              <a:t>giác</a:t>
            </a:r>
            <a:r>
              <a:rPr lang="en-SG" sz="2000" b="1" dirty="0"/>
              <a:t>: </a:t>
            </a:r>
            <a:r>
              <a:rPr lang="en-SG" sz="2000" b="1" dirty="0" err="1"/>
              <a:t>rối</a:t>
            </a:r>
            <a:r>
              <a:rPr lang="en-SG" sz="2000" b="1" dirty="0"/>
              <a:t> </a:t>
            </a:r>
            <a:r>
              <a:rPr lang="en-SG" sz="2000" b="1" dirty="0" err="1"/>
              <a:t>loạn</a:t>
            </a:r>
            <a:r>
              <a:rPr lang="en-SG" sz="2000" b="1" dirty="0"/>
              <a:t> tri </a:t>
            </a:r>
            <a:r>
              <a:rPr lang="en-SG" sz="2000" b="1" dirty="0" err="1"/>
              <a:t>giác</a:t>
            </a:r>
            <a:r>
              <a:rPr lang="en-SG" sz="2000" b="1" dirty="0"/>
              <a:t> </a:t>
            </a:r>
            <a:r>
              <a:rPr lang="en-SG" sz="2000" b="1" dirty="0" err="1"/>
              <a:t>đột</a:t>
            </a:r>
            <a:r>
              <a:rPr lang="en-SG" sz="2000" b="1" dirty="0"/>
              <a:t> </a:t>
            </a:r>
            <a:r>
              <a:rPr lang="en-SG" sz="2000" b="1" dirty="0" err="1"/>
              <a:t>ngột</a:t>
            </a:r>
            <a:r>
              <a:rPr lang="en-SG" sz="2000" b="1" dirty="0"/>
              <a:t> </a:t>
            </a:r>
            <a:r>
              <a:rPr lang="en-SG" sz="2000" b="1" dirty="0" err="1"/>
              <a:t>chứng</a:t>
            </a:r>
            <a:r>
              <a:rPr lang="en-SG" sz="2000" b="1" dirty="0"/>
              <a:t> </a:t>
            </a:r>
            <a:r>
              <a:rPr lang="en-SG" sz="2000" b="1" dirty="0" err="1"/>
              <a:t>tỏ</a:t>
            </a:r>
            <a:r>
              <a:rPr lang="en-SG" sz="2000" b="1" dirty="0"/>
              <a:t> </a:t>
            </a:r>
            <a:r>
              <a:rPr lang="en-SG" sz="2000" b="1" dirty="0" err="1"/>
              <a:t>tổn</a:t>
            </a:r>
            <a:r>
              <a:rPr lang="en-SG" sz="2000" b="1" dirty="0"/>
              <a:t> </a:t>
            </a:r>
            <a:r>
              <a:rPr lang="en-SG" sz="2000" b="1" dirty="0" err="1"/>
              <a:t>thương</a:t>
            </a:r>
            <a:r>
              <a:rPr lang="en-SG" sz="2000" b="1" dirty="0"/>
              <a:t> </a:t>
            </a:r>
            <a:r>
              <a:rPr lang="en-SG" sz="2000" b="1" dirty="0" err="1"/>
              <a:t>não</a:t>
            </a:r>
            <a:r>
              <a:rPr lang="en-SG" sz="2000" b="1" dirty="0"/>
              <a:t> </a:t>
            </a:r>
            <a:r>
              <a:rPr lang="en-SG" sz="2000" b="1" dirty="0" err="1"/>
              <a:t>cấp</a:t>
            </a:r>
            <a:r>
              <a:rPr lang="en-SG" sz="2000" b="1" dirty="0"/>
              <a:t> </a:t>
            </a:r>
            <a:r>
              <a:rPr lang="en-SG" sz="2000" b="1" dirty="0" err="1"/>
              <a:t>tính</a:t>
            </a:r>
            <a:r>
              <a:rPr lang="en-SG" sz="2000" b="1" dirty="0"/>
              <a:t> </a:t>
            </a:r>
            <a:r>
              <a:rPr lang="en-SG" sz="2000" b="1" dirty="0" err="1"/>
              <a:t>hoặc</a:t>
            </a:r>
            <a:r>
              <a:rPr lang="en-SG" sz="2000" b="1" dirty="0"/>
              <a:t> </a:t>
            </a:r>
            <a:r>
              <a:rPr lang="en-SG" sz="2000" b="1" dirty="0" err="1"/>
              <a:t>thoát</a:t>
            </a:r>
            <a:r>
              <a:rPr lang="en-SG" sz="2000" b="1" dirty="0"/>
              <a:t> </a:t>
            </a:r>
            <a:r>
              <a:rPr lang="en-SG" sz="2000" b="1" dirty="0" err="1"/>
              <a:t>vị</a:t>
            </a:r>
            <a:r>
              <a:rPr lang="en-SG" sz="2000" b="1" dirty="0"/>
              <a:t> </a:t>
            </a:r>
            <a:r>
              <a:rPr lang="en-SG" sz="2000" b="1" dirty="0" err="1"/>
              <a:t>não</a:t>
            </a:r>
            <a:endParaRPr lang="en-SG" sz="2000" b="1" dirty="0"/>
          </a:p>
          <a:p>
            <a:r>
              <a:rPr lang="en-SG" sz="2000" b="1" dirty="0" err="1"/>
              <a:t>Phù</a:t>
            </a:r>
            <a:r>
              <a:rPr lang="en-SG" sz="2000" b="1" dirty="0"/>
              <a:t> </a:t>
            </a:r>
            <a:r>
              <a:rPr lang="en-SG" sz="2000" b="1" dirty="0" err="1"/>
              <a:t>gai</a:t>
            </a:r>
            <a:r>
              <a:rPr lang="en-SG" sz="2000" b="1" dirty="0"/>
              <a:t> </a:t>
            </a:r>
            <a:r>
              <a:rPr lang="en-SG" sz="2000" b="1" dirty="0" err="1"/>
              <a:t>thị</a:t>
            </a:r>
            <a:r>
              <a:rPr lang="en-SG" sz="2000" b="1" dirty="0"/>
              <a:t>: </a:t>
            </a:r>
            <a:r>
              <a:rPr lang="en-SG" sz="2000" b="1" dirty="0" err="1"/>
              <a:t>triệu</a:t>
            </a:r>
            <a:r>
              <a:rPr lang="en-SG" sz="2000" b="1" dirty="0"/>
              <a:t> </a:t>
            </a:r>
            <a:r>
              <a:rPr lang="en-SG" sz="2000" b="1" dirty="0" err="1"/>
              <a:t>chứng</a:t>
            </a:r>
            <a:r>
              <a:rPr lang="en-SG" sz="2000" b="1" dirty="0"/>
              <a:t> </a:t>
            </a:r>
            <a:r>
              <a:rPr lang="en-SG" sz="2000" b="1" dirty="0" err="1"/>
              <a:t>muộn</a:t>
            </a:r>
            <a:r>
              <a:rPr lang="en-SG" sz="2000" b="1" dirty="0"/>
              <a:t>, </a:t>
            </a:r>
            <a:r>
              <a:rPr lang="en-SG" sz="2000" b="1" dirty="0" err="1"/>
              <a:t>không</a:t>
            </a:r>
            <a:r>
              <a:rPr lang="en-SG" sz="2000" b="1" dirty="0"/>
              <a:t> </a:t>
            </a:r>
            <a:r>
              <a:rPr lang="en-SG" sz="2000" b="1" dirty="0" err="1"/>
              <a:t>loại</a:t>
            </a:r>
            <a:r>
              <a:rPr lang="en-SG" sz="2000" b="1" dirty="0"/>
              <a:t> </a:t>
            </a:r>
            <a:r>
              <a:rPr lang="en-SG" sz="2000" b="1" dirty="0" err="1"/>
              <a:t>trừ</a:t>
            </a:r>
            <a:r>
              <a:rPr lang="en-SG" sz="2000" b="1" dirty="0"/>
              <a:t> tang </a:t>
            </a:r>
            <a:r>
              <a:rPr lang="en-SG" sz="2000" b="1" dirty="0" err="1"/>
              <a:t>áp</a:t>
            </a:r>
            <a:r>
              <a:rPr lang="en-SG" sz="2000" b="1" dirty="0"/>
              <a:t> </a:t>
            </a:r>
            <a:r>
              <a:rPr lang="en-SG" sz="2000" b="1" dirty="0" err="1"/>
              <a:t>lực</a:t>
            </a:r>
            <a:r>
              <a:rPr lang="en-SG" sz="2000" b="1" dirty="0"/>
              <a:t> </a:t>
            </a:r>
            <a:r>
              <a:rPr lang="en-SG" sz="2000" b="1" dirty="0" err="1"/>
              <a:t>nội</a:t>
            </a:r>
            <a:r>
              <a:rPr lang="en-SG" sz="2000" b="1" dirty="0"/>
              <a:t> </a:t>
            </a:r>
            <a:r>
              <a:rPr lang="en-SG" sz="2000" b="1" dirty="0" err="1"/>
              <a:t>sọ</a:t>
            </a:r>
            <a:r>
              <a:rPr lang="en-SG" sz="2000" b="1" dirty="0"/>
              <a:t> </a:t>
            </a:r>
            <a:r>
              <a:rPr lang="en-SG" sz="2000" b="1" dirty="0" err="1"/>
              <a:t>nếu</a:t>
            </a:r>
            <a:r>
              <a:rPr lang="en-SG" sz="2000" b="1" dirty="0"/>
              <a:t> </a:t>
            </a:r>
            <a:r>
              <a:rPr lang="en-SG" sz="2000" b="1" dirty="0" err="1"/>
              <a:t>không</a:t>
            </a:r>
            <a:r>
              <a:rPr lang="en-SG" sz="2000" b="1" dirty="0"/>
              <a:t> </a:t>
            </a:r>
            <a:r>
              <a:rPr lang="en-SG" sz="2000" b="1" dirty="0" err="1"/>
              <a:t>phù</a:t>
            </a:r>
            <a:r>
              <a:rPr lang="en-SG" sz="2000" b="1" dirty="0"/>
              <a:t> </a:t>
            </a:r>
            <a:r>
              <a:rPr lang="en-SG" sz="2000" b="1" dirty="0" err="1"/>
              <a:t>gai</a:t>
            </a:r>
            <a:r>
              <a:rPr lang="en-SG" sz="2000" b="1" dirty="0"/>
              <a:t> </a:t>
            </a:r>
            <a:r>
              <a:rPr lang="en-SG" sz="2000" b="1" dirty="0" err="1"/>
              <a:t>thị</a:t>
            </a:r>
            <a:endParaRPr lang="en-SG" sz="2000" b="1" dirty="0"/>
          </a:p>
          <a:p>
            <a:r>
              <a:rPr lang="en-SG" sz="2000" b="1" dirty="0" err="1"/>
              <a:t>Tổn</a:t>
            </a:r>
            <a:r>
              <a:rPr lang="en-SG" sz="2000" b="1" dirty="0"/>
              <a:t> </a:t>
            </a:r>
            <a:r>
              <a:rPr lang="en-SG" sz="2000" b="1" dirty="0" err="1"/>
              <a:t>thương</a:t>
            </a:r>
            <a:r>
              <a:rPr lang="en-SG" sz="2000" b="1" dirty="0"/>
              <a:t> </a:t>
            </a:r>
            <a:r>
              <a:rPr lang="en-SG" sz="2000" b="1" dirty="0" err="1"/>
              <a:t>thần</a:t>
            </a:r>
            <a:r>
              <a:rPr lang="en-SG" sz="2000" b="1" dirty="0"/>
              <a:t> </a:t>
            </a:r>
            <a:r>
              <a:rPr lang="en-SG" sz="2000" b="1" dirty="0" err="1"/>
              <a:t>kinh</a:t>
            </a:r>
            <a:r>
              <a:rPr lang="en-SG" sz="2000" b="1" dirty="0"/>
              <a:t> </a:t>
            </a:r>
            <a:r>
              <a:rPr lang="en-SG" sz="2000" b="1" dirty="0" err="1"/>
              <a:t>khu</a:t>
            </a:r>
            <a:r>
              <a:rPr lang="en-SG" sz="2000" b="1" dirty="0"/>
              <a:t> </a:t>
            </a:r>
            <a:r>
              <a:rPr lang="en-SG" sz="2000" b="1" dirty="0" err="1"/>
              <a:t>trú</a:t>
            </a:r>
            <a:endParaRPr lang="en-SG" sz="2000" b="1" dirty="0"/>
          </a:p>
          <a:p>
            <a:r>
              <a:rPr lang="en-SG" sz="2000" b="1" dirty="0" err="1"/>
              <a:t>Tăng</a:t>
            </a:r>
            <a:r>
              <a:rPr lang="en-SG" sz="2000" b="1" dirty="0"/>
              <a:t> </a:t>
            </a:r>
            <a:r>
              <a:rPr lang="en-SG" sz="2000" b="1" dirty="0" err="1"/>
              <a:t>huyết</a:t>
            </a:r>
            <a:r>
              <a:rPr lang="en-SG" sz="2000" b="1" dirty="0"/>
              <a:t> </a:t>
            </a:r>
            <a:r>
              <a:rPr lang="en-SG" sz="2000" b="1" dirty="0" err="1"/>
              <a:t>áp</a:t>
            </a:r>
            <a:r>
              <a:rPr lang="en-SG" sz="2000" b="1" dirty="0"/>
              <a:t>, </a:t>
            </a:r>
            <a:r>
              <a:rPr lang="en-SG" sz="2000" b="1" dirty="0" err="1"/>
              <a:t>chậm</a:t>
            </a:r>
            <a:r>
              <a:rPr lang="en-SG" sz="2000" b="1" dirty="0"/>
              <a:t> </a:t>
            </a:r>
            <a:r>
              <a:rPr lang="en-SG" sz="2000" b="1" dirty="0" err="1"/>
              <a:t>nhịp</a:t>
            </a:r>
            <a:r>
              <a:rPr lang="en-SG" sz="2000" b="1" dirty="0"/>
              <a:t> </a:t>
            </a:r>
            <a:r>
              <a:rPr lang="en-SG" sz="2000" b="1" dirty="0" err="1"/>
              <a:t>tim</a:t>
            </a:r>
            <a:r>
              <a:rPr lang="en-SG" sz="2000" b="1" dirty="0"/>
              <a:t>, </a:t>
            </a:r>
            <a:r>
              <a:rPr lang="en-SG" sz="2000" b="1" dirty="0" err="1"/>
              <a:t>rối</a:t>
            </a:r>
            <a:r>
              <a:rPr lang="en-SG" sz="2000" b="1" dirty="0"/>
              <a:t> loan </a:t>
            </a:r>
            <a:r>
              <a:rPr lang="en-SG" sz="2000" b="1" dirty="0" err="1"/>
              <a:t>nhịp</a:t>
            </a:r>
            <a:r>
              <a:rPr lang="en-SG" sz="2000" b="1" dirty="0"/>
              <a:t> </a:t>
            </a:r>
            <a:r>
              <a:rPr lang="en-SG" sz="2000" b="1" dirty="0" err="1"/>
              <a:t>thở</a:t>
            </a:r>
            <a:r>
              <a:rPr lang="en-SG" sz="2000" b="1" dirty="0"/>
              <a:t>: tam </a:t>
            </a:r>
            <a:r>
              <a:rPr lang="en-SG" sz="2000" b="1" dirty="0" err="1"/>
              <a:t>chứng</a:t>
            </a:r>
            <a:r>
              <a:rPr lang="en-SG" sz="2000" b="1" dirty="0"/>
              <a:t> Cushing, </a:t>
            </a:r>
            <a:r>
              <a:rPr lang="en-SG" sz="2000" b="1" dirty="0" err="1"/>
              <a:t>là</a:t>
            </a:r>
            <a:r>
              <a:rPr lang="en-SG" sz="2000" b="1" dirty="0"/>
              <a:t> </a:t>
            </a:r>
            <a:r>
              <a:rPr lang="en-SG" sz="2000" b="1" dirty="0" err="1"/>
              <a:t>dấu</a:t>
            </a:r>
            <a:r>
              <a:rPr lang="en-SG" sz="2000" b="1" dirty="0"/>
              <a:t> </a:t>
            </a:r>
            <a:r>
              <a:rPr lang="en-SG" sz="2000" b="1" dirty="0" err="1"/>
              <a:t>hiệu</a:t>
            </a:r>
            <a:r>
              <a:rPr lang="en-SG" sz="2000" b="1" dirty="0"/>
              <a:t> </a:t>
            </a:r>
            <a:r>
              <a:rPr lang="en-SG" sz="2000" b="1" dirty="0" err="1"/>
              <a:t>trễ</a:t>
            </a:r>
            <a:r>
              <a:rPr lang="en-SG" sz="2000" b="1" dirty="0"/>
              <a:t>, </a:t>
            </a:r>
            <a:r>
              <a:rPr lang="en-SG" sz="2000" b="1" dirty="0" err="1"/>
              <a:t>nguy</a:t>
            </a:r>
            <a:r>
              <a:rPr lang="en-SG" sz="2000" b="1" dirty="0"/>
              <a:t> </a:t>
            </a:r>
            <a:r>
              <a:rPr lang="en-SG" sz="2000" b="1" dirty="0" err="1"/>
              <a:t>cơ</a:t>
            </a:r>
            <a:r>
              <a:rPr lang="en-SG" sz="2000" b="1" dirty="0"/>
              <a:t> </a:t>
            </a:r>
            <a:r>
              <a:rPr lang="en-SG" sz="2000" b="1" dirty="0" err="1"/>
              <a:t>thoát</a:t>
            </a:r>
            <a:r>
              <a:rPr lang="en-SG" sz="2000" b="1" dirty="0"/>
              <a:t> </a:t>
            </a:r>
            <a:r>
              <a:rPr lang="en-SG" sz="2000" b="1" dirty="0" err="1"/>
              <a:t>vị</a:t>
            </a:r>
            <a:r>
              <a:rPr lang="en-SG" sz="2000" b="1" dirty="0"/>
              <a:t> </a:t>
            </a:r>
            <a:r>
              <a:rPr lang="en-SG" sz="2000" b="1" dirty="0" err="1"/>
              <a:t>não</a:t>
            </a:r>
            <a:r>
              <a:rPr lang="en-SG" sz="2000" b="1" dirty="0"/>
              <a:t>. </a:t>
            </a:r>
            <a:endParaRPr lang="en-SG" sz="2000" dirty="0"/>
          </a:p>
          <a:p>
            <a:pPr marL="109728" indent="0">
              <a:buNone/>
            </a:pPr>
            <a:r>
              <a:rPr lang="en-SG" sz="2000" smtClean="0"/>
              <a:t>Có bất kỳ triệu chứng nào ta cũng phải nghi ngờ có TALNS</a:t>
            </a:r>
            <a:endParaRPr lang="en-SG" sz="2000" dirty="0"/>
          </a:p>
          <a:p>
            <a:pPr marL="0" indent="0">
              <a:buNone/>
            </a:pPr>
            <a:endParaRPr lang="en-US" sz="2000" dirty="0"/>
          </a:p>
        </p:txBody>
      </p:sp>
    </p:spTree>
    <p:extLst>
      <p:ext uri="{BB962C8B-B14F-4D97-AF65-F5344CB8AC3E}">
        <p14:creationId xmlns:p14="http://schemas.microsoft.com/office/powerpoint/2010/main" val="3640780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10600" cy="4830763"/>
          </a:xfrm>
        </p:spPr>
        <p:txBody>
          <a:bodyPr>
            <a:normAutofit/>
          </a:bodyPr>
          <a:lstStyle/>
          <a:p>
            <a:pPr marL="109728" indent="0">
              <a:buNone/>
            </a:pPr>
            <a:r>
              <a:rPr lang="en-US" b="1" dirty="0"/>
              <a:t>NHÓM 1</a:t>
            </a:r>
            <a:r>
              <a:rPr lang="en-US" dirty="0"/>
              <a:t>: </a:t>
            </a:r>
            <a:r>
              <a:rPr lang="en-US" dirty="0" err="1"/>
              <a:t>bệnh</a:t>
            </a:r>
            <a:r>
              <a:rPr lang="en-US" dirty="0"/>
              <a:t> </a:t>
            </a:r>
            <a:r>
              <a:rPr lang="en-US" dirty="0" err="1"/>
              <a:t>nhân</a:t>
            </a:r>
            <a:r>
              <a:rPr lang="en-US" dirty="0"/>
              <a:t> </a:t>
            </a:r>
            <a:r>
              <a:rPr lang="en-US" dirty="0" err="1"/>
              <a:t>không</a:t>
            </a:r>
            <a:r>
              <a:rPr lang="en-US" dirty="0"/>
              <a:t> </a:t>
            </a:r>
            <a:r>
              <a:rPr lang="en-US" dirty="0" err="1"/>
              <a:t>rõ</a:t>
            </a:r>
            <a:r>
              <a:rPr lang="en-US" dirty="0"/>
              <a:t> </a:t>
            </a:r>
            <a:r>
              <a:rPr lang="en-US" dirty="0" err="1"/>
              <a:t>hít</a:t>
            </a:r>
            <a:r>
              <a:rPr lang="en-US" dirty="0"/>
              <a:t> </a:t>
            </a:r>
            <a:r>
              <a:rPr lang="en-US" dirty="0" err="1"/>
              <a:t>sặc</a:t>
            </a:r>
            <a:endParaRPr lang="en-US" dirty="0"/>
          </a:p>
          <a:p>
            <a:r>
              <a:rPr lang="en-US" dirty="0" err="1">
                <a:sym typeface="Wingdings" pitchFamily="2" charset="2"/>
              </a:rPr>
              <a:t>Xử</a:t>
            </a:r>
            <a:r>
              <a:rPr lang="en-US" dirty="0">
                <a:sym typeface="Wingdings" pitchFamily="2" charset="2"/>
              </a:rPr>
              <a:t> </a:t>
            </a:r>
            <a:r>
              <a:rPr lang="en-US" dirty="0" err="1">
                <a:sym typeface="Wingdings" pitchFamily="2" charset="2"/>
              </a:rPr>
              <a:t>trí</a:t>
            </a:r>
            <a:endParaRPr lang="en-US" dirty="0">
              <a:sym typeface="Wingdings" pitchFamily="2" charset="2"/>
            </a:endParaRPr>
          </a:p>
          <a:p>
            <a:pPr>
              <a:buFont typeface="Courier New" pitchFamily="49" charset="0"/>
              <a:buChar char="o"/>
            </a:pPr>
            <a:r>
              <a:rPr lang="en-US" dirty="0" err="1">
                <a:sym typeface="Wingdings" pitchFamily="2" charset="2"/>
              </a:rPr>
              <a:t>Nhập</a:t>
            </a:r>
            <a:r>
              <a:rPr lang="en-US" dirty="0">
                <a:sym typeface="Wingdings" pitchFamily="2" charset="2"/>
              </a:rPr>
              <a:t> </a:t>
            </a:r>
            <a:r>
              <a:rPr lang="en-US" dirty="0" err="1">
                <a:sym typeface="Wingdings" pitchFamily="2" charset="2"/>
              </a:rPr>
              <a:t>viện</a:t>
            </a:r>
            <a:r>
              <a:rPr lang="en-US" dirty="0">
                <a:sym typeface="Wingdings" pitchFamily="2" charset="2"/>
              </a:rPr>
              <a:t> </a:t>
            </a:r>
            <a:r>
              <a:rPr lang="en-US" dirty="0" err="1">
                <a:sym typeface="Wingdings" pitchFamily="2" charset="2"/>
              </a:rPr>
              <a:t>theo</a:t>
            </a:r>
            <a:r>
              <a:rPr lang="en-US" dirty="0">
                <a:sym typeface="Wingdings" pitchFamily="2" charset="2"/>
              </a:rPr>
              <a:t> </a:t>
            </a:r>
            <a:r>
              <a:rPr lang="en-US" dirty="0" err="1">
                <a:sym typeface="Wingdings" pitchFamily="2" charset="2"/>
              </a:rPr>
              <a:t>dõi</a:t>
            </a:r>
            <a:endParaRPr lang="en-US" dirty="0">
              <a:sym typeface="Wingdings" pitchFamily="2" charset="2"/>
            </a:endParaRPr>
          </a:p>
          <a:p>
            <a:pPr>
              <a:buFont typeface="Courier New" pitchFamily="49" charset="0"/>
              <a:buChar char="o"/>
            </a:pPr>
            <a:r>
              <a:rPr lang="en-US" dirty="0">
                <a:sym typeface="Wingdings" pitchFamily="2" charset="2"/>
              </a:rPr>
              <a:t>CLS: KMĐM, CTM, ĐH, ion </a:t>
            </a:r>
            <a:r>
              <a:rPr lang="en-US" dirty="0" err="1">
                <a:sym typeface="Wingdings" pitchFamily="2" charset="2"/>
              </a:rPr>
              <a:t>đồ</a:t>
            </a:r>
            <a:r>
              <a:rPr lang="en-US" dirty="0">
                <a:sym typeface="Wingdings" pitchFamily="2" charset="2"/>
              </a:rPr>
              <a:t>, X </a:t>
            </a:r>
            <a:r>
              <a:rPr lang="en-US" dirty="0" err="1">
                <a:sym typeface="Wingdings" pitchFamily="2" charset="2"/>
              </a:rPr>
              <a:t>quang</a:t>
            </a:r>
            <a:r>
              <a:rPr lang="en-US" dirty="0">
                <a:sym typeface="Wingdings" pitchFamily="2" charset="2"/>
              </a:rPr>
              <a:t> </a:t>
            </a:r>
            <a:r>
              <a:rPr lang="en-US" dirty="0" err="1">
                <a:sym typeface="Wingdings" pitchFamily="2" charset="2"/>
              </a:rPr>
              <a:t>phổi</a:t>
            </a:r>
            <a:endParaRPr lang="en-US" dirty="0">
              <a:sym typeface="Wingdings" pitchFamily="2" charset="2"/>
            </a:endParaRPr>
          </a:p>
          <a:p>
            <a:pPr>
              <a:buFont typeface="Courier New" pitchFamily="49" charset="0"/>
              <a:buChar char="o"/>
            </a:pPr>
            <a:r>
              <a:rPr lang="en-US" dirty="0">
                <a:sym typeface="Wingdings" pitchFamily="2" charset="2"/>
              </a:rPr>
              <a:t>Theo </a:t>
            </a:r>
            <a:r>
              <a:rPr lang="en-US" dirty="0" err="1">
                <a:sym typeface="Wingdings" pitchFamily="2" charset="2"/>
              </a:rPr>
              <a:t>dõi</a:t>
            </a:r>
            <a:r>
              <a:rPr lang="en-US" dirty="0">
                <a:sym typeface="Wingdings" pitchFamily="2" charset="2"/>
              </a:rPr>
              <a:t> SpO2</a:t>
            </a:r>
          </a:p>
          <a:p>
            <a:pPr>
              <a:buFont typeface="Courier New" pitchFamily="49" charset="0"/>
              <a:buChar char="o"/>
            </a:pPr>
            <a:r>
              <a:rPr lang="en-US" dirty="0" err="1">
                <a:sym typeface="Wingdings" pitchFamily="2" charset="2"/>
              </a:rPr>
              <a:t>Đánh</a:t>
            </a:r>
            <a:r>
              <a:rPr lang="en-US" dirty="0">
                <a:sym typeface="Wingdings" pitchFamily="2" charset="2"/>
              </a:rPr>
              <a:t> </a:t>
            </a:r>
            <a:r>
              <a:rPr lang="en-US" dirty="0" err="1">
                <a:sym typeface="Wingdings" pitchFamily="2" charset="2"/>
              </a:rPr>
              <a:t>giá</a:t>
            </a:r>
            <a:r>
              <a:rPr lang="en-US" dirty="0">
                <a:sym typeface="Wingdings" pitchFamily="2" charset="2"/>
              </a:rPr>
              <a:t> </a:t>
            </a:r>
            <a:r>
              <a:rPr lang="en-US" dirty="0" err="1">
                <a:sym typeface="Wingdings" pitchFamily="2" charset="2"/>
              </a:rPr>
              <a:t>hạ</a:t>
            </a:r>
            <a:r>
              <a:rPr lang="en-US" dirty="0">
                <a:sym typeface="Wingdings" pitchFamily="2" charset="2"/>
              </a:rPr>
              <a:t> </a:t>
            </a:r>
            <a:r>
              <a:rPr lang="en-US" dirty="0" err="1">
                <a:sym typeface="Wingdings" pitchFamily="2" charset="2"/>
              </a:rPr>
              <a:t>thân</a:t>
            </a:r>
            <a:r>
              <a:rPr lang="en-US" dirty="0">
                <a:sym typeface="Wingdings" pitchFamily="2" charset="2"/>
              </a:rPr>
              <a:t> </a:t>
            </a:r>
            <a:r>
              <a:rPr lang="en-US" dirty="0" err="1">
                <a:sym typeface="Wingdings" pitchFamily="2" charset="2"/>
              </a:rPr>
              <a:t>nhiệt</a:t>
            </a:r>
            <a:endParaRPr lang="en-US" dirty="0">
              <a:sym typeface="Wingdings" pitchFamily="2" charset="2"/>
            </a:endParaRPr>
          </a:p>
          <a:p>
            <a:r>
              <a:rPr lang="en-US" dirty="0" err="1"/>
              <a:t>Tiêu</a:t>
            </a:r>
            <a:r>
              <a:rPr lang="en-US" dirty="0"/>
              <a:t> </a:t>
            </a:r>
            <a:r>
              <a:rPr lang="en-US" dirty="0" err="1"/>
              <a:t>chuẩn</a:t>
            </a:r>
            <a:r>
              <a:rPr lang="en-US" dirty="0"/>
              <a:t> </a:t>
            </a:r>
            <a:r>
              <a:rPr lang="en-US" dirty="0" err="1"/>
              <a:t>xuất</a:t>
            </a:r>
            <a:r>
              <a:rPr lang="en-US" dirty="0"/>
              <a:t> </a:t>
            </a:r>
            <a:r>
              <a:rPr lang="en-US" dirty="0" err="1"/>
              <a:t>viện</a:t>
            </a:r>
            <a:r>
              <a:rPr lang="en-US" dirty="0"/>
              <a:t> </a:t>
            </a:r>
            <a:r>
              <a:rPr lang="en-US" dirty="0" err="1"/>
              <a:t>sau</a:t>
            </a:r>
            <a:r>
              <a:rPr lang="en-US" dirty="0"/>
              <a:t> 6 </a:t>
            </a:r>
            <a:r>
              <a:rPr lang="en-US" dirty="0" err="1"/>
              <a:t>giờ</a:t>
            </a:r>
            <a:endParaRPr lang="en-US" dirty="0"/>
          </a:p>
          <a:p>
            <a:pPr>
              <a:buFont typeface="Courier New" pitchFamily="49" charset="0"/>
              <a:buChar char="o"/>
            </a:pPr>
            <a:r>
              <a:rPr lang="en-US" dirty="0" err="1"/>
              <a:t>Không</a:t>
            </a:r>
            <a:r>
              <a:rPr lang="en-US" dirty="0"/>
              <a:t>: </a:t>
            </a:r>
            <a:r>
              <a:rPr lang="en-US" dirty="0" err="1"/>
              <a:t>sốt</a:t>
            </a:r>
            <a:r>
              <a:rPr lang="en-US" dirty="0"/>
              <a:t>, ho, </a:t>
            </a:r>
            <a:r>
              <a:rPr lang="en-US" dirty="0" err="1"/>
              <a:t>rale</a:t>
            </a:r>
            <a:r>
              <a:rPr lang="en-US" dirty="0"/>
              <a:t> </a:t>
            </a:r>
            <a:r>
              <a:rPr lang="en-US" dirty="0" err="1"/>
              <a:t>phổi</a:t>
            </a:r>
            <a:r>
              <a:rPr lang="en-US" dirty="0"/>
              <a:t>, </a:t>
            </a:r>
            <a:r>
              <a:rPr lang="en-US" dirty="0" err="1"/>
              <a:t>triệu</a:t>
            </a:r>
            <a:r>
              <a:rPr lang="en-US" dirty="0"/>
              <a:t> </a:t>
            </a:r>
            <a:r>
              <a:rPr lang="en-US" dirty="0" err="1"/>
              <a:t>chứng</a:t>
            </a:r>
            <a:r>
              <a:rPr lang="en-US" dirty="0"/>
              <a:t> </a:t>
            </a:r>
            <a:r>
              <a:rPr lang="en-US" dirty="0" err="1"/>
              <a:t>khác</a:t>
            </a:r>
            <a:endParaRPr lang="en-US" dirty="0"/>
          </a:p>
          <a:p>
            <a:pPr>
              <a:buFont typeface="Courier New" pitchFamily="49" charset="0"/>
              <a:buChar char="o"/>
            </a:pPr>
            <a:r>
              <a:rPr lang="en-US" dirty="0"/>
              <a:t>X </a:t>
            </a:r>
            <a:r>
              <a:rPr lang="en-US" dirty="0" err="1"/>
              <a:t>quang</a:t>
            </a:r>
            <a:r>
              <a:rPr lang="en-US" dirty="0"/>
              <a:t> </a:t>
            </a:r>
            <a:r>
              <a:rPr lang="en-US" dirty="0" err="1"/>
              <a:t>phổi</a:t>
            </a:r>
            <a:r>
              <a:rPr lang="en-US" dirty="0"/>
              <a:t> </a:t>
            </a:r>
            <a:r>
              <a:rPr lang="en-US" dirty="0" err="1"/>
              <a:t>bình</a:t>
            </a:r>
            <a:r>
              <a:rPr lang="en-US" dirty="0"/>
              <a:t> </a:t>
            </a:r>
            <a:r>
              <a:rPr lang="en-US" dirty="0" err="1"/>
              <a:t>thường</a:t>
            </a:r>
            <a:endParaRPr lang="en-US" dirty="0"/>
          </a:p>
          <a:p>
            <a:pPr>
              <a:buFont typeface="Courier New" pitchFamily="49" charset="0"/>
              <a:buChar char="o"/>
            </a:pPr>
            <a:r>
              <a:rPr lang="en-US" dirty="0"/>
              <a:t>PaO2 </a:t>
            </a:r>
            <a:r>
              <a:rPr lang="en-US" dirty="0" err="1"/>
              <a:t>bình</a:t>
            </a:r>
            <a:r>
              <a:rPr lang="en-US" dirty="0"/>
              <a:t> </a:t>
            </a:r>
            <a:r>
              <a:rPr lang="en-US" dirty="0" err="1"/>
              <a:t>thường</a:t>
            </a:r>
            <a:r>
              <a:rPr lang="en-US" dirty="0"/>
              <a:t> </a:t>
            </a:r>
            <a:r>
              <a:rPr lang="en-US" dirty="0" err="1"/>
              <a:t>với</a:t>
            </a:r>
            <a:r>
              <a:rPr lang="en-US" dirty="0"/>
              <a:t> FiO2 21%</a:t>
            </a:r>
          </a:p>
          <a:p>
            <a:pPr marL="109728" indent="0">
              <a:buNone/>
            </a:pPr>
            <a:endParaRPr lang="en-US" dirty="0">
              <a:sym typeface="Wingdings" pitchFamily="2" charset="2"/>
            </a:endParaRPr>
          </a:p>
          <a:p>
            <a:pPr marL="109728" indent="0">
              <a:buNone/>
            </a:pPr>
            <a:endParaRPr lang="en-US" dirty="0">
              <a:sym typeface="Wingdings" pitchFamily="2" charset="2"/>
            </a:endParaRPr>
          </a:p>
          <a:p>
            <a:pPr marL="109728" indent="0">
              <a:buNone/>
            </a:pPr>
            <a:endParaRPr lang="en-US" dirty="0">
              <a:sym typeface="Wingdings" pitchFamily="2" charset="2"/>
            </a:endParaRPr>
          </a:p>
          <a:p>
            <a:pPr>
              <a:buFont typeface="Courier New" pitchFamily="49" charset="0"/>
              <a:buChar char="o"/>
            </a:pPr>
            <a:endParaRPr lang="en-US" dirty="0">
              <a:sym typeface="Wingdings" pitchFamily="2" charset="2"/>
            </a:endParaRPr>
          </a:p>
          <a:p>
            <a:pPr>
              <a:buFont typeface="Courier New" pitchFamily="49" charset="0"/>
              <a:buChar char="o"/>
            </a:pPr>
            <a:endParaRPr lang="en-US" dirty="0">
              <a:sym typeface="Wingdings" pitchFamily="2" charset="2"/>
            </a:endParaRPr>
          </a:p>
          <a:p>
            <a:endParaRPr lang="en-US" dirty="0"/>
          </a:p>
          <a:p>
            <a:endParaRPr lang="en-US" dirty="0"/>
          </a:p>
        </p:txBody>
      </p:sp>
      <p:sp>
        <p:nvSpPr>
          <p:cNvPr id="3" name="Title 2"/>
          <p:cNvSpPr>
            <a:spLocks noGrp="1"/>
          </p:cNvSpPr>
          <p:nvPr>
            <p:ph type="title"/>
          </p:nvPr>
        </p:nvSpPr>
        <p:spPr>
          <a:xfrm>
            <a:off x="481518" y="0"/>
            <a:ext cx="7519481" cy="1143000"/>
          </a:xfrm>
        </p:spPr>
        <p:txBody>
          <a:bodyPr>
            <a:normAutofit/>
          </a:bodyPr>
          <a:lstStyle/>
          <a:p>
            <a:r>
              <a:rPr lang="en-US" dirty="0"/>
              <a:t>PHÂN LOẠI (</a:t>
            </a:r>
            <a:r>
              <a:rPr lang="en-US" sz="2200" dirty="0" err="1"/>
              <a:t>Tham</a:t>
            </a:r>
            <a:r>
              <a:rPr lang="en-US" sz="2200" dirty="0"/>
              <a:t> </a:t>
            </a:r>
            <a:r>
              <a:rPr lang="en-US" sz="2200" dirty="0" err="1"/>
              <a:t>khảo</a:t>
            </a:r>
            <a:r>
              <a:rPr lang="en-US"/>
              <a:t>) </a:t>
            </a:r>
            <a:r>
              <a:rPr lang="en-US" baseline="30000" smtClean="0"/>
              <a:t>[</a:t>
            </a:r>
            <a:r>
              <a:rPr lang="en-US" sz="2000" baseline="30000" smtClean="0"/>
              <a:t>không</a:t>
            </a:r>
            <a:r>
              <a:rPr lang="en-US" sz="2000" smtClean="0"/>
              <a:t> </a:t>
            </a:r>
            <a:r>
              <a:rPr lang="en-US" sz="2000" b="0" smtClean="0">
                <a:effectLst/>
              </a:rPr>
              <a:t>thi</a:t>
            </a:r>
            <a:r>
              <a:rPr lang="en-US" baseline="30000" smtClean="0"/>
              <a:t>]</a:t>
            </a:r>
            <a:endParaRPr lang="en-US" dirty="0"/>
          </a:p>
        </p:txBody>
      </p:sp>
    </p:spTree>
    <p:extLst>
      <p:ext uri="{BB962C8B-B14F-4D97-AF65-F5344CB8AC3E}">
        <p14:creationId xmlns:p14="http://schemas.microsoft.com/office/powerpoint/2010/main" val="331023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10600" cy="4830763"/>
          </a:xfrm>
        </p:spPr>
        <p:txBody>
          <a:bodyPr>
            <a:normAutofit/>
          </a:bodyPr>
          <a:lstStyle/>
          <a:p>
            <a:pPr marL="109728" indent="0">
              <a:buNone/>
            </a:pPr>
            <a:r>
              <a:rPr lang="en-US" b="1" dirty="0"/>
              <a:t>NHÓM 2</a:t>
            </a:r>
            <a:r>
              <a:rPr lang="en-US" dirty="0"/>
              <a:t>: </a:t>
            </a:r>
            <a:r>
              <a:rPr lang="en-US" dirty="0" err="1"/>
              <a:t>Bệnh</a:t>
            </a:r>
            <a:r>
              <a:rPr lang="en-US" dirty="0"/>
              <a:t> </a:t>
            </a:r>
            <a:r>
              <a:rPr lang="en-US" dirty="0" err="1"/>
              <a:t>nhân</a:t>
            </a:r>
            <a:r>
              <a:rPr lang="en-US" dirty="0"/>
              <a:t> </a:t>
            </a:r>
            <a:r>
              <a:rPr lang="en-US" dirty="0" err="1"/>
              <a:t>thông</a:t>
            </a:r>
            <a:r>
              <a:rPr lang="en-US" dirty="0"/>
              <a:t> </a:t>
            </a:r>
            <a:r>
              <a:rPr lang="en-US" dirty="0" err="1"/>
              <a:t>khí</a:t>
            </a:r>
            <a:r>
              <a:rPr lang="en-US" dirty="0"/>
              <a:t> </a:t>
            </a:r>
            <a:r>
              <a:rPr lang="en-US" dirty="0" err="1"/>
              <a:t>đủ</a:t>
            </a:r>
            <a:endParaRPr lang="en-US" dirty="0"/>
          </a:p>
          <a:p>
            <a:r>
              <a:rPr lang="en-US" dirty="0" err="1">
                <a:sym typeface="Wingdings" pitchFamily="2" charset="2"/>
              </a:rPr>
              <a:t>Thở</a:t>
            </a:r>
            <a:r>
              <a:rPr lang="en-US" dirty="0">
                <a:sym typeface="Wingdings" pitchFamily="2" charset="2"/>
              </a:rPr>
              <a:t> oxy mask, CPAP</a:t>
            </a:r>
          </a:p>
          <a:p>
            <a:r>
              <a:rPr lang="en-US" dirty="0">
                <a:sym typeface="Wingdings" pitchFamily="2" charset="2"/>
              </a:rPr>
              <a:t>Theo </a:t>
            </a:r>
            <a:r>
              <a:rPr lang="en-US" dirty="0" err="1">
                <a:sym typeface="Wingdings" pitchFamily="2" charset="2"/>
              </a:rPr>
              <a:t>dõi</a:t>
            </a:r>
            <a:r>
              <a:rPr lang="en-US" dirty="0">
                <a:sym typeface="Wingdings" pitchFamily="2" charset="2"/>
              </a:rPr>
              <a:t> SpO2 </a:t>
            </a:r>
            <a:r>
              <a:rPr lang="en-US" dirty="0" err="1">
                <a:sym typeface="Wingdings" pitchFamily="2" charset="2"/>
              </a:rPr>
              <a:t>và</a:t>
            </a:r>
            <a:r>
              <a:rPr lang="en-US" dirty="0">
                <a:sym typeface="Wingdings" pitchFamily="2" charset="2"/>
              </a:rPr>
              <a:t> PaO2</a:t>
            </a:r>
          </a:p>
          <a:p>
            <a:r>
              <a:rPr lang="en-US" dirty="0" err="1">
                <a:sym typeface="Wingdings" pitchFamily="2" charset="2"/>
              </a:rPr>
              <a:t>Truyền</a:t>
            </a:r>
            <a:r>
              <a:rPr lang="en-US" dirty="0">
                <a:sym typeface="Wingdings" pitchFamily="2" charset="2"/>
              </a:rPr>
              <a:t> </a:t>
            </a:r>
            <a:r>
              <a:rPr lang="en-US" dirty="0" err="1">
                <a:sym typeface="Wingdings" pitchFamily="2" charset="2"/>
              </a:rPr>
              <a:t>dịch</a:t>
            </a:r>
            <a:r>
              <a:rPr lang="en-US" dirty="0">
                <a:sym typeface="Wingdings" pitchFamily="2" charset="2"/>
              </a:rPr>
              <a:t> </a:t>
            </a:r>
            <a:r>
              <a:rPr lang="en-US" dirty="0" err="1">
                <a:sym typeface="Wingdings" pitchFamily="2" charset="2"/>
              </a:rPr>
              <a:t>được</a:t>
            </a:r>
            <a:r>
              <a:rPr lang="en-US" dirty="0">
                <a:sym typeface="Wingdings" pitchFamily="2" charset="2"/>
              </a:rPr>
              <a:t> </a:t>
            </a:r>
            <a:r>
              <a:rPr lang="en-US" dirty="0" err="1">
                <a:sym typeface="Wingdings" pitchFamily="2" charset="2"/>
              </a:rPr>
              <a:t>làm</a:t>
            </a:r>
            <a:r>
              <a:rPr lang="en-US" dirty="0">
                <a:sym typeface="Wingdings" pitchFamily="2" charset="2"/>
              </a:rPr>
              <a:t> </a:t>
            </a:r>
            <a:r>
              <a:rPr lang="en-US" dirty="0" err="1">
                <a:sym typeface="Wingdings" pitchFamily="2" charset="2"/>
              </a:rPr>
              <a:t>ấm</a:t>
            </a:r>
            <a:endParaRPr lang="en-US" dirty="0">
              <a:sym typeface="Wingdings" pitchFamily="2" charset="2"/>
            </a:endParaRPr>
          </a:p>
          <a:p>
            <a:r>
              <a:rPr lang="en-US" dirty="0" err="1">
                <a:sym typeface="Wingdings" pitchFamily="2" charset="2"/>
              </a:rPr>
              <a:t>Đánh</a:t>
            </a:r>
            <a:r>
              <a:rPr lang="en-US" dirty="0">
                <a:sym typeface="Wingdings" pitchFamily="2" charset="2"/>
              </a:rPr>
              <a:t> </a:t>
            </a:r>
            <a:r>
              <a:rPr lang="en-US" dirty="0" err="1">
                <a:sym typeface="Wingdings" pitchFamily="2" charset="2"/>
              </a:rPr>
              <a:t>giá</a:t>
            </a:r>
            <a:r>
              <a:rPr lang="en-US" dirty="0">
                <a:sym typeface="Wingdings" pitchFamily="2" charset="2"/>
              </a:rPr>
              <a:t> </a:t>
            </a:r>
            <a:r>
              <a:rPr lang="en-US" dirty="0" err="1">
                <a:sym typeface="Wingdings" pitchFamily="2" charset="2"/>
              </a:rPr>
              <a:t>hạ</a:t>
            </a:r>
            <a:r>
              <a:rPr lang="en-US" dirty="0">
                <a:sym typeface="Wingdings" pitchFamily="2" charset="2"/>
              </a:rPr>
              <a:t> </a:t>
            </a:r>
            <a:r>
              <a:rPr lang="en-US" dirty="0" err="1">
                <a:sym typeface="Wingdings" pitchFamily="2" charset="2"/>
              </a:rPr>
              <a:t>thân</a:t>
            </a:r>
            <a:r>
              <a:rPr lang="en-US" dirty="0">
                <a:sym typeface="Wingdings" pitchFamily="2" charset="2"/>
              </a:rPr>
              <a:t> </a:t>
            </a:r>
            <a:r>
              <a:rPr lang="en-US" dirty="0" err="1">
                <a:sym typeface="Wingdings" pitchFamily="2" charset="2"/>
              </a:rPr>
              <a:t>nhiệt</a:t>
            </a:r>
            <a:r>
              <a:rPr lang="en-US" dirty="0">
                <a:sym typeface="Wingdings" pitchFamily="2" charset="2"/>
              </a:rPr>
              <a:t> </a:t>
            </a:r>
            <a:r>
              <a:rPr lang="en-US" dirty="0" err="1">
                <a:sym typeface="Wingdings" pitchFamily="2" charset="2"/>
              </a:rPr>
              <a:t>và</a:t>
            </a:r>
            <a:r>
              <a:rPr lang="en-US" dirty="0">
                <a:sym typeface="Wingdings" pitchFamily="2" charset="2"/>
              </a:rPr>
              <a:t> </a:t>
            </a:r>
            <a:r>
              <a:rPr lang="en-US" dirty="0" err="1">
                <a:sym typeface="Wingdings" pitchFamily="2" charset="2"/>
              </a:rPr>
              <a:t>toan</a:t>
            </a:r>
            <a:r>
              <a:rPr lang="en-US" dirty="0">
                <a:sym typeface="Wingdings" pitchFamily="2" charset="2"/>
              </a:rPr>
              <a:t> </a:t>
            </a:r>
            <a:r>
              <a:rPr lang="en-US" dirty="0" err="1">
                <a:sym typeface="Wingdings" pitchFamily="2" charset="2"/>
              </a:rPr>
              <a:t>chuyển</a:t>
            </a:r>
            <a:r>
              <a:rPr lang="en-US" dirty="0">
                <a:sym typeface="Wingdings" pitchFamily="2" charset="2"/>
              </a:rPr>
              <a:t> </a:t>
            </a:r>
            <a:r>
              <a:rPr lang="en-US" dirty="0" err="1">
                <a:sym typeface="Wingdings" pitchFamily="2" charset="2"/>
              </a:rPr>
              <a:t>hóa</a:t>
            </a:r>
            <a:endParaRPr lang="en-US" dirty="0">
              <a:sym typeface="Wingdings" pitchFamily="2" charset="2"/>
            </a:endParaRPr>
          </a:p>
          <a:p>
            <a:r>
              <a:rPr lang="en-US" dirty="0">
                <a:sym typeface="Wingdings" pitchFamily="2" charset="2"/>
              </a:rPr>
              <a:t>CLS: CTM, </a:t>
            </a:r>
            <a:r>
              <a:rPr lang="en-US" dirty="0" err="1">
                <a:sym typeface="Wingdings" pitchFamily="2" charset="2"/>
              </a:rPr>
              <a:t>chức</a:t>
            </a:r>
            <a:r>
              <a:rPr lang="en-US" dirty="0">
                <a:sym typeface="Wingdings" pitchFamily="2" charset="2"/>
              </a:rPr>
              <a:t> </a:t>
            </a:r>
            <a:r>
              <a:rPr lang="en-US" dirty="0" err="1">
                <a:sym typeface="Wingdings" pitchFamily="2" charset="2"/>
              </a:rPr>
              <a:t>năng</a:t>
            </a:r>
            <a:r>
              <a:rPr lang="en-US" dirty="0">
                <a:sym typeface="Wingdings" pitchFamily="2" charset="2"/>
              </a:rPr>
              <a:t> </a:t>
            </a:r>
            <a:r>
              <a:rPr lang="en-US" dirty="0" err="1">
                <a:sym typeface="Wingdings" pitchFamily="2" charset="2"/>
              </a:rPr>
              <a:t>thận</a:t>
            </a:r>
            <a:r>
              <a:rPr lang="en-US" dirty="0">
                <a:sym typeface="Wingdings" pitchFamily="2" charset="2"/>
              </a:rPr>
              <a:t>, </a:t>
            </a:r>
            <a:r>
              <a:rPr lang="en-US" dirty="0" err="1">
                <a:sym typeface="Wingdings" pitchFamily="2" charset="2"/>
              </a:rPr>
              <a:t>điện</a:t>
            </a:r>
            <a:r>
              <a:rPr lang="en-US" dirty="0">
                <a:sym typeface="Wingdings" pitchFamily="2" charset="2"/>
              </a:rPr>
              <a:t> </a:t>
            </a:r>
            <a:r>
              <a:rPr lang="en-US" dirty="0" err="1">
                <a:sym typeface="Wingdings" pitchFamily="2" charset="2"/>
              </a:rPr>
              <a:t>giải</a:t>
            </a:r>
            <a:r>
              <a:rPr lang="en-US" dirty="0">
                <a:sym typeface="Wingdings" pitchFamily="2" charset="2"/>
              </a:rPr>
              <a:t>, </a:t>
            </a:r>
            <a:r>
              <a:rPr lang="en-US" dirty="0" err="1">
                <a:sym typeface="Wingdings" pitchFamily="2" charset="2"/>
              </a:rPr>
              <a:t>đường</a:t>
            </a:r>
            <a:r>
              <a:rPr lang="en-US" dirty="0">
                <a:sym typeface="Wingdings" pitchFamily="2" charset="2"/>
              </a:rPr>
              <a:t> </a:t>
            </a:r>
            <a:r>
              <a:rPr lang="en-US" dirty="0" err="1">
                <a:sym typeface="Wingdings" pitchFamily="2" charset="2"/>
              </a:rPr>
              <a:t>huyết</a:t>
            </a:r>
            <a:r>
              <a:rPr lang="en-US" dirty="0">
                <a:sym typeface="Wingdings" pitchFamily="2" charset="2"/>
              </a:rPr>
              <a:t>, x </a:t>
            </a:r>
            <a:r>
              <a:rPr lang="en-US" dirty="0" err="1">
                <a:sym typeface="Wingdings" pitchFamily="2" charset="2"/>
              </a:rPr>
              <a:t>quang</a:t>
            </a:r>
            <a:r>
              <a:rPr lang="en-US" dirty="0">
                <a:sym typeface="Wingdings" pitchFamily="2" charset="2"/>
              </a:rPr>
              <a:t> </a:t>
            </a:r>
            <a:r>
              <a:rPr lang="en-US" dirty="0" err="1">
                <a:sym typeface="Wingdings" pitchFamily="2" charset="2"/>
              </a:rPr>
              <a:t>ngực</a:t>
            </a:r>
            <a:endParaRPr lang="en-US" dirty="0">
              <a:sym typeface="Wingdings" pitchFamily="2" charset="2"/>
            </a:endParaRPr>
          </a:p>
          <a:p>
            <a:r>
              <a:rPr lang="en-US" dirty="0" err="1">
                <a:sym typeface="Wingdings" pitchFamily="2" charset="2"/>
              </a:rPr>
              <a:t>Chuyển</a:t>
            </a:r>
            <a:r>
              <a:rPr lang="en-US" dirty="0">
                <a:sym typeface="Wingdings" pitchFamily="2" charset="2"/>
              </a:rPr>
              <a:t> ICU </a:t>
            </a:r>
            <a:r>
              <a:rPr lang="en-US" dirty="0" err="1">
                <a:sym typeface="Wingdings" pitchFamily="2" charset="2"/>
              </a:rPr>
              <a:t>khi</a:t>
            </a:r>
            <a:r>
              <a:rPr lang="en-US" dirty="0">
                <a:sym typeface="Wingdings" pitchFamily="2" charset="2"/>
              </a:rPr>
              <a:t> </a:t>
            </a:r>
            <a:r>
              <a:rPr lang="en-US" dirty="0" err="1">
                <a:sym typeface="Wingdings" pitchFamily="2" charset="2"/>
              </a:rPr>
              <a:t>có</a:t>
            </a:r>
            <a:r>
              <a:rPr lang="en-US" dirty="0">
                <a:sym typeface="Wingdings" pitchFamily="2" charset="2"/>
              </a:rPr>
              <a:t> </a:t>
            </a:r>
            <a:r>
              <a:rPr lang="en-US" dirty="0" err="1">
                <a:sym typeface="Wingdings" pitchFamily="2" charset="2"/>
              </a:rPr>
              <a:t>chỉ</a:t>
            </a:r>
            <a:r>
              <a:rPr lang="en-US" dirty="0">
                <a:sym typeface="Wingdings" pitchFamily="2" charset="2"/>
              </a:rPr>
              <a:t> </a:t>
            </a:r>
            <a:r>
              <a:rPr lang="en-US" dirty="0" err="1">
                <a:sym typeface="Wingdings" pitchFamily="2" charset="2"/>
              </a:rPr>
              <a:t>định</a:t>
            </a:r>
            <a:endParaRPr lang="en-US" dirty="0">
              <a:sym typeface="Wingdings" pitchFamily="2" charset="2"/>
            </a:endParaRPr>
          </a:p>
          <a:p>
            <a:endParaRPr lang="en-US" dirty="0"/>
          </a:p>
          <a:p>
            <a:pPr marL="109728" indent="0">
              <a:buNone/>
            </a:pPr>
            <a:endParaRPr lang="en-US" dirty="0">
              <a:sym typeface="Wingdings" pitchFamily="2" charset="2"/>
            </a:endParaRPr>
          </a:p>
          <a:p>
            <a:pPr marL="109728" indent="0">
              <a:buNone/>
            </a:pPr>
            <a:endParaRPr lang="en-US" dirty="0">
              <a:sym typeface="Wingdings" pitchFamily="2" charset="2"/>
            </a:endParaRPr>
          </a:p>
          <a:p>
            <a:pPr marL="109728" indent="0">
              <a:buNone/>
            </a:pPr>
            <a:endParaRPr lang="en-US" dirty="0">
              <a:sym typeface="Wingdings" pitchFamily="2" charset="2"/>
            </a:endParaRPr>
          </a:p>
          <a:p>
            <a:pPr>
              <a:buFont typeface="Courier New" pitchFamily="49" charset="0"/>
              <a:buChar char="o"/>
            </a:pPr>
            <a:endParaRPr lang="en-US" dirty="0">
              <a:sym typeface="Wingdings" pitchFamily="2" charset="2"/>
            </a:endParaRPr>
          </a:p>
          <a:p>
            <a:pPr>
              <a:buFont typeface="Courier New" pitchFamily="49" charset="0"/>
              <a:buChar char="o"/>
            </a:pPr>
            <a:endParaRPr lang="en-US" dirty="0">
              <a:sym typeface="Wingdings" pitchFamily="2" charset="2"/>
            </a:endParaRPr>
          </a:p>
          <a:p>
            <a:endParaRPr lang="en-US" dirty="0"/>
          </a:p>
          <a:p>
            <a:endParaRPr lang="en-US" dirty="0"/>
          </a:p>
        </p:txBody>
      </p:sp>
      <p:sp>
        <p:nvSpPr>
          <p:cNvPr id="3" name="Title 2"/>
          <p:cNvSpPr>
            <a:spLocks noGrp="1"/>
          </p:cNvSpPr>
          <p:nvPr>
            <p:ph type="title"/>
          </p:nvPr>
        </p:nvSpPr>
        <p:spPr>
          <a:xfrm>
            <a:off x="481518" y="0"/>
            <a:ext cx="7824281" cy="1143000"/>
          </a:xfrm>
        </p:spPr>
        <p:txBody>
          <a:bodyPr>
            <a:normAutofit/>
          </a:bodyPr>
          <a:lstStyle/>
          <a:p>
            <a:r>
              <a:rPr lang="en-US" dirty="0"/>
              <a:t>PHÂN LOẠI (</a:t>
            </a:r>
            <a:r>
              <a:rPr lang="en-US" dirty="0" err="1"/>
              <a:t>Tham</a:t>
            </a:r>
            <a:r>
              <a:rPr lang="en-US" dirty="0"/>
              <a:t> </a:t>
            </a:r>
            <a:r>
              <a:rPr lang="en-US" dirty="0" err="1"/>
              <a:t>khảo</a:t>
            </a:r>
            <a:r>
              <a:rPr lang="en-US" dirty="0"/>
              <a:t>)</a:t>
            </a:r>
          </a:p>
        </p:txBody>
      </p:sp>
    </p:spTree>
    <p:extLst>
      <p:ext uri="{BB962C8B-B14F-4D97-AF65-F5344CB8AC3E}">
        <p14:creationId xmlns:p14="http://schemas.microsoft.com/office/powerpoint/2010/main" val="2397620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10600" cy="4830763"/>
          </a:xfrm>
        </p:spPr>
        <p:txBody>
          <a:bodyPr>
            <a:normAutofit/>
          </a:bodyPr>
          <a:lstStyle/>
          <a:p>
            <a:pPr marL="109728" indent="0">
              <a:buNone/>
            </a:pPr>
            <a:r>
              <a:rPr lang="en-US" b="1" dirty="0"/>
              <a:t>NHÓM 3</a:t>
            </a:r>
            <a:r>
              <a:rPr lang="en-US" dirty="0"/>
              <a:t>: </a:t>
            </a:r>
            <a:r>
              <a:rPr lang="en-US" dirty="0" err="1"/>
              <a:t>Bệnh</a:t>
            </a:r>
            <a:r>
              <a:rPr lang="en-US" dirty="0"/>
              <a:t> </a:t>
            </a:r>
            <a:r>
              <a:rPr lang="en-US" dirty="0" err="1"/>
              <a:t>nhân</a:t>
            </a:r>
            <a:r>
              <a:rPr lang="en-US" dirty="0"/>
              <a:t> </a:t>
            </a:r>
            <a:r>
              <a:rPr lang="en-US" dirty="0" err="1"/>
              <a:t>thông</a:t>
            </a:r>
            <a:r>
              <a:rPr lang="en-US" dirty="0"/>
              <a:t> </a:t>
            </a:r>
            <a:r>
              <a:rPr lang="en-US" dirty="0" err="1"/>
              <a:t>khí</a:t>
            </a:r>
            <a:r>
              <a:rPr lang="en-US" dirty="0"/>
              <a:t> </a:t>
            </a:r>
            <a:r>
              <a:rPr lang="en-US" dirty="0" err="1"/>
              <a:t>không</a:t>
            </a:r>
            <a:r>
              <a:rPr lang="en-US" dirty="0"/>
              <a:t> </a:t>
            </a:r>
            <a:r>
              <a:rPr lang="en-US" dirty="0" err="1"/>
              <a:t>đủ</a:t>
            </a:r>
            <a:endParaRPr lang="en-US" dirty="0"/>
          </a:p>
          <a:p>
            <a:r>
              <a:rPr lang="en-US" dirty="0" err="1">
                <a:sym typeface="Wingdings" pitchFamily="2" charset="2"/>
              </a:rPr>
              <a:t>Đặt</a:t>
            </a:r>
            <a:r>
              <a:rPr lang="en-US" dirty="0">
                <a:sym typeface="Wingdings" pitchFamily="2" charset="2"/>
              </a:rPr>
              <a:t>  </a:t>
            </a:r>
            <a:r>
              <a:rPr lang="en-US" dirty="0" err="1">
                <a:sym typeface="Wingdings" pitchFamily="2" charset="2"/>
              </a:rPr>
              <a:t>nội</a:t>
            </a:r>
            <a:r>
              <a:rPr lang="en-US" dirty="0">
                <a:sym typeface="Wingdings" pitchFamily="2" charset="2"/>
              </a:rPr>
              <a:t> </a:t>
            </a:r>
            <a:r>
              <a:rPr lang="en-US" dirty="0" err="1">
                <a:sym typeface="Wingdings" pitchFamily="2" charset="2"/>
              </a:rPr>
              <a:t>khí</a:t>
            </a:r>
            <a:r>
              <a:rPr lang="en-US" dirty="0">
                <a:sym typeface="Wingdings" pitchFamily="2" charset="2"/>
              </a:rPr>
              <a:t> </a:t>
            </a:r>
            <a:r>
              <a:rPr lang="en-US" dirty="0" err="1">
                <a:sym typeface="Wingdings" pitchFamily="2" charset="2"/>
              </a:rPr>
              <a:t>quản</a:t>
            </a:r>
            <a:r>
              <a:rPr lang="en-US" dirty="0">
                <a:sym typeface="Wingdings" pitchFamily="2" charset="2"/>
              </a:rPr>
              <a:t> </a:t>
            </a:r>
            <a:r>
              <a:rPr lang="en-US" dirty="0" err="1">
                <a:sym typeface="Wingdings" pitchFamily="2" charset="2"/>
              </a:rPr>
              <a:t>thở</a:t>
            </a:r>
            <a:r>
              <a:rPr lang="en-US" dirty="0">
                <a:sym typeface="Wingdings" pitchFamily="2" charset="2"/>
              </a:rPr>
              <a:t> </a:t>
            </a:r>
            <a:r>
              <a:rPr lang="en-US" dirty="0" err="1">
                <a:sym typeface="Wingdings" pitchFamily="2" charset="2"/>
              </a:rPr>
              <a:t>máy</a:t>
            </a:r>
            <a:r>
              <a:rPr lang="en-US" dirty="0">
                <a:sym typeface="Wingdings" pitchFamily="2" charset="2"/>
              </a:rPr>
              <a:t>, FiO2 100%</a:t>
            </a:r>
          </a:p>
          <a:p>
            <a:r>
              <a:rPr lang="en-US" dirty="0" err="1">
                <a:sym typeface="Wingdings" pitchFamily="2" charset="2"/>
              </a:rPr>
              <a:t>Giữ</a:t>
            </a:r>
            <a:r>
              <a:rPr lang="en-US" dirty="0">
                <a:sym typeface="Wingdings" pitchFamily="2" charset="2"/>
              </a:rPr>
              <a:t> PaO2 &gt; 60mmHg</a:t>
            </a:r>
          </a:p>
          <a:p>
            <a:r>
              <a:rPr lang="en-US" dirty="0" err="1">
                <a:sym typeface="Wingdings" pitchFamily="2" charset="2"/>
              </a:rPr>
              <a:t>Truyền</a:t>
            </a:r>
            <a:r>
              <a:rPr lang="en-US" dirty="0">
                <a:sym typeface="Wingdings" pitchFamily="2" charset="2"/>
              </a:rPr>
              <a:t> </a:t>
            </a:r>
            <a:r>
              <a:rPr lang="en-US" dirty="0" err="1">
                <a:sym typeface="Wingdings" pitchFamily="2" charset="2"/>
              </a:rPr>
              <a:t>dịch</a:t>
            </a:r>
            <a:endParaRPr lang="en-US" dirty="0">
              <a:sym typeface="Wingdings" pitchFamily="2" charset="2"/>
            </a:endParaRPr>
          </a:p>
          <a:p>
            <a:r>
              <a:rPr lang="en-US" dirty="0" err="1">
                <a:sym typeface="Wingdings" pitchFamily="2" charset="2"/>
              </a:rPr>
              <a:t>Sử</a:t>
            </a:r>
            <a:r>
              <a:rPr lang="en-US" dirty="0">
                <a:sym typeface="Wingdings" pitchFamily="2" charset="2"/>
              </a:rPr>
              <a:t> </a:t>
            </a:r>
            <a:r>
              <a:rPr lang="en-US" dirty="0" err="1">
                <a:sym typeface="Wingdings" pitchFamily="2" charset="2"/>
              </a:rPr>
              <a:t>dụng</a:t>
            </a:r>
            <a:r>
              <a:rPr lang="en-US" dirty="0">
                <a:sym typeface="Wingdings" pitchFamily="2" charset="2"/>
              </a:rPr>
              <a:t> PEEP </a:t>
            </a:r>
            <a:r>
              <a:rPr lang="en-US" dirty="0" err="1">
                <a:sym typeface="Wingdings" pitchFamily="2" charset="2"/>
              </a:rPr>
              <a:t>nếu</a:t>
            </a:r>
            <a:r>
              <a:rPr lang="en-US" dirty="0">
                <a:sym typeface="Wingdings" pitchFamily="2" charset="2"/>
              </a:rPr>
              <a:t> </a:t>
            </a:r>
            <a:r>
              <a:rPr lang="en-US" dirty="0" err="1">
                <a:sym typeface="Wingdings" pitchFamily="2" charset="2"/>
              </a:rPr>
              <a:t>cần</a:t>
            </a:r>
            <a:endParaRPr lang="en-US" dirty="0">
              <a:sym typeface="Wingdings" pitchFamily="2" charset="2"/>
            </a:endParaRPr>
          </a:p>
          <a:p>
            <a:r>
              <a:rPr lang="en-US" dirty="0" err="1">
                <a:sym typeface="Wingdings" pitchFamily="2" charset="2"/>
              </a:rPr>
              <a:t>Chuyển</a:t>
            </a:r>
            <a:r>
              <a:rPr lang="en-US" dirty="0">
                <a:sym typeface="Wingdings" pitchFamily="2" charset="2"/>
              </a:rPr>
              <a:t> ICU</a:t>
            </a:r>
          </a:p>
          <a:p>
            <a:pPr marL="109728" indent="0">
              <a:buNone/>
            </a:pPr>
            <a:endParaRPr lang="en-US" dirty="0">
              <a:sym typeface="Wingdings" pitchFamily="2" charset="2"/>
            </a:endParaRPr>
          </a:p>
          <a:p>
            <a:endParaRPr lang="en-US" dirty="0">
              <a:sym typeface="Wingdings" pitchFamily="2" charset="2"/>
            </a:endParaRPr>
          </a:p>
          <a:p>
            <a:endParaRPr lang="en-US" dirty="0"/>
          </a:p>
          <a:p>
            <a:pPr marL="109728" indent="0">
              <a:buNone/>
            </a:pPr>
            <a:endParaRPr lang="en-US" dirty="0">
              <a:sym typeface="Wingdings" pitchFamily="2" charset="2"/>
            </a:endParaRPr>
          </a:p>
          <a:p>
            <a:pPr marL="109728" indent="0">
              <a:buNone/>
            </a:pPr>
            <a:endParaRPr lang="en-US" dirty="0">
              <a:sym typeface="Wingdings" pitchFamily="2" charset="2"/>
            </a:endParaRPr>
          </a:p>
          <a:p>
            <a:pPr marL="109728" indent="0">
              <a:buNone/>
            </a:pPr>
            <a:endParaRPr lang="en-US" dirty="0">
              <a:sym typeface="Wingdings" pitchFamily="2" charset="2"/>
            </a:endParaRPr>
          </a:p>
          <a:p>
            <a:pPr>
              <a:buFont typeface="Courier New" pitchFamily="49" charset="0"/>
              <a:buChar char="o"/>
            </a:pPr>
            <a:endParaRPr lang="en-US" dirty="0">
              <a:sym typeface="Wingdings" pitchFamily="2" charset="2"/>
            </a:endParaRPr>
          </a:p>
          <a:p>
            <a:pPr>
              <a:buFont typeface="Courier New" pitchFamily="49" charset="0"/>
              <a:buChar char="o"/>
            </a:pPr>
            <a:endParaRPr lang="en-US" dirty="0">
              <a:sym typeface="Wingdings" pitchFamily="2" charset="2"/>
            </a:endParaRPr>
          </a:p>
          <a:p>
            <a:endParaRPr lang="en-US" dirty="0"/>
          </a:p>
          <a:p>
            <a:endParaRPr lang="en-US" dirty="0"/>
          </a:p>
        </p:txBody>
      </p:sp>
      <p:sp>
        <p:nvSpPr>
          <p:cNvPr id="3" name="Title 2"/>
          <p:cNvSpPr>
            <a:spLocks noGrp="1"/>
          </p:cNvSpPr>
          <p:nvPr>
            <p:ph type="title"/>
          </p:nvPr>
        </p:nvSpPr>
        <p:spPr>
          <a:xfrm>
            <a:off x="481518" y="0"/>
            <a:ext cx="7214681" cy="1143000"/>
          </a:xfrm>
        </p:spPr>
        <p:txBody>
          <a:bodyPr>
            <a:normAutofit/>
          </a:bodyPr>
          <a:lstStyle/>
          <a:p>
            <a:r>
              <a:rPr lang="en-US" dirty="0"/>
              <a:t>PHÂN LOẠI (</a:t>
            </a:r>
            <a:r>
              <a:rPr lang="en-US" dirty="0" err="1"/>
              <a:t>Tham</a:t>
            </a:r>
            <a:r>
              <a:rPr lang="en-US" dirty="0"/>
              <a:t> </a:t>
            </a:r>
            <a:r>
              <a:rPr lang="en-US" dirty="0" err="1"/>
              <a:t>khảo</a:t>
            </a:r>
            <a:r>
              <a:rPr lang="en-US" dirty="0"/>
              <a:t>)</a:t>
            </a:r>
          </a:p>
        </p:txBody>
      </p:sp>
    </p:spTree>
    <p:extLst>
      <p:ext uri="{BB962C8B-B14F-4D97-AF65-F5344CB8AC3E}">
        <p14:creationId xmlns:p14="http://schemas.microsoft.com/office/powerpoint/2010/main" val="894134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10600" cy="4830763"/>
          </a:xfrm>
        </p:spPr>
        <p:txBody>
          <a:bodyPr>
            <a:normAutofit/>
          </a:bodyPr>
          <a:lstStyle/>
          <a:p>
            <a:pPr marL="109728" indent="0">
              <a:buNone/>
            </a:pPr>
            <a:r>
              <a:rPr lang="en-US" b="1" dirty="0"/>
              <a:t>NHÓM 4</a:t>
            </a:r>
            <a:r>
              <a:rPr lang="en-US" dirty="0"/>
              <a:t>: </a:t>
            </a:r>
            <a:r>
              <a:rPr lang="en-US" dirty="0" err="1"/>
              <a:t>Điều</a:t>
            </a:r>
            <a:r>
              <a:rPr lang="en-US" dirty="0"/>
              <a:t> </a:t>
            </a:r>
            <a:r>
              <a:rPr lang="en-US" dirty="0" err="1"/>
              <a:t>trị</a:t>
            </a:r>
            <a:r>
              <a:rPr lang="en-US" dirty="0"/>
              <a:t> </a:t>
            </a:r>
            <a:r>
              <a:rPr lang="en-US" dirty="0" err="1"/>
              <a:t>ngưng</a:t>
            </a:r>
            <a:r>
              <a:rPr lang="en-US" dirty="0"/>
              <a:t> </a:t>
            </a:r>
            <a:r>
              <a:rPr lang="en-US" dirty="0" err="1"/>
              <a:t>tim</a:t>
            </a:r>
            <a:endParaRPr lang="en-US" dirty="0"/>
          </a:p>
          <a:p>
            <a:r>
              <a:rPr lang="en-US" dirty="0" err="1">
                <a:sym typeface="Wingdings" pitchFamily="2" charset="2"/>
              </a:rPr>
              <a:t>Thông</a:t>
            </a:r>
            <a:r>
              <a:rPr lang="en-US" dirty="0">
                <a:sym typeface="Wingdings" pitchFamily="2" charset="2"/>
              </a:rPr>
              <a:t> </a:t>
            </a:r>
            <a:r>
              <a:rPr lang="en-US" dirty="0" err="1">
                <a:sym typeface="Wingdings" pitchFamily="2" charset="2"/>
              </a:rPr>
              <a:t>đường</a:t>
            </a:r>
            <a:r>
              <a:rPr lang="en-US" dirty="0">
                <a:sym typeface="Wingdings" pitchFamily="2" charset="2"/>
              </a:rPr>
              <a:t> </a:t>
            </a:r>
            <a:r>
              <a:rPr lang="en-US" dirty="0" err="1">
                <a:sym typeface="Wingdings" pitchFamily="2" charset="2"/>
              </a:rPr>
              <a:t>thở</a:t>
            </a:r>
            <a:endParaRPr lang="en-US" dirty="0">
              <a:sym typeface="Wingdings" pitchFamily="2" charset="2"/>
            </a:endParaRPr>
          </a:p>
          <a:p>
            <a:r>
              <a:rPr lang="en-US" dirty="0" err="1">
                <a:sym typeface="Wingdings" pitchFamily="2" charset="2"/>
              </a:rPr>
              <a:t>Đặt</a:t>
            </a:r>
            <a:r>
              <a:rPr lang="en-US" dirty="0">
                <a:sym typeface="Wingdings" pitchFamily="2" charset="2"/>
              </a:rPr>
              <a:t> </a:t>
            </a:r>
            <a:r>
              <a:rPr lang="en-US" dirty="0" err="1">
                <a:sym typeface="Wingdings" pitchFamily="2" charset="2"/>
              </a:rPr>
              <a:t>nội</a:t>
            </a:r>
            <a:r>
              <a:rPr lang="en-US" dirty="0">
                <a:sym typeface="Wingdings" pitchFamily="2" charset="2"/>
              </a:rPr>
              <a:t> </a:t>
            </a:r>
            <a:r>
              <a:rPr lang="en-US" dirty="0" err="1">
                <a:sym typeface="Wingdings" pitchFamily="2" charset="2"/>
              </a:rPr>
              <a:t>khí</a:t>
            </a:r>
            <a:r>
              <a:rPr lang="en-US" dirty="0">
                <a:sym typeface="Wingdings" pitchFamily="2" charset="2"/>
              </a:rPr>
              <a:t> </a:t>
            </a:r>
            <a:r>
              <a:rPr lang="en-US" dirty="0" err="1">
                <a:sym typeface="Wingdings" pitchFamily="2" charset="2"/>
              </a:rPr>
              <a:t>quản</a:t>
            </a:r>
            <a:r>
              <a:rPr lang="en-US" dirty="0">
                <a:sym typeface="Wingdings" pitchFamily="2" charset="2"/>
              </a:rPr>
              <a:t> </a:t>
            </a:r>
            <a:r>
              <a:rPr lang="en-US" dirty="0" err="1">
                <a:sym typeface="Wingdings" pitchFamily="2" charset="2"/>
              </a:rPr>
              <a:t>ngay</a:t>
            </a:r>
            <a:endParaRPr lang="en-US" dirty="0">
              <a:sym typeface="Wingdings" pitchFamily="2" charset="2"/>
            </a:endParaRPr>
          </a:p>
          <a:p>
            <a:r>
              <a:rPr lang="en-US" dirty="0" err="1">
                <a:sym typeface="Wingdings" pitchFamily="2" charset="2"/>
              </a:rPr>
              <a:t>Nhấn</a:t>
            </a:r>
            <a:r>
              <a:rPr lang="en-US" dirty="0">
                <a:sym typeface="Wingdings" pitchFamily="2" charset="2"/>
              </a:rPr>
              <a:t> </a:t>
            </a:r>
            <a:r>
              <a:rPr lang="en-US" dirty="0" err="1">
                <a:sym typeface="Wingdings" pitchFamily="2" charset="2"/>
              </a:rPr>
              <a:t>tim</a:t>
            </a:r>
            <a:r>
              <a:rPr lang="en-US" dirty="0">
                <a:sym typeface="Wingdings" pitchFamily="2" charset="2"/>
              </a:rPr>
              <a:t> </a:t>
            </a:r>
            <a:r>
              <a:rPr lang="en-US" dirty="0" err="1">
                <a:sym typeface="Wingdings" pitchFamily="2" charset="2"/>
              </a:rPr>
              <a:t>ngoài</a:t>
            </a:r>
            <a:r>
              <a:rPr lang="en-US" dirty="0">
                <a:sym typeface="Wingdings" pitchFamily="2" charset="2"/>
              </a:rPr>
              <a:t> </a:t>
            </a:r>
            <a:r>
              <a:rPr lang="en-US" dirty="0" err="1">
                <a:sym typeface="Wingdings" pitchFamily="2" charset="2"/>
              </a:rPr>
              <a:t>lồng</a:t>
            </a:r>
            <a:r>
              <a:rPr lang="en-US" dirty="0">
                <a:sym typeface="Wingdings" pitchFamily="2" charset="2"/>
              </a:rPr>
              <a:t> </a:t>
            </a:r>
            <a:r>
              <a:rPr lang="en-US" dirty="0" err="1">
                <a:sym typeface="Wingdings" pitchFamily="2" charset="2"/>
              </a:rPr>
              <a:t>ngực</a:t>
            </a:r>
            <a:endParaRPr lang="en-US" dirty="0">
              <a:sym typeface="Wingdings" pitchFamily="2" charset="2"/>
            </a:endParaRPr>
          </a:p>
          <a:p>
            <a:r>
              <a:rPr lang="en-US" dirty="0" err="1">
                <a:sym typeface="Wingdings" pitchFamily="2" charset="2"/>
              </a:rPr>
              <a:t>Đo</a:t>
            </a:r>
            <a:r>
              <a:rPr lang="en-US" dirty="0">
                <a:sym typeface="Wingdings" pitchFamily="2" charset="2"/>
              </a:rPr>
              <a:t> ECG</a:t>
            </a:r>
          </a:p>
          <a:p>
            <a:r>
              <a:rPr lang="en-US" dirty="0" err="1">
                <a:sym typeface="Wingdings" pitchFamily="2" charset="2"/>
              </a:rPr>
              <a:t>Lập</a:t>
            </a:r>
            <a:r>
              <a:rPr lang="en-US" dirty="0">
                <a:sym typeface="Wingdings" pitchFamily="2" charset="2"/>
              </a:rPr>
              <a:t> </a:t>
            </a:r>
            <a:r>
              <a:rPr lang="en-US" dirty="0" err="1">
                <a:sym typeface="Wingdings" pitchFamily="2" charset="2"/>
              </a:rPr>
              <a:t>đường</a:t>
            </a:r>
            <a:r>
              <a:rPr lang="en-US" dirty="0">
                <a:sym typeface="Wingdings" pitchFamily="2" charset="2"/>
              </a:rPr>
              <a:t> </a:t>
            </a:r>
            <a:r>
              <a:rPr lang="en-US" dirty="0" err="1">
                <a:sym typeface="Wingdings" pitchFamily="2" charset="2"/>
              </a:rPr>
              <a:t>truyền</a:t>
            </a:r>
            <a:endParaRPr lang="en-US" dirty="0">
              <a:sym typeface="Wingdings" pitchFamily="2" charset="2"/>
            </a:endParaRPr>
          </a:p>
          <a:p>
            <a:r>
              <a:rPr lang="en-US" dirty="0" err="1">
                <a:sym typeface="Wingdings" pitchFamily="2" charset="2"/>
              </a:rPr>
              <a:t>Đánh</a:t>
            </a:r>
            <a:r>
              <a:rPr lang="en-US" dirty="0">
                <a:sym typeface="Wingdings" pitchFamily="2" charset="2"/>
              </a:rPr>
              <a:t> </a:t>
            </a:r>
            <a:r>
              <a:rPr lang="en-US" dirty="0" err="1">
                <a:sym typeface="Wingdings" pitchFamily="2" charset="2"/>
              </a:rPr>
              <a:t>giá</a:t>
            </a:r>
            <a:r>
              <a:rPr lang="en-US" dirty="0">
                <a:sym typeface="Wingdings" pitchFamily="2" charset="2"/>
              </a:rPr>
              <a:t> </a:t>
            </a:r>
            <a:r>
              <a:rPr lang="en-US" dirty="0" err="1">
                <a:sym typeface="Wingdings" pitchFamily="2" charset="2"/>
              </a:rPr>
              <a:t>hạ</a:t>
            </a:r>
            <a:r>
              <a:rPr lang="en-US" dirty="0">
                <a:sym typeface="Wingdings" pitchFamily="2" charset="2"/>
              </a:rPr>
              <a:t> </a:t>
            </a:r>
            <a:r>
              <a:rPr lang="en-US" dirty="0" err="1">
                <a:sym typeface="Wingdings" pitchFamily="2" charset="2"/>
              </a:rPr>
              <a:t>thân</a:t>
            </a:r>
            <a:r>
              <a:rPr lang="en-US" dirty="0">
                <a:sym typeface="Wingdings" pitchFamily="2" charset="2"/>
              </a:rPr>
              <a:t> </a:t>
            </a:r>
            <a:r>
              <a:rPr lang="en-US" dirty="0" err="1">
                <a:sym typeface="Wingdings" pitchFamily="2" charset="2"/>
              </a:rPr>
              <a:t>nhiệt</a:t>
            </a:r>
            <a:endParaRPr lang="en-US" dirty="0">
              <a:sym typeface="Wingdings" pitchFamily="2" charset="2"/>
            </a:endParaRPr>
          </a:p>
          <a:p>
            <a:endParaRPr lang="en-US" dirty="0">
              <a:sym typeface="Wingdings" pitchFamily="2" charset="2"/>
            </a:endParaRPr>
          </a:p>
          <a:p>
            <a:pPr marL="109728" indent="0">
              <a:buNone/>
            </a:pPr>
            <a:endParaRPr lang="en-US" dirty="0">
              <a:sym typeface="Wingdings" pitchFamily="2" charset="2"/>
            </a:endParaRPr>
          </a:p>
          <a:p>
            <a:endParaRPr lang="en-US" dirty="0">
              <a:sym typeface="Wingdings" pitchFamily="2" charset="2"/>
            </a:endParaRPr>
          </a:p>
          <a:p>
            <a:endParaRPr lang="en-US" dirty="0"/>
          </a:p>
          <a:p>
            <a:pPr marL="109728" indent="0">
              <a:buNone/>
            </a:pPr>
            <a:endParaRPr lang="en-US" dirty="0">
              <a:sym typeface="Wingdings" pitchFamily="2" charset="2"/>
            </a:endParaRPr>
          </a:p>
          <a:p>
            <a:pPr marL="109728" indent="0">
              <a:buNone/>
            </a:pPr>
            <a:endParaRPr lang="en-US" dirty="0">
              <a:sym typeface="Wingdings" pitchFamily="2" charset="2"/>
            </a:endParaRPr>
          </a:p>
          <a:p>
            <a:pPr marL="109728" indent="0">
              <a:buNone/>
            </a:pPr>
            <a:endParaRPr lang="en-US" dirty="0">
              <a:sym typeface="Wingdings" pitchFamily="2" charset="2"/>
            </a:endParaRPr>
          </a:p>
          <a:p>
            <a:pPr>
              <a:buFont typeface="Courier New" pitchFamily="49" charset="0"/>
              <a:buChar char="o"/>
            </a:pPr>
            <a:endParaRPr lang="en-US" dirty="0">
              <a:sym typeface="Wingdings" pitchFamily="2" charset="2"/>
            </a:endParaRPr>
          </a:p>
          <a:p>
            <a:pPr>
              <a:buFont typeface="Courier New" pitchFamily="49" charset="0"/>
              <a:buChar char="o"/>
            </a:pPr>
            <a:endParaRPr lang="en-US" dirty="0">
              <a:sym typeface="Wingdings" pitchFamily="2" charset="2"/>
            </a:endParaRPr>
          </a:p>
          <a:p>
            <a:endParaRPr lang="en-US" dirty="0"/>
          </a:p>
          <a:p>
            <a:endParaRPr lang="en-US" dirty="0"/>
          </a:p>
        </p:txBody>
      </p:sp>
      <p:sp>
        <p:nvSpPr>
          <p:cNvPr id="3" name="Title 2"/>
          <p:cNvSpPr>
            <a:spLocks noGrp="1"/>
          </p:cNvSpPr>
          <p:nvPr>
            <p:ph type="title"/>
          </p:nvPr>
        </p:nvSpPr>
        <p:spPr>
          <a:xfrm>
            <a:off x="481518" y="0"/>
            <a:ext cx="8205281" cy="1143000"/>
          </a:xfrm>
        </p:spPr>
        <p:txBody>
          <a:bodyPr>
            <a:normAutofit/>
          </a:bodyPr>
          <a:lstStyle/>
          <a:p>
            <a:r>
              <a:rPr lang="en-US" dirty="0"/>
              <a:t>PHÂN LOẠI (</a:t>
            </a:r>
            <a:r>
              <a:rPr lang="en-US" dirty="0" err="1"/>
              <a:t>Tham</a:t>
            </a:r>
            <a:r>
              <a:rPr lang="en-US" dirty="0"/>
              <a:t> </a:t>
            </a:r>
            <a:r>
              <a:rPr lang="en-US" dirty="0" err="1"/>
              <a:t>khảo</a:t>
            </a:r>
            <a:r>
              <a:rPr lang="en-US" dirty="0"/>
              <a:t>)</a:t>
            </a:r>
          </a:p>
        </p:txBody>
      </p:sp>
    </p:spTree>
    <p:extLst>
      <p:ext uri="{BB962C8B-B14F-4D97-AF65-F5344CB8AC3E}">
        <p14:creationId xmlns:p14="http://schemas.microsoft.com/office/powerpoint/2010/main" val="190633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b="1" dirty="0" err="1"/>
              <a:t>Trình</a:t>
            </a:r>
            <a:r>
              <a:rPr lang="en-US" b="1" dirty="0"/>
              <a:t> </a:t>
            </a:r>
            <a:r>
              <a:rPr lang="en-US" b="1" dirty="0" err="1"/>
              <a:t>bày</a:t>
            </a:r>
            <a:r>
              <a:rPr lang="en-US" b="1" dirty="0"/>
              <a:t> </a:t>
            </a:r>
            <a:r>
              <a:rPr lang="en-US" b="1" dirty="0" err="1"/>
              <a:t>được</a:t>
            </a:r>
            <a:r>
              <a:rPr lang="en-US" b="1" dirty="0"/>
              <a:t> </a:t>
            </a:r>
            <a:r>
              <a:rPr lang="en-US" b="1" dirty="0" err="1"/>
              <a:t>Định</a:t>
            </a:r>
            <a:r>
              <a:rPr lang="en-US" b="1" dirty="0"/>
              <a:t> </a:t>
            </a:r>
            <a:r>
              <a:rPr lang="en-US" b="1" dirty="0" err="1"/>
              <a:t>nghĩa</a:t>
            </a:r>
            <a:r>
              <a:rPr lang="en-US" b="1" dirty="0"/>
              <a:t>, </a:t>
            </a:r>
            <a:r>
              <a:rPr lang="en-US" b="1" dirty="0" err="1"/>
              <a:t>Lâm</a:t>
            </a:r>
            <a:r>
              <a:rPr lang="en-US" b="1" dirty="0"/>
              <a:t> </a:t>
            </a:r>
            <a:r>
              <a:rPr lang="en-US" b="1" dirty="0" err="1"/>
              <a:t>sàng</a:t>
            </a:r>
            <a:r>
              <a:rPr lang="en-US" b="1" dirty="0"/>
              <a:t>, </a:t>
            </a:r>
            <a:r>
              <a:rPr lang="en-US" b="1" dirty="0" err="1"/>
              <a:t>Cận</a:t>
            </a:r>
            <a:r>
              <a:rPr lang="en-US" b="1" dirty="0"/>
              <a:t> </a:t>
            </a:r>
            <a:r>
              <a:rPr lang="en-US" b="1" dirty="0" err="1"/>
              <a:t>lâm</a:t>
            </a:r>
            <a:r>
              <a:rPr lang="en-US" b="1" dirty="0"/>
              <a:t> </a:t>
            </a:r>
            <a:r>
              <a:rPr lang="en-US" b="1" dirty="0" err="1"/>
              <a:t>sàng</a:t>
            </a:r>
            <a:endParaRPr lang="en-US" b="1" dirty="0"/>
          </a:p>
          <a:p>
            <a:pPr marL="624078" indent="-514350">
              <a:buFont typeface="+mj-lt"/>
              <a:buAutoNum type="arabicPeriod"/>
            </a:pPr>
            <a:r>
              <a:rPr lang="en-US" b="1" dirty="0" err="1"/>
              <a:t>Trình</a:t>
            </a:r>
            <a:r>
              <a:rPr lang="en-US" b="1" dirty="0"/>
              <a:t> </a:t>
            </a:r>
            <a:r>
              <a:rPr lang="en-US" b="1" dirty="0" err="1"/>
              <a:t>bày</a:t>
            </a:r>
            <a:r>
              <a:rPr lang="en-US" b="1" dirty="0"/>
              <a:t> </a:t>
            </a:r>
            <a:r>
              <a:rPr lang="en-US" b="1" dirty="0" err="1"/>
              <a:t>được</a:t>
            </a:r>
            <a:r>
              <a:rPr lang="en-US" b="1" dirty="0"/>
              <a:t> </a:t>
            </a:r>
            <a:r>
              <a:rPr lang="en-US" b="1" dirty="0" err="1"/>
              <a:t>cấp</a:t>
            </a:r>
            <a:r>
              <a:rPr lang="en-US" b="1" dirty="0"/>
              <a:t> </a:t>
            </a:r>
            <a:r>
              <a:rPr lang="en-US" b="1" dirty="0" err="1"/>
              <a:t>cứu</a:t>
            </a:r>
            <a:r>
              <a:rPr lang="en-US" b="1" dirty="0"/>
              <a:t> </a:t>
            </a:r>
            <a:r>
              <a:rPr lang="en-US" b="1" dirty="0" err="1"/>
              <a:t>tại</a:t>
            </a:r>
            <a:r>
              <a:rPr lang="en-US" b="1" dirty="0"/>
              <a:t> </a:t>
            </a:r>
            <a:r>
              <a:rPr lang="en-US" b="1" dirty="0" err="1"/>
              <a:t>hiện</a:t>
            </a:r>
            <a:r>
              <a:rPr lang="en-US" b="1" dirty="0"/>
              <a:t> </a:t>
            </a:r>
            <a:r>
              <a:rPr lang="en-US" b="1" dirty="0" err="1"/>
              <a:t>trường</a:t>
            </a:r>
            <a:endParaRPr lang="en-US" b="1" dirty="0"/>
          </a:p>
          <a:p>
            <a:pPr marL="624078" indent="-514350">
              <a:buFont typeface="+mj-lt"/>
              <a:buAutoNum type="arabicPeriod"/>
            </a:pPr>
            <a:r>
              <a:rPr lang="en-US" b="1" dirty="0" err="1"/>
              <a:t>Trình</a:t>
            </a:r>
            <a:r>
              <a:rPr lang="en-US" b="1" dirty="0"/>
              <a:t> </a:t>
            </a:r>
            <a:r>
              <a:rPr lang="en-US" b="1" dirty="0" err="1"/>
              <a:t>bày</a:t>
            </a:r>
            <a:r>
              <a:rPr lang="en-US" b="1" dirty="0"/>
              <a:t> </a:t>
            </a:r>
            <a:r>
              <a:rPr lang="en-US" b="1" dirty="0" err="1"/>
              <a:t>được</a:t>
            </a:r>
            <a:r>
              <a:rPr lang="en-US" b="1" dirty="0"/>
              <a:t> </a:t>
            </a:r>
            <a:r>
              <a:rPr lang="en-US" b="1" dirty="0" err="1"/>
              <a:t>xử</a:t>
            </a:r>
            <a:r>
              <a:rPr lang="en-US" b="1" dirty="0"/>
              <a:t> </a:t>
            </a:r>
            <a:r>
              <a:rPr lang="en-US" b="1" dirty="0" err="1"/>
              <a:t>trí</a:t>
            </a:r>
            <a:r>
              <a:rPr lang="en-US" b="1" dirty="0"/>
              <a:t> </a:t>
            </a:r>
            <a:r>
              <a:rPr lang="en-US" b="1" dirty="0" err="1"/>
              <a:t>tại</a:t>
            </a:r>
            <a:r>
              <a:rPr lang="en-US" b="1" dirty="0"/>
              <a:t> </a:t>
            </a:r>
            <a:r>
              <a:rPr lang="en-US" b="1" dirty="0" err="1"/>
              <a:t>bệnh</a:t>
            </a:r>
            <a:r>
              <a:rPr lang="en-US" b="1" dirty="0"/>
              <a:t> </a:t>
            </a:r>
            <a:r>
              <a:rPr lang="en-US" b="1" dirty="0" err="1"/>
              <a:t>viện</a:t>
            </a:r>
            <a:endParaRPr lang="en-US" b="1" dirty="0"/>
          </a:p>
          <a:p>
            <a:pPr marL="624078" indent="-514350">
              <a:buFont typeface="+mj-lt"/>
              <a:buAutoNum type="arabicPeriod"/>
            </a:pPr>
            <a:r>
              <a:rPr lang="en-US" b="1" dirty="0" err="1"/>
              <a:t>Trình</a:t>
            </a:r>
            <a:r>
              <a:rPr lang="en-US" b="1" dirty="0"/>
              <a:t> </a:t>
            </a:r>
            <a:r>
              <a:rPr lang="en-US" b="1" dirty="0" err="1"/>
              <a:t>bày</a:t>
            </a:r>
            <a:r>
              <a:rPr lang="en-US" b="1" dirty="0"/>
              <a:t> </a:t>
            </a:r>
            <a:r>
              <a:rPr lang="en-US" b="1" dirty="0" err="1"/>
              <a:t>được</a:t>
            </a:r>
            <a:r>
              <a:rPr lang="en-US" b="1" dirty="0"/>
              <a:t> </a:t>
            </a:r>
            <a:r>
              <a:rPr lang="en-US" b="1" dirty="0" err="1"/>
              <a:t>tiên</a:t>
            </a:r>
            <a:r>
              <a:rPr lang="en-US" b="1" dirty="0"/>
              <a:t> </a:t>
            </a:r>
            <a:r>
              <a:rPr lang="en-US" b="1" dirty="0" err="1"/>
              <a:t>lượng</a:t>
            </a:r>
            <a:r>
              <a:rPr lang="en-US" b="1" dirty="0"/>
              <a:t> </a:t>
            </a:r>
            <a:r>
              <a:rPr lang="en-US" b="1" dirty="0" err="1"/>
              <a:t>nặng</a:t>
            </a:r>
            <a:r>
              <a:rPr lang="en-US" b="1" dirty="0"/>
              <a:t> </a:t>
            </a:r>
            <a:r>
              <a:rPr lang="en-US" b="1" dirty="0" err="1"/>
              <a:t>ngạt</a:t>
            </a:r>
            <a:r>
              <a:rPr lang="en-US" b="1" dirty="0"/>
              <a:t> </a:t>
            </a:r>
            <a:r>
              <a:rPr lang="en-US" b="1" dirty="0" err="1"/>
              <a:t>nước</a:t>
            </a:r>
            <a:r>
              <a:rPr lang="en-US" b="1" dirty="0"/>
              <a:t> </a:t>
            </a:r>
          </a:p>
          <a:p>
            <a:pPr marL="624078" indent="-514350">
              <a:buFont typeface="+mj-lt"/>
              <a:buAutoNum type="arabicPeriod"/>
            </a:pPr>
            <a:r>
              <a:rPr lang="en-US" b="1" dirty="0" err="1"/>
              <a:t>Phòng</a:t>
            </a:r>
            <a:r>
              <a:rPr lang="en-US" b="1" dirty="0"/>
              <a:t> </a:t>
            </a:r>
            <a:r>
              <a:rPr lang="en-US" b="1" dirty="0" err="1"/>
              <a:t>ngừa</a:t>
            </a:r>
            <a:r>
              <a:rPr lang="en-US" b="1" dirty="0"/>
              <a:t> </a:t>
            </a:r>
            <a:r>
              <a:rPr lang="en-US" b="1" dirty="0" err="1"/>
              <a:t>ngạt</a:t>
            </a:r>
            <a:r>
              <a:rPr lang="en-US" b="1" dirty="0"/>
              <a:t> </a:t>
            </a:r>
            <a:r>
              <a:rPr lang="en-US" b="1" dirty="0" err="1"/>
              <a:t>nước</a:t>
            </a:r>
            <a:endParaRPr lang="en-US" b="1" dirty="0"/>
          </a:p>
          <a:p>
            <a:pPr marL="109728" indent="0">
              <a:buNone/>
            </a:pPr>
            <a:endParaRPr lang="en-US" b="1" dirty="0"/>
          </a:p>
          <a:p>
            <a:pPr marL="624078" indent="-514350">
              <a:buFont typeface="+mj-lt"/>
              <a:buAutoNum type="arabicPeriod"/>
            </a:pPr>
            <a:endParaRPr lang="en-US" b="1" dirty="0"/>
          </a:p>
        </p:txBody>
      </p:sp>
      <p:sp>
        <p:nvSpPr>
          <p:cNvPr id="3" name="Title 2"/>
          <p:cNvSpPr>
            <a:spLocks noGrp="1"/>
          </p:cNvSpPr>
          <p:nvPr>
            <p:ph type="title"/>
          </p:nvPr>
        </p:nvSpPr>
        <p:spPr/>
        <p:txBody>
          <a:bodyPr/>
          <a:lstStyle/>
          <a:p>
            <a:r>
              <a:rPr lang="en-US" dirty="0"/>
              <a:t>MỤC TIÊU</a:t>
            </a:r>
          </a:p>
        </p:txBody>
      </p:sp>
    </p:spTree>
    <p:extLst>
      <p:ext uri="{BB962C8B-B14F-4D97-AF65-F5344CB8AC3E}">
        <p14:creationId xmlns:p14="http://schemas.microsoft.com/office/powerpoint/2010/main" val="182766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10600" cy="4830763"/>
          </a:xfrm>
        </p:spPr>
        <p:txBody>
          <a:bodyPr/>
          <a:lstStyle/>
          <a:p>
            <a:r>
              <a:rPr lang="en-US" dirty="0" err="1"/>
              <a:t>Bệnh</a:t>
            </a:r>
            <a:r>
              <a:rPr lang="en-US" dirty="0"/>
              <a:t> </a:t>
            </a:r>
            <a:r>
              <a:rPr lang="en-US" dirty="0" err="1"/>
              <a:t>nhân</a:t>
            </a:r>
            <a:r>
              <a:rPr lang="en-US" dirty="0"/>
              <a:t> </a:t>
            </a:r>
            <a:r>
              <a:rPr lang="en-US" dirty="0" err="1"/>
              <a:t>tỉnh</a:t>
            </a:r>
            <a:r>
              <a:rPr lang="en-US" dirty="0"/>
              <a:t>: </a:t>
            </a:r>
            <a:r>
              <a:rPr lang="en-US" dirty="0" err="1"/>
              <a:t>nhanh</a:t>
            </a:r>
            <a:r>
              <a:rPr lang="en-US" dirty="0"/>
              <a:t> </a:t>
            </a:r>
            <a:r>
              <a:rPr lang="en-US" dirty="0" err="1"/>
              <a:t>chóng</a:t>
            </a:r>
            <a:r>
              <a:rPr lang="en-US" dirty="0"/>
              <a:t> </a:t>
            </a:r>
            <a:r>
              <a:rPr lang="en-US" dirty="0" err="1"/>
              <a:t>đưa</a:t>
            </a:r>
            <a:r>
              <a:rPr lang="en-US" dirty="0"/>
              <a:t> </a:t>
            </a:r>
            <a:r>
              <a:rPr lang="en-US" dirty="0" err="1"/>
              <a:t>lên</a:t>
            </a:r>
            <a:r>
              <a:rPr lang="en-US" dirty="0"/>
              <a:t> </a:t>
            </a:r>
            <a:r>
              <a:rPr lang="en-US" dirty="0" err="1"/>
              <a:t>bờ</a:t>
            </a:r>
            <a:r>
              <a:rPr lang="en-US" dirty="0"/>
              <a:t>.</a:t>
            </a:r>
          </a:p>
          <a:p>
            <a:r>
              <a:rPr lang="en-US" dirty="0" err="1"/>
              <a:t>Bệnh</a:t>
            </a:r>
            <a:r>
              <a:rPr lang="en-US" dirty="0"/>
              <a:t> </a:t>
            </a:r>
            <a:r>
              <a:rPr lang="en-US" dirty="0" err="1"/>
              <a:t>nhân</a:t>
            </a:r>
            <a:r>
              <a:rPr lang="en-US" dirty="0"/>
              <a:t> </a:t>
            </a:r>
            <a:r>
              <a:rPr lang="en-US" dirty="0" err="1"/>
              <a:t>mê</a:t>
            </a:r>
            <a:r>
              <a:rPr lang="en-US" dirty="0"/>
              <a:t>: CPR </a:t>
            </a:r>
            <a:r>
              <a:rPr lang="en-US" dirty="0" err="1"/>
              <a:t>càng</a:t>
            </a:r>
            <a:r>
              <a:rPr lang="en-US" dirty="0"/>
              <a:t> </a:t>
            </a:r>
            <a:r>
              <a:rPr lang="en-US" dirty="0" err="1"/>
              <a:t>sớm</a:t>
            </a:r>
            <a:r>
              <a:rPr lang="en-US" dirty="0"/>
              <a:t> </a:t>
            </a:r>
            <a:r>
              <a:rPr lang="en-US" dirty="0" err="1"/>
              <a:t>càng</a:t>
            </a:r>
            <a:r>
              <a:rPr lang="en-US" dirty="0"/>
              <a:t> </a:t>
            </a:r>
            <a:r>
              <a:rPr lang="en-US" dirty="0" err="1"/>
              <a:t>tốt</a:t>
            </a:r>
            <a:endParaRPr lang="en-US" dirty="0"/>
          </a:p>
          <a:p>
            <a:pPr>
              <a:buFont typeface="Courier New" pitchFamily="49" charset="0"/>
              <a:buChar char="o"/>
            </a:pPr>
            <a:r>
              <a:rPr lang="en-US" dirty="0" err="1"/>
              <a:t>Thổi</a:t>
            </a:r>
            <a:r>
              <a:rPr lang="en-US" dirty="0"/>
              <a:t> </a:t>
            </a:r>
            <a:r>
              <a:rPr lang="en-US" dirty="0" err="1"/>
              <a:t>ngạt</a:t>
            </a:r>
            <a:r>
              <a:rPr lang="en-US" dirty="0"/>
              <a:t> </a:t>
            </a:r>
            <a:r>
              <a:rPr lang="en-US" dirty="0" err="1"/>
              <a:t>ngay</a:t>
            </a:r>
            <a:r>
              <a:rPr lang="en-US" dirty="0"/>
              <a:t> </a:t>
            </a:r>
            <a:r>
              <a:rPr lang="en-US" dirty="0" err="1"/>
              <a:t>khi</a:t>
            </a:r>
            <a:r>
              <a:rPr lang="en-US" dirty="0"/>
              <a:t> </a:t>
            </a:r>
            <a:r>
              <a:rPr lang="en-US" dirty="0" err="1"/>
              <a:t>còn</a:t>
            </a:r>
            <a:r>
              <a:rPr lang="en-US" dirty="0"/>
              <a:t> ở </a:t>
            </a:r>
            <a:r>
              <a:rPr lang="en-US" dirty="0" err="1"/>
              <a:t>dưới</a:t>
            </a:r>
            <a:r>
              <a:rPr lang="en-US" dirty="0"/>
              <a:t> </a:t>
            </a:r>
            <a:r>
              <a:rPr lang="en-US" dirty="0" err="1"/>
              <a:t>nước</a:t>
            </a:r>
            <a:endParaRPr lang="en-US" dirty="0"/>
          </a:p>
          <a:p>
            <a:pPr>
              <a:buFont typeface="Courier New" pitchFamily="49" charset="0"/>
              <a:buChar char="o"/>
            </a:pPr>
            <a:r>
              <a:rPr lang="en-US" dirty="0" err="1"/>
              <a:t>Nếu</a:t>
            </a:r>
            <a:r>
              <a:rPr lang="en-US" dirty="0"/>
              <a:t> </a:t>
            </a:r>
            <a:r>
              <a:rPr lang="en-US" dirty="0" err="1"/>
              <a:t>không</a:t>
            </a:r>
            <a:r>
              <a:rPr lang="en-US" dirty="0"/>
              <a:t> </a:t>
            </a:r>
            <a:r>
              <a:rPr lang="en-US" dirty="0" err="1"/>
              <a:t>đáp</a:t>
            </a:r>
            <a:r>
              <a:rPr lang="en-US" dirty="0"/>
              <a:t> </a:t>
            </a:r>
            <a:r>
              <a:rPr lang="en-US" dirty="0" err="1"/>
              <a:t>ứng</a:t>
            </a:r>
            <a:r>
              <a:rPr lang="en-US" dirty="0"/>
              <a:t> </a:t>
            </a:r>
            <a:r>
              <a:rPr lang="en-US" dirty="0">
                <a:sym typeface="Wingdings" pitchFamily="2" charset="2"/>
              </a:rPr>
              <a:t> </a:t>
            </a:r>
            <a:r>
              <a:rPr lang="en-US" dirty="0" err="1">
                <a:sym typeface="Wingdings" pitchFamily="2" charset="2"/>
              </a:rPr>
              <a:t>nhanh</a:t>
            </a:r>
            <a:r>
              <a:rPr lang="en-US" dirty="0">
                <a:sym typeface="Wingdings" pitchFamily="2" charset="2"/>
              </a:rPr>
              <a:t> </a:t>
            </a:r>
            <a:r>
              <a:rPr lang="en-US" dirty="0" err="1">
                <a:sym typeface="Wingdings" pitchFamily="2" charset="2"/>
              </a:rPr>
              <a:t>chóng</a:t>
            </a:r>
            <a:r>
              <a:rPr lang="en-US" dirty="0">
                <a:sym typeface="Wingdings" pitchFamily="2" charset="2"/>
              </a:rPr>
              <a:t> </a:t>
            </a:r>
            <a:r>
              <a:rPr lang="en-US" dirty="0" err="1">
                <a:sym typeface="Wingdings" pitchFamily="2" charset="2"/>
              </a:rPr>
              <a:t>đưa</a:t>
            </a:r>
            <a:r>
              <a:rPr lang="en-US" dirty="0">
                <a:sym typeface="Wingdings" pitchFamily="2" charset="2"/>
              </a:rPr>
              <a:t> </a:t>
            </a:r>
            <a:r>
              <a:rPr lang="en-US" dirty="0" err="1">
                <a:sym typeface="Wingdings" pitchFamily="2" charset="2"/>
              </a:rPr>
              <a:t>lên</a:t>
            </a:r>
            <a:r>
              <a:rPr lang="en-US" dirty="0">
                <a:sym typeface="Wingdings" pitchFamily="2" charset="2"/>
              </a:rPr>
              <a:t> </a:t>
            </a:r>
            <a:r>
              <a:rPr lang="en-US" dirty="0" err="1">
                <a:sym typeface="Wingdings" pitchFamily="2" charset="2"/>
              </a:rPr>
              <a:t>bờ</a:t>
            </a:r>
            <a:endParaRPr lang="en-US" dirty="0">
              <a:sym typeface="Wingdings" pitchFamily="2" charset="2"/>
            </a:endParaRPr>
          </a:p>
          <a:p>
            <a:pPr>
              <a:buFont typeface="Courier New" pitchFamily="49" charset="0"/>
              <a:buChar char="o"/>
            </a:pPr>
            <a:r>
              <a:rPr lang="en-US" dirty="0" err="1">
                <a:sym typeface="Wingdings" pitchFamily="2" charset="2"/>
              </a:rPr>
              <a:t>Đánh</a:t>
            </a:r>
            <a:r>
              <a:rPr lang="en-US" dirty="0">
                <a:sym typeface="Wingdings" pitchFamily="2" charset="2"/>
              </a:rPr>
              <a:t> </a:t>
            </a:r>
            <a:r>
              <a:rPr lang="en-US" dirty="0" err="1">
                <a:sym typeface="Wingdings" pitchFamily="2" charset="2"/>
              </a:rPr>
              <a:t>giá</a:t>
            </a:r>
            <a:r>
              <a:rPr lang="en-US" dirty="0">
                <a:sym typeface="Wingdings" pitchFamily="2" charset="2"/>
              </a:rPr>
              <a:t> </a:t>
            </a:r>
            <a:r>
              <a:rPr lang="en-US" dirty="0" err="1">
                <a:sym typeface="Wingdings" pitchFamily="2" charset="2"/>
              </a:rPr>
              <a:t>và</a:t>
            </a:r>
            <a:r>
              <a:rPr lang="en-US" dirty="0">
                <a:sym typeface="Wingdings" pitchFamily="2" charset="2"/>
              </a:rPr>
              <a:t> </a:t>
            </a:r>
            <a:r>
              <a:rPr lang="en-US" dirty="0" err="1">
                <a:sym typeface="Wingdings" pitchFamily="2" charset="2"/>
              </a:rPr>
              <a:t>thực</a:t>
            </a:r>
            <a:r>
              <a:rPr lang="en-US" dirty="0">
                <a:sym typeface="Wingdings" pitchFamily="2" charset="2"/>
              </a:rPr>
              <a:t> </a:t>
            </a:r>
            <a:r>
              <a:rPr lang="en-US" dirty="0" err="1">
                <a:sym typeface="Wingdings" pitchFamily="2" charset="2"/>
              </a:rPr>
              <a:t>hiện</a:t>
            </a:r>
            <a:r>
              <a:rPr lang="en-US" dirty="0">
                <a:sym typeface="Wingdings" pitchFamily="2" charset="2"/>
              </a:rPr>
              <a:t> CPR </a:t>
            </a:r>
            <a:r>
              <a:rPr lang="en-US" dirty="0" err="1">
                <a:sym typeface="Wingdings" pitchFamily="2" charset="2"/>
              </a:rPr>
              <a:t>trình</a:t>
            </a:r>
            <a:r>
              <a:rPr lang="en-US" dirty="0">
                <a:sym typeface="Wingdings" pitchFamily="2" charset="2"/>
              </a:rPr>
              <a:t> </a:t>
            </a:r>
            <a:r>
              <a:rPr lang="en-US" dirty="0" err="1">
                <a:sym typeface="Wingdings" pitchFamily="2" charset="2"/>
              </a:rPr>
              <a:t>tự</a:t>
            </a:r>
            <a:r>
              <a:rPr lang="en-US" dirty="0">
                <a:sym typeface="Wingdings" pitchFamily="2" charset="2"/>
              </a:rPr>
              <a:t> ABC</a:t>
            </a:r>
          </a:p>
          <a:p>
            <a:r>
              <a:rPr lang="en-US" dirty="0" err="1"/>
              <a:t>Tổn</a:t>
            </a:r>
            <a:r>
              <a:rPr lang="en-US" dirty="0"/>
              <a:t> </a:t>
            </a:r>
            <a:r>
              <a:rPr lang="en-US" dirty="0" err="1"/>
              <a:t>thương</a:t>
            </a:r>
            <a:r>
              <a:rPr lang="en-US" dirty="0"/>
              <a:t> </a:t>
            </a:r>
            <a:r>
              <a:rPr lang="en-US" dirty="0" err="1"/>
              <a:t>cột</a:t>
            </a:r>
            <a:r>
              <a:rPr lang="en-US" dirty="0"/>
              <a:t> </a:t>
            </a:r>
            <a:r>
              <a:rPr lang="en-US" dirty="0" err="1"/>
              <a:t>sống</a:t>
            </a:r>
            <a:r>
              <a:rPr lang="en-US" dirty="0"/>
              <a:t> </a:t>
            </a:r>
            <a:r>
              <a:rPr lang="en-US" dirty="0" err="1"/>
              <a:t>cổ</a:t>
            </a:r>
            <a:r>
              <a:rPr lang="en-US" dirty="0"/>
              <a:t>: </a:t>
            </a:r>
            <a:r>
              <a:rPr lang="en-US" dirty="0" err="1"/>
              <a:t>hiếm</a:t>
            </a:r>
            <a:r>
              <a:rPr lang="en-US" dirty="0"/>
              <a:t>, </a:t>
            </a:r>
            <a:r>
              <a:rPr lang="en-US" dirty="0" err="1"/>
              <a:t>nghĩ</a:t>
            </a:r>
            <a:r>
              <a:rPr lang="en-US" dirty="0"/>
              <a:t> </a:t>
            </a:r>
            <a:r>
              <a:rPr lang="en-US" dirty="0" err="1"/>
              <a:t>đến</a:t>
            </a:r>
            <a:r>
              <a:rPr lang="en-US" dirty="0"/>
              <a:t> </a:t>
            </a:r>
            <a:r>
              <a:rPr lang="en-US" dirty="0" err="1"/>
              <a:t>khi</a:t>
            </a:r>
            <a:r>
              <a:rPr lang="en-US" dirty="0"/>
              <a:t> </a:t>
            </a:r>
            <a:r>
              <a:rPr lang="en-US" dirty="0" err="1"/>
              <a:t>lâm</a:t>
            </a:r>
            <a:r>
              <a:rPr lang="en-US" dirty="0"/>
              <a:t> </a:t>
            </a:r>
            <a:r>
              <a:rPr lang="en-US" dirty="0" err="1"/>
              <a:t>sàng</a:t>
            </a:r>
            <a:r>
              <a:rPr lang="en-US" dirty="0"/>
              <a:t> </a:t>
            </a:r>
            <a:r>
              <a:rPr lang="en-US" dirty="0" err="1"/>
              <a:t>nghi</a:t>
            </a:r>
            <a:r>
              <a:rPr lang="en-US" dirty="0"/>
              <a:t> </a:t>
            </a:r>
            <a:r>
              <a:rPr lang="en-US" dirty="0" err="1"/>
              <a:t>ngờ</a:t>
            </a:r>
            <a:r>
              <a:rPr lang="en-US" dirty="0"/>
              <a:t> </a:t>
            </a:r>
            <a:r>
              <a:rPr lang="en-US" dirty="0" err="1"/>
              <a:t>hoặc</a:t>
            </a:r>
            <a:r>
              <a:rPr lang="en-US" dirty="0"/>
              <a:t> </a:t>
            </a:r>
            <a:r>
              <a:rPr lang="en-US" dirty="0" err="1"/>
              <a:t>lặn</a:t>
            </a:r>
            <a:r>
              <a:rPr lang="en-US" dirty="0"/>
              <a:t> ở </a:t>
            </a:r>
            <a:r>
              <a:rPr lang="en-US" dirty="0" err="1"/>
              <a:t>vùng</a:t>
            </a:r>
            <a:r>
              <a:rPr lang="en-US" dirty="0"/>
              <a:t> </a:t>
            </a:r>
            <a:r>
              <a:rPr lang="en-US" dirty="0" err="1"/>
              <a:t>nước</a:t>
            </a:r>
            <a:r>
              <a:rPr lang="en-US" dirty="0"/>
              <a:t> </a:t>
            </a:r>
            <a:r>
              <a:rPr lang="en-US" dirty="0" err="1"/>
              <a:t>cạn</a:t>
            </a:r>
            <a:r>
              <a:rPr lang="en-US" dirty="0"/>
              <a:t> </a:t>
            </a:r>
            <a:r>
              <a:rPr lang="en-US" dirty="0">
                <a:sym typeface="Wingdings" pitchFamily="2" charset="2"/>
              </a:rPr>
              <a:t> KHÔNG </a:t>
            </a:r>
            <a:r>
              <a:rPr lang="en-US" dirty="0" err="1">
                <a:sym typeface="Wingdings" pitchFamily="2" charset="2"/>
              </a:rPr>
              <a:t>bất</a:t>
            </a:r>
            <a:r>
              <a:rPr lang="en-US" dirty="0">
                <a:sym typeface="Wingdings" pitchFamily="2" charset="2"/>
              </a:rPr>
              <a:t> </a:t>
            </a:r>
            <a:r>
              <a:rPr lang="en-US" dirty="0" err="1">
                <a:sym typeface="Wingdings" pitchFamily="2" charset="2"/>
              </a:rPr>
              <a:t>động</a:t>
            </a:r>
            <a:r>
              <a:rPr lang="en-US" dirty="0">
                <a:sym typeface="Wingdings" pitchFamily="2" charset="2"/>
              </a:rPr>
              <a:t> </a:t>
            </a:r>
            <a:r>
              <a:rPr lang="en-US" dirty="0" err="1">
                <a:sym typeface="Wingdings" pitchFamily="2" charset="2"/>
              </a:rPr>
              <a:t>cột</a:t>
            </a:r>
            <a:r>
              <a:rPr lang="en-US" dirty="0">
                <a:sym typeface="Wingdings" pitchFamily="2" charset="2"/>
              </a:rPr>
              <a:t> </a:t>
            </a:r>
            <a:r>
              <a:rPr lang="en-US" dirty="0" err="1">
                <a:sym typeface="Wingdings" pitchFamily="2" charset="2"/>
              </a:rPr>
              <a:t>sống</a:t>
            </a:r>
            <a:r>
              <a:rPr lang="en-US" dirty="0">
                <a:sym typeface="Wingdings" pitchFamily="2" charset="2"/>
              </a:rPr>
              <a:t> </a:t>
            </a:r>
            <a:r>
              <a:rPr lang="en-US" dirty="0" err="1">
                <a:sym typeface="Wingdings" pitchFamily="2" charset="2"/>
              </a:rPr>
              <a:t>cổ</a:t>
            </a:r>
            <a:r>
              <a:rPr lang="en-US" dirty="0">
                <a:sym typeface="Wingdings" pitchFamily="2" charset="2"/>
              </a:rPr>
              <a:t> </a:t>
            </a:r>
            <a:r>
              <a:rPr lang="en-US" dirty="0" err="1">
                <a:sym typeface="Wingdings" pitchFamily="2" charset="2"/>
              </a:rPr>
              <a:t>thường</a:t>
            </a:r>
            <a:r>
              <a:rPr lang="en-US" dirty="0">
                <a:sym typeface="Wingdings" pitchFamily="2" charset="2"/>
              </a:rPr>
              <a:t> </a:t>
            </a:r>
            <a:r>
              <a:rPr lang="en-US" dirty="0" err="1">
                <a:sym typeface="Wingdings" pitchFamily="2" charset="2"/>
              </a:rPr>
              <a:t>quy</a:t>
            </a:r>
            <a:r>
              <a:rPr lang="en-US" dirty="0">
                <a:sym typeface="Wingdings" pitchFamily="2" charset="2"/>
              </a:rPr>
              <a:t>.</a:t>
            </a:r>
          </a:p>
          <a:p>
            <a:r>
              <a:rPr lang="en-US" err="1">
                <a:sym typeface="Wingdings" pitchFamily="2" charset="2"/>
              </a:rPr>
              <a:t>Giữ</a:t>
            </a:r>
            <a:r>
              <a:rPr lang="en-US">
                <a:sym typeface="Wingdings" pitchFamily="2" charset="2"/>
              </a:rPr>
              <a:t> </a:t>
            </a:r>
            <a:r>
              <a:rPr lang="en-US" smtClean="0">
                <a:sym typeface="Wingdings" pitchFamily="2" charset="2"/>
              </a:rPr>
              <a:t>ấm (là bước cuối khi đã làm hết các bước trên)</a:t>
            </a:r>
            <a:endParaRPr lang="en-US" dirty="0">
              <a:sym typeface="Wingdings" pitchFamily="2" charset="2"/>
            </a:endParaRPr>
          </a:p>
          <a:p>
            <a:endParaRPr lang="en-US" dirty="0"/>
          </a:p>
          <a:p>
            <a:endParaRPr lang="en-US" dirty="0"/>
          </a:p>
        </p:txBody>
      </p:sp>
      <p:sp>
        <p:nvSpPr>
          <p:cNvPr id="3" name="Title 2"/>
          <p:cNvSpPr>
            <a:spLocks noGrp="1"/>
          </p:cNvSpPr>
          <p:nvPr>
            <p:ph type="title"/>
          </p:nvPr>
        </p:nvSpPr>
        <p:spPr>
          <a:xfrm>
            <a:off x="481519" y="0"/>
            <a:ext cx="4572000" cy="1143000"/>
          </a:xfrm>
        </p:spPr>
        <p:txBody>
          <a:bodyPr/>
          <a:lstStyle/>
          <a:p>
            <a:r>
              <a:rPr lang="en-US" dirty="0"/>
              <a:t>ĐIỀU TRỊ</a:t>
            </a:r>
          </a:p>
        </p:txBody>
      </p:sp>
      <p:sp>
        <p:nvSpPr>
          <p:cNvPr id="4" name="Rounded Rectangle 3"/>
          <p:cNvSpPr/>
          <p:nvPr/>
        </p:nvSpPr>
        <p:spPr>
          <a:xfrm>
            <a:off x="5029200" y="9144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XỬ TRÍ TẠI HIỆN TRƯỜNG</a:t>
            </a:r>
          </a:p>
        </p:txBody>
      </p:sp>
    </p:spTree>
    <p:extLst>
      <p:ext uri="{BB962C8B-B14F-4D97-AF65-F5344CB8AC3E}">
        <p14:creationId xmlns:p14="http://schemas.microsoft.com/office/powerpoint/2010/main" val="328231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10600" cy="4830763"/>
          </a:xfrm>
        </p:spPr>
        <p:txBody>
          <a:bodyPr/>
          <a:lstStyle/>
          <a:p>
            <a:pPr marL="109728" indent="0">
              <a:buNone/>
            </a:pPr>
            <a:r>
              <a:rPr lang="en-US" b="1" dirty="0">
                <a:solidFill>
                  <a:schemeClr val="accent2"/>
                </a:solidFill>
              </a:rPr>
              <a:t>KHÔNG</a:t>
            </a:r>
          </a:p>
          <a:p>
            <a:pPr>
              <a:buFont typeface="Courier New" pitchFamily="49" charset="0"/>
              <a:buChar char="o"/>
            </a:pPr>
            <a:r>
              <a:rPr lang="en-US" err="1"/>
              <a:t>Xốc</a:t>
            </a:r>
            <a:r>
              <a:rPr lang="en-US"/>
              <a:t> </a:t>
            </a:r>
            <a:r>
              <a:rPr lang="en-US" smtClean="0"/>
              <a:t>nước </a:t>
            </a:r>
            <a:r>
              <a:rPr lang="en-US" sz="1800" smtClean="0"/>
              <a:t>(nước trong phổi không ra được)</a:t>
            </a:r>
            <a:endParaRPr lang="en-US" sz="1800" dirty="0"/>
          </a:p>
          <a:p>
            <a:pPr>
              <a:buFont typeface="Courier New" pitchFamily="49" charset="0"/>
              <a:buChar char="o"/>
            </a:pPr>
            <a:r>
              <a:rPr lang="en-US" dirty="0" err="1"/>
              <a:t>Hemlich</a:t>
            </a:r>
            <a:r>
              <a:rPr lang="en-US" dirty="0"/>
              <a:t>, </a:t>
            </a:r>
            <a:r>
              <a:rPr lang="en-US" err="1"/>
              <a:t>ấn</a:t>
            </a:r>
            <a:r>
              <a:rPr lang="en-US"/>
              <a:t> </a:t>
            </a:r>
            <a:r>
              <a:rPr lang="en-US" smtClean="0"/>
              <a:t>bụng </a:t>
            </a:r>
            <a:r>
              <a:rPr lang="en-US" sz="1800" smtClean="0"/>
              <a:t>(nguyên nhân ngưng tim ngưng thở là thiếu oxi chứ không phải do dị vật)</a:t>
            </a:r>
            <a:endParaRPr lang="en-US" sz="1800" dirty="0"/>
          </a:p>
          <a:p>
            <a:pPr>
              <a:buFont typeface="Courier New" pitchFamily="49" charset="0"/>
              <a:buChar char="o"/>
            </a:pPr>
            <a:r>
              <a:rPr lang="en-US" dirty="0" err="1"/>
              <a:t>Nằm</a:t>
            </a:r>
            <a:r>
              <a:rPr lang="en-US" dirty="0"/>
              <a:t> </a:t>
            </a:r>
            <a:r>
              <a:rPr lang="en-US" dirty="0" err="1"/>
              <a:t>đầu</a:t>
            </a:r>
            <a:r>
              <a:rPr lang="en-US" dirty="0"/>
              <a:t> </a:t>
            </a:r>
            <a:r>
              <a:rPr lang="en-US" dirty="0" err="1"/>
              <a:t>thấp</a:t>
            </a:r>
            <a:r>
              <a:rPr lang="en-US" dirty="0"/>
              <a:t> </a:t>
            </a:r>
            <a:r>
              <a:rPr lang="en-US" dirty="0" err="1"/>
              <a:t>để</a:t>
            </a:r>
            <a:r>
              <a:rPr lang="en-US" dirty="0"/>
              <a:t> </a:t>
            </a:r>
            <a:r>
              <a:rPr lang="en-US" dirty="0" err="1"/>
              <a:t>nước</a:t>
            </a:r>
            <a:r>
              <a:rPr lang="en-US" dirty="0"/>
              <a:t> </a:t>
            </a:r>
            <a:r>
              <a:rPr lang="en-US" dirty="0" err="1"/>
              <a:t>chảy</a:t>
            </a:r>
            <a:r>
              <a:rPr lang="en-US" dirty="0"/>
              <a:t> </a:t>
            </a:r>
            <a:r>
              <a:rPr lang="en-US" dirty="0" err="1"/>
              <a:t>ra</a:t>
            </a:r>
            <a:endParaRPr lang="en-US" dirty="0"/>
          </a:p>
          <a:p>
            <a:pPr>
              <a:buFont typeface="Courier New" pitchFamily="49" charset="0"/>
              <a:buChar char="o"/>
            </a:pPr>
            <a:r>
              <a:rPr lang="en-US" err="1"/>
              <a:t>Hơ</a:t>
            </a:r>
            <a:r>
              <a:rPr lang="en-US"/>
              <a:t> </a:t>
            </a:r>
            <a:r>
              <a:rPr lang="en-US" smtClean="0"/>
              <a:t>lửa </a:t>
            </a:r>
            <a:r>
              <a:rPr lang="en-US" sz="1800" smtClean="0"/>
              <a:t>(làm cho BN dãn mạch, mất thời gian sơ cứu)</a:t>
            </a:r>
            <a:endParaRPr lang="en-US" sz="1800" dirty="0"/>
          </a:p>
          <a:p>
            <a:pPr marL="109728" indent="0">
              <a:buNone/>
            </a:pPr>
            <a:r>
              <a:rPr lang="en-US" dirty="0" err="1">
                <a:sym typeface="Wingdings" pitchFamily="2" charset="2"/>
              </a:rPr>
              <a:t>Hồi</a:t>
            </a:r>
            <a:r>
              <a:rPr lang="en-US" dirty="0">
                <a:sym typeface="Wingdings" pitchFamily="2" charset="2"/>
              </a:rPr>
              <a:t> </a:t>
            </a:r>
            <a:r>
              <a:rPr lang="en-US" dirty="0" err="1">
                <a:sym typeface="Wingdings" pitchFamily="2" charset="2"/>
              </a:rPr>
              <a:t>sức</a:t>
            </a:r>
            <a:r>
              <a:rPr lang="en-US" dirty="0">
                <a:sym typeface="Wingdings" pitchFamily="2" charset="2"/>
              </a:rPr>
              <a:t> </a:t>
            </a:r>
            <a:r>
              <a:rPr lang="en-US" dirty="0" err="1">
                <a:sym typeface="Wingdings" pitchFamily="2" charset="2"/>
              </a:rPr>
              <a:t>đến</a:t>
            </a:r>
            <a:r>
              <a:rPr lang="en-US" dirty="0">
                <a:sym typeface="Wingdings" pitchFamily="2" charset="2"/>
              </a:rPr>
              <a:t> </a:t>
            </a:r>
            <a:r>
              <a:rPr lang="en-US" dirty="0" err="1">
                <a:sym typeface="Wingdings" pitchFamily="2" charset="2"/>
              </a:rPr>
              <a:t>khi</a:t>
            </a:r>
            <a:endParaRPr lang="en-US" dirty="0">
              <a:sym typeface="Wingdings" pitchFamily="2" charset="2"/>
            </a:endParaRPr>
          </a:p>
          <a:p>
            <a:pPr>
              <a:buFont typeface="Courier New" pitchFamily="49" charset="0"/>
              <a:buChar char="o"/>
            </a:pPr>
            <a:r>
              <a:rPr lang="en-US" dirty="0" err="1">
                <a:sym typeface="Wingdings" pitchFamily="2" charset="2"/>
              </a:rPr>
              <a:t>Hồi</a:t>
            </a:r>
            <a:r>
              <a:rPr lang="en-US" dirty="0">
                <a:sym typeface="Wingdings" pitchFamily="2" charset="2"/>
              </a:rPr>
              <a:t> </a:t>
            </a:r>
            <a:r>
              <a:rPr lang="en-US" dirty="0" err="1">
                <a:sym typeface="Wingdings" pitchFamily="2" charset="2"/>
              </a:rPr>
              <a:t>sức</a:t>
            </a:r>
            <a:r>
              <a:rPr lang="en-US" dirty="0">
                <a:sym typeface="Wingdings" pitchFamily="2" charset="2"/>
              </a:rPr>
              <a:t> </a:t>
            </a:r>
            <a:r>
              <a:rPr lang="en-US" dirty="0" err="1">
                <a:sym typeface="Wingdings" pitchFamily="2" charset="2"/>
              </a:rPr>
              <a:t>trên</a:t>
            </a:r>
            <a:r>
              <a:rPr lang="en-US" dirty="0">
                <a:sym typeface="Wingdings" pitchFamily="2" charset="2"/>
              </a:rPr>
              <a:t> 20 </a:t>
            </a:r>
            <a:r>
              <a:rPr lang="en-US" dirty="0" err="1">
                <a:sym typeface="Wingdings" pitchFamily="2" charset="2"/>
              </a:rPr>
              <a:t>phút</a:t>
            </a:r>
            <a:r>
              <a:rPr lang="en-US" dirty="0">
                <a:sym typeface="Wingdings" pitchFamily="2" charset="2"/>
              </a:rPr>
              <a:t> </a:t>
            </a:r>
            <a:r>
              <a:rPr lang="en-US" dirty="0" err="1">
                <a:sym typeface="Wingdings" pitchFamily="2" charset="2"/>
              </a:rPr>
              <a:t>mà</a:t>
            </a:r>
            <a:r>
              <a:rPr lang="en-US" dirty="0">
                <a:sym typeface="Wingdings" pitchFamily="2" charset="2"/>
              </a:rPr>
              <a:t> </a:t>
            </a:r>
            <a:r>
              <a:rPr lang="en-US" dirty="0" err="1">
                <a:sym typeface="Wingdings" pitchFamily="2" charset="2"/>
              </a:rPr>
              <a:t>không</a:t>
            </a:r>
            <a:r>
              <a:rPr lang="en-US" dirty="0">
                <a:sym typeface="Wingdings" pitchFamily="2" charset="2"/>
              </a:rPr>
              <a:t> </a:t>
            </a:r>
            <a:r>
              <a:rPr lang="en-US" dirty="0" err="1">
                <a:sym typeface="Wingdings" pitchFamily="2" charset="2"/>
              </a:rPr>
              <a:t>có</a:t>
            </a:r>
            <a:r>
              <a:rPr lang="en-US" dirty="0">
                <a:sym typeface="Wingdings" pitchFamily="2" charset="2"/>
              </a:rPr>
              <a:t> </a:t>
            </a:r>
            <a:r>
              <a:rPr lang="en-US" dirty="0" err="1">
                <a:sym typeface="Wingdings" pitchFamily="2" charset="2"/>
              </a:rPr>
              <a:t>tim</a:t>
            </a:r>
            <a:endParaRPr lang="en-US" dirty="0">
              <a:sym typeface="Wingdings" pitchFamily="2" charset="2"/>
            </a:endParaRPr>
          </a:p>
          <a:p>
            <a:pPr>
              <a:buFont typeface="Courier New" pitchFamily="49" charset="0"/>
              <a:buChar char="o"/>
            </a:pPr>
            <a:r>
              <a:rPr lang="en-US" dirty="0" err="1">
                <a:sym typeface="Wingdings" pitchFamily="2" charset="2"/>
              </a:rPr>
              <a:t>Khi</a:t>
            </a:r>
            <a:r>
              <a:rPr lang="en-US" dirty="0">
                <a:sym typeface="Wingdings" pitchFamily="2" charset="2"/>
              </a:rPr>
              <a:t> </a:t>
            </a:r>
            <a:r>
              <a:rPr lang="en-US" dirty="0" err="1">
                <a:sym typeface="Wingdings" pitchFamily="2" charset="2"/>
              </a:rPr>
              <a:t>ấm</a:t>
            </a:r>
            <a:r>
              <a:rPr lang="en-US" dirty="0">
                <a:sym typeface="Wingdings" pitchFamily="2" charset="2"/>
              </a:rPr>
              <a:t> </a:t>
            </a:r>
            <a:r>
              <a:rPr lang="en-US" dirty="0" err="1">
                <a:sym typeface="Wingdings" pitchFamily="2" charset="2"/>
              </a:rPr>
              <a:t>lại</a:t>
            </a:r>
            <a:r>
              <a:rPr lang="en-US" dirty="0">
                <a:sym typeface="Wingdings" pitchFamily="2" charset="2"/>
              </a:rPr>
              <a:t> </a:t>
            </a:r>
            <a:r>
              <a:rPr lang="en-US" dirty="0" err="1">
                <a:sym typeface="Wingdings" pitchFamily="2" charset="2"/>
              </a:rPr>
              <a:t>nếu</a:t>
            </a:r>
            <a:r>
              <a:rPr lang="en-US" dirty="0">
                <a:sym typeface="Wingdings" pitchFamily="2" charset="2"/>
              </a:rPr>
              <a:t> </a:t>
            </a:r>
            <a:r>
              <a:rPr lang="en-US" dirty="0" err="1">
                <a:sym typeface="Wingdings" pitchFamily="2" charset="2"/>
              </a:rPr>
              <a:t>có</a:t>
            </a:r>
            <a:r>
              <a:rPr lang="en-US" dirty="0">
                <a:sym typeface="Wingdings" pitchFamily="2" charset="2"/>
              </a:rPr>
              <a:t> </a:t>
            </a:r>
            <a:r>
              <a:rPr lang="en-US" dirty="0" err="1">
                <a:sym typeface="Wingdings" pitchFamily="2" charset="2"/>
              </a:rPr>
              <a:t>hạ</a:t>
            </a:r>
            <a:r>
              <a:rPr lang="en-US" dirty="0">
                <a:sym typeface="Wingdings" pitchFamily="2" charset="2"/>
              </a:rPr>
              <a:t> </a:t>
            </a:r>
            <a:r>
              <a:rPr lang="en-US" dirty="0" err="1">
                <a:sym typeface="Wingdings" pitchFamily="2" charset="2"/>
              </a:rPr>
              <a:t>thân</a:t>
            </a:r>
            <a:r>
              <a:rPr lang="en-US" dirty="0">
                <a:sym typeface="Wingdings" pitchFamily="2" charset="2"/>
              </a:rPr>
              <a:t> </a:t>
            </a:r>
            <a:r>
              <a:rPr lang="en-US" dirty="0" err="1">
                <a:sym typeface="Wingdings" pitchFamily="2" charset="2"/>
              </a:rPr>
              <a:t>nhiệt</a:t>
            </a:r>
            <a:endParaRPr lang="en-US" dirty="0">
              <a:sym typeface="Wingdings" pitchFamily="2" charset="2"/>
            </a:endParaRPr>
          </a:p>
          <a:p>
            <a:pPr>
              <a:buFont typeface="Courier New" pitchFamily="49" charset="0"/>
              <a:buChar char="o"/>
            </a:pPr>
            <a:endParaRPr lang="en-US" dirty="0">
              <a:sym typeface="Wingdings" pitchFamily="2" charset="2"/>
            </a:endParaRPr>
          </a:p>
          <a:p>
            <a:endParaRPr lang="en-US" dirty="0"/>
          </a:p>
          <a:p>
            <a:endParaRPr lang="en-US" dirty="0"/>
          </a:p>
        </p:txBody>
      </p:sp>
      <p:sp>
        <p:nvSpPr>
          <p:cNvPr id="3" name="Title 2"/>
          <p:cNvSpPr>
            <a:spLocks noGrp="1"/>
          </p:cNvSpPr>
          <p:nvPr>
            <p:ph type="title"/>
          </p:nvPr>
        </p:nvSpPr>
        <p:spPr>
          <a:xfrm>
            <a:off x="481519" y="0"/>
            <a:ext cx="4572000" cy="1143000"/>
          </a:xfrm>
        </p:spPr>
        <p:txBody>
          <a:bodyPr/>
          <a:lstStyle/>
          <a:p>
            <a:r>
              <a:rPr lang="en-US" dirty="0"/>
              <a:t>ĐIỀU TRỊ</a:t>
            </a:r>
          </a:p>
        </p:txBody>
      </p:sp>
      <p:sp>
        <p:nvSpPr>
          <p:cNvPr id="4" name="Rounded Rectangle 3"/>
          <p:cNvSpPr/>
          <p:nvPr/>
        </p:nvSpPr>
        <p:spPr>
          <a:xfrm>
            <a:off x="5029200" y="9144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XỬ TRÍ TẠI HIỆN TRƯỜNG</a:t>
            </a:r>
          </a:p>
        </p:txBody>
      </p:sp>
    </p:spTree>
    <p:extLst>
      <p:ext uri="{BB962C8B-B14F-4D97-AF65-F5344CB8AC3E}">
        <p14:creationId xmlns:p14="http://schemas.microsoft.com/office/powerpoint/2010/main" val="2011854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10600" cy="4830763"/>
          </a:xfrm>
        </p:spPr>
        <p:txBody>
          <a:bodyPr/>
          <a:lstStyle/>
          <a:p>
            <a:pPr marL="109728" indent="0">
              <a:buNone/>
            </a:pPr>
            <a:r>
              <a:rPr lang="en-US" b="1" dirty="0" err="1"/>
              <a:t>Chỉ</a:t>
            </a:r>
            <a:r>
              <a:rPr lang="en-US" b="1" dirty="0"/>
              <a:t> </a:t>
            </a:r>
            <a:r>
              <a:rPr lang="en-US" b="1" dirty="0" err="1"/>
              <a:t>định</a:t>
            </a:r>
            <a:r>
              <a:rPr lang="en-US" b="1" dirty="0"/>
              <a:t> </a:t>
            </a:r>
            <a:r>
              <a:rPr lang="en-US" b="1" err="1"/>
              <a:t>đặt</a:t>
            </a:r>
            <a:r>
              <a:rPr lang="en-US" b="1"/>
              <a:t> </a:t>
            </a:r>
            <a:r>
              <a:rPr lang="en-US" b="1" smtClean="0"/>
              <a:t>NKQ (có thi)</a:t>
            </a:r>
            <a:endParaRPr lang="en-US" b="1" dirty="0"/>
          </a:p>
          <a:p>
            <a:pPr>
              <a:buFont typeface="Courier New" pitchFamily="49" charset="0"/>
              <a:buChar char="o"/>
            </a:pPr>
            <a:r>
              <a:rPr lang="en-US" dirty="0"/>
              <a:t>SHH </a:t>
            </a:r>
            <a:r>
              <a:rPr lang="en-US" dirty="0" err="1"/>
              <a:t>nặng</a:t>
            </a:r>
            <a:r>
              <a:rPr lang="en-US" dirty="0"/>
              <a:t>: PaO2&lt; 60mmHg </a:t>
            </a:r>
            <a:r>
              <a:rPr lang="en-US" dirty="0" err="1"/>
              <a:t>hoặc</a:t>
            </a:r>
            <a:r>
              <a:rPr lang="en-US" dirty="0"/>
              <a:t> SpO2 &lt; 90% </a:t>
            </a:r>
            <a:r>
              <a:rPr lang="en-US" dirty="0" err="1"/>
              <a:t>dù</a:t>
            </a:r>
            <a:r>
              <a:rPr lang="en-US" dirty="0"/>
              <a:t> </a:t>
            </a:r>
            <a:r>
              <a:rPr lang="en-US" dirty="0" err="1"/>
              <a:t>thở</a:t>
            </a:r>
            <a:r>
              <a:rPr lang="en-US" dirty="0"/>
              <a:t> CPAP; PaCO2 &gt; 50 mmHg</a:t>
            </a:r>
          </a:p>
          <a:p>
            <a:pPr>
              <a:buFont typeface="Courier New" pitchFamily="49" charset="0"/>
              <a:buChar char="o"/>
            </a:pPr>
            <a:r>
              <a:rPr lang="en-US" dirty="0" err="1"/>
              <a:t>Ngưng</a:t>
            </a:r>
            <a:r>
              <a:rPr lang="en-US" dirty="0"/>
              <a:t> </a:t>
            </a:r>
            <a:r>
              <a:rPr lang="en-US" dirty="0" err="1"/>
              <a:t>tim</a:t>
            </a:r>
            <a:r>
              <a:rPr lang="en-US" dirty="0"/>
              <a:t>, </a:t>
            </a:r>
            <a:r>
              <a:rPr lang="en-US" dirty="0" err="1"/>
              <a:t>ngưng</a:t>
            </a:r>
            <a:r>
              <a:rPr lang="en-US" dirty="0"/>
              <a:t> </a:t>
            </a:r>
            <a:r>
              <a:rPr lang="en-US" dirty="0" err="1"/>
              <a:t>thở</a:t>
            </a:r>
            <a:endParaRPr lang="en-US" dirty="0"/>
          </a:p>
          <a:p>
            <a:pPr>
              <a:buFont typeface="Courier New" pitchFamily="49" charset="0"/>
              <a:buChar char="o"/>
            </a:pPr>
            <a:r>
              <a:rPr lang="en-US" dirty="0" err="1"/>
              <a:t>Tổn</a:t>
            </a:r>
            <a:r>
              <a:rPr lang="en-US" dirty="0"/>
              <a:t> </a:t>
            </a:r>
            <a:r>
              <a:rPr lang="en-US" dirty="0" err="1"/>
              <a:t>thương</a:t>
            </a:r>
            <a:r>
              <a:rPr lang="en-US" dirty="0"/>
              <a:t> </a:t>
            </a:r>
            <a:r>
              <a:rPr lang="en-US" dirty="0" err="1"/>
              <a:t>thần</a:t>
            </a:r>
            <a:r>
              <a:rPr lang="en-US" dirty="0"/>
              <a:t> </a:t>
            </a:r>
            <a:r>
              <a:rPr lang="en-US" dirty="0" err="1"/>
              <a:t>kinh</a:t>
            </a:r>
            <a:r>
              <a:rPr lang="en-US" dirty="0"/>
              <a:t>: </a:t>
            </a:r>
            <a:r>
              <a:rPr lang="en-US" dirty="0" err="1"/>
              <a:t>dấu</a:t>
            </a:r>
            <a:r>
              <a:rPr lang="en-US" dirty="0"/>
              <a:t> </a:t>
            </a:r>
            <a:r>
              <a:rPr lang="en-US" dirty="0" err="1"/>
              <a:t>thần</a:t>
            </a:r>
            <a:r>
              <a:rPr lang="en-US" dirty="0"/>
              <a:t> </a:t>
            </a:r>
            <a:r>
              <a:rPr lang="en-US" dirty="0" err="1"/>
              <a:t>kinh</a:t>
            </a:r>
            <a:r>
              <a:rPr lang="en-US" dirty="0"/>
              <a:t> </a:t>
            </a:r>
            <a:r>
              <a:rPr lang="en-US" dirty="0" err="1"/>
              <a:t>khu</a:t>
            </a:r>
            <a:r>
              <a:rPr lang="en-US" dirty="0"/>
              <a:t> </a:t>
            </a:r>
            <a:r>
              <a:rPr lang="en-US" dirty="0" err="1"/>
              <a:t>trú</a:t>
            </a:r>
            <a:r>
              <a:rPr lang="en-US" dirty="0"/>
              <a:t>/GCS </a:t>
            </a:r>
            <a:r>
              <a:rPr lang="en-US"/>
              <a:t>&lt; </a:t>
            </a:r>
            <a:r>
              <a:rPr lang="en-US" smtClean="0"/>
              <a:t>12đ </a:t>
            </a:r>
            <a:r>
              <a:rPr lang="en-US" sz="1800" smtClean="0"/>
              <a:t>(BN ngồng liên tục </a:t>
            </a:r>
            <a:r>
              <a:rPr lang="en-US" sz="1800" smtClean="0">
                <a:sym typeface="Wingdings" pitchFamily="2" charset="2"/>
              </a:rPr>
              <a:t> M 2-3)</a:t>
            </a:r>
            <a:endParaRPr lang="en-US" sz="1800" dirty="0"/>
          </a:p>
          <a:p>
            <a:pPr>
              <a:buFont typeface="Courier New" pitchFamily="49" charset="0"/>
              <a:buChar char="o"/>
            </a:pPr>
            <a:r>
              <a:rPr lang="en-US" dirty="0" err="1"/>
              <a:t>Hạ</a:t>
            </a:r>
            <a:r>
              <a:rPr lang="en-US" dirty="0"/>
              <a:t> </a:t>
            </a:r>
            <a:r>
              <a:rPr lang="en-US" dirty="0" err="1"/>
              <a:t>thân</a:t>
            </a:r>
            <a:r>
              <a:rPr lang="en-US" dirty="0"/>
              <a:t> </a:t>
            </a:r>
            <a:r>
              <a:rPr lang="en-US" dirty="0" err="1"/>
              <a:t>nhiệt</a:t>
            </a:r>
            <a:endParaRPr lang="en-US" dirty="0"/>
          </a:p>
          <a:p>
            <a:pPr>
              <a:buFont typeface="Courier New" pitchFamily="49" charset="0"/>
              <a:buChar char="o"/>
            </a:pPr>
            <a:r>
              <a:rPr lang="en-US" dirty="0" err="1"/>
              <a:t>Chấn</a:t>
            </a:r>
            <a:r>
              <a:rPr lang="en-US" dirty="0"/>
              <a:t> </a:t>
            </a:r>
            <a:r>
              <a:rPr lang="en-US" dirty="0" err="1"/>
              <a:t>thương</a:t>
            </a:r>
            <a:r>
              <a:rPr lang="en-US" dirty="0"/>
              <a:t> </a:t>
            </a:r>
            <a:r>
              <a:rPr lang="en-US" dirty="0" err="1"/>
              <a:t>cột</a:t>
            </a:r>
            <a:r>
              <a:rPr lang="en-US" dirty="0"/>
              <a:t> </a:t>
            </a:r>
            <a:r>
              <a:rPr lang="en-US" dirty="0" err="1"/>
              <a:t>sống</a:t>
            </a:r>
            <a:r>
              <a:rPr lang="en-US" dirty="0"/>
              <a:t> </a:t>
            </a:r>
            <a:r>
              <a:rPr lang="en-US" dirty="0" err="1"/>
              <a:t>cổ</a:t>
            </a:r>
            <a:endParaRPr lang="en-US" dirty="0"/>
          </a:p>
          <a:p>
            <a:pPr>
              <a:buFont typeface="Courier New" pitchFamily="49" charset="0"/>
              <a:buChar char="o"/>
            </a:pPr>
            <a:endParaRPr lang="en-US" dirty="0"/>
          </a:p>
        </p:txBody>
      </p:sp>
      <p:sp>
        <p:nvSpPr>
          <p:cNvPr id="3" name="Title 2"/>
          <p:cNvSpPr>
            <a:spLocks noGrp="1"/>
          </p:cNvSpPr>
          <p:nvPr>
            <p:ph type="title"/>
          </p:nvPr>
        </p:nvSpPr>
        <p:spPr>
          <a:xfrm>
            <a:off x="481519" y="0"/>
            <a:ext cx="4572000" cy="1143000"/>
          </a:xfrm>
        </p:spPr>
        <p:txBody>
          <a:bodyPr/>
          <a:lstStyle/>
          <a:p>
            <a:r>
              <a:rPr lang="en-US" dirty="0"/>
              <a:t>ĐIỀU TRỊ</a:t>
            </a:r>
          </a:p>
        </p:txBody>
      </p:sp>
      <p:sp>
        <p:nvSpPr>
          <p:cNvPr id="4" name="Rounded Rectangle 3"/>
          <p:cNvSpPr/>
          <p:nvPr/>
        </p:nvSpPr>
        <p:spPr>
          <a:xfrm>
            <a:off x="5029200" y="7620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ĐIỀU TRỊ TẠI BỆNH VIỆN</a:t>
            </a:r>
          </a:p>
        </p:txBody>
      </p:sp>
    </p:spTree>
    <p:extLst>
      <p:ext uri="{BB962C8B-B14F-4D97-AF65-F5344CB8AC3E}">
        <p14:creationId xmlns:p14="http://schemas.microsoft.com/office/powerpoint/2010/main" val="30015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10600" cy="4830763"/>
          </a:xfrm>
        </p:spPr>
        <p:txBody>
          <a:bodyPr/>
          <a:lstStyle/>
          <a:p>
            <a:r>
              <a:rPr lang="en-US" dirty="0" err="1"/>
              <a:t>Cung</a:t>
            </a:r>
            <a:r>
              <a:rPr lang="en-US" dirty="0"/>
              <a:t> </a:t>
            </a:r>
            <a:r>
              <a:rPr lang="en-US" dirty="0" err="1"/>
              <a:t>cấp</a:t>
            </a:r>
            <a:r>
              <a:rPr lang="en-US" dirty="0"/>
              <a:t> oxy </a:t>
            </a:r>
            <a:r>
              <a:rPr lang="en-US" dirty="0" err="1"/>
              <a:t>nếu</a:t>
            </a:r>
            <a:r>
              <a:rPr lang="en-US" dirty="0"/>
              <a:t> </a:t>
            </a:r>
            <a:r>
              <a:rPr lang="en-US" dirty="0" err="1"/>
              <a:t>suy</a:t>
            </a:r>
            <a:r>
              <a:rPr lang="en-US" dirty="0"/>
              <a:t> </a:t>
            </a:r>
            <a:r>
              <a:rPr lang="en-US" dirty="0" err="1"/>
              <a:t>hô</a:t>
            </a:r>
            <a:r>
              <a:rPr lang="en-US" dirty="0"/>
              <a:t> </a:t>
            </a:r>
            <a:r>
              <a:rPr lang="en-US" dirty="0" err="1"/>
              <a:t>hấp</a:t>
            </a:r>
            <a:endParaRPr lang="en-US" dirty="0"/>
          </a:p>
          <a:p>
            <a:r>
              <a:rPr lang="en-US" dirty="0" err="1"/>
              <a:t>Cố</a:t>
            </a:r>
            <a:r>
              <a:rPr lang="en-US" dirty="0"/>
              <a:t> </a:t>
            </a:r>
            <a:r>
              <a:rPr lang="en-US" dirty="0" err="1"/>
              <a:t>định</a:t>
            </a:r>
            <a:r>
              <a:rPr lang="en-US" dirty="0"/>
              <a:t> </a:t>
            </a:r>
            <a:r>
              <a:rPr lang="en-US" dirty="0" err="1"/>
              <a:t>cột</a:t>
            </a:r>
            <a:r>
              <a:rPr lang="en-US" dirty="0"/>
              <a:t> </a:t>
            </a:r>
            <a:r>
              <a:rPr lang="en-US" dirty="0" err="1"/>
              <a:t>sống</a:t>
            </a:r>
            <a:r>
              <a:rPr lang="en-US" dirty="0"/>
              <a:t> </a:t>
            </a:r>
            <a:r>
              <a:rPr lang="en-US" dirty="0" err="1"/>
              <a:t>cổ</a:t>
            </a:r>
            <a:r>
              <a:rPr lang="en-US" dirty="0"/>
              <a:t> </a:t>
            </a:r>
            <a:r>
              <a:rPr lang="en-US" dirty="0" err="1"/>
              <a:t>nếu</a:t>
            </a:r>
            <a:r>
              <a:rPr lang="en-US" dirty="0"/>
              <a:t> LS </a:t>
            </a:r>
            <a:r>
              <a:rPr lang="en-US" dirty="0" err="1"/>
              <a:t>nghi</a:t>
            </a:r>
            <a:r>
              <a:rPr lang="en-US" dirty="0"/>
              <a:t> </a:t>
            </a:r>
            <a:r>
              <a:rPr lang="en-US" dirty="0" err="1"/>
              <a:t>ngờ</a:t>
            </a:r>
            <a:r>
              <a:rPr lang="en-US" dirty="0"/>
              <a:t> </a:t>
            </a:r>
            <a:r>
              <a:rPr lang="en-US" dirty="0" err="1"/>
              <a:t>hoặc</a:t>
            </a:r>
            <a:r>
              <a:rPr lang="en-US" dirty="0"/>
              <a:t> </a:t>
            </a:r>
            <a:r>
              <a:rPr lang="en-US" dirty="0" err="1"/>
              <a:t>nhảy</a:t>
            </a:r>
            <a:r>
              <a:rPr lang="en-US" dirty="0"/>
              <a:t> ở </a:t>
            </a:r>
            <a:r>
              <a:rPr lang="en-US" dirty="0" err="1"/>
              <a:t>vùng</a:t>
            </a:r>
            <a:r>
              <a:rPr lang="en-US" dirty="0"/>
              <a:t> </a:t>
            </a:r>
            <a:r>
              <a:rPr lang="en-US" dirty="0" err="1"/>
              <a:t>nước</a:t>
            </a:r>
            <a:r>
              <a:rPr lang="en-US" dirty="0"/>
              <a:t> </a:t>
            </a:r>
            <a:r>
              <a:rPr lang="en-US" dirty="0" err="1"/>
              <a:t>cạn</a:t>
            </a:r>
            <a:endParaRPr lang="en-US" dirty="0"/>
          </a:p>
          <a:p>
            <a:r>
              <a:rPr lang="en-US" dirty="0" err="1"/>
              <a:t>Loại</a:t>
            </a:r>
            <a:r>
              <a:rPr lang="en-US" dirty="0"/>
              <a:t> </a:t>
            </a:r>
            <a:r>
              <a:rPr lang="en-US" dirty="0" err="1"/>
              <a:t>bỏ</a:t>
            </a:r>
            <a:r>
              <a:rPr lang="en-US" dirty="0"/>
              <a:t> </a:t>
            </a:r>
            <a:r>
              <a:rPr lang="en-US" dirty="0" err="1"/>
              <a:t>áo</a:t>
            </a:r>
            <a:r>
              <a:rPr lang="en-US" dirty="0"/>
              <a:t> </a:t>
            </a:r>
            <a:r>
              <a:rPr lang="en-US" dirty="0" err="1"/>
              <a:t>quần</a:t>
            </a:r>
            <a:r>
              <a:rPr lang="en-US" dirty="0"/>
              <a:t> </a:t>
            </a:r>
            <a:r>
              <a:rPr lang="en-US" dirty="0" err="1"/>
              <a:t>ướt</a:t>
            </a:r>
            <a:r>
              <a:rPr lang="en-US" dirty="0"/>
              <a:t>, </a:t>
            </a:r>
            <a:r>
              <a:rPr lang="en-US" dirty="0" err="1"/>
              <a:t>giữ</a:t>
            </a:r>
            <a:r>
              <a:rPr lang="en-US" dirty="0"/>
              <a:t> </a:t>
            </a:r>
            <a:r>
              <a:rPr lang="en-US" dirty="0" err="1"/>
              <a:t>ấm</a:t>
            </a:r>
            <a:endParaRPr lang="en-US" dirty="0"/>
          </a:p>
          <a:p>
            <a:endParaRPr lang="en-US" dirty="0"/>
          </a:p>
        </p:txBody>
      </p:sp>
      <p:sp>
        <p:nvSpPr>
          <p:cNvPr id="3" name="Title 2"/>
          <p:cNvSpPr>
            <a:spLocks noGrp="1"/>
          </p:cNvSpPr>
          <p:nvPr>
            <p:ph type="title"/>
          </p:nvPr>
        </p:nvSpPr>
        <p:spPr>
          <a:xfrm>
            <a:off x="481519" y="0"/>
            <a:ext cx="4572000" cy="1143000"/>
          </a:xfrm>
        </p:spPr>
        <p:txBody>
          <a:bodyPr/>
          <a:lstStyle/>
          <a:p>
            <a:r>
              <a:rPr lang="en-US" dirty="0"/>
              <a:t>ĐIỀU TRỊ</a:t>
            </a:r>
          </a:p>
        </p:txBody>
      </p:sp>
      <p:sp>
        <p:nvSpPr>
          <p:cNvPr id="4" name="Rounded Rectangle 3"/>
          <p:cNvSpPr/>
          <p:nvPr/>
        </p:nvSpPr>
        <p:spPr>
          <a:xfrm>
            <a:off x="5029200" y="7620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ĐIỀU TRỊ TẠI BỆNH VIỆN</a:t>
            </a:r>
          </a:p>
        </p:txBody>
      </p:sp>
    </p:spTree>
    <p:extLst>
      <p:ext uri="{BB962C8B-B14F-4D97-AF65-F5344CB8AC3E}">
        <p14:creationId xmlns:p14="http://schemas.microsoft.com/office/powerpoint/2010/main" val="2618069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10600" cy="5059363"/>
          </a:xfrm>
        </p:spPr>
        <p:txBody>
          <a:bodyPr>
            <a:normAutofit fontScale="85000" lnSpcReduction="20000"/>
          </a:bodyPr>
          <a:lstStyle/>
          <a:p>
            <a:pPr marL="109728" indent="0">
              <a:buNone/>
            </a:pPr>
            <a:r>
              <a:rPr lang="en-US" dirty="0" err="1"/>
              <a:t>Thần</a:t>
            </a:r>
            <a:r>
              <a:rPr lang="en-US" dirty="0"/>
              <a:t> </a:t>
            </a:r>
            <a:r>
              <a:rPr lang="en-US" dirty="0" err="1"/>
              <a:t>kinh</a:t>
            </a:r>
            <a:endParaRPr lang="en-US" dirty="0"/>
          </a:p>
          <a:p>
            <a:pPr>
              <a:buFont typeface="Courier New" pitchFamily="49" charset="0"/>
              <a:buChar char="o"/>
            </a:pPr>
            <a:r>
              <a:rPr lang="en-US" dirty="0" err="1"/>
              <a:t>Yếu</a:t>
            </a:r>
            <a:r>
              <a:rPr lang="en-US" dirty="0"/>
              <a:t> </a:t>
            </a:r>
            <a:r>
              <a:rPr lang="en-US" dirty="0" err="1"/>
              <a:t>tố</a:t>
            </a:r>
            <a:r>
              <a:rPr lang="en-US" dirty="0"/>
              <a:t> </a:t>
            </a:r>
            <a:r>
              <a:rPr lang="en-US" dirty="0" err="1"/>
              <a:t>quyết</a:t>
            </a:r>
            <a:r>
              <a:rPr lang="en-US" dirty="0"/>
              <a:t> </a:t>
            </a:r>
            <a:r>
              <a:rPr lang="en-US" dirty="0" err="1"/>
              <a:t>định</a:t>
            </a:r>
            <a:r>
              <a:rPr lang="en-US" dirty="0"/>
              <a:t> </a:t>
            </a:r>
            <a:r>
              <a:rPr lang="en-US" dirty="0" err="1"/>
              <a:t>tổn</a:t>
            </a:r>
            <a:r>
              <a:rPr lang="en-US" dirty="0"/>
              <a:t> </a:t>
            </a:r>
            <a:r>
              <a:rPr lang="en-US" dirty="0" err="1"/>
              <a:t>thương</a:t>
            </a:r>
            <a:r>
              <a:rPr lang="en-US" dirty="0"/>
              <a:t>: </a:t>
            </a:r>
            <a:r>
              <a:rPr lang="en-US" dirty="0" err="1"/>
              <a:t>thời</a:t>
            </a:r>
            <a:r>
              <a:rPr lang="en-US" dirty="0"/>
              <a:t> </a:t>
            </a:r>
            <a:r>
              <a:rPr lang="en-US" dirty="0" err="1"/>
              <a:t>gian</a:t>
            </a:r>
            <a:r>
              <a:rPr lang="en-US" dirty="0"/>
              <a:t> </a:t>
            </a:r>
            <a:r>
              <a:rPr lang="en-US" dirty="0" err="1"/>
              <a:t>mất</a:t>
            </a:r>
            <a:r>
              <a:rPr lang="en-US" dirty="0"/>
              <a:t> tri </a:t>
            </a:r>
            <a:r>
              <a:rPr lang="en-US" dirty="0" err="1"/>
              <a:t>giác</a:t>
            </a:r>
            <a:r>
              <a:rPr lang="en-US" dirty="0"/>
              <a:t> </a:t>
            </a:r>
            <a:r>
              <a:rPr lang="en-US" dirty="0" err="1"/>
              <a:t>và</a:t>
            </a:r>
            <a:r>
              <a:rPr lang="en-US" dirty="0"/>
              <a:t> </a:t>
            </a:r>
            <a:r>
              <a:rPr lang="en-US" dirty="0" err="1"/>
              <a:t>tình</a:t>
            </a:r>
            <a:r>
              <a:rPr lang="en-US" dirty="0"/>
              <a:t> </a:t>
            </a:r>
            <a:r>
              <a:rPr lang="en-US" dirty="0" err="1"/>
              <a:t>trạng</a:t>
            </a:r>
            <a:r>
              <a:rPr lang="en-US" dirty="0"/>
              <a:t> </a:t>
            </a:r>
            <a:r>
              <a:rPr lang="en-US" dirty="0" err="1"/>
              <a:t>nhập</a:t>
            </a:r>
            <a:r>
              <a:rPr lang="en-US" dirty="0"/>
              <a:t> </a:t>
            </a:r>
            <a:r>
              <a:rPr lang="en-US" dirty="0" err="1"/>
              <a:t>viện</a:t>
            </a:r>
            <a:endParaRPr lang="en-US" dirty="0"/>
          </a:p>
          <a:p>
            <a:pPr>
              <a:buFont typeface="Courier New" pitchFamily="49" charset="0"/>
              <a:buChar char="o"/>
            </a:pPr>
            <a:r>
              <a:rPr lang="en-US" dirty="0" err="1"/>
              <a:t>Mục</a:t>
            </a:r>
            <a:r>
              <a:rPr lang="en-US" dirty="0"/>
              <a:t> </a:t>
            </a:r>
            <a:r>
              <a:rPr lang="en-US" dirty="0" err="1"/>
              <a:t>tiêu</a:t>
            </a:r>
            <a:r>
              <a:rPr lang="en-US" dirty="0"/>
              <a:t>: </a:t>
            </a:r>
            <a:r>
              <a:rPr lang="en-US" dirty="0" err="1"/>
              <a:t>ngăn</a:t>
            </a:r>
            <a:r>
              <a:rPr lang="en-US" dirty="0"/>
              <a:t> </a:t>
            </a:r>
            <a:r>
              <a:rPr lang="en-US" dirty="0" err="1"/>
              <a:t>ngừa</a:t>
            </a:r>
            <a:r>
              <a:rPr lang="en-US" dirty="0"/>
              <a:t> </a:t>
            </a:r>
            <a:r>
              <a:rPr lang="en-US" dirty="0" err="1"/>
              <a:t>tổn</a:t>
            </a:r>
            <a:r>
              <a:rPr lang="en-US" dirty="0"/>
              <a:t> </a:t>
            </a:r>
            <a:r>
              <a:rPr lang="en-US" dirty="0" err="1"/>
              <a:t>thương</a:t>
            </a:r>
            <a:r>
              <a:rPr lang="en-US" dirty="0"/>
              <a:t> </a:t>
            </a:r>
            <a:r>
              <a:rPr lang="en-US" dirty="0" err="1"/>
              <a:t>thần</a:t>
            </a:r>
            <a:r>
              <a:rPr lang="en-US" dirty="0"/>
              <a:t> </a:t>
            </a:r>
            <a:r>
              <a:rPr lang="en-US" dirty="0" err="1"/>
              <a:t>kinh</a:t>
            </a:r>
            <a:r>
              <a:rPr lang="en-US" dirty="0"/>
              <a:t> </a:t>
            </a:r>
            <a:r>
              <a:rPr lang="en-US" dirty="0" err="1"/>
              <a:t>thứ</a:t>
            </a:r>
            <a:r>
              <a:rPr lang="en-US" dirty="0"/>
              <a:t> </a:t>
            </a:r>
            <a:r>
              <a:rPr lang="en-US" dirty="0" err="1"/>
              <a:t>phát</a:t>
            </a:r>
            <a:r>
              <a:rPr lang="en-US" dirty="0"/>
              <a:t> do </a:t>
            </a:r>
            <a:r>
              <a:rPr lang="en-US" dirty="0" err="1"/>
              <a:t>thiếu</a:t>
            </a:r>
            <a:r>
              <a:rPr lang="en-US" dirty="0"/>
              <a:t> </a:t>
            </a:r>
            <a:r>
              <a:rPr lang="en-US" dirty="0" err="1"/>
              <a:t>máu</a:t>
            </a:r>
            <a:r>
              <a:rPr lang="en-US" dirty="0"/>
              <a:t>, </a:t>
            </a:r>
            <a:r>
              <a:rPr lang="en-US" dirty="0" err="1"/>
              <a:t>phù</a:t>
            </a:r>
            <a:r>
              <a:rPr lang="en-US" dirty="0"/>
              <a:t> </a:t>
            </a:r>
            <a:r>
              <a:rPr lang="en-US" dirty="0" err="1"/>
              <a:t>não</a:t>
            </a:r>
            <a:r>
              <a:rPr lang="en-US" dirty="0"/>
              <a:t>, </a:t>
            </a:r>
            <a:r>
              <a:rPr lang="en-US" dirty="0" err="1"/>
              <a:t>giảm</a:t>
            </a:r>
            <a:r>
              <a:rPr lang="en-US" dirty="0"/>
              <a:t> oxy </a:t>
            </a:r>
            <a:r>
              <a:rPr lang="en-US" dirty="0" err="1"/>
              <a:t>máu</a:t>
            </a:r>
            <a:r>
              <a:rPr lang="en-US" dirty="0"/>
              <a:t>, </a:t>
            </a:r>
            <a:r>
              <a:rPr lang="en-US" dirty="0" err="1"/>
              <a:t>rối</a:t>
            </a:r>
            <a:r>
              <a:rPr lang="en-US" dirty="0"/>
              <a:t> </a:t>
            </a:r>
            <a:r>
              <a:rPr lang="en-US" dirty="0" err="1"/>
              <a:t>loạn</a:t>
            </a:r>
            <a:r>
              <a:rPr lang="en-US" dirty="0"/>
              <a:t> </a:t>
            </a:r>
            <a:r>
              <a:rPr lang="en-US" dirty="0" err="1"/>
              <a:t>điện</a:t>
            </a:r>
            <a:r>
              <a:rPr lang="en-US" dirty="0"/>
              <a:t> </a:t>
            </a:r>
            <a:r>
              <a:rPr lang="en-US" dirty="0" err="1"/>
              <a:t>giải</a:t>
            </a:r>
            <a:r>
              <a:rPr lang="en-US" dirty="0"/>
              <a:t>, </a:t>
            </a:r>
            <a:r>
              <a:rPr lang="en-US" dirty="0" err="1"/>
              <a:t>toan</a:t>
            </a:r>
            <a:r>
              <a:rPr lang="en-US" dirty="0"/>
              <a:t>, co </a:t>
            </a:r>
            <a:r>
              <a:rPr lang="en-US" dirty="0" err="1"/>
              <a:t>giật</a:t>
            </a:r>
            <a:endParaRPr lang="en-US" dirty="0"/>
          </a:p>
          <a:p>
            <a:pPr>
              <a:buFont typeface="Courier New" pitchFamily="49" charset="0"/>
              <a:buChar char="o"/>
            </a:pPr>
            <a:r>
              <a:rPr lang="en-US" dirty="0" err="1"/>
              <a:t>Phương</a:t>
            </a:r>
            <a:r>
              <a:rPr lang="en-US" dirty="0"/>
              <a:t> </a:t>
            </a:r>
            <a:r>
              <a:rPr lang="en-US" dirty="0" err="1"/>
              <a:t>pháp</a:t>
            </a:r>
            <a:r>
              <a:rPr lang="en-US" dirty="0"/>
              <a:t> </a:t>
            </a:r>
            <a:r>
              <a:rPr lang="en-US" dirty="0" err="1"/>
              <a:t>hạ</a:t>
            </a:r>
            <a:r>
              <a:rPr lang="en-US" dirty="0"/>
              <a:t> </a:t>
            </a:r>
            <a:r>
              <a:rPr lang="en-US" dirty="0" err="1"/>
              <a:t>thân</a:t>
            </a:r>
            <a:r>
              <a:rPr lang="en-US" dirty="0"/>
              <a:t> </a:t>
            </a:r>
            <a:r>
              <a:rPr lang="en-US" dirty="0" err="1"/>
              <a:t>nhiệt</a:t>
            </a:r>
            <a:r>
              <a:rPr lang="en-US" dirty="0"/>
              <a:t> </a:t>
            </a:r>
            <a:r>
              <a:rPr lang="en-US" dirty="0" err="1"/>
              <a:t>sau</a:t>
            </a:r>
            <a:r>
              <a:rPr lang="en-US" dirty="0"/>
              <a:t> HS </a:t>
            </a:r>
            <a:r>
              <a:rPr lang="en-US" dirty="0" err="1"/>
              <a:t>ngưng</a:t>
            </a:r>
            <a:r>
              <a:rPr lang="en-US" dirty="0"/>
              <a:t> </a:t>
            </a:r>
            <a:r>
              <a:rPr lang="en-US" dirty="0" err="1"/>
              <a:t>tim</a:t>
            </a:r>
            <a:r>
              <a:rPr lang="en-US" dirty="0"/>
              <a:t> ở </a:t>
            </a:r>
            <a:r>
              <a:rPr lang="en-US" dirty="0" err="1"/>
              <a:t>trẻ</a:t>
            </a:r>
            <a:r>
              <a:rPr lang="en-US" dirty="0"/>
              <a:t> </a:t>
            </a:r>
            <a:r>
              <a:rPr lang="en-US" dirty="0" err="1"/>
              <a:t>em</a:t>
            </a:r>
            <a:r>
              <a:rPr lang="en-US" dirty="0"/>
              <a:t>: </a:t>
            </a:r>
            <a:r>
              <a:rPr lang="en-US" dirty="0" err="1"/>
              <a:t>đang</a:t>
            </a:r>
            <a:r>
              <a:rPr lang="en-US" dirty="0"/>
              <a:t> </a:t>
            </a:r>
            <a:r>
              <a:rPr lang="en-US" dirty="0" err="1"/>
              <a:t>nghiên</a:t>
            </a:r>
            <a:r>
              <a:rPr lang="en-US" dirty="0"/>
              <a:t> </a:t>
            </a:r>
            <a:r>
              <a:rPr lang="en-US" dirty="0" err="1"/>
              <a:t>cứu</a:t>
            </a:r>
            <a:endParaRPr lang="en-US" dirty="0"/>
          </a:p>
          <a:p>
            <a:pPr>
              <a:buFont typeface="Courier New" pitchFamily="49" charset="0"/>
              <a:buChar char="o"/>
            </a:pPr>
            <a:r>
              <a:rPr lang="en-US" dirty="0" err="1"/>
              <a:t>Điều</a:t>
            </a:r>
            <a:r>
              <a:rPr lang="en-US" dirty="0"/>
              <a:t> </a:t>
            </a:r>
            <a:r>
              <a:rPr lang="en-US" dirty="0" err="1"/>
              <a:t>trị</a:t>
            </a:r>
            <a:r>
              <a:rPr lang="en-US" dirty="0"/>
              <a:t> </a:t>
            </a:r>
            <a:r>
              <a:rPr lang="en-US" err="1"/>
              <a:t>cụ</a:t>
            </a:r>
            <a:r>
              <a:rPr lang="en-US"/>
              <a:t> </a:t>
            </a:r>
            <a:r>
              <a:rPr lang="en-US" smtClean="0"/>
              <a:t>thể </a:t>
            </a:r>
            <a:r>
              <a:rPr lang="en-US" sz="1900" smtClean="0"/>
              <a:t>(cần nắm)</a:t>
            </a:r>
            <a:endParaRPr lang="en-US" sz="1900" dirty="0"/>
          </a:p>
          <a:p>
            <a:pPr>
              <a:buFont typeface="Arial" pitchFamily="34" charset="0"/>
              <a:buChar char="•"/>
            </a:pPr>
            <a:r>
              <a:rPr lang="en-US" dirty="0" err="1"/>
              <a:t>Đầu</a:t>
            </a:r>
            <a:r>
              <a:rPr lang="en-US" dirty="0"/>
              <a:t> </a:t>
            </a:r>
            <a:r>
              <a:rPr lang="en-US" dirty="0" err="1"/>
              <a:t>cao</a:t>
            </a:r>
            <a:r>
              <a:rPr lang="en-US" dirty="0"/>
              <a:t> 30 </a:t>
            </a:r>
            <a:r>
              <a:rPr lang="en-US" dirty="0" err="1"/>
              <a:t>độ</a:t>
            </a:r>
            <a:r>
              <a:rPr lang="en-US" dirty="0"/>
              <a:t> (</a:t>
            </a:r>
            <a:r>
              <a:rPr lang="en-US" dirty="0" err="1"/>
              <a:t>nếu</a:t>
            </a:r>
            <a:r>
              <a:rPr lang="en-US" dirty="0"/>
              <a:t> </a:t>
            </a:r>
            <a:r>
              <a:rPr lang="en-US" dirty="0" err="1"/>
              <a:t>không</a:t>
            </a:r>
            <a:r>
              <a:rPr lang="en-US" dirty="0"/>
              <a:t> </a:t>
            </a:r>
            <a:r>
              <a:rPr lang="en-US" dirty="0" err="1"/>
              <a:t>tổn</a:t>
            </a:r>
            <a:r>
              <a:rPr lang="en-US" dirty="0"/>
              <a:t> </a:t>
            </a:r>
            <a:r>
              <a:rPr lang="en-US" dirty="0" err="1"/>
              <a:t>thương</a:t>
            </a:r>
            <a:r>
              <a:rPr lang="en-US" dirty="0"/>
              <a:t> </a:t>
            </a:r>
            <a:r>
              <a:rPr lang="en-US" dirty="0" err="1"/>
              <a:t>cột</a:t>
            </a:r>
            <a:r>
              <a:rPr lang="en-US" dirty="0"/>
              <a:t> </a:t>
            </a:r>
            <a:r>
              <a:rPr lang="en-US" dirty="0" err="1"/>
              <a:t>sống</a:t>
            </a:r>
            <a:r>
              <a:rPr lang="en-US" dirty="0"/>
              <a:t> </a:t>
            </a:r>
            <a:r>
              <a:rPr lang="en-US" dirty="0" err="1"/>
              <a:t>cổ</a:t>
            </a:r>
            <a:r>
              <a:rPr lang="en-US" dirty="0"/>
              <a:t>)</a:t>
            </a:r>
          </a:p>
          <a:p>
            <a:pPr>
              <a:buFont typeface="Arial" pitchFamily="34" charset="0"/>
              <a:buChar char="•"/>
            </a:pPr>
            <a:r>
              <a:rPr lang="en-US" dirty="0" err="1"/>
              <a:t>Kiểm</a:t>
            </a:r>
            <a:r>
              <a:rPr lang="en-US" dirty="0"/>
              <a:t> </a:t>
            </a:r>
            <a:r>
              <a:rPr lang="en-US" dirty="0" err="1"/>
              <a:t>soát</a:t>
            </a:r>
            <a:r>
              <a:rPr lang="en-US" dirty="0"/>
              <a:t> </a:t>
            </a:r>
            <a:r>
              <a:rPr lang="en-US" dirty="0" err="1"/>
              <a:t>thân</a:t>
            </a:r>
            <a:r>
              <a:rPr lang="en-US" dirty="0"/>
              <a:t> </a:t>
            </a:r>
            <a:r>
              <a:rPr lang="en-US" dirty="0" err="1"/>
              <a:t>nhiệt</a:t>
            </a:r>
            <a:endParaRPr lang="en-US" dirty="0"/>
          </a:p>
          <a:p>
            <a:pPr>
              <a:buFont typeface="Arial" pitchFamily="34" charset="0"/>
              <a:buChar char="•"/>
            </a:pPr>
            <a:r>
              <a:rPr lang="en-US" dirty="0"/>
              <a:t>PaO2 ≥ 80mmHg, PaCO2 35-40mmHg</a:t>
            </a:r>
          </a:p>
          <a:p>
            <a:pPr>
              <a:buFont typeface="Arial" pitchFamily="34" charset="0"/>
              <a:buChar char="•"/>
            </a:pPr>
            <a:r>
              <a:rPr lang="en-US" dirty="0" err="1"/>
              <a:t>Ổn</a:t>
            </a:r>
            <a:r>
              <a:rPr lang="en-US" dirty="0"/>
              <a:t> </a:t>
            </a:r>
            <a:r>
              <a:rPr lang="en-US" dirty="0" err="1"/>
              <a:t>định</a:t>
            </a:r>
            <a:r>
              <a:rPr lang="en-US" dirty="0"/>
              <a:t> </a:t>
            </a:r>
            <a:r>
              <a:rPr lang="en-US" dirty="0" err="1"/>
              <a:t>đường</a:t>
            </a:r>
            <a:r>
              <a:rPr lang="en-US" dirty="0"/>
              <a:t> </a:t>
            </a:r>
            <a:r>
              <a:rPr lang="en-US" dirty="0" err="1"/>
              <a:t>huyết</a:t>
            </a:r>
            <a:r>
              <a:rPr lang="en-US" dirty="0"/>
              <a:t>, </a:t>
            </a:r>
            <a:r>
              <a:rPr lang="en-US" err="1"/>
              <a:t>điện</a:t>
            </a:r>
            <a:r>
              <a:rPr lang="en-US"/>
              <a:t> </a:t>
            </a:r>
            <a:r>
              <a:rPr lang="en-US" smtClean="0"/>
              <a:t>giải </a:t>
            </a:r>
            <a:r>
              <a:rPr lang="en-US" sz="2100" smtClean="0"/>
              <a:t>(đường thấp não thiếu năng lượng, RL điện giải </a:t>
            </a:r>
            <a:r>
              <a:rPr lang="en-US" sz="2100" smtClean="0">
                <a:sym typeface="Wingdings" pitchFamily="2" charset="2"/>
              </a:rPr>
              <a:t> phù não)</a:t>
            </a:r>
            <a:r>
              <a:rPr lang="en-US" sz="2100" smtClean="0"/>
              <a:t> </a:t>
            </a:r>
            <a:endParaRPr lang="en-US" sz="2100" dirty="0"/>
          </a:p>
          <a:p>
            <a:pPr>
              <a:buFont typeface="Arial" pitchFamily="34" charset="0"/>
              <a:buChar char="•"/>
            </a:pPr>
            <a:r>
              <a:rPr lang="en-US" dirty="0" err="1"/>
              <a:t>Chống</a:t>
            </a:r>
            <a:r>
              <a:rPr lang="en-US" dirty="0"/>
              <a:t> co </a:t>
            </a:r>
            <a:r>
              <a:rPr lang="en-US" dirty="0" err="1"/>
              <a:t>giật</a:t>
            </a:r>
            <a:r>
              <a:rPr lang="en-US" dirty="0"/>
              <a:t> </a:t>
            </a:r>
            <a:r>
              <a:rPr lang="en-US" dirty="0" err="1"/>
              <a:t>tốt</a:t>
            </a:r>
            <a:r>
              <a:rPr lang="en-US" dirty="0"/>
              <a:t>, an </a:t>
            </a:r>
            <a:r>
              <a:rPr lang="en-US" dirty="0" err="1"/>
              <a:t>thần</a:t>
            </a:r>
            <a:r>
              <a:rPr lang="en-US" dirty="0"/>
              <a:t> </a:t>
            </a:r>
            <a:r>
              <a:rPr lang="en-US" err="1"/>
              <a:t>tuyệt</a:t>
            </a:r>
            <a:r>
              <a:rPr lang="en-US"/>
              <a:t> </a:t>
            </a:r>
            <a:r>
              <a:rPr lang="en-US" smtClean="0"/>
              <a:t>đối </a:t>
            </a:r>
            <a:r>
              <a:rPr lang="en-US" sz="2100" smtClean="0"/>
              <a:t>(BN giãy dụa ALNS không giãm đc)</a:t>
            </a:r>
            <a:endParaRPr lang="en-US" sz="2100" dirty="0"/>
          </a:p>
          <a:p>
            <a:pPr>
              <a:buFont typeface="Arial" pitchFamily="34" charset="0"/>
              <a:buChar char="•"/>
            </a:pPr>
            <a:r>
              <a:rPr lang="en-US" dirty="0" err="1"/>
              <a:t>Không</a:t>
            </a:r>
            <a:r>
              <a:rPr lang="en-US" dirty="0"/>
              <a:t> </a:t>
            </a:r>
            <a:r>
              <a:rPr lang="en-US" err="1"/>
              <a:t>để</a:t>
            </a:r>
            <a:r>
              <a:rPr lang="en-US"/>
              <a:t> </a:t>
            </a:r>
            <a:r>
              <a:rPr lang="en-US" smtClean="0"/>
              <a:t>sốc </a:t>
            </a:r>
            <a:r>
              <a:rPr lang="en-US" sz="2100" smtClean="0"/>
              <a:t>(ảnh hưởng tưới máu não)</a:t>
            </a:r>
            <a:endParaRPr lang="en-US" sz="2100" dirty="0"/>
          </a:p>
        </p:txBody>
      </p:sp>
      <p:sp>
        <p:nvSpPr>
          <p:cNvPr id="3" name="Title 2"/>
          <p:cNvSpPr>
            <a:spLocks noGrp="1"/>
          </p:cNvSpPr>
          <p:nvPr>
            <p:ph type="title"/>
          </p:nvPr>
        </p:nvSpPr>
        <p:spPr>
          <a:xfrm>
            <a:off x="481519" y="0"/>
            <a:ext cx="4572000" cy="1143000"/>
          </a:xfrm>
        </p:spPr>
        <p:txBody>
          <a:bodyPr/>
          <a:lstStyle/>
          <a:p>
            <a:r>
              <a:rPr lang="en-US" dirty="0"/>
              <a:t>ĐIỀU TRỊ</a:t>
            </a:r>
          </a:p>
        </p:txBody>
      </p:sp>
      <p:sp>
        <p:nvSpPr>
          <p:cNvPr id="4" name="Rounded Rectangle 3"/>
          <p:cNvSpPr/>
          <p:nvPr/>
        </p:nvSpPr>
        <p:spPr>
          <a:xfrm>
            <a:off x="5029200" y="7620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ĐIỀU TRỊ TẠI BỆNH VIỆN</a:t>
            </a:r>
          </a:p>
        </p:txBody>
      </p:sp>
      <p:sp>
        <p:nvSpPr>
          <p:cNvPr id="5" name="TextBox 4">
            <a:extLst>
              <a:ext uri="{FF2B5EF4-FFF2-40B4-BE49-F238E27FC236}">
                <a16:creationId xmlns:a16="http://schemas.microsoft.com/office/drawing/2014/main" xmlns="" id="{F4AB7D62-9069-1B4D-BFCD-BC6475D3810D}"/>
              </a:ext>
            </a:extLst>
          </p:cNvPr>
          <p:cNvSpPr txBox="1"/>
          <p:nvPr/>
        </p:nvSpPr>
        <p:spPr>
          <a:xfrm>
            <a:off x="-5641145" y="-1856935"/>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xmlns="" id="{9F5A6196-FB2D-7542-9514-65D19D1EF567}"/>
              </a:ext>
            </a:extLst>
          </p:cNvPr>
          <p:cNvSpPr txBox="1"/>
          <p:nvPr/>
        </p:nvSpPr>
        <p:spPr>
          <a:xfrm>
            <a:off x="-8539089" y="-365760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xmlns="" id="{BFADFC26-C566-0744-B7F0-1C83BAC1EF82}"/>
              </a:ext>
            </a:extLst>
          </p:cNvPr>
          <p:cNvSpPr txBox="1"/>
          <p:nvPr/>
        </p:nvSpPr>
        <p:spPr>
          <a:xfrm>
            <a:off x="-11549575" y="-588029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839893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10600" cy="4830763"/>
          </a:xfrm>
        </p:spPr>
        <p:txBody>
          <a:bodyPr/>
          <a:lstStyle/>
          <a:p>
            <a:pPr marL="109728" indent="0">
              <a:buNone/>
            </a:pPr>
            <a:r>
              <a:rPr lang="en-US" b="1" dirty="0" err="1"/>
              <a:t>Hô</a:t>
            </a:r>
            <a:r>
              <a:rPr lang="en-US" b="1" dirty="0"/>
              <a:t> </a:t>
            </a:r>
            <a:r>
              <a:rPr lang="en-US" b="1" dirty="0" err="1"/>
              <a:t>hấp</a:t>
            </a:r>
            <a:endParaRPr lang="en-US" b="1" dirty="0"/>
          </a:p>
          <a:p>
            <a:pPr>
              <a:buFont typeface="Courier New" pitchFamily="49" charset="0"/>
              <a:buChar char="o"/>
            </a:pPr>
            <a:r>
              <a:rPr lang="en-US" dirty="0" err="1"/>
              <a:t>Phù</a:t>
            </a:r>
            <a:r>
              <a:rPr lang="en-US" dirty="0"/>
              <a:t> </a:t>
            </a:r>
            <a:r>
              <a:rPr lang="en-US" dirty="0" err="1"/>
              <a:t>phổi</a:t>
            </a:r>
            <a:r>
              <a:rPr lang="en-US" dirty="0"/>
              <a:t>, ARDS: CPAP, </a:t>
            </a:r>
            <a:r>
              <a:rPr lang="en-US" dirty="0" err="1"/>
              <a:t>thở</a:t>
            </a:r>
            <a:r>
              <a:rPr lang="en-US" dirty="0"/>
              <a:t> </a:t>
            </a:r>
            <a:r>
              <a:rPr lang="en-US" dirty="0" err="1"/>
              <a:t>máy</a:t>
            </a:r>
            <a:endParaRPr lang="en-US" dirty="0"/>
          </a:p>
          <a:p>
            <a:pPr>
              <a:buFont typeface="Courier New" pitchFamily="49" charset="0"/>
              <a:buChar char="o"/>
            </a:pPr>
            <a:r>
              <a:rPr lang="en-US" dirty="0" err="1"/>
              <a:t>Thở</a:t>
            </a:r>
            <a:r>
              <a:rPr lang="en-US" dirty="0"/>
              <a:t> </a:t>
            </a:r>
            <a:r>
              <a:rPr lang="en-US" dirty="0" err="1"/>
              <a:t>máy</a:t>
            </a:r>
            <a:r>
              <a:rPr lang="en-US" dirty="0"/>
              <a:t> </a:t>
            </a:r>
            <a:r>
              <a:rPr lang="en-US" dirty="0" err="1"/>
              <a:t>nếu</a:t>
            </a:r>
            <a:r>
              <a:rPr lang="en-US" dirty="0"/>
              <a:t> </a:t>
            </a:r>
            <a:r>
              <a:rPr lang="en-US" dirty="0" err="1"/>
              <a:t>có</a:t>
            </a:r>
            <a:r>
              <a:rPr lang="en-US" dirty="0"/>
              <a:t>: </a:t>
            </a:r>
            <a:r>
              <a:rPr lang="en-US" dirty="0" err="1"/>
              <a:t>ít</a:t>
            </a:r>
            <a:r>
              <a:rPr lang="en-US" dirty="0"/>
              <a:t> </a:t>
            </a:r>
            <a:r>
              <a:rPr lang="en-US" dirty="0" err="1"/>
              <a:t>nhất</a:t>
            </a:r>
            <a:r>
              <a:rPr lang="en-US" dirty="0"/>
              <a:t> 24 </a:t>
            </a:r>
            <a:r>
              <a:rPr lang="en-US" dirty="0" err="1"/>
              <a:t>giờ</a:t>
            </a:r>
            <a:r>
              <a:rPr lang="en-US" dirty="0"/>
              <a:t> </a:t>
            </a:r>
            <a:r>
              <a:rPr lang="en-US" dirty="0" err="1"/>
              <a:t>vì</a:t>
            </a:r>
            <a:r>
              <a:rPr lang="en-US" dirty="0"/>
              <a:t> </a:t>
            </a:r>
            <a:r>
              <a:rPr lang="en-US" dirty="0" err="1"/>
              <a:t>có</a:t>
            </a:r>
            <a:r>
              <a:rPr lang="en-US" dirty="0"/>
              <a:t> </a:t>
            </a:r>
            <a:r>
              <a:rPr lang="en-US" dirty="0" err="1"/>
              <a:t>thể</a:t>
            </a:r>
            <a:r>
              <a:rPr lang="en-US" dirty="0"/>
              <a:t> </a:t>
            </a:r>
            <a:r>
              <a:rPr lang="en-US" dirty="0" err="1"/>
              <a:t>phù</a:t>
            </a:r>
            <a:r>
              <a:rPr lang="en-US" dirty="0"/>
              <a:t> </a:t>
            </a:r>
            <a:r>
              <a:rPr lang="en-US" dirty="0" err="1"/>
              <a:t>phổi</a:t>
            </a:r>
            <a:r>
              <a:rPr lang="en-US" dirty="0"/>
              <a:t> </a:t>
            </a:r>
            <a:r>
              <a:rPr lang="en-US" dirty="0" err="1"/>
              <a:t>tái</a:t>
            </a:r>
            <a:r>
              <a:rPr lang="en-US" dirty="0"/>
              <a:t> </a:t>
            </a:r>
            <a:r>
              <a:rPr lang="en-US" dirty="0" err="1"/>
              <a:t>phát</a:t>
            </a:r>
            <a:r>
              <a:rPr lang="en-US" dirty="0"/>
              <a:t>.</a:t>
            </a:r>
          </a:p>
          <a:p>
            <a:pPr>
              <a:buFont typeface="Courier New" pitchFamily="49" charset="0"/>
              <a:buChar char="o"/>
            </a:pPr>
            <a:r>
              <a:rPr lang="en-US" dirty="0" err="1"/>
              <a:t>Tổn</a:t>
            </a:r>
            <a:r>
              <a:rPr lang="en-US" dirty="0"/>
              <a:t> </a:t>
            </a:r>
            <a:r>
              <a:rPr lang="en-US" dirty="0" err="1"/>
              <a:t>thương</a:t>
            </a:r>
            <a:r>
              <a:rPr lang="en-US" dirty="0"/>
              <a:t> </a:t>
            </a:r>
            <a:r>
              <a:rPr lang="en-US" dirty="0" err="1"/>
              <a:t>phổi</a:t>
            </a:r>
            <a:r>
              <a:rPr lang="en-US" dirty="0"/>
              <a:t> </a:t>
            </a:r>
            <a:r>
              <a:rPr lang="en-US" dirty="0" err="1"/>
              <a:t>phục</a:t>
            </a:r>
            <a:r>
              <a:rPr lang="en-US" dirty="0"/>
              <a:t> </a:t>
            </a:r>
            <a:r>
              <a:rPr lang="en-US" dirty="0" err="1"/>
              <a:t>hồi</a:t>
            </a:r>
            <a:r>
              <a:rPr lang="en-US" dirty="0"/>
              <a:t> </a:t>
            </a:r>
            <a:r>
              <a:rPr lang="en-US" dirty="0" err="1"/>
              <a:t>nhanh</a:t>
            </a:r>
            <a:r>
              <a:rPr lang="en-US" dirty="0"/>
              <a:t>, </a:t>
            </a:r>
            <a:r>
              <a:rPr lang="en-US" dirty="0" err="1"/>
              <a:t>ít</a:t>
            </a:r>
            <a:r>
              <a:rPr lang="en-US" dirty="0"/>
              <a:t> di </a:t>
            </a:r>
            <a:r>
              <a:rPr lang="en-US" dirty="0" err="1"/>
              <a:t>chứng</a:t>
            </a:r>
            <a:endParaRPr lang="en-US" dirty="0"/>
          </a:p>
          <a:p>
            <a:pPr>
              <a:buFont typeface="Courier New" pitchFamily="49" charset="0"/>
              <a:buChar char="o"/>
            </a:pPr>
            <a:r>
              <a:rPr lang="en-US" dirty="0"/>
              <a:t>Co </a:t>
            </a:r>
            <a:r>
              <a:rPr lang="en-US" dirty="0" err="1"/>
              <a:t>thắt</a:t>
            </a:r>
            <a:r>
              <a:rPr lang="en-US" dirty="0"/>
              <a:t> </a:t>
            </a:r>
            <a:r>
              <a:rPr lang="en-US" dirty="0" err="1"/>
              <a:t>phế</a:t>
            </a:r>
            <a:r>
              <a:rPr lang="en-US" dirty="0"/>
              <a:t> </a:t>
            </a:r>
            <a:r>
              <a:rPr lang="en-US" dirty="0" err="1"/>
              <a:t>quản</a:t>
            </a:r>
            <a:r>
              <a:rPr lang="en-US" dirty="0"/>
              <a:t>: </a:t>
            </a:r>
            <a:r>
              <a:rPr lang="en-US" dirty="0" err="1"/>
              <a:t>dãn</a:t>
            </a:r>
            <a:r>
              <a:rPr lang="en-US" dirty="0"/>
              <a:t> </a:t>
            </a:r>
            <a:r>
              <a:rPr lang="en-US" dirty="0" err="1"/>
              <a:t>phế</a:t>
            </a:r>
            <a:r>
              <a:rPr lang="en-US" dirty="0"/>
              <a:t> </a:t>
            </a:r>
            <a:r>
              <a:rPr lang="en-US" dirty="0" err="1"/>
              <a:t>quản</a:t>
            </a:r>
            <a:r>
              <a:rPr lang="en-US" dirty="0"/>
              <a:t> </a:t>
            </a:r>
            <a:r>
              <a:rPr lang="en-US"/>
              <a:t>± </a:t>
            </a:r>
            <a:r>
              <a:rPr lang="en-US" smtClean="0"/>
              <a:t>steroide </a:t>
            </a:r>
            <a:r>
              <a:rPr lang="en-US" sz="1800" smtClean="0"/>
              <a:t>(ít gặp)</a:t>
            </a:r>
            <a:endParaRPr lang="en-US" sz="1800" dirty="0"/>
          </a:p>
          <a:p>
            <a:pPr>
              <a:buFont typeface="Courier New" pitchFamily="49" charset="0"/>
              <a:buChar char="o"/>
            </a:pPr>
            <a:r>
              <a:rPr lang="en-US" dirty="0" err="1"/>
              <a:t>Kháng</a:t>
            </a:r>
            <a:r>
              <a:rPr lang="en-US" dirty="0"/>
              <a:t> </a:t>
            </a:r>
            <a:r>
              <a:rPr lang="en-US" dirty="0" err="1"/>
              <a:t>sinh</a:t>
            </a:r>
            <a:r>
              <a:rPr lang="en-US" dirty="0"/>
              <a:t> </a:t>
            </a:r>
            <a:r>
              <a:rPr lang="en-US" dirty="0" err="1"/>
              <a:t>dự</a:t>
            </a:r>
            <a:r>
              <a:rPr lang="en-US" dirty="0"/>
              <a:t> </a:t>
            </a:r>
            <a:r>
              <a:rPr lang="en-US" dirty="0" err="1"/>
              <a:t>phòng</a:t>
            </a:r>
            <a:r>
              <a:rPr lang="en-US" dirty="0"/>
              <a:t>: </a:t>
            </a:r>
            <a:r>
              <a:rPr lang="en-US" dirty="0" err="1"/>
              <a:t>không</a:t>
            </a:r>
            <a:r>
              <a:rPr lang="en-US" dirty="0"/>
              <a:t> </a:t>
            </a:r>
            <a:r>
              <a:rPr lang="en-US" dirty="0" err="1"/>
              <a:t>thường</a:t>
            </a:r>
            <a:r>
              <a:rPr lang="en-US" dirty="0"/>
              <a:t> </a:t>
            </a:r>
            <a:r>
              <a:rPr lang="en-US" dirty="0" err="1"/>
              <a:t>quy</a:t>
            </a:r>
            <a:endParaRPr lang="en-US" dirty="0"/>
          </a:p>
          <a:p>
            <a:pPr>
              <a:buFont typeface="Courier New" pitchFamily="49" charset="0"/>
              <a:buChar char="o"/>
            </a:pPr>
            <a:r>
              <a:rPr lang="en-US" dirty="0" err="1"/>
              <a:t>Viêm</a:t>
            </a:r>
            <a:r>
              <a:rPr lang="en-US" dirty="0"/>
              <a:t> </a:t>
            </a:r>
            <a:r>
              <a:rPr lang="en-US" dirty="0" err="1"/>
              <a:t>phổi</a:t>
            </a:r>
            <a:r>
              <a:rPr lang="en-US" dirty="0"/>
              <a:t>: </a:t>
            </a:r>
            <a:r>
              <a:rPr lang="en-US" dirty="0" err="1"/>
              <a:t>khởi</a:t>
            </a:r>
            <a:r>
              <a:rPr lang="en-US" dirty="0"/>
              <a:t> </a:t>
            </a:r>
            <a:r>
              <a:rPr lang="en-US" dirty="0" err="1"/>
              <a:t>phát</a:t>
            </a:r>
            <a:r>
              <a:rPr lang="en-US" dirty="0"/>
              <a:t> </a:t>
            </a:r>
            <a:r>
              <a:rPr lang="en-US" dirty="0" err="1"/>
              <a:t>sớm</a:t>
            </a:r>
            <a:r>
              <a:rPr lang="en-US" dirty="0"/>
              <a:t> </a:t>
            </a:r>
            <a:r>
              <a:rPr lang="en-US" dirty="0" err="1"/>
              <a:t>khi</a:t>
            </a:r>
            <a:r>
              <a:rPr lang="en-US" dirty="0"/>
              <a:t> </a:t>
            </a:r>
            <a:r>
              <a:rPr lang="en-US" dirty="0" err="1"/>
              <a:t>hít</a:t>
            </a:r>
            <a:r>
              <a:rPr lang="en-US" dirty="0"/>
              <a:t> </a:t>
            </a:r>
            <a:r>
              <a:rPr lang="en-US" dirty="0" err="1"/>
              <a:t>nước</a:t>
            </a:r>
            <a:r>
              <a:rPr lang="en-US" dirty="0"/>
              <a:t> </a:t>
            </a:r>
            <a:r>
              <a:rPr lang="en-US" dirty="0" err="1"/>
              <a:t>dơ</a:t>
            </a:r>
            <a:r>
              <a:rPr lang="en-US" dirty="0"/>
              <a:t>, </a:t>
            </a:r>
            <a:r>
              <a:rPr lang="en-US" dirty="0" err="1"/>
              <a:t>dịch</a:t>
            </a:r>
            <a:r>
              <a:rPr lang="en-US" dirty="0"/>
              <a:t> </a:t>
            </a:r>
            <a:r>
              <a:rPr lang="en-US" dirty="0" err="1"/>
              <a:t>vị</a:t>
            </a:r>
            <a:endParaRPr lang="en-US" dirty="0"/>
          </a:p>
          <a:p>
            <a:pPr>
              <a:buFont typeface="Courier New" pitchFamily="49" charset="0"/>
              <a:buChar char="o"/>
            </a:pPr>
            <a:r>
              <a:rPr lang="en-US" dirty="0" err="1"/>
              <a:t>Thất</a:t>
            </a:r>
            <a:r>
              <a:rPr lang="en-US" dirty="0"/>
              <a:t> </a:t>
            </a:r>
            <a:r>
              <a:rPr lang="en-US" dirty="0" err="1"/>
              <a:t>bại</a:t>
            </a:r>
            <a:r>
              <a:rPr lang="en-US" dirty="0"/>
              <a:t> </a:t>
            </a:r>
            <a:r>
              <a:rPr lang="en-US" dirty="0" err="1"/>
              <a:t>thở</a:t>
            </a:r>
            <a:r>
              <a:rPr lang="en-US" dirty="0"/>
              <a:t> </a:t>
            </a:r>
            <a:r>
              <a:rPr lang="en-US" dirty="0" err="1"/>
              <a:t>máy</a:t>
            </a:r>
            <a:r>
              <a:rPr lang="en-US"/>
              <a:t>: </a:t>
            </a:r>
            <a:r>
              <a:rPr lang="en-US" smtClean="0"/>
              <a:t>ECMO </a:t>
            </a:r>
            <a:endParaRPr lang="en-US" dirty="0"/>
          </a:p>
          <a:p>
            <a:pPr>
              <a:buFont typeface="Courier New" pitchFamily="49" charset="0"/>
              <a:buChar char="o"/>
            </a:pPr>
            <a:r>
              <a:rPr lang="en-US" dirty="0" err="1"/>
              <a:t>Thở</a:t>
            </a:r>
            <a:r>
              <a:rPr lang="en-US" dirty="0"/>
              <a:t> NO, </a:t>
            </a:r>
            <a:r>
              <a:rPr lang="en-US" dirty="0" err="1"/>
              <a:t>bơm</a:t>
            </a:r>
            <a:r>
              <a:rPr lang="en-US" dirty="0"/>
              <a:t> surfactant: </a:t>
            </a:r>
            <a:r>
              <a:rPr lang="en-US" dirty="0" err="1"/>
              <a:t>chưa</a:t>
            </a:r>
            <a:r>
              <a:rPr lang="en-US" dirty="0"/>
              <a:t> </a:t>
            </a:r>
            <a:r>
              <a:rPr lang="en-US" dirty="0" err="1"/>
              <a:t>đủ</a:t>
            </a:r>
            <a:r>
              <a:rPr lang="en-US" dirty="0"/>
              <a:t> </a:t>
            </a:r>
            <a:r>
              <a:rPr lang="en-US" dirty="0" err="1"/>
              <a:t>khuyến</a:t>
            </a:r>
            <a:r>
              <a:rPr lang="en-US" dirty="0"/>
              <a:t> </a:t>
            </a:r>
            <a:r>
              <a:rPr lang="en-US" dirty="0" err="1"/>
              <a:t>cáo</a:t>
            </a:r>
            <a:endParaRPr lang="en-US" dirty="0"/>
          </a:p>
          <a:p>
            <a:pPr>
              <a:buFont typeface="Courier New" pitchFamily="49" charset="0"/>
              <a:buChar char="o"/>
            </a:pPr>
            <a:endParaRPr lang="en-US" dirty="0"/>
          </a:p>
          <a:p>
            <a:pPr marL="109728" indent="0">
              <a:buNone/>
            </a:pPr>
            <a:endParaRPr lang="en-US" dirty="0"/>
          </a:p>
        </p:txBody>
      </p:sp>
      <p:sp>
        <p:nvSpPr>
          <p:cNvPr id="3" name="Title 2"/>
          <p:cNvSpPr>
            <a:spLocks noGrp="1"/>
          </p:cNvSpPr>
          <p:nvPr>
            <p:ph type="title"/>
          </p:nvPr>
        </p:nvSpPr>
        <p:spPr>
          <a:xfrm>
            <a:off x="481519" y="0"/>
            <a:ext cx="4572000" cy="1143000"/>
          </a:xfrm>
        </p:spPr>
        <p:txBody>
          <a:bodyPr/>
          <a:lstStyle/>
          <a:p>
            <a:r>
              <a:rPr lang="en-US" dirty="0"/>
              <a:t>ĐIỀU TRỊ</a:t>
            </a:r>
          </a:p>
        </p:txBody>
      </p:sp>
      <p:sp>
        <p:nvSpPr>
          <p:cNvPr id="4" name="Rounded Rectangle 3"/>
          <p:cNvSpPr/>
          <p:nvPr/>
        </p:nvSpPr>
        <p:spPr>
          <a:xfrm>
            <a:off x="5029200" y="7620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ĐIỀU TRỊ TẠI BỆNH VIỆN</a:t>
            </a:r>
          </a:p>
        </p:txBody>
      </p:sp>
    </p:spTree>
    <p:extLst>
      <p:ext uri="{BB962C8B-B14F-4D97-AF65-F5344CB8AC3E}">
        <p14:creationId xmlns:p14="http://schemas.microsoft.com/office/powerpoint/2010/main" val="3738701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10600" cy="4830763"/>
          </a:xfrm>
        </p:spPr>
        <p:txBody>
          <a:bodyPr/>
          <a:lstStyle/>
          <a:p>
            <a:pPr marL="109728" indent="0">
              <a:buNone/>
            </a:pPr>
            <a:r>
              <a:rPr lang="en-US" b="1" dirty="0" err="1"/>
              <a:t>Sốc</a:t>
            </a:r>
            <a:endParaRPr lang="en-US" b="1" dirty="0"/>
          </a:p>
          <a:p>
            <a:pPr>
              <a:buFont typeface="Courier New" pitchFamily="49" charset="0"/>
              <a:buChar char="o"/>
            </a:pPr>
            <a:r>
              <a:rPr lang="en-US" dirty="0" err="1"/>
              <a:t>Thường</a:t>
            </a:r>
            <a:r>
              <a:rPr lang="en-US" dirty="0"/>
              <a:t> </a:t>
            </a:r>
            <a:r>
              <a:rPr lang="en-US" dirty="0" err="1"/>
              <a:t>đáp</a:t>
            </a:r>
            <a:r>
              <a:rPr lang="en-US" dirty="0"/>
              <a:t> </a:t>
            </a:r>
            <a:r>
              <a:rPr lang="en-US" dirty="0" err="1"/>
              <a:t>ứng</a:t>
            </a:r>
            <a:r>
              <a:rPr lang="en-US" dirty="0"/>
              <a:t> </a:t>
            </a:r>
            <a:r>
              <a:rPr lang="en-US" dirty="0" err="1"/>
              <a:t>truyền</a:t>
            </a:r>
            <a:r>
              <a:rPr lang="en-US" dirty="0"/>
              <a:t> </a:t>
            </a:r>
            <a:r>
              <a:rPr lang="en-US" dirty="0" err="1"/>
              <a:t>dịch</a:t>
            </a:r>
            <a:r>
              <a:rPr lang="en-US" dirty="0"/>
              <a:t>, </a:t>
            </a:r>
            <a:r>
              <a:rPr lang="en-US" dirty="0" err="1"/>
              <a:t>giữ</a:t>
            </a:r>
            <a:r>
              <a:rPr lang="en-US" dirty="0"/>
              <a:t> </a:t>
            </a:r>
            <a:r>
              <a:rPr lang="en-US" dirty="0" err="1"/>
              <a:t>ấm</a:t>
            </a:r>
            <a:r>
              <a:rPr lang="en-US" dirty="0"/>
              <a:t>, </a:t>
            </a:r>
            <a:r>
              <a:rPr lang="en-US" dirty="0" err="1"/>
              <a:t>cung</a:t>
            </a:r>
            <a:r>
              <a:rPr lang="en-US" dirty="0"/>
              <a:t> </a:t>
            </a:r>
            <a:r>
              <a:rPr lang="en-US" dirty="0" err="1"/>
              <a:t>cấp</a:t>
            </a:r>
            <a:r>
              <a:rPr lang="en-US" dirty="0"/>
              <a:t> oxy</a:t>
            </a:r>
          </a:p>
          <a:p>
            <a:pPr>
              <a:buFont typeface="Courier New" pitchFamily="49" charset="0"/>
              <a:buChar char="o"/>
            </a:pPr>
            <a:r>
              <a:rPr lang="en-US" dirty="0" err="1"/>
              <a:t>Không</a:t>
            </a:r>
            <a:r>
              <a:rPr lang="en-US" dirty="0"/>
              <a:t> </a:t>
            </a:r>
            <a:r>
              <a:rPr lang="en-US" dirty="0" err="1"/>
              <a:t>có</a:t>
            </a:r>
            <a:r>
              <a:rPr lang="en-US" dirty="0"/>
              <a:t> dung </a:t>
            </a:r>
            <a:r>
              <a:rPr lang="en-US" dirty="0" err="1"/>
              <a:t>dịch</a:t>
            </a:r>
            <a:r>
              <a:rPr lang="en-US" dirty="0"/>
              <a:t> </a:t>
            </a:r>
            <a:r>
              <a:rPr lang="en-US" dirty="0" err="1"/>
              <a:t>nào</a:t>
            </a:r>
            <a:r>
              <a:rPr lang="en-US" dirty="0"/>
              <a:t> </a:t>
            </a:r>
            <a:r>
              <a:rPr lang="en-US" dirty="0" err="1"/>
              <a:t>tốt</a:t>
            </a:r>
            <a:r>
              <a:rPr lang="en-US" dirty="0"/>
              <a:t> </a:t>
            </a:r>
            <a:r>
              <a:rPr lang="en-US" dirty="0" err="1"/>
              <a:t>nhất</a:t>
            </a:r>
            <a:r>
              <a:rPr lang="en-US" dirty="0"/>
              <a:t> </a:t>
            </a:r>
            <a:r>
              <a:rPr lang="en-US" dirty="0" err="1"/>
              <a:t>cho</a:t>
            </a:r>
            <a:r>
              <a:rPr lang="en-US" dirty="0"/>
              <a:t> </a:t>
            </a:r>
            <a:r>
              <a:rPr lang="en-US" dirty="0" err="1"/>
              <a:t>hồi</a:t>
            </a:r>
            <a:r>
              <a:rPr lang="en-US" dirty="0"/>
              <a:t> </a:t>
            </a:r>
            <a:r>
              <a:rPr lang="en-US" dirty="0" err="1"/>
              <a:t>sức</a:t>
            </a:r>
            <a:r>
              <a:rPr lang="en-US" dirty="0"/>
              <a:t> </a:t>
            </a:r>
            <a:r>
              <a:rPr lang="en-US" dirty="0" err="1"/>
              <a:t>ngạt</a:t>
            </a:r>
            <a:r>
              <a:rPr lang="en-US" dirty="0"/>
              <a:t> </a:t>
            </a:r>
            <a:r>
              <a:rPr lang="en-US" dirty="0" err="1"/>
              <a:t>nước</a:t>
            </a:r>
            <a:endParaRPr lang="en-US" dirty="0"/>
          </a:p>
          <a:p>
            <a:pPr>
              <a:buFont typeface="Courier New" pitchFamily="49" charset="0"/>
              <a:buChar char="o"/>
            </a:pPr>
            <a:r>
              <a:rPr lang="en-US" dirty="0" err="1"/>
              <a:t>Không</a:t>
            </a:r>
            <a:r>
              <a:rPr lang="en-US" dirty="0"/>
              <a:t> </a:t>
            </a:r>
            <a:r>
              <a:rPr lang="en-US" dirty="0" err="1"/>
              <a:t>có</a:t>
            </a:r>
            <a:r>
              <a:rPr lang="en-US" dirty="0"/>
              <a:t> </a:t>
            </a:r>
            <a:r>
              <a:rPr lang="en-US" dirty="0" err="1"/>
              <a:t>bằng</a:t>
            </a:r>
            <a:r>
              <a:rPr lang="en-US" dirty="0"/>
              <a:t> </a:t>
            </a:r>
            <a:r>
              <a:rPr lang="en-US" dirty="0" err="1"/>
              <a:t>chứng</a:t>
            </a:r>
            <a:r>
              <a:rPr lang="en-US" dirty="0"/>
              <a:t> </a:t>
            </a:r>
            <a:r>
              <a:rPr lang="en-US" dirty="0" err="1"/>
              <a:t>dùng</a:t>
            </a:r>
            <a:r>
              <a:rPr lang="en-US" dirty="0"/>
              <a:t> </a:t>
            </a:r>
            <a:r>
              <a:rPr lang="en-US" dirty="0" err="1"/>
              <a:t>thuốc</a:t>
            </a:r>
            <a:r>
              <a:rPr lang="en-US" dirty="0"/>
              <a:t> </a:t>
            </a:r>
            <a:r>
              <a:rPr lang="en-US" dirty="0" err="1"/>
              <a:t>lợi</a:t>
            </a:r>
            <a:r>
              <a:rPr lang="en-US" dirty="0"/>
              <a:t> </a:t>
            </a:r>
            <a:r>
              <a:rPr lang="en-US" dirty="0" err="1"/>
              <a:t>tiểu</a:t>
            </a:r>
            <a:r>
              <a:rPr lang="en-US" dirty="0"/>
              <a:t>, </a:t>
            </a:r>
            <a:r>
              <a:rPr lang="en-US" dirty="0" err="1"/>
              <a:t>hạn</a:t>
            </a:r>
            <a:r>
              <a:rPr lang="en-US" dirty="0"/>
              <a:t> </a:t>
            </a:r>
            <a:r>
              <a:rPr lang="en-US" dirty="0" err="1"/>
              <a:t>chất</a:t>
            </a:r>
            <a:r>
              <a:rPr lang="en-US" dirty="0"/>
              <a:t> </a:t>
            </a:r>
            <a:r>
              <a:rPr lang="en-US" dirty="0" err="1"/>
              <a:t>dịch</a:t>
            </a:r>
            <a:r>
              <a:rPr lang="en-US" dirty="0"/>
              <a:t> </a:t>
            </a:r>
            <a:r>
              <a:rPr lang="en-US" dirty="0" err="1"/>
              <a:t>cho</a:t>
            </a:r>
            <a:r>
              <a:rPr lang="en-US" dirty="0"/>
              <a:t> </a:t>
            </a:r>
            <a:r>
              <a:rPr lang="en-US" dirty="0" err="1"/>
              <a:t>bệnh</a:t>
            </a:r>
            <a:r>
              <a:rPr lang="en-US" dirty="0"/>
              <a:t> </a:t>
            </a:r>
            <a:r>
              <a:rPr lang="en-US" dirty="0" err="1"/>
              <a:t>nhân</a:t>
            </a:r>
            <a:r>
              <a:rPr lang="en-US" dirty="0"/>
              <a:t> </a:t>
            </a:r>
            <a:r>
              <a:rPr lang="en-US" dirty="0" err="1"/>
              <a:t>ngạt</a:t>
            </a:r>
            <a:r>
              <a:rPr lang="en-US" dirty="0"/>
              <a:t> </a:t>
            </a:r>
            <a:r>
              <a:rPr lang="en-US" dirty="0" err="1"/>
              <a:t>nước</a:t>
            </a:r>
            <a:endParaRPr lang="en-US" dirty="0"/>
          </a:p>
          <a:p>
            <a:pPr>
              <a:buFont typeface="Courier New" pitchFamily="49" charset="0"/>
              <a:buChar char="o"/>
            </a:pPr>
            <a:r>
              <a:rPr lang="en-US" dirty="0" err="1"/>
              <a:t>Dùng</a:t>
            </a:r>
            <a:r>
              <a:rPr lang="en-US" dirty="0"/>
              <a:t> </a:t>
            </a:r>
            <a:r>
              <a:rPr lang="en-US" dirty="0" err="1"/>
              <a:t>thuốc</a:t>
            </a:r>
            <a:r>
              <a:rPr lang="en-US" dirty="0"/>
              <a:t> </a:t>
            </a:r>
            <a:r>
              <a:rPr lang="en-US" dirty="0" err="1"/>
              <a:t>vận</a:t>
            </a:r>
            <a:r>
              <a:rPr lang="en-US" dirty="0"/>
              <a:t> </a:t>
            </a:r>
            <a:r>
              <a:rPr lang="en-US" dirty="0" err="1"/>
              <a:t>mạch</a:t>
            </a:r>
            <a:r>
              <a:rPr lang="en-US" dirty="0"/>
              <a:t>, </a:t>
            </a:r>
            <a:r>
              <a:rPr lang="en-US" dirty="0" err="1"/>
              <a:t>tăng</a:t>
            </a:r>
            <a:r>
              <a:rPr lang="en-US" dirty="0"/>
              <a:t> </a:t>
            </a:r>
            <a:r>
              <a:rPr lang="en-US" dirty="0" err="1"/>
              <a:t>sức</a:t>
            </a:r>
            <a:r>
              <a:rPr lang="en-US" dirty="0"/>
              <a:t> co </a:t>
            </a:r>
            <a:r>
              <a:rPr lang="en-US" dirty="0" err="1"/>
              <a:t>bóp</a:t>
            </a:r>
            <a:r>
              <a:rPr lang="en-US" dirty="0"/>
              <a:t> </a:t>
            </a:r>
            <a:r>
              <a:rPr lang="en-US" dirty="0" err="1"/>
              <a:t>cơ</a:t>
            </a:r>
            <a:r>
              <a:rPr lang="en-US" dirty="0"/>
              <a:t> </a:t>
            </a:r>
            <a:r>
              <a:rPr lang="en-US" dirty="0" err="1"/>
              <a:t>tim</a:t>
            </a:r>
            <a:r>
              <a:rPr lang="en-US" dirty="0"/>
              <a:t> </a:t>
            </a:r>
            <a:r>
              <a:rPr lang="en-US" dirty="0" err="1"/>
              <a:t>nếu</a:t>
            </a:r>
            <a:r>
              <a:rPr lang="en-US" dirty="0"/>
              <a:t> </a:t>
            </a:r>
            <a:r>
              <a:rPr lang="en-US" dirty="0" err="1"/>
              <a:t>không</a:t>
            </a:r>
            <a:r>
              <a:rPr lang="en-US" dirty="0"/>
              <a:t> </a:t>
            </a:r>
            <a:r>
              <a:rPr lang="en-US" dirty="0" err="1"/>
              <a:t>đáp</a:t>
            </a:r>
            <a:r>
              <a:rPr lang="en-US" dirty="0"/>
              <a:t> </a:t>
            </a:r>
            <a:r>
              <a:rPr lang="en-US" dirty="0" err="1"/>
              <a:t>ứng</a:t>
            </a:r>
            <a:r>
              <a:rPr lang="en-US" dirty="0"/>
              <a:t> </a:t>
            </a:r>
            <a:r>
              <a:rPr lang="en-US" dirty="0" err="1"/>
              <a:t>dịch</a:t>
            </a:r>
            <a:r>
              <a:rPr lang="en-US" dirty="0"/>
              <a:t>.</a:t>
            </a:r>
          </a:p>
          <a:p>
            <a:pPr>
              <a:buFont typeface="Courier New" pitchFamily="49" charset="0"/>
              <a:buChar char="o"/>
            </a:pPr>
            <a:endParaRPr lang="en-US" dirty="0"/>
          </a:p>
          <a:p>
            <a:pPr marL="109728" indent="0">
              <a:buNone/>
            </a:pPr>
            <a:endParaRPr lang="en-US" dirty="0"/>
          </a:p>
        </p:txBody>
      </p:sp>
      <p:sp>
        <p:nvSpPr>
          <p:cNvPr id="3" name="Title 2"/>
          <p:cNvSpPr>
            <a:spLocks noGrp="1"/>
          </p:cNvSpPr>
          <p:nvPr>
            <p:ph type="title"/>
          </p:nvPr>
        </p:nvSpPr>
        <p:spPr>
          <a:xfrm>
            <a:off x="481519" y="0"/>
            <a:ext cx="4572000" cy="1143000"/>
          </a:xfrm>
        </p:spPr>
        <p:txBody>
          <a:bodyPr/>
          <a:lstStyle/>
          <a:p>
            <a:r>
              <a:rPr lang="en-US" dirty="0"/>
              <a:t>ĐIỀU TRỊ</a:t>
            </a:r>
          </a:p>
        </p:txBody>
      </p:sp>
      <p:sp>
        <p:nvSpPr>
          <p:cNvPr id="4" name="Rounded Rectangle 3"/>
          <p:cNvSpPr/>
          <p:nvPr/>
        </p:nvSpPr>
        <p:spPr>
          <a:xfrm>
            <a:off x="5029200" y="7620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ĐIỀU TRỊ TẠI BỆNH VIỆN</a:t>
            </a:r>
          </a:p>
        </p:txBody>
      </p:sp>
    </p:spTree>
    <p:extLst>
      <p:ext uri="{BB962C8B-B14F-4D97-AF65-F5344CB8AC3E}">
        <p14:creationId xmlns:p14="http://schemas.microsoft.com/office/powerpoint/2010/main" val="4226405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solidFill>
                  <a:srgbClr val="FF0000"/>
                </a:solidFill>
              </a:rPr>
              <a:t>Thời</a:t>
            </a:r>
            <a:r>
              <a:rPr lang="en-US" dirty="0">
                <a:solidFill>
                  <a:srgbClr val="FF0000"/>
                </a:solidFill>
              </a:rPr>
              <a:t> </a:t>
            </a:r>
            <a:r>
              <a:rPr lang="en-US" dirty="0" err="1">
                <a:solidFill>
                  <a:srgbClr val="FF0000"/>
                </a:solidFill>
              </a:rPr>
              <a:t>gian</a:t>
            </a:r>
            <a:r>
              <a:rPr lang="en-US" dirty="0">
                <a:solidFill>
                  <a:srgbClr val="FF0000"/>
                </a:solidFill>
              </a:rPr>
              <a:t> </a:t>
            </a:r>
            <a:r>
              <a:rPr lang="en-US" dirty="0" err="1">
                <a:solidFill>
                  <a:srgbClr val="FF0000"/>
                </a:solidFill>
              </a:rPr>
              <a:t>chìm</a:t>
            </a:r>
            <a:r>
              <a:rPr lang="en-US" dirty="0">
                <a:solidFill>
                  <a:srgbClr val="FF0000"/>
                </a:solidFill>
              </a:rPr>
              <a:t> </a:t>
            </a:r>
            <a:r>
              <a:rPr lang="en-US" dirty="0" err="1">
                <a:solidFill>
                  <a:srgbClr val="FF0000"/>
                </a:solidFill>
              </a:rPr>
              <a:t>trong</a:t>
            </a:r>
            <a:r>
              <a:rPr lang="en-US" dirty="0">
                <a:solidFill>
                  <a:srgbClr val="FF0000"/>
                </a:solidFill>
              </a:rPr>
              <a:t> </a:t>
            </a:r>
            <a:r>
              <a:rPr lang="en-US" dirty="0" err="1">
                <a:solidFill>
                  <a:srgbClr val="FF0000"/>
                </a:solidFill>
              </a:rPr>
              <a:t>nước</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yếu</a:t>
            </a:r>
            <a:r>
              <a:rPr lang="en-US" dirty="0">
                <a:solidFill>
                  <a:srgbClr val="FF0000"/>
                </a:solidFill>
              </a:rPr>
              <a:t> </a:t>
            </a:r>
            <a:r>
              <a:rPr lang="en-US" dirty="0" err="1">
                <a:solidFill>
                  <a:srgbClr val="FF0000"/>
                </a:solidFill>
              </a:rPr>
              <a:t>tố</a:t>
            </a:r>
            <a:r>
              <a:rPr lang="en-US" dirty="0">
                <a:solidFill>
                  <a:srgbClr val="FF0000"/>
                </a:solidFill>
              </a:rPr>
              <a:t> </a:t>
            </a:r>
            <a:r>
              <a:rPr lang="en-US" dirty="0" err="1">
                <a:solidFill>
                  <a:srgbClr val="FF0000"/>
                </a:solidFill>
              </a:rPr>
              <a:t>tiên</a:t>
            </a:r>
            <a:r>
              <a:rPr lang="en-US" dirty="0">
                <a:solidFill>
                  <a:srgbClr val="FF0000"/>
                </a:solidFill>
              </a:rPr>
              <a:t> </a:t>
            </a:r>
            <a:r>
              <a:rPr lang="en-US" dirty="0" err="1">
                <a:solidFill>
                  <a:srgbClr val="FF0000"/>
                </a:solidFill>
              </a:rPr>
              <a:t>lượng</a:t>
            </a:r>
            <a:r>
              <a:rPr lang="en-US" dirty="0">
                <a:solidFill>
                  <a:srgbClr val="FF0000"/>
                </a:solidFill>
              </a:rPr>
              <a:t> </a:t>
            </a:r>
            <a:r>
              <a:rPr lang="en-US" dirty="0" err="1">
                <a:solidFill>
                  <a:srgbClr val="FF0000"/>
                </a:solidFill>
              </a:rPr>
              <a:t>quan</a:t>
            </a:r>
            <a:r>
              <a:rPr lang="en-US" dirty="0">
                <a:solidFill>
                  <a:srgbClr val="FF0000"/>
                </a:solidFill>
              </a:rPr>
              <a:t> </a:t>
            </a:r>
            <a:r>
              <a:rPr lang="en-US" dirty="0" err="1">
                <a:solidFill>
                  <a:srgbClr val="FF0000"/>
                </a:solidFill>
              </a:rPr>
              <a:t>trọng</a:t>
            </a:r>
            <a:r>
              <a:rPr lang="en-US" dirty="0">
                <a:solidFill>
                  <a:srgbClr val="FF0000"/>
                </a:solidFill>
              </a:rPr>
              <a:t> </a:t>
            </a:r>
            <a:r>
              <a:rPr lang="en-US" err="1">
                <a:solidFill>
                  <a:srgbClr val="FF0000"/>
                </a:solidFill>
              </a:rPr>
              <a:t>nhất</a:t>
            </a:r>
            <a:r>
              <a:rPr lang="en-US"/>
              <a:t> </a:t>
            </a:r>
            <a:r>
              <a:rPr lang="en-US" baseline="30000" smtClean="0"/>
              <a:t>[thi]</a:t>
            </a:r>
            <a:endParaRPr lang="en-US" baseline="30000" dirty="0"/>
          </a:p>
          <a:p>
            <a:endParaRPr lang="en-US" dirty="0"/>
          </a:p>
          <a:p>
            <a:pPr>
              <a:buFont typeface="Courier New" pitchFamily="49" charset="0"/>
              <a:buChar char="o"/>
            </a:pPr>
            <a:endParaRPr lang="en-US" dirty="0"/>
          </a:p>
          <a:p>
            <a:pPr>
              <a:buFont typeface="Courier New" pitchFamily="49" charset="0"/>
              <a:buChar char="o"/>
            </a:pPr>
            <a:endParaRPr lang="en-US" dirty="0"/>
          </a:p>
        </p:txBody>
      </p:sp>
      <p:sp>
        <p:nvSpPr>
          <p:cNvPr id="3" name="Title 2"/>
          <p:cNvSpPr>
            <a:spLocks noGrp="1"/>
          </p:cNvSpPr>
          <p:nvPr>
            <p:ph type="title"/>
          </p:nvPr>
        </p:nvSpPr>
        <p:spPr/>
        <p:txBody>
          <a:bodyPr/>
          <a:lstStyle/>
          <a:p>
            <a:r>
              <a:rPr lang="en-US" dirty="0"/>
              <a:t>TIÊN LƯỢNG</a:t>
            </a:r>
          </a:p>
        </p:txBody>
      </p:sp>
      <p:graphicFrame>
        <p:nvGraphicFramePr>
          <p:cNvPr id="4" name="Table 3"/>
          <p:cNvGraphicFramePr>
            <a:graphicFrameLocks noGrp="1"/>
          </p:cNvGraphicFramePr>
          <p:nvPr>
            <p:extLst>
              <p:ext uri="{D42A27DB-BD31-4B8C-83A1-F6EECF244321}">
                <p14:modId xmlns:p14="http://schemas.microsoft.com/office/powerpoint/2010/main" val="833235762"/>
              </p:ext>
            </p:extLst>
          </p:nvPr>
        </p:nvGraphicFramePr>
        <p:xfrm>
          <a:off x="838200" y="2514600"/>
          <a:ext cx="7448106" cy="3322320"/>
        </p:xfrm>
        <a:graphic>
          <a:graphicData uri="http://schemas.openxmlformats.org/drawingml/2006/table">
            <a:tbl>
              <a:tblPr firstRow="1" bandRow="1">
                <a:tableStyleId>{5C22544A-7EE6-4342-B048-85BDC9FD1C3A}</a:tableStyleId>
              </a:tblPr>
              <a:tblGrid>
                <a:gridCol w="3752406">
                  <a:extLst>
                    <a:ext uri="{9D8B030D-6E8A-4147-A177-3AD203B41FA5}">
                      <a16:colId xmlns:a16="http://schemas.microsoft.com/office/drawing/2014/main" xmlns="" val="20000"/>
                    </a:ext>
                  </a:extLst>
                </a:gridCol>
                <a:gridCol w="3695700">
                  <a:extLst>
                    <a:ext uri="{9D8B030D-6E8A-4147-A177-3AD203B41FA5}">
                      <a16:colId xmlns:a16="http://schemas.microsoft.com/office/drawing/2014/main" xmlns="" val="20001"/>
                    </a:ext>
                  </a:extLst>
                </a:gridCol>
              </a:tblGrid>
              <a:tr h="624840">
                <a:tc>
                  <a:txBody>
                    <a:bodyPr/>
                    <a:lstStyle/>
                    <a:p>
                      <a:r>
                        <a:rPr lang="en-US" sz="2400" dirty="0" err="1"/>
                        <a:t>Thời</a:t>
                      </a:r>
                      <a:r>
                        <a:rPr lang="en-US" sz="2400" dirty="0"/>
                        <a:t> </a:t>
                      </a:r>
                      <a:r>
                        <a:rPr lang="en-US" sz="2400" dirty="0" err="1"/>
                        <a:t>gian</a:t>
                      </a:r>
                      <a:r>
                        <a:rPr lang="en-US" sz="2400" dirty="0"/>
                        <a:t> </a:t>
                      </a:r>
                      <a:r>
                        <a:rPr lang="en-US" sz="2400" dirty="0" err="1"/>
                        <a:t>chìm</a:t>
                      </a:r>
                      <a:r>
                        <a:rPr lang="en-US" sz="2400" baseline="0" dirty="0"/>
                        <a:t> </a:t>
                      </a:r>
                      <a:r>
                        <a:rPr lang="en-US" sz="2400" baseline="0" dirty="0" err="1"/>
                        <a:t>trong</a:t>
                      </a:r>
                      <a:r>
                        <a:rPr lang="en-US" sz="2400" baseline="0" dirty="0"/>
                        <a:t> </a:t>
                      </a:r>
                      <a:r>
                        <a:rPr lang="en-US" sz="2400" baseline="0" dirty="0" err="1"/>
                        <a:t>nước</a:t>
                      </a:r>
                      <a:endParaRPr lang="en-US" sz="2400" dirty="0"/>
                    </a:p>
                  </a:txBody>
                  <a:tcPr/>
                </a:tc>
                <a:tc>
                  <a:txBody>
                    <a:bodyPr/>
                    <a:lstStyle/>
                    <a:p>
                      <a:r>
                        <a:rPr lang="en-US" sz="2400" dirty="0" err="1"/>
                        <a:t>Tử</a:t>
                      </a:r>
                      <a:r>
                        <a:rPr lang="en-US" sz="2400" dirty="0"/>
                        <a:t> </a:t>
                      </a:r>
                      <a:r>
                        <a:rPr lang="en-US" sz="2400" dirty="0" err="1"/>
                        <a:t>vong</a:t>
                      </a:r>
                      <a:r>
                        <a:rPr lang="en-US" sz="2400" dirty="0"/>
                        <a:t>/di </a:t>
                      </a:r>
                      <a:r>
                        <a:rPr lang="en-US" sz="2400" dirty="0" err="1"/>
                        <a:t>chứng</a:t>
                      </a:r>
                      <a:r>
                        <a:rPr lang="en-US" sz="2400" baseline="0" dirty="0"/>
                        <a:t> </a:t>
                      </a:r>
                      <a:r>
                        <a:rPr lang="en-US" sz="2400" baseline="0" dirty="0" err="1"/>
                        <a:t>thần</a:t>
                      </a:r>
                      <a:r>
                        <a:rPr lang="en-US" sz="2400" baseline="0" dirty="0"/>
                        <a:t> </a:t>
                      </a:r>
                      <a:r>
                        <a:rPr lang="en-US" sz="2400" baseline="0" dirty="0" err="1"/>
                        <a:t>kinh</a:t>
                      </a:r>
                      <a:r>
                        <a:rPr lang="en-US" sz="2400" baseline="0" dirty="0"/>
                        <a:t> </a:t>
                      </a:r>
                      <a:r>
                        <a:rPr lang="en-US" sz="2400" baseline="30000" dirty="0"/>
                        <a:t>[3]</a:t>
                      </a:r>
                      <a:endParaRPr lang="en-US" sz="2400" dirty="0"/>
                    </a:p>
                  </a:txBody>
                  <a:tcPr/>
                </a:tc>
                <a:extLst>
                  <a:ext uri="{0D108BD9-81ED-4DB2-BD59-A6C34878D82A}">
                    <a16:rowId xmlns:a16="http://schemas.microsoft.com/office/drawing/2014/main" xmlns="" val="10000"/>
                  </a:ext>
                </a:extLst>
              </a:tr>
              <a:tr h="624840">
                <a:tc>
                  <a:txBody>
                    <a:bodyPr/>
                    <a:lstStyle/>
                    <a:p>
                      <a:r>
                        <a:rPr lang="en-US" sz="2400" dirty="0">
                          <a:solidFill>
                            <a:srgbClr val="FF0000"/>
                          </a:solidFill>
                        </a:rPr>
                        <a:t>&lt;5 </a:t>
                      </a:r>
                      <a:r>
                        <a:rPr lang="en-US" sz="2400" dirty="0" err="1">
                          <a:solidFill>
                            <a:srgbClr val="FF0000"/>
                          </a:solidFill>
                        </a:rPr>
                        <a:t>phút</a:t>
                      </a:r>
                      <a:endParaRPr lang="en-US" sz="2400" dirty="0">
                        <a:solidFill>
                          <a:srgbClr val="FF0000"/>
                        </a:solidFill>
                      </a:endParaRPr>
                    </a:p>
                  </a:txBody>
                  <a:tcPr/>
                </a:tc>
                <a:tc>
                  <a:txBody>
                    <a:bodyPr/>
                    <a:lstStyle/>
                    <a:p>
                      <a:pPr algn="ctr"/>
                      <a:r>
                        <a:rPr lang="en-US" sz="2400" dirty="0">
                          <a:solidFill>
                            <a:srgbClr val="FF0000"/>
                          </a:solidFill>
                        </a:rPr>
                        <a:t>10%</a:t>
                      </a:r>
                    </a:p>
                  </a:txBody>
                  <a:tcPr/>
                </a:tc>
                <a:extLst>
                  <a:ext uri="{0D108BD9-81ED-4DB2-BD59-A6C34878D82A}">
                    <a16:rowId xmlns:a16="http://schemas.microsoft.com/office/drawing/2014/main" xmlns="" val="10001"/>
                  </a:ext>
                </a:extLst>
              </a:tr>
              <a:tr h="624840">
                <a:tc>
                  <a:txBody>
                    <a:bodyPr/>
                    <a:lstStyle/>
                    <a:p>
                      <a:r>
                        <a:rPr lang="en-US" sz="2400" dirty="0"/>
                        <a:t>6-10 </a:t>
                      </a:r>
                      <a:r>
                        <a:rPr lang="en-US" sz="2400" dirty="0" err="1"/>
                        <a:t>phút</a:t>
                      </a:r>
                      <a:endParaRPr lang="en-US" sz="2400" dirty="0"/>
                    </a:p>
                  </a:txBody>
                  <a:tcPr/>
                </a:tc>
                <a:tc>
                  <a:txBody>
                    <a:bodyPr/>
                    <a:lstStyle/>
                    <a:p>
                      <a:pPr algn="ctr"/>
                      <a:r>
                        <a:rPr lang="en-US" sz="2400" dirty="0"/>
                        <a:t>56%</a:t>
                      </a:r>
                    </a:p>
                  </a:txBody>
                  <a:tcPr/>
                </a:tc>
                <a:extLst>
                  <a:ext uri="{0D108BD9-81ED-4DB2-BD59-A6C34878D82A}">
                    <a16:rowId xmlns:a16="http://schemas.microsoft.com/office/drawing/2014/main" xmlns="" val="10002"/>
                  </a:ext>
                </a:extLst>
              </a:tr>
              <a:tr h="624840">
                <a:tc>
                  <a:txBody>
                    <a:bodyPr/>
                    <a:lstStyle/>
                    <a:p>
                      <a:r>
                        <a:rPr lang="en-US" sz="2400" dirty="0"/>
                        <a:t>11-25 </a:t>
                      </a:r>
                      <a:r>
                        <a:rPr lang="en-US" sz="2400" dirty="0" err="1"/>
                        <a:t>phút</a:t>
                      </a:r>
                      <a:endParaRPr lang="en-US" sz="2400" dirty="0"/>
                    </a:p>
                  </a:txBody>
                  <a:tcPr/>
                </a:tc>
                <a:tc>
                  <a:txBody>
                    <a:bodyPr/>
                    <a:lstStyle/>
                    <a:p>
                      <a:pPr algn="ctr"/>
                      <a:r>
                        <a:rPr lang="en-US" sz="2400" dirty="0"/>
                        <a:t>88%</a:t>
                      </a:r>
                    </a:p>
                  </a:txBody>
                  <a:tcPr/>
                </a:tc>
                <a:extLst>
                  <a:ext uri="{0D108BD9-81ED-4DB2-BD59-A6C34878D82A}">
                    <a16:rowId xmlns:a16="http://schemas.microsoft.com/office/drawing/2014/main" xmlns="" val="10003"/>
                  </a:ext>
                </a:extLst>
              </a:tr>
              <a:tr h="624840">
                <a:tc>
                  <a:txBody>
                    <a:bodyPr/>
                    <a:lstStyle/>
                    <a:p>
                      <a:r>
                        <a:rPr lang="en-US" sz="2400" dirty="0">
                          <a:solidFill>
                            <a:srgbClr val="FF0000"/>
                          </a:solidFill>
                        </a:rPr>
                        <a:t>&gt;25 </a:t>
                      </a:r>
                      <a:r>
                        <a:rPr lang="en-US" sz="2400" dirty="0" err="1">
                          <a:solidFill>
                            <a:srgbClr val="FF0000"/>
                          </a:solidFill>
                        </a:rPr>
                        <a:t>phút</a:t>
                      </a:r>
                      <a:endParaRPr lang="en-US" sz="2400" dirty="0">
                        <a:solidFill>
                          <a:srgbClr val="FF0000"/>
                        </a:solidFill>
                      </a:endParaRPr>
                    </a:p>
                  </a:txBody>
                  <a:tcPr/>
                </a:tc>
                <a:tc>
                  <a:txBody>
                    <a:bodyPr/>
                    <a:lstStyle/>
                    <a:p>
                      <a:pPr algn="ctr"/>
                      <a:r>
                        <a:rPr lang="en-US" sz="2400" dirty="0">
                          <a:solidFill>
                            <a:srgbClr val="FF0000"/>
                          </a:solidFill>
                        </a:rPr>
                        <a:t>100%</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292389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Rào</a:t>
            </a:r>
            <a:r>
              <a:rPr lang="en-US" dirty="0"/>
              <a:t> </a:t>
            </a:r>
            <a:r>
              <a:rPr lang="en-US" dirty="0" err="1"/>
              <a:t>chắn</a:t>
            </a:r>
            <a:r>
              <a:rPr lang="en-US" dirty="0"/>
              <a:t> an </a:t>
            </a:r>
            <a:r>
              <a:rPr lang="en-US" dirty="0" err="1"/>
              <a:t>toàn</a:t>
            </a:r>
            <a:r>
              <a:rPr lang="en-US" dirty="0"/>
              <a:t> </a:t>
            </a:r>
            <a:r>
              <a:rPr lang="en-US" dirty="0" err="1"/>
              <a:t>cho</a:t>
            </a:r>
            <a:r>
              <a:rPr lang="en-US" dirty="0"/>
              <a:t> </a:t>
            </a:r>
            <a:r>
              <a:rPr lang="en-US" dirty="0" err="1"/>
              <a:t>hồ</a:t>
            </a:r>
            <a:r>
              <a:rPr lang="en-US" dirty="0"/>
              <a:t> </a:t>
            </a:r>
            <a:r>
              <a:rPr lang="en-US" dirty="0" err="1"/>
              <a:t>bơi</a:t>
            </a:r>
            <a:r>
              <a:rPr lang="en-US" dirty="0"/>
              <a:t>, </a:t>
            </a:r>
            <a:r>
              <a:rPr lang="en-US" dirty="0" err="1"/>
              <a:t>sông</a:t>
            </a:r>
            <a:r>
              <a:rPr lang="en-US" dirty="0"/>
              <a:t>, </a:t>
            </a:r>
            <a:r>
              <a:rPr lang="en-US" dirty="0" err="1"/>
              <a:t>suối</a:t>
            </a:r>
            <a:endParaRPr lang="en-US" dirty="0"/>
          </a:p>
          <a:p>
            <a:r>
              <a:rPr lang="en-US" dirty="0" err="1"/>
              <a:t>Đi</a:t>
            </a:r>
            <a:r>
              <a:rPr lang="en-US" dirty="0"/>
              <a:t> </a:t>
            </a:r>
            <a:r>
              <a:rPr lang="en-US" dirty="0" err="1"/>
              <a:t>bơi</a:t>
            </a:r>
            <a:r>
              <a:rPr lang="en-US" dirty="0"/>
              <a:t>: </a:t>
            </a:r>
            <a:r>
              <a:rPr lang="en-US" dirty="0" err="1"/>
              <a:t>người</a:t>
            </a:r>
            <a:r>
              <a:rPr lang="en-US" dirty="0"/>
              <a:t> </a:t>
            </a:r>
            <a:r>
              <a:rPr lang="en-US" dirty="0" err="1"/>
              <a:t>lớn</a:t>
            </a:r>
            <a:r>
              <a:rPr lang="en-US" dirty="0"/>
              <a:t> </a:t>
            </a:r>
            <a:r>
              <a:rPr lang="en-US" dirty="0" err="1"/>
              <a:t>giám</a:t>
            </a:r>
            <a:r>
              <a:rPr lang="en-US" dirty="0"/>
              <a:t> </a:t>
            </a:r>
            <a:r>
              <a:rPr lang="en-US" dirty="0" err="1"/>
              <a:t>sát</a:t>
            </a:r>
            <a:r>
              <a:rPr lang="en-US" dirty="0"/>
              <a:t>, </a:t>
            </a:r>
            <a:r>
              <a:rPr lang="en-US" dirty="0" err="1"/>
              <a:t>sử</a:t>
            </a:r>
            <a:r>
              <a:rPr lang="en-US" dirty="0"/>
              <a:t> </a:t>
            </a:r>
            <a:r>
              <a:rPr lang="en-US" dirty="0" err="1"/>
              <a:t>dụng</a:t>
            </a:r>
            <a:r>
              <a:rPr lang="en-US" dirty="0"/>
              <a:t> </a:t>
            </a:r>
            <a:r>
              <a:rPr lang="en-US" dirty="0" err="1"/>
              <a:t>phao</a:t>
            </a:r>
            <a:r>
              <a:rPr lang="en-US" dirty="0"/>
              <a:t> </a:t>
            </a:r>
            <a:r>
              <a:rPr lang="en-US" dirty="0" err="1"/>
              <a:t>bơi</a:t>
            </a:r>
            <a:endParaRPr lang="en-US" dirty="0"/>
          </a:p>
          <a:p>
            <a:r>
              <a:rPr lang="en-US" dirty="0" err="1"/>
              <a:t>Không</a:t>
            </a:r>
            <a:r>
              <a:rPr lang="en-US" dirty="0"/>
              <a:t> </a:t>
            </a:r>
            <a:r>
              <a:rPr lang="en-US" dirty="0" err="1"/>
              <a:t>dùng</a:t>
            </a:r>
            <a:r>
              <a:rPr lang="en-US" dirty="0"/>
              <a:t> </a:t>
            </a:r>
            <a:r>
              <a:rPr lang="en-US" dirty="0" err="1"/>
              <a:t>rượu</a:t>
            </a:r>
            <a:r>
              <a:rPr lang="en-US" dirty="0"/>
              <a:t>, </a:t>
            </a:r>
            <a:r>
              <a:rPr lang="en-US" dirty="0" err="1"/>
              <a:t>thuốc</a:t>
            </a:r>
            <a:r>
              <a:rPr lang="en-US" dirty="0"/>
              <a:t> </a:t>
            </a:r>
            <a:r>
              <a:rPr lang="en-US" dirty="0" err="1"/>
              <a:t>cấm</a:t>
            </a:r>
            <a:r>
              <a:rPr lang="en-US" dirty="0"/>
              <a:t> </a:t>
            </a:r>
            <a:r>
              <a:rPr lang="en-US" dirty="0" err="1"/>
              <a:t>khi</a:t>
            </a:r>
            <a:r>
              <a:rPr lang="en-US" dirty="0"/>
              <a:t> </a:t>
            </a:r>
            <a:r>
              <a:rPr lang="en-US" dirty="0" err="1"/>
              <a:t>bơi</a:t>
            </a:r>
            <a:r>
              <a:rPr lang="en-US" dirty="0"/>
              <a:t> </a:t>
            </a:r>
          </a:p>
          <a:p>
            <a:r>
              <a:rPr lang="en-US" dirty="0" err="1"/>
              <a:t>Kiểm</a:t>
            </a:r>
            <a:r>
              <a:rPr lang="en-US" dirty="0"/>
              <a:t> </a:t>
            </a:r>
            <a:r>
              <a:rPr lang="en-US" dirty="0" err="1"/>
              <a:t>soát</a:t>
            </a:r>
            <a:r>
              <a:rPr lang="en-US" dirty="0"/>
              <a:t> </a:t>
            </a:r>
            <a:r>
              <a:rPr lang="en-US" dirty="0" err="1"/>
              <a:t>vật</a:t>
            </a:r>
            <a:r>
              <a:rPr lang="en-US" dirty="0"/>
              <a:t> </a:t>
            </a:r>
            <a:r>
              <a:rPr lang="en-US" dirty="0" err="1"/>
              <a:t>chứa</a:t>
            </a:r>
            <a:r>
              <a:rPr lang="en-US" dirty="0"/>
              <a:t> </a:t>
            </a:r>
            <a:r>
              <a:rPr lang="en-US" dirty="0" err="1"/>
              <a:t>nước</a:t>
            </a:r>
            <a:r>
              <a:rPr lang="en-US" dirty="0"/>
              <a:t>: </a:t>
            </a:r>
            <a:r>
              <a:rPr lang="en-US" dirty="0" err="1"/>
              <a:t>lu</a:t>
            </a:r>
            <a:r>
              <a:rPr lang="en-US" dirty="0"/>
              <a:t>, </a:t>
            </a:r>
            <a:r>
              <a:rPr lang="en-US" dirty="0" err="1"/>
              <a:t>xô</a:t>
            </a:r>
            <a:r>
              <a:rPr lang="en-US" dirty="0"/>
              <a:t>,… </a:t>
            </a:r>
            <a:r>
              <a:rPr lang="en-US" dirty="0" err="1"/>
              <a:t>đối</a:t>
            </a:r>
            <a:r>
              <a:rPr lang="en-US" dirty="0"/>
              <a:t> </a:t>
            </a:r>
            <a:r>
              <a:rPr lang="en-US" dirty="0" err="1"/>
              <a:t>với</a:t>
            </a:r>
            <a:r>
              <a:rPr lang="en-US" dirty="0"/>
              <a:t> </a:t>
            </a:r>
            <a:r>
              <a:rPr lang="en-US" dirty="0" err="1"/>
              <a:t>trẻ</a:t>
            </a:r>
            <a:r>
              <a:rPr lang="en-US" dirty="0"/>
              <a:t> </a:t>
            </a:r>
            <a:r>
              <a:rPr lang="en-US" dirty="0" err="1"/>
              <a:t>nhỏ</a:t>
            </a:r>
            <a:endParaRPr lang="en-US" dirty="0"/>
          </a:p>
        </p:txBody>
      </p:sp>
      <p:sp>
        <p:nvSpPr>
          <p:cNvPr id="3" name="Title 2"/>
          <p:cNvSpPr>
            <a:spLocks noGrp="1"/>
          </p:cNvSpPr>
          <p:nvPr>
            <p:ph type="title"/>
          </p:nvPr>
        </p:nvSpPr>
        <p:spPr/>
        <p:txBody>
          <a:bodyPr/>
          <a:lstStyle/>
          <a:p>
            <a:r>
              <a:rPr lang="en-US"/>
              <a:t>PHÒNG NGỪA</a:t>
            </a:r>
          </a:p>
        </p:txBody>
      </p:sp>
    </p:spTree>
    <p:extLst>
      <p:ext uri="{BB962C8B-B14F-4D97-AF65-F5344CB8AC3E}">
        <p14:creationId xmlns:p14="http://schemas.microsoft.com/office/powerpoint/2010/main" val="2287384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fontScale="77500" lnSpcReduction="20000"/>
          </a:bodyPr>
          <a:lstStyle/>
          <a:p>
            <a:pPr marL="109728" indent="0">
              <a:buNone/>
            </a:pPr>
            <a:r>
              <a:rPr lang="en-US" dirty="0"/>
              <a:t>1. </a:t>
            </a:r>
            <a:r>
              <a:rPr lang="en-US" dirty="0" err="1"/>
              <a:t>Phùng</a:t>
            </a:r>
            <a:r>
              <a:rPr lang="en-US" dirty="0"/>
              <a:t> </a:t>
            </a:r>
            <a:r>
              <a:rPr lang="en-US" dirty="0" err="1"/>
              <a:t>Nguyễn</a:t>
            </a:r>
            <a:r>
              <a:rPr lang="en-US" dirty="0"/>
              <a:t> </a:t>
            </a:r>
            <a:r>
              <a:rPr lang="en-US" dirty="0" err="1"/>
              <a:t>Thế</a:t>
            </a:r>
            <a:r>
              <a:rPr lang="en-US" dirty="0"/>
              <a:t> </a:t>
            </a:r>
            <a:r>
              <a:rPr lang="en-US" dirty="0" err="1"/>
              <a:t>Nguyên</a:t>
            </a:r>
            <a:r>
              <a:rPr lang="en-US" dirty="0"/>
              <a:t> (2017) </a:t>
            </a:r>
            <a:r>
              <a:rPr lang="en-US" dirty="0" err="1"/>
              <a:t>Ngạt</a:t>
            </a:r>
            <a:r>
              <a:rPr lang="en-US" dirty="0"/>
              <a:t> </a:t>
            </a:r>
            <a:r>
              <a:rPr lang="en-US" dirty="0" err="1"/>
              <a:t>nước</a:t>
            </a:r>
            <a:r>
              <a:rPr lang="en-US" dirty="0"/>
              <a:t>. </a:t>
            </a:r>
          </a:p>
          <a:p>
            <a:pPr marL="109728" indent="0">
              <a:buNone/>
            </a:pPr>
            <a:r>
              <a:rPr lang="en-US" dirty="0"/>
              <a:t>2. </a:t>
            </a:r>
            <a:r>
              <a:rPr lang="en-SG" dirty="0" err="1"/>
              <a:t>Chendy</a:t>
            </a:r>
            <a:r>
              <a:rPr lang="en-SG" dirty="0"/>
              <a:t>, D., </a:t>
            </a:r>
            <a:r>
              <a:rPr lang="en-SG" i="1" dirty="0"/>
              <a:t>Drowning (submersion injuries)</a:t>
            </a:r>
            <a:r>
              <a:rPr lang="en-SG" dirty="0"/>
              <a:t>. 2018, UPTODATE</a:t>
            </a:r>
            <a:r>
              <a:rPr lang="en-US" dirty="0"/>
              <a:t> </a:t>
            </a:r>
          </a:p>
          <a:p>
            <a:pPr marL="109728" indent="0">
              <a:buNone/>
            </a:pPr>
            <a:r>
              <a:rPr lang="en-US" dirty="0"/>
              <a:t>3. </a:t>
            </a:r>
            <a:r>
              <a:rPr lang="en-US" dirty="0" err="1"/>
              <a:t>Quan</a:t>
            </a:r>
            <a:r>
              <a:rPr lang="en-US" dirty="0"/>
              <a:t> L, </a:t>
            </a:r>
            <a:r>
              <a:rPr lang="en-US" dirty="0" err="1"/>
              <a:t>Bierens</a:t>
            </a:r>
            <a:r>
              <a:rPr lang="en-US" dirty="0"/>
              <a:t> JJ, Lis R, et al.(2016). </a:t>
            </a:r>
            <a:r>
              <a:rPr lang="en-US" i="1" dirty="0"/>
              <a:t>Predicting outcome of drowning at the scene: A systematic review and meta-analyses</a:t>
            </a:r>
            <a:r>
              <a:rPr lang="en-US" dirty="0"/>
              <a:t>. Resuscitation.; 104:63</a:t>
            </a:r>
          </a:p>
          <a:p>
            <a:pPr marL="109728" indent="0">
              <a:buNone/>
            </a:pPr>
            <a:r>
              <a:rPr lang="en-US" dirty="0"/>
              <a:t>4. </a:t>
            </a:r>
            <a:r>
              <a:rPr lang="en-US" dirty="0" err="1"/>
              <a:t>Quan</a:t>
            </a:r>
            <a:r>
              <a:rPr lang="en-US" dirty="0"/>
              <a:t> L, Wentz KR, Gore EJ, </a:t>
            </a:r>
            <a:r>
              <a:rPr lang="en-US" dirty="0" err="1"/>
              <a:t>Copass</a:t>
            </a:r>
            <a:r>
              <a:rPr lang="en-US" dirty="0"/>
              <a:t> MK (1990) </a:t>
            </a:r>
            <a:r>
              <a:rPr lang="en-US" i="1" dirty="0"/>
              <a:t>Outcome and predictors of outcome in pediatric submersion victims receiving </a:t>
            </a:r>
            <a:r>
              <a:rPr lang="en-US" i="1" dirty="0" err="1"/>
              <a:t>prehospital</a:t>
            </a:r>
            <a:r>
              <a:rPr lang="en-US" i="1" dirty="0"/>
              <a:t> care in King County, Washington</a:t>
            </a:r>
            <a:r>
              <a:rPr lang="en-US" dirty="0"/>
              <a:t>. Pediatrics.; 86:586.</a:t>
            </a:r>
          </a:p>
          <a:p>
            <a:pPr marL="109728" indent="0">
              <a:buNone/>
            </a:pPr>
            <a:r>
              <a:rPr lang="en-US" dirty="0"/>
              <a:t>5. </a:t>
            </a:r>
            <a:r>
              <a:rPr lang="en-US" dirty="0" err="1"/>
              <a:t>Joost</a:t>
            </a:r>
            <a:r>
              <a:rPr lang="en-US" dirty="0"/>
              <a:t> J.L.M </a:t>
            </a:r>
            <a:r>
              <a:rPr lang="en-US" dirty="0" err="1"/>
              <a:t>Bierens</a:t>
            </a:r>
            <a:r>
              <a:rPr lang="en-US" dirty="0"/>
              <a:t> (2014) </a:t>
            </a:r>
            <a:r>
              <a:rPr lang="en-US" i="1" dirty="0"/>
              <a:t>Drowning: Prevention, rescue, treatmen</a:t>
            </a:r>
            <a:r>
              <a:rPr lang="en-US" dirty="0"/>
              <a:t>t. 2rd edition.</a:t>
            </a:r>
          </a:p>
          <a:p>
            <a:pPr marL="109728" indent="0">
              <a:buNone/>
            </a:pPr>
            <a:r>
              <a:rPr lang="en-US" dirty="0"/>
              <a:t>6. </a:t>
            </a:r>
            <a:r>
              <a:rPr lang="en-SG" dirty="0"/>
              <a:t>Idris, A.H., et al., </a:t>
            </a:r>
            <a:r>
              <a:rPr lang="en-SG" i="1" dirty="0"/>
              <a:t>2015 Revised </a:t>
            </a:r>
            <a:r>
              <a:rPr lang="en-SG" i="1" dirty="0" err="1"/>
              <a:t>Utstein</a:t>
            </a:r>
            <a:r>
              <a:rPr lang="en-SG" i="1" dirty="0"/>
              <a:t>-Style Recommended Guidelines for Uniform Reporting of Data From Drowning-Related Resuscitation: An ILCOR Advisory Statement.</a:t>
            </a:r>
            <a:r>
              <a:rPr lang="en-SG" dirty="0"/>
              <a:t> </a:t>
            </a:r>
            <a:r>
              <a:rPr lang="en-SG" dirty="0" err="1"/>
              <a:t>Circ</a:t>
            </a:r>
            <a:r>
              <a:rPr lang="en-SG" dirty="0"/>
              <a:t> </a:t>
            </a:r>
            <a:r>
              <a:rPr lang="en-SG" dirty="0" err="1"/>
              <a:t>Cardiovasc</a:t>
            </a:r>
            <a:r>
              <a:rPr lang="en-SG" dirty="0"/>
              <a:t> </a:t>
            </a:r>
            <a:r>
              <a:rPr lang="en-SG" dirty="0" err="1"/>
              <a:t>Qual</a:t>
            </a:r>
            <a:r>
              <a:rPr lang="en-SG" dirty="0"/>
              <a:t> Outcomes, 2017</a:t>
            </a:r>
            <a:endParaRPr lang="en-US" dirty="0"/>
          </a:p>
          <a:p>
            <a:pPr marL="109728" indent="0">
              <a:buNone/>
            </a:pPr>
            <a:r>
              <a:rPr lang="en-US" dirty="0"/>
              <a:t>8. </a:t>
            </a:r>
            <a:r>
              <a:rPr lang="en-SG" dirty="0" err="1"/>
              <a:t>Lavonas</a:t>
            </a:r>
            <a:r>
              <a:rPr lang="en-SG" dirty="0"/>
              <a:t>, E.J., et al., </a:t>
            </a:r>
            <a:r>
              <a:rPr lang="en-SG" i="1" dirty="0"/>
              <a:t>Part 10: Special Circumstances of Resuscitation: 2015 American Heart Association Guidelines Update for Cardiopulmonary Resuscitation and Emergency Cardiovascular Care.</a:t>
            </a:r>
            <a:r>
              <a:rPr lang="en-SG" dirty="0"/>
              <a:t> Circulation, 2015. </a:t>
            </a:r>
            <a:r>
              <a:rPr lang="en-SG" b="1" dirty="0"/>
              <a:t>132</a:t>
            </a:r>
            <a:r>
              <a:rPr lang="en-SG" dirty="0"/>
              <a:t>(18 </a:t>
            </a:r>
            <a:r>
              <a:rPr lang="en-SG" dirty="0" err="1"/>
              <a:t>Suppl</a:t>
            </a:r>
            <a:r>
              <a:rPr lang="en-SG" dirty="0"/>
              <a:t> 2): p. S501-18</a:t>
            </a:r>
            <a:r>
              <a:rPr lang="en-US" dirty="0"/>
              <a:t> </a:t>
            </a:r>
          </a:p>
          <a:p>
            <a:endParaRPr lang="en-US" dirty="0"/>
          </a:p>
        </p:txBody>
      </p:sp>
      <p:sp>
        <p:nvSpPr>
          <p:cNvPr id="3" name="Title 2"/>
          <p:cNvSpPr>
            <a:spLocks noGrp="1"/>
          </p:cNvSpPr>
          <p:nvPr>
            <p:ph type="title"/>
          </p:nvPr>
        </p:nvSpPr>
        <p:spPr/>
        <p:txBody>
          <a:bodyPr/>
          <a:lstStyle/>
          <a:p>
            <a:r>
              <a:rPr lang="en-US" dirty="0"/>
              <a:t>TÀI LIỆU THAM KHẢO</a:t>
            </a:r>
          </a:p>
        </p:txBody>
      </p:sp>
    </p:spTree>
    <p:extLst>
      <p:ext uri="{BB962C8B-B14F-4D97-AF65-F5344CB8AC3E}">
        <p14:creationId xmlns:p14="http://schemas.microsoft.com/office/powerpoint/2010/main" val="110159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686800" cy="4525963"/>
          </a:xfrm>
        </p:spPr>
        <p:txBody>
          <a:bodyPr>
            <a:noAutofit/>
          </a:bodyPr>
          <a:lstStyle/>
          <a:p>
            <a:r>
              <a:rPr lang="en-US" sz="2800" b="1" dirty="0" err="1">
                <a:solidFill>
                  <a:srgbClr val="FF0000"/>
                </a:solidFill>
              </a:rPr>
              <a:t>Ngạt</a:t>
            </a:r>
            <a:r>
              <a:rPr lang="en-US" sz="2800" b="1" dirty="0">
                <a:solidFill>
                  <a:srgbClr val="FF0000"/>
                </a:solidFill>
              </a:rPr>
              <a:t> </a:t>
            </a:r>
            <a:r>
              <a:rPr lang="en-US" sz="2800" b="1" dirty="0" err="1">
                <a:solidFill>
                  <a:srgbClr val="FF0000"/>
                </a:solidFill>
              </a:rPr>
              <a:t>nước</a:t>
            </a:r>
            <a:r>
              <a:rPr lang="en-US" sz="2800" b="1" dirty="0">
                <a:solidFill>
                  <a:srgbClr val="FF0000"/>
                </a:solidFill>
              </a:rPr>
              <a:t> </a:t>
            </a:r>
            <a:r>
              <a:rPr lang="en-US" sz="2800" b="1" dirty="0"/>
              <a:t>(Drowning): </a:t>
            </a:r>
            <a:r>
              <a:rPr lang="en-US" sz="2800" b="1" dirty="0" err="1"/>
              <a:t>Tổn</a:t>
            </a:r>
            <a:r>
              <a:rPr lang="en-US" sz="2800" b="1" dirty="0"/>
              <a:t> </a:t>
            </a:r>
            <a:r>
              <a:rPr lang="en-US" sz="2800" b="1" dirty="0" err="1"/>
              <a:t>thương</a:t>
            </a:r>
            <a:r>
              <a:rPr lang="en-US" sz="2800" b="1" dirty="0"/>
              <a:t> do </a:t>
            </a:r>
            <a:r>
              <a:rPr lang="en-US" sz="2800" b="1" dirty="0" err="1"/>
              <a:t>đường</a:t>
            </a:r>
            <a:r>
              <a:rPr lang="en-US" sz="2800" b="1" dirty="0"/>
              <a:t> </a:t>
            </a:r>
            <a:r>
              <a:rPr lang="en-US" sz="2800" b="1" dirty="0" err="1"/>
              <a:t>thở</a:t>
            </a:r>
            <a:r>
              <a:rPr lang="en-US" sz="2800" b="1" dirty="0"/>
              <a:t> </a:t>
            </a:r>
            <a:r>
              <a:rPr lang="en-US" sz="2800" b="1" dirty="0" err="1"/>
              <a:t>chìm</a:t>
            </a:r>
            <a:r>
              <a:rPr lang="en-US" sz="2800" b="1" dirty="0"/>
              <a:t> </a:t>
            </a:r>
            <a:r>
              <a:rPr lang="en-US" sz="2800" b="1" dirty="0" err="1"/>
              <a:t>trong</a:t>
            </a:r>
            <a:r>
              <a:rPr lang="en-US" sz="2800" b="1" dirty="0"/>
              <a:t> </a:t>
            </a:r>
            <a:r>
              <a:rPr lang="en-US" sz="2800" b="1" dirty="0" err="1"/>
              <a:t>nước</a:t>
            </a:r>
            <a:endParaRPr lang="en-US" sz="2800" b="1" dirty="0"/>
          </a:p>
          <a:p>
            <a:r>
              <a:rPr lang="en-US" sz="2800" b="1" dirty="0" err="1">
                <a:solidFill>
                  <a:srgbClr val="FF0000"/>
                </a:solidFill>
              </a:rPr>
              <a:t>Chết</a:t>
            </a:r>
            <a:r>
              <a:rPr lang="en-US" sz="2800" b="1" dirty="0">
                <a:solidFill>
                  <a:srgbClr val="FF0000"/>
                </a:solidFill>
              </a:rPr>
              <a:t> </a:t>
            </a:r>
            <a:r>
              <a:rPr lang="en-US" sz="2800" b="1" dirty="0" err="1">
                <a:solidFill>
                  <a:srgbClr val="FF0000"/>
                </a:solidFill>
              </a:rPr>
              <a:t>đuối</a:t>
            </a:r>
            <a:r>
              <a:rPr lang="en-US" sz="2800" b="1" dirty="0">
                <a:solidFill>
                  <a:srgbClr val="FF0000"/>
                </a:solidFill>
              </a:rPr>
              <a:t> </a:t>
            </a:r>
            <a:r>
              <a:rPr lang="en-US" sz="2800" b="1" dirty="0"/>
              <a:t>(Fetal drowning): </a:t>
            </a:r>
            <a:r>
              <a:rPr lang="en-US" sz="2800" b="1" dirty="0" err="1"/>
              <a:t>Tử</a:t>
            </a:r>
            <a:r>
              <a:rPr lang="en-US" sz="2800" b="1" dirty="0"/>
              <a:t> </a:t>
            </a:r>
            <a:r>
              <a:rPr lang="en-US" sz="2800" b="1" dirty="0" err="1"/>
              <a:t>vong</a:t>
            </a:r>
            <a:r>
              <a:rPr lang="en-US" sz="2800" b="1" dirty="0"/>
              <a:t> do </a:t>
            </a:r>
            <a:r>
              <a:rPr lang="en-US" sz="2800" b="1" dirty="0" err="1"/>
              <a:t>quá</a:t>
            </a:r>
            <a:r>
              <a:rPr lang="en-US" sz="2800" b="1" dirty="0"/>
              <a:t> </a:t>
            </a:r>
            <a:r>
              <a:rPr lang="en-US" sz="2800" b="1" dirty="0" err="1"/>
              <a:t>trình</a:t>
            </a:r>
            <a:r>
              <a:rPr lang="en-US" sz="2800" b="1" dirty="0"/>
              <a:t> </a:t>
            </a:r>
            <a:r>
              <a:rPr lang="en-US" sz="2800" b="1" dirty="0" err="1"/>
              <a:t>ngạt</a:t>
            </a:r>
            <a:r>
              <a:rPr lang="en-US" sz="2800" b="1" dirty="0"/>
              <a:t> </a:t>
            </a:r>
            <a:r>
              <a:rPr lang="en-US" sz="2800" b="1" dirty="0" err="1"/>
              <a:t>nước</a:t>
            </a:r>
            <a:endParaRPr lang="en-US" sz="2800" b="1" dirty="0"/>
          </a:p>
          <a:p>
            <a:r>
              <a:rPr lang="en-US" sz="2800" b="1" dirty="0" err="1">
                <a:solidFill>
                  <a:srgbClr val="FF0000"/>
                </a:solidFill>
              </a:rPr>
              <a:t>Ngạt</a:t>
            </a:r>
            <a:r>
              <a:rPr lang="en-US" sz="2800" b="1" dirty="0">
                <a:solidFill>
                  <a:srgbClr val="FF0000"/>
                </a:solidFill>
              </a:rPr>
              <a:t> </a:t>
            </a:r>
            <a:r>
              <a:rPr lang="en-US" sz="2800" b="1" dirty="0" err="1">
                <a:solidFill>
                  <a:srgbClr val="FF0000"/>
                </a:solidFill>
              </a:rPr>
              <a:t>nước</a:t>
            </a:r>
            <a:r>
              <a:rPr lang="en-US" sz="2800" b="1" dirty="0">
                <a:solidFill>
                  <a:srgbClr val="FF0000"/>
                </a:solidFill>
              </a:rPr>
              <a:t> </a:t>
            </a:r>
            <a:r>
              <a:rPr lang="en-US" sz="2800" b="1" dirty="0" err="1">
                <a:solidFill>
                  <a:srgbClr val="FF0000"/>
                </a:solidFill>
              </a:rPr>
              <a:t>không</a:t>
            </a:r>
            <a:r>
              <a:rPr lang="en-US" sz="2800" b="1" dirty="0">
                <a:solidFill>
                  <a:srgbClr val="FF0000"/>
                </a:solidFill>
              </a:rPr>
              <a:t> </a:t>
            </a:r>
            <a:r>
              <a:rPr lang="en-US" sz="2800" b="1" dirty="0" err="1">
                <a:solidFill>
                  <a:srgbClr val="FF0000"/>
                </a:solidFill>
              </a:rPr>
              <a:t>tử</a:t>
            </a:r>
            <a:r>
              <a:rPr lang="en-US" sz="2800" b="1" dirty="0">
                <a:solidFill>
                  <a:srgbClr val="FF0000"/>
                </a:solidFill>
              </a:rPr>
              <a:t> </a:t>
            </a:r>
            <a:r>
              <a:rPr lang="en-US" sz="2800" b="1" dirty="0" err="1">
                <a:solidFill>
                  <a:srgbClr val="FF0000"/>
                </a:solidFill>
              </a:rPr>
              <a:t>vong</a:t>
            </a:r>
            <a:r>
              <a:rPr lang="en-US" sz="2800" b="1" dirty="0">
                <a:solidFill>
                  <a:srgbClr val="FF0000"/>
                </a:solidFill>
              </a:rPr>
              <a:t> </a:t>
            </a:r>
            <a:r>
              <a:rPr lang="en-US" sz="2800" b="1" dirty="0"/>
              <a:t>(Non-fetal drowning): </a:t>
            </a:r>
            <a:r>
              <a:rPr lang="en-US" sz="2800" b="1" dirty="0" err="1"/>
              <a:t>Nạn</a:t>
            </a:r>
            <a:r>
              <a:rPr lang="en-US" sz="2800" b="1" dirty="0"/>
              <a:t> </a:t>
            </a:r>
            <a:r>
              <a:rPr lang="en-US" sz="2800" b="1" dirty="0" err="1"/>
              <a:t>nhân</a:t>
            </a:r>
            <a:r>
              <a:rPr lang="en-US" sz="2800" b="1" dirty="0"/>
              <a:t> </a:t>
            </a:r>
            <a:r>
              <a:rPr lang="en-US" sz="2800" b="1" dirty="0" err="1"/>
              <a:t>được</a:t>
            </a:r>
            <a:r>
              <a:rPr lang="en-US" sz="2800" b="1" dirty="0"/>
              <a:t> </a:t>
            </a:r>
            <a:r>
              <a:rPr lang="en-US" sz="2800" b="1" dirty="0" err="1"/>
              <a:t>cứu</a:t>
            </a:r>
            <a:r>
              <a:rPr lang="en-US" sz="2800" b="1" dirty="0"/>
              <a:t> </a:t>
            </a:r>
            <a:r>
              <a:rPr lang="en-US" sz="2800" b="1" dirty="0" err="1"/>
              <a:t>trong</a:t>
            </a:r>
            <a:r>
              <a:rPr lang="en-US" sz="2800" b="1" dirty="0"/>
              <a:t> </a:t>
            </a:r>
            <a:r>
              <a:rPr lang="en-US" sz="2800" b="1" dirty="0" err="1"/>
              <a:t>quá</a:t>
            </a:r>
            <a:r>
              <a:rPr lang="en-US" sz="2800" b="1" dirty="0"/>
              <a:t> </a:t>
            </a:r>
            <a:r>
              <a:rPr lang="en-US" sz="2800" b="1" dirty="0" err="1"/>
              <a:t>trình</a:t>
            </a:r>
            <a:r>
              <a:rPr lang="en-US" sz="2800" b="1" dirty="0"/>
              <a:t> </a:t>
            </a:r>
            <a:r>
              <a:rPr lang="en-US" sz="2800" b="1" dirty="0" err="1"/>
              <a:t>ngạt</a:t>
            </a:r>
            <a:r>
              <a:rPr lang="en-US" sz="2800" b="1" dirty="0"/>
              <a:t> </a:t>
            </a:r>
            <a:r>
              <a:rPr lang="en-US" sz="2800" b="1" dirty="0" err="1"/>
              <a:t>nước</a:t>
            </a:r>
            <a:endParaRPr lang="en-US" sz="2800" b="1" dirty="0"/>
          </a:p>
          <a:p>
            <a:r>
              <a:rPr lang="en-US" sz="2800" b="1" dirty="0" err="1"/>
              <a:t>Thuật</a:t>
            </a:r>
            <a:r>
              <a:rPr lang="en-US" sz="2800" b="1" dirty="0"/>
              <a:t> </a:t>
            </a:r>
            <a:r>
              <a:rPr lang="en-US" sz="2800" b="1" dirty="0" err="1"/>
              <a:t>ngữ</a:t>
            </a:r>
            <a:r>
              <a:rPr lang="en-US" sz="2800" b="1" dirty="0"/>
              <a:t> </a:t>
            </a:r>
            <a:r>
              <a:rPr lang="en-US" sz="2800" b="1" dirty="0" err="1"/>
              <a:t>khác</a:t>
            </a:r>
            <a:r>
              <a:rPr lang="en-US" sz="2800" b="1" dirty="0"/>
              <a:t>: near-drowning, wet drowning, secondary drowning … </a:t>
            </a:r>
            <a:r>
              <a:rPr lang="en-US" sz="2800" b="1" dirty="0" err="1"/>
              <a:t>không</a:t>
            </a:r>
            <a:r>
              <a:rPr lang="en-US" sz="2800" b="1" dirty="0"/>
              <a:t> </a:t>
            </a:r>
            <a:r>
              <a:rPr lang="en-US" sz="2800" b="1" dirty="0" err="1"/>
              <a:t>còn</a:t>
            </a:r>
            <a:r>
              <a:rPr lang="en-US" sz="2800" b="1" dirty="0"/>
              <a:t> </a:t>
            </a:r>
            <a:r>
              <a:rPr lang="en-US" sz="2800" b="1" dirty="0" err="1"/>
              <a:t>sử</a:t>
            </a:r>
            <a:r>
              <a:rPr lang="en-US" sz="2800" b="1" dirty="0"/>
              <a:t> </a:t>
            </a:r>
            <a:r>
              <a:rPr lang="en-US" sz="2800" b="1" dirty="0" err="1"/>
              <a:t>dụng</a:t>
            </a:r>
            <a:r>
              <a:rPr lang="en-US" sz="2800" b="1" dirty="0"/>
              <a:t> </a:t>
            </a:r>
          </a:p>
          <a:p>
            <a:r>
              <a:rPr lang="en-US" sz="2800" b="1" dirty="0" err="1"/>
              <a:t>Phân</a:t>
            </a:r>
            <a:r>
              <a:rPr lang="en-US" sz="2800" b="1" dirty="0"/>
              <a:t> </a:t>
            </a:r>
            <a:r>
              <a:rPr lang="en-US" sz="2800" b="1" dirty="0" err="1"/>
              <a:t>biệt</a:t>
            </a:r>
            <a:r>
              <a:rPr lang="en-US" sz="2800" b="1" dirty="0"/>
              <a:t> </a:t>
            </a:r>
            <a:r>
              <a:rPr lang="en-US" sz="2800" b="1" dirty="0" err="1"/>
              <a:t>ngạt</a:t>
            </a:r>
            <a:r>
              <a:rPr lang="en-US" sz="2800" b="1" dirty="0"/>
              <a:t> </a:t>
            </a:r>
            <a:r>
              <a:rPr lang="en-US" sz="2800" b="1" dirty="0" err="1"/>
              <a:t>nước</a:t>
            </a:r>
            <a:r>
              <a:rPr lang="en-US" sz="2800" b="1" dirty="0"/>
              <a:t> </a:t>
            </a:r>
            <a:r>
              <a:rPr lang="en-US" sz="2800" b="1" dirty="0" err="1"/>
              <a:t>ngọt-mặn</a:t>
            </a:r>
            <a:r>
              <a:rPr lang="en-US" sz="2800" b="1" dirty="0"/>
              <a:t> </a:t>
            </a:r>
            <a:r>
              <a:rPr lang="en-US" sz="2800" b="1" dirty="0" err="1"/>
              <a:t>không</a:t>
            </a:r>
            <a:r>
              <a:rPr lang="en-US" sz="2800" b="1" dirty="0"/>
              <a:t> </a:t>
            </a:r>
            <a:r>
              <a:rPr lang="en-US" sz="2800" b="1" dirty="0" err="1"/>
              <a:t>có</a:t>
            </a:r>
            <a:r>
              <a:rPr lang="en-US" sz="2800" b="1" dirty="0"/>
              <a:t> ý </a:t>
            </a:r>
            <a:r>
              <a:rPr lang="en-US" sz="2800" b="1" dirty="0" err="1"/>
              <a:t>nghĩa</a:t>
            </a:r>
            <a:r>
              <a:rPr lang="en-US" sz="2800" b="1" dirty="0"/>
              <a:t> </a:t>
            </a:r>
            <a:r>
              <a:rPr lang="en-US" sz="2800" b="1" dirty="0" err="1"/>
              <a:t>trên</a:t>
            </a:r>
            <a:r>
              <a:rPr lang="en-US" sz="2800" b="1" dirty="0"/>
              <a:t> </a:t>
            </a:r>
            <a:r>
              <a:rPr lang="en-US" sz="2800" b="1" dirty="0" err="1"/>
              <a:t>lâm</a:t>
            </a:r>
            <a:r>
              <a:rPr lang="en-US" sz="2800" b="1" dirty="0"/>
              <a:t> </a:t>
            </a:r>
            <a:r>
              <a:rPr lang="en-US" sz="2800" b="1" dirty="0" err="1"/>
              <a:t>sàng</a:t>
            </a:r>
            <a:r>
              <a:rPr lang="en-US" sz="2800" b="1" dirty="0"/>
              <a:t>, </a:t>
            </a:r>
            <a:r>
              <a:rPr lang="en-US" sz="2800" b="1" dirty="0" err="1"/>
              <a:t>yếu</a:t>
            </a:r>
            <a:r>
              <a:rPr lang="en-US" sz="2800" b="1" dirty="0"/>
              <a:t> </a:t>
            </a:r>
            <a:r>
              <a:rPr lang="en-US" sz="2800" b="1" dirty="0" err="1"/>
              <a:t>tố</a:t>
            </a:r>
            <a:r>
              <a:rPr lang="en-US" sz="2800" b="1" dirty="0"/>
              <a:t> </a:t>
            </a:r>
            <a:r>
              <a:rPr lang="en-US" sz="2800" b="1" dirty="0" err="1"/>
              <a:t>quyết</a:t>
            </a:r>
            <a:r>
              <a:rPr lang="en-US" sz="2800" b="1" dirty="0"/>
              <a:t> </a:t>
            </a:r>
            <a:r>
              <a:rPr lang="en-US" sz="2800" b="1" dirty="0" err="1"/>
              <a:t>định</a:t>
            </a:r>
            <a:r>
              <a:rPr lang="en-US" sz="2800" b="1" dirty="0"/>
              <a:t> </a:t>
            </a:r>
            <a:r>
              <a:rPr lang="en-US" sz="2800" b="1" dirty="0" err="1"/>
              <a:t>tiên</a:t>
            </a:r>
            <a:r>
              <a:rPr lang="en-US" sz="2800" b="1" dirty="0"/>
              <a:t> </a:t>
            </a:r>
            <a:r>
              <a:rPr lang="en-US" sz="2800" b="1" dirty="0" err="1"/>
              <a:t>lượng</a:t>
            </a:r>
            <a:r>
              <a:rPr lang="en-US" sz="2800" b="1" dirty="0"/>
              <a:t> </a:t>
            </a:r>
            <a:r>
              <a:rPr lang="en-US" sz="2800" b="1" dirty="0" err="1"/>
              <a:t>nặng</a:t>
            </a:r>
            <a:r>
              <a:rPr lang="en-US" sz="2800" b="1" dirty="0"/>
              <a:t> </a:t>
            </a:r>
            <a:r>
              <a:rPr lang="en-US" sz="2800" b="1" dirty="0" err="1"/>
              <a:t>là</a:t>
            </a:r>
            <a:r>
              <a:rPr lang="en-US" sz="2800" b="1" dirty="0"/>
              <a:t> </a:t>
            </a:r>
            <a:r>
              <a:rPr lang="en-US" sz="2800" b="1" dirty="0" err="1"/>
              <a:t>thời</a:t>
            </a:r>
            <a:r>
              <a:rPr lang="en-US" sz="2800" b="1" dirty="0"/>
              <a:t> </a:t>
            </a:r>
            <a:r>
              <a:rPr lang="en-US" sz="2800" b="1" dirty="0" err="1"/>
              <a:t>gian</a:t>
            </a:r>
            <a:r>
              <a:rPr lang="en-US" sz="2800" b="1" dirty="0"/>
              <a:t> </a:t>
            </a:r>
            <a:r>
              <a:rPr lang="en-US" sz="2800" b="1" dirty="0" err="1"/>
              <a:t>và</a:t>
            </a:r>
            <a:r>
              <a:rPr lang="en-US" sz="2800" b="1" dirty="0"/>
              <a:t> </a:t>
            </a:r>
            <a:r>
              <a:rPr lang="en-US" sz="2800" b="1" dirty="0" err="1"/>
              <a:t>mức</a:t>
            </a:r>
            <a:r>
              <a:rPr lang="en-US" sz="2800" b="1" dirty="0"/>
              <a:t> </a:t>
            </a:r>
            <a:r>
              <a:rPr lang="en-US" sz="2800" b="1" dirty="0" err="1"/>
              <a:t>độ</a:t>
            </a:r>
            <a:r>
              <a:rPr lang="en-US" sz="2800" b="1" dirty="0"/>
              <a:t> </a:t>
            </a:r>
            <a:r>
              <a:rPr lang="en-US" sz="2800" b="1" dirty="0" err="1"/>
              <a:t>thiếu</a:t>
            </a:r>
            <a:r>
              <a:rPr lang="en-US" sz="2800" b="1" dirty="0"/>
              <a:t> oxy. </a:t>
            </a:r>
          </a:p>
        </p:txBody>
      </p:sp>
      <p:sp>
        <p:nvSpPr>
          <p:cNvPr id="3" name="Title 2"/>
          <p:cNvSpPr>
            <a:spLocks noGrp="1"/>
          </p:cNvSpPr>
          <p:nvPr>
            <p:ph type="title"/>
          </p:nvPr>
        </p:nvSpPr>
        <p:spPr>
          <a:xfrm>
            <a:off x="457200" y="12970"/>
            <a:ext cx="8229600" cy="1143000"/>
          </a:xfrm>
        </p:spPr>
        <p:txBody>
          <a:bodyPr>
            <a:normAutofit/>
          </a:bodyPr>
          <a:lstStyle/>
          <a:p>
            <a:r>
              <a:rPr lang="en-US" dirty="0" err="1"/>
              <a:t>Định</a:t>
            </a:r>
            <a:r>
              <a:rPr lang="en-US" dirty="0"/>
              <a:t> </a:t>
            </a:r>
            <a:r>
              <a:rPr lang="en-US" dirty="0" err="1"/>
              <a:t>nghĩa</a:t>
            </a:r>
            <a:endParaRPr lang="en-US" dirty="0"/>
          </a:p>
        </p:txBody>
      </p:sp>
    </p:spTree>
    <p:extLst>
      <p:ext uri="{BB962C8B-B14F-4D97-AF65-F5344CB8AC3E}">
        <p14:creationId xmlns:p14="http://schemas.microsoft.com/office/powerpoint/2010/main" val="259608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Nguyên</a:t>
            </a:r>
            <a:r>
              <a:rPr lang="en-US" b="1" dirty="0"/>
              <a:t> </a:t>
            </a:r>
            <a:r>
              <a:rPr lang="en-US" b="1" dirty="0" err="1"/>
              <a:t>nhân</a:t>
            </a:r>
            <a:r>
              <a:rPr lang="en-US" b="1" dirty="0"/>
              <a:t> </a:t>
            </a:r>
            <a:r>
              <a:rPr lang="en-US" b="1" dirty="0" err="1"/>
              <a:t>gây</a:t>
            </a:r>
            <a:r>
              <a:rPr lang="en-US" b="1" dirty="0"/>
              <a:t> </a:t>
            </a:r>
            <a:r>
              <a:rPr lang="en-US" b="1" dirty="0" err="1"/>
              <a:t>tử</a:t>
            </a:r>
            <a:r>
              <a:rPr lang="en-US" b="1" dirty="0"/>
              <a:t> </a:t>
            </a:r>
            <a:r>
              <a:rPr lang="en-US" b="1" dirty="0" err="1"/>
              <a:t>vong</a:t>
            </a:r>
            <a:r>
              <a:rPr lang="en-US" b="1" dirty="0"/>
              <a:t> do tai </a:t>
            </a:r>
            <a:r>
              <a:rPr lang="en-US" b="1" dirty="0" err="1"/>
              <a:t>nạn</a:t>
            </a:r>
            <a:r>
              <a:rPr lang="en-US" b="1" dirty="0"/>
              <a:t> </a:t>
            </a:r>
            <a:r>
              <a:rPr lang="en-US" b="1" dirty="0" err="1"/>
              <a:t>phổ</a:t>
            </a:r>
            <a:r>
              <a:rPr lang="en-US" b="1" dirty="0"/>
              <a:t> </a:t>
            </a:r>
            <a:r>
              <a:rPr lang="en-US" b="1" dirty="0" err="1"/>
              <a:t>biến</a:t>
            </a:r>
            <a:r>
              <a:rPr lang="en-US" b="1" dirty="0"/>
              <a:t> ở </a:t>
            </a:r>
            <a:r>
              <a:rPr lang="en-US" b="1" dirty="0" err="1"/>
              <a:t>thế</a:t>
            </a:r>
            <a:r>
              <a:rPr lang="en-US" b="1" dirty="0"/>
              <a:t> </a:t>
            </a:r>
            <a:r>
              <a:rPr lang="en-US" b="1" dirty="0" err="1"/>
              <a:t>giới</a:t>
            </a:r>
            <a:r>
              <a:rPr lang="en-US" b="1" dirty="0"/>
              <a:t>, </a:t>
            </a:r>
            <a:r>
              <a:rPr lang="en-US" b="1" dirty="0" err="1"/>
              <a:t>hàng</a:t>
            </a:r>
            <a:r>
              <a:rPr lang="en-US" b="1" dirty="0"/>
              <a:t> </a:t>
            </a:r>
            <a:r>
              <a:rPr lang="en-US" b="1" dirty="0" err="1"/>
              <a:t>đầu</a:t>
            </a:r>
            <a:r>
              <a:rPr lang="en-US" b="1" dirty="0"/>
              <a:t> ở </a:t>
            </a:r>
            <a:r>
              <a:rPr lang="en-US" b="1" dirty="0" err="1"/>
              <a:t>Mỹ</a:t>
            </a:r>
            <a:r>
              <a:rPr lang="en-US" b="1" dirty="0"/>
              <a:t>.</a:t>
            </a:r>
          </a:p>
          <a:p>
            <a:r>
              <a:rPr lang="en-US" b="1" dirty="0"/>
              <a:t>2 </a:t>
            </a:r>
            <a:r>
              <a:rPr lang="en-US" b="1" dirty="0" err="1"/>
              <a:t>đỉnh</a:t>
            </a:r>
            <a:endParaRPr lang="en-US" b="1" dirty="0"/>
          </a:p>
          <a:p>
            <a:pPr>
              <a:buFont typeface="Courier New" pitchFamily="49" charset="0"/>
              <a:buChar char="o"/>
            </a:pPr>
            <a:r>
              <a:rPr lang="en-US" b="1" dirty="0" err="1"/>
              <a:t>Dưới</a:t>
            </a:r>
            <a:r>
              <a:rPr lang="en-US" b="1" dirty="0"/>
              <a:t> 5 </a:t>
            </a:r>
            <a:r>
              <a:rPr lang="en-US" b="1" dirty="0" err="1"/>
              <a:t>tuổi</a:t>
            </a:r>
            <a:r>
              <a:rPr lang="en-US" b="1" dirty="0"/>
              <a:t>: </a:t>
            </a:r>
            <a:r>
              <a:rPr lang="en-US" b="1" dirty="0" err="1"/>
              <a:t>hồ</a:t>
            </a:r>
            <a:r>
              <a:rPr lang="en-US" b="1" dirty="0"/>
              <a:t> </a:t>
            </a:r>
            <a:r>
              <a:rPr lang="en-US" b="1" dirty="0" err="1"/>
              <a:t>bơi</a:t>
            </a:r>
            <a:r>
              <a:rPr lang="en-US" b="1" dirty="0"/>
              <a:t>, </a:t>
            </a:r>
            <a:r>
              <a:rPr lang="en-US" b="1" dirty="0" err="1"/>
              <a:t>bồn</a:t>
            </a:r>
            <a:r>
              <a:rPr lang="en-US" b="1" dirty="0"/>
              <a:t> </a:t>
            </a:r>
            <a:r>
              <a:rPr lang="en-US" b="1" dirty="0" err="1"/>
              <a:t>tắm</a:t>
            </a:r>
            <a:r>
              <a:rPr lang="en-US" b="1" dirty="0"/>
              <a:t>, </a:t>
            </a:r>
            <a:r>
              <a:rPr lang="en-US" b="1" dirty="0" err="1"/>
              <a:t>lu</a:t>
            </a:r>
            <a:r>
              <a:rPr lang="en-US" b="1" dirty="0"/>
              <a:t> </a:t>
            </a:r>
            <a:r>
              <a:rPr lang="en-US" b="1" dirty="0" err="1"/>
              <a:t>nước</a:t>
            </a:r>
            <a:endParaRPr lang="en-US" b="1" dirty="0"/>
          </a:p>
          <a:p>
            <a:pPr>
              <a:buFont typeface="Courier New" pitchFamily="49" charset="0"/>
              <a:buChar char="o"/>
            </a:pPr>
            <a:r>
              <a:rPr lang="en-US" b="1" dirty="0"/>
              <a:t>15-25 </a:t>
            </a:r>
            <a:r>
              <a:rPr lang="en-US" b="1" dirty="0" err="1"/>
              <a:t>tuổi</a:t>
            </a:r>
            <a:r>
              <a:rPr lang="en-US" b="1" dirty="0"/>
              <a:t>: </a:t>
            </a:r>
            <a:r>
              <a:rPr lang="en-US" b="1" dirty="0" err="1"/>
              <a:t>sông</a:t>
            </a:r>
            <a:r>
              <a:rPr lang="en-US" b="1" dirty="0"/>
              <a:t>, </a:t>
            </a:r>
            <a:r>
              <a:rPr lang="en-US" b="1" dirty="0" err="1"/>
              <a:t>hồ</a:t>
            </a:r>
            <a:r>
              <a:rPr lang="en-US" b="1" dirty="0"/>
              <a:t>, </a:t>
            </a:r>
            <a:r>
              <a:rPr lang="en-US" b="1" dirty="0" err="1"/>
              <a:t>biển</a:t>
            </a:r>
            <a:r>
              <a:rPr lang="en-US" b="1" dirty="0"/>
              <a:t> </a:t>
            </a:r>
          </a:p>
          <a:p>
            <a:endParaRPr lang="en-US" b="1" dirty="0"/>
          </a:p>
        </p:txBody>
      </p:sp>
      <p:sp>
        <p:nvSpPr>
          <p:cNvPr id="3" name="Title 2"/>
          <p:cNvSpPr>
            <a:spLocks noGrp="1"/>
          </p:cNvSpPr>
          <p:nvPr>
            <p:ph type="title"/>
          </p:nvPr>
        </p:nvSpPr>
        <p:spPr/>
        <p:txBody>
          <a:bodyPr/>
          <a:lstStyle/>
          <a:p>
            <a:r>
              <a:rPr lang="en-US" dirty="0"/>
              <a:t>DỊCH TỄ</a:t>
            </a:r>
          </a:p>
        </p:txBody>
      </p:sp>
    </p:spTree>
    <p:extLst>
      <p:ext uri="{BB962C8B-B14F-4D97-AF65-F5344CB8AC3E}">
        <p14:creationId xmlns:p14="http://schemas.microsoft.com/office/powerpoint/2010/main" val="36820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Trẻ</a:t>
            </a:r>
            <a:r>
              <a:rPr lang="en-US" b="1" dirty="0"/>
              <a:t> </a:t>
            </a:r>
            <a:r>
              <a:rPr lang="en-US" b="1" dirty="0" err="1"/>
              <a:t>nhỏ</a:t>
            </a:r>
            <a:endParaRPr lang="en-US" b="1" dirty="0"/>
          </a:p>
          <a:p>
            <a:r>
              <a:rPr lang="en-US" b="1" dirty="0" err="1"/>
              <a:t>Không</a:t>
            </a:r>
            <a:r>
              <a:rPr lang="en-US" b="1" dirty="0"/>
              <a:t> </a:t>
            </a:r>
            <a:r>
              <a:rPr lang="en-US" b="1" dirty="0" err="1"/>
              <a:t>biết</a:t>
            </a:r>
            <a:r>
              <a:rPr lang="en-US" b="1" dirty="0"/>
              <a:t> </a:t>
            </a:r>
            <a:r>
              <a:rPr lang="en-US" b="1" dirty="0" err="1"/>
              <a:t>bơi</a:t>
            </a:r>
            <a:endParaRPr lang="en-US" b="1" dirty="0"/>
          </a:p>
          <a:p>
            <a:r>
              <a:rPr lang="en-US" b="1" dirty="0" err="1"/>
              <a:t>Uống</a:t>
            </a:r>
            <a:r>
              <a:rPr lang="en-US" b="1" dirty="0"/>
              <a:t> </a:t>
            </a:r>
            <a:r>
              <a:rPr lang="en-US" b="1" dirty="0" err="1"/>
              <a:t>rượu</a:t>
            </a:r>
            <a:r>
              <a:rPr lang="en-US" b="1" dirty="0"/>
              <a:t>, </a:t>
            </a:r>
            <a:r>
              <a:rPr lang="en-US" b="1" dirty="0" err="1"/>
              <a:t>dùng</a:t>
            </a:r>
            <a:r>
              <a:rPr lang="en-US" b="1" dirty="0"/>
              <a:t> </a:t>
            </a:r>
            <a:r>
              <a:rPr lang="en-US" b="1" dirty="0" err="1"/>
              <a:t>thuốc</a:t>
            </a:r>
            <a:r>
              <a:rPr lang="en-US" b="1" dirty="0"/>
              <a:t> </a:t>
            </a:r>
            <a:r>
              <a:rPr lang="en-US" b="1" dirty="0" err="1"/>
              <a:t>cấm</a:t>
            </a:r>
            <a:endParaRPr lang="en-US" b="1" dirty="0"/>
          </a:p>
          <a:p>
            <a:r>
              <a:rPr lang="en-US" b="1" dirty="0" err="1"/>
              <a:t>Người</a:t>
            </a:r>
            <a:r>
              <a:rPr lang="en-US" b="1" dirty="0"/>
              <a:t> </a:t>
            </a:r>
            <a:r>
              <a:rPr lang="en-US" b="1" dirty="0" err="1"/>
              <a:t>lớn</a:t>
            </a:r>
            <a:r>
              <a:rPr lang="en-US" b="1" dirty="0"/>
              <a:t> </a:t>
            </a:r>
            <a:r>
              <a:rPr lang="en-US" b="1" dirty="0" err="1"/>
              <a:t>không</a:t>
            </a:r>
            <a:r>
              <a:rPr lang="en-US" b="1" dirty="0"/>
              <a:t> </a:t>
            </a:r>
            <a:r>
              <a:rPr lang="en-US" b="1" dirty="0" err="1"/>
              <a:t>giám</a:t>
            </a:r>
            <a:r>
              <a:rPr lang="en-US" b="1" dirty="0"/>
              <a:t> </a:t>
            </a:r>
            <a:r>
              <a:rPr lang="en-US" b="1" dirty="0" err="1"/>
              <a:t>sát</a:t>
            </a:r>
            <a:r>
              <a:rPr lang="en-US" b="1" dirty="0"/>
              <a:t> </a:t>
            </a:r>
            <a:r>
              <a:rPr lang="en-US" b="1" dirty="0" err="1"/>
              <a:t>chặt</a:t>
            </a:r>
            <a:r>
              <a:rPr lang="en-US" b="1" dirty="0"/>
              <a:t> </a:t>
            </a:r>
            <a:r>
              <a:rPr lang="en-US" b="1" dirty="0" err="1"/>
              <a:t>chẽ</a:t>
            </a:r>
            <a:endParaRPr lang="en-US" b="1" dirty="0"/>
          </a:p>
          <a:p>
            <a:endParaRPr lang="en-US" b="1" dirty="0"/>
          </a:p>
        </p:txBody>
      </p:sp>
      <p:sp>
        <p:nvSpPr>
          <p:cNvPr id="3" name="Title 2"/>
          <p:cNvSpPr>
            <a:spLocks noGrp="1"/>
          </p:cNvSpPr>
          <p:nvPr>
            <p:ph type="title"/>
          </p:nvPr>
        </p:nvSpPr>
        <p:spPr/>
        <p:txBody>
          <a:bodyPr/>
          <a:lstStyle/>
          <a:p>
            <a:r>
              <a:rPr lang="en-US" dirty="0">
                <a:solidFill>
                  <a:schemeClr val="tx1"/>
                </a:solidFill>
              </a:rPr>
              <a:t>YẾU TỐ NGUY CƠ</a:t>
            </a:r>
          </a:p>
        </p:txBody>
      </p:sp>
    </p:spTree>
    <p:extLst>
      <p:ext uri="{BB962C8B-B14F-4D97-AF65-F5344CB8AC3E}">
        <p14:creationId xmlns:p14="http://schemas.microsoft.com/office/powerpoint/2010/main" val="221967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r>
              <a:rPr lang="en-US" dirty="0"/>
              <a:t>	AN TOÀN?</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106" y="1219200"/>
            <a:ext cx="9135894" cy="570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219200"/>
            <a:ext cx="5033962" cy="571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950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44049943"/>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normAutofit/>
          </a:bodyPr>
          <a:lstStyle/>
          <a:p>
            <a:r>
              <a:rPr lang="en-US" dirty="0"/>
              <a:t>SINH LÝ BỆNH</a:t>
            </a:r>
          </a:p>
        </p:txBody>
      </p:sp>
    </p:spTree>
    <p:extLst>
      <p:ext uri="{BB962C8B-B14F-4D97-AF65-F5344CB8AC3E}">
        <p14:creationId xmlns:p14="http://schemas.microsoft.com/office/powerpoint/2010/main" val="424064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Courier New" pitchFamily="49" charset="0"/>
              <a:buChar char="o"/>
            </a:pPr>
            <a:r>
              <a:rPr lang="en-US" dirty="0" err="1"/>
              <a:t>Ngạt</a:t>
            </a:r>
            <a:r>
              <a:rPr lang="en-US" dirty="0"/>
              <a:t> </a:t>
            </a:r>
            <a:r>
              <a:rPr lang="en-US" dirty="0" err="1"/>
              <a:t>nước</a:t>
            </a:r>
            <a:r>
              <a:rPr lang="en-US" dirty="0"/>
              <a:t> </a:t>
            </a:r>
            <a:r>
              <a:rPr lang="en-US" dirty="0" err="1"/>
              <a:t>mặn</a:t>
            </a:r>
            <a:r>
              <a:rPr lang="en-US" dirty="0"/>
              <a:t>: </a:t>
            </a:r>
            <a:r>
              <a:rPr lang="en-US" dirty="0" err="1">
                <a:sym typeface="Wingdings" pitchFamily="2" charset="2"/>
              </a:rPr>
              <a:t>nước</a:t>
            </a:r>
            <a:r>
              <a:rPr lang="en-US" dirty="0">
                <a:sym typeface="Wingdings" pitchFamily="2" charset="2"/>
              </a:rPr>
              <a:t> </a:t>
            </a:r>
            <a:r>
              <a:rPr lang="en-US" dirty="0" err="1">
                <a:sym typeface="Wingdings" pitchFamily="2" charset="2"/>
              </a:rPr>
              <a:t>tuần</a:t>
            </a:r>
            <a:r>
              <a:rPr lang="en-US" dirty="0">
                <a:sym typeface="Wingdings" pitchFamily="2" charset="2"/>
              </a:rPr>
              <a:t> </a:t>
            </a:r>
            <a:r>
              <a:rPr lang="en-US" dirty="0" err="1">
                <a:sym typeface="Wingdings" pitchFamily="2" charset="2"/>
              </a:rPr>
              <a:t>hoàn</a:t>
            </a:r>
            <a:r>
              <a:rPr lang="en-US" dirty="0">
                <a:sym typeface="Wingdings" pitchFamily="2" charset="2"/>
              </a:rPr>
              <a:t> </a:t>
            </a:r>
            <a:r>
              <a:rPr lang="en-US" dirty="0" err="1">
                <a:sym typeface="Wingdings" pitchFamily="2" charset="2"/>
              </a:rPr>
              <a:t>vào</a:t>
            </a:r>
            <a:r>
              <a:rPr lang="en-US" dirty="0">
                <a:sym typeface="Wingdings" pitchFamily="2" charset="2"/>
              </a:rPr>
              <a:t> </a:t>
            </a:r>
            <a:r>
              <a:rPr lang="en-US" dirty="0" err="1">
                <a:sym typeface="Wingdings" pitchFamily="2" charset="2"/>
              </a:rPr>
              <a:t>mô</a:t>
            </a:r>
            <a:r>
              <a:rPr lang="en-US" dirty="0">
                <a:sym typeface="Wingdings" pitchFamily="2" charset="2"/>
              </a:rPr>
              <a:t> </a:t>
            </a:r>
            <a:r>
              <a:rPr lang="en-US" dirty="0" err="1">
                <a:sym typeface="Wingdings" pitchFamily="2" charset="2"/>
              </a:rPr>
              <a:t>kẽ</a:t>
            </a:r>
            <a:r>
              <a:rPr lang="en-US" dirty="0">
                <a:sym typeface="Wingdings" pitchFamily="2" charset="2"/>
              </a:rPr>
              <a:t>, </a:t>
            </a:r>
            <a:r>
              <a:rPr lang="en-US" dirty="0" err="1">
                <a:sym typeface="Wingdings" pitchFamily="2" charset="2"/>
              </a:rPr>
              <a:t>phế</a:t>
            </a:r>
            <a:r>
              <a:rPr lang="en-US" dirty="0">
                <a:sym typeface="Wingdings" pitchFamily="2" charset="2"/>
              </a:rPr>
              <a:t> </a:t>
            </a:r>
            <a:r>
              <a:rPr lang="en-US" dirty="0" err="1">
                <a:sym typeface="Wingdings" pitchFamily="2" charset="2"/>
              </a:rPr>
              <a:t>nang</a:t>
            </a:r>
            <a:r>
              <a:rPr lang="en-US" dirty="0">
                <a:sym typeface="Wingdings" pitchFamily="2" charset="2"/>
              </a:rPr>
              <a:t>  </a:t>
            </a:r>
            <a:r>
              <a:rPr lang="en-US" dirty="0" err="1">
                <a:sym typeface="Wingdings" pitchFamily="2" charset="2"/>
              </a:rPr>
              <a:t>phù</a:t>
            </a:r>
            <a:r>
              <a:rPr lang="en-US" dirty="0">
                <a:sym typeface="Wingdings" pitchFamily="2" charset="2"/>
              </a:rPr>
              <a:t> </a:t>
            </a:r>
            <a:r>
              <a:rPr lang="en-US" dirty="0" err="1">
                <a:sym typeface="Wingdings" pitchFamily="2" charset="2"/>
              </a:rPr>
              <a:t>phổi</a:t>
            </a:r>
            <a:r>
              <a:rPr lang="en-US" dirty="0">
                <a:sym typeface="Wingdings" pitchFamily="2" charset="2"/>
              </a:rPr>
              <a:t>, </a:t>
            </a:r>
            <a:r>
              <a:rPr lang="en-US" dirty="0" err="1">
                <a:sym typeface="Wingdings" pitchFamily="2" charset="2"/>
              </a:rPr>
              <a:t>tăng</a:t>
            </a:r>
            <a:r>
              <a:rPr lang="en-US" dirty="0">
                <a:sym typeface="Wingdings" pitchFamily="2" charset="2"/>
              </a:rPr>
              <a:t> </a:t>
            </a:r>
            <a:r>
              <a:rPr lang="en-US" dirty="0" err="1">
                <a:sym typeface="Wingdings" pitchFamily="2" charset="2"/>
              </a:rPr>
              <a:t>áp</a:t>
            </a:r>
            <a:r>
              <a:rPr lang="en-US" dirty="0">
                <a:sym typeface="Wingdings" pitchFamily="2" charset="2"/>
              </a:rPr>
              <a:t> </a:t>
            </a:r>
            <a:r>
              <a:rPr lang="en-US" dirty="0" err="1">
                <a:sym typeface="Wingdings" pitchFamily="2" charset="2"/>
              </a:rPr>
              <a:t>lực</a:t>
            </a:r>
            <a:r>
              <a:rPr lang="en-US" dirty="0">
                <a:sym typeface="Wingdings" pitchFamily="2" charset="2"/>
              </a:rPr>
              <a:t> </a:t>
            </a:r>
            <a:r>
              <a:rPr lang="en-US" dirty="0" err="1">
                <a:sym typeface="Wingdings" pitchFamily="2" charset="2"/>
              </a:rPr>
              <a:t>thẩm</a:t>
            </a:r>
            <a:r>
              <a:rPr lang="en-US" dirty="0">
                <a:sym typeface="Wingdings" pitchFamily="2" charset="2"/>
              </a:rPr>
              <a:t> </a:t>
            </a:r>
            <a:r>
              <a:rPr lang="en-US" dirty="0" err="1">
                <a:sym typeface="Wingdings" pitchFamily="2" charset="2"/>
              </a:rPr>
              <a:t>thấu</a:t>
            </a:r>
            <a:r>
              <a:rPr lang="en-US" dirty="0">
                <a:sym typeface="Wingdings" pitchFamily="2" charset="2"/>
              </a:rPr>
              <a:t> </a:t>
            </a:r>
            <a:r>
              <a:rPr lang="en-US" dirty="0" err="1">
                <a:sym typeface="Wingdings" pitchFamily="2" charset="2"/>
              </a:rPr>
              <a:t>máu</a:t>
            </a:r>
            <a:r>
              <a:rPr lang="en-US" dirty="0">
                <a:sym typeface="Wingdings" pitchFamily="2" charset="2"/>
              </a:rPr>
              <a:t>.</a:t>
            </a:r>
          </a:p>
          <a:p>
            <a:pPr>
              <a:buFont typeface="Courier New" pitchFamily="49" charset="0"/>
              <a:buChar char="o"/>
            </a:pPr>
            <a:r>
              <a:rPr lang="en-US" dirty="0" err="1">
                <a:sym typeface="Wingdings" pitchFamily="2" charset="2"/>
              </a:rPr>
              <a:t>Ngạt</a:t>
            </a:r>
            <a:r>
              <a:rPr lang="en-US" dirty="0">
                <a:sym typeface="Wingdings" pitchFamily="2" charset="2"/>
              </a:rPr>
              <a:t> </a:t>
            </a:r>
            <a:r>
              <a:rPr lang="en-US" dirty="0" err="1">
                <a:sym typeface="Wingdings" pitchFamily="2" charset="2"/>
              </a:rPr>
              <a:t>nước</a:t>
            </a:r>
            <a:r>
              <a:rPr lang="en-US" dirty="0">
                <a:sym typeface="Wingdings" pitchFamily="2" charset="2"/>
              </a:rPr>
              <a:t> </a:t>
            </a:r>
            <a:r>
              <a:rPr lang="en-US" dirty="0" err="1">
                <a:sym typeface="Wingdings" pitchFamily="2" charset="2"/>
              </a:rPr>
              <a:t>ngọt</a:t>
            </a:r>
            <a:r>
              <a:rPr lang="en-US" dirty="0">
                <a:sym typeface="Wingdings" pitchFamily="2" charset="2"/>
              </a:rPr>
              <a:t>: </a:t>
            </a:r>
            <a:r>
              <a:rPr lang="en-US" dirty="0" err="1">
                <a:sym typeface="Wingdings" pitchFamily="2" charset="2"/>
              </a:rPr>
              <a:t>nước</a:t>
            </a:r>
            <a:r>
              <a:rPr lang="en-US" dirty="0">
                <a:sym typeface="Wingdings" pitchFamily="2" charset="2"/>
              </a:rPr>
              <a:t> </a:t>
            </a:r>
            <a:r>
              <a:rPr lang="en-US" dirty="0" err="1">
                <a:sym typeface="Wingdings" pitchFamily="2" charset="2"/>
              </a:rPr>
              <a:t>nhược</a:t>
            </a:r>
            <a:r>
              <a:rPr lang="en-US" dirty="0">
                <a:sym typeface="Wingdings" pitchFamily="2" charset="2"/>
              </a:rPr>
              <a:t> </a:t>
            </a:r>
            <a:r>
              <a:rPr lang="en-US" dirty="0" err="1">
                <a:sym typeface="Wingdings" pitchFamily="2" charset="2"/>
              </a:rPr>
              <a:t>trương</a:t>
            </a:r>
            <a:r>
              <a:rPr lang="en-US" dirty="0">
                <a:sym typeface="Wingdings" pitchFamily="2" charset="2"/>
              </a:rPr>
              <a:t> </a:t>
            </a:r>
            <a:r>
              <a:rPr lang="en-US" dirty="0" err="1">
                <a:sym typeface="Wingdings" pitchFamily="2" charset="2"/>
              </a:rPr>
              <a:t>phế</a:t>
            </a:r>
            <a:r>
              <a:rPr lang="en-US" dirty="0">
                <a:sym typeface="Wingdings" pitchFamily="2" charset="2"/>
              </a:rPr>
              <a:t> </a:t>
            </a:r>
            <a:r>
              <a:rPr lang="en-US" dirty="0" err="1">
                <a:sym typeface="Wingdings" pitchFamily="2" charset="2"/>
              </a:rPr>
              <a:t>nang</a:t>
            </a:r>
            <a:r>
              <a:rPr lang="en-US" dirty="0">
                <a:sym typeface="Wingdings" pitchFamily="2" charset="2"/>
              </a:rPr>
              <a:t> </a:t>
            </a:r>
            <a:r>
              <a:rPr lang="en-US" dirty="0" err="1">
                <a:sym typeface="Wingdings" pitchFamily="2" charset="2"/>
              </a:rPr>
              <a:t>vào</a:t>
            </a:r>
            <a:r>
              <a:rPr lang="en-US" dirty="0">
                <a:sym typeface="Wingdings" pitchFamily="2" charset="2"/>
              </a:rPr>
              <a:t> </a:t>
            </a:r>
            <a:r>
              <a:rPr lang="en-US" dirty="0" err="1">
                <a:sym typeface="Wingdings" pitchFamily="2" charset="2"/>
              </a:rPr>
              <a:t>mô</a:t>
            </a:r>
            <a:r>
              <a:rPr lang="en-US" dirty="0">
                <a:sym typeface="Wingdings" pitchFamily="2" charset="2"/>
              </a:rPr>
              <a:t> </a:t>
            </a:r>
            <a:r>
              <a:rPr lang="en-US" dirty="0" err="1">
                <a:sym typeface="Wingdings" pitchFamily="2" charset="2"/>
              </a:rPr>
              <a:t>kẽ</a:t>
            </a:r>
            <a:r>
              <a:rPr lang="en-US" dirty="0">
                <a:sym typeface="Wingdings" pitchFamily="2" charset="2"/>
              </a:rPr>
              <a:t>,  </a:t>
            </a:r>
            <a:r>
              <a:rPr lang="en-US" dirty="0" err="1">
                <a:sym typeface="Wingdings" pitchFamily="2" charset="2"/>
              </a:rPr>
              <a:t>tuần</a:t>
            </a:r>
            <a:r>
              <a:rPr lang="en-US" dirty="0">
                <a:sym typeface="Wingdings" pitchFamily="2" charset="2"/>
              </a:rPr>
              <a:t> </a:t>
            </a:r>
            <a:r>
              <a:rPr lang="en-US" dirty="0" err="1">
                <a:sym typeface="Wingdings" pitchFamily="2" charset="2"/>
              </a:rPr>
              <a:t>hoàn</a:t>
            </a:r>
            <a:r>
              <a:rPr lang="en-US" dirty="0">
                <a:sym typeface="Wingdings" pitchFamily="2" charset="2"/>
              </a:rPr>
              <a:t>  </a:t>
            </a:r>
            <a:r>
              <a:rPr lang="en-US" dirty="0" err="1">
                <a:sym typeface="Wingdings" pitchFamily="2" charset="2"/>
              </a:rPr>
              <a:t>quá</a:t>
            </a:r>
            <a:r>
              <a:rPr lang="en-US" dirty="0">
                <a:sym typeface="Wingdings" pitchFamily="2" charset="2"/>
              </a:rPr>
              <a:t> </a:t>
            </a:r>
            <a:r>
              <a:rPr lang="en-US" dirty="0" err="1">
                <a:sym typeface="Wingdings" pitchFamily="2" charset="2"/>
              </a:rPr>
              <a:t>tải</a:t>
            </a:r>
            <a:r>
              <a:rPr lang="en-US" dirty="0">
                <a:sym typeface="Wingdings" pitchFamily="2" charset="2"/>
              </a:rPr>
              <a:t> </a:t>
            </a:r>
            <a:r>
              <a:rPr lang="en-US" dirty="0" err="1">
                <a:sym typeface="Wingdings" pitchFamily="2" charset="2"/>
              </a:rPr>
              <a:t>dịch</a:t>
            </a:r>
            <a:r>
              <a:rPr lang="en-US" dirty="0">
                <a:sym typeface="Wingdings" pitchFamily="2" charset="2"/>
              </a:rPr>
              <a:t>, </a:t>
            </a:r>
            <a:r>
              <a:rPr lang="en-US" dirty="0" err="1">
                <a:sym typeface="Wingdings" pitchFamily="2" charset="2"/>
              </a:rPr>
              <a:t>pha</a:t>
            </a:r>
            <a:r>
              <a:rPr lang="en-US" dirty="0">
                <a:sym typeface="Wingdings" pitchFamily="2" charset="2"/>
              </a:rPr>
              <a:t> </a:t>
            </a:r>
            <a:r>
              <a:rPr lang="en-US" dirty="0" err="1">
                <a:sym typeface="Wingdings" pitchFamily="2" charset="2"/>
              </a:rPr>
              <a:t>loãng</a:t>
            </a:r>
            <a:r>
              <a:rPr lang="en-US" dirty="0">
                <a:sym typeface="Wingdings" pitchFamily="2" charset="2"/>
              </a:rPr>
              <a:t> </a:t>
            </a:r>
            <a:r>
              <a:rPr lang="en-US" dirty="0" err="1">
                <a:sym typeface="Wingdings" pitchFamily="2" charset="2"/>
              </a:rPr>
              <a:t>điện</a:t>
            </a:r>
            <a:r>
              <a:rPr lang="en-US" dirty="0">
                <a:sym typeface="Wingdings" pitchFamily="2" charset="2"/>
              </a:rPr>
              <a:t> </a:t>
            </a:r>
            <a:r>
              <a:rPr lang="en-US" dirty="0" err="1">
                <a:sym typeface="Wingdings" pitchFamily="2" charset="2"/>
              </a:rPr>
              <a:t>giải</a:t>
            </a:r>
            <a:r>
              <a:rPr lang="en-US" dirty="0">
                <a:sym typeface="Wingdings" pitchFamily="2" charset="2"/>
              </a:rPr>
              <a:t>.</a:t>
            </a:r>
            <a:endParaRPr lang="en-US" dirty="0"/>
          </a:p>
          <a:p>
            <a:r>
              <a:rPr lang="en-US" dirty="0" err="1"/>
              <a:t>Điều</a:t>
            </a:r>
            <a:r>
              <a:rPr lang="en-US" dirty="0"/>
              <a:t> </a:t>
            </a:r>
            <a:r>
              <a:rPr lang="en-US" dirty="0" err="1"/>
              <a:t>kiện</a:t>
            </a:r>
            <a:r>
              <a:rPr lang="en-US" dirty="0"/>
              <a:t>: </a:t>
            </a:r>
            <a:r>
              <a:rPr lang="en-US" dirty="0" err="1"/>
              <a:t>hít</a:t>
            </a:r>
            <a:r>
              <a:rPr lang="en-US" dirty="0"/>
              <a:t> ≥ 11 ml/kg </a:t>
            </a:r>
            <a:r>
              <a:rPr lang="en-US" dirty="0" err="1"/>
              <a:t>để</a:t>
            </a:r>
            <a:r>
              <a:rPr lang="en-US" dirty="0"/>
              <a:t> </a:t>
            </a:r>
            <a:r>
              <a:rPr lang="en-US" dirty="0" err="1"/>
              <a:t>thay</a:t>
            </a:r>
            <a:r>
              <a:rPr lang="en-US" dirty="0"/>
              <a:t> </a:t>
            </a:r>
            <a:r>
              <a:rPr lang="en-US" dirty="0" err="1"/>
              <a:t>đổi</a:t>
            </a:r>
            <a:r>
              <a:rPr lang="en-US" dirty="0"/>
              <a:t> </a:t>
            </a:r>
            <a:r>
              <a:rPr lang="en-US" dirty="0" err="1"/>
              <a:t>thể</a:t>
            </a:r>
            <a:r>
              <a:rPr lang="en-US" dirty="0"/>
              <a:t> </a:t>
            </a:r>
            <a:r>
              <a:rPr lang="en-US" dirty="0" err="1"/>
              <a:t>tích</a:t>
            </a:r>
            <a:r>
              <a:rPr lang="en-US" dirty="0"/>
              <a:t> </a:t>
            </a:r>
            <a:r>
              <a:rPr lang="en-US" dirty="0" err="1"/>
              <a:t>máu</a:t>
            </a:r>
            <a:r>
              <a:rPr lang="en-US" dirty="0"/>
              <a:t> </a:t>
            </a:r>
            <a:r>
              <a:rPr lang="en-US" dirty="0" err="1"/>
              <a:t>và</a:t>
            </a:r>
            <a:r>
              <a:rPr lang="en-US" dirty="0"/>
              <a:t> ≥ 22 ml/kg </a:t>
            </a:r>
            <a:r>
              <a:rPr lang="en-US" dirty="0" err="1"/>
              <a:t>để</a:t>
            </a:r>
            <a:r>
              <a:rPr lang="en-US" dirty="0"/>
              <a:t> </a:t>
            </a:r>
            <a:r>
              <a:rPr lang="en-US" dirty="0" err="1"/>
              <a:t>thay</a:t>
            </a:r>
            <a:r>
              <a:rPr lang="en-US" dirty="0"/>
              <a:t> </a:t>
            </a:r>
            <a:r>
              <a:rPr lang="en-US" dirty="0" err="1"/>
              <a:t>đổi</a:t>
            </a:r>
            <a:r>
              <a:rPr lang="en-US" dirty="0"/>
              <a:t> </a:t>
            </a:r>
            <a:r>
              <a:rPr lang="en-US" dirty="0" err="1"/>
              <a:t>điện</a:t>
            </a:r>
            <a:r>
              <a:rPr lang="en-US" dirty="0"/>
              <a:t> </a:t>
            </a:r>
            <a:r>
              <a:rPr lang="en-US" dirty="0" err="1"/>
              <a:t>giải</a:t>
            </a:r>
            <a:r>
              <a:rPr lang="en-US" dirty="0"/>
              <a:t> </a:t>
            </a:r>
            <a:r>
              <a:rPr lang="en-US" dirty="0">
                <a:sym typeface="Wingdings" pitchFamily="2" charset="2"/>
              </a:rPr>
              <a:t> </a:t>
            </a:r>
            <a:r>
              <a:rPr lang="en-US" dirty="0" err="1">
                <a:sym typeface="Wingdings" pitchFamily="2" charset="2"/>
              </a:rPr>
              <a:t>chỉ</a:t>
            </a:r>
            <a:r>
              <a:rPr lang="en-US" dirty="0">
                <a:sym typeface="Wingdings" pitchFamily="2" charset="2"/>
              </a:rPr>
              <a:t> </a:t>
            </a:r>
            <a:r>
              <a:rPr lang="en-US" dirty="0" err="1">
                <a:sym typeface="Wingdings" pitchFamily="2" charset="2"/>
              </a:rPr>
              <a:t>gặp</a:t>
            </a:r>
            <a:r>
              <a:rPr lang="en-US" dirty="0">
                <a:sym typeface="Wingdings" pitchFamily="2" charset="2"/>
              </a:rPr>
              <a:t> ở </a:t>
            </a:r>
            <a:r>
              <a:rPr lang="en-US" dirty="0" err="1">
                <a:sym typeface="Wingdings" pitchFamily="2" charset="2"/>
              </a:rPr>
              <a:t>bệnh</a:t>
            </a:r>
            <a:r>
              <a:rPr lang="en-US" dirty="0">
                <a:sym typeface="Wingdings" pitchFamily="2" charset="2"/>
              </a:rPr>
              <a:t> </a:t>
            </a:r>
            <a:r>
              <a:rPr lang="en-US" dirty="0" err="1">
                <a:sym typeface="Wingdings" pitchFamily="2" charset="2"/>
              </a:rPr>
              <a:t>nhân</a:t>
            </a:r>
            <a:r>
              <a:rPr lang="en-US" dirty="0">
                <a:sym typeface="Wingdings" pitchFamily="2" charset="2"/>
              </a:rPr>
              <a:t> </a:t>
            </a:r>
            <a:r>
              <a:rPr lang="en-US" dirty="0" err="1">
                <a:sym typeface="Wingdings" pitchFamily="2" charset="2"/>
              </a:rPr>
              <a:t>tử</a:t>
            </a:r>
            <a:r>
              <a:rPr lang="en-US" dirty="0">
                <a:sym typeface="Wingdings" pitchFamily="2" charset="2"/>
              </a:rPr>
              <a:t> </a:t>
            </a:r>
            <a:r>
              <a:rPr lang="en-US" dirty="0" err="1">
                <a:sym typeface="Wingdings" pitchFamily="2" charset="2"/>
              </a:rPr>
              <a:t>vong</a:t>
            </a:r>
            <a:r>
              <a:rPr lang="en-US" dirty="0">
                <a:sym typeface="Wingdings" pitchFamily="2" charset="2"/>
              </a:rPr>
              <a:t> </a:t>
            </a:r>
            <a:r>
              <a:rPr lang="en-US" dirty="0" err="1">
                <a:sym typeface="Wingdings" pitchFamily="2" charset="2"/>
              </a:rPr>
              <a:t>trước</a:t>
            </a:r>
            <a:r>
              <a:rPr lang="en-US" dirty="0">
                <a:sym typeface="Wingdings" pitchFamily="2" charset="2"/>
              </a:rPr>
              <a:t> </a:t>
            </a:r>
            <a:r>
              <a:rPr lang="en-US" dirty="0" err="1">
                <a:sym typeface="Wingdings" pitchFamily="2" charset="2"/>
              </a:rPr>
              <a:t>nhập</a:t>
            </a:r>
            <a:r>
              <a:rPr lang="en-US" dirty="0">
                <a:sym typeface="Wingdings" pitchFamily="2" charset="2"/>
              </a:rPr>
              <a:t> </a:t>
            </a:r>
            <a:r>
              <a:rPr lang="en-US" dirty="0" err="1">
                <a:sym typeface="Wingdings" pitchFamily="2" charset="2"/>
              </a:rPr>
              <a:t>viện</a:t>
            </a:r>
            <a:r>
              <a:rPr lang="en-US" dirty="0">
                <a:sym typeface="Wingdings" pitchFamily="2" charset="2"/>
              </a:rPr>
              <a:t>.</a:t>
            </a:r>
          </a:p>
          <a:p>
            <a:r>
              <a:rPr lang="en-US" dirty="0" err="1">
                <a:sym typeface="Wingdings" pitchFamily="2" charset="2"/>
              </a:rPr>
              <a:t>Bình</a:t>
            </a:r>
            <a:r>
              <a:rPr lang="en-US" dirty="0">
                <a:sym typeface="Wingdings" pitchFamily="2" charset="2"/>
              </a:rPr>
              <a:t> </a:t>
            </a:r>
            <a:r>
              <a:rPr lang="en-US" dirty="0" err="1">
                <a:sym typeface="Wingdings" pitchFamily="2" charset="2"/>
              </a:rPr>
              <a:t>thường</a:t>
            </a:r>
            <a:r>
              <a:rPr lang="en-US" dirty="0">
                <a:sym typeface="Wingdings" pitchFamily="2" charset="2"/>
              </a:rPr>
              <a:t>: </a:t>
            </a:r>
            <a:r>
              <a:rPr lang="en-US" dirty="0" err="1">
                <a:sym typeface="Wingdings" pitchFamily="2" charset="2"/>
              </a:rPr>
              <a:t>hít</a:t>
            </a:r>
            <a:r>
              <a:rPr lang="en-US" dirty="0">
                <a:sym typeface="Wingdings" pitchFamily="2" charset="2"/>
              </a:rPr>
              <a:t> 3-4ml/kg  </a:t>
            </a:r>
            <a:r>
              <a:rPr lang="en-US" b="1" dirty="0" err="1">
                <a:solidFill>
                  <a:srgbClr val="FF0000"/>
                </a:solidFill>
                <a:sym typeface="Wingdings" pitchFamily="2" charset="2"/>
              </a:rPr>
              <a:t>không</a:t>
            </a:r>
            <a:r>
              <a:rPr lang="en-US" b="1" dirty="0">
                <a:solidFill>
                  <a:srgbClr val="FF0000"/>
                </a:solidFill>
                <a:sym typeface="Wingdings" pitchFamily="2" charset="2"/>
              </a:rPr>
              <a:t> </a:t>
            </a:r>
            <a:r>
              <a:rPr lang="en-US" b="1" dirty="0" err="1">
                <a:solidFill>
                  <a:srgbClr val="FF0000"/>
                </a:solidFill>
                <a:sym typeface="Wingdings" pitchFamily="2" charset="2"/>
              </a:rPr>
              <a:t>khác</a:t>
            </a:r>
            <a:r>
              <a:rPr lang="en-US" b="1" dirty="0">
                <a:solidFill>
                  <a:srgbClr val="FF0000"/>
                </a:solidFill>
                <a:sym typeface="Wingdings" pitchFamily="2" charset="2"/>
              </a:rPr>
              <a:t> </a:t>
            </a:r>
            <a:r>
              <a:rPr lang="en-US" b="1" dirty="0" err="1">
                <a:solidFill>
                  <a:srgbClr val="FF0000"/>
                </a:solidFill>
                <a:sym typeface="Wingdings" pitchFamily="2" charset="2"/>
              </a:rPr>
              <a:t>nhau</a:t>
            </a:r>
            <a:r>
              <a:rPr lang="en-US" b="1" dirty="0">
                <a:solidFill>
                  <a:srgbClr val="FF0000"/>
                </a:solidFill>
                <a:sym typeface="Wingdings" pitchFamily="2" charset="2"/>
              </a:rPr>
              <a:t> </a:t>
            </a:r>
            <a:r>
              <a:rPr lang="en-US" b="1" dirty="0" err="1">
                <a:solidFill>
                  <a:srgbClr val="FF0000"/>
                </a:solidFill>
                <a:sym typeface="Wingdings" pitchFamily="2" charset="2"/>
              </a:rPr>
              <a:t>giữa</a:t>
            </a:r>
            <a:r>
              <a:rPr lang="en-US" b="1" dirty="0">
                <a:solidFill>
                  <a:srgbClr val="FF0000"/>
                </a:solidFill>
                <a:sym typeface="Wingdings" pitchFamily="2" charset="2"/>
              </a:rPr>
              <a:t> </a:t>
            </a:r>
            <a:r>
              <a:rPr lang="en-US" b="1" dirty="0" err="1">
                <a:solidFill>
                  <a:srgbClr val="FF0000"/>
                </a:solidFill>
                <a:sym typeface="Wingdings" pitchFamily="2" charset="2"/>
              </a:rPr>
              <a:t>ngạt</a:t>
            </a:r>
            <a:r>
              <a:rPr lang="en-US" b="1" dirty="0">
                <a:solidFill>
                  <a:srgbClr val="FF0000"/>
                </a:solidFill>
                <a:sym typeface="Wingdings" pitchFamily="2" charset="2"/>
              </a:rPr>
              <a:t> </a:t>
            </a:r>
            <a:r>
              <a:rPr lang="en-US" b="1" dirty="0" err="1">
                <a:solidFill>
                  <a:srgbClr val="FF0000"/>
                </a:solidFill>
                <a:sym typeface="Wingdings" pitchFamily="2" charset="2"/>
              </a:rPr>
              <a:t>nước</a:t>
            </a:r>
            <a:r>
              <a:rPr lang="en-US" b="1" dirty="0">
                <a:solidFill>
                  <a:srgbClr val="FF0000"/>
                </a:solidFill>
                <a:sym typeface="Wingdings" pitchFamily="2" charset="2"/>
              </a:rPr>
              <a:t> </a:t>
            </a:r>
            <a:r>
              <a:rPr lang="en-US" b="1" dirty="0" err="1">
                <a:solidFill>
                  <a:srgbClr val="FF0000"/>
                </a:solidFill>
                <a:sym typeface="Wingdings" pitchFamily="2" charset="2"/>
              </a:rPr>
              <a:t>ngọt</a:t>
            </a:r>
            <a:r>
              <a:rPr lang="en-US" b="1" dirty="0">
                <a:solidFill>
                  <a:srgbClr val="FF0000"/>
                </a:solidFill>
                <a:sym typeface="Wingdings" pitchFamily="2" charset="2"/>
              </a:rPr>
              <a:t> </a:t>
            </a:r>
            <a:r>
              <a:rPr lang="en-US" b="1" dirty="0" err="1">
                <a:solidFill>
                  <a:srgbClr val="FF0000"/>
                </a:solidFill>
                <a:sym typeface="Wingdings" pitchFamily="2" charset="2"/>
              </a:rPr>
              <a:t>và</a:t>
            </a:r>
            <a:r>
              <a:rPr lang="en-US" b="1" dirty="0">
                <a:solidFill>
                  <a:srgbClr val="FF0000"/>
                </a:solidFill>
                <a:sym typeface="Wingdings" pitchFamily="2" charset="2"/>
              </a:rPr>
              <a:t> </a:t>
            </a:r>
            <a:r>
              <a:rPr lang="en-US" b="1" dirty="0" err="1">
                <a:solidFill>
                  <a:srgbClr val="FF0000"/>
                </a:solidFill>
                <a:sym typeface="Wingdings" pitchFamily="2" charset="2"/>
              </a:rPr>
              <a:t>mặn</a:t>
            </a:r>
            <a:r>
              <a:rPr lang="en-US" b="1" dirty="0">
                <a:solidFill>
                  <a:srgbClr val="FF0000"/>
                </a:solidFill>
                <a:sym typeface="Wingdings" pitchFamily="2" charset="2"/>
              </a:rPr>
              <a:t>.</a:t>
            </a:r>
          </a:p>
          <a:p>
            <a:r>
              <a:rPr lang="en-US" dirty="0" err="1">
                <a:sym typeface="Wingdings" pitchFamily="2" charset="2"/>
              </a:rPr>
              <a:t>Nhiệt</a:t>
            </a:r>
            <a:r>
              <a:rPr lang="en-US" dirty="0">
                <a:sym typeface="Wingdings" pitchFamily="2" charset="2"/>
              </a:rPr>
              <a:t> </a:t>
            </a:r>
            <a:r>
              <a:rPr lang="en-US" dirty="0" err="1">
                <a:sym typeface="Wingdings" pitchFamily="2" charset="2"/>
              </a:rPr>
              <a:t>độ</a:t>
            </a:r>
            <a:r>
              <a:rPr lang="en-US" dirty="0">
                <a:sym typeface="Wingdings" pitchFamily="2" charset="2"/>
              </a:rPr>
              <a:t> </a:t>
            </a:r>
            <a:r>
              <a:rPr lang="en-US" dirty="0" err="1">
                <a:sym typeface="Wingdings" pitchFamily="2" charset="2"/>
              </a:rPr>
              <a:t>và</a:t>
            </a:r>
            <a:r>
              <a:rPr lang="en-US" dirty="0">
                <a:sym typeface="Wingdings" pitchFamily="2" charset="2"/>
              </a:rPr>
              <a:t> </a:t>
            </a:r>
            <a:r>
              <a:rPr lang="en-US" dirty="0" err="1">
                <a:sym typeface="Wingdings" pitchFamily="2" charset="2"/>
              </a:rPr>
              <a:t>mức</a:t>
            </a:r>
            <a:r>
              <a:rPr lang="en-US" dirty="0">
                <a:sym typeface="Wingdings" pitchFamily="2" charset="2"/>
              </a:rPr>
              <a:t> </a:t>
            </a:r>
            <a:r>
              <a:rPr lang="en-US" dirty="0" err="1">
                <a:sym typeface="Wingdings" pitchFamily="2" charset="2"/>
              </a:rPr>
              <a:t>độ</a:t>
            </a:r>
            <a:r>
              <a:rPr lang="en-US" dirty="0">
                <a:sym typeface="Wingdings" pitchFamily="2" charset="2"/>
              </a:rPr>
              <a:t> </a:t>
            </a:r>
            <a:r>
              <a:rPr lang="en-US" dirty="0" err="1">
                <a:sym typeface="Wingdings" pitchFamily="2" charset="2"/>
              </a:rPr>
              <a:t>dơ</a:t>
            </a:r>
            <a:r>
              <a:rPr lang="en-US" dirty="0">
                <a:sym typeface="Wingdings" pitchFamily="2" charset="2"/>
              </a:rPr>
              <a:t> </a:t>
            </a:r>
            <a:r>
              <a:rPr lang="en-US" dirty="0" err="1">
                <a:sym typeface="Wingdings" pitchFamily="2" charset="2"/>
              </a:rPr>
              <a:t>của</a:t>
            </a:r>
            <a:r>
              <a:rPr lang="en-US" dirty="0">
                <a:sym typeface="Wingdings" pitchFamily="2" charset="2"/>
              </a:rPr>
              <a:t> </a:t>
            </a:r>
            <a:r>
              <a:rPr lang="en-US" dirty="0" err="1">
                <a:sym typeface="Wingdings" pitchFamily="2" charset="2"/>
              </a:rPr>
              <a:t>nước</a:t>
            </a:r>
            <a:r>
              <a:rPr lang="en-US" dirty="0">
                <a:sym typeface="Wingdings" pitchFamily="2" charset="2"/>
              </a:rPr>
              <a:t> </a:t>
            </a:r>
            <a:r>
              <a:rPr lang="en-US" dirty="0" err="1">
                <a:sym typeface="Wingdings" pitchFamily="2" charset="2"/>
              </a:rPr>
              <a:t>ảnh</a:t>
            </a:r>
            <a:r>
              <a:rPr lang="en-US" dirty="0">
                <a:sym typeface="Wingdings" pitchFamily="2" charset="2"/>
              </a:rPr>
              <a:t> </a:t>
            </a:r>
            <a:r>
              <a:rPr lang="en-US" dirty="0" err="1">
                <a:sym typeface="Wingdings" pitchFamily="2" charset="2"/>
              </a:rPr>
              <a:t>hưởng</a:t>
            </a:r>
            <a:r>
              <a:rPr lang="en-US" dirty="0">
                <a:sym typeface="Wingdings" pitchFamily="2" charset="2"/>
              </a:rPr>
              <a:t> </a:t>
            </a:r>
            <a:r>
              <a:rPr lang="en-US" dirty="0" err="1">
                <a:sym typeface="Wingdings" pitchFamily="2" charset="2"/>
              </a:rPr>
              <a:t>tiên</a:t>
            </a:r>
            <a:r>
              <a:rPr lang="en-US" dirty="0">
                <a:sym typeface="Wingdings" pitchFamily="2" charset="2"/>
              </a:rPr>
              <a:t> </a:t>
            </a:r>
            <a:r>
              <a:rPr lang="en-US" dirty="0" err="1">
                <a:sym typeface="Wingdings" pitchFamily="2" charset="2"/>
              </a:rPr>
              <a:t>lượng</a:t>
            </a:r>
            <a:endParaRPr lang="en-US" dirty="0">
              <a:sym typeface="Wingdings" pitchFamily="2" charset="2"/>
            </a:endParaRPr>
          </a:p>
        </p:txBody>
      </p:sp>
      <p:sp>
        <p:nvSpPr>
          <p:cNvPr id="3" name="Title 2"/>
          <p:cNvSpPr>
            <a:spLocks noGrp="1"/>
          </p:cNvSpPr>
          <p:nvPr>
            <p:ph type="title"/>
          </p:nvPr>
        </p:nvSpPr>
        <p:spPr/>
        <p:txBody>
          <a:bodyPr>
            <a:normAutofit/>
          </a:bodyPr>
          <a:lstStyle/>
          <a:p>
            <a:r>
              <a:rPr lang="en-US" dirty="0"/>
              <a:t>SINH LÝ BỆNH</a:t>
            </a:r>
          </a:p>
        </p:txBody>
      </p:sp>
    </p:spTree>
    <p:extLst>
      <p:ext uri="{BB962C8B-B14F-4D97-AF65-F5344CB8AC3E}">
        <p14:creationId xmlns:p14="http://schemas.microsoft.com/office/powerpoint/2010/main" val="214867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HÔ HẤP</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74805497"/>
              </p:ext>
            </p:extLst>
          </p:nvPr>
        </p:nvGraphicFramePr>
        <p:xfrm>
          <a:off x="457200" y="1481138"/>
          <a:ext cx="6324600" cy="3014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ounded Rectangle 7"/>
          <p:cNvSpPr/>
          <p:nvPr/>
        </p:nvSpPr>
        <p:spPr>
          <a:xfrm>
            <a:off x="228600" y="4724400"/>
            <a:ext cx="8763000" cy="1600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SHH </a:t>
            </a:r>
            <a:r>
              <a:rPr lang="en-US" sz="2400" dirty="0" err="1">
                <a:solidFill>
                  <a:schemeClr val="tx1"/>
                </a:solidFill>
              </a:rPr>
              <a:t>diễn</a:t>
            </a:r>
            <a:r>
              <a:rPr lang="en-US" sz="2400" dirty="0">
                <a:solidFill>
                  <a:schemeClr val="tx1"/>
                </a:solidFill>
              </a:rPr>
              <a:t> </a:t>
            </a:r>
            <a:r>
              <a:rPr lang="en-US" sz="2400" dirty="0" err="1">
                <a:solidFill>
                  <a:schemeClr val="tx1"/>
                </a:solidFill>
              </a:rPr>
              <a:t>ra</a:t>
            </a:r>
            <a:r>
              <a:rPr lang="en-US" sz="2400" dirty="0">
                <a:solidFill>
                  <a:schemeClr val="tx1"/>
                </a:solidFill>
              </a:rPr>
              <a:t> </a:t>
            </a:r>
            <a:r>
              <a:rPr lang="en-US" sz="2400" dirty="0" err="1">
                <a:solidFill>
                  <a:schemeClr val="tx1"/>
                </a:solidFill>
              </a:rPr>
              <a:t>âm</a:t>
            </a:r>
            <a:r>
              <a:rPr lang="en-US" sz="2400" dirty="0">
                <a:solidFill>
                  <a:schemeClr val="tx1"/>
                </a:solidFill>
              </a:rPr>
              <a:t> </a:t>
            </a:r>
            <a:r>
              <a:rPr lang="en-US" sz="2400" dirty="0" err="1">
                <a:solidFill>
                  <a:schemeClr val="tx1"/>
                </a:solidFill>
              </a:rPr>
              <a:t>thầm</a:t>
            </a:r>
            <a:r>
              <a:rPr lang="en-US" sz="2400" dirty="0">
                <a:solidFill>
                  <a:schemeClr val="tx1"/>
                </a:solidFill>
              </a:rPr>
              <a:t>/</a:t>
            </a:r>
            <a:r>
              <a:rPr lang="en-US" sz="2400" dirty="0" err="1">
                <a:solidFill>
                  <a:schemeClr val="tx1"/>
                </a:solidFill>
              </a:rPr>
              <a:t>nhanh</a:t>
            </a:r>
            <a:r>
              <a:rPr lang="en-US" sz="2400" dirty="0">
                <a:solidFill>
                  <a:schemeClr val="tx1"/>
                </a:solidFill>
              </a:rPr>
              <a:t> </a:t>
            </a:r>
            <a:r>
              <a:rPr lang="en-US" sz="2400" dirty="0" err="1">
                <a:solidFill>
                  <a:schemeClr val="tx1"/>
                </a:solidFill>
              </a:rPr>
              <a:t>chóng</a:t>
            </a:r>
            <a:r>
              <a:rPr lang="en-US" sz="2400" dirty="0">
                <a:solidFill>
                  <a:schemeClr val="tx1"/>
                </a:solidFill>
              </a:rPr>
              <a:t>: </a:t>
            </a:r>
            <a:r>
              <a:rPr lang="en-US" sz="2400" dirty="0" err="1">
                <a:solidFill>
                  <a:schemeClr val="tx1"/>
                </a:solidFill>
              </a:rPr>
              <a:t>thở</a:t>
            </a:r>
            <a:r>
              <a:rPr lang="en-US" sz="2400" dirty="0">
                <a:solidFill>
                  <a:schemeClr val="tx1"/>
                </a:solidFill>
              </a:rPr>
              <a:t> </a:t>
            </a:r>
            <a:r>
              <a:rPr lang="en-US" sz="2400" dirty="0" err="1">
                <a:solidFill>
                  <a:schemeClr val="tx1"/>
                </a:solidFill>
              </a:rPr>
              <a:t>nông</a:t>
            </a:r>
            <a:r>
              <a:rPr lang="en-US" sz="2400" dirty="0">
                <a:solidFill>
                  <a:schemeClr val="tx1"/>
                </a:solidFill>
              </a:rPr>
              <a:t>, </a:t>
            </a:r>
            <a:r>
              <a:rPr lang="en-US" sz="2400" dirty="0" err="1">
                <a:solidFill>
                  <a:schemeClr val="tx1"/>
                </a:solidFill>
              </a:rPr>
              <a:t>rale</a:t>
            </a:r>
            <a:r>
              <a:rPr lang="en-US" sz="2400" dirty="0">
                <a:solidFill>
                  <a:schemeClr val="tx1"/>
                </a:solidFill>
              </a:rPr>
              <a:t> </a:t>
            </a:r>
            <a:r>
              <a:rPr lang="en-US" sz="2400" dirty="0" err="1">
                <a:solidFill>
                  <a:schemeClr val="tx1"/>
                </a:solidFill>
              </a:rPr>
              <a:t>phổi</a:t>
            </a:r>
            <a:r>
              <a:rPr lang="en-US" sz="2400" dirty="0">
                <a:solidFill>
                  <a:schemeClr val="tx1"/>
                </a:solidFill>
              </a:rPr>
              <a:t>, </a:t>
            </a:r>
            <a:r>
              <a:rPr lang="en-US" sz="2400" dirty="0" err="1">
                <a:solidFill>
                  <a:schemeClr val="tx1"/>
                </a:solidFill>
              </a:rPr>
              <a:t>khò</a:t>
            </a:r>
            <a:r>
              <a:rPr lang="en-US" sz="2400" dirty="0">
                <a:solidFill>
                  <a:schemeClr val="tx1"/>
                </a:solidFill>
              </a:rPr>
              <a:t> </a:t>
            </a:r>
            <a:r>
              <a:rPr lang="en-US" sz="2400" dirty="0" err="1">
                <a:solidFill>
                  <a:schemeClr val="tx1"/>
                </a:solidFill>
              </a:rPr>
              <a:t>khè</a:t>
            </a:r>
            <a:r>
              <a:rPr lang="en-US" sz="2400" dirty="0">
                <a:solidFill>
                  <a:schemeClr val="tx1"/>
                </a:solidFill>
              </a:rPr>
              <a:t>, …</a:t>
            </a:r>
          </a:p>
          <a:p>
            <a:r>
              <a:rPr lang="en-US" sz="2400" dirty="0">
                <a:solidFill>
                  <a:schemeClr val="tx1"/>
                </a:solidFill>
              </a:rPr>
              <a:t>X </a:t>
            </a:r>
            <a:r>
              <a:rPr lang="en-US" sz="2400" dirty="0" err="1">
                <a:solidFill>
                  <a:schemeClr val="tx1"/>
                </a:solidFill>
              </a:rPr>
              <a:t>quang</a:t>
            </a:r>
            <a:r>
              <a:rPr lang="en-US" sz="2400" dirty="0">
                <a:solidFill>
                  <a:schemeClr val="tx1"/>
                </a:solidFill>
              </a:rPr>
              <a:t>, CT scan </a:t>
            </a:r>
            <a:r>
              <a:rPr lang="en-US" sz="2400" dirty="0" err="1">
                <a:solidFill>
                  <a:schemeClr val="tx1"/>
                </a:solidFill>
              </a:rPr>
              <a:t>ngực</a:t>
            </a:r>
            <a:r>
              <a:rPr lang="en-US" sz="2400" dirty="0">
                <a:solidFill>
                  <a:schemeClr val="tx1"/>
                </a:solidFill>
              </a:rPr>
              <a:t>: </a:t>
            </a:r>
            <a:r>
              <a:rPr lang="en-US" sz="2400" dirty="0" err="1">
                <a:solidFill>
                  <a:schemeClr val="tx1"/>
                </a:solidFill>
              </a:rPr>
              <a:t>bình</a:t>
            </a:r>
            <a:r>
              <a:rPr lang="en-US" sz="2400" dirty="0">
                <a:solidFill>
                  <a:schemeClr val="tx1"/>
                </a:solidFill>
              </a:rPr>
              <a:t> </a:t>
            </a:r>
            <a:r>
              <a:rPr lang="en-US" sz="2400" dirty="0" err="1">
                <a:solidFill>
                  <a:schemeClr val="tx1"/>
                </a:solidFill>
              </a:rPr>
              <a:t>thường</a:t>
            </a:r>
            <a:r>
              <a:rPr lang="en-US" sz="2400" dirty="0">
                <a:solidFill>
                  <a:schemeClr val="tx1"/>
                </a:solidFill>
              </a:rPr>
              <a:t>, </a:t>
            </a:r>
            <a:r>
              <a:rPr lang="en-US" sz="2400" dirty="0" err="1">
                <a:solidFill>
                  <a:schemeClr val="tx1"/>
                </a:solidFill>
              </a:rPr>
              <a:t>phù</a:t>
            </a:r>
            <a:r>
              <a:rPr lang="en-US" sz="2400" dirty="0">
                <a:solidFill>
                  <a:schemeClr val="tx1"/>
                </a:solidFill>
              </a:rPr>
              <a:t> </a:t>
            </a:r>
            <a:r>
              <a:rPr lang="en-US" sz="2400" dirty="0" err="1">
                <a:solidFill>
                  <a:schemeClr val="tx1"/>
                </a:solidFill>
              </a:rPr>
              <a:t>phổi</a:t>
            </a:r>
            <a:r>
              <a:rPr lang="en-US"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trú</a:t>
            </a:r>
            <a:r>
              <a:rPr lang="en-US" sz="2400" dirty="0">
                <a:solidFill>
                  <a:schemeClr val="tx1"/>
                </a:solidFill>
              </a:rPr>
              <a:t>/</a:t>
            </a:r>
            <a:r>
              <a:rPr lang="en-US" sz="2400" dirty="0" err="1">
                <a:solidFill>
                  <a:schemeClr val="tx1"/>
                </a:solidFill>
              </a:rPr>
              <a:t>quanh</a:t>
            </a:r>
            <a:r>
              <a:rPr lang="en-US" sz="2400" dirty="0">
                <a:solidFill>
                  <a:schemeClr val="tx1"/>
                </a:solidFill>
              </a:rPr>
              <a:t> </a:t>
            </a:r>
            <a:r>
              <a:rPr lang="en-US" sz="2400" dirty="0" err="1">
                <a:solidFill>
                  <a:schemeClr val="tx1"/>
                </a:solidFill>
              </a:rPr>
              <a:t>rốn</a:t>
            </a:r>
            <a:r>
              <a:rPr lang="en-US" sz="2400" dirty="0">
                <a:solidFill>
                  <a:schemeClr val="tx1"/>
                </a:solidFill>
              </a:rPr>
              <a:t> </a:t>
            </a:r>
            <a:r>
              <a:rPr lang="en-US" sz="2400" dirty="0" err="1">
                <a:solidFill>
                  <a:schemeClr val="tx1"/>
                </a:solidFill>
              </a:rPr>
              <a:t>phổi</a:t>
            </a:r>
            <a:r>
              <a:rPr lang="en-US" sz="2400" dirty="0">
                <a:solidFill>
                  <a:schemeClr val="tx1"/>
                </a:solidFill>
              </a:rPr>
              <a:t>/</a:t>
            </a:r>
            <a:r>
              <a:rPr lang="en-US" sz="2400" dirty="0" err="1">
                <a:solidFill>
                  <a:schemeClr val="tx1"/>
                </a:solidFill>
              </a:rPr>
              <a:t>lan</a:t>
            </a:r>
            <a:r>
              <a:rPr lang="en-US" sz="2400" dirty="0">
                <a:solidFill>
                  <a:schemeClr val="tx1"/>
                </a:solidFill>
              </a:rPr>
              <a:t> </a:t>
            </a:r>
            <a:r>
              <a:rPr lang="en-US" sz="2400" dirty="0" err="1">
                <a:solidFill>
                  <a:schemeClr val="tx1"/>
                </a:solidFill>
              </a:rPr>
              <a:t>tỏa</a:t>
            </a:r>
            <a:endParaRPr lang="en-US" sz="2400" dirty="0">
              <a:solidFill>
                <a:schemeClr val="tx1"/>
              </a:solidFill>
            </a:endParaRPr>
          </a:p>
        </p:txBody>
      </p:sp>
    </p:spTree>
    <p:extLst>
      <p:ext uri="{BB962C8B-B14F-4D97-AF65-F5344CB8AC3E}">
        <p14:creationId xmlns:p14="http://schemas.microsoft.com/office/powerpoint/2010/main" val="3555995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2346</TotalTime>
  <Words>2669</Words>
  <Application>Microsoft Office PowerPoint</Application>
  <PresentationFormat>On-screen Show (4:3)</PresentationFormat>
  <Paragraphs>299</Paragraphs>
  <Slides>29</Slides>
  <Notes>17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Concourse</vt:lpstr>
      <vt:lpstr>NGẠT NƯỚC TRẺ EM</vt:lpstr>
      <vt:lpstr>MỤC TIÊU</vt:lpstr>
      <vt:lpstr>Định nghĩa</vt:lpstr>
      <vt:lpstr>DỊCH TỄ</vt:lpstr>
      <vt:lpstr>YẾU TỐ NGUY CƠ</vt:lpstr>
      <vt:lpstr> AN TOÀN?</vt:lpstr>
      <vt:lpstr>SINH LÝ BỆNH</vt:lpstr>
      <vt:lpstr>SINH LÝ BỆNH</vt:lpstr>
      <vt:lpstr>HÔ HẤP</vt:lpstr>
      <vt:lpstr>X quang phổi</vt:lpstr>
      <vt:lpstr>THẦN KINH</vt:lpstr>
      <vt:lpstr>CƠ QUAN KHÁC</vt:lpstr>
      <vt:lpstr>LÂM SÀNG</vt:lpstr>
      <vt:lpstr>PEDIATRIC ARDS (PALICC 2015)</vt:lpstr>
      <vt:lpstr>CLINICAL MANIFESTATION</vt:lpstr>
      <vt:lpstr>PHÂN LOẠI (Tham khảo) [không thi]</vt:lpstr>
      <vt:lpstr>PHÂN LOẠI (Tham khảo)</vt:lpstr>
      <vt:lpstr>PHÂN LOẠI (Tham khảo)</vt:lpstr>
      <vt:lpstr>PHÂN LOẠI (Tham khảo)</vt:lpstr>
      <vt:lpstr>ĐIỀU TRỊ</vt:lpstr>
      <vt:lpstr>ĐIỀU TRỊ</vt:lpstr>
      <vt:lpstr>ĐIỀU TRỊ</vt:lpstr>
      <vt:lpstr>ĐIỀU TRỊ</vt:lpstr>
      <vt:lpstr>ĐIỀU TRỊ</vt:lpstr>
      <vt:lpstr>ĐIỀU TRỊ</vt:lpstr>
      <vt:lpstr>ĐIỀU TRỊ</vt:lpstr>
      <vt:lpstr>TIÊN LƯỢNG</vt:lpstr>
      <vt:lpstr>PHÒNG NGỪA</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NGẠT NƯỚC TRẺ EM</dc:title>
  <dc:creator>Asus</dc:creator>
  <cp:lastModifiedBy>Admin</cp:lastModifiedBy>
  <cp:revision>107</cp:revision>
  <dcterms:created xsi:type="dcterms:W3CDTF">2017-09-14T06:48:24Z</dcterms:created>
  <dcterms:modified xsi:type="dcterms:W3CDTF">2018-09-12T13:36:12Z</dcterms:modified>
</cp:coreProperties>
</file>