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1" r:id="rId3"/>
    <p:sldId id="273" r:id="rId4"/>
    <p:sldId id="259" r:id="rId5"/>
    <p:sldId id="257" r:id="rId6"/>
    <p:sldId id="260" r:id="rId7"/>
    <p:sldId id="258" r:id="rId8"/>
    <p:sldId id="262" r:id="rId9"/>
    <p:sldId id="261" r:id="rId10"/>
    <p:sldId id="264" r:id="rId11"/>
    <p:sldId id="263" r:id="rId12"/>
    <p:sldId id="266" r:id="rId13"/>
    <p:sldId id="265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46" d="100"/>
          <a:sy n="46" d="100"/>
        </p:scale>
        <p:origin x="4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0F89-AF37-4641-8972-F6AF0AC9011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09DA-65E4-443D-97C4-E7E8C600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049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0F89-AF37-4641-8972-F6AF0AC9011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09DA-65E4-443D-97C4-E7E8C600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1335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0F89-AF37-4641-8972-F6AF0AC9011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09DA-65E4-443D-97C4-E7E8C600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3255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0F89-AF37-4641-8972-F6AF0AC9011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09DA-65E4-443D-97C4-E7E8C600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3000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0F89-AF37-4641-8972-F6AF0AC9011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09DA-65E4-443D-97C4-E7E8C600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7683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0F89-AF37-4641-8972-F6AF0AC9011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09DA-65E4-443D-97C4-E7E8C600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8777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0F89-AF37-4641-8972-F6AF0AC9011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09DA-65E4-443D-97C4-E7E8C600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0526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0F89-AF37-4641-8972-F6AF0AC9011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09DA-65E4-443D-97C4-E7E8C600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9368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0F89-AF37-4641-8972-F6AF0AC9011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09DA-65E4-443D-97C4-E7E8C600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8440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0F89-AF37-4641-8972-F6AF0AC9011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09DA-65E4-443D-97C4-E7E8C600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4162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0F89-AF37-4641-8972-F6AF0AC9011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09DA-65E4-443D-97C4-E7E8C600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402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60F89-AF37-4641-8972-F6AF0AC9011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A09DA-65E4-443D-97C4-E7E8C600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7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split orient="vert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zV1C44IPBc" TargetMode="External"/><Relationship Id="rId2" Type="http://schemas.openxmlformats.org/officeDocument/2006/relationships/hyperlink" Target="https://www.youtube.com/watch?v=LJVfErMKRi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bYso_Oz-35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nangthangba2803/xq-hoi-chung-phe-nang" TargetMode="External"/><Relationship Id="rId2" Type="http://schemas.openxmlformats.org/officeDocument/2006/relationships/hyperlink" Target="https://www.slideshare.net/nangthangba2803/xq-hoi-chung-k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/>
              <a:t>XQUANG PHỔI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22301"/>
            <a:ext cx="9144000" cy="1655762"/>
          </a:xfrm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134968"/>
      </p:ext>
    </p:extLst>
  </p:cSld>
  <p:clrMapOvr>
    <a:masterClrMapping/>
  </p:clrMapOvr>
  <p:transition spd="slow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813" y="0"/>
            <a:ext cx="10515600" cy="1024759"/>
          </a:xfrm>
        </p:spPr>
        <p:txBody>
          <a:bodyPr/>
          <a:lstStyle/>
          <a:p>
            <a:r>
              <a:rPr lang="en-US" b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BỆNH NHÂN 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793" y="1024758"/>
            <a:ext cx="11020097" cy="5833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/>
              <a:t>Bé nam, 2 tháng 10 ngày, nhập viện vì khò khè + thở mệt, bệnh 11 </a:t>
            </a:r>
            <a:r>
              <a:rPr lang="vi-VN" smtClean="0"/>
              <a:t>ngày</a:t>
            </a:r>
            <a:endParaRPr lang="en-US" smtClean="0"/>
          </a:p>
          <a:p>
            <a:r>
              <a:rPr lang="vi-VN" smtClean="0"/>
              <a:t>TCCN</a:t>
            </a:r>
            <a:r>
              <a:rPr lang="vi-VN"/>
              <a:t>:</a:t>
            </a:r>
            <a:endParaRPr lang="en-US"/>
          </a:p>
          <a:p>
            <a:pPr marL="457200" lvl="1" indent="0">
              <a:buNone/>
            </a:pPr>
            <a:r>
              <a:rPr lang="vi-VN" sz="2800" smtClean="0"/>
              <a:t>Khò khè</a:t>
            </a:r>
            <a:endParaRPr lang="en-US" sz="2800" smtClean="0"/>
          </a:p>
          <a:p>
            <a:pPr marL="457200" lvl="1" indent="0">
              <a:buNone/>
            </a:pPr>
            <a:r>
              <a:rPr lang="en-US" sz="2800" smtClean="0"/>
              <a:t>h</a:t>
            </a:r>
            <a:r>
              <a:rPr lang="vi-VN" sz="2800" smtClean="0"/>
              <a:t>o </a:t>
            </a:r>
            <a:r>
              <a:rPr lang="vi-VN" sz="2800"/>
              <a:t>khan</a:t>
            </a:r>
            <a:endParaRPr lang="en-US" sz="2800"/>
          </a:p>
          <a:p>
            <a:pPr marL="457200" lvl="1" indent="0">
              <a:buNone/>
            </a:pPr>
            <a:r>
              <a:rPr lang="vi-VN" sz="2800"/>
              <a:t>Tím sau khi sặc sữa</a:t>
            </a:r>
            <a:endParaRPr lang="en-US" sz="2800"/>
          </a:p>
          <a:p>
            <a:r>
              <a:rPr lang="vi-VN" smtClean="0"/>
              <a:t>TCTT</a:t>
            </a:r>
            <a:r>
              <a:rPr lang="vi-VN"/>
              <a:t>:</a:t>
            </a:r>
            <a:endParaRPr lang="en-US"/>
          </a:p>
          <a:p>
            <a:pPr marL="457200" lvl="1" indent="0">
              <a:buNone/>
            </a:pPr>
            <a:r>
              <a:rPr lang="vi-VN" sz="2800"/>
              <a:t>Thở co lõm ngực trung bình</a:t>
            </a:r>
            <a:endParaRPr lang="en-US" sz="2800"/>
          </a:p>
          <a:p>
            <a:pPr marL="457200" lvl="1" indent="0">
              <a:buNone/>
            </a:pPr>
            <a:r>
              <a:rPr lang="vi-VN" sz="2800"/>
              <a:t>Rale nổ thì hít vào, rale ngáy thì thở ra.</a:t>
            </a:r>
            <a:endParaRPr lang="en-US" sz="2800"/>
          </a:p>
          <a:p>
            <a:r>
              <a:rPr lang="vi-VN" smtClean="0"/>
              <a:t>Tiền </a:t>
            </a:r>
            <a:r>
              <a:rPr lang="vi-VN"/>
              <a:t>căn:</a:t>
            </a:r>
            <a:endParaRPr lang="en-US"/>
          </a:p>
          <a:p>
            <a:pPr marL="457200" lvl="1" indent="0">
              <a:buNone/>
            </a:pPr>
            <a:r>
              <a:rPr lang="vi-VN" sz="2800"/>
              <a:t>Khò khè từ lúc 2-3 tuần tuổi</a:t>
            </a:r>
            <a:endParaRPr lang="en-US" sz="28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21022"/>
      </p:ext>
    </p:extLst>
  </p:cSld>
  <p:clrMapOvr>
    <a:masterClrMapping/>
  </p:clrMapOvr>
  <p:transition spd="slow"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1428" y="245733"/>
            <a:ext cx="8126216" cy="609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44072"/>
      </p:ext>
    </p:extLst>
  </p:cSld>
  <p:clrMapOvr>
    <a:masterClrMapping/>
  </p:clrMapOvr>
  <p:transition spd="slow"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82" y="-1866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BỆNH NHÂN 5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138" y="945931"/>
            <a:ext cx="10515600" cy="59120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vi-VN"/>
              <a:t>B</a:t>
            </a:r>
            <a:r>
              <a:rPr lang="en-US"/>
              <a:t>é trai 8 tháng</a:t>
            </a:r>
            <a:r>
              <a:rPr lang="vi-VN"/>
              <a:t> tuổi, nhập viện vì </a:t>
            </a:r>
            <a:r>
              <a:rPr lang="en-US"/>
              <a:t>thở mệt</a:t>
            </a:r>
            <a:r>
              <a:rPr lang="vi-VN"/>
              <a:t>, </a:t>
            </a:r>
            <a:r>
              <a:rPr lang="en-US"/>
              <a:t>bệnh 3 ngày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vi-VN" smtClean="0"/>
              <a:t>Triệu </a:t>
            </a:r>
            <a:r>
              <a:rPr lang="vi-VN"/>
              <a:t>chứng cơ năng</a:t>
            </a:r>
            <a:endParaRPr lang="en-US"/>
          </a:p>
          <a:p>
            <a:pPr marL="457200" lvl="1" indent="0">
              <a:buNone/>
            </a:pPr>
            <a:r>
              <a:rPr lang="vi-VN"/>
              <a:t>- </a:t>
            </a:r>
            <a:r>
              <a:rPr lang="en-US"/>
              <a:t>Sốt ngày 3</a:t>
            </a:r>
          </a:p>
          <a:p>
            <a:pPr marL="457200" lvl="1" indent="0">
              <a:buNone/>
            </a:pPr>
            <a:r>
              <a:rPr lang="en-US"/>
              <a:t>- Ho đàm </a:t>
            </a:r>
          </a:p>
          <a:p>
            <a:pPr marL="457200" lvl="1" indent="0">
              <a:buNone/>
            </a:pPr>
            <a:r>
              <a:rPr lang="en-US"/>
              <a:t>- Chảy mũi trong</a:t>
            </a:r>
          </a:p>
          <a:p>
            <a:pPr marL="457200" lvl="1" indent="0">
              <a:buNone/>
            </a:pPr>
            <a:r>
              <a:rPr lang="en-US"/>
              <a:t>- Thở mệt</a:t>
            </a:r>
          </a:p>
          <a:p>
            <a:pPr marL="457200" lvl="1" indent="0">
              <a:buNone/>
            </a:pPr>
            <a:r>
              <a:rPr lang="en-US"/>
              <a:t>- Ăn kém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vi-VN" smtClean="0"/>
              <a:t>Triệu </a:t>
            </a:r>
            <a:r>
              <a:rPr lang="vi-VN"/>
              <a:t>chứng thực thể</a:t>
            </a:r>
            <a:endParaRPr lang="en-US"/>
          </a:p>
          <a:p>
            <a:pPr marL="457200" lvl="1" indent="0">
              <a:buNone/>
            </a:pPr>
            <a:r>
              <a:rPr lang="en-US"/>
              <a:t>- Nhiệt độ </a:t>
            </a:r>
            <a:r>
              <a:rPr lang="vi-VN"/>
              <a:t>37</a:t>
            </a:r>
            <a:r>
              <a:rPr lang="en-US"/>
              <a:t>,9</a:t>
            </a:r>
            <a:r>
              <a:rPr lang="vi-VN" baseline="30000"/>
              <a:t>O</a:t>
            </a:r>
            <a:r>
              <a:rPr lang="vi-VN"/>
              <a:t>C</a:t>
            </a:r>
            <a:endParaRPr lang="en-US"/>
          </a:p>
          <a:p>
            <a:pPr marL="457200" lvl="1" indent="0">
              <a:buNone/>
            </a:pPr>
            <a:r>
              <a:rPr lang="en-US"/>
              <a:t>- Môi hồng nhạt/khí trời, SpO2 94%</a:t>
            </a:r>
          </a:p>
          <a:p>
            <a:pPr marL="457200" lvl="1" indent="0">
              <a:buNone/>
            </a:pPr>
            <a:r>
              <a:rPr lang="en-US"/>
              <a:t>- Thở nhanh 76 lần/phút</a:t>
            </a:r>
          </a:p>
          <a:p>
            <a:pPr marL="457200" lvl="1" indent="0">
              <a:buNone/>
            </a:pPr>
            <a:r>
              <a:rPr lang="en-US"/>
              <a:t>- Thở co lõm ngực vừa, co kéo hõm ức, phập phồng cánh mũi.</a:t>
            </a:r>
          </a:p>
          <a:p>
            <a:pPr marL="457200" lvl="1" indent="0">
              <a:buNone/>
            </a:pPr>
            <a:r>
              <a:rPr lang="en-US"/>
              <a:t>- Phổi ran ẩm nổ 2 đáy phổi</a:t>
            </a:r>
          </a:p>
          <a:p>
            <a:pPr marL="457200" lvl="1" indent="0">
              <a:buNone/>
            </a:pPr>
            <a:r>
              <a:rPr lang="en-US"/>
              <a:t>- Sẩn hồng ban toàn thân, mất khi căng da</a:t>
            </a:r>
          </a:p>
          <a:p>
            <a:pPr marL="457200" lvl="1" indent="0">
              <a:buNone/>
            </a:pPr>
            <a:r>
              <a:rPr lang="en-US"/>
              <a:t>- Dấu </a:t>
            </a:r>
            <a:r>
              <a:rPr lang="en-US" smtClean="0"/>
              <a:t>Koplik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5573"/>
      </p:ext>
    </p:extLst>
  </p:cSld>
  <p:clrMapOvr>
    <a:masterClrMapping/>
  </p:clrMapOvr>
  <p:transition spd="slow"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360" y="365125"/>
            <a:ext cx="7713280" cy="616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78037"/>
      </p:ext>
    </p:extLst>
  </p:cSld>
  <p:clrMapOvr>
    <a:masterClrMapping/>
  </p:clrMapOvr>
  <p:transition spd="slow"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BỆNH NHÂN 6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Bé trai 5 tháng tuổi</a:t>
            </a:r>
          </a:p>
          <a:p>
            <a:r>
              <a:rPr lang="en-US" smtClean="0"/>
              <a:t>Viêm phổi kéo dài</a:t>
            </a:r>
          </a:p>
          <a:p>
            <a:r>
              <a:rPr lang="en-US" smtClean="0"/>
              <a:t>Nhược cơ (SMA)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17326"/>
      </p:ext>
    </p:extLst>
  </p:cSld>
  <p:clrMapOvr>
    <a:masterClrMapping/>
  </p:clrMapOvr>
  <p:transition spd="slow"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196" y="160844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16" y="252919"/>
            <a:ext cx="11239019" cy="6321948"/>
          </a:xfrm>
        </p:spPr>
      </p:pic>
    </p:spTree>
    <p:extLst>
      <p:ext uri="{BB962C8B-B14F-4D97-AF65-F5344CB8AC3E}">
        <p14:creationId xmlns:p14="http://schemas.microsoft.com/office/powerpoint/2010/main" val="1094719713"/>
      </p:ext>
    </p:extLst>
  </p:cSld>
  <p:clrMapOvr>
    <a:masterClrMapping/>
  </p:clrMapOvr>
  <p:transition spd="slow"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CÂU HỎI THẢO LUẬN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/>
              <a:t>Các em xem các clip sau và cho biết: mỗi bệnh nhân trong các clip có những dấu hiệu nào của suy hô hấp (tăng công thở, da niêm, tri giác, nhịp thở...)?</a:t>
            </a:r>
          </a:p>
          <a:p>
            <a:pPr fontAlgn="base"/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www.youtube.com/watch?v=LJVfErMKRi8</a:t>
            </a:r>
            <a:endParaRPr lang="en-US"/>
          </a:p>
          <a:p>
            <a:pPr fontAlgn="base"/>
            <a:r>
              <a:rPr lang="en-US">
                <a:hlinkClick r:id="rId3"/>
              </a:rPr>
              <a:t>https://www.youtube.com/watch?v=bzV1C44IPBc</a:t>
            </a:r>
            <a:endParaRPr lang="en-US"/>
          </a:p>
          <a:p>
            <a:pPr fontAlgn="base"/>
            <a:r>
              <a:rPr lang="en-US">
                <a:hlinkClick r:id="rId4"/>
              </a:rPr>
              <a:t>https://www.youtube.com/watch?v=bYso_Oz-35k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42097"/>
      </p:ext>
    </p:extLst>
  </p:cSld>
  <p:clrMapOvr>
    <a:masterClrMapping/>
  </p:clrMapOvr>
  <p:transition spd="slow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TÀI LIỆU 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/>
              <a:t/>
            </a:r>
            <a:br>
              <a:rPr lang="en-US"/>
            </a:br>
            <a:endParaRPr lang="en-US"/>
          </a:p>
          <a:p>
            <a:pPr fontAlgn="base"/>
            <a:r>
              <a:rPr lang="en-US">
                <a:hlinkClick r:id="rId2"/>
              </a:rPr>
              <a:t>https://www.slideshare.net/nangthangba2803/xq-hoi-chung-ke</a:t>
            </a:r>
            <a:r>
              <a:rPr lang="en-US"/>
              <a:t/>
            </a:r>
            <a:br>
              <a:rPr lang="en-US"/>
            </a:br>
            <a:endParaRPr lang="en-US"/>
          </a:p>
          <a:p>
            <a:pPr fontAlgn="base"/>
            <a:r>
              <a:rPr lang="en-US">
                <a:hlinkClick r:id="rId3"/>
              </a:rPr>
              <a:t>https://www.slideshare.net/nangthangba2803/xq-hoi-chung-phe-nang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12361"/>
      </p:ext>
    </p:extLst>
  </p:cSld>
  <p:clrMapOvr>
    <a:masterClrMapping/>
  </p:clrMapOvr>
  <p:transition spd="slow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THẢO LUẬN NHÓM: ĐỌC XQUANG PHỔI ĐỦ CÁC BƯỚC VÀ BIỆN LUẬN XQUANG DỰA TRÊN BỆNH CẢNH LÂM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Paste mỗi phim Xquang trước khi đọc và biện luận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73951"/>
      </p:ext>
    </p:extLst>
  </p:cSld>
  <p:clrMapOvr>
    <a:masterClrMapping/>
  </p:clrMapOvr>
  <p:transition spd="slow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545" y="472967"/>
            <a:ext cx="11070021" cy="6274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BỆNH NHÂN 1</a:t>
            </a:r>
          </a:p>
          <a:p>
            <a:pPr marL="0" indent="0">
              <a:buNone/>
            </a:pPr>
            <a:r>
              <a:rPr lang="vi-VN" smtClean="0"/>
              <a:t>Bé </a:t>
            </a:r>
            <a:r>
              <a:rPr lang="vi-VN"/>
              <a:t>nam 2 tuổi, nhập viện vì thở </a:t>
            </a:r>
            <a:r>
              <a:rPr lang="vi-VN" smtClean="0"/>
              <a:t>mệt</a:t>
            </a:r>
            <a:r>
              <a:rPr lang="en-US" smtClean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vi-VN" smtClean="0"/>
              <a:t>TTCN</a:t>
            </a:r>
            <a:r>
              <a:rPr lang="vi-VN"/>
              <a:t>: </a:t>
            </a:r>
            <a:endParaRPr lang="en-US"/>
          </a:p>
          <a:p>
            <a:pPr marL="457200" lvl="1" indent="0">
              <a:buNone/>
            </a:pPr>
            <a:r>
              <a:rPr lang="vi-VN"/>
              <a:t>Không sốt</a:t>
            </a:r>
            <a:endParaRPr lang="en-US"/>
          </a:p>
          <a:p>
            <a:pPr marL="457200" lvl="1" indent="0">
              <a:buNone/>
            </a:pPr>
            <a:r>
              <a:rPr lang="vi-VN"/>
              <a:t>Không Khò khè</a:t>
            </a:r>
            <a:endParaRPr lang="en-US"/>
          </a:p>
          <a:p>
            <a:pPr marL="457200" lvl="1" indent="0">
              <a:buNone/>
            </a:pPr>
            <a:r>
              <a:rPr lang="vi-VN"/>
              <a:t>Nôn ói sau ho</a:t>
            </a:r>
            <a:endParaRPr lang="en-US"/>
          </a:p>
          <a:p>
            <a:pPr marL="457200" lvl="1" indent="0">
              <a:buNone/>
            </a:pPr>
            <a:r>
              <a:rPr lang="vi-VN"/>
              <a:t>Ho đàm trắng trong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vi-VN"/>
              <a:t>TCTT:</a:t>
            </a:r>
            <a:endParaRPr lang="en-US"/>
          </a:p>
          <a:p>
            <a:pPr marL="457200" lvl="1" indent="0">
              <a:buNone/>
            </a:pPr>
            <a:r>
              <a:rPr lang="vi-VN"/>
              <a:t>Không co lõm ngực</a:t>
            </a:r>
            <a:endParaRPr lang="en-US"/>
          </a:p>
          <a:p>
            <a:pPr marL="457200" lvl="1" indent="0">
              <a:buNone/>
            </a:pPr>
            <a:r>
              <a:rPr lang="vi-VN"/>
              <a:t>Phổi rale ngáy</a:t>
            </a:r>
            <a:endParaRPr lang="en-US"/>
          </a:p>
          <a:p>
            <a:pPr marL="457200" lvl="1" indent="0">
              <a:buNone/>
            </a:pPr>
            <a:r>
              <a:rPr lang="vi-VN"/>
              <a:t>Nhịp thở  32 l/ph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vi-VN"/>
              <a:t>TC:</a:t>
            </a:r>
            <a:endParaRPr lang="en-US"/>
          </a:p>
          <a:p>
            <a:pPr marL="457200" lvl="1" indent="0">
              <a:buNone/>
            </a:pPr>
            <a:r>
              <a:rPr lang="vi-VN"/>
              <a:t>Khò khè đáp ứng với phun khí dung</a:t>
            </a:r>
            <a:endParaRPr lang="en-US"/>
          </a:p>
          <a:p>
            <a:pPr marL="457200" lvl="1" indent="0">
              <a:buNone/>
            </a:pPr>
            <a:r>
              <a:rPr lang="vi-VN"/>
              <a:t>Khò khè &gt;3 lần/ </a:t>
            </a:r>
            <a:r>
              <a:rPr lang="vi-VN" smtClean="0"/>
              <a:t>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98350"/>
      </p:ext>
    </p:extLst>
  </p:cSld>
  <p:clrMapOvr>
    <a:masterClrMapping/>
  </p:clrMapOvr>
  <p:transition spd="slow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35" y="204952"/>
            <a:ext cx="7866993" cy="647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22734"/>
      </p:ext>
    </p:extLst>
  </p:cSld>
  <p:clrMapOvr>
    <a:masterClrMapping/>
  </p:clrMapOvr>
  <p:transition spd="slow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372" y="362606"/>
            <a:ext cx="10975428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BỆNH NHÂN 2</a:t>
            </a:r>
          </a:p>
          <a:p>
            <a:pPr marL="0" indent="0">
              <a:buNone/>
            </a:pPr>
            <a:r>
              <a:rPr lang="vi-VN" smtClean="0"/>
              <a:t>Bé </a:t>
            </a:r>
            <a:r>
              <a:rPr lang="vi-VN"/>
              <a:t>nam 7 tháng 21 ngày tuổi, bệnh 4 ngày, nhập viện vì khó </a:t>
            </a:r>
            <a:r>
              <a:rPr lang="vi-VN" smtClean="0"/>
              <a:t>thở</a:t>
            </a:r>
            <a:r>
              <a:rPr lang="en-US" smtClean="0"/>
              <a:t>.</a:t>
            </a:r>
            <a:endParaRPr lang="en-US"/>
          </a:p>
          <a:p>
            <a:r>
              <a:rPr lang="vi-VN" smtClean="0"/>
              <a:t>TCCN:</a:t>
            </a:r>
            <a:r>
              <a:rPr lang="en-US" smtClean="0"/>
              <a:t> </a:t>
            </a:r>
            <a:r>
              <a:rPr lang="vi-VN" smtClean="0"/>
              <a:t>Ho khan</a:t>
            </a:r>
            <a:r>
              <a:rPr lang="en-US" smtClean="0"/>
              <a:t>, </a:t>
            </a:r>
            <a:r>
              <a:rPr lang="vi-VN" smtClean="0"/>
              <a:t>Sổ mũi</a:t>
            </a:r>
            <a:r>
              <a:rPr lang="en-US" smtClean="0"/>
              <a:t>, </a:t>
            </a:r>
            <a:r>
              <a:rPr lang="vi-VN" smtClean="0"/>
              <a:t>Khò khè</a:t>
            </a:r>
            <a:r>
              <a:rPr lang="en-US" smtClean="0"/>
              <a:t>, </a:t>
            </a:r>
            <a:r>
              <a:rPr lang="vi-VN" smtClean="0"/>
              <a:t>Khó thở</a:t>
            </a:r>
            <a:r>
              <a:rPr lang="en-US" smtClean="0"/>
              <a:t>, </a:t>
            </a:r>
            <a:r>
              <a:rPr lang="vi-VN" smtClean="0"/>
              <a:t>Không sốt</a:t>
            </a:r>
            <a:endParaRPr lang="en-US"/>
          </a:p>
          <a:p>
            <a:r>
              <a:rPr lang="vi-VN" smtClean="0"/>
              <a:t>TCTT</a:t>
            </a:r>
            <a:r>
              <a:rPr lang="vi-VN"/>
              <a:t>:</a:t>
            </a:r>
            <a:endParaRPr lang="en-US"/>
          </a:p>
          <a:p>
            <a:pPr marL="457200" lvl="1" indent="0">
              <a:buNone/>
            </a:pPr>
            <a:r>
              <a:rPr lang="vi-VN"/>
              <a:t>SpO2 90%/khí trời (lúc nhập khoa)</a:t>
            </a:r>
            <a:endParaRPr lang="en-US"/>
          </a:p>
          <a:p>
            <a:pPr marL="457200" lvl="1" indent="0">
              <a:buNone/>
            </a:pPr>
            <a:r>
              <a:rPr lang="vi-VN"/>
              <a:t>Khó thở không đáp ứng salbutamol</a:t>
            </a:r>
            <a:endParaRPr lang="en-US"/>
          </a:p>
          <a:p>
            <a:pPr marL="457200" lvl="1" indent="0">
              <a:buNone/>
            </a:pPr>
            <a:r>
              <a:rPr lang="vi-VN"/>
              <a:t>Thở nhanh (</a:t>
            </a:r>
            <a:r>
              <a:rPr lang="vi-VN" b="1"/>
              <a:t>50-60 l/ph</a:t>
            </a:r>
            <a:r>
              <a:rPr lang="vi-VN"/>
              <a:t>, lúc nhập khoa)</a:t>
            </a:r>
            <a:endParaRPr lang="en-US"/>
          </a:p>
          <a:p>
            <a:pPr marL="457200" lvl="1" indent="0">
              <a:buNone/>
            </a:pPr>
            <a:r>
              <a:rPr lang="vi-VN"/>
              <a:t>Thở co lõm ngực.</a:t>
            </a:r>
            <a:endParaRPr lang="en-US"/>
          </a:p>
          <a:p>
            <a:pPr marL="457200" lvl="1" indent="0">
              <a:buNone/>
            </a:pPr>
            <a:r>
              <a:rPr lang="vi-VN"/>
              <a:t>Phổi ran ẩm (lúc nhập khoa), ran ngáy</a:t>
            </a:r>
            <a:endParaRPr lang="en-US"/>
          </a:p>
          <a:p>
            <a:pPr marL="457200" lvl="1" indent="0">
              <a:buNone/>
            </a:pPr>
            <a:r>
              <a:rPr lang="vi-VN"/>
              <a:t>SpO2 = 99%/NCPAP, FiO2 60%</a:t>
            </a:r>
            <a:endParaRPr lang="en-US"/>
          </a:p>
          <a:p>
            <a:r>
              <a:rPr lang="vi-VN"/>
              <a:t>Tiền căn: </a:t>
            </a:r>
            <a:endParaRPr lang="en-US"/>
          </a:p>
          <a:p>
            <a:pPr marL="457200" lvl="1" indent="0">
              <a:buNone/>
            </a:pPr>
            <a:r>
              <a:rPr lang="vi-VN"/>
              <a:t>Khò khè 2 tháng trước → Chẩn đoán: Viêm tiểu phế quản, không dùng kháng sinh, không phun khí dung.</a:t>
            </a:r>
            <a:endParaRPr lang="en-US"/>
          </a:p>
          <a:p>
            <a:pPr marL="457200" lvl="1" indent="0">
              <a:buNone/>
            </a:pPr>
            <a:r>
              <a:rPr lang="vi-VN"/>
              <a:t>Không tiền căn dị ứng</a:t>
            </a:r>
            <a:endParaRPr lang="en-US"/>
          </a:p>
          <a:p>
            <a:pPr marL="457200" lvl="1" indent="0">
              <a:buNone/>
            </a:pPr>
            <a:r>
              <a:rPr lang="vi-VN"/>
              <a:t>Bà nội bị hen phế quản, cha mẹ không ghi nhận tiền căn hen phế quản.</a:t>
            </a:r>
            <a:endParaRPr lang="en-US"/>
          </a:p>
          <a:p>
            <a:r>
              <a:rPr lang="vi-VN" smtClean="0"/>
              <a:t>Xử </a:t>
            </a:r>
            <a:r>
              <a:rPr lang="vi-VN"/>
              <a:t>trí - diễn tiến LS:</a:t>
            </a:r>
            <a:endParaRPr lang="en-US"/>
          </a:p>
          <a:p>
            <a:pPr marL="457200" lvl="1" indent="0">
              <a:buNone/>
            </a:pPr>
            <a:r>
              <a:rPr lang="vi-VN"/>
              <a:t>Oxy canula → NCPAP, FiO2 60%</a:t>
            </a:r>
            <a:endParaRPr lang="en-US"/>
          </a:p>
          <a:p>
            <a:pPr marL="457200" lvl="1" indent="0">
              <a:buNone/>
            </a:pPr>
            <a:r>
              <a:rPr lang="vi-VN"/>
              <a:t>Phun khí dung Salbutamol 2.5 mg, 7 cử (N5 - Ngày NV), combivent 1 cử sáng N6</a:t>
            </a:r>
            <a:endParaRPr lang="en-US"/>
          </a:p>
          <a:p>
            <a:pPr marL="457200" lvl="1" indent="0">
              <a:buNone/>
            </a:pPr>
            <a:r>
              <a:rPr lang="vi-VN"/>
              <a:t>Kháng sinh: Cefotaxime 950 mg, Vancomycin 140 mg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97547"/>
      </p:ext>
    </p:extLst>
  </p:cSld>
  <p:clrMapOvr>
    <a:masterClrMapping/>
  </p:clrMapOvr>
  <p:transition spd="slow"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1.jpg"/>
          <p:cNvPicPr/>
          <p:nvPr/>
        </p:nvPicPr>
        <p:blipFill>
          <a:blip r:embed="rId2"/>
          <a:srcRect l="17838" t="11037" r="29278" b="30905"/>
          <a:stretch>
            <a:fillRect/>
          </a:stretch>
        </p:blipFill>
        <p:spPr>
          <a:xfrm>
            <a:off x="2364827" y="365125"/>
            <a:ext cx="7236373" cy="622486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32863418"/>
      </p:ext>
    </p:extLst>
  </p:cSld>
  <p:clrMapOvr>
    <a:masterClrMapping/>
  </p:clrMapOvr>
  <p:transition spd="slow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11" y="-13937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BỆNH NHÂN 3</a:t>
            </a:r>
            <a:endParaRPr lang="en-US" sz="3200" b="1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372" y="1186192"/>
            <a:ext cx="10515600" cy="5927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/>
              <a:t>Bệnh nhi nam, 2 tháng tuổi, nhập viện vì tím, bệnh 4 </a:t>
            </a:r>
            <a:r>
              <a:rPr lang="vi-VN" smtClean="0"/>
              <a:t>ngày</a:t>
            </a:r>
            <a:r>
              <a:rPr lang="en-US"/>
              <a:t>:</a:t>
            </a:r>
            <a:endParaRPr lang="en-US" b="1"/>
          </a:p>
          <a:p>
            <a:pPr>
              <a:buFont typeface="Wingdings" panose="05000000000000000000" pitchFamily="2" charset="2"/>
              <a:buChar char="v"/>
            </a:pPr>
            <a:r>
              <a:rPr lang="vi-VN"/>
              <a:t>Triệu chứng cơ năng: </a:t>
            </a:r>
            <a:endParaRPr lang="en-US" b="1"/>
          </a:p>
          <a:p>
            <a:pPr marL="457200" lvl="1" indent="0">
              <a:buNone/>
            </a:pPr>
            <a:r>
              <a:rPr lang="vi-VN"/>
              <a:t>- Sốt</a:t>
            </a:r>
            <a:endParaRPr lang="en-US" b="1"/>
          </a:p>
          <a:p>
            <a:pPr marL="457200" lvl="1" indent="0">
              <a:buNone/>
            </a:pPr>
            <a:r>
              <a:rPr lang="vi-VN"/>
              <a:t>- Ho khan</a:t>
            </a:r>
            <a:endParaRPr lang="en-US" b="1"/>
          </a:p>
          <a:p>
            <a:pPr marL="457200" lvl="1" indent="0">
              <a:buNone/>
            </a:pPr>
            <a:r>
              <a:rPr lang="vi-VN"/>
              <a:t>- Tím</a:t>
            </a:r>
            <a:endParaRPr lang="en-US" b="1"/>
          </a:p>
          <a:p>
            <a:pPr marL="457200" lvl="1" indent="0">
              <a:buNone/>
            </a:pPr>
            <a:r>
              <a:rPr lang="vi-VN"/>
              <a:t>- Bú kém</a:t>
            </a:r>
            <a:endParaRPr lang="en-US" b="1"/>
          </a:p>
          <a:p>
            <a:pPr>
              <a:buFont typeface="Wingdings" panose="05000000000000000000" pitchFamily="2" charset="2"/>
              <a:buChar char="v"/>
            </a:pPr>
            <a:r>
              <a:rPr lang="vi-VN"/>
              <a:t>Triệu chứng thực thể:</a:t>
            </a:r>
            <a:endParaRPr lang="en-US" b="1"/>
          </a:p>
          <a:p>
            <a:pPr marL="457200" lvl="1" indent="0">
              <a:buNone/>
            </a:pPr>
            <a:r>
              <a:rPr lang="vi-VN"/>
              <a:t>- SpO2=88%</a:t>
            </a:r>
            <a:endParaRPr lang="en-US" b="1"/>
          </a:p>
          <a:p>
            <a:pPr marL="457200" lvl="1" indent="0">
              <a:buNone/>
            </a:pPr>
            <a:r>
              <a:rPr lang="vi-VN"/>
              <a:t>- Lõm ngực vùng ⅓ giữa xương ức</a:t>
            </a:r>
            <a:endParaRPr lang="en-US" b="1"/>
          </a:p>
          <a:p>
            <a:pPr marL="457200" lvl="1" indent="0">
              <a:buNone/>
            </a:pPr>
            <a:r>
              <a:rPr lang="vi-VN"/>
              <a:t>- Khò khè</a:t>
            </a:r>
            <a:endParaRPr lang="en-US" b="1"/>
          </a:p>
          <a:p>
            <a:pPr marL="457200" lvl="1" indent="0">
              <a:buNone/>
            </a:pPr>
            <a:r>
              <a:rPr lang="vi-VN"/>
              <a:t>- Ran nổ </a:t>
            </a:r>
            <a:endParaRPr lang="en-US" b="1"/>
          </a:p>
          <a:p>
            <a:pPr>
              <a:buFont typeface="Wingdings" panose="05000000000000000000" pitchFamily="2" charset="2"/>
              <a:buChar char="v"/>
            </a:pPr>
            <a:r>
              <a:rPr lang="vi-VN"/>
              <a:t>Tiền căn: Mềm sụn khí quản + Lõm ngực bẩm sinh                                 </a:t>
            </a:r>
            <a:endParaRPr lang="en-US" b="1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89643"/>
      </p:ext>
    </p:extLst>
  </p:cSld>
  <p:clrMapOvr>
    <a:masterClrMapping/>
  </p:clrMapOvr>
  <p:transition spd="slow"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1.png"/>
          <p:cNvPicPr>
            <a:picLocks noGrp="1"/>
          </p:cNvPicPr>
          <p:nvPr>
            <p:ph idx="1"/>
          </p:nvPr>
        </p:nvPicPr>
        <p:blipFill>
          <a:blip r:embed="rId2"/>
          <a:srcRect t="26774" r="11960" b="21793"/>
          <a:stretch>
            <a:fillRect/>
          </a:stretch>
        </p:blipFill>
        <p:spPr>
          <a:xfrm>
            <a:off x="1513490" y="110359"/>
            <a:ext cx="7772399" cy="651115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52106985"/>
      </p:ext>
    </p:extLst>
  </p:cSld>
  <p:clrMapOvr>
    <a:masterClrMapping/>
  </p:clrMapOvr>
  <p:transition spd="slow">
    <p:split orient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210</TotalTime>
  <Words>585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Tahoma</vt:lpstr>
      <vt:lpstr>Wingdings</vt:lpstr>
      <vt:lpstr>Office Theme</vt:lpstr>
      <vt:lpstr>XQUANG PHỔI</vt:lpstr>
      <vt:lpstr>TÀI LIỆU THAM KHẢO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BỆNH NHÂN 3</vt:lpstr>
      <vt:lpstr>PowerPoint Presentation</vt:lpstr>
      <vt:lpstr>BỆNH NHÂN 4</vt:lpstr>
      <vt:lpstr>PowerPoint Presentation</vt:lpstr>
      <vt:lpstr>BỆNH NHÂN 5</vt:lpstr>
      <vt:lpstr>PowerPoint Presentation</vt:lpstr>
      <vt:lpstr>BỆNH NHÂN 6</vt:lpstr>
      <vt:lpstr>PowerPoint Presentation</vt:lpstr>
      <vt:lpstr>CÂU HỎI THẢO LUẬN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XQUANG PHỔI</dc:title>
  <dc:creator>Acer</dc:creator>
  <cp:lastModifiedBy>Acer</cp:lastModifiedBy>
  <cp:revision>10</cp:revision>
  <dcterms:created xsi:type="dcterms:W3CDTF">2020-03-25T04:55:54Z</dcterms:created>
  <dcterms:modified xsi:type="dcterms:W3CDTF">2020-04-15T06:50:10Z</dcterms:modified>
</cp:coreProperties>
</file>