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83" r:id="rId6"/>
    <p:sldId id="260" r:id="rId7"/>
    <p:sldId id="282" r:id="rId8"/>
    <p:sldId id="261" r:id="rId9"/>
    <p:sldId id="262" r:id="rId10"/>
    <p:sldId id="264" r:id="rId11"/>
    <p:sldId id="265" r:id="rId12"/>
    <p:sldId id="266" r:id="rId13"/>
    <p:sldId id="267" r:id="rId14"/>
    <p:sldId id="268" r:id="rId15"/>
    <p:sldId id="269" r:id="rId16"/>
    <p:sldId id="270" r:id="rId17"/>
    <p:sldId id="271" r:id="rId18"/>
    <p:sldId id="284" r:id="rId19"/>
    <p:sldId id="275" r:id="rId20"/>
    <p:sldId id="276" r:id="rId21"/>
    <p:sldId id="278" r:id="rId22"/>
    <p:sldId id="279" r:id="rId23"/>
    <p:sldId id="280" r:id="rId24"/>
    <p:sldId id="285" r:id="rId25"/>
    <p:sldId id="281"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38A53-E3DA-43B2-A9B4-21214D351075}" v="7" dt="2021-05-17T07:53:13.962"/>
    <p1510:client id="{A6745673-F329-4DCB-A63C-4E6AD4454BAA}" v="84" dt="2021-05-18T11:57:16.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149" autoAdjust="0"/>
  </p:normalViewPr>
  <p:slideViewPr>
    <p:cSldViewPr snapToGrid="0">
      <p:cViewPr varScale="1">
        <p:scale>
          <a:sx n="56" d="100"/>
          <a:sy n="56" d="100"/>
        </p:scale>
        <p:origin x="2146" y="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ong Thi Minh Thu" userId="f3866341-afde-477b-9888-e795caeb26b7" providerId="ADAL" clId="{0F704AD6-2A66-46C6-8405-7FBD35E839ED}"/>
    <pc:docChg chg="custSel modSld">
      <pc:chgData name="Truong Thi Minh Thu" userId="f3866341-afde-477b-9888-e795caeb26b7" providerId="ADAL" clId="{0F704AD6-2A66-46C6-8405-7FBD35E839ED}" dt="2021-05-17T08:29:27.321" v="172" actId="20577"/>
      <pc:docMkLst>
        <pc:docMk/>
      </pc:docMkLst>
      <pc:sldChg chg="modSp mod">
        <pc:chgData name="Truong Thi Minh Thu" userId="f3866341-afde-477b-9888-e795caeb26b7" providerId="ADAL" clId="{0F704AD6-2A66-46C6-8405-7FBD35E839ED}" dt="2021-05-17T08:29:27.321" v="172" actId="20577"/>
        <pc:sldMkLst>
          <pc:docMk/>
          <pc:sldMk cId="0" sldId="267"/>
        </pc:sldMkLst>
        <pc:spChg chg="mod">
          <ac:chgData name="Truong Thi Minh Thu" userId="f3866341-afde-477b-9888-e795caeb26b7" providerId="ADAL" clId="{0F704AD6-2A66-46C6-8405-7FBD35E839ED}" dt="2021-05-17T08:29:27.321" v="172" actId="20577"/>
          <ac:spMkLst>
            <pc:docMk/>
            <pc:sldMk cId="0" sldId="267"/>
            <ac:spMk id="121" creationId="{00000000-0000-0000-0000-000000000000}"/>
          </ac:spMkLst>
        </pc:spChg>
      </pc:sldChg>
    </pc:docChg>
  </pc:docChgLst>
  <pc:docChgLst>
    <pc:chgData name="Truong Thi Minh Thu" userId="S::ttminhthuy15@ump.edu.vn::f3866341-afde-477b-9888-e795caeb26b7" providerId="AD" clId="Web-{A6745673-F329-4DCB-A63C-4E6AD4454BAA}"/>
    <pc:docChg chg="modSld">
      <pc:chgData name="Truong Thi Minh Thu" userId="S::ttminhthuy15@ump.edu.vn::f3866341-afde-477b-9888-e795caeb26b7" providerId="AD" clId="Web-{A6745673-F329-4DCB-A63C-4E6AD4454BAA}" dt="2021-05-18T11:57:16.121" v="83" actId="20577"/>
      <pc:docMkLst>
        <pc:docMk/>
      </pc:docMkLst>
      <pc:sldChg chg="modSp">
        <pc:chgData name="Truong Thi Minh Thu" userId="S::ttminhthuy15@ump.edu.vn::f3866341-afde-477b-9888-e795caeb26b7" providerId="AD" clId="Web-{A6745673-F329-4DCB-A63C-4E6AD4454BAA}" dt="2021-05-18T11:57:16.121" v="83" actId="20577"/>
        <pc:sldMkLst>
          <pc:docMk/>
          <pc:sldMk cId="0" sldId="280"/>
        </pc:sldMkLst>
        <pc:spChg chg="mod">
          <ac:chgData name="Truong Thi Minh Thu" userId="S::ttminhthuy15@ump.edu.vn::f3866341-afde-477b-9888-e795caeb26b7" providerId="AD" clId="Web-{A6745673-F329-4DCB-A63C-4E6AD4454BAA}" dt="2021-05-18T11:57:16.121" v="83" actId="20577"/>
          <ac:spMkLst>
            <pc:docMk/>
            <pc:sldMk cId="0" sldId="280"/>
            <ac:spMk id="193" creationId="{00000000-0000-0000-0000-000000000000}"/>
          </ac:spMkLst>
        </pc:spChg>
      </pc:sldChg>
    </pc:docChg>
  </pc:docChgLst>
  <pc:docChgLst>
    <pc:chgData name="Truong Thi Minh Thu" userId="f3866341-afde-477b-9888-e795caeb26b7" providerId="ADAL" clId="{3B838A53-E3DA-43B2-A9B4-21214D351075}"/>
    <pc:docChg chg="undo custSel addSld modSld">
      <pc:chgData name="Truong Thi Minh Thu" userId="f3866341-afde-477b-9888-e795caeb26b7" providerId="ADAL" clId="{3B838A53-E3DA-43B2-A9B4-21214D351075}" dt="2021-05-17T07:53:38.175" v="7780" actId="20577"/>
      <pc:docMkLst>
        <pc:docMk/>
      </pc:docMkLst>
      <pc:sldChg chg="modSp mod modNotesTx">
        <pc:chgData name="Truong Thi Minh Thu" userId="f3866341-afde-477b-9888-e795caeb26b7" providerId="ADAL" clId="{3B838A53-E3DA-43B2-A9B4-21214D351075}" dt="2021-05-17T06:45:44.584" v="1032" actId="20577"/>
        <pc:sldMkLst>
          <pc:docMk/>
          <pc:sldMk cId="0" sldId="260"/>
        </pc:sldMkLst>
        <pc:spChg chg="mod">
          <ac:chgData name="Truong Thi Minh Thu" userId="f3866341-afde-477b-9888-e795caeb26b7" providerId="ADAL" clId="{3B838A53-E3DA-43B2-A9B4-21214D351075}" dt="2021-05-17T06:45:44.584" v="1032" actId="20577"/>
          <ac:spMkLst>
            <pc:docMk/>
            <pc:sldMk cId="0" sldId="260"/>
            <ac:spMk id="79" creationId="{00000000-0000-0000-0000-000000000000}"/>
          </ac:spMkLst>
        </pc:spChg>
      </pc:sldChg>
      <pc:sldChg chg="modSp mod modNotesTx">
        <pc:chgData name="Truong Thi Minh Thu" userId="f3866341-afde-477b-9888-e795caeb26b7" providerId="ADAL" clId="{3B838A53-E3DA-43B2-A9B4-21214D351075}" dt="2021-05-17T06:42:57.087" v="708" actId="20577"/>
        <pc:sldMkLst>
          <pc:docMk/>
          <pc:sldMk cId="0" sldId="265"/>
        </pc:sldMkLst>
        <pc:spChg chg="mod">
          <ac:chgData name="Truong Thi Minh Thu" userId="f3866341-afde-477b-9888-e795caeb26b7" providerId="ADAL" clId="{3B838A53-E3DA-43B2-A9B4-21214D351075}" dt="2021-05-17T06:42:57.087" v="708" actId="20577"/>
          <ac:spMkLst>
            <pc:docMk/>
            <pc:sldMk cId="0" sldId="265"/>
            <ac:spMk id="109" creationId="{00000000-0000-0000-0000-000000000000}"/>
          </ac:spMkLst>
        </pc:spChg>
      </pc:sldChg>
      <pc:sldChg chg="modSp mod modNotesTx">
        <pc:chgData name="Truong Thi Minh Thu" userId="f3866341-afde-477b-9888-e795caeb26b7" providerId="ADAL" clId="{3B838A53-E3DA-43B2-A9B4-21214D351075}" dt="2021-05-17T07:10:56.572" v="3055" actId="20577"/>
        <pc:sldMkLst>
          <pc:docMk/>
          <pc:sldMk cId="0" sldId="267"/>
        </pc:sldMkLst>
        <pc:spChg chg="mod">
          <ac:chgData name="Truong Thi Minh Thu" userId="f3866341-afde-477b-9888-e795caeb26b7" providerId="ADAL" clId="{3B838A53-E3DA-43B2-A9B4-21214D351075}" dt="2021-05-17T07:10:56.572" v="3055" actId="20577"/>
          <ac:spMkLst>
            <pc:docMk/>
            <pc:sldMk cId="0" sldId="267"/>
            <ac:spMk id="121" creationId="{00000000-0000-0000-0000-000000000000}"/>
          </ac:spMkLst>
        </pc:spChg>
      </pc:sldChg>
      <pc:sldChg chg="modSp mod modNotesTx">
        <pc:chgData name="Truong Thi Minh Thu" userId="f3866341-afde-477b-9888-e795caeb26b7" providerId="ADAL" clId="{3B838A53-E3DA-43B2-A9B4-21214D351075}" dt="2021-05-17T07:04:22.574" v="2174" actId="207"/>
        <pc:sldMkLst>
          <pc:docMk/>
          <pc:sldMk cId="0" sldId="268"/>
        </pc:sldMkLst>
        <pc:spChg chg="mod">
          <ac:chgData name="Truong Thi Minh Thu" userId="f3866341-afde-477b-9888-e795caeb26b7" providerId="ADAL" clId="{3B838A53-E3DA-43B2-A9B4-21214D351075}" dt="2021-05-17T07:04:22.574" v="2174" actId="207"/>
          <ac:spMkLst>
            <pc:docMk/>
            <pc:sldMk cId="0" sldId="268"/>
            <ac:spMk id="127" creationId="{00000000-0000-0000-0000-000000000000}"/>
          </ac:spMkLst>
        </pc:spChg>
      </pc:sldChg>
      <pc:sldChg chg="modSp mod modNotesTx">
        <pc:chgData name="Truong Thi Minh Thu" userId="f3866341-afde-477b-9888-e795caeb26b7" providerId="ADAL" clId="{3B838A53-E3DA-43B2-A9B4-21214D351075}" dt="2021-05-17T07:15:02.721" v="3953" actId="20577"/>
        <pc:sldMkLst>
          <pc:docMk/>
          <pc:sldMk cId="0" sldId="269"/>
        </pc:sldMkLst>
        <pc:spChg chg="mod">
          <ac:chgData name="Truong Thi Minh Thu" userId="f3866341-afde-477b-9888-e795caeb26b7" providerId="ADAL" clId="{3B838A53-E3DA-43B2-A9B4-21214D351075}" dt="2021-05-17T07:15:02.721" v="3953" actId="20577"/>
          <ac:spMkLst>
            <pc:docMk/>
            <pc:sldMk cId="0" sldId="269"/>
            <ac:spMk id="132" creationId="{00000000-0000-0000-0000-000000000000}"/>
          </ac:spMkLst>
        </pc:spChg>
      </pc:sldChg>
      <pc:sldChg chg="modSp mod">
        <pc:chgData name="Truong Thi Minh Thu" userId="f3866341-afde-477b-9888-e795caeb26b7" providerId="ADAL" clId="{3B838A53-E3DA-43B2-A9B4-21214D351075}" dt="2021-05-17T07:16:13.317" v="3954" actId="400"/>
        <pc:sldMkLst>
          <pc:docMk/>
          <pc:sldMk cId="0" sldId="270"/>
        </pc:sldMkLst>
        <pc:spChg chg="mod">
          <ac:chgData name="Truong Thi Minh Thu" userId="f3866341-afde-477b-9888-e795caeb26b7" providerId="ADAL" clId="{3B838A53-E3DA-43B2-A9B4-21214D351075}" dt="2021-05-17T07:16:13.317" v="3954" actId="400"/>
          <ac:spMkLst>
            <pc:docMk/>
            <pc:sldMk cId="0" sldId="270"/>
            <ac:spMk id="138" creationId="{00000000-0000-0000-0000-000000000000}"/>
          </ac:spMkLst>
        </pc:spChg>
      </pc:sldChg>
      <pc:sldChg chg="modSp mod modNotesTx">
        <pc:chgData name="Truong Thi Minh Thu" userId="f3866341-afde-477b-9888-e795caeb26b7" providerId="ADAL" clId="{3B838A53-E3DA-43B2-A9B4-21214D351075}" dt="2021-05-17T07:42:20.285" v="6912" actId="20577"/>
        <pc:sldMkLst>
          <pc:docMk/>
          <pc:sldMk cId="0" sldId="271"/>
        </pc:sldMkLst>
        <pc:spChg chg="mod">
          <ac:chgData name="Truong Thi Minh Thu" userId="f3866341-afde-477b-9888-e795caeb26b7" providerId="ADAL" clId="{3B838A53-E3DA-43B2-A9B4-21214D351075}" dt="2021-05-17T07:24:20.167" v="4821" actId="20577"/>
          <ac:spMkLst>
            <pc:docMk/>
            <pc:sldMk cId="0" sldId="271"/>
            <ac:spMk id="5" creationId="{00000000-0000-0000-0000-000000000000}"/>
          </ac:spMkLst>
        </pc:spChg>
      </pc:sldChg>
      <pc:sldChg chg="addSp modSp mod">
        <pc:chgData name="Truong Thi Minh Thu" userId="f3866341-afde-477b-9888-e795caeb26b7" providerId="ADAL" clId="{3B838A53-E3DA-43B2-A9B4-21214D351075}" dt="2021-05-17T07:27:00.411" v="5010" actId="20577"/>
        <pc:sldMkLst>
          <pc:docMk/>
          <pc:sldMk cId="0" sldId="278"/>
        </pc:sldMkLst>
        <pc:spChg chg="mod">
          <ac:chgData name="Truong Thi Minh Thu" userId="f3866341-afde-477b-9888-e795caeb26b7" providerId="ADAL" clId="{3B838A53-E3DA-43B2-A9B4-21214D351075}" dt="2021-05-17T07:27:00.411" v="5010" actId="20577"/>
          <ac:spMkLst>
            <pc:docMk/>
            <pc:sldMk cId="0" sldId="278"/>
            <ac:spMk id="181" creationId="{00000000-0000-0000-0000-000000000000}"/>
          </ac:spMkLst>
        </pc:spChg>
        <pc:picChg chg="add mod">
          <ac:chgData name="Truong Thi Minh Thu" userId="f3866341-afde-477b-9888-e795caeb26b7" providerId="ADAL" clId="{3B838A53-E3DA-43B2-A9B4-21214D351075}" dt="2021-05-17T07:26:57.857" v="5009" actId="1076"/>
          <ac:picMkLst>
            <pc:docMk/>
            <pc:sldMk cId="0" sldId="278"/>
            <ac:picMk id="3" creationId="{E602549F-3040-43B2-B541-1C8E13B1D1D0}"/>
          </ac:picMkLst>
        </pc:picChg>
      </pc:sldChg>
      <pc:sldChg chg="modNotesTx">
        <pc:chgData name="Truong Thi Minh Thu" userId="f3866341-afde-477b-9888-e795caeb26b7" providerId="ADAL" clId="{3B838A53-E3DA-43B2-A9B4-21214D351075}" dt="2021-05-17T07:31:50.551" v="5672" actId="20577"/>
        <pc:sldMkLst>
          <pc:docMk/>
          <pc:sldMk cId="0" sldId="279"/>
        </pc:sldMkLst>
      </pc:sldChg>
      <pc:sldChg chg="modNotesTx">
        <pc:chgData name="Truong Thi Minh Thu" userId="f3866341-afde-477b-9888-e795caeb26b7" providerId="ADAL" clId="{3B838A53-E3DA-43B2-A9B4-21214D351075}" dt="2021-05-17T07:52:48.964" v="7746" actId="20577"/>
        <pc:sldMkLst>
          <pc:docMk/>
          <pc:sldMk cId="0" sldId="280"/>
        </pc:sldMkLst>
      </pc:sldChg>
      <pc:sldChg chg="modSp mod">
        <pc:chgData name="Truong Thi Minh Thu" userId="f3866341-afde-477b-9888-e795caeb26b7" providerId="ADAL" clId="{3B838A53-E3DA-43B2-A9B4-21214D351075}" dt="2021-05-17T06:47:32.753" v="1181" actId="20577"/>
        <pc:sldMkLst>
          <pc:docMk/>
          <pc:sldMk cId="2914133786" sldId="282"/>
        </pc:sldMkLst>
        <pc:spChg chg="mod">
          <ac:chgData name="Truong Thi Minh Thu" userId="f3866341-afde-477b-9888-e795caeb26b7" providerId="ADAL" clId="{3B838A53-E3DA-43B2-A9B4-21214D351075}" dt="2021-05-17T06:47:32.753" v="1181" actId="20577"/>
          <ac:spMkLst>
            <pc:docMk/>
            <pc:sldMk cId="2914133786" sldId="282"/>
            <ac:spMk id="3" creationId="{00000000-0000-0000-0000-000000000000}"/>
          </ac:spMkLst>
        </pc:spChg>
      </pc:sldChg>
      <pc:sldChg chg="delSp modSp new mod">
        <pc:chgData name="Truong Thi Minh Thu" userId="f3866341-afde-477b-9888-e795caeb26b7" providerId="ADAL" clId="{3B838A53-E3DA-43B2-A9B4-21214D351075}" dt="2021-05-17T07:44:59.863" v="7256" actId="14100"/>
        <pc:sldMkLst>
          <pc:docMk/>
          <pc:sldMk cId="3545640620" sldId="284"/>
        </pc:sldMkLst>
        <pc:spChg chg="del mod">
          <ac:chgData name="Truong Thi Minh Thu" userId="f3866341-afde-477b-9888-e795caeb26b7" providerId="ADAL" clId="{3B838A53-E3DA-43B2-A9B4-21214D351075}" dt="2021-05-17T07:44:56.823" v="7255" actId="478"/>
          <ac:spMkLst>
            <pc:docMk/>
            <pc:sldMk cId="3545640620" sldId="284"/>
            <ac:spMk id="2" creationId="{F02AD293-C470-47AD-B723-03A26E2CA799}"/>
          </ac:spMkLst>
        </pc:spChg>
        <pc:spChg chg="mod">
          <ac:chgData name="Truong Thi Minh Thu" userId="f3866341-afde-477b-9888-e795caeb26b7" providerId="ADAL" clId="{3B838A53-E3DA-43B2-A9B4-21214D351075}" dt="2021-05-17T07:44:59.863" v="7256" actId="14100"/>
          <ac:spMkLst>
            <pc:docMk/>
            <pc:sldMk cId="3545640620" sldId="284"/>
            <ac:spMk id="3" creationId="{8C12D1BD-EBC3-433C-98A4-FFF122634717}"/>
          </ac:spMkLst>
        </pc:spChg>
      </pc:sldChg>
      <pc:sldChg chg="delSp modSp new mod">
        <pc:chgData name="Truong Thi Minh Thu" userId="f3866341-afde-477b-9888-e795caeb26b7" providerId="ADAL" clId="{3B838A53-E3DA-43B2-A9B4-21214D351075}" dt="2021-05-17T07:53:38.175" v="7780" actId="20577"/>
        <pc:sldMkLst>
          <pc:docMk/>
          <pc:sldMk cId="2583691187" sldId="285"/>
        </pc:sldMkLst>
        <pc:spChg chg="del mod">
          <ac:chgData name="Truong Thi Minh Thu" userId="f3866341-afde-477b-9888-e795caeb26b7" providerId="ADAL" clId="{3B838A53-E3DA-43B2-A9B4-21214D351075}" dt="2021-05-17T07:45:40.237" v="7262" actId="478"/>
          <ac:spMkLst>
            <pc:docMk/>
            <pc:sldMk cId="2583691187" sldId="285"/>
            <ac:spMk id="2" creationId="{AF8E063B-923B-4E1F-A2BB-5FE08ACF1451}"/>
          </ac:spMkLst>
        </pc:spChg>
        <pc:spChg chg="mod">
          <ac:chgData name="Truong Thi Minh Thu" userId="f3866341-afde-477b-9888-e795caeb26b7" providerId="ADAL" clId="{3B838A53-E3DA-43B2-A9B4-21214D351075}" dt="2021-05-17T07:53:38.175" v="7780" actId="20577"/>
          <ac:spMkLst>
            <pc:docMk/>
            <pc:sldMk cId="2583691187" sldId="285"/>
            <ac:spMk id="3" creationId="{8DCDAE07-0E6B-4DBB-9778-67C1DC1780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551b504bef66b9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551b504bef66b9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551b504bef66b9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551b504bef66b9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551b504bef66b9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551b504bef66b9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551b504bef66b9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551b504bef66b9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551b504bef66b9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551b504bef66b9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551b504bef66b9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551b504bef66b9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551b504bef66b9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551b504bef66b9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551b504bef66b9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551b504bef66b9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551b504bef66b9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551b504bef66b9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551b504bef66b9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551b504bef66b9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Giải</a:t>
            </a:r>
            <a:r>
              <a:rPr lang="en-US" dirty="0"/>
              <a:t> </a:t>
            </a:r>
            <a:r>
              <a:rPr lang="en-US" dirty="0" err="1"/>
              <a:t>quyết</a:t>
            </a:r>
            <a:r>
              <a:rPr lang="en-US" dirty="0"/>
              <a:t> </a:t>
            </a:r>
            <a:r>
              <a:rPr lang="en-US" dirty="0" err="1"/>
              <a:t>hết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hiện</a:t>
            </a:r>
            <a:r>
              <a:rPr lang="en-US" dirty="0"/>
              <a:t> </a:t>
            </a:r>
            <a:r>
              <a:rPr lang="en-US" dirty="0" err="1"/>
              <a:t>tại</a:t>
            </a:r>
            <a:endParaRPr lang="en-US" dirty="0"/>
          </a:p>
          <a:p>
            <a:pPr marL="228600" lvl="0" indent="-228600" algn="l" rtl="0">
              <a:spcBef>
                <a:spcPts val="0"/>
              </a:spcBef>
              <a:spcAft>
                <a:spcPts val="0"/>
              </a:spcAft>
              <a:buAutoNum type="arabicPeriod"/>
            </a:pPr>
            <a:r>
              <a:rPr lang="en-US" dirty="0" err="1"/>
              <a:t>Thiếu</a:t>
            </a:r>
            <a:r>
              <a:rPr lang="en-US" dirty="0"/>
              <a:t> </a:t>
            </a:r>
            <a:r>
              <a:rPr lang="en-US" dirty="0" err="1"/>
              <a:t>máu</a:t>
            </a:r>
            <a:r>
              <a:rPr lang="en-US" dirty="0"/>
              <a:t> </a:t>
            </a:r>
            <a:r>
              <a:rPr lang="en-US" dirty="0" err="1"/>
              <a:t>thiếu</a:t>
            </a:r>
            <a:r>
              <a:rPr lang="en-US" dirty="0"/>
              <a:t> </a:t>
            </a:r>
            <a:r>
              <a:rPr lang="en-US" dirty="0" err="1"/>
              <a:t>sắt</a:t>
            </a:r>
            <a:endParaRPr lang="en-US" dirty="0"/>
          </a:p>
          <a:p>
            <a:pPr marL="228600" lvl="0" indent="-228600" algn="l" rtl="0">
              <a:spcBef>
                <a:spcPts val="0"/>
              </a:spcBef>
              <a:spcAft>
                <a:spcPts val="0"/>
              </a:spcAft>
              <a:buAutoNum type="arabicPeriod"/>
            </a:pPr>
            <a:r>
              <a:rPr lang="en-US" dirty="0" err="1"/>
              <a:t>Xác</a:t>
            </a:r>
            <a:r>
              <a:rPr lang="en-US" dirty="0"/>
              <a:t> </a:t>
            </a:r>
            <a:r>
              <a:rPr lang="en-US" dirty="0" err="1"/>
              <a:t>định</a:t>
            </a:r>
            <a:r>
              <a:rPr lang="en-US" dirty="0"/>
              <a:t> </a:t>
            </a:r>
            <a:r>
              <a:rPr lang="en-US" dirty="0" err="1"/>
              <a:t>chuyện</a:t>
            </a:r>
            <a:r>
              <a:rPr lang="en-US" dirty="0"/>
              <a:t> </a:t>
            </a:r>
            <a:r>
              <a:rPr lang="en-US" dirty="0" err="1"/>
              <a:t>nhiễm</a:t>
            </a:r>
            <a:r>
              <a:rPr lang="en-US" dirty="0"/>
              <a:t> KST =&gt; </a:t>
            </a:r>
            <a:r>
              <a:rPr lang="en-US" dirty="0" err="1"/>
              <a:t>đề</a:t>
            </a:r>
            <a:r>
              <a:rPr lang="en-US" dirty="0"/>
              <a:t> </a:t>
            </a:r>
            <a:r>
              <a:rPr lang="en-US" dirty="0" err="1"/>
              <a:t>nghị</a:t>
            </a:r>
            <a:r>
              <a:rPr lang="en-US" dirty="0"/>
              <a:t> </a:t>
            </a:r>
            <a:r>
              <a:rPr lang="en-US" dirty="0" err="1"/>
              <a:t>soi</a:t>
            </a:r>
            <a:r>
              <a:rPr lang="en-US" dirty="0"/>
              <a:t> </a:t>
            </a:r>
            <a:r>
              <a:rPr lang="en-US" dirty="0" err="1"/>
              <a:t>phân</a:t>
            </a:r>
            <a:r>
              <a:rPr lang="en-US" dirty="0"/>
              <a:t>, </a:t>
            </a:r>
            <a:r>
              <a:rPr lang="en-US" dirty="0" err="1"/>
              <a:t>máu</a:t>
            </a:r>
            <a:r>
              <a:rPr lang="en-US" dirty="0"/>
              <a:t> </a:t>
            </a:r>
            <a:r>
              <a:rPr lang="en-US" dirty="0" err="1"/>
              <a:t>ẩn</a:t>
            </a:r>
            <a:r>
              <a:rPr lang="en-US" dirty="0"/>
              <a:t> </a:t>
            </a:r>
            <a:r>
              <a:rPr lang="en-US" dirty="0" err="1"/>
              <a:t>trong</a:t>
            </a:r>
            <a:r>
              <a:rPr lang="en-US" dirty="0"/>
              <a:t> </a:t>
            </a:r>
            <a:r>
              <a:rPr lang="en-US" dirty="0" err="1"/>
              <a:t>phân</a:t>
            </a:r>
            <a:r>
              <a:rPr lang="en-US" dirty="0"/>
              <a:t>, </a:t>
            </a:r>
            <a:r>
              <a:rPr lang="en-US" dirty="0" err="1"/>
              <a:t>cho</a:t>
            </a:r>
            <a:r>
              <a:rPr lang="en-US" dirty="0"/>
              <a:t> </a:t>
            </a:r>
            <a:r>
              <a:rPr lang="en-US" dirty="0" err="1"/>
              <a:t>sổ</a:t>
            </a:r>
            <a:r>
              <a:rPr lang="en-US" dirty="0"/>
              <a:t> </a:t>
            </a:r>
            <a:r>
              <a:rPr lang="en-US" dirty="0" err="1"/>
              <a:t>giun</a:t>
            </a:r>
            <a:r>
              <a:rPr lang="en-US" dirty="0"/>
              <a:t> </a:t>
            </a:r>
            <a:r>
              <a:rPr lang="en-US" dirty="0" err="1"/>
              <a:t>thường</a:t>
            </a:r>
            <a:r>
              <a:rPr lang="en-US" dirty="0"/>
              <a:t> </a:t>
            </a:r>
            <a:r>
              <a:rPr lang="en-US" dirty="0" err="1"/>
              <a:t>quy</a:t>
            </a:r>
            <a:r>
              <a:rPr lang="en-US" dirty="0"/>
              <a:t> =&gt; </a:t>
            </a:r>
            <a:r>
              <a:rPr lang="en-US" dirty="0" err="1"/>
              <a:t>chờ</a:t>
            </a:r>
            <a:r>
              <a:rPr lang="en-US" dirty="0"/>
              <a:t> </a:t>
            </a:r>
            <a:r>
              <a:rPr lang="en-US" dirty="0" err="1"/>
              <a:t>kết</a:t>
            </a:r>
            <a:r>
              <a:rPr lang="en-US" dirty="0"/>
              <a:t> </a:t>
            </a:r>
            <a:r>
              <a:rPr lang="en-US" dirty="0" err="1"/>
              <a:t>quả</a:t>
            </a:r>
            <a:r>
              <a:rPr lang="en-US" dirty="0"/>
              <a:t>, </a:t>
            </a:r>
            <a:r>
              <a:rPr lang="en-US" dirty="0" err="1"/>
              <a:t>nếu</a:t>
            </a:r>
            <a:r>
              <a:rPr lang="en-US" dirty="0"/>
              <a:t> ra </a:t>
            </a:r>
            <a:r>
              <a:rPr lang="en-US" dirty="0" err="1"/>
              <a:t>trứng</a:t>
            </a:r>
            <a:r>
              <a:rPr lang="en-US" dirty="0"/>
              <a:t> con </a:t>
            </a:r>
            <a:r>
              <a:rPr lang="en-US" dirty="0" err="1"/>
              <a:t>gì</a:t>
            </a:r>
            <a:r>
              <a:rPr lang="en-US" dirty="0"/>
              <a:t> </a:t>
            </a:r>
            <a:r>
              <a:rPr lang="en-US" dirty="0" err="1"/>
              <a:t>thì</a:t>
            </a:r>
            <a:r>
              <a:rPr lang="en-US" dirty="0"/>
              <a:t> </a:t>
            </a:r>
            <a:r>
              <a:rPr lang="en-US" dirty="0" err="1"/>
              <a:t>điều</a:t>
            </a:r>
            <a:r>
              <a:rPr lang="en-US" dirty="0"/>
              <a:t> </a:t>
            </a:r>
            <a:r>
              <a:rPr lang="en-US" dirty="0" err="1"/>
              <a:t>trị</a:t>
            </a:r>
            <a:r>
              <a:rPr lang="en-US" dirty="0"/>
              <a:t> </a:t>
            </a:r>
            <a:r>
              <a:rPr lang="en-US" dirty="0" err="1"/>
              <a:t>đặc</a:t>
            </a:r>
            <a:r>
              <a:rPr lang="en-US" dirty="0"/>
              <a:t> </a:t>
            </a:r>
            <a:r>
              <a:rPr lang="en-US" dirty="0" err="1"/>
              <a:t>hiệu</a:t>
            </a:r>
            <a:r>
              <a:rPr lang="en-US" dirty="0"/>
              <a:t> </a:t>
            </a:r>
            <a:r>
              <a:rPr lang="en-US" dirty="0" err="1"/>
              <a:t>không</a:t>
            </a:r>
            <a:r>
              <a:rPr lang="en-US" dirty="0"/>
              <a:t> </a:t>
            </a:r>
            <a:r>
              <a:rPr lang="en-US" dirty="0" err="1"/>
              <a:t>thì</a:t>
            </a:r>
            <a:r>
              <a:rPr lang="en-US" dirty="0"/>
              <a:t> </a:t>
            </a:r>
            <a:r>
              <a:rPr lang="en-US" dirty="0" err="1"/>
              <a:t>sổ</a:t>
            </a:r>
            <a:r>
              <a:rPr lang="en-US" dirty="0"/>
              <a:t> </a:t>
            </a:r>
            <a:r>
              <a:rPr lang="en-US" dirty="0" err="1"/>
              <a:t>giun</a:t>
            </a:r>
            <a:r>
              <a:rPr lang="en-US" dirty="0"/>
              <a:t> </a:t>
            </a:r>
            <a:r>
              <a:rPr lang="en-US" dirty="0" err="1"/>
              <a:t>thường</a:t>
            </a:r>
            <a:r>
              <a:rPr lang="en-US" dirty="0"/>
              <a:t> </a:t>
            </a:r>
            <a:r>
              <a:rPr lang="en-US" dirty="0" err="1"/>
              <a:t>quy</a:t>
            </a:r>
            <a:r>
              <a:rPr lang="en-US" dirty="0"/>
              <a:t> </a:t>
            </a:r>
            <a:r>
              <a:rPr lang="en-US" dirty="0" err="1"/>
              <a:t>thôi</a:t>
            </a:r>
            <a:endParaRPr lang="en-US" dirty="0"/>
          </a:p>
          <a:p>
            <a:pPr marL="228600" lvl="0" indent="-228600" algn="l" rtl="0">
              <a:spcBef>
                <a:spcPts val="0"/>
              </a:spcBef>
              <a:spcAft>
                <a:spcPts val="0"/>
              </a:spcAft>
              <a:buAutoNum type="arabicPeriod"/>
            </a:pPr>
            <a:r>
              <a:rPr lang="en-US" dirty="0" err="1"/>
              <a:t>Tăng</a:t>
            </a:r>
            <a:r>
              <a:rPr lang="en-US" dirty="0"/>
              <a:t> </a:t>
            </a:r>
            <a:r>
              <a:rPr lang="en-US" dirty="0" err="1"/>
              <a:t>tiểu</a:t>
            </a:r>
            <a:r>
              <a:rPr lang="en-US" dirty="0"/>
              <a:t> </a:t>
            </a:r>
            <a:r>
              <a:rPr lang="en-US" dirty="0" err="1"/>
              <a:t>cầu</a:t>
            </a:r>
            <a:r>
              <a:rPr lang="en-US" dirty="0"/>
              <a:t> =&gt; </a:t>
            </a:r>
            <a:r>
              <a:rPr lang="en-US" dirty="0" err="1"/>
              <a:t>uống</a:t>
            </a:r>
            <a:r>
              <a:rPr lang="en-US" dirty="0"/>
              <a:t> </a:t>
            </a:r>
            <a:r>
              <a:rPr lang="en-US" dirty="0" err="1"/>
              <a:t>nhiều</a:t>
            </a:r>
            <a:r>
              <a:rPr lang="en-US" dirty="0"/>
              <a:t> </a:t>
            </a:r>
            <a:r>
              <a:rPr lang="en-US" dirty="0" err="1"/>
              <a:t>nước</a:t>
            </a:r>
            <a:r>
              <a:rPr lang="en-US" dirty="0"/>
              <a:t>, </a:t>
            </a:r>
            <a:r>
              <a:rPr lang="en-US" dirty="0" err="1"/>
              <a:t>vận</a:t>
            </a:r>
            <a:r>
              <a:rPr lang="en-US" dirty="0"/>
              <a:t> </a:t>
            </a:r>
            <a:r>
              <a:rPr lang="en-US" dirty="0" err="1"/>
              <a:t>động</a:t>
            </a:r>
            <a:r>
              <a:rPr lang="en-US" dirty="0"/>
              <a:t> </a:t>
            </a:r>
            <a:r>
              <a:rPr lang="en-US" dirty="0" err="1"/>
              <a:t>thường</a:t>
            </a:r>
            <a:r>
              <a:rPr lang="en-US" dirty="0"/>
              <a:t> </a:t>
            </a:r>
            <a:r>
              <a:rPr lang="en-US" dirty="0" err="1"/>
              <a:t>xuyên</a:t>
            </a:r>
            <a:r>
              <a:rPr lang="en-US" dirty="0"/>
              <a:t>, </a:t>
            </a:r>
            <a:r>
              <a:rPr lang="en-US" dirty="0" err="1"/>
              <a:t>có</a:t>
            </a:r>
            <a:r>
              <a:rPr lang="en-US" dirty="0"/>
              <a:t> </a:t>
            </a:r>
            <a:r>
              <a:rPr lang="en-US" dirty="0" err="1"/>
              <a:t>chỉ</a:t>
            </a:r>
            <a:r>
              <a:rPr lang="en-US" dirty="0"/>
              <a:t> </a:t>
            </a:r>
            <a:r>
              <a:rPr lang="en-US" dirty="0" err="1"/>
              <a:t>định</a:t>
            </a:r>
            <a:r>
              <a:rPr lang="en-US" dirty="0"/>
              <a:t> dung Aspirin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9e0d03e1747f39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9e0d03e1747f39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551b504bef66b9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551b504bef66b9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551b504bef66b9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551b504bef66b9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51b504bef66b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51b504bef66b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551b504bef66b9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551b504bef66b9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551b504bef66b9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551b504bef66b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Khai</a:t>
            </a:r>
            <a:r>
              <a:rPr lang="en-US" dirty="0"/>
              <a:t> </a:t>
            </a:r>
            <a:r>
              <a:rPr lang="en-US" dirty="0" err="1"/>
              <a:t>thác</a:t>
            </a:r>
            <a:r>
              <a:rPr lang="en-US" dirty="0"/>
              <a:t> </a:t>
            </a:r>
            <a:r>
              <a:rPr lang="en-US" dirty="0" err="1"/>
              <a:t>thêm</a:t>
            </a:r>
            <a:r>
              <a:rPr lang="en-US" dirty="0"/>
              <a:t> </a:t>
            </a:r>
            <a:r>
              <a:rPr lang="en-US" dirty="0" err="1"/>
              <a:t>các</a:t>
            </a:r>
            <a:r>
              <a:rPr lang="en-US" dirty="0"/>
              <a:t> </a:t>
            </a:r>
            <a:r>
              <a:rPr lang="en-US" dirty="0" err="1"/>
              <a:t>triệu</a:t>
            </a:r>
            <a:r>
              <a:rPr lang="en-US" dirty="0"/>
              <a:t> </a:t>
            </a:r>
            <a:r>
              <a:rPr lang="en-US" dirty="0" err="1"/>
              <a:t>chứng</a:t>
            </a:r>
            <a:r>
              <a:rPr lang="en-US" dirty="0"/>
              <a:t> </a:t>
            </a:r>
            <a:r>
              <a:rPr lang="en-US" dirty="0" err="1"/>
              <a:t>khác</a:t>
            </a:r>
            <a:r>
              <a:rPr lang="en-US" dirty="0"/>
              <a:t> </a:t>
            </a:r>
            <a:r>
              <a:rPr lang="en-US" dirty="0" err="1"/>
              <a:t>về</a:t>
            </a:r>
            <a:r>
              <a:rPr lang="en-US" dirty="0"/>
              <a:t> </a:t>
            </a:r>
            <a:r>
              <a:rPr lang="en-US" dirty="0" err="1"/>
              <a:t>thiếu</a:t>
            </a:r>
            <a:r>
              <a:rPr lang="en-US" dirty="0"/>
              <a:t> </a:t>
            </a:r>
            <a:r>
              <a:rPr lang="en-US" dirty="0" err="1"/>
              <a:t>máu</a:t>
            </a:r>
            <a:r>
              <a:rPr lang="en-US" dirty="0"/>
              <a:t> (slide c Mai Lan): </a:t>
            </a:r>
            <a:r>
              <a:rPr lang="en-US" dirty="0" err="1"/>
              <a:t>chậm</a:t>
            </a:r>
            <a:r>
              <a:rPr lang="en-US" dirty="0"/>
              <a:t> </a:t>
            </a:r>
            <a:r>
              <a:rPr lang="en-US" dirty="0" err="1"/>
              <a:t>biết</a:t>
            </a:r>
            <a:r>
              <a:rPr lang="en-US" dirty="0"/>
              <a:t> </a:t>
            </a:r>
            <a:r>
              <a:rPr lang="en-US" dirty="0" err="1"/>
              <a:t>ngồi</a:t>
            </a:r>
            <a:r>
              <a:rPr lang="en-US" dirty="0"/>
              <a:t> </a:t>
            </a:r>
            <a:r>
              <a:rPr lang="en-US" dirty="0" err="1"/>
              <a:t>biết</a:t>
            </a:r>
            <a:r>
              <a:rPr lang="en-US" dirty="0"/>
              <a:t> </a:t>
            </a:r>
            <a:r>
              <a:rPr lang="en-US" dirty="0" err="1"/>
              <a:t>lật</a:t>
            </a:r>
            <a:r>
              <a:rPr lang="en-US" dirty="0"/>
              <a:t>, </a:t>
            </a:r>
            <a:r>
              <a:rPr lang="en-US" dirty="0" err="1"/>
              <a:t>tốc</a:t>
            </a:r>
            <a:r>
              <a:rPr lang="en-US" dirty="0"/>
              <a:t> </a:t>
            </a:r>
            <a:r>
              <a:rPr lang="en-US" dirty="0" err="1"/>
              <a:t>độ</a:t>
            </a:r>
            <a:r>
              <a:rPr lang="en-US" dirty="0"/>
              <a:t> </a:t>
            </a:r>
            <a:r>
              <a:rPr lang="en-US" dirty="0" err="1"/>
              <a:t>tăng</a:t>
            </a:r>
            <a:r>
              <a:rPr lang="en-US" dirty="0"/>
              <a:t> </a:t>
            </a:r>
            <a:r>
              <a:rPr lang="en-US" dirty="0" err="1"/>
              <a:t>cân</a:t>
            </a:r>
            <a:r>
              <a:rPr lang="en-US"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551b504bef66b9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551b504bef66b9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551b504bef66b9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551b504bef66b9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551b504bef66b9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551b504bef66b9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551b504bef66b9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551b504bef66b9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b="1" i="1"/>
              <a:t>BỆNH ÁN</a:t>
            </a:r>
            <a:endParaRPr b="1" i="1"/>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1"/>
          <p:cNvSpPr txBox="1">
            <a:spLocks noGrp="1"/>
          </p:cNvSpPr>
          <p:nvPr>
            <p:ph type="body" idx="1"/>
          </p:nvPr>
        </p:nvSpPr>
        <p:spPr>
          <a:xfrm>
            <a:off x="280527" y="654044"/>
            <a:ext cx="8520600" cy="3894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ts val="1100"/>
              <a:buFont typeface="Arial"/>
              <a:buNone/>
            </a:pPr>
            <a:r>
              <a:rPr lang="en-US" b="1" i="1" u="sng" dirty="0"/>
              <a:t>c</a:t>
            </a:r>
            <a:r>
              <a:rPr lang="vi" b="1" i="1" u="sng" dirty="0"/>
              <a:t>. Bụng:</a:t>
            </a:r>
            <a:endParaRPr b="1" i="1" u="sng" dirty="0"/>
          </a:p>
          <a:p>
            <a:pPr marL="0" lvl="0" indent="0" algn="l" rtl="0">
              <a:spcBef>
                <a:spcPts val="1200"/>
              </a:spcBef>
              <a:spcAft>
                <a:spcPts val="0"/>
              </a:spcAft>
              <a:buClr>
                <a:schemeClr val="dk1"/>
              </a:buClr>
              <a:buSzPts val="1100"/>
              <a:buFont typeface="Arial"/>
              <a:buNone/>
            </a:pPr>
            <a:r>
              <a:rPr lang="vi" dirty="0"/>
              <a:t>- Cân đối, di động theo nhịp thở</a:t>
            </a:r>
            <a:endParaRPr dirty="0"/>
          </a:p>
          <a:p>
            <a:pPr marL="0" lvl="0" indent="0" algn="l" rtl="0">
              <a:spcBef>
                <a:spcPts val="1200"/>
              </a:spcBef>
              <a:spcAft>
                <a:spcPts val="0"/>
              </a:spcAft>
              <a:buClr>
                <a:schemeClr val="dk1"/>
              </a:buClr>
              <a:buSzPts val="1100"/>
              <a:buFont typeface="Arial"/>
              <a:buNone/>
            </a:pPr>
            <a:r>
              <a:rPr lang="vi" dirty="0"/>
              <a:t>- Bụng mềm, không điểm đau</a:t>
            </a:r>
            <a:endParaRPr dirty="0"/>
          </a:p>
          <a:p>
            <a:pPr marL="0" lvl="0" indent="0" algn="l" rtl="0">
              <a:spcBef>
                <a:spcPts val="1200"/>
              </a:spcBef>
              <a:spcAft>
                <a:spcPts val="0"/>
              </a:spcAft>
              <a:buClr>
                <a:schemeClr val="dk1"/>
              </a:buClr>
              <a:buSzPts val="1100"/>
              <a:buFont typeface="Arial"/>
              <a:buNone/>
            </a:pPr>
            <a:r>
              <a:rPr lang="vi" dirty="0"/>
              <a:t>- Gan lách không sờ chạm</a:t>
            </a:r>
            <a:endParaRPr dirty="0"/>
          </a:p>
          <a:p>
            <a:pPr marL="0" lvl="0" indent="0" algn="l" rtl="0">
              <a:spcBef>
                <a:spcPts val="1200"/>
              </a:spcBef>
              <a:spcAft>
                <a:spcPts val="0"/>
              </a:spcAft>
              <a:buNone/>
            </a:pPr>
            <a:r>
              <a:rPr lang="en-US" b="1" i="1" u="sng" dirty="0"/>
              <a:t>d</a:t>
            </a:r>
            <a:r>
              <a:rPr lang="vi" b="1" i="1" u="sng" dirty="0"/>
              <a:t>. Tiết niệu-sinh dục:</a:t>
            </a:r>
            <a:endParaRPr b="1" i="1" u="sng" dirty="0"/>
          </a:p>
          <a:p>
            <a:pPr marL="0" lvl="0" indent="0" algn="l" rtl="0">
              <a:spcBef>
                <a:spcPts val="1200"/>
              </a:spcBef>
              <a:spcAft>
                <a:spcPts val="0"/>
              </a:spcAft>
              <a:buNone/>
            </a:pPr>
            <a:r>
              <a:rPr lang="vi" dirty="0"/>
              <a:t>- CQSD ngoài là nam</a:t>
            </a:r>
            <a:endParaRPr dirty="0"/>
          </a:p>
          <a:p>
            <a:pPr marL="0" lvl="0" indent="0" algn="l" rtl="0">
              <a:spcBef>
                <a:spcPts val="1200"/>
              </a:spcBef>
              <a:spcAft>
                <a:spcPts val="0"/>
              </a:spcAft>
              <a:buNone/>
            </a:pPr>
            <a:r>
              <a:rPr lang="vi" dirty="0"/>
              <a:t>- Cầu BQ (-)</a:t>
            </a:r>
            <a:endParaRPr dirty="0"/>
          </a:p>
          <a:p>
            <a:pPr marL="0" lvl="0" indent="0" algn="l" rtl="0">
              <a:spcBef>
                <a:spcPts val="1200"/>
              </a:spcBef>
              <a:spcAft>
                <a:spcPts val="0"/>
              </a:spcAft>
              <a:buNone/>
            </a:pPr>
            <a:r>
              <a:rPr lang="en-US" b="1" i="1" u="sng" dirty="0"/>
              <a:t>e</a:t>
            </a:r>
            <a:r>
              <a:rPr lang="vi" b="1" i="1" u="sng" dirty="0"/>
              <a:t>. Thần kinh- cơ xương khớp:</a:t>
            </a:r>
            <a:endParaRPr b="1" i="1" u="sng" dirty="0"/>
          </a:p>
          <a:p>
            <a:pPr marL="0" lvl="0" indent="0" algn="l" rtl="0">
              <a:spcBef>
                <a:spcPts val="1200"/>
              </a:spcBef>
              <a:spcAft>
                <a:spcPts val="1200"/>
              </a:spcAft>
              <a:buClr>
                <a:schemeClr val="dk1"/>
              </a:buClr>
              <a:buSzPts val="1100"/>
              <a:buFont typeface="Arial"/>
              <a:buNone/>
            </a:pPr>
            <a:r>
              <a:rPr lang="vi" dirty="0"/>
              <a:t>- Không giới hạn – không biến dạng khớp, cột sống</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t>V. TÓM TẮT BỆNH ÁN</a:t>
            </a:r>
            <a:endParaRPr dirty="0"/>
          </a:p>
        </p:txBody>
      </p:sp>
      <p:sp>
        <p:nvSpPr>
          <p:cNvPr id="109" name="Google Shape;109;p22"/>
          <p:cNvSpPr txBox="1">
            <a:spLocks noGrp="1"/>
          </p:cNvSpPr>
          <p:nvPr>
            <p:ph type="body" idx="1"/>
          </p:nvPr>
        </p:nvSpPr>
        <p:spPr>
          <a:xfrm>
            <a:off x="311700" y="815486"/>
            <a:ext cx="8520600" cy="4328013"/>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vi" sz="1200" dirty="0"/>
              <a:t>Bé nam 27 tháng tuổi nhà ở Tây Ninh, nhập viện vì xanh xao, b</a:t>
            </a:r>
            <a:r>
              <a:rPr lang="en-US" sz="1200" dirty="0"/>
              <a:t>ệ</a:t>
            </a:r>
            <a:r>
              <a:rPr lang="vi" sz="1200" dirty="0"/>
              <a:t>nh 2 tháng qua thăm</a:t>
            </a:r>
            <a:r>
              <a:rPr lang="en-US" sz="1200" dirty="0"/>
              <a:t> </a:t>
            </a:r>
            <a:r>
              <a:rPr lang="vi" sz="1200" dirty="0"/>
              <a:t>khám có</a:t>
            </a:r>
            <a:endParaRPr sz="1200" dirty="0"/>
          </a:p>
          <a:p>
            <a:pPr marL="0" lvl="0" indent="0" algn="l" rtl="0">
              <a:lnSpc>
                <a:spcPct val="100000"/>
              </a:lnSpc>
              <a:spcBef>
                <a:spcPts val="1200"/>
              </a:spcBef>
              <a:spcAft>
                <a:spcPts val="0"/>
              </a:spcAft>
              <a:buNone/>
            </a:pPr>
            <a:r>
              <a:rPr lang="en-US" sz="1200" dirty="0"/>
              <a:t>       </a:t>
            </a:r>
            <a:r>
              <a:rPr lang="vi" sz="1200" dirty="0"/>
              <a:t>1. TCCN:</a:t>
            </a:r>
            <a:r>
              <a:rPr lang="en-US" sz="1200" dirty="0"/>
              <a:t> </a:t>
            </a:r>
            <a:r>
              <a:rPr lang="vi" sz="1200" dirty="0"/>
              <a:t>Xanh xao</a:t>
            </a:r>
            <a:endParaRPr lang="en-US" sz="1200" dirty="0"/>
          </a:p>
          <a:p>
            <a:pPr marL="0" lvl="0" indent="0" algn="l" rtl="0">
              <a:lnSpc>
                <a:spcPct val="100000"/>
              </a:lnSpc>
              <a:spcBef>
                <a:spcPts val="1200"/>
              </a:spcBef>
              <a:spcAft>
                <a:spcPts val="0"/>
              </a:spcAft>
              <a:buNone/>
            </a:pPr>
            <a:r>
              <a:rPr lang="en-US" sz="1200" dirty="0"/>
              <a:t>       </a:t>
            </a:r>
            <a:r>
              <a:rPr lang="vi" sz="1200" dirty="0"/>
              <a:t>2. TCTT:</a:t>
            </a:r>
            <a:endParaRPr lang="en-US" sz="1200" dirty="0"/>
          </a:p>
          <a:p>
            <a:pPr marL="628650" lvl="1" indent="-171450">
              <a:lnSpc>
                <a:spcPct val="100000"/>
              </a:lnSpc>
              <a:spcBef>
                <a:spcPts val="1200"/>
              </a:spcBef>
              <a:buFontTx/>
              <a:buChar char="-"/>
            </a:pPr>
            <a:r>
              <a:rPr lang="vi" sz="1200" dirty="0"/>
              <a:t>Da niêm nhạt</a:t>
            </a:r>
            <a:r>
              <a:rPr lang="en-US" sz="1200" dirty="0"/>
              <a:t>, lòng bàn tay nhạt</a:t>
            </a:r>
          </a:p>
          <a:p>
            <a:pPr marL="628650" lvl="1" indent="-171450">
              <a:lnSpc>
                <a:spcPct val="100000"/>
              </a:lnSpc>
              <a:spcBef>
                <a:spcPts val="1200"/>
              </a:spcBef>
              <a:buFontTx/>
              <a:buChar char="-"/>
            </a:pPr>
            <a:r>
              <a:rPr lang="vi" sz="1200" dirty="0"/>
              <a:t>Gan lách không sờ chạm</a:t>
            </a:r>
            <a:endParaRPr lang="en-US" sz="1200" dirty="0"/>
          </a:p>
          <a:p>
            <a:pPr marL="628650" lvl="1" indent="-171450">
              <a:lnSpc>
                <a:spcPct val="100000"/>
              </a:lnSpc>
              <a:spcBef>
                <a:spcPts val="1200"/>
              </a:spcBef>
              <a:buFontTx/>
              <a:buChar char="-"/>
            </a:pPr>
            <a:r>
              <a:rPr lang="en-US" sz="1200" dirty="0" err="1">
                <a:solidFill>
                  <a:srgbClr val="FF0000"/>
                </a:solidFill>
              </a:rPr>
              <a:t>Không</a:t>
            </a:r>
            <a:r>
              <a:rPr lang="en-US" sz="1200" dirty="0">
                <a:solidFill>
                  <a:srgbClr val="FF0000"/>
                </a:solidFill>
              </a:rPr>
              <a:t> </a:t>
            </a:r>
            <a:r>
              <a:rPr lang="en-US" sz="1200" dirty="0" err="1">
                <a:solidFill>
                  <a:srgbClr val="FF0000"/>
                </a:solidFill>
              </a:rPr>
              <a:t>xuất</a:t>
            </a:r>
            <a:r>
              <a:rPr lang="en-US" sz="1200" dirty="0">
                <a:solidFill>
                  <a:srgbClr val="FF0000"/>
                </a:solidFill>
              </a:rPr>
              <a:t> </a:t>
            </a:r>
            <a:r>
              <a:rPr lang="en-US" sz="1200" dirty="0" err="1">
                <a:solidFill>
                  <a:srgbClr val="FF0000"/>
                </a:solidFill>
              </a:rPr>
              <a:t>huyết</a:t>
            </a:r>
            <a:endParaRPr lang="en-US" sz="1200" dirty="0">
              <a:solidFill>
                <a:srgbClr val="FF0000"/>
              </a:solidFill>
            </a:endParaRPr>
          </a:p>
          <a:p>
            <a:pPr marL="628650" lvl="1" indent="-171450">
              <a:lnSpc>
                <a:spcPct val="100000"/>
              </a:lnSpc>
              <a:spcBef>
                <a:spcPts val="1200"/>
              </a:spcBef>
              <a:buFontTx/>
              <a:buChar char="-"/>
            </a:pPr>
            <a:r>
              <a:rPr lang="en-US" sz="1200" dirty="0" err="1">
                <a:solidFill>
                  <a:srgbClr val="FF0000"/>
                </a:solidFill>
              </a:rPr>
              <a:t>Không</a:t>
            </a:r>
            <a:r>
              <a:rPr lang="en-US" sz="1200" dirty="0">
                <a:solidFill>
                  <a:srgbClr val="FF0000"/>
                </a:solidFill>
              </a:rPr>
              <a:t> </a:t>
            </a:r>
            <a:r>
              <a:rPr lang="en-US" sz="1200" dirty="0" err="1">
                <a:solidFill>
                  <a:srgbClr val="FF0000"/>
                </a:solidFill>
              </a:rPr>
              <a:t>vàng</a:t>
            </a:r>
            <a:r>
              <a:rPr lang="en-US" sz="1200" dirty="0">
                <a:solidFill>
                  <a:srgbClr val="FF0000"/>
                </a:solidFill>
              </a:rPr>
              <a:t> da </a:t>
            </a:r>
            <a:r>
              <a:rPr lang="en-US" sz="1200" dirty="0" err="1">
                <a:solidFill>
                  <a:srgbClr val="FF0000"/>
                </a:solidFill>
              </a:rPr>
              <a:t>vàng</a:t>
            </a:r>
            <a:r>
              <a:rPr lang="en-US" sz="1200" dirty="0">
                <a:solidFill>
                  <a:srgbClr val="FF0000"/>
                </a:solidFill>
              </a:rPr>
              <a:t> </a:t>
            </a:r>
            <a:r>
              <a:rPr lang="en-US" sz="1200" dirty="0" err="1">
                <a:solidFill>
                  <a:srgbClr val="FF0000"/>
                </a:solidFill>
              </a:rPr>
              <a:t>mắt</a:t>
            </a:r>
            <a:endParaRPr lang="en-US" sz="1200" dirty="0">
              <a:solidFill>
                <a:srgbClr val="FF0000"/>
              </a:solidFill>
            </a:endParaRPr>
          </a:p>
          <a:p>
            <a:pPr marL="0" lvl="0" indent="0" algn="l" rtl="0">
              <a:lnSpc>
                <a:spcPct val="100000"/>
              </a:lnSpc>
              <a:spcBef>
                <a:spcPts val="1200"/>
              </a:spcBef>
              <a:spcAft>
                <a:spcPts val="0"/>
              </a:spcAft>
              <a:buNone/>
            </a:pPr>
            <a:r>
              <a:rPr lang="en-US" sz="1200" dirty="0"/>
              <a:t>     </a:t>
            </a:r>
            <a:r>
              <a:rPr lang="vi" sz="1200" dirty="0"/>
              <a:t>3. Tiền căn:</a:t>
            </a:r>
            <a:endParaRPr lang="en-US" sz="1200" dirty="0"/>
          </a:p>
          <a:p>
            <a:pPr marL="628650" lvl="1" indent="-171450">
              <a:lnSpc>
                <a:spcPct val="100000"/>
              </a:lnSpc>
              <a:spcBef>
                <a:spcPts val="1200"/>
              </a:spcBef>
              <a:buFontTx/>
              <a:buChar char="-"/>
            </a:pPr>
            <a:r>
              <a:rPr lang="vi" sz="1200" dirty="0"/>
              <a:t>Sanh đôi</a:t>
            </a:r>
            <a:r>
              <a:rPr lang="en-US" sz="1200" dirty="0"/>
              <a:t> (2/2)</a:t>
            </a:r>
            <a:r>
              <a:rPr lang="vi" sz="1200" dirty="0"/>
              <a:t>, sinh non, cân nặng lúc sinh 2,45 kg</a:t>
            </a:r>
            <a:endParaRPr lang="en-US" sz="1200" dirty="0"/>
          </a:p>
          <a:p>
            <a:pPr marL="628650" lvl="1" indent="-171450">
              <a:lnSpc>
                <a:spcPct val="100000"/>
              </a:lnSpc>
              <a:spcBef>
                <a:spcPts val="1200"/>
              </a:spcBef>
              <a:buFontTx/>
              <a:buChar char="-"/>
            </a:pPr>
            <a:r>
              <a:rPr lang="vi" sz="1200" dirty="0"/>
              <a:t>Không bú sữa mẹ</a:t>
            </a:r>
            <a:r>
              <a:rPr lang="en-US" sz="1200" dirty="0"/>
              <a:t> </a:t>
            </a:r>
            <a:r>
              <a:rPr lang="en-US" sz="1200" dirty="0" err="1">
                <a:solidFill>
                  <a:srgbClr val="FF0000"/>
                </a:solidFill>
              </a:rPr>
              <a:t>bú</a:t>
            </a:r>
            <a:r>
              <a:rPr lang="en-US" sz="1200" dirty="0">
                <a:solidFill>
                  <a:srgbClr val="FF0000"/>
                </a:solidFill>
              </a:rPr>
              <a:t> </a:t>
            </a:r>
            <a:r>
              <a:rPr lang="en-US" sz="1200" dirty="0" err="1">
                <a:solidFill>
                  <a:srgbClr val="FF0000"/>
                </a:solidFill>
              </a:rPr>
              <a:t>sữa</a:t>
            </a:r>
            <a:r>
              <a:rPr lang="en-US" sz="1200" dirty="0">
                <a:solidFill>
                  <a:srgbClr val="FF0000"/>
                </a:solidFill>
              </a:rPr>
              <a:t> </a:t>
            </a:r>
            <a:r>
              <a:rPr lang="en-US" sz="1200" dirty="0" err="1">
                <a:solidFill>
                  <a:srgbClr val="FF0000"/>
                </a:solidFill>
              </a:rPr>
              <a:t>công</a:t>
            </a:r>
            <a:r>
              <a:rPr lang="en-US" sz="1200" dirty="0">
                <a:solidFill>
                  <a:srgbClr val="FF0000"/>
                </a:solidFill>
              </a:rPr>
              <a:t> </a:t>
            </a:r>
            <a:r>
              <a:rPr lang="en-US" sz="1200" dirty="0" err="1">
                <a:solidFill>
                  <a:srgbClr val="FF0000"/>
                </a:solidFill>
              </a:rPr>
              <a:t>thức</a:t>
            </a:r>
            <a:r>
              <a:rPr lang="en-US" sz="1200" dirty="0">
                <a:solidFill>
                  <a:srgbClr val="FF0000"/>
                </a:solidFill>
              </a:rPr>
              <a:t> </a:t>
            </a:r>
            <a:r>
              <a:rPr lang="en-US" sz="1200" dirty="0" err="1">
                <a:solidFill>
                  <a:srgbClr val="FF0000"/>
                </a:solidFill>
              </a:rPr>
              <a:t>gì</a:t>
            </a:r>
            <a:r>
              <a:rPr lang="vi" sz="1200" dirty="0"/>
              <a:t>, </a:t>
            </a:r>
            <a:r>
              <a:rPr lang="en-US" sz="1200" dirty="0"/>
              <a:t>ăn </a:t>
            </a:r>
            <a:r>
              <a:rPr lang="en-US" sz="1200" dirty="0" err="1"/>
              <a:t>dặm</a:t>
            </a:r>
            <a:r>
              <a:rPr lang="en-US" sz="1200" dirty="0"/>
              <a:t> </a:t>
            </a:r>
            <a:r>
              <a:rPr lang="en-US" sz="1200" dirty="0" err="1"/>
              <a:t>sớm</a:t>
            </a:r>
            <a:r>
              <a:rPr lang="en-US" sz="1200" dirty="0"/>
              <a:t> </a:t>
            </a:r>
            <a:r>
              <a:rPr lang="en-US" sz="1200" dirty="0" err="1">
                <a:solidFill>
                  <a:srgbClr val="FF0000"/>
                </a:solidFill>
              </a:rPr>
              <a:t>từ</a:t>
            </a:r>
            <a:r>
              <a:rPr lang="en-US" sz="1200" dirty="0">
                <a:solidFill>
                  <a:srgbClr val="FF0000"/>
                </a:solidFill>
              </a:rPr>
              <a:t> 3 </a:t>
            </a:r>
            <a:r>
              <a:rPr lang="en-US" sz="1200" dirty="0" err="1">
                <a:solidFill>
                  <a:srgbClr val="FF0000"/>
                </a:solidFill>
              </a:rPr>
              <a:t>tháng</a:t>
            </a:r>
            <a:r>
              <a:rPr lang="en-US" sz="1200" dirty="0">
                <a:solidFill>
                  <a:srgbClr val="FF0000"/>
                </a:solidFill>
              </a:rPr>
              <a:t> </a:t>
            </a:r>
            <a:r>
              <a:rPr lang="en-US" sz="1200" dirty="0" err="1">
                <a:solidFill>
                  <a:srgbClr val="FF0000"/>
                </a:solidFill>
              </a:rPr>
              <a:t>tuổi</a:t>
            </a:r>
            <a:r>
              <a:rPr lang="en-US" sz="1200" dirty="0"/>
              <a:t>, </a:t>
            </a:r>
            <a:r>
              <a:rPr lang="vi" sz="1200" dirty="0"/>
              <a:t>ăn kém, uống sữa </a:t>
            </a:r>
            <a:r>
              <a:rPr lang="en-US" sz="1200" dirty="0"/>
              <a:t>tươi </a:t>
            </a:r>
            <a:r>
              <a:rPr lang="vi" sz="1200" dirty="0"/>
              <a:t>1760ml mỗi ngày</a:t>
            </a:r>
            <a:r>
              <a:rPr lang="en-US" sz="1200" dirty="0"/>
              <a:t> </a:t>
            </a:r>
            <a:r>
              <a:rPr lang="en-US" sz="1200" dirty="0" err="1">
                <a:solidFill>
                  <a:srgbClr val="FF0000"/>
                </a:solidFill>
              </a:rPr>
              <a:t>từ</a:t>
            </a:r>
            <a:r>
              <a:rPr lang="en-US" sz="1200" dirty="0">
                <a:solidFill>
                  <a:srgbClr val="FF0000"/>
                </a:solidFill>
              </a:rPr>
              <a:t> </a:t>
            </a:r>
            <a:r>
              <a:rPr lang="en-US" sz="1200" dirty="0" err="1">
                <a:solidFill>
                  <a:srgbClr val="FF0000"/>
                </a:solidFill>
              </a:rPr>
              <a:t>hồi</a:t>
            </a:r>
            <a:r>
              <a:rPr lang="en-US" sz="1200" dirty="0">
                <a:solidFill>
                  <a:srgbClr val="FF0000"/>
                </a:solidFill>
              </a:rPr>
              <a:t> </a:t>
            </a:r>
            <a:r>
              <a:rPr lang="en-US" sz="1200" dirty="0" err="1">
                <a:solidFill>
                  <a:srgbClr val="FF0000"/>
                </a:solidFill>
              </a:rPr>
              <a:t>mấy</a:t>
            </a:r>
            <a:r>
              <a:rPr lang="en-US" sz="1200" dirty="0">
                <a:solidFill>
                  <a:srgbClr val="FF0000"/>
                </a:solidFill>
              </a:rPr>
              <a:t> </a:t>
            </a:r>
            <a:r>
              <a:rPr lang="en-US" sz="1200" dirty="0" err="1">
                <a:solidFill>
                  <a:srgbClr val="FF0000"/>
                </a:solidFill>
              </a:rPr>
              <a:t>tháng</a:t>
            </a:r>
            <a:r>
              <a:rPr lang="en-US" sz="1200" dirty="0">
                <a:solidFill>
                  <a:srgbClr val="FF0000"/>
                </a:solidFill>
              </a:rPr>
              <a:t> </a:t>
            </a:r>
            <a:r>
              <a:rPr lang="en-US" sz="1200" dirty="0" err="1">
                <a:solidFill>
                  <a:srgbClr val="FF0000"/>
                </a:solidFill>
              </a:rPr>
              <a:t>tới</a:t>
            </a:r>
            <a:r>
              <a:rPr lang="en-US" sz="1200" dirty="0">
                <a:solidFill>
                  <a:srgbClr val="FF0000"/>
                </a:solidFill>
              </a:rPr>
              <a:t> </a:t>
            </a:r>
            <a:r>
              <a:rPr lang="en-US" sz="1200" dirty="0" err="1">
                <a:solidFill>
                  <a:srgbClr val="FF0000"/>
                </a:solidFill>
              </a:rPr>
              <a:t>bây</a:t>
            </a:r>
            <a:r>
              <a:rPr lang="en-US" sz="1200" dirty="0">
                <a:solidFill>
                  <a:srgbClr val="FF0000"/>
                </a:solidFill>
              </a:rPr>
              <a:t> </a:t>
            </a:r>
            <a:r>
              <a:rPr lang="en-US" sz="1200" dirty="0" err="1">
                <a:solidFill>
                  <a:srgbClr val="FF0000"/>
                </a:solidFill>
              </a:rPr>
              <a:t>giờ</a:t>
            </a:r>
            <a:endParaRPr lang="en-US" sz="1200" dirty="0"/>
          </a:p>
          <a:p>
            <a:pPr marL="628650" lvl="1" indent="-171450">
              <a:lnSpc>
                <a:spcPct val="100000"/>
              </a:lnSpc>
              <a:spcBef>
                <a:spcPts val="1200"/>
              </a:spcBef>
              <a:buFontTx/>
              <a:buChar char="-"/>
            </a:pPr>
            <a:r>
              <a:rPr lang="vi" sz="1200" dirty="0"/>
              <a:t>Bố mẹ không mắc bệnh tự miễn, huyết học</a:t>
            </a:r>
            <a:r>
              <a:rPr lang="en-US" sz="1200" dirty="0"/>
              <a:t> </a:t>
            </a:r>
            <a:r>
              <a:rPr lang="en-US" sz="1200" dirty="0" err="1">
                <a:solidFill>
                  <a:srgbClr val="FF0000"/>
                </a:solidFill>
              </a:rPr>
              <a:t>ghi</a:t>
            </a:r>
            <a:r>
              <a:rPr lang="en-US" sz="1200" dirty="0">
                <a:solidFill>
                  <a:srgbClr val="FF0000"/>
                </a:solidFill>
              </a:rPr>
              <a:t> </a:t>
            </a:r>
            <a:r>
              <a:rPr lang="en-US" sz="1200" dirty="0" err="1">
                <a:solidFill>
                  <a:srgbClr val="FF0000"/>
                </a:solidFill>
              </a:rPr>
              <a:t>rõ</a:t>
            </a:r>
            <a:r>
              <a:rPr lang="en-US" sz="1200" dirty="0">
                <a:solidFill>
                  <a:srgbClr val="FF0000"/>
                </a:solidFill>
              </a:rPr>
              <a:t> ra </a:t>
            </a:r>
            <a:r>
              <a:rPr lang="en-US" sz="1200" dirty="0" err="1">
                <a:solidFill>
                  <a:srgbClr val="FF0000"/>
                </a:solidFill>
              </a:rPr>
              <a:t>muốn</a:t>
            </a:r>
            <a:r>
              <a:rPr lang="en-US" sz="1200" dirty="0">
                <a:solidFill>
                  <a:srgbClr val="FF0000"/>
                </a:solidFill>
              </a:rPr>
              <a:t> </a:t>
            </a:r>
            <a:r>
              <a:rPr lang="en-US" sz="1200" dirty="0" err="1">
                <a:solidFill>
                  <a:srgbClr val="FF0000"/>
                </a:solidFill>
              </a:rPr>
              <a:t>hỏi</a:t>
            </a:r>
            <a:r>
              <a:rPr lang="en-US" sz="1200" dirty="0">
                <a:solidFill>
                  <a:srgbClr val="FF0000"/>
                </a:solidFill>
              </a:rPr>
              <a:t> </a:t>
            </a:r>
            <a:r>
              <a:rPr lang="en-US" sz="1200" dirty="0" err="1">
                <a:solidFill>
                  <a:srgbClr val="FF0000"/>
                </a:solidFill>
              </a:rPr>
              <a:t>về</a:t>
            </a:r>
            <a:r>
              <a:rPr lang="en-US" sz="1200" dirty="0">
                <a:solidFill>
                  <a:srgbClr val="FF0000"/>
                </a:solidFill>
              </a:rPr>
              <a:t> </a:t>
            </a:r>
            <a:r>
              <a:rPr lang="en-US" sz="1200" dirty="0" err="1">
                <a:solidFill>
                  <a:srgbClr val="FF0000"/>
                </a:solidFill>
              </a:rPr>
              <a:t>bệnh</a:t>
            </a:r>
            <a:r>
              <a:rPr lang="en-US" sz="1200" dirty="0">
                <a:solidFill>
                  <a:srgbClr val="FF0000"/>
                </a:solidFill>
              </a:rPr>
              <a:t> </a:t>
            </a:r>
            <a:r>
              <a:rPr lang="en-US" sz="1200" dirty="0" err="1">
                <a:solidFill>
                  <a:srgbClr val="FF0000"/>
                </a:solidFill>
              </a:rPr>
              <a:t>gì</a:t>
            </a:r>
            <a:r>
              <a:rPr lang="en-US" sz="1200" dirty="0">
                <a:solidFill>
                  <a:srgbClr val="FF0000"/>
                </a:solidFill>
              </a:rPr>
              <a:t>, </a:t>
            </a:r>
            <a:r>
              <a:rPr lang="en-US" sz="1200" dirty="0" err="1">
                <a:solidFill>
                  <a:srgbClr val="FF0000"/>
                </a:solidFill>
              </a:rPr>
              <a:t>mẹ</a:t>
            </a:r>
            <a:r>
              <a:rPr lang="en-US" sz="1200" dirty="0">
                <a:solidFill>
                  <a:srgbClr val="FF0000"/>
                </a:solidFill>
              </a:rPr>
              <a:t> </a:t>
            </a:r>
            <a:r>
              <a:rPr lang="en-US" sz="1200" dirty="0" err="1">
                <a:solidFill>
                  <a:srgbClr val="FF0000"/>
                </a:solidFill>
              </a:rPr>
              <a:t>có</a:t>
            </a:r>
            <a:r>
              <a:rPr lang="en-US" sz="1200" dirty="0">
                <a:solidFill>
                  <a:srgbClr val="FF0000"/>
                </a:solidFill>
              </a:rPr>
              <a:t> </a:t>
            </a:r>
            <a:r>
              <a:rPr lang="en-US" sz="1200" dirty="0" err="1">
                <a:solidFill>
                  <a:srgbClr val="FF0000"/>
                </a:solidFill>
              </a:rPr>
              <a:t>được</a:t>
            </a:r>
            <a:r>
              <a:rPr lang="en-US" sz="1200" dirty="0">
                <a:solidFill>
                  <a:srgbClr val="FF0000"/>
                </a:solidFill>
              </a:rPr>
              <a:t> </a:t>
            </a:r>
            <a:r>
              <a:rPr lang="en-US" sz="1200" dirty="0" err="1">
                <a:solidFill>
                  <a:srgbClr val="FF0000"/>
                </a:solidFill>
              </a:rPr>
              <a:t>tầm</a:t>
            </a:r>
            <a:r>
              <a:rPr lang="en-US" sz="1200" dirty="0">
                <a:solidFill>
                  <a:srgbClr val="FF0000"/>
                </a:solidFill>
              </a:rPr>
              <a:t> </a:t>
            </a:r>
            <a:r>
              <a:rPr lang="en-US" sz="1200" dirty="0" err="1">
                <a:solidFill>
                  <a:srgbClr val="FF0000"/>
                </a:solidFill>
              </a:rPr>
              <a:t>soát</a:t>
            </a:r>
            <a:r>
              <a:rPr lang="en-US" sz="1200" dirty="0">
                <a:solidFill>
                  <a:srgbClr val="FF0000"/>
                </a:solidFill>
              </a:rPr>
              <a:t> </a:t>
            </a:r>
            <a:r>
              <a:rPr lang="en-US" sz="1200" dirty="0" err="1">
                <a:solidFill>
                  <a:srgbClr val="FF0000"/>
                </a:solidFill>
              </a:rPr>
              <a:t>trước</a:t>
            </a:r>
            <a:r>
              <a:rPr lang="en-US" sz="1200" dirty="0">
                <a:solidFill>
                  <a:srgbClr val="FF0000"/>
                </a:solidFill>
              </a:rPr>
              <a:t>/</a:t>
            </a:r>
            <a:r>
              <a:rPr lang="en-US" sz="1200" dirty="0" err="1">
                <a:solidFill>
                  <a:srgbClr val="FF0000"/>
                </a:solidFill>
              </a:rPr>
              <a:t>khi</a:t>
            </a:r>
            <a:r>
              <a:rPr lang="en-US" sz="1200" dirty="0">
                <a:solidFill>
                  <a:srgbClr val="FF0000"/>
                </a:solidFill>
              </a:rPr>
              <a:t> </a:t>
            </a:r>
            <a:r>
              <a:rPr lang="en-US" sz="1200" dirty="0" err="1">
                <a:solidFill>
                  <a:srgbClr val="FF0000"/>
                </a:solidFill>
              </a:rPr>
              <a:t>mang</a:t>
            </a:r>
            <a:r>
              <a:rPr lang="en-US" sz="1200" dirty="0">
                <a:solidFill>
                  <a:srgbClr val="FF0000"/>
                </a:solidFill>
              </a:rPr>
              <a:t> </a:t>
            </a:r>
            <a:r>
              <a:rPr lang="en-US" sz="1200" dirty="0" err="1">
                <a:solidFill>
                  <a:srgbClr val="FF0000"/>
                </a:solidFill>
              </a:rPr>
              <a:t>thai</a:t>
            </a:r>
            <a:r>
              <a:rPr lang="en-US" sz="1200" dirty="0">
                <a:solidFill>
                  <a:srgbClr val="FF0000"/>
                </a:solidFill>
              </a:rPr>
              <a:t>, </a:t>
            </a:r>
            <a:r>
              <a:rPr lang="en-US" sz="1200" dirty="0" err="1">
                <a:solidFill>
                  <a:srgbClr val="FF0000"/>
                </a:solidFill>
              </a:rPr>
              <a:t>mẹ</a:t>
            </a:r>
            <a:r>
              <a:rPr lang="en-US" sz="1200" dirty="0">
                <a:solidFill>
                  <a:srgbClr val="FF0000"/>
                </a:solidFill>
              </a:rPr>
              <a:t> </a:t>
            </a:r>
            <a:r>
              <a:rPr lang="en-US" sz="1200" dirty="0" err="1">
                <a:solidFill>
                  <a:srgbClr val="FF0000"/>
                </a:solidFill>
              </a:rPr>
              <a:t>có</a:t>
            </a:r>
            <a:r>
              <a:rPr lang="en-US" sz="1200" dirty="0">
                <a:solidFill>
                  <a:srgbClr val="FF0000"/>
                </a:solidFill>
              </a:rPr>
              <a:t> </a:t>
            </a:r>
            <a:r>
              <a:rPr lang="en-US" sz="1200" dirty="0" err="1">
                <a:solidFill>
                  <a:srgbClr val="FF0000"/>
                </a:solidFill>
              </a:rPr>
              <a:t>ăn</a:t>
            </a:r>
            <a:r>
              <a:rPr lang="en-US" sz="1200" dirty="0">
                <a:solidFill>
                  <a:srgbClr val="FF0000"/>
                </a:solidFill>
              </a:rPr>
              <a:t> </a:t>
            </a:r>
            <a:r>
              <a:rPr lang="en-US" sz="1200" dirty="0" err="1">
                <a:solidFill>
                  <a:srgbClr val="FF0000"/>
                </a:solidFill>
              </a:rPr>
              <a:t>chay</a:t>
            </a:r>
            <a:r>
              <a:rPr lang="en-US" sz="1200" dirty="0">
                <a:solidFill>
                  <a:srgbClr val="FF0000"/>
                </a:solidFill>
              </a:rPr>
              <a:t> </a:t>
            </a:r>
            <a:r>
              <a:rPr lang="en-US" sz="1200" dirty="0" err="1">
                <a:solidFill>
                  <a:srgbClr val="FF0000"/>
                </a:solidFill>
              </a:rPr>
              <a:t>trường</a:t>
            </a:r>
            <a:r>
              <a:rPr lang="en-US" sz="1200" dirty="0">
                <a:solidFill>
                  <a:srgbClr val="FF0000"/>
                </a:solidFill>
              </a:rPr>
              <a:t> </a:t>
            </a:r>
            <a:r>
              <a:rPr lang="en-US" sz="1200" dirty="0" err="1">
                <a:solidFill>
                  <a:srgbClr val="FF0000"/>
                </a:solidFill>
              </a:rPr>
              <a:t>không</a:t>
            </a:r>
            <a:endParaRPr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VI. ĐẶT VẤN ĐỀ</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1. Hội chứng thiếu máu mạn mức độ trung bình</a:t>
            </a:r>
            <a:endParaRPr/>
          </a:p>
          <a:p>
            <a:pPr marL="0" lvl="0" indent="0" algn="l" rtl="0">
              <a:spcBef>
                <a:spcPts val="1200"/>
              </a:spcBef>
              <a:spcAft>
                <a:spcPts val="1200"/>
              </a:spcAft>
              <a:buNone/>
            </a:pPr>
            <a:r>
              <a:rPr lang="vi"/>
              <a:t>2. Chế độ ăn không phù hợp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VII. CHẨN ĐOÁN</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vi" sz="1600" b="1" dirty="0"/>
              <a:t>Chẩn đoán sơ bộ</a:t>
            </a:r>
            <a:r>
              <a:rPr lang="vi" sz="1600" dirty="0"/>
              <a:t>: Thiếu máu mạn- mức độ trung bình do thiếu máu thiếu sắt </a:t>
            </a:r>
            <a:r>
              <a:rPr lang="vi" sz="1600" strike="sngStrike" dirty="0"/>
              <a:t>do</a:t>
            </a:r>
            <a:r>
              <a:rPr lang="en-US" sz="1600" strike="sngStrike" dirty="0"/>
              <a:t> </a:t>
            </a:r>
            <a:r>
              <a:rPr lang="vi" sz="1600" strike="sngStrike" dirty="0"/>
              <a:t>giảm cung cấp</a:t>
            </a:r>
            <a:r>
              <a:rPr lang="en-US" sz="1600" strike="sngStrike" dirty="0"/>
              <a:t> </a:t>
            </a:r>
            <a:r>
              <a:rPr lang="en-US" sz="1600" dirty="0">
                <a:solidFill>
                  <a:srgbClr val="FF0000"/>
                </a:solidFill>
              </a:rPr>
              <a:t>do </a:t>
            </a:r>
            <a:r>
              <a:rPr lang="en-US" sz="1600" dirty="0" err="1">
                <a:solidFill>
                  <a:srgbClr val="FF0000"/>
                </a:solidFill>
              </a:rPr>
              <a:t>chế</a:t>
            </a:r>
            <a:r>
              <a:rPr lang="en-US" sz="1600" dirty="0">
                <a:solidFill>
                  <a:srgbClr val="FF0000"/>
                </a:solidFill>
              </a:rPr>
              <a:t> </a:t>
            </a:r>
            <a:r>
              <a:rPr lang="en-US" sz="1600" dirty="0" err="1">
                <a:solidFill>
                  <a:srgbClr val="FF0000"/>
                </a:solidFill>
              </a:rPr>
              <a:t>độ</a:t>
            </a:r>
            <a:r>
              <a:rPr lang="en-US" sz="1600" dirty="0">
                <a:solidFill>
                  <a:srgbClr val="FF0000"/>
                </a:solidFill>
              </a:rPr>
              <a:t> </a:t>
            </a:r>
            <a:r>
              <a:rPr lang="en-US" sz="1600" dirty="0" err="1">
                <a:solidFill>
                  <a:srgbClr val="FF0000"/>
                </a:solidFill>
              </a:rPr>
              <a:t>ăn</a:t>
            </a:r>
            <a:r>
              <a:rPr lang="en-US" sz="1600" dirty="0">
                <a:solidFill>
                  <a:srgbClr val="FF0000"/>
                </a:solidFill>
              </a:rPr>
              <a:t> </a:t>
            </a:r>
            <a:r>
              <a:rPr lang="en-US" sz="1600" dirty="0" err="1">
                <a:solidFill>
                  <a:srgbClr val="FF0000"/>
                </a:solidFill>
              </a:rPr>
              <a:t>không</a:t>
            </a:r>
            <a:r>
              <a:rPr lang="en-US" sz="1600" dirty="0">
                <a:solidFill>
                  <a:srgbClr val="FF0000"/>
                </a:solidFill>
              </a:rPr>
              <a:t> </a:t>
            </a:r>
            <a:r>
              <a:rPr lang="en-US" sz="1600" dirty="0" err="1">
                <a:solidFill>
                  <a:srgbClr val="FF0000"/>
                </a:solidFill>
              </a:rPr>
              <a:t>phù</a:t>
            </a:r>
            <a:r>
              <a:rPr lang="en-US" sz="1600" dirty="0">
                <a:solidFill>
                  <a:srgbClr val="FF0000"/>
                </a:solidFill>
              </a:rPr>
              <a:t> </a:t>
            </a:r>
            <a:r>
              <a:rPr lang="en-US" sz="1600" dirty="0" err="1">
                <a:solidFill>
                  <a:srgbClr val="FF0000"/>
                </a:solidFill>
              </a:rPr>
              <a:t>hợp</a:t>
            </a:r>
            <a:r>
              <a:rPr lang="en-US" sz="1600" dirty="0">
                <a:solidFill>
                  <a:srgbClr val="FF0000"/>
                </a:solidFill>
              </a:rPr>
              <a:t> </a:t>
            </a:r>
            <a:r>
              <a:rPr lang="en-US" sz="1600" dirty="0" err="1">
                <a:solidFill>
                  <a:srgbClr val="FF0000"/>
                </a:solidFill>
              </a:rPr>
              <a:t>và</a:t>
            </a:r>
            <a:r>
              <a:rPr lang="en-US" sz="1600" dirty="0">
                <a:solidFill>
                  <a:srgbClr val="FF0000"/>
                </a:solidFill>
              </a:rPr>
              <a:t> </a:t>
            </a:r>
            <a:r>
              <a:rPr lang="en-US" sz="1600" dirty="0" err="1">
                <a:solidFill>
                  <a:srgbClr val="FF0000"/>
                </a:solidFill>
              </a:rPr>
              <a:t>giảm</a:t>
            </a:r>
            <a:r>
              <a:rPr lang="en-US" sz="1600" dirty="0">
                <a:solidFill>
                  <a:srgbClr val="FF0000"/>
                </a:solidFill>
              </a:rPr>
              <a:t> </a:t>
            </a:r>
            <a:r>
              <a:rPr lang="en-US" sz="1600" dirty="0" err="1">
                <a:solidFill>
                  <a:srgbClr val="FF0000"/>
                </a:solidFill>
              </a:rPr>
              <a:t>dự</a:t>
            </a:r>
            <a:r>
              <a:rPr lang="en-US" sz="1600" dirty="0">
                <a:solidFill>
                  <a:srgbClr val="FF0000"/>
                </a:solidFill>
              </a:rPr>
              <a:t> </a:t>
            </a:r>
            <a:r>
              <a:rPr lang="en-US" sz="1600" dirty="0" err="1">
                <a:solidFill>
                  <a:srgbClr val="FF0000"/>
                </a:solidFill>
              </a:rPr>
              <a:t>trữ</a:t>
            </a:r>
            <a:r>
              <a:rPr lang="en-US" sz="1600" dirty="0">
                <a:solidFill>
                  <a:srgbClr val="FF0000"/>
                </a:solidFill>
              </a:rPr>
              <a:t> </a:t>
            </a:r>
            <a:r>
              <a:rPr lang="en-US" sz="1600" dirty="0" err="1">
                <a:solidFill>
                  <a:srgbClr val="FF0000"/>
                </a:solidFill>
              </a:rPr>
              <a:t>trong</a:t>
            </a:r>
            <a:r>
              <a:rPr lang="en-US" sz="1600" dirty="0">
                <a:solidFill>
                  <a:srgbClr val="FF0000"/>
                </a:solidFill>
              </a:rPr>
              <a:t> </a:t>
            </a:r>
            <a:r>
              <a:rPr lang="en-US" sz="1600" dirty="0" err="1">
                <a:solidFill>
                  <a:srgbClr val="FF0000"/>
                </a:solidFill>
              </a:rPr>
              <a:t>thai</a:t>
            </a:r>
            <a:r>
              <a:rPr lang="en-US" sz="1600" dirty="0">
                <a:solidFill>
                  <a:srgbClr val="FF0000"/>
                </a:solidFill>
              </a:rPr>
              <a:t> </a:t>
            </a:r>
            <a:r>
              <a:rPr lang="en-US" sz="1600" dirty="0" err="1">
                <a:solidFill>
                  <a:srgbClr val="FF0000"/>
                </a:solidFill>
              </a:rPr>
              <a:t>kỳ</a:t>
            </a:r>
            <a:endParaRPr lang="en-US" sz="1600" dirty="0">
              <a:solidFill>
                <a:srgbClr val="FF0000"/>
              </a:solidFill>
            </a:endParaRPr>
          </a:p>
          <a:p>
            <a:pPr marL="0" lvl="0" indent="0" algn="l" rtl="0">
              <a:spcBef>
                <a:spcPts val="0"/>
              </a:spcBef>
              <a:spcAft>
                <a:spcPts val="0"/>
              </a:spcAft>
              <a:buNone/>
            </a:pPr>
            <a:r>
              <a:rPr lang="vi" sz="1600" b="1" dirty="0"/>
              <a:t>Chẩn đoán phân biệt</a:t>
            </a:r>
            <a:r>
              <a:rPr lang="vi" sz="1600" dirty="0"/>
              <a:t>:</a:t>
            </a:r>
            <a:r>
              <a:rPr lang="en-US" sz="1600" dirty="0"/>
              <a:t> </a:t>
            </a:r>
            <a:endParaRPr sz="1600" dirty="0"/>
          </a:p>
          <a:p>
            <a:pPr marL="800100" lvl="1">
              <a:spcBef>
                <a:spcPts val="1200"/>
              </a:spcBef>
              <a:buFont typeface="+mj-lt"/>
              <a:buAutoNum type="arabicPeriod"/>
            </a:pPr>
            <a:r>
              <a:rPr lang="vi" sz="1600" strike="sngStrike" dirty="0"/>
              <a:t>Thiếu máu mạn- mức độ trung bình do thiếu B12 do giảm cung cấp</a:t>
            </a:r>
            <a:endParaRPr sz="1600" strike="sngStrike" dirty="0"/>
          </a:p>
          <a:p>
            <a:pPr marL="800100" lvl="1">
              <a:spcBef>
                <a:spcPts val="1200"/>
              </a:spcBef>
              <a:buFont typeface="+mj-lt"/>
              <a:buAutoNum type="arabicPeriod"/>
            </a:pPr>
            <a:r>
              <a:rPr lang="vi" sz="1600" strike="sngStrike" dirty="0"/>
              <a:t>Thiếu máu mạn- mức độ trung bình do thiếu acid folic do giảm cung cấp </a:t>
            </a:r>
            <a:endParaRPr lang="en-US" sz="1600" strike="sngStrike" dirty="0"/>
          </a:p>
          <a:p>
            <a:pPr marL="800100" lvl="1">
              <a:spcBef>
                <a:spcPts val="1200"/>
              </a:spcBef>
              <a:buFont typeface="+mj-lt"/>
              <a:buAutoNum type="arabicPeriod"/>
            </a:pPr>
            <a:r>
              <a:rPr lang="vi" sz="1600" strike="sngStrike" dirty="0"/>
              <a:t>Thiếu máu mạn- mức độ trung bình do nhiễm giun móc</a:t>
            </a:r>
            <a:endParaRPr lang="en-US" sz="1600" strike="sngStrike" dirty="0"/>
          </a:p>
          <a:p>
            <a:pPr marL="482600" lvl="1" indent="0">
              <a:spcBef>
                <a:spcPts val="1200"/>
              </a:spcBef>
              <a:buNone/>
            </a:pPr>
            <a:r>
              <a:rPr lang="en-US" sz="1600" dirty="0">
                <a:solidFill>
                  <a:srgbClr val="FF0000"/>
                </a:solidFill>
              </a:rPr>
              <a:t>TMTS </a:t>
            </a:r>
            <a:r>
              <a:rPr lang="en-US" sz="1600" dirty="0" err="1">
                <a:solidFill>
                  <a:srgbClr val="FF0000"/>
                </a:solidFill>
              </a:rPr>
              <a:t>chưa</a:t>
            </a:r>
            <a:r>
              <a:rPr lang="en-US" sz="1600" dirty="0">
                <a:solidFill>
                  <a:srgbClr val="FF0000"/>
                </a:solidFill>
              </a:rPr>
              <a:t> </a:t>
            </a:r>
            <a:r>
              <a:rPr lang="en-US" sz="1600" dirty="0" err="1">
                <a:solidFill>
                  <a:srgbClr val="FF0000"/>
                </a:solidFill>
              </a:rPr>
              <a:t>loại</a:t>
            </a:r>
            <a:r>
              <a:rPr lang="en-US" sz="1600" dirty="0">
                <a:solidFill>
                  <a:srgbClr val="FF0000"/>
                </a:solidFill>
              </a:rPr>
              <a:t> </a:t>
            </a:r>
            <a:r>
              <a:rPr lang="en-US" sz="1600" dirty="0" err="1">
                <a:solidFill>
                  <a:srgbClr val="FF0000"/>
                </a:solidFill>
              </a:rPr>
              <a:t>trù</a:t>
            </a:r>
            <a:r>
              <a:rPr lang="en-US" sz="1600" dirty="0">
                <a:solidFill>
                  <a:srgbClr val="FF0000"/>
                </a:solidFill>
              </a:rPr>
              <a:t> </a:t>
            </a:r>
            <a:r>
              <a:rPr lang="en-US" sz="1600" dirty="0" err="1">
                <a:solidFill>
                  <a:srgbClr val="FF0000"/>
                </a:solidFill>
              </a:rPr>
              <a:t>kèm</a:t>
            </a:r>
            <a:r>
              <a:rPr lang="en-US" sz="1600" dirty="0">
                <a:solidFill>
                  <a:srgbClr val="FF0000"/>
                </a:solidFill>
              </a:rPr>
              <a:t> </a:t>
            </a:r>
            <a:r>
              <a:rPr lang="en-US" sz="1600" dirty="0" err="1">
                <a:solidFill>
                  <a:srgbClr val="FF0000"/>
                </a:solidFill>
              </a:rPr>
              <a:t>thiếu</a:t>
            </a:r>
            <a:r>
              <a:rPr lang="en-US" sz="1600" dirty="0">
                <a:solidFill>
                  <a:srgbClr val="FF0000"/>
                </a:solidFill>
              </a:rPr>
              <a:t> acid folic, B12. </a:t>
            </a:r>
            <a:r>
              <a:rPr lang="en-US" sz="1600" dirty="0" err="1">
                <a:solidFill>
                  <a:srgbClr val="FF0000"/>
                </a:solidFill>
              </a:rPr>
              <a:t>Thực</a:t>
            </a:r>
            <a:r>
              <a:rPr lang="en-US" sz="1600" dirty="0">
                <a:solidFill>
                  <a:srgbClr val="FF0000"/>
                </a:solidFill>
              </a:rPr>
              <a:t> </a:t>
            </a:r>
            <a:r>
              <a:rPr lang="en-US" sz="1600" dirty="0" err="1">
                <a:solidFill>
                  <a:srgbClr val="FF0000"/>
                </a:solidFill>
              </a:rPr>
              <a:t>tế</a:t>
            </a:r>
            <a:r>
              <a:rPr lang="en-US" sz="1600" dirty="0">
                <a:solidFill>
                  <a:srgbClr val="FF0000"/>
                </a:solidFill>
              </a:rPr>
              <a:t> </a:t>
            </a:r>
            <a:r>
              <a:rPr lang="en-US" sz="1600" dirty="0" err="1">
                <a:solidFill>
                  <a:srgbClr val="FF0000"/>
                </a:solidFill>
              </a:rPr>
              <a:t>là</a:t>
            </a:r>
            <a:r>
              <a:rPr lang="en-US" sz="1600" dirty="0">
                <a:solidFill>
                  <a:srgbClr val="FF0000"/>
                </a:solidFill>
              </a:rPr>
              <a:t> </a:t>
            </a:r>
            <a:r>
              <a:rPr lang="en-US" sz="1600" dirty="0" err="1">
                <a:solidFill>
                  <a:srgbClr val="FF0000"/>
                </a:solidFill>
              </a:rPr>
              <a:t>nhu</a:t>
            </a:r>
            <a:r>
              <a:rPr lang="en-US" sz="1600" dirty="0">
                <a:solidFill>
                  <a:srgbClr val="FF0000"/>
                </a:solidFill>
              </a:rPr>
              <a:t> </a:t>
            </a:r>
            <a:r>
              <a:rPr lang="en-US" sz="1600" dirty="0" err="1">
                <a:solidFill>
                  <a:srgbClr val="FF0000"/>
                </a:solidFill>
              </a:rPr>
              <a:t>cầu</a:t>
            </a:r>
            <a:r>
              <a:rPr lang="en-US" sz="1600" dirty="0">
                <a:solidFill>
                  <a:srgbClr val="FF0000"/>
                </a:solidFill>
              </a:rPr>
              <a:t> Acid folic </a:t>
            </a:r>
            <a:r>
              <a:rPr lang="en-US" sz="1600" dirty="0" err="1">
                <a:solidFill>
                  <a:srgbClr val="FF0000"/>
                </a:solidFill>
              </a:rPr>
              <a:t>và</a:t>
            </a:r>
            <a:r>
              <a:rPr lang="en-US" sz="1600" dirty="0">
                <a:solidFill>
                  <a:srgbClr val="FF0000"/>
                </a:solidFill>
              </a:rPr>
              <a:t> B12 </a:t>
            </a:r>
            <a:r>
              <a:rPr lang="en-US" sz="1600" dirty="0" err="1">
                <a:solidFill>
                  <a:srgbClr val="FF0000"/>
                </a:solidFill>
              </a:rPr>
              <a:t>rất</a:t>
            </a:r>
            <a:r>
              <a:rPr lang="en-US" sz="1600" dirty="0">
                <a:solidFill>
                  <a:srgbClr val="FF0000"/>
                </a:solidFill>
              </a:rPr>
              <a:t> </a:t>
            </a:r>
            <a:r>
              <a:rPr lang="en-US" sz="1600" dirty="0" err="1">
                <a:solidFill>
                  <a:srgbClr val="FF0000"/>
                </a:solidFill>
              </a:rPr>
              <a:t>ít</a:t>
            </a:r>
            <a:r>
              <a:rPr lang="en-US" sz="1600" dirty="0">
                <a:solidFill>
                  <a:srgbClr val="FF0000"/>
                </a:solidFill>
              </a:rPr>
              <a:t> </a:t>
            </a:r>
            <a:r>
              <a:rPr lang="en-US" sz="1600" dirty="0" err="1">
                <a:solidFill>
                  <a:srgbClr val="FF0000"/>
                </a:solidFill>
              </a:rPr>
              <a:t>nên</a:t>
            </a:r>
            <a:r>
              <a:rPr lang="en-US" sz="1600" dirty="0">
                <a:solidFill>
                  <a:srgbClr val="FF0000"/>
                </a:solidFill>
              </a:rPr>
              <a:t> </a:t>
            </a:r>
            <a:r>
              <a:rPr lang="en-US" sz="1600" dirty="0" err="1">
                <a:solidFill>
                  <a:srgbClr val="FF0000"/>
                </a:solidFill>
              </a:rPr>
              <a:t>phải</a:t>
            </a:r>
            <a:r>
              <a:rPr lang="en-US" sz="1600" dirty="0">
                <a:solidFill>
                  <a:srgbClr val="FF0000"/>
                </a:solidFill>
              </a:rPr>
              <a:t> </a:t>
            </a:r>
            <a:r>
              <a:rPr lang="en-US" sz="1600" dirty="0" err="1">
                <a:solidFill>
                  <a:srgbClr val="FF0000"/>
                </a:solidFill>
              </a:rPr>
              <a:t>ăn</a:t>
            </a:r>
            <a:r>
              <a:rPr lang="en-US" sz="1600" dirty="0">
                <a:solidFill>
                  <a:srgbClr val="FF0000"/>
                </a:solidFill>
              </a:rPr>
              <a:t> </a:t>
            </a:r>
            <a:r>
              <a:rPr lang="en-US" sz="1600" dirty="0" err="1">
                <a:solidFill>
                  <a:srgbClr val="FF0000"/>
                </a:solidFill>
              </a:rPr>
              <a:t>chay</a:t>
            </a:r>
            <a:r>
              <a:rPr lang="en-US" sz="1600" dirty="0">
                <a:solidFill>
                  <a:srgbClr val="FF0000"/>
                </a:solidFill>
              </a:rPr>
              <a:t> </a:t>
            </a:r>
            <a:r>
              <a:rPr lang="en-US" sz="1600" dirty="0" err="1">
                <a:solidFill>
                  <a:srgbClr val="FF0000"/>
                </a:solidFill>
              </a:rPr>
              <a:t>trường</a:t>
            </a:r>
            <a:r>
              <a:rPr lang="en-US" sz="1600" dirty="0">
                <a:solidFill>
                  <a:srgbClr val="FF0000"/>
                </a:solidFill>
              </a:rPr>
              <a:t> </a:t>
            </a:r>
            <a:r>
              <a:rPr lang="en-US" sz="1600" dirty="0" err="1">
                <a:solidFill>
                  <a:srgbClr val="FF0000"/>
                </a:solidFill>
              </a:rPr>
              <a:t>luôn</a:t>
            </a:r>
            <a:r>
              <a:rPr lang="en-US" sz="1600" dirty="0">
                <a:solidFill>
                  <a:srgbClr val="FF0000"/>
                </a:solidFill>
              </a:rPr>
              <a:t> </a:t>
            </a:r>
            <a:r>
              <a:rPr lang="en-US" sz="1600" dirty="0" err="1">
                <a:solidFill>
                  <a:srgbClr val="FF0000"/>
                </a:solidFill>
              </a:rPr>
              <a:t>mới</a:t>
            </a:r>
            <a:r>
              <a:rPr lang="en-US" sz="1600" dirty="0">
                <a:solidFill>
                  <a:srgbClr val="FF0000"/>
                </a:solidFill>
              </a:rPr>
              <a:t> </a:t>
            </a:r>
            <a:r>
              <a:rPr lang="en-US" sz="1600" dirty="0" err="1">
                <a:solidFill>
                  <a:srgbClr val="FF0000"/>
                </a:solidFill>
              </a:rPr>
              <a:t>thiếu</a:t>
            </a:r>
            <a:r>
              <a:rPr lang="en-US" sz="1600" dirty="0">
                <a:solidFill>
                  <a:srgbClr val="FF0000"/>
                </a:solidFill>
              </a:rPr>
              <a:t> </a:t>
            </a:r>
            <a:r>
              <a:rPr lang="en-US" sz="1600">
                <a:solidFill>
                  <a:srgbClr val="FF0000"/>
                </a:solidFill>
              </a:rPr>
              <a:t>được</a:t>
            </a:r>
            <a:endParaRPr lang="en-US" sz="1600" dirty="0">
              <a:solidFill>
                <a:srgbClr val="FF0000"/>
              </a:solidFill>
            </a:endParaRPr>
          </a:p>
          <a:p>
            <a:pPr marL="482600" lvl="1" indent="0">
              <a:spcBef>
                <a:spcPts val="1200"/>
              </a:spcBef>
              <a:buNone/>
            </a:pPr>
            <a:r>
              <a:rPr lang="en-US" sz="1600" dirty="0" err="1">
                <a:solidFill>
                  <a:srgbClr val="FF0000"/>
                </a:solidFill>
              </a:rPr>
              <a:t>Thiếu</a:t>
            </a:r>
            <a:r>
              <a:rPr lang="en-US" sz="1600" dirty="0">
                <a:solidFill>
                  <a:srgbClr val="FF0000"/>
                </a:solidFill>
              </a:rPr>
              <a:t> </a:t>
            </a:r>
            <a:r>
              <a:rPr lang="en-US" sz="1600" dirty="0" err="1">
                <a:solidFill>
                  <a:srgbClr val="FF0000"/>
                </a:solidFill>
              </a:rPr>
              <a:t>máu</a:t>
            </a:r>
            <a:r>
              <a:rPr lang="en-US" sz="1600" dirty="0">
                <a:solidFill>
                  <a:srgbClr val="FF0000"/>
                </a:solidFill>
              </a:rPr>
              <a:t> </a:t>
            </a:r>
            <a:r>
              <a:rPr lang="en-US" sz="1600" dirty="0" err="1">
                <a:solidFill>
                  <a:srgbClr val="FF0000"/>
                </a:solidFill>
              </a:rPr>
              <a:t>nhẹ</a:t>
            </a:r>
            <a:r>
              <a:rPr lang="en-US" sz="1600" dirty="0">
                <a:solidFill>
                  <a:srgbClr val="FF0000"/>
                </a:solidFill>
              </a:rPr>
              <a:t> </a:t>
            </a:r>
            <a:r>
              <a:rPr lang="en-US" sz="1600" dirty="0" err="1">
                <a:solidFill>
                  <a:srgbClr val="FF0000"/>
                </a:solidFill>
              </a:rPr>
              <a:t>thì</a:t>
            </a:r>
            <a:r>
              <a:rPr lang="en-US" sz="1600" dirty="0">
                <a:solidFill>
                  <a:srgbClr val="FF0000"/>
                </a:solidFill>
              </a:rPr>
              <a:t> </a:t>
            </a:r>
            <a:r>
              <a:rPr lang="en-US" sz="1600" dirty="0" err="1">
                <a:solidFill>
                  <a:srgbClr val="FF0000"/>
                </a:solidFill>
              </a:rPr>
              <a:t>còn</a:t>
            </a:r>
            <a:r>
              <a:rPr lang="en-US" sz="1600" dirty="0">
                <a:solidFill>
                  <a:srgbClr val="FF0000"/>
                </a:solidFill>
              </a:rPr>
              <a:t> CĐPB </a:t>
            </a:r>
            <a:r>
              <a:rPr lang="en-US" sz="1600" dirty="0" err="1">
                <a:solidFill>
                  <a:srgbClr val="FF0000"/>
                </a:solidFill>
              </a:rPr>
              <a:t>với</a:t>
            </a:r>
            <a:r>
              <a:rPr lang="en-US" sz="1600" dirty="0">
                <a:solidFill>
                  <a:srgbClr val="FF0000"/>
                </a:solidFill>
              </a:rPr>
              <a:t> Thalassemia </a:t>
            </a:r>
            <a:r>
              <a:rPr lang="en-US" sz="1600" dirty="0" err="1">
                <a:solidFill>
                  <a:srgbClr val="FF0000"/>
                </a:solidFill>
              </a:rPr>
              <a:t>còn</a:t>
            </a:r>
            <a:r>
              <a:rPr lang="en-US" sz="1600" dirty="0">
                <a:solidFill>
                  <a:srgbClr val="FF0000"/>
                </a:solidFill>
              </a:rPr>
              <a:t> ca </a:t>
            </a:r>
            <a:r>
              <a:rPr lang="en-US" sz="1600" dirty="0" err="1">
                <a:solidFill>
                  <a:srgbClr val="FF0000"/>
                </a:solidFill>
              </a:rPr>
              <a:t>này</a:t>
            </a:r>
            <a:r>
              <a:rPr lang="en-US" sz="1600" dirty="0">
                <a:solidFill>
                  <a:srgbClr val="FF0000"/>
                </a:solidFill>
              </a:rPr>
              <a:t> </a:t>
            </a:r>
            <a:r>
              <a:rPr lang="en-US" sz="1600" dirty="0" err="1">
                <a:solidFill>
                  <a:srgbClr val="FF0000"/>
                </a:solidFill>
              </a:rPr>
              <a:t>mức</a:t>
            </a:r>
            <a:r>
              <a:rPr lang="en-US" sz="1600" dirty="0">
                <a:solidFill>
                  <a:srgbClr val="FF0000"/>
                </a:solidFill>
              </a:rPr>
              <a:t> </a:t>
            </a:r>
            <a:r>
              <a:rPr lang="en-US" sz="1600" dirty="0" err="1">
                <a:solidFill>
                  <a:srgbClr val="FF0000"/>
                </a:solidFill>
              </a:rPr>
              <a:t>độ</a:t>
            </a:r>
            <a:r>
              <a:rPr lang="en-US" sz="1600" dirty="0">
                <a:solidFill>
                  <a:srgbClr val="FF0000"/>
                </a:solidFill>
              </a:rPr>
              <a:t> </a:t>
            </a:r>
            <a:r>
              <a:rPr lang="en-US" sz="1600" dirty="0" err="1">
                <a:solidFill>
                  <a:srgbClr val="FF0000"/>
                </a:solidFill>
              </a:rPr>
              <a:t>trung</a:t>
            </a:r>
            <a:r>
              <a:rPr lang="en-US" sz="1600" dirty="0">
                <a:solidFill>
                  <a:srgbClr val="FF0000"/>
                </a:solidFill>
              </a:rPr>
              <a:t> </a:t>
            </a:r>
            <a:r>
              <a:rPr lang="en-US" sz="1600" dirty="0" err="1">
                <a:solidFill>
                  <a:srgbClr val="FF0000"/>
                </a:solidFill>
              </a:rPr>
              <a:t>bình</a:t>
            </a:r>
            <a:r>
              <a:rPr lang="en-US" sz="1600" dirty="0">
                <a:solidFill>
                  <a:srgbClr val="FF0000"/>
                </a:solidFill>
              </a:rPr>
              <a:t> </a:t>
            </a:r>
            <a:r>
              <a:rPr lang="en-US" sz="1600" dirty="0" err="1">
                <a:solidFill>
                  <a:srgbClr val="FF0000"/>
                </a:solidFill>
              </a:rPr>
              <a:t>nặng</a:t>
            </a:r>
            <a:r>
              <a:rPr lang="en-US" sz="1600" dirty="0">
                <a:solidFill>
                  <a:srgbClr val="FF0000"/>
                </a:solidFill>
              </a:rPr>
              <a:t> </a:t>
            </a:r>
            <a:r>
              <a:rPr lang="en-US" sz="1600" dirty="0" err="1">
                <a:solidFill>
                  <a:srgbClr val="FF0000"/>
                </a:solidFill>
              </a:rPr>
              <a:t>rồi</a:t>
            </a:r>
            <a:r>
              <a:rPr lang="en-US" sz="1600" dirty="0">
                <a:solidFill>
                  <a:srgbClr val="FF0000"/>
                </a:solidFill>
              </a:rPr>
              <a:t> </a:t>
            </a:r>
            <a:r>
              <a:rPr lang="en-US" sz="1600" dirty="0" err="1">
                <a:solidFill>
                  <a:srgbClr val="FF0000"/>
                </a:solidFill>
              </a:rPr>
              <a:t>mà</a:t>
            </a:r>
            <a:r>
              <a:rPr lang="en-US" sz="1600" dirty="0">
                <a:solidFill>
                  <a:srgbClr val="FF0000"/>
                </a:solidFill>
              </a:rPr>
              <a:t> </a:t>
            </a:r>
            <a:r>
              <a:rPr lang="en-US" sz="1600" dirty="0" err="1">
                <a:solidFill>
                  <a:srgbClr val="FF0000"/>
                </a:solidFill>
              </a:rPr>
              <a:t>không</a:t>
            </a:r>
            <a:r>
              <a:rPr lang="en-US" sz="1600" dirty="0">
                <a:solidFill>
                  <a:srgbClr val="FF0000"/>
                </a:solidFill>
              </a:rPr>
              <a:t> </a:t>
            </a:r>
            <a:r>
              <a:rPr lang="en-US" sz="1600" dirty="0" err="1">
                <a:solidFill>
                  <a:srgbClr val="FF0000"/>
                </a:solidFill>
              </a:rPr>
              <a:t>có</a:t>
            </a:r>
            <a:r>
              <a:rPr lang="en-US" sz="1600" dirty="0">
                <a:solidFill>
                  <a:srgbClr val="FF0000"/>
                </a:solidFill>
              </a:rPr>
              <a:t> </a:t>
            </a:r>
            <a:r>
              <a:rPr lang="en-US" sz="1600" dirty="0" err="1">
                <a:solidFill>
                  <a:srgbClr val="FF0000"/>
                </a:solidFill>
              </a:rPr>
              <a:t>dấu</a:t>
            </a:r>
            <a:r>
              <a:rPr lang="en-US" sz="1600" dirty="0">
                <a:solidFill>
                  <a:srgbClr val="FF0000"/>
                </a:solidFill>
              </a:rPr>
              <a:t> </a:t>
            </a:r>
            <a:r>
              <a:rPr lang="en-US" sz="1600" dirty="0" err="1">
                <a:solidFill>
                  <a:srgbClr val="FF0000"/>
                </a:solidFill>
              </a:rPr>
              <a:t>hiệu</a:t>
            </a:r>
            <a:r>
              <a:rPr lang="en-US" sz="1600" dirty="0">
                <a:solidFill>
                  <a:srgbClr val="FF0000"/>
                </a:solidFill>
              </a:rPr>
              <a:t> </a:t>
            </a:r>
            <a:r>
              <a:rPr lang="en-US" sz="1600" dirty="0" err="1">
                <a:solidFill>
                  <a:srgbClr val="FF0000"/>
                </a:solidFill>
              </a:rPr>
              <a:t>tán</a:t>
            </a:r>
            <a:r>
              <a:rPr lang="en-US" sz="1600" dirty="0">
                <a:solidFill>
                  <a:srgbClr val="FF0000"/>
                </a:solidFill>
              </a:rPr>
              <a:t> </a:t>
            </a:r>
            <a:r>
              <a:rPr lang="en-US" sz="1600" dirty="0" err="1">
                <a:solidFill>
                  <a:srgbClr val="FF0000"/>
                </a:solidFill>
              </a:rPr>
              <a:t>huyết</a:t>
            </a:r>
            <a:r>
              <a:rPr lang="en-US" sz="1600" dirty="0">
                <a:solidFill>
                  <a:srgbClr val="FF0000"/>
                </a:solidFill>
              </a:rPr>
              <a:t> </a:t>
            </a:r>
            <a:r>
              <a:rPr lang="en-US" sz="1600" dirty="0" err="1">
                <a:solidFill>
                  <a:srgbClr val="FF0000"/>
                </a:solidFill>
              </a:rPr>
              <a:t>nên</a:t>
            </a:r>
            <a:r>
              <a:rPr lang="en-US" sz="1600" dirty="0">
                <a:solidFill>
                  <a:srgbClr val="FF0000"/>
                </a:solidFill>
              </a:rPr>
              <a:t> </a:t>
            </a:r>
            <a:r>
              <a:rPr lang="en-US" sz="1600" dirty="0" err="1">
                <a:solidFill>
                  <a:srgbClr val="FF0000"/>
                </a:solidFill>
              </a:rPr>
              <a:t>mình</a:t>
            </a:r>
            <a:r>
              <a:rPr lang="en-US" sz="1600" dirty="0">
                <a:solidFill>
                  <a:srgbClr val="FF0000"/>
                </a:solidFill>
              </a:rPr>
              <a:t> </a:t>
            </a:r>
            <a:r>
              <a:rPr lang="en-US" sz="1600" dirty="0" err="1">
                <a:solidFill>
                  <a:srgbClr val="FF0000"/>
                </a:solidFill>
              </a:rPr>
              <a:t>phải</a:t>
            </a:r>
            <a:r>
              <a:rPr lang="en-US" sz="1600" dirty="0">
                <a:solidFill>
                  <a:srgbClr val="FF0000"/>
                </a:solidFill>
              </a:rPr>
              <a:t> </a:t>
            </a:r>
            <a:r>
              <a:rPr lang="en-US" sz="1600" dirty="0" err="1">
                <a:solidFill>
                  <a:srgbClr val="FF0000"/>
                </a:solidFill>
              </a:rPr>
              <a:t>nghĩ</a:t>
            </a:r>
            <a:r>
              <a:rPr lang="en-US" sz="1600" dirty="0">
                <a:solidFill>
                  <a:srgbClr val="FF0000"/>
                </a:solidFill>
              </a:rPr>
              <a:t> </a:t>
            </a:r>
            <a:r>
              <a:rPr lang="en-US" sz="1600" dirty="0" err="1">
                <a:solidFill>
                  <a:srgbClr val="FF0000"/>
                </a:solidFill>
              </a:rPr>
              <a:t>nguyên</a:t>
            </a:r>
            <a:r>
              <a:rPr lang="en-US" sz="1600" dirty="0">
                <a:solidFill>
                  <a:srgbClr val="FF0000"/>
                </a:solidFill>
              </a:rPr>
              <a:t> </a:t>
            </a:r>
            <a:r>
              <a:rPr lang="en-US" sz="1600" dirty="0" err="1">
                <a:solidFill>
                  <a:srgbClr val="FF0000"/>
                </a:solidFill>
              </a:rPr>
              <a:t>nhân</a:t>
            </a:r>
            <a:r>
              <a:rPr lang="en-US" sz="1600" dirty="0">
                <a:solidFill>
                  <a:srgbClr val="FF0000"/>
                </a:solidFill>
              </a:rPr>
              <a:t> </a:t>
            </a:r>
            <a:r>
              <a:rPr lang="en-US" sz="1600" dirty="0" err="1">
                <a:solidFill>
                  <a:srgbClr val="FF0000"/>
                </a:solidFill>
              </a:rPr>
              <a:t>khác</a:t>
            </a:r>
            <a:endParaRPr lang="en-US" sz="1600" dirty="0">
              <a:solidFill>
                <a:srgbClr val="FF0000"/>
              </a:solidFill>
            </a:endParaRPr>
          </a:p>
          <a:p>
            <a:pPr marL="482600" lvl="1" indent="0">
              <a:spcBef>
                <a:spcPts val="1200"/>
              </a:spcBef>
              <a:buNone/>
            </a:pPr>
            <a:endParaRPr sz="16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VIII. BIỆN LUẬN</a:t>
            </a:r>
            <a:endParaRPr/>
          </a:p>
        </p:txBody>
      </p:sp>
      <p:sp>
        <p:nvSpPr>
          <p:cNvPr id="127" name="Google Shape;127;p25"/>
          <p:cNvSpPr txBox="1">
            <a:spLocks noGrp="1"/>
          </p:cNvSpPr>
          <p:nvPr>
            <p:ph type="body" idx="1"/>
          </p:nvPr>
        </p:nvSpPr>
        <p:spPr>
          <a:xfrm>
            <a:off x="143500" y="494800"/>
            <a:ext cx="8688900" cy="49530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vi" sz="1400" dirty="0"/>
              <a:t>Hc thiếu máu: do BN </a:t>
            </a:r>
            <a:r>
              <a:rPr lang="en-US" sz="1400" dirty="0"/>
              <a:t>có da xanh, niêm nhạt, lòng bàn tay nhạt </a:t>
            </a:r>
            <a:r>
              <a:rPr lang="en-US" sz="1400" dirty="0">
                <a:sym typeface="Wingdings" panose="05000000000000000000" pitchFamily="2" charset="2"/>
              </a:rPr>
              <a:t> CTM, phết máu ngoại biên, HC lưới</a:t>
            </a:r>
            <a:endParaRPr lang="en-US" sz="1400" dirty="0"/>
          </a:p>
          <a:p>
            <a:pPr marL="285750" lvl="0" indent="-285750" algn="l" rtl="0">
              <a:lnSpc>
                <a:spcPct val="150000"/>
              </a:lnSpc>
              <a:spcBef>
                <a:spcPts val="0"/>
              </a:spcBef>
              <a:spcAft>
                <a:spcPts val="0"/>
              </a:spcAft>
              <a:buFontTx/>
              <a:buChar char="-"/>
            </a:pPr>
            <a:r>
              <a:rPr lang="vi" sz="1400" dirty="0"/>
              <a:t>Thiếu máu mạn: vì bệnh diễn tiến tăng dần trong 2 tháng</a:t>
            </a:r>
            <a:r>
              <a:rPr lang="en-US" sz="1400" dirty="0"/>
              <a:t> </a:t>
            </a:r>
            <a:r>
              <a:rPr lang="en-US" sz="1400" dirty="0" err="1">
                <a:solidFill>
                  <a:srgbClr val="FF0000"/>
                </a:solidFill>
              </a:rPr>
              <a:t>thật</a:t>
            </a:r>
            <a:r>
              <a:rPr lang="en-US" sz="1400" dirty="0">
                <a:solidFill>
                  <a:srgbClr val="FF0000"/>
                </a:solidFill>
              </a:rPr>
              <a:t> ra </a:t>
            </a:r>
            <a:r>
              <a:rPr lang="en-US" sz="1400" dirty="0" err="1">
                <a:solidFill>
                  <a:srgbClr val="FF0000"/>
                </a:solidFill>
              </a:rPr>
              <a:t>phải</a:t>
            </a:r>
            <a:r>
              <a:rPr lang="en-US" sz="1400" dirty="0">
                <a:solidFill>
                  <a:srgbClr val="FF0000"/>
                </a:solidFill>
              </a:rPr>
              <a:t> </a:t>
            </a:r>
            <a:r>
              <a:rPr lang="en-US" sz="1400" dirty="0" err="1">
                <a:solidFill>
                  <a:srgbClr val="FF0000"/>
                </a:solidFill>
              </a:rPr>
              <a:t>lâu</a:t>
            </a:r>
            <a:r>
              <a:rPr lang="en-US" sz="1400" dirty="0">
                <a:solidFill>
                  <a:srgbClr val="FF0000"/>
                </a:solidFill>
              </a:rPr>
              <a:t> </a:t>
            </a:r>
            <a:r>
              <a:rPr lang="en-US" sz="1400" dirty="0" err="1">
                <a:solidFill>
                  <a:srgbClr val="FF0000"/>
                </a:solidFill>
              </a:rPr>
              <a:t>hơn</a:t>
            </a:r>
            <a:r>
              <a:rPr lang="en-US" sz="1400" dirty="0">
                <a:solidFill>
                  <a:srgbClr val="FF0000"/>
                </a:solidFill>
              </a:rPr>
              <a:t> </a:t>
            </a:r>
            <a:r>
              <a:rPr lang="en-US" sz="1400" dirty="0" err="1">
                <a:solidFill>
                  <a:srgbClr val="FF0000"/>
                </a:solidFill>
              </a:rPr>
              <a:t>nữa</a:t>
            </a:r>
            <a:r>
              <a:rPr lang="en-US" sz="1400" dirty="0">
                <a:solidFill>
                  <a:srgbClr val="FF0000"/>
                </a:solidFill>
              </a:rPr>
              <a:t> </a:t>
            </a:r>
            <a:r>
              <a:rPr lang="en-US" sz="1400" dirty="0" err="1">
                <a:solidFill>
                  <a:srgbClr val="FF0000"/>
                </a:solidFill>
              </a:rPr>
              <a:t>chỉ</a:t>
            </a:r>
            <a:r>
              <a:rPr lang="en-US" sz="1400" dirty="0">
                <a:solidFill>
                  <a:srgbClr val="FF0000"/>
                </a:solidFill>
              </a:rPr>
              <a:t> </a:t>
            </a:r>
            <a:r>
              <a:rPr lang="en-US" sz="1400" dirty="0" err="1">
                <a:solidFill>
                  <a:srgbClr val="FF0000"/>
                </a:solidFill>
              </a:rPr>
              <a:t>là</a:t>
            </a:r>
            <a:r>
              <a:rPr lang="en-US" sz="1400" dirty="0">
                <a:solidFill>
                  <a:srgbClr val="FF0000"/>
                </a:solidFill>
              </a:rPr>
              <a:t> 2 </a:t>
            </a:r>
            <a:r>
              <a:rPr lang="en-US" sz="1400" dirty="0" err="1">
                <a:solidFill>
                  <a:srgbClr val="FF0000"/>
                </a:solidFill>
              </a:rPr>
              <a:t>tháng</a:t>
            </a:r>
            <a:r>
              <a:rPr lang="en-US" sz="1400" dirty="0">
                <a:solidFill>
                  <a:srgbClr val="FF0000"/>
                </a:solidFill>
              </a:rPr>
              <a:t> nay </a:t>
            </a:r>
            <a:r>
              <a:rPr lang="en-US" sz="1400" dirty="0" err="1">
                <a:solidFill>
                  <a:srgbClr val="FF0000"/>
                </a:solidFill>
              </a:rPr>
              <a:t>mới</a:t>
            </a:r>
            <a:r>
              <a:rPr lang="en-US" sz="1400" dirty="0">
                <a:solidFill>
                  <a:srgbClr val="FF0000"/>
                </a:solidFill>
              </a:rPr>
              <a:t> </a:t>
            </a:r>
            <a:r>
              <a:rPr lang="en-US" sz="1400" dirty="0" err="1">
                <a:solidFill>
                  <a:srgbClr val="FF0000"/>
                </a:solidFill>
              </a:rPr>
              <a:t>biểu</a:t>
            </a:r>
            <a:r>
              <a:rPr lang="en-US" sz="1400" dirty="0">
                <a:solidFill>
                  <a:srgbClr val="FF0000"/>
                </a:solidFill>
              </a:rPr>
              <a:t> </a:t>
            </a:r>
            <a:r>
              <a:rPr lang="en-US" sz="1400" dirty="0" err="1">
                <a:solidFill>
                  <a:srgbClr val="FF0000"/>
                </a:solidFill>
              </a:rPr>
              <a:t>hiện</a:t>
            </a:r>
            <a:r>
              <a:rPr lang="en-US" sz="1400" dirty="0">
                <a:solidFill>
                  <a:srgbClr val="FF0000"/>
                </a:solidFill>
              </a:rPr>
              <a:t> </a:t>
            </a:r>
            <a:r>
              <a:rPr lang="en-US" sz="1400" dirty="0" err="1">
                <a:solidFill>
                  <a:srgbClr val="FF0000"/>
                </a:solidFill>
              </a:rPr>
              <a:t>thôi</a:t>
            </a:r>
            <a:r>
              <a:rPr lang="en-US" sz="1400" dirty="0">
                <a:solidFill>
                  <a:srgbClr val="FF0000"/>
                </a:solidFill>
              </a:rPr>
              <a:t> </a:t>
            </a:r>
            <a:endParaRPr lang="en-US" sz="1400" dirty="0"/>
          </a:p>
          <a:p>
            <a:pPr marL="285750" lvl="0" indent="-285750" algn="l" rtl="0">
              <a:lnSpc>
                <a:spcPct val="150000"/>
              </a:lnSpc>
              <a:spcBef>
                <a:spcPts val="0"/>
              </a:spcBef>
              <a:spcAft>
                <a:spcPts val="0"/>
              </a:spcAft>
              <a:buFontTx/>
              <a:buChar char="-"/>
            </a:pPr>
            <a:r>
              <a:rPr lang="vi" sz="1400" dirty="0"/>
              <a:t>Mức độ: mức độ trung bình: da niêm nhạt, mạch rõ, nhịp tim 100l/p</a:t>
            </a:r>
            <a:r>
              <a:rPr lang="en-US" sz="1400" dirty="0"/>
              <a:t>, </a:t>
            </a:r>
            <a:r>
              <a:rPr lang="vi" sz="1400" dirty="0"/>
              <a:t>không ảnh hưởng đến vui chơi, sinh hoạt hằng ngày của bé.</a:t>
            </a:r>
            <a:endParaRPr sz="1400" dirty="0"/>
          </a:p>
          <a:p>
            <a:pPr marL="285750" lvl="0" indent="-285750" algn="l" rtl="0">
              <a:lnSpc>
                <a:spcPct val="100000"/>
              </a:lnSpc>
              <a:spcBef>
                <a:spcPts val="1200"/>
              </a:spcBef>
              <a:spcAft>
                <a:spcPts val="0"/>
              </a:spcAft>
              <a:buFont typeface="Wingdings" panose="05000000000000000000" pitchFamily="2" charset="2"/>
              <a:buChar char="v"/>
            </a:pPr>
            <a:r>
              <a:rPr lang="vi" sz="1400" dirty="0"/>
              <a:t>Nguyên nhân: </a:t>
            </a:r>
            <a:endParaRPr sz="1400" dirty="0"/>
          </a:p>
          <a:p>
            <a:pPr marL="0" lvl="0" indent="0" algn="l" rtl="0">
              <a:lnSpc>
                <a:spcPct val="100000"/>
              </a:lnSpc>
              <a:spcBef>
                <a:spcPts val="1200"/>
              </a:spcBef>
              <a:spcAft>
                <a:spcPts val="0"/>
              </a:spcAft>
              <a:buNone/>
            </a:pPr>
            <a:r>
              <a:rPr lang="en-US" sz="1400" dirty="0"/>
              <a:t>a. </a:t>
            </a:r>
            <a:r>
              <a:rPr lang="vi" sz="1400" dirty="0"/>
              <a:t>Giảm sản xuất</a:t>
            </a:r>
            <a:endParaRPr lang="en-US" sz="1400" dirty="0"/>
          </a:p>
          <a:p>
            <a:pPr marL="285750" lvl="0" indent="-285750" algn="l" rtl="0">
              <a:lnSpc>
                <a:spcPct val="100000"/>
              </a:lnSpc>
              <a:spcBef>
                <a:spcPts val="1200"/>
              </a:spcBef>
              <a:spcAft>
                <a:spcPts val="0"/>
              </a:spcAft>
              <a:buFont typeface="Arial" panose="020B0604020202020204" pitchFamily="34" charset="0"/>
              <a:buChar char="•"/>
            </a:pPr>
            <a:r>
              <a:rPr lang="vi" sz="1400" dirty="0"/>
              <a:t>Ngộ độc chì: không nghĩ phát triển tâm vân bình thường, không đau bụng không có</a:t>
            </a:r>
            <a:r>
              <a:rPr lang="en-US" sz="1400" dirty="0"/>
              <a:t> </a:t>
            </a:r>
            <a:r>
              <a:rPr lang="vi" sz="1400" dirty="0"/>
              <a:t>móng đen, răng không viền Burton</a:t>
            </a:r>
            <a:endParaRPr lang="en-US" sz="1400" dirty="0"/>
          </a:p>
          <a:p>
            <a:pPr marL="285750" lvl="0" indent="-285750" algn="l" rtl="0">
              <a:lnSpc>
                <a:spcPct val="100000"/>
              </a:lnSpc>
              <a:spcBef>
                <a:spcPts val="1200"/>
              </a:spcBef>
              <a:spcAft>
                <a:spcPts val="0"/>
              </a:spcAft>
              <a:buFont typeface="Arial" panose="020B0604020202020204" pitchFamily="34" charset="0"/>
              <a:buChar char="•"/>
            </a:pPr>
            <a:r>
              <a:rPr lang="vi" sz="1400" dirty="0"/>
              <a:t>Bệnh lý nhiễm trùng: BN không ho, không sốt, không sổ mũi</a:t>
            </a:r>
            <a:r>
              <a:rPr lang="en-US" sz="1400" dirty="0"/>
              <a:t> </a:t>
            </a:r>
            <a:r>
              <a:rPr lang="en-US" sz="1400" dirty="0">
                <a:sym typeface="Wingdings" panose="05000000000000000000" pitchFamily="2" charset="2"/>
              </a:rPr>
              <a:t></a:t>
            </a:r>
            <a:r>
              <a:rPr lang="vi" sz="1400" dirty="0"/>
              <a:t> không nghĩ</a:t>
            </a:r>
            <a:endParaRPr lang="en-US" sz="1400" dirty="0"/>
          </a:p>
          <a:p>
            <a:pPr marL="285750" lvl="0" indent="-285750" algn="l" rtl="0">
              <a:lnSpc>
                <a:spcPct val="100000"/>
              </a:lnSpc>
              <a:spcBef>
                <a:spcPts val="1200"/>
              </a:spcBef>
              <a:spcAft>
                <a:spcPts val="0"/>
              </a:spcAft>
              <a:buFont typeface="Arial" panose="020B0604020202020204" pitchFamily="34" charset="0"/>
              <a:buChar char="•"/>
            </a:pPr>
            <a:r>
              <a:rPr lang="vi" sz="1400" dirty="0"/>
              <a:t>Bệnh mạn tính: không ghi nhận</a:t>
            </a:r>
            <a:endParaRPr lang="en-US" sz="1400" dirty="0"/>
          </a:p>
          <a:p>
            <a:pPr marL="285750" lvl="0" indent="-285750">
              <a:lnSpc>
                <a:spcPct val="100000"/>
              </a:lnSpc>
              <a:spcBef>
                <a:spcPts val="1200"/>
              </a:spcBef>
              <a:buFont typeface="Arial" panose="020B0604020202020204" pitchFamily="34" charset="0"/>
              <a:buChar char="•"/>
            </a:pPr>
            <a:r>
              <a:rPr lang="vi-VN" sz="1400" dirty="0"/>
              <a:t>Thiếu </a:t>
            </a:r>
            <a:r>
              <a:rPr lang="en-US" sz="1400" dirty="0"/>
              <a:t>nguyên liệu</a:t>
            </a:r>
            <a:r>
              <a:rPr lang="vi-VN" sz="1400" dirty="0"/>
              <a:t>: nghĩ nhiều vì chế độ ăn không phù hợp độ tuổi. </a:t>
            </a:r>
            <a:r>
              <a:rPr lang="en-US" sz="1400" dirty="0"/>
              <a:t>Em có </a:t>
            </a:r>
            <a:r>
              <a:rPr lang="en-US" sz="1400" dirty="0" err="1"/>
              <a:t>ytnc</a:t>
            </a:r>
            <a:r>
              <a:rPr lang="en-US" sz="1400" dirty="0"/>
              <a:t> là sinh non, sinh </a:t>
            </a:r>
            <a:r>
              <a:rPr lang="en-US" sz="1400" dirty="0" err="1"/>
              <a:t>đôi,</a:t>
            </a:r>
            <a:r>
              <a:rPr lang="en-US" sz="1400" dirty="0" err="1">
                <a:solidFill>
                  <a:srgbClr val="FF0000"/>
                </a:solidFill>
              </a:rPr>
              <a:t>sanh</a:t>
            </a:r>
            <a:r>
              <a:rPr lang="en-US" sz="1400" dirty="0">
                <a:solidFill>
                  <a:srgbClr val="FF0000"/>
                </a:solidFill>
              </a:rPr>
              <a:t> </a:t>
            </a:r>
            <a:r>
              <a:rPr lang="en-US" sz="1400" dirty="0" err="1">
                <a:solidFill>
                  <a:srgbClr val="FF0000"/>
                </a:solidFill>
              </a:rPr>
              <a:t>nhẹ</a:t>
            </a:r>
            <a:r>
              <a:rPr lang="en-US" sz="1400" dirty="0">
                <a:solidFill>
                  <a:srgbClr val="FF0000"/>
                </a:solidFill>
              </a:rPr>
              <a:t> </a:t>
            </a:r>
            <a:r>
              <a:rPr lang="en-US" sz="1400" dirty="0" err="1">
                <a:solidFill>
                  <a:srgbClr val="FF0000"/>
                </a:solidFill>
              </a:rPr>
              <a:t>cân</a:t>
            </a:r>
            <a:r>
              <a:rPr lang="en-US" sz="1400" dirty="0"/>
              <a:t> uống sữa công thức, không uống sữa mẹ, ăn dặm sớm từ 3 tháng tuổi. </a:t>
            </a:r>
            <a:r>
              <a:rPr lang="vi-VN" sz="1400" dirty="0"/>
              <a:t>Hiện em ăn 1 ngày 3 bữa</a:t>
            </a:r>
            <a:r>
              <a:rPr lang="en-US" sz="1400" dirty="0"/>
              <a:t> + 1760 ml sữa tươi</a:t>
            </a:r>
            <a:r>
              <a:rPr lang="vi-VN" sz="1400" dirty="0"/>
              <a:t>, 1 bữa </a:t>
            </a:r>
            <a:r>
              <a:rPr lang="en-US" sz="1400" dirty="0"/>
              <a:t>4 muỗng cơm</a:t>
            </a:r>
            <a:r>
              <a:rPr lang="vi-VN" sz="1400" dirty="0"/>
              <a:t>, kén ăn, ăn ít thịt, cá, trứng, rau</a:t>
            </a:r>
            <a:r>
              <a:rPr lang="en-US" sz="1400" dirty="0"/>
              <a:t> </a:t>
            </a:r>
          </a:p>
          <a:p>
            <a:pPr marL="285750" lvl="0" indent="-285750">
              <a:lnSpc>
                <a:spcPct val="100000"/>
              </a:lnSpc>
              <a:spcBef>
                <a:spcPts val="1200"/>
              </a:spcBef>
              <a:buFont typeface="Wingdings" panose="05000000000000000000" pitchFamily="2" charset="2"/>
              <a:buChar char="à"/>
            </a:pPr>
            <a:r>
              <a:rPr lang="vi-VN" sz="1200" dirty="0"/>
              <a:t>Nghĩ nhiều thiếu sắt, không loại trừ thiếu folate, vit B12 </a:t>
            </a:r>
            <a:r>
              <a:rPr lang="en-US" sz="1200" dirty="0">
                <a:sym typeface="Wingdings" panose="05000000000000000000" pitchFamily="2" charset="2"/>
              </a:rPr>
              <a:t> đề nghị Ferritin, Fe huyết thanh, transferrin</a:t>
            </a:r>
          </a:p>
          <a:p>
            <a:pPr marL="0" indent="0">
              <a:lnSpc>
                <a:spcPct val="100000"/>
              </a:lnSpc>
              <a:spcBef>
                <a:spcPts val="1200"/>
              </a:spcBef>
              <a:buNone/>
            </a:pPr>
            <a:r>
              <a:rPr lang="en-US" sz="1200" dirty="0" err="1">
                <a:solidFill>
                  <a:srgbClr val="FF0000"/>
                </a:solidFill>
              </a:rPr>
              <a:t>Thiếu</a:t>
            </a:r>
            <a:r>
              <a:rPr lang="en-US" sz="1200" dirty="0">
                <a:solidFill>
                  <a:srgbClr val="FF0000"/>
                </a:solidFill>
              </a:rPr>
              <a:t> acid folic, </a:t>
            </a:r>
            <a:r>
              <a:rPr lang="en-US" sz="1200" dirty="0" err="1">
                <a:solidFill>
                  <a:srgbClr val="FF0000"/>
                </a:solidFill>
              </a:rPr>
              <a:t>Thiếu</a:t>
            </a:r>
            <a:r>
              <a:rPr lang="en-US" sz="1200" dirty="0">
                <a:solidFill>
                  <a:srgbClr val="FF0000"/>
                </a:solidFill>
              </a:rPr>
              <a:t> B12 (</a:t>
            </a:r>
            <a:r>
              <a:rPr lang="en-US" sz="1200" dirty="0" err="1">
                <a:solidFill>
                  <a:srgbClr val="FF0000"/>
                </a:solidFill>
              </a:rPr>
              <a:t>chỉ</a:t>
            </a:r>
            <a:r>
              <a:rPr lang="en-US" sz="1200" dirty="0">
                <a:solidFill>
                  <a:srgbClr val="FF0000"/>
                </a:solidFill>
              </a:rPr>
              <a:t> </a:t>
            </a:r>
            <a:r>
              <a:rPr lang="en-US" sz="1200" dirty="0" err="1">
                <a:solidFill>
                  <a:srgbClr val="FF0000"/>
                </a:solidFill>
              </a:rPr>
              <a:t>nghĩ</a:t>
            </a:r>
            <a:r>
              <a:rPr lang="en-US" sz="1200" dirty="0">
                <a:solidFill>
                  <a:srgbClr val="FF0000"/>
                </a:solidFill>
              </a:rPr>
              <a:t> </a:t>
            </a:r>
            <a:r>
              <a:rPr lang="en-US" sz="1200" dirty="0" err="1">
                <a:solidFill>
                  <a:srgbClr val="FF0000"/>
                </a:solidFill>
              </a:rPr>
              <a:t>khi</a:t>
            </a:r>
            <a:r>
              <a:rPr lang="en-US" sz="1200" dirty="0">
                <a:solidFill>
                  <a:srgbClr val="FF0000"/>
                </a:solidFill>
              </a:rPr>
              <a:t> </a:t>
            </a:r>
            <a:r>
              <a:rPr lang="en-US" sz="1200" dirty="0" err="1">
                <a:solidFill>
                  <a:srgbClr val="FF0000"/>
                </a:solidFill>
              </a:rPr>
              <a:t>có</a:t>
            </a:r>
            <a:r>
              <a:rPr lang="en-US" sz="1200" dirty="0">
                <a:solidFill>
                  <a:srgbClr val="FF0000"/>
                </a:solidFill>
              </a:rPr>
              <a:t> YTNC): </a:t>
            </a:r>
            <a:r>
              <a:rPr lang="en-US" sz="1200" dirty="0" err="1">
                <a:solidFill>
                  <a:srgbClr val="FF0000"/>
                </a:solidFill>
              </a:rPr>
              <a:t>ăn</a:t>
            </a:r>
            <a:r>
              <a:rPr lang="en-US" sz="1200" dirty="0">
                <a:solidFill>
                  <a:srgbClr val="FF0000"/>
                </a:solidFill>
              </a:rPr>
              <a:t> </a:t>
            </a:r>
            <a:r>
              <a:rPr lang="en-US" sz="1200" dirty="0" err="1">
                <a:solidFill>
                  <a:srgbClr val="FF0000"/>
                </a:solidFill>
              </a:rPr>
              <a:t>chay</a:t>
            </a:r>
            <a:r>
              <a:rPr lang="en-US" sz="1200" dirty="0">
                <a:solidFill>
                  <a:srgbClr val="FF0000"/>
                </a:solidFill>
              </a:rPr>
              <a:t> </a:t>
            </a:r>
            <a:r>
              <a:rPr lang="en-US" sz="1200" dirty="0" err="1">
                <a:solidFill>
                  <a:srgbClr val="FF0000"/>
                </a:solidFill>
              </a:rPr>
              <a:t>trường</a:t>
            </a:r>
            <a:r>
              <a:rPr lang="en-US" sz="1200" dirty="0">
                <a:solidFill>
                  <a:srgbClr val="FF0000"/>
                </a:solidFill>
              </a:rPr>
              <a:t>, </a:t>
            </a:r>
            <a:r>
              <a:rPr lang="en-US" sz="1200" dirty="0" err="1">
                <a:solidFill>
                  <a:srgbClr val="FF0000"/>
                </a:solidFill>
              </a:rPr>
              <a:t>nghiện</a:t>
            </a:r>
            <a:r>
              <a:rPr lang="en-US" sz="1200" dirty="0">
                <a:solidFill>
                  <a:srgbClr val="FF0000"/>
                </a:solidFill>
              </a:rPr>
              <a:t> </a:t>
            </a:r>
            <a:r>
              <a:rPr lang="en-US" sz="1200" dirty="0" err="1">
                <a:solidFill>
                  <a:srgbClr val="FF0000"/>
                </a:solidFill>
              </a:rPr>
              <a:t>rượu</a:t>
            </a:r>
            <a:r>
              <a:rPr lang="en-US" sz="1200" dirty="0">
                <a:solidFill>
                  <a:srgbClr val="FF0000"/>
                </a:solidFill>
              </a:rPr>
              <a:t>, </a:t>
            </a:r>
            <a:r>
              <a:rPr lang="en-US" sz="1200" dirty="0" err="1">
                <a:solidFill>
                  <a:srgbClr val="FF0000"/>
                </a:solidFill>
              </a:rPr>
              <a:t>bú</a:t>
            </a:r>
            <a:r>
              <a:rPr lang="en-US" sz="1200" dirty="0">
                <a:solidFill>
                  <a:srgbClr val="FF0000"/>
                </a:solidFill>
              </a:rPr>
              <a:t> </a:t>
            </a:r>
            <a:r>
              <a:rPr lang="en-US" sz="1200" dirty="0" err="1">
                <a:solidFill>
                  <a:srgbClr val="FF0000"/>
                </a:solidFill>
              </a:rPr>
              <a:t>sữa</a:t>
            </a:r>
            <a:r>
              <a:rPr lang="en-US" sz="1200" dirty="0">
                <a:solidFill>
                  <a:srgbClr val="FF0000"/>
                </a:solidFill>
              </a:rPr>
              <a:t> </a:t>
            </a:r>
            <a:r>
              <a:rPr lang="en-US" sz="1200" dirty="0" err="1">
                <a:solidFill>
                  <a:srgbClr val="FF0000"/>
                </a:solidFill>
              </a:rPr>
              <a:t>mẹ</a:t>
            </a:r>
            <a:r>
              <a:rPr lang="en-US" sz="1200" dirty="0">
                <a:solidFill>
                  <a:srgbClr val="FF0000"/>
                </a:solidFill>
              </a:rPr>
              <a:t> </a:t>
            </a:r>
            <a:r>
              <a:rPr lang="en-US" sz="1200" dirty="0" err="1">
                <a:solidFill>
                  <a:srgbClr val="FF0000"/>
                </a:solidFill>
              </a:rPr>
              <a:t>của</a:t>
            </a:r>
            <a:r>
              <a:rPr lang="en-US" sz="1200" dirty="0">
                <a:solidFill>
                  <a:srgbClr val="FF0000"/>
                </a:solidFill>
              </a:rPr>
              <a:t> </a:t>
            </a:r>
            <a:r>
              <a:rPr lang="en-US" sz="1200" dirty="0" err="1">
                <a:solidFill>
                  <a:srgbClr val="FF0000"/>
                </a:solidFill>
              </a:rPr>
              <a:t>bà</a:t>
            </a:r>
            <a:r>
              <a:rPr lang="en-US" sz="1200" dirty="0">
                <a:solidFill>
                  <a:srgbClr val="FF0000"/>
                </a:solidFill>
              </a:rPr>
              <a:t> </a:t>
            </a:r>
            <a:r>
              <a:rPr lang="en-US" sz="1200" dirty="0" err="1">
                <a:solidFill>
                  <a:srgbClr val="FF0000"/>
                </a:solidFill>
              </a:rPr>
              <a:t>mẹ</a:t>
            </a:r>
            <a:r>
              <a:rPr lang="en-US" sz="1200" dirty="0">
                <a:solidFill>
                  <a:srgbClr val="FF0000"/>
                </a:solidFill>
              </a:rPr>
              <a:t> </a:t>
            </a:r>
            <a:r>
              <a:rPr lang="en-US" sz="1200" dirty="0" err="1">
                <a:solidFill>
                  <a:srgbClr val="FF0000"/>
                </a:solidFill>
              </a:rPr>
              <a:t>ăn</a:t>
            </a:r>
            <a:r>
              <a:rPr lang="en-US" sz="1200" dirty="0">
                <a:solidFill>
                  <a:srgbClr val="FF0000"/>
                </a:solidFill>
              </a:rPr>
              <a:t> </a:t>
            </a:r>
            <a:r>
              <a:rPr lang="en-US" sz="1200" dirty="0" err="1">
                <a:solidFill>
                  <a:srgbClr val="FF0000"/>
                </a:solidFill>
              </a:rPr>
              <a:t>chay</a:t>
            </a:r>
            <a:r>
              <a:rPr lang="en-US" sz="1200" dirty="0">
                <a:solidFill>
                  <a:srgbClr val="FF0000"/>
                </a:solidFill>
              </a:rPr>
              <a:t> </a:t>
            </a:r>
            <a:r>
              <a:rPr lang="en-US" sz="1200" dirty="0" err="1">
                <a:solidFill>
                  <a:srgbClr val="FF0000"/>
                </a:solidFill>
              </a:rPr>
              <a:t>trường</a:t>
            </a:r>
            <a:r>
              <a:rPr lang="en-US" sz="1200" dirty="0">
                <a:solidFill>
                  <a:srgbClr val="FF0000"/>
                </a:solidFill>
              </a:rPr>
              <a:t>, </a:t>
            </a:r>
            <a:r>
              <a:rPr lang="en-US" sz="1200" dirty="0" err="1">
                <a:solidFill>
                  <a:srgbClr val="FF0000"/>
                </a:solidFill>
              </a:rPr>
              <a:t>tiền</a:t>
            </a:r>
            <a:r>
              <a:rPr lang="en-US" sz="1200" dirty="0">
                <a:solidFill>
                  <a:srgbClr val="FF0000"/>
                </a:solidFill>
              </a:rPr>
              <a:t> </a:t>
            </a:r>
            <a:r>
              <a:rPr lang="en-US" sz="1200" dirty="0" err="1">
                <a:solidFill>
                  <a:srgbClr val="FF0000"/>
                </a:solidFill>
              </a:rPr>
              <a:t>sử</a:t>
            </a:r>
            <a:r>
              <a:rPr lang="en-US" sz="1200" dirty="0">
                <a:solidFill>
                  <a:srgbClr val="FF0000"/>
                </a:solidFill>
              </a:rPr>
              <a:t> </a:t>
            </a:r>
            <a:r>
              <a:rPr lang="en-US" sz="1200" dirty="0" err="1">
                <a:solidFill>
                  <a:srgbClr val="FF0000"/>
                </a:solidFill>
              </a:rPr>
              <a:t>cắt</a:t>
            </a:r>
            <a:r>
              <a:rPr lang="en-US" sz="1200" dirty="0">
                <a:solidFill>
                  <a:srgbClr val="FF0000"/>
                </a:solidFill>
              </a:rPr>
              <a:t> </a:t>
            </a:r>
            <a:r>
              <a:rPr lang="en-US" sz="1200" dirty="0" err="1">
                <a:solidFill>
                  <a:srgbClr val="FF0000"/>
                </a:solidFill>
              </a:rPr>
              <a:t>dạ</a:t>
            </a:r>
            <a:r>
              <a:rPr lang="en-US" sz="1200" dirty="0">
                <a:solidFill>
                  <a:srgbClr val="FF0000"/>
                </a:solidFill>
              </a:rPr>
              <a:t> </a:t>
            </a:r>
            <a:r>
              <a:rPr lang="en-US" sz="1200" dirty="0" err="1">
                <a:solidFill>
                  <a:srgbClr val="FF0000"/>
                </a:solidFill>
              </a:rPr>
              <a:t>dày</a:t>
            </a:r>
            <a:r>
              <a:rPr lang="en-US" sz="1200" dirty="0">
                <a:solidFill>
                  <a:srgbClr val="FF0000"/>
                </a:solidFill>
              </a:rPr>
              <a:t>, </a:t>
            </a:r>
            <a:r>
              <a:rPr lang="en-US" sz="1200" dirty="0" err="1">
                <a:solidFill>
                  <a:srgbClr val="FF0000"/>
                </a:solidFill>
              </a:rPr>
              <a:t>lâm</a:t>
            </a:r>
            <a:r>
              <a:rPr lang="en-US" sz="1200" dirty="0">
                <a:solidFill>
                  <a:srgbClr val="FF0000"/>
                </a:solidFill>
              </a:rPr>
              <a:t> </a:t>
            </a:r>
            <a:r>
              <a:rPr lang="en-US" sz="1200" dirty="0" err="1">
                <a:solidFill>
                  <a:srgbClr val="FF0000"/>
                </a:solidFill>
              </a:rPr>
              <a:t>sàng</a:t>
            </a:r>
            <a:r>
              <a:rPr lang="en-US" sz="1200" dirty="0">
                <a:solidFill>
                  <a:srgbClr val="FF0000"/>
                </a:solidFill>
              </a:rPr>
              <a:t> </a:t>
            </a:r>
            <a:r>
              <a:rPr lang="en-US" sz="1200" dirty="0" err="1">
                <a:solidFill>
                  <a:srgbClr val="FF0000"/>
                </a:solidFill>
              </a:rPr>
              <a:t>có</a:t>
            </a:r>
            <a:r>
              <a:rPr lang="en-US" sz="1200" dirty="0">
                <a:solidFill>
                  <a:srgbClr val="FF0000"/>
                </a:solidFill>
              </a:rPr>
              <a:t> </a:t>
            </a:r>
            <a:r>
              <a:rPr lang="en-US" sz="1200" dirty="0" err="1">
                <a:solidFill>
                  <a:srgbClr val="FF0000"/>
                </a:solidFill>
              </a:rPr>
              <a:t>triệu</a:t>
            </a:r>
            <a:r>
              <a:rPr lang="en-US" sz="1200" dirty="0">
                <a:solidFill>
                  <a:srgbClr val="FF0000"/>
                </a:solidFill>
              </a:rPr>
              <a:t> </a:t>
            </a:r>
            <a:r>
              <a:rPr lang="en-US" sz="1200" dirty="0" err="1">
                <a:solidFill>
                  <a:srgbClr val="FF0000"/>
                </a:solidFill>
              </a:rPr>
              <a:t>chứng</a:t>
            </a:r>
            <a:r>
              <a:rPr lang="en-US" sz="1200" dirty="0">
                <a:solidFill>
                  <a:srgbClr val="FF0000"/>
                </a:solidFill>
              </a:rPr>
              <a:t> TK, </a:t>
            </a:r>
            <a:r>
              <a:rPr lang="en-US" sz="1200" dirty="0" err="1">
                <a:solidFill>
                  <a:srgbClr val="FF0000"/>
                </a:solidFill>
              </a:rPr>
              <a:t>lưỡi</a:t>
            </a:r>
            <a:r>
              <a:rPr lang="en-US" sz="1200" dirty="0">
                <a:solidFill>
                  <a:srgbClr val="FF0000"/>
                </a:solidFill>
              </a:rPr>
              <a:t> </a:t>
            </a:r>
            <a:r>
              <a:rPr lang="en-US" sz="1200" dirty="0" err="1">
                <a:solidFill>
                  <a:srgbClr val="FF0000"/>
                </a:solidFill>
              </a:rPr>
              <a:t>mất</a:t>
            </a:r>
            <a:r>
              <a:rPr lang="en-US" sz="1200" dirty="0">
                <a:solidFill>
                  <a:srgbClr val="FF0000"/>
                </a:solidFill>
              </a:rPr>
              <a:t> gai.</a:t>
            </a:r>
          </a:p>
          <a:p>
            <a:pPr marL="0" lvl="0" indent="0">
              <a:lnSpc>
                <a:spcPct val="100000"/>
              </a:lnSpc>
              <a:spcBef>
                <a:spcPts val="1200"/>
              </a:spcBef>
              <a:buNone/>
            </a:pP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body" idx="1"/>
          </p:nvPr>
        </p:nvSpPr>
        <p:spPr>
          <a:xfrm>
            <a:off x="395817" y="633051"/>
            <a:ext cx="8520600" cy="4359600"/>
          </a:xfrm>
          <a:prstGeom prst="rect">
            <a:avLst/>
          </a:prstGeom>
        </p:spPr>
        <p:txBody>
          <a:bodyPr spcFirstLastPara="1" wrap="square" lIns="91425" tIns="91425" rIns="91425" bIns="91425" anchor="t" anchorCtr="0">
            <a:normAutofit fontScale="85000" lnSpcReduction="20000"/>
          </a:bodyPr>
          <a:lstStyle/>
          <a:p>
            <a:pPr marL="0" indent="0">
              <a:buClr>
                <a:schemeClr val="dk1"/>
              </a:buClr>
              <a:buSzPts val="1100"/>
              <a:buNone/>
            </a:pPr>
            <a:r>
              <a:rPr lang="en-US" sz="1600" dirty="0" err="1">
                <a:solidFill>
                  <a:srgbClr val="FF0000"/>
                </a:solidFill>
                <a:sym typeface="Wingdings" panose="05000000000000000000" pitchFamily="2" charset="2"/>
              </a:rPr>
              <a:t>Đưa</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xuất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huyêt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tán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huyết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lên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loại</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trước</a:t>
            </a:r>
            <a:endParaRPr lang="en-US" sz="1600" dirty="0"/>
          </a:p>
          <a:p>
            <a:pPr marL="0" lvl="0" indent="0" algn="l" rtl="0">
              <a:spcBef>
                <a:spcPts val="0"/>
              </a:spcBef>
              <a:spcAft>
                <a:spcPts val="0"/>
              </a:spcAft>
              <a:buClr>
                <a:schemeClr val="dk1"/>
              </a:buClr>
              <a:buSzPts val="1100"/>
              <a:buFont typeface="Arial"/>
              <a:buNone/>
            </a:pPr>
            <a:r>
              <a:rPr lang="vi" sz="1600" dirty="0"/>
              <a:t>b. Tán huyết:</a:t>
            </a:r>
            <a:r>
              <a:rPr lang="en-US" sz="1600" dirty="0"/>
              <a:t> </a:t>
            </a:r>
          </a:p>
          <a:p>
            <a:pPr marL="285750" lvl="0" indent="-285750" algn="l" rtl="0">
              <a:spcBef>
                <a:spcPts val="0"/>
              </a:spcBef>
              <a:spcAft>
                <a:spcPts val="0"/>
              </a:spcAft>
              <a:buClr>
                <a:schemeClr val="dk1"/>
              </a:buClr>
              <a:buSzPts val="1100"/>
              <a:buFontTx/>
              <a:buChar char="-"/>
            </a:pPr>
            <a:r>
              <a:rPr lang="en-US" sz="1600" dirty="0"/>
              <a:t>Tán huyết nội mạch: không</a:t>
            </a:r>
            <a:r>
              <a:rPr lang="vi" sz="1600" dirty="0"/>
              <a:t> nghĩ</a:t>
            </a:r>
            <a:r>
              <a:rPr lang="en-US" sz="1600" dirty="0"/>
              <a:t> do BN không tiểu màu xá xị, không thiếu máu cấp</a:t>
            </a:r>
          </a:p>
          <a:p>
            <a:pPr marL="285750" lvl="0" indent="-285750" algn="l" rtl="0">
              <a:spcBef>
                <a:spcPts val="0"/>
              </a:spcBef>
              <a:spcAft>
                <a:spcPts val="0"/>
              </a:spcAft>
              <a:buClr>
                <a:schemeClr val="dk1"/>
              </a:buClr>
              <a:buSzPts val="1100"/>
              <a:buFontTx/>
              <a:buChar char="-"/>
            </a:pPr>
            <a:r>
              <a:rPr lang="en-US" sz="1600" dirty="0"/>
              <a:t>Tán huyết ngoại mạch: không nghĩ do </a:t>
            </a:r>
            <a:r>
              <a:rPr lang="vi" sz="1600" dirty="0"/>
              <a:t>chưa ghi nhận vàng da vàng mắt trước đây, gan lách không sờ chạm.</a:t>
            </a:r>
            <a:endParaRPr sz="1600" dirty="0"/>
          </a:p>
          <a:p>
            <a:pPr marL="0" lvl="0" indent="0" algn="l" rtl="0">
              <a:spcBef>
                <a:spcPts val="1200"/>
              </a:spcBef>
              <a:spcAft>
                <a:spcPts val="0"/>
              </a:spcAft>
              <a:buClr>
                <a:schemeClr val="dk1"/>
              </a:buClr>
              <a:buSzPts val="1100"/>
              <a:buFont typeface="Arial"/>
              <a:buNone/>
            </a:pPr>
            <a:r>
              <a:rPr lang="vi" sz="1600" dirty="0"/>
              <a:t>c. Xuất huyết</a:t>
            </a:r>
            <a:endParaRPr lang="en-US" sz="1600" dirty="0"/>
          </a:p>
          <a:p>
            <a:pPr marL="285750" lvl="0" indent="-285750" algn="l" rtl="0">
              <a:spcBef>
                <a:spcPts val="1200"/>
              </a:spcBef>
              <a:spcAft>
                <a:spcPts val="0"/>
              </a:spcAft>
              <a:buClr>
                <a:schemeClr val="dk1"/>
              </a:buClr>
              <a:buSzPts val="1100"/>
              <a:buFontTx/>
              <a:buChar char="-"/>
            </a:pPr>
            <a:r>
              <a:rPr lang="en-US" sz="1600" dirty="0"/>
              <a:t>BN k</a:t>
            </a:r>
            <a:r>
              <a:rPr lang="vi-VN" sz="1600" dirty="0"/>
              <a:t>hông dấu xuất huyết da niêm, khớp, không tiêu máu, </a:t>
            </a:r>
            <a:r>
              <a:rPr lang="en-US" sz="1600" dirty="0"/>
              <a:t>không </a:t>
            </a:r>
            <a:r>
              <a:rPr lang="vi-VN" sz="1600" dirty="0"/>
              <a:t>tiểu máu nên không nghĩ</a:t>
            </a:r>
            <a:endParaRPr lang="en-US" sz="1600" dirty="0"/>
          </a:p>
          <a:p>
            <a:pPr marL="285750" lvl="0" indent="-285750" algn="l" rtl="0">
              <a:spcBef>
                <a:spcPts val="1200"/>
              </a:spcBef>
              <a:spcAft>
                <a:spcPts val="0"/>
              </a:spcAft>
              <a:buClr>
                <a:schemeClr val="dk1"/>
              </a:buClr>
              <a:buSzPts val="1100"/>
              <a:buFontTx/>
              <a:buChar char="-"/>
            </a:pPr>
            <a:r>
              <a:rPr lang="vi" sz="1600" dirty="0"/>
              <a:t>Nhiễm giun móc: chưa xổ giun từ lúc sinh</a:t>
            </a:r>
            <a:r>
              <a:rPr lang="en-US" sz="1600" dirty="0"/>
              <a:t> </a:t>
            </a:r>
            <a:r>
              <a:rPr lang="en-US" sz="1600" dirty="0">
                <a:sym typeface="Wingdings" panose="05000000000000000000" pitchFamily="2" charset="2"/>
              </a:rPr>
              <a:t></a:t>
            </a:r>
            <a:r>
              <a:rPr lang="vi" sz="1600" dirty="0"/>
              <a:t> không loại trừ</a:t>
            </a:r>
            <a:r>
              <a:rPr lang="en-US" sz="1600" dirty="0"/>
              <a:t> </a:t>
            </a:r>
            <a:r>
              <a:rPr lang="en-US" sz="1600" dirty="0">
                <a:sym typeface="Wingdings" panose="05000000000000000000" pitchFamily="2" charset="2"/>
              </a:rPr>
              <a:t> soi phân tìm máu ẩn trong phân, KST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Chưa</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sổ</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giun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không</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là</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yếu</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tố</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để</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mình</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chưa</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loại</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trừ</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nhiễm</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giun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móc</a:t>
            </a:r>
            <a:r>
              <a:rPr lang="en-US" sz="1600" dirty="0">
                <a:solidFill>
                  <a:srgbClr val="FF0000"/>
                </a:solidFill>
                <a:sym typeface="Wingdings" panose="05000000000000000000" pitchFamily="2" charset="2"/>
              </a:rPr>
              <a:t>.</a:t>
            </a:r>
            <a:r>
              <a:rPr lang="en-US" sz="1600" dirty="0">
                <a:sym typeface="Wingdings" panose="05000000000000000000" pitchFamily="2" charset="2"/>
              </a:rPr>
              <a:t> </a:t>
            </a:r>
            <a:r>
              <a:rPr lang="en-US" sz="1600" dirty="0" err="1">
                <a:solidFill>
                  <a:srgbClr val="FF0000"/>
                </a:solidFill>
                <a:sym typeface="Wingdings" panose="05000000000000000000" pitchFamily="2" charset="2"/>
              </a:rPr>
              <a:t>chưa</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khẳng</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định</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được</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là</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nhiễm</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có</a:t>
            </a:r>
            <a:r>
              <a:rPr lang="en-US" sz="1600" dirty="0">
                <a:solidFill>
                  <a:srgbClr val="FF0000"/>
                </a:solidFill>
                <a:sym typeface="Wingdings" panose="05000000000000000000" pitchFamily="2" charset="2"/>
              </a:rPr>
              <a:t> YTNC </a:t>
            </a:r>
            <a:r>
              <a:rPr lang="en-US" sz="1600" dirty="0" err="1">
                <a:solidFill>
                  <a:srgbClr val="FF0000"/>
                </a:solidFill>
                <a:sym typeface="Wingdings" panose="05000000000000000000" pitchFamily="2" charset="2"/>
              </a:rPr>
              <a:t>đi</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chân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đất</a:t>
            </a:r>
            <a:r>
              <a:rPr lang="en-US" sz="1600" dirty="0">
                <a:solidFill>
                  <a:srgbClr val="FF0000"/>
                </a:solidFill>
                <a:sym typeface="Wingdings" panose="05000000000000000000" pitchFamily="2" charset="2"/>
              </a:rPr>
              <a:t> ra </a:t>
            </a:r>
            <a:r>
              <a:rPr lang="en-US" sz="1600" dirty="0" err="1">
                <a:solidFill>
                  <a:srgbClr val="FF0000"/>
                </a:solidFill>
                <a:sym typeface="Wingdings" panose="05000000000000000000" pitchFamily="2" charset="2"/>
              </a:rPr>
              <a:t>ngoài</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không</a:t>
            </a:r>
            <a:r>
              <a:rPr lang="en-US" sz="1600" dirty="0">
                <a:solidFill>
                  <a:srgbClr val="FF0000"/>
                </a:solidFill>
                <a:sym typeface="Wingdings" panose="05000000000000000000" pitchFamily="2" charset="2"/>
              </a:rPr>
              <a:t>, ca </a:t>
            </a:r>
            <a:r>
              <a:rPr lang="en-US" sz="1600" dirty="0" err="1">
                <a:solidFill>
                  <a:srgbClr val="FF0000"/>
                </a:solidFill>
                <a:sym typeface="Wingdings" panose="05000000000000000000" pitchFamily="2" charset="2"/>
              </a:rPr>
              <a:t>này</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mình</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xem</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nó</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là</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một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vấn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đề</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thôi</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chứ</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không</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khẳng</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định</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là</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nhiễm</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giun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móc</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nếu</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có</a:t>
            </a:r>
            <a:r>
              <a:rPr lang="en-US" sz="1600" dirty="0">
                <a:solidFill>
                  <a:srgbClr val="FF0000"/>
                </a:solidFill>
                <a:sym typeface="Wingdings" panose="05000000000000000000" pitchFamily="2" charset="2"/>
              </a:rPr>
              <a:t> YTNC </a:t>
            </a:r>
            <a:r>
              <a:rPr lang="en-US" sz="1600" dirty="0" err="1">
                <a:solidFill>
                  <a:srgbClr val="FF0000"/>
                </a:solidFill>
                <a:sym typeface="Wingdings" panose="05000000000000000000" pitchFamily="2" charset="2"/>
              </a:rPr>
              <a:t>thì</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mới</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đưa</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vô</a:t>
            </a:r>
            <a:r>
              <a:rPr lang="en-US" sz="1600" dirty="0">
                <a:solidFill>
                  <a:srgbClr val="FF0000"/>
                </a:solidFill>
                <a:sym typeface="Wingdings" panose="05000000000000000000" pitchFamily="2" charset="2"/>
              </a:rPr>
              <a:t> CĐPB. </a:t>
            </a:r>
            <a:r>
              <a:rPr lang="en-US" sz="1600" dirty="0" err="1">
                <a:solidFill>
                  <a:srgbClr val="FF0000"/>
                </a:solidFill>
                <a:sym typeface="Wingdings" panose="05000000000000000000" pitchFamily="2" charset="2"/>
              </a:rPr>
              <a:t>Không</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đưa</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giun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móc</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vô</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nhóm</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xuất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huyết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vì</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thật</a:t>
            </a:r>
            <a:r>
              <a:rPr lang="en-US" sz="1600" dirty="0">
                <a:solidFill>
                  <a:srgbClr val="FF0000"/>
                </a:solidFill>
                <a:sym typeface="Wingdings" panose="05000000000000000000" pitchFamily="2" charset="2"/>
              </a:rPr>
              <a:t> ra </a:t>
            </a:r>
            <a:r>
              <a:rPr lang="en-US" sz="1600" dirty="0" err="1">
                <a:solidFill>
                  <a:srgbClr val="FF0000"/>
                </a:solidFill>
                <a:sym typeface="Wingdings" panose="05000000000000000000" pitchFamily="2" charset="2"/>
              </a:rPr>
              <a:t>nó</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chảy</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máu</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rỉ</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rả</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rồi</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gây</a:t>
            </a:r>
            <a:r>
              <a:rPr lang="en-US" sz="1600" dirty="0">
                <a:solidFill>
                  <a:srgbClr val="FF0000"/>
                </a:solidFill>
                <a:sym typeface="Wingdings" panose="05000000000000000000" pitchFamily="2" charset="2"/>
              </a:rPr>
              <a:t> TMTS </a:t>
            </a:r>
            <a:r>
              <a:rPr lang="en-US" sz="1600" dirty="0" err="1">
                <a:solidFill>
                  <a:srgbClr val="FF0000"/>
                </a:solidFill>
                <a:sym typeface="Wingdings" panose="05000000000000000000" pitchFamily="2" charset="2"/>
              </a:rPr>
              <a:t>luôn</a:t>
            </a:r>
            <a:r>
              <a:rPr lang="en-US" sz="1600" dirty="0">
                <a:solidFill>
                  <a:srgbClr val="FF0000"/>
                </a:solidFill>
                <a:sym typeface="Wingdings" panose="05000000000000000000" pitchFamily="2" charset="2"/>
              </a:rPr>
              <a:t> á </a:t>
            </a:r>
            <a:r>
              <a:rPr lang="en-US" sz="1600" dirty="0" err="1">
                <a:solidFill>
                  <a:srgbClr val="FF0000"/>
                </a:solidFill>
                <a:sym typeface="Wingdings" panose="05000000000000000000" pitchFamily="2" charset="2"/>
              </a:rPr>
              <a:t>chứ</a:t>
            </a:r>
            <a:r>
              <a:rPr lang="en-US" sz="1600" dirty="0">
                <a:solidFill>
                  <a:srgbClr val="FF0000"/>
                </a:solidFill>
                <a:sym typeface="Wingdings" panose="05000000000000000000" pitchFamily="2" charset="2"/>
              </a:rPr>
              <a:t> ko </a:t>
            </a:r>
            <a:r>
              <a:rPr lang="en-US" sz="1600" dirty="0" err="1">
                <a:solidFill>
                  <a:srgbClr val="FF0000"/>
                </a:solidFill>
                <a:sym typeface="Wingdings" panose="05000000000000000000" pitchFamily="2" charset="2"/>
              </a:rPr>
              <a:t>biểu</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hiện</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xuất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huyết</a:t>
            </a:r>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đâu</a:t>
            </a:r>
            <a:r>
              <a:rPr lang="en-US" sz="1600" dirty="0">
                <a:solidFill>
                  <a:srgbClr val="FF0000"/>
                </a:solidFill>
                <a:sym typeface="Wingdings" panose="05000000000000000000" pitchFamily="2" charset="2"/>
              </a:rPr>
              <a:t>.</a:t>
            </a:r>
            <a:endParaRPr lang="en-US" sz="1600" dirty="0">
              <a:sym typeface="Wingdings" panose="05000000000000000000" pitchFamily="2" charset="2"/>
            </a:endParaRPr>
          </a:p>
          <a:p>
            <a:pPr marL="0" lvl="0" indent="0" algn="l" rtl="0">
              <a:spcBef>
                <a:spcPts val="0"/>
              </a:spcBef>
              <a:spcAft>
                <a:spcPts val="0"/>
              </a:spcAft>
              <a:buNone/>
            </a:pPr>
            <a:endParaRPr lang="en-US" sz="1600" dirty="0">
              <a:solidFill>
                <a:srgbClr val="FF0000"/>
              </a:solidFill>
            </a:endParaRPr>
          </a:p>
          <a:p>
            <a:pPr marL="0" lvl="0" indent="0" algn="l" rtl="0">
              <a:spcBef>
                <a:spcPts val="0"/>
              </a:spcBef>
              <a:spcAft>
                <a:spcPts val="0"/>
              </a:spcAft>
              <a:buNone/>
            </a:pPr>
            <a:r>
              <a:rPr lang="vi-VN" sz="1600" dirty="0">
                <a:solidFill>
                  <a:srgbClr val="FF0000"/>
                </a:solidFill>
              </a:rPr>
              <a:t>Bệnh cảnh TMTS: chỉ có nổi trội HC thiếu máu, thường có 1 nguyên nhân rõ ràng giải thích được chuyện TMTS =&gt; nghĩ hang đầu rồi CĐPB với có kèm với một nguyên nhân nào khác nữa hoặc còn dấu hiệu trên LS chưa giải thích được</a:t>
            </a:r>
          </a:p>
          <a:p>
            <a:pPr marL="0" lvl="0" indent="0" algn="l" rtl="0">
              <a:spcBef>
                <a:spcPts val="0"/>
              </a:spcBef>
              <a:spcAft>
                <a:spcPts val="0"/>
              </a:spcAft>
              <a:buNone/>
            </a:pPr>
            <a:r>
              <a:rPr lang="vi-VN" sz="1600" dirty="0">
                <a:solidFill>
                  <a:srgbClr val="FF0000"/>
                </a:solidFill>
              </a:rPr>
              <a:t>NN: chế độ ăn, XH rỉ rả, kém hấp thu (tiêu chảy kéo dài, HC ruột ngắn,…), không có transferrin bẩm sinh (rất hiếm gặp, thường biểu hiện rất sớm mà chế độ dinh dưỡng bình thường)</a:t>
            </a:r>
            <a:endParaRPr lang="en-US" sz="1900" dirty="0">
              <a:solidFill>
                <a:srgbClr val="FF0000"/>
              </a:solidFill>
            </a:endParaRPr>
          </a:p>
          <a:p>
            <a:pPr marL="0" lvl="0" indent="0" algn="l" rtl="0">
              <a:spcBef>
                <a:spcPts val="1200"/>
              </a:spcBef>
              <a:spcAft>
                <a:spcPts val="0"/>
              </a:spcAft>
              <a:buClr>
                <a:schemeClr val="dk1"/>
              </a:buClr>
              <a:buSzPts val="1100"/>
              <a:buNone/>
            </a:pP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IX. ĐỀ NGHỊ CLS</a:t>
            </a:r>
            <a:endParaRPr/>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 Chẩn đoán: CTM, phết máu ngoại biên, hồng cầu lưới, ferritin</a:t>
            </a:r>
            <a:r>
              <a:rPr lang="en-US" dirty="0"/>
              <a:t>, Fe HT, transferrin</a:t>
            </a:r>
            <a:r>
              <a:rPr lang="vi" dirty="0"/>
              <a:t>, </a:t>
            </a:r>
            <a:r>
              <a:rPr lang="vi" strike="sngStrike" dirty="0"/>
              <a:t>soi phân</a:t>
            </a:r>
            <a:r>
              <a:rPr lang="en-US" strike="sngStrike" dirty="0"/>
              <a:t> tìm máu ẩn, KST</a:t>
            </a:r>
            <a:endParaRPr strike="sngStrike" dirty="0"/>
          </a:p>
          <a:p>
            <a:pPr marL="0" lvl="0" indent="0" algn="l" rtl="0">
              <a:spcBef>
                <a:spcPts val="1200"/>
              </a:spcBef>
              <a:spcAft>
                <a:spcPts val="1200"/>
              </a:spcAft>
              <a:buNone/>
            </a:pPr>
            <a:r>
              <a:rPr lang="vi" dirty="0"/>
              <a:t>- AST,ALT, BUN, Creatinin, </a:t>
            </a:r>
            <a:r>
              <a:rPr lang="en-US" dirty="0"/>
              <a:t>TPTNT, ion đồ</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01309" y="12290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t>X. KẾT QUẢ CLS</a:t>
            </a:r>
            <a:endParaRPr dirty="0"/>
          </a:p>
        </p:txBody>
      </p:sp>
      <p:graphicFrame>
        <p:nvGraphicFramePr>
          <p:cNvPr id="4" name="Table 3"/>
          <p:cNvGraphicFramePr>
            <a:graphicFrameLocks noGrp="1"/>
          </p:cNvGraphicFramePr>
          <p:nvPr>
            <p:extLst>
              <p:ext uri="{D42A27DB-BD31-4B8C-83A1-F6EECF244321}">
                <p14:modId xmlns:p14="http://schemas.microsoft.com/office/powerpoint/2010/main" val="129648382"/>
              </p:ext>
            </p:extLst>
          </p:nvPr>
        </p:nvGraphicFramePr>
        <p:xfrm>
          <a:off x="469754" y="904008"/>
          <a:ext cx="5557000" cy="3958353"/>
        </p:xfrm>
        <a:graphic>
          <a:graphicData uri="http://schemas.openxmlformats.org/drawingml/2006/table">
            <a:tbl>
              <a:tblPr firstRow="1" firstCol="1" lastRow="1" lastCol="1" bandRow="1" bandCol="1">
                <a:tableStyleId>{2D5ABB26-0587-4C30-8999-92F81FD0307C}</a:tableStyleId>
              </a:tblPr>
              <a:tblGrid>
                <a:gridCol w="1127005">
                  <a:extLst>
                    <a:ext uri="{9D8B030D-6E8A-4147-A177-3AD203B41FA5}">
                      <a16:colId xmlns:a16="http://schemas.microsoft.com/office/drawing/2014/main" val="2402059560"/>
                    </a:ext>
                  </a:extLst>
                </a:gridCol>
                <a:gridCol w="1118335">
                  <a:extLst>
                    <a:ext uri="{9D8B030D-6E8A-4147-A177-3AD203B41FA5}">
                      <a16:colId xmlns:a16="http://schemas.microsoft.com/office/drawing/2014/main" val="3580482289"/>
                    </a:ext>
                  </a:extLst>
                </a:gridCol>
                <a:gridCol w="1118335">
                  <a:extLst>
                    <a:ext uri="{9D8B030D-6E8A-4147-A177-3AD203B41FA5}">
                      <a16:colId xmlns:a16="http://schemas.microsoft.com/office/drawing/2014/main" val="2274221828"/>
                    </a:ext>
                  </a:extLst>
                </a:gridCol>
                <a:gridCol w="1092328">
                  <a:extLst>
                    <a:ext uri="{9D8B030D-6E8A-4147-A177-3AD203B41FA5}">
                      <a16:colId xmlns:a16="http://schemas.microsoft.com/office/drawing/2014/main" val="3223980994"/>
                    </a:ext>
                  </a:extLst>
                </a:gridCol>
                <a:gridCol w="1100997">
                  <a:extLst>
                    <a:ext uri="{9D8B030D-6E8A-4147-A177-3AD203B41FA5}">
                      <a16:colId xmlns:a16="http://schemas.microsoft.com/office/drawing/2014/main" val="2291755231"/>
                    </a:ext>
                  </a:extLst>
                </a:gridCol>
              </a:tblGrid>
              <a:tr h="247449">
                <a:tc>
                  <a:txBody>
                    <a:bodyPr/>
                    <a:lstStyle/>
                    <a:p>
                      <a:pPr marL="61595">
                        <a:lnSpc>
                          <a:spcPts val="1400"/>
                        </a:lnSpc>
                        <a:spcAft>
                          <a:spcPts val="0"/>
                        </a:spcAft>
                      </a:pPr>
                      <a:r>
                        <a:rPr lang="vi-VN" sz="11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dirty="0">
                          <a:effectLst/>
                          <a:latin typeface="Times New Roman" panose="02020603050405020304" pitchFamily="18" charset="0"/>
                          <a:cs typeface="Times New Roman" panose="02020603050405020304" pitchFamily="18" charset="0"/>
                        </a:rPr>
                        <a:t>13/11/2020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dirty="0">
                          <a:effectLst/>
                          <a:latin typeface="Times New Roman" panose="02020603050405020304" pitchFamily="18" charset="0"/>
                          <a:cs typeface="Times New Roman" panose="02020603050405020304" pitchFamily="18" charset="0"/>
                        </a:rPr>
                        <a:t>16/11/2020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dirty="0">
                          <a:effectLst/>
                          <a:latin typeface="Times New Roman" panose="02020603050405020304" pitchFamily="18" charset="0"/>
                          <a:cs typeface="Times New Roman" panose="02020603050405020304" pitchFamily="18" charset="0"/>
                        </a:rPr>
                        <a:t>CSBT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1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111130711"/>
                  </a:ext>
                </a:extLst>
              </a:tr>
              <a:tr h="247449">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WBC</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10,08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b="1" dirty="0">
                          <a:effectLst/>
                          <a:latin typeface="Times New Roman" panose="02020603050405020304" pitchFamily="18" charset="0"/>
                          <a:cs typeface="Times New Roman" panose="02020603050405020304" pitchFamily="18" charset="0"/>
                        </a:rPr>
                        <a:t>14,78</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4-12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x10</a:t>
                      </a:r>
                      <a:r>
                        <a:rPr lang="vi-VN" sz="1300" baseline="30000">
                          <a:effectLst/>
                          <a:latin typeface="Times New Roman" panose="02020603050405020304" pitchFamily="18" charset="0"/>
                          <a:cs typeface="Times New Roman" panose="02020603050405020304" pitchFamily="18" charset="0"/>
                        </a:rPr>
                        <a:t>3</a:t>
                      </a:r>
                      <a:r>
                        <a:rPr lang="vi-VN" sz="1300">
                          <a:effectLst/>
                          <a:latin typeface="Times New Roman" panose="02020603050405020304" pitchFamily="18" charset="0"/>
                          <a:cs typeface="Times New Roman" panose="02020603050405020304" pitchFamily="18" charset="0"/>
                        </a:rPr>
                        <a:t>/uL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695087"/>
                  </a:ext>
                </a:extLst>
              </a:tr>
              <a:tr h="247449">
                <a:tc>
                  <a:txBody>
                    <a:bodyPr/>
                    <a:lstStyle/>
                    <a:p>
                      <a:pPr marL="61595">
                        <a:lnSpc>
                          <a:spcPts val="1400"/>
                        </a:lnSpc>
                        <a:spcAft>
                          <a:spcPts val="0"/>
                        </a:spcAft>
                      </a:pPr>
                      <a:r>
                        <a:rPr lang="vi-VN" sz="1300" dirty="0">
                          <a:effectLst/>
                          <a:latin typeface="Times New Roman" panose="02020603050405020304" pitchFamily="18" charset="0"/>
                          <a:cs typeface="Times New Roman" panose="02020603050405020304" pitchFamily="18" charset="0"/>
                        </a:rPr>
                        <a:t>NEU#</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4,5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dirty="0">
                          <a:effectLst/>
                          <a:latin typeface="Times New Roman" panose="02020603050405020304" pitchFamily="18" charset="0"/>
                          <a:cs typeface="Times New Roman" panose="02020603050405020304" pitchFamily="18" charset="0"/>
                        </a:rPr>
                        <a:t>6,25</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3-5,8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x10</a:t>
                      </a:r>
                      <a:r>
                        <a:rPr lang="vi-VN" sz="1300" baseline="30000">
                          <a:effectLst/>
                          <a:latin typeface="Times New Roman" panose="02020603050405020304" pitchFamily="18" charset="0"/>
                          <a:cs typeface="Times New Roman" panose="02020603050405020304" pitchFamily="18" charset="0"/>
                        </a:rPr>
                        <a:t>3</a:t>
                      </a:r>
                      <a:r>
                        <a:rPr lang="vi-VN" sz="1300">
                          <a:effectLst/>
                          <a:latin typeface="Times New Roman" panose="02020603050405020304" pitchFamily="18" charset="0"/>
                          <a:cs typeface="Times New Roman" panose="02020603050405020304" pitchFamily="18" charset="0"/>
                        </a:rPr>
                        <a:t>/uL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468179"/>
                  </a:ext>
                </a:extLst>
              </a:tr>
              <a:tr h="247449">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EOS#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0,62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2,52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0,05-0,25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x10</a:t>
                      </a:r>
                      <a:r>
                        <a:rPr lang="vi-VN" sz="1300" baseline="30000">
                          <a:effectLst/>
                          <a:latin typeface="Times New Roman" panose="02020603050405020304" pitchFamily="18" charset="0"/>
                          <a:cs typeface="Times New Roman" panose="02020603050405020304" pitchFamily="18" charset="0"/>
                        </a:rPr>
                        <a:t>3</a:t>
                      </a:r>
                      <a:r>
                        <a:rPr lang="vi-VN" sz="1300">
                          <a:effectLst/>
                          <a:latin typeface="Times New Roman" panose="02020603050405020304" pitchFamily="18" charset="0"/>
                          <a:cs typeface="Times New Roman" panose="02020603050405020304" pitchFamily="18" charset="0"/>
                        </a:rPr>
                        <a:t>/uL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417970"/>
                  </a:ext>
                </a:extLst>
              </a:tr>
              <a:tr h="235075">
                <a:tc>
                  <a:txBody>
                    <a:bodyPr/>
                    <a:lstStyle/>
                    <a:p>
                      <a:pPr marL="61595">
                        <a:lnSpc>
                          <a:spcPts val="1325"/>
                        </a:lnSpc>
                        <a:spcAft>
                          <a:spcPts val="0"/>
                        </a:spcAft>
                      </a:pPr>
                      <a:r>
                        <a:rPr lang="vi-VN" sz="1300" dirty="0">
                          <a:effectLst/>
                          <a:latin typeface="Times New Roman" panose="02020603050405020304" pitchFamily="18" charset="0"/>
                          <a:cs typeface="Times New Roman" panose="02020603050405020304" pitchFamily="18" charset="0"/>
                        </a:rPr>
                        <a:t>LYM#</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325"/>
                        </a:lnSpc>
                        <a:spcAft>
                          <a:spcPts val="0"/>
                        </a:spcAft>
                      </a:pPr>
                      <a:r>
                        <a:rPr lang="vi-VN" sz="1300">
                          <a:effectLst/>
                          <a:latin typeface="Times New Roman" panose="02020603050405020304" pitchFamily="18" charset="0"/>
                          <a:cs typeface="Times New Roman" panose="02020603050405020304" pitchFamily="18" charset="0"/>
                        </a:rPr>
                        <a:t>4,32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325"/>
                        </a:lnSpc>
                        <a:spcAft>
                          <a:spcPts val="0"/>
                        </a:spcAft>
                      </a:pPr>
                      <a:r>
                        <a:rPr lang="vi-VN" sz="1300">
                          <a:effectLst/>
                          <a:latin typeface="Times New Roman" panose="02020603050405020304" pitchFamily="18" charset="0"/>
                          <a:cs typeface="Times New Roman" panose="02020603050405020304" pitchFamily="18" charset="0"/>
                        </a:rPr>
                        <a:t>5,18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325"/>
                        </a:lnSpc>
                        <a:spcAft>
                          <a:spcPts val="0"/>
                        </a:spcAft>
                      </a:pPr>
                      <a:r>
                        <a:rPr lang="vi-VN" sz="1300">
                          <a:effectLst/>
                          <a:latin typeface="Times New Roman" panose="02020603050405020304" pitchFamily="18" charset="0"/>
                          <a:cs typeface="Times New Roman" panose="02020603050405020304" pitchFamily="18" charset="0"/>
                        </a:rPr>
                        <a:t>1,5-3,0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325"/>
                        </a:lnSpc>
                        <a:spcAft>
                          <a:spcPts val="0"/>
                        </a:spcAft>
                      </a:pPr>
                      <a:r>
                        <a:rPr lang="vi-VN" sz="1300">
                          <a:effectLst/>
                          <a:latin typeface="Times New Roman" panose="02020603050405020304" pitchFamily="18" charset="0"/>
                          <a:cs typeface="Times New Roman" panose="02020603050405020304" pitchFamily="18" charset="0"/>
                        </a:rPr>
                        <a:t>x10</a:t>
                      </a:r>
                      <a:r>
                        <a:rPr lang="vi-VN" sz="1300" baseline="30000">
                          <a:effectLst/>
                          <a:latin typeface="Times New Roman" panose="02020603050405020304" pitchFamily="18" charset="0"/>
                          <a:cs typeface="Times New Roman" panose="02020603050405020304" pitchFamily="18" charset="0"/>
                        </a:rPr>
                        <a:t>3</a:t>
                      </a:r>
                      <a:r>
                        <a:rPr lang="vi-VN" sz="1300">
                          <a:effectLst/>
                          <a:latin typeface="Times New Roman" panose="02020603050405020304" pitchFamily="18" charset="0"/>
                          <a:cs typeface="Times New Roman" panose="02020603050405020304" pitchFamily="18" charset="0"/>
                        </a:rPr>
                        <a:t>/uL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0610179"/>
                  </a:ext>
                </a:extLst>
              </a:tr>
              <a:tr h="247449">
                <a:tc>
                  <a:txBody>
                    <a:bodyPr/>
                    <a:lstStyle/>
                    <a:p>
                      <a:pPr marL="61595">
                        <a:lnSpc>
                          <a:spcPts val="1480"/>
                        </a:lnSpc>
                        <a:spcAft>
                          <a:spcPts val="0"/>
                        </a:spcAft>
                      </a:pPr>
                      <a:r>
                        <a:rPr lang="vi-VN" sz="1300" dirty="0">
                          <a:effectLst/>
                          <a:latin typeface="Times New Roman" panose="02020603050405020304" pitchFamily="18" charset="0"/>
                          <a:cs typeface="Times New Roman" panose="02020603050405020304" pitchFamily="18" charset="0"/>
                        </a:rPr>
                        <a:t>NEU%</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80"/>
                        </a:lnSpc>
                        <a:spcAft>
                          <a:spcPts val="0"/>
                        </a:spcAft>
                      </a:pPr>
                      <a:r>
                        <a:rPr lang="vi-VN" sz="1300">
                          <a:effectLst/>
                          <a:latin typeface="Times New Roman" panose="02020603050405020304" pitchFamily="18" charset="0"/>
                          <a:cs typeface="Times New Roman" panose="02020603050405020304" pitchFamily="18" charset="0"/>
                        </a:rPr>
                        <a:t>44,5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80"/>
                        </a:lnSpc>
                        <a:spcAft>
                          <a:spcPts val="0"/>
                        </a:spcAft>
                      </a:pPr>
                      <a:r>
                        <a:rPr lang="vi-VN" sz="1300" b="0" dirty="0">
                          <a:effectLst/>
                          <a:latin typeface="Times New Roman" panose="02020603050405020304" pitchFamily="18" charset="0"/>
                          <a:cs typeface="Times New Roman" panose="02020603050405020304" pitchFamily="18" charset="0"/>
                        </a:rPr>
                        <a:t>42,3</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80"/>
                        </a:lnSpc>
                        <a:spcAft>
                          <a:spcPts val="0"/>
                        </a:spcAft>
                      </a:pPr>
                      <a:r>
                        <a:rPr lang="vi-VN" sz="1300">
                          <a:effectLst/>
                          <a:latin typeface="Times New Roman" panose="02020603050405020304" pitchFamily="18" charset="0"/>
                          <a:cs typeface="Times New Roman" panose="02020603050405020304" pitchFamily="18" charset="0"/>
                        </a:rPr>
                        <a:t>54-62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80"/>
                        </a:lnSpc>
                        <a:spcAft>
                          <a:spcPts val="0"/>
                        </a:spcAft>
                      </a:pPr>
                      <a:r>
                        <a:rPr lang="vi-VN" sz="13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074116"/>
                  </a:ext>
                </a:extLst>
              </a:tr>
              <a:tr h="247449">
                <a:tc>
                  <a:txBody>
                    <a:bodyPr/>
                    <a:lstStyle/>
                    <a:p>
                      <a:pPr marL="61595">
                        <a:lnSpc>
                          <a:spcPts val="1400"/>
                        </a:lnSpc>
                        <a:spcAft>
                          <a:spcPts val="0"/>
                        </a:spcAft>
                      </a:pPr>
                      <a:r>
                        <a:rPr lang="vi-VN" sz="1300" b="1" dirty="0">
                          <a:effectLst/>
                          <a:latin typeface="Times New Roman" panose="02020603050405020304" pitchFamily="18" charset="0"/>
                          <a:cs typeface="Times New Roman" panose="02020603050405020304" pitchFamily="18" charset="0"/>
                        </a:rPr>
                        <a:t>EOS%</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6,2</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b="1" dirty="0">
                          <a:effectLst/>
                          <a:latin typeface="Times New Roman" panose="02020603050405020304" pitchFamily="18" charset="0"/>
                          <a:cs typeface="Times New Roman" panose="02020603050405020304" pitchFamily="18" charset="0"/>
                        </a:rPr>
                        <a:t>17,2</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8113323"/>
                  </a:ext>
                </a:extLst>
              </a:tr>
              <a:tr h="247449">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LYM%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42,9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35,0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25-33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2044258"/>
                  </a:ext>
                </a:extLst>
              </a:tr>
              <a:tr h="247449">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RBC</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4,33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4,67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X10</a:t>
                      </a:r>
                      <a:r>
                        <a:rPr lang="vi-VN" sz="1300" baseline="30000">
                          <a:effectLst/>
                          <a:latin typeface="Times New Roman" panose="02020603050405020304" pitchFamily="18" charset="0"/>
                          <a:cs typeface="Times New Roman" panose="02020603050405020304" pitchFamily="18" charset="0"/>
                        </a:rPr>
                        <a:t>12</a:t>
                      </a:r>
                      <a:r>
                        <a:rPr lang="vi-VN" sz="1300">
                          <a:effectLst/>
                          <a:latin typeface="Times New Roman" panose="02020603050405020304" pitchFamily="18" charset="0"/>
                          <a:cs typeface="Times New Roman" panose="02020603050405020304" pitchFamily="18" charset="0"/>
                        </a:rPr>
                        <a:t>/L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88219"/>
                  </a:ext>
                </a:extLst>
              </a:tr>
              <a:tr h="249098">
                <a:tc>
                  <a:txBody>
                    <a:bodyPr/>
                    <a:lstStyle/>
                    <a:p>
                      <a:pPr marL="61595">
                        <a:lnSpc>
                          <a:spcPts val="1410"/>
                        </a:lnSpc>
                        <a:spcAft>
                          <a:spcPts val="0"/>
                        </a:spcAft>
                      </a:pPr>
                      <a:r>
                        <a:rPr lang="vi-VN" sz="1300" b="1" dirty="0">
                          <a:effectLst/>
                          <a:latin typeface="Times New Roman" panose="02020603050405020304" pitchFamily="18" charset="0"/>
                          <a:cs typeface="Times New Roman" panose="02020603050405020304" pitchFamily="18" charset="0"/>
                        </a:rPr>
                        <a:t>HGB</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10"/>
                        </a:lnSpc>
                        <a:spcAft>
                          <a:spcPts val="0"/>
                        </a:spcAft>
                      </a:pPr>
                      <a:r>
                        <a:rPr lang="vi-VN" sz="1300" b="1">
                          <a:effectLst/>
                          <a:latin typeface="Times New Roman" panose="02020603050405020304" pitchFamily="18" charset="0"/>
                          <a:cs typeface="Times New Roman" panose="02020603050405020304" pitchFamily="18" charset="0"/>
                        </a:rPr>
                        <a:t>5,2</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10"/>
                        </a:lnSpc>
                        <a:spcAft>
                          <a:spcPts val="0"/>
                        </a:spcAft>
                      </a:pPr>
                      <a:r>
                        <a:rPr lang="vi-VN" sz="1300" b="1" dirty="0">
                          <a:effectLst/>
                          <a:latin typeface="Times New Roman" panose="02020603050405020304" pitchFamily="18" charset="0"/>
                          <a:cs typeface="Times New Roman" panose="02020603050405020304" pitchFamily="18" charset="0"/>
                        </a:rPr>
                        <a:t>5,8</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10"/>
                        </a:lnSpc>
                        <a:spcAft>
                          <a:spcPts val="0"/>
                        </a:spcAft>
                      </a:pPr>
                      <a:r>
                        <a:rPr lang="vi-VN" sz="1300">
                          <a:effectLst/>
                          <a:latin typeface="Times New Roman" panose="02020603050405020304" pitchFamily="18" charset="0"/>
                          <a:cs typeface="Times New Roman" panose="02020603050405020304" pitchFamily="18" charset="0"/>
                        </a:rPr>
                        <a:t>11,5-14,5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10"/>
                        </a:lnSpc>
                        <a:spcAft>
                          <a:spcPts val="0"/>
                        </a:spcAft>
                      </a:pPr>
                      <a:r>
                        <a:rPr lang="vi-VN" sz="1300">
                          <a:effectLst/>
                          <a:latin typeface="Times New Roman" panose="02020603050405020304" pitchFamily="18" charset="0"/>
                          <a:cs typeface="Times New Roman" panose="02020603050405020304" pitchFamily="18" charset="0"/>
                        </a:rPr>
                        <a:t>g/dL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3653963"/>
                  </a:ext>
                </a:extLst>
              </a:tr>
              <a:tr h="249098">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HCT</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21,8</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23,8</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33-43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7785589"/>
                  </a:ext>
                </a:extLst>
              </a:tr>
              <a:tr h="249098">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MCV</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50,3</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51,0</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76-90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fL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603736"/>
                  </a:ext>
                </a:extLst>
              </a:tr>
              <a:tr h="249098">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MCH</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12,0</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12,4</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25-31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Pg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1180403"/>
                  </a:ext>
                </a:extLst>
              </a:tr>
              <a:tr h="249098">
                <a:tc>
                  <a:txBody>
                    <a:bodyPr/>
                    <a:lstStyle/>
                    <a:p>
                      <a:pPr marL="61595">
                        <a:lnSpc>
                          <a:spcPts val="1400"/>
                        </a:lnSpc>
                        <a:spcAft>
                          <a:spcPts val="0"/>
                        </a:spcAft>
                      </a:pPr>
                      <a:r>
                        <a:rPr lang="vi-VN" sz="1300" b="1" dirty="0">
                          <a:effectLst/>
                          <a:latin typeface="Times New Roman" panose="02020603050405020304" pitchFamily="18" charset="0"/>
                          <a:cs typeface="Times New Roman" panose="02020603050405020304" pitchFamily="18" charset="0"/>
                        </a:rPr>
                        <a:t>MCHC</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23,9</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b="1" dirty="0">
                          <a:effectLst/>
                          <a:latin typeface="Times New Roman" panose="02020603050405020304" pitchFamily="18" charset="0"/>
                          <a:cs typeface="Times New Roman" panose="02020603050405020304" pitchFamily="18" charset="0"/>
                        </a:rPr>
                        <a:t>24,4</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32-36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g/dL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0111085"/>
                  </a:ext>
                </a:extLst>
              </a:tr>
              <a:tr h="249098">
                <a:tc>
                  <a:txBody>
                    <a:bodyPr/>
                    <a:lstStyle/>
                    <a:p>
                      <a:pPr marL="61595">
                        <a:lnSpc>
                          <a:spcPts val="1400"/>
                        </a:lnSpc>
                        <a:spcAft>
                          <a:spcPts val="0"/>
                        </a:spcAft>
                      </a:pPr>
                      <a:r>
                        <a:rPr lang="en-US" sz="1300" b="1" dirty="0">
                          <a:effectLst/>
                          <a:latin typeface="Times New Roman" panose="02020603050405020304" pitchFamily="18" charset="0"/>
                          <a:cs typeface="Times New Roman" panose="02020603050405020304" pitchFamily="18" charset="0"/>
                        </a:rPr>
                        <a:t>RDW-CV</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en-US" sz="1300" b="1">
                          <a:effectLst/>
                          <a:latin typeface="Times New Roman" panose="02020603050405020304" pitchFamily="18" charset="0"/>
                          <a:cs typeface="Times New Roman" panose="02020603050405020304" pitchFamily="18" charset="0"/>
                        </a:rPr>
                        <a:t>23.3</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en-US" sz="1300" b="1" dirty="0">
                          <a:effectLst/>
                          <a:latin typeface="Times New Roman" panose="02020603050405020304" pitchFamily="18" charset="0"/>
                          <a:cs typeface="Times New Roman" panose="02020603050405020304" pitchFamily="18" charset="0"/>
                        </a:rPr>
                        <a:t>24.6</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en-US" sz="13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799762"/>
                  </a:ext>
                </a:extLst>
              </a:tr>
              <a:tr h="249098">
                <a:tc>
                  <a:txBody>
                    <a:bodyPr/>
                    <a:lstStyle/>
                    <a:p>
                      <a:pPr marL="61595">
                        <a:lnSpc>
                          <a:spcPts val="1400"/>
                        </a:lnSpc>
                        <a:spcAft>
                          <a:spcPts val="0"/>
                        </a:spcAft>
                      </a:pPr>
                      <a:r>
                        <a:rPr lang="vi-VN" sz="1300" b="1" dirty="0">
                          <a:effectLst/>
                          <a:latin typeface="Times New Roman" panose="02020603050405020304" pitchFamily="18" charset="0"/>
                          <a:cs typeface="Times New Roman" panose="02020603050405020304" pitchFamily="18" charset="0"/>
                        </a:rPr>
                        <a:t>PLT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61595">
                        <a:lnSpc>
                          <a:spcPts val="1400"/>
                        </a:lnSpc>
                        <a:spcAft>
                          <a:spcPts val="0"/>
                        </a:spcAft>
                      </a:pPr>
                      <a:r>
                        <a:rPr lang="vi-VN" sz="1300" b="1">
                          <a:effectLst/>
                          <a:latin typeface="Times New Roman" panose="02020603050405020304" pitchFamily="18" charset="0"/>
                          <a:cs typeface="Times New Roman" panose="02020603050405020304" pitchFamily="18" charset="0"/>
                        </a:rPr>
                        <a:t>1406</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b="1" dirty="0">
                          <a:effectLst/>
                          <a:latin typeface="Times New Roman" panose="02020603050405020304" pitchFamily="18" charset="0"/>
                          <a:cs typeface="Times New Roman" panose="02020603050405020304" pitchFamily="18" charset="0"/>
                        </a:rPr>
                        <a:t>1090</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a:effectLst/>
                          <a:latin typeface="Times New Roman" panose="02020603050405020304" pitchFamily="18" charset="0"/>
                          <a:cs typeface="Times New Roman" panose="02020603050405020304" pitchFamily="18" charset="0"/>
                        </a:rPr>
                        <a:t>150-400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a:lnSpc>
                          <a:spcPts val="1400"/>
                        </a:lnSpc>
                        <a:spcAft>
                          <a:spcPts val="0"/>
                        </a:spcAft>
                      </a:pPr>
                      <a:r>
                        <a:rPr lang="vi-VN" sz="1300" dirty="0">
                          <a:effectLst/>
                          <a:latin typeface="Times New Roman" panose="02020603050405020304" pitchFamily="18" charset="0"/>
                          <a:cs typeface="Times New Roman" panose="02020603050405020304" pitchFamily="18" charset="0"/>
                        </a:rPr>
                        <a:t>X10</a:t>
                      </a:r>
                      <a:r>
                        <a:rPr lang="vi-VN" sz="1300" baseline="30000" dirty="0">
                          <a:effectLst/>
                          <a:latin typeface="Times New Roman" panose="02020603050405020304" pitchFamily="18" charset="0"/>
                          <a:cs typeface="Times New Roman" panose="02020603050405020304" pitchFamily="18" charset="0"/>
                        </a:rPr>
                        <a:t>3</a:t>
                      </a:r>
                      <a:r>
                        <a:rPr lang="vi-VN" sz="1300" dirty="0">
                          <a:effectLst/>
                          <a:latin typeface="Times New Roman" panose="02020603050405020304" pitchFamily="18" charset="0"/>
                          <a:cs typeface="Times New Roman" panose="02020603050405020304" pitchFamily="18" charset="0"/>
                        </a:rPr>
                        <a:t>/uL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203109"/>
                  </a:ext>
                </a:extLst>
              </a:tr>
            </a:tbl>
          </a:graphicData>
        </a:graphic>
      </p:graphicFrame>
      <p:sp>
        <p:nvSpPr>
          <p:cNvPr id="5" name="TextBox 4"/>
          <p:cNvSpPr txBox="1"/>
          <p:nvPr/>
        </p:nvSpPr>
        <p:spPr>
          <a:xfrm>
            <a:off x="6037146" y="122907"/>
            <a:ext cx="2805545" cy="48320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Kết luận:</a:t>
            </a:r>
          </a:p>
          <a:p>
            <a:pPr marL="285750" indent="-285750">
              <a:buFontTx/>
              <a:buChar char="-"/>
            </a:pPr>
            <a:r>
              <a:rPr lang="vi-VN" dirty="0">
                <a:latin typeface="Times New Roman" panose="02020603050405020304" pitchFamily="18" charset="0"/>
                <a:cs typeface="Times New Roman" panose="02020603050405020304" pitchFamily="18" charset="0"/>
              </a:rPr>
              <a:t>Thiếu máu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hồng cầu nhỏ</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ợ</a:t>
            </a:r>
            <a:r>
              <a:rPr lang="vi-VN" dirty="0">
                <a:latin typeface="Times New Roman" panose="02020603050405020304" pitchFamily="18" charset="0"/>
                <a:cs typeface="Times New Roman" panose="02020603050405020304" pitchFamily="18" charset="0"/>
              </a:rPr>
              <a:t>c sắc mức độ nặng</a:t>
            </a:r>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trên</a:t>
            </a:r>
            <a:r>
              <a:rPr lang="en-US" dirty="0">
                <a:solidFill>
                  <a:srgbClr val="FF0000"/>
                </a:solidFill>
                <a:latin typeface="Times New Roman" panose="02020603050405020304" pitchFamily="18" charset="0"/>
                <a:cs typeface="Times New Roman" panose="02020603050405020304" pitchFamily="18" charset="0"/>
              </a:rPr>
              <a:t> LS </a:t>
            </a:r>
            <a:r>
              <a:rPr lang="en-US" dirty="0" err="1">
                <a:solidFill>
                  <a:srgbClr val="FF0000"/>
                </a:solidFill>
                <a:latin typeface="Times New Roman" panose="02020603050405020304" pitchFamily="18" charset="0"/>
                <a:cs typeface="Times New Roman" panose="02020603050405020304" pitchFamily="18" charset="0"/>
              </a:rPr>
              <a:t>khám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thấy</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mức</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độ</a:t>
            </a:r>
            <a:r>
              <a:rPr lang="en-US" dirty="0">
                <a:solidFill>
                  <a:srgbClr val="FF0000"/>
                </a:solidFill>
                <a:latin typeface="Times New Roman" panose="02020603050405020304" pitchFamily="18" charset="0"/>
                <a:cs typeface="Times New Roman" panose="02020603050405020304" pitchFamily="18" charset="0"/>
              </a:rPr>
              <a:t> TB CLS ra </a:t>
            </a:r>
            <a:r>
              <a:rPr lang="en-US" dirty="0" err="1">
                <a:solidFill>
                  <a:srgbClr val="FF0000"/>
                </a:solidFill>
                <a:latin typeface="Times New Roman" panose="02020603050405020304" pitchFamily="18" charset="0"/>
                <a:cs typeface="Times New Roman" panose="02020603050405020304" pitchFamily="18" charset="0"/>
              </a:rPr>
              <a:t>mđ</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nnagjw</a:t>
            </a:r>
            <a:r>
              <a:rPr lang="en-US" dirty="0">
                <a:solidFill>
                  <a:srgbClr val="FF0000"/>
                </a:solidFill>
                <a:latin typeface="Times New Roman" panose="02020603050405020304" pitchFamily="18" charset="0"/>
                <a:cs typeface="Times New Roman" panose="02020603050405020304" pitchFamily="18" charset="0"/>
              </a:rPr>
              <a:t> LS </a:t>
            </a:r>
            <a:r>
              <a:rPr lang="en-US" dirty="0" err="1">
                <a:solidFill>
                  <a:srgbClr val="FF0000"/>
                </a:solidFill>
                <a:latin typeface="Times New Roman" panose="02020603050405020304" pitchFamily="18" charset="0"/>
                <a:cs typeface="Times New Roman" panose="02020603050405020304" pitchFamily="18" charset="0"/>
              </a:rPr>
              <a:t>bé</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ổn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định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phù</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hợp</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tình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trạng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thiếu</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máu</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mạn</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RDW –CV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=&gt; </a:t>
            </a:r>
            <a:r>
              <a:rPr lang="en-US" dirty="0" err="1">
                <a:solidFill>
                  <a:srgbClr val="FF0000"/>
                </a:solidFill>
                <a:latin typeface="Times New Roman" panose="02020603050405020304" pitchFamily="18" charset="0"/>
                <a:cs typeface="Times New Roman" panose="02020603050405020304" pitchFamily="18" charset="0"/>
              </a:rPr>
              <a:t>phù</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hợp</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hướng</a:t>
            </a:r>
            <a:r>
              <a:rPr lang="en-US" dirty="0">
                <a:solidFill>
                  <a:srgbClr val="FF0000"/>
                </a:solidFill>
                <a:latin typeface="Times New Roman" panose="02020603050405020304" pitchFamily="18" charset="0"/>
                <a:cs typeface="Times New Roman" panose="02020603050405020304" pitchFamily="18" charset="0"/>
              </a:rPr>
              <a:t> TMTS</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Bạch cầu, tiểu cầu tăng (Ls không có ổ nhiễm trùng) nên nghĩ do tăng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tủy</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solidFill>
                  <a:srgbClr val="FF0000"/>
                </a:solidFill>
                <a:latin typeface="Times New Roman" panose="02020603050405020304" pitchFamily="18" charset="0"/>
                <a:cs typeface="Times New Roman" panose="02020603050405020304" pitchFamily="18" charset="0"/>
              </a:rPr>
              <a:t>TC </a:t>
            </a:r>
            <a:r>
              <a:rPr lang="en-US" dirty="0" err="1">
                <a:solidFill>
                  <a:srgbClr val="FF0000"/>
                </a:solidFill>
                <a:latin typeface="Times New Roman" panose="02020603050405020304" pitchFamily="18" charset="0"/>
                <a:cs typeface="Times New Roman" panose="02020603050405020304" pitchFamily="18" charset="0"/>
              </a:rPr>
              <a:t>này</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tăng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rất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nhiều</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không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thể</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nghĩ</a:t>
            </a:r>
            <a:r>
              <a:rPr lang="en-US" dirty="0">
                <a:solidFill>
                  <a:srgbClr val="FF0000"/>
                </a:solidFill>
                <a:latin typeface="Times New Roman" panose="02020603050405020304" pitchFamily="18" charset="0"/>
                <a:cs typeface="Times New Roman" panose="02020603050405020304" pitchFamily="18" charset="0"/>
              </a:rPr>
              <a:t> do </a:t>
            </a:r>
            <a:r>
              <a:rPr lang="en-US" dirty="0" err="1">
                <a:solidFill>
                  <a:srgbClr val="FF0000"/>
                </a:solidFill>
                <a:latin typeface="Times New Roman" panose="02020603050405020304" pitchFamily="18" charset="0"/>
                <a:cs typeface="Times New Roman" panose="02020603050405020304" pitchFamily="18" charset="0"/>
              </a:rPr>
              <a:t>phản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ứng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được</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tăng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mức</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độ</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này</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có</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thể</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gây</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khgoois</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sợ</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nhất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là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tắc</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não</a:t>
            </a:r>
            <a:r>
              <a:rPr lang="en-US" dirty="0">
                <a:solidFill>
                  <a:srgbClr val="FF0000"/>
                </a:solidFill>
                <a:latin typeface="Times New Roman" panose="02020603050405020304" pitchFamily="18" charset="0"/>
                <a:cs typeface="Times New Roman" panose="02020603050405020304" pitchFamily="18" charset="0"/>
              </a:rPr>
              <a:t> =&gt; </a:t>
            </a:r>
            <a:r>
              <a:rPr lang="en-US" dirty="0" err="1">
                <a:solidFill>
                  <a:srgbClr val="FF0000"/>
                </a:solidFill>
                <a:latin typeface="Times New Roman" panose="02020603050405020304" pitchFamily="18" charset="0"/>
                <a:cs typeface="Times New Roman" panose="02020603050405020304" pitchFamily="18" charset="0"/>
              </a:rPr>
              <a:t>liệu</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có</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cần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làm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tủy</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đồ</a:t>
            </a:r>
            <a:r>
              <a:rPr lang="en-US" dirty="0">
                <a:solidFill>
                  <a:srgbClr val="FF0000"/>
                </a:solidFill>
                <a:latin typeface="Times New Roman" panose="02020603050405020304" pitchFamily="18" charset="0"/>
                <a:cs typeface="Times New Roman" panose="02020603050405020304" pitchFamily="18" charset="0"/>
              </a:rPr>
              <a:t>?</a:t>
            </a:r>
          </a:p>
          <a:p>
            <a:pPr marL="285750" indent="-285750">
              <a:buFontTx/>
              <a:buChar char="-"/>
            </a:pPr>
            <a:r>
              <a:rPr lang="vi-VN" dirty="0">
                <a:latin typeface="Times New Roman" panose="02020603050405020304" pitchFamily="18" charset="0"/>
                <a:cs typeface="Times New Roman" panose="02020603050405020304" pitchFamily="18" charset="0"/>
              </a:rPr>
              <a:t>EOS tăng</a:t>
            </a:r>
            <a:r>
              <a:rPr lang="en-US" dirty="0">
                <a:latin typeface="Times New Roman" panose="02020603050405020304" pitchFamily="18" charset="0"/>
                <a:cs typeface="Times New Roman" panose="02020603050405020304" pitchFamily="18" charset="0"/>
              </a:rPr>
              <a:t> (&gt;4%) </a:t>
            </a:r>
            <a:r>
              <a:rPr lang="vi-VN" dirty="0">
                <a:latin typeface="Times New Roman" panose="02020603050405020304" pitchFamily="18" charset="0"/>
                <a:cs typeface="Times New Roman" panose="02020603050405020304" pitchFamily="18" charset="0"/>
              </a:rPr>
              <a:t>=&gt; nghĩ do nhiễm KST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&gt;500 </a:t>
            </a:r>
            <a:r>
              <a:rPr lang="en-US" dirty="0" err="1">
                <a:solidFill>
                  <a:srgbClr val="FF0000"/>
                </a:solidFill>
                <a:latin typeface="Times New Roman" panose="02020603050405020304" pitchFamily="18" charset="0"/>
                <a:cs typeface="Times New Roman" panose="02020603050405020304" pitchFamily="18" charset="0"/>
              </a:rPr>
              <a:t>là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tăng</a:t>
            </a:r>
            <a:r>
              <a:rPr lang="en-US" dirty="0">
                <a:solidFill>
                  <a:srgbClr val="FF0000"/>
                </a:solidFill>
                <a:latin typeface="Times New Roman" panose="02020603050405020304" pitchFamily="18" charset="0"/>
                <a:cs typeface="Times New Roman" panose="02020603050405020304" pitchFamily="18" charset="0"/>
              </a:rPr>
              <a:t>, &lt;1500 </a:t>
            </a:r>
            <a:r>
              <a:rPr lang="en-US" dirty="0" err="1">
                <a:solidFill>
                  <a:srgbClr val="FF0000"/>
                </a:solidFill>
                <a:latin typeface="Times New Roman" panose="02020603050405020304" pitchFamily="18" charset="0"/>
                <a:cs typeface="Times New Roman" panose="02020603050405020304" pitchFamily="18" charset="0"/>
              </a:rPr>
              <a:t>là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tăng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nhẹ</a:t>
            </a:r>
            <a:r>
              <a:rPr lang="en-US" dirty="0">
                <a:solidFill>
                  <a:srgbClr val="FF0000"/>
                </a:solidFill>
                <a:latin typeface="Times New Roman" panose="02020603050405020304" pitchFamily="18" charset="0"/>
                <a:cs typeface="Times New Roman" panose="02020603050405020304" pitchFamily="18" charset="0"/>
              </a:rPr>
              <a:t>, &gt;5000 </a:t>
            </a:r>
            <a:r>
              <a:rPr lang="en-US" dirty="0" err="1">
                <a:solidFill>
                  <a:srgbClr val="FF0000"/>
                </a:solidFill>
                <a:latin typeface="Times New Roman" panose="02020603050405020304" pitchFamily="18" charset="0"/>
                <a:cs typeface="Times New Roman" panose="02020603050405020304" pitchFamily="18" charset="0"/>
              </a:rPr>
              <a:t>tăng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nhiều</a:t>
            </a:r>
            <a:r>
              <a:rPr lang="en-US" dirty="0">
                <a:solidFill>
                  <a:srgbClr val="FF0000"/>
                </a:solidFill>
                <a:latin typeface="Times New Roman" panose="02020603050405020304" pitchFamily="18" charset="0"/>
                <a:cs typeface="Times New Roman" panose="02020603050405020304" pitchFamily="18" charset="0"/>
              </a:rPr>
              <a:t>, ca </a:t>
            </a:r>
            <a:r>
              <a:rPr lang="en-US" dirty="0" err="1">
                <a:solidFill>
                  <a:srgbClr val="FF0000"/>
                </a:solidFill>
                <a:latin typeface="Times New Roman" panose="02020603050405020304" pitchFamily="18" charset="0"/>
                <a:cs typeface="Times New Roman" panose="02020603050405020304" pitchFamily="18" charset="0"/>
              </a:rPr>
              <a:t>này</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tăng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nhẹ</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thì</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hỏi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lại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xem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có</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tiền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sử</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dị</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ứng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không</a:t>
            </a:r>
            <a:r>
              <a:rPr lang="en-US" dirty="0">
                <a:solidFill>
                  <a:srgbClr val="FF0000"/>
                </a:solidFill>
                <a:latin typeface="Times New Roman" panose="02020603050405020304" pitchFamily="18" charset="0"/>
                <a:cs typeface="Times New Roman" panose="02020603050405020304" pitchFamily="18" charset="0"/>
              </a:rPr>
              <a:t>, hay </a:t>
            </a:r>
            <a:r>
              <a:rPr lang="en-US" dirty="0" err="1">
                <a:solidFill>
                  <a:srgbClr val="FF0000"/>
                </a:solidFill>
                <a:latin typeface="Times New Roman" panose="02020603050405020304" pitchFamily="18" charset="0"/>
                <a:cs typeface="Times New Roman" panose="02020603050405020304" pitchFamily="18" charset="0"/>
              </a:rPr>
              <a:t>bất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thường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tủy</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xương</a:t>
            </a:r>
            <a:r>
              <a:rPr lang="en-US"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12D1BD-EBC3-433C-98A4-FFF122634717}"/>
              </a:ext>
            </a:extLst>
          </p:cNvPr>
          <p:cNvSpPr>
            <a:spLocks noGrp="1"/>
          </p:cNvSpPr>
          <p:nvPr>
            <p:ph type="body" idx="1"/>
          </p:nvPr>
        </p:nvSpPr>
        <p:spPr>
          <a:xfrm>
            <a:off x="311700" y="526473"/>
            <a:ext cx="8520600" cy="4042402"/>
          </a:xfrm>
        </p:spPr>
        <p:txBody>
          <a:bodyPr/>
          <a:lstStyle/>
          <a:p>
            <a:pPr marL="0" lvl="0" indent="0" algn="l" rtl="0">
              <a:spcBef>
                <a:spcPts val="0"/>
              </a:spcBef>
              <a:spcAft>
                <a:spcPts val="0"/>
              </a:spcAft>
              <a:buNone/>
            </a:pPr>
            <a:r>
              <a:rPr lang="vi-VN" dirty="0">
                <a:solidFill>
                  <a:srgbClr val="FF0000"/>
                </a:solidFill>
              </a:rPr>
              <a:t>Sa</a:t>
            </a:r>
            <a:r>
              <a:rPr lang="en-US" dirty="0">
                <a:solidFill>
                  <a:srgbClr val="FF0000"/>
                </a:solidFill>
              </a:rPr>
              <a:t>u</a:t>
            </a:r>
            <a:r>
              <a:rPr lang="vi-VN" dirty="0">
                <a:solidFill>
                  <a:srgbClr val="FF0000"/>
                </a:solidFill>
              </a:rPr>
              <a:t> 3 ngày</a:t>
            </a:r>
          </a:p>
          <a:p>
            <a:pPr marL="0" lvl="0" indent="0" algn="l" rtl="0">
              <a:spcBef>
                <a:spcPts val="0"/>
              </a:spcBef>
              <a:spcAft>
                <a:spcPts val="0"/>
              </a:spcAft>
              <a:buNone/>
            </a:pPr>
            <a:r>
              <a:rPr lang="vi-VN" dirty="0">
                <a:solidFill>
                  <a:srgbClr val="FF0000"/>
                </a:solidFill>
              </a:rPr>
              <a:t>EOS tăng lên 2520 =&gt; mức độ trung bình, quay lại xem soi phân</a:t>
            </a:r>
            <a:r>
              <a:rPr lang="en-US" dirty="0">
                <a:solidFill>
                  <a:srgbClr val="FF0000"/>
                </a:solidFill>
              </a:rPr>
              <a:t> </a:t>
            </a:r>
            <a:r>
              <a:rPr lang="en-US" dirty="0" err="1">
                <a:solidFill>
                  <a:srgbClr val="FF0000"/>
                </a:solidFill>
              </a:rPr>
              <a:t>tươi</a:t>
            </a:r>
            <a:r>
              <a:rPr lang="en-US" dirty="0">
                <a:solidFill>
                  <a:srgbClr val="FF0000"/>
                </a:solidFill>
              </a:rPr>
              <a:t> </a:t>
            </a:r>
            <a:r>
              <a:rPr lang="en-US" dirty="0" err="1">
                <a:solidFill>
                  <a:srgbClr val="FF0000"/>
                </a:solidFill>
              </a:rPr>
              <a:t>tìm</a:t>
            </a:r>
            <a:r>
              <a:rPr lang="en-US" dirty="0">
                <a:solidFill>
                  <a:srgbClr val="FF0000"/>
                </a:solidFill>
              </a:rPr>
              <a:t> </a:t>
            </a:r>
            <a:r>
              <a:rPr lang="en-US" dirty="0" err="1">
                <a:solidFill>
                  <a:srgbClr val="FF0000"/>
                </a:solidFill>
              </a:rPr>
              <a:t>trứng</a:t>
            </a:r>
            <a:r>
              <a:rPr lang="en-US" dirty="0">
                <a:solidFill>
                  <a:srgbClr val="FF0000"/>
                </a:solidFill>
              </a:rPr>
              <a:t> KST</a:t>
            </a:r>
            <a:r>
              <a:rPr lang="vi-VN" dirty="0">
                <a:solidFill>
                  <a:srgbClr val="FF0000"/>
                </a:solidFill>
              </a:rPr>
              <a:t> có kết quả chưa, tiếp tục theo dõi EOS</a:t>
            </a:r>
          </a:p>
          <a:p>
            <a:pPr marL="0" lvl="0" indent="0" algn="l" rtl="0">
              <a:spcBef>
                <a:spcPts val="0"/>
              </a:spcBef>
              <a:spcAft>
                <a:spcPts val="0"/>
              </a:spcAft>
              <a:buNone/>
            </a:pPr>
            <a:r>
              <a:rPr lang="vi-VN" dirty="0">
                <a:solidFill>
                  <a:srgbClr val="FF0000"/>
                </a:solidFill>
              </a:rPr>
              <a:t>PLT giảm nhưng vẫn còn cao, nhưng ít nhất có giảm rồi thì có thể phù hợp với suy nghĩ tăng phản ứng do kích thích tủy xương của mình.</a:t>
            </a:r>
          </a:p>
          <a:p>
            <a:pPr marL="0" lvl="0" indent="0" algn="l" rtl="0">
              <a:spcBef>
                <a:spcPts val="0"/>
              </a:spcBef>
              <a:spcAft>
                <a:spcPts val="0"/>
              </a:spcAft>
              <a:buNone/>
            </a:pPr>
            <a:endParaRPr lang="vi-VN" dirty="0">
              <a:solidFill>
                <a:srgbClr val="FF0000"/>
              </a:solidFill>
            </a:endParaRPr>
          </a:p>
          <a:p>
            <a:pPr marL="0" lvl="0" indent="0" algn="l" rtl="0">
              <a:spcBef>
                <a:spcPts val="0"/>
              </a:spcBef>
              <a:spcAft>
                <a:spcPts val="0"/>
              </a:spcAft>
              <a:buNone/>
            </a:pPr>
            <a:endParaRPr lang="vi-VN" dirty="0">
              <a:solidFill>
                <a:srgbClr val="FF0000"/>
              </a:solidFill>
            </a:endParaRPr>
          </a:p>
          <a:p>
            <a:pPr marL="0" lvl="0" indent="0" algn="l" rtl="0">
              <a:spcBef>
                <a:spcPts val="0"/>
              </a:spcBef>
              <a:spcAft>
                <a:spcPts val="0"/>
              </a:spcAft>
              <a:buNone/>
            </a:pPr>
            <a:r>
              <a:rPr lang="vi-VN" dirty="0">
                <a:solidFill>
                  <a:srgbClr val="FF0000"/>
                </a:solidFill>
              </a:rPr>
              <a:t>TM HCNNS mà có tăng PLT thì thường là TMTS (tại sao? =&gt; </a:t>
            </a:r>
            <a:r>
              <a:rPr lang="en-US" dirty="0" err="1">
                <a:solidFill>
                  <a:srgbClr val="FF0000"/>
                </a:solidFill>
              </a:rPr>
              <a:t>tăng</a:t>
            </a:r>
            <a:r>
              <a:rPr lang="en-US" dirty="0">
                <a:solidFill>
                  <a:srgbClr val="FF0000"/>
                </a:solidFill>
              </a:rPr>
              <a:t> </a:t>
            </a:r>
            <a:r>
              <a:rPr lang="en-US" dirty="0" err="1">
                <a:solidFill>
                  <a:srgbClr val="FF0000"/>
                </a:solidFill>
              </a:rPr>
              <a:t>nhầm</a:t>
            </a:r>
            <a:r>
              <a:rPr lang="en-US" dirty="0">
                <a:solidFill>
                  <a:srgbClr val="FF0000"/>
                </a:solidFill>
              </a:rPr>
              <a:t> </a:t>
            </a:r>
            <a:r>
              <a:rPr lang="en-US" dirty="0" err="1">
                <a:solidFill>
                  <a:srgbClr val="FF0000"/>
                </a:solidFill>
              </a:rPr>
              <a:t>vì</a:t>
            </a:r>
            <a:r>
              <a:rPr lang="en-US" dirty="0">
                <a:solidFill>
                  <a:srgbClr val="FF0000"/>
                </a:solidFill>
              </a:rPr>
              <a:t> </a:t>
            </a:r>
            <a:r>
              <a:rPr lang="en-US" dirty="0" err="1">
                <a:solidFill>
                  <a:srgbClr val="FF0000"/>
                </a:solidFill>
              </a:rPr>
              <a:t>tùy</a:t>
            </a:r>
            <a:r>
              <a:rPr lang="en-US" dirty="0">
                <a:solidFill>
                  <a:srgbClr val="FF0000"/>
                </a:solidFill>
              </a:rPr>
              <a:t> </a:t>
            </a:r>
            <a:r>
              <a:rPr lang="en-US" dirty="0" err="1">
                <a:solidFill>
                  <a:srgbClr val="FF0000"/>
                </a:solidFill>
              </a:rPr>
              <a:t>tăng</a:t>
            </a:r>
            <a:r>
              <a:rPr lang="en-US" dirty="0">
                <a:solidFill>
                  <a:srgbClr val="FF0000"/>
                </a:solidFill>
              </a:rPr>
              <a:t> </a:t>
            </a:r>
            <a:r>
              <a:rPr lang="en-US" dirty="0" err="1">
                <a:solidFill>
                  <a:srgbClr val="FF0000"/>
                </a:solidFill>
              </a:rPr>
              <a:t>sinh</a:t>
            </a:r>
            <a:r>
              <a:rPr lang="en-US" dirty="0">
                <a:solidFill>
                  <a:srgbClr val="FF0000"/>
                </a:solidFill>
              </a:rPr>
              <a:t> </a:t>
            </a:r>
            <a:r>
              <a:rPr lang="en-US" dirty="0" err="1">
                <a:solidFill>
                  <a:srgbClr val="FF0000"/>
                </a:solidFill>
              </a:rPr>
              <a:t>để</a:t>
            </a:r>
            <a:r>
              <a:rPr lang="en-US" dirty="0">
                <a:solidFill>
                  <a:srgbClr val="FF0000"/>
                </a:solidFill>
              </a:rPr>
              <a:t> </a:t>
            </a:r>
            <a:r>
              <a:rPr lang="en-US" dirty="0" err="1">
                <a:solidFill>
                  <a:srgbClr val="FF0000"/>
                </a:solidFill>
              </a:rPr>
              <a:t>tạo</a:t>
            </a:r>
            <a:r>
              <a:rPr lang="en-US" dirty="0">
                <a:solidFill>
                  <a:srgbClr val="FF0000"/>
                </a:solidFill>
              </a:rPr>
              <a:t> HC </a:t>
            </a:r>
            <a:r>
              <a:rPr lang="en-US" dirty="0" err="1">
                <a:solidFill>
                  <a:srgbClr val="FF0000"/>
                </a:solidFill>
              </a:rPr>
              <a:t>mà</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đủ</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nên</a:t>
            </a:r>
            <a:r>
              <a:rPr lang="en-US" dirty="0">
                <a:solidFill>
                  <a:srgbClr val="FF0000"/>
                </a:solidFill>
              </a:rPr>
              <a:t> </a:t>
            </a:r>
            <a:r>
              <a:rPr lang="en-US" dirty="0" err="1">
                <a:solidFill>
                  <a:srgbClr val="FF0000"/>
                </a:solidFill>
              </a:rPr>
              <a:t>tăng</a:t>
            </a:r>
            <a:r>
              <a:rPr lang="en-US" dirty="0">
                <a:solidFill>
                  <a:srgbClr val="FF0000"/>
                </a:solidFill>
              </a:rPr>
              <a:t> TC </a:t>
            </a:r>
            <a:r>
              <a:rPr lang="en-US" dirty="0" err="1">
                <a:solidFill>
                  <a:srgbClr val="FF0000"/>
                </a:solidFill>
              </a:rPr>
              <a:t>nhầm</a:t>
            </a:r>
            <a:r>
              <a:rPr lang="en-US" dirty="0">
                <a:solidFill>
                  <a:srgbClr val="FF0000"/>
                </a:solidFill>
              </a:rPr>
              <a:t>, </a:t>
            </a:r>
            <a:r>
              <a:rPr lang="en-US" dirty="0" err="1">
                <a:solidFill>
                  <a:srgbClr val="FF0000"/>
                </a:solidFill>
              </a:rPr>
              <a:t>còn</a:t>
            </a:r>
            <a:r>
              <a:rPr lang="en-US" dirty="0">
                <a:solidFill>
                  <a:srgbClr val="FF0000"/>
                </a:solidFill>
              </a:rPr>
              <a:t> </a:t>
            </a:r>
            <a:r>
              <a:rPr lang="en-US" dirty="0" err="1">
                <a:solidFill>
                  <a:srgbClr val="FF0000"/>
                </a:solidFill>
              </a:rPr>
              <a:t>khi</a:t>
            </a:r>
            <a:r>
              <a:rPr lang="en-US" dirty="0">
                <a:solidFill>
                  <a:srgbClr val="FF0000"/>
                </a:solidFill>
              </a:rPr>
              <a:t> </a:t>
            </a:r>
            <a:r>
              <a:rPr lang="en-US" dirty="0" err="1">
                <a:solidFill>
                  <a:srgbClr val="FF0000"/>
                </a:solidFill>
              </a:rPr>
              <a:t>bù</a:t>
            </a:r>
            <a:r>
              <a:rPr lang="en-US" dirty="0">
                <a:solidFill>
                  <a:srgbClr val="FF0000"/>
                </a:solidFill>
              </a:rPr>
              <a:t> </a:t>
            </a:r>
            <a:r>
              <a:rPr lang="en-US" dirty="0" err="1">
                <a:solidFill>
                  <a:srgbClr val="FF0000"/>
                </a:solidFill>
              </a:rPr>
              <a:t>sắt</a:t>
            </a:r>
            <a:r>
              <a:rPr lang="en-US" dirty="0">
                <a:solidFill>
                  <a:srgbClr val="FF0000"/>
                </a:solidFill>
              </a:rPr>
              <a:t> </a:t>
            </a:r>
            <a:r>
              <a:rPr lang="en-US" dirty="0" err="1">
                <a:solidFill>
                  <a:srgbClr val="FF0000"/>
                </a:solidFill>
              </a:rPr>
              <a:t>đủ</a:t>
            </a:r>
            <a:r>
              <a:rPr lang="en-US" dirty="0">
                <a:solidFill>
                  <a:srgbClr val="FF0000"/>
                </a:solidFill>
              </a:rPr>
              <a:t> </a:t>
            </a:r>
            <a:r>
              <a:rPr lang="en-US" dirty="0" err="1">
                <a:solidFill>
                  <a:srgbClr val="FF0000"/>
                </a:solidFill>
              </a:rPr>
              <a:t>rồi</a:t>
            </a:r>
            <a:r>
              <a:rPr lang="en-US" dirty="0">
                <a:solidFill>
                  <a:srgbClr val="FF0000"/>
                </a:solidFill>
              </a:rPr>
              <a:t> </a:t>
            </a:r>
            <a:r>
              <a:rPr lang="en-US" dirty="0" err="1">
                <a:solidFill>
                  <a:srgbClr val="FF0000"/>
                </a:solidFill>
              </a:rPr>
              <a:t>thì</a:t>
            </a:r>
            <a:r>
              <a:rPr lang="en-US" dirty="0">
                <a:solidFill>
                  <a:srgbClr val="FF0000"/>
                </a:solidFill>
              </a:rPr>
              <a:t> HC </a:t>
            </a:r>
            <a:r>
              <a:rPr lang="en-US" dirty="0" err="1">
                <a:solidFill>
                  <a:srgbClr val="FF0000"/>
                </a:solidFill>
              </a:rPr>
              <a:t>tăng</a:t>
            </a:r>
            <a:r>
              <a:rPr lang="en-US" dirty="0">
                <a:solidFill>
                  <a:srgbClr val="FF0000"/>
                </a:solidFill>
              </a:rPr>
              <a:t> </a:t>
            </a:r>
            <a:r>
              <a:rPr lang="en-US" dirty="0" err="1">
                <a:solidFill>
                  <a:srgbClr val="FF0000"/>
                </a:solidFill>
              </a:rPr>
              <a:t>rất</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nhanh</a:t>
            </a:r>
            <a:r>
              <a:rPr lang="en-US" dirty="0">
                <a:solidFill>
                  <a:srgbClr val="FF0000"/>
                </a:solidFill>
              </a:rPr>
              <a:t>, </a:t>
            </a:r>
            <a:r>
              <a:rPr lang="en-US" dirty="0" err="1">
                <a:solidFill>
                  <a:srgbClr val="FF0000"/>
                </a:solidFill>
              </a:rPr>
              <a:t>lúc</a:t>
            </a:r>
            <a:r>
              <a:rPr lang="en-US" dirty="0">
                <a:solidFill>
                  <a:srgbClr val="FF0000"/>
                </a:solidFill>
              </a:rPr>
              <a:t> </a:t>
            </a:r>
            <a:r>
              <a:rPr lang="en-US" dirty="0" err="1">
                <a:solidFill>
                  <a:srgbClr val="FF0000"/>
                </a:solidFill>
              </a:rPr>
              <a:t>này</a:t>
            </a:r>
            <a:r>
              <a:rPr lang="en-US" dirty="0">
                <a:solidFill>
                  <a:srgbClr val="FF0000"/>
                </a:solidFill>
              </a:rPr>
              <a:t> HCL </a:t>
            </a:r>
            <a:r>
              <a:rPr lang="en-US" dirty="0" err="1">
                <a:solidFill>
                  <a:srgbClr val="FF0000"/>
                </a:solidFill>
              </a:rPr>
              <a:t>cũng</a:t>
            </a:r>
            <a:r>
              <a:rPr lang="en-US" dirty="0">
                <a:solidFill>
                  <a:srgbClr val="FF0000"/>
                </a:solidFill>
              </a:rPr>
              <a:t> </a:t>
            </a:r>
            <a:r>
              <a:rPr lang="en-US" dirty="0" err="1">
                <a:solidFill>
                  <a:srgbClr val="FF0000"/>
                </a:solidFill>
              </a:rPr>
              <a:t>giảm</a:t>
            </a:r>
            <a:r>
              <a:rPr lang="en-US" dirty="0">
                <a:solidFill>
                  <a:srgbClr val="FF0000"/>
                </a:solidFill>
              </a:rPr>
              <a:t> </a:t>
            </a:r>
            <a:r>
              <a:rPr lang="en-US" dirty="0" err="1">
                <a:solidFill>
                  <a:srgbClr val="FF0000"/>
                </a:solidFill>
              </a:rPr>
              <a:t>luôn</a:t>
            </a:r>
            <a:r>
              <a:rPr lang="en-US" dirty="0">
                <a:solidFill>
                  <a:srgbClr val="FF0000"/>
                </a:solidFill>
              </a:rPr>
              <a:t>.</a:t>
            </a:r>
            <a:endParaRPr lang="vi-VN" dirty="0">
              <a:solidFill>
                <a:srgbClr val="FF0000"/>
              </a:solidFill>
            </a:endParaRPr>
          </a:p>
        </p:txBody>
      </p:sp>
    </p:spTree>
    <p:extLst>
      <p:ext uri="{BB962C8B-B14F-4D97-AF65-F5344CB8AC3E}">
        <p14:creationId xmlns:p14="http://schemas.microsoft.com/office/powerpoint/2010/main" val="354564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body" idx="1"/>
          </p:nvPr>
        </p:nvSpPr>
        <p:spPr>
          <a:xfrm>
            <a:off x="270137" y="415137"/>
            <a:ext cx="8520600" cy="445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b="1" i="1" dirty="0">
                <a:latin typeface="Times New Roman" panose="02020603050405020304" pitchFamily="18" charset="0"/>
                <a:cs typeface="Times New Roman" panose="02020603050405020304" pitchFamily="18" charset="0"/>
              </a:rPr>
              <a:t>2. </a:t>
            </a:r>
            <a:r>
              <a:rPr lang="vi" sz="1600" b="1" dirty="0">
                <a:latin typeface="+mj-lt"/>
                <a:cs typeface="Times New Roman" panose="02020603050405020304" pitchFamily="18" charset="0"/>
              </a:rPr>
              <a:t>PHẾT MÁU NGOẠI BIÊN</a:t>
            </a:r>
            <a:endParaRPr sz="1600" b="1" dirty="0">
              <a:latin typeface="+mj-lt"/>
              <a:cs typeface="Times New Roman" panose="02020603050405020304" pitchFamily="18" charset="0"/>
            </a:endParaRPr>
          </a:p>
          <a:p>
            <a:pPr marL="285750" lvl="0" indent="-285750" algn="l" rtl="0">
              <a:spcBef>
                <a:spcPts val="1200"/>
              </a:spcBef>
              <a:spcAft>
                <a:spcPts val="0"/>
              </a:spcAft>
              <a:buFont typeface="Arial" panose="020B0604020202020204" pitchFamily="34" charset="0"/>
              <a:buChar char="•"/>
            </a:pPr>
            <a:r>
              <a:rPr lang="vi" sz="1600" dirty="0">
                <a:latin typeface="Times New Roman" panose="02020603050405020304" pitchFamily="18" charset="0"/>
                <a:cs typeface="Times New Roman" panose="02020603050405020304" pitchFamily="18" charset="0"/>
              </a:rPr>
              <a:t>Bạch cầu:14.780/mm3 %NEU: 45</a:t>
            </a:r>
            <a:endParaRPr sz="1600" dirty="0">
              <a:latin typeface="Times New Roman" panose="02020603050405020304" pitchFamily="18" charset="0"/>
              <a:cs typeface="Times New Roman" panose="02020603050405020304" pitchFamily="18" charset="0"/>
            </a:endParaRPr>
          </a:p>
          <a:p>
            <a:pPr marL="742950" lvl="1" indent="-285750">
              <a:spcBef>
                <a:spcPts val="1200"/>
              </a:spcBef>
              <a:buFont typeface="Courier New" panose="02070309020205020404" pitchFamily="49" charset="0"/>
              <a:buChar char="o"/>
            </a:pPr>
            <a:r>
              <a:rPr lang="vi" sz="1600" dirty="0">
                <a:latin typeface="Times New Roman" panose="02020603050405020304" pitchFamily="18" charset="0"/>
                <a:cs typeface="Times New Roman" panose="02020603050405020304" pitchFamily="18" charset="0"/>
              </a:rPr>
              <a:t>%EOS:15</a:t>
            </a:r>
            <a:endParaRPr sz="1600" dirty="0">
              <a:latin typeface="Times New Roman" panose="02020603050405020304" pitchFamily="18" charset="0"/>
              <a:cs typeface="Times New Roman" panose="02020603050405020304" pitchFamily="18" charset="0"/>
            </a:endParaRPr>
          </a:p>
          <a:p>
            <a:pPr marL="742950" lvl="1" indent="-285750">
              <a:spcBef>
                <a:spcPts val="1200"/>
              </a:spcBef>
              <a:buFont typeface="Courier New" panose="02070309020205020404" pitchFamily="49" charset="0"/>
              <a:buChar char="o"/>
            </a:pPr>
            <a:r>
              <a:rPr lang="vi" sz="1600" dirty="0">
                <a:latin typeface="Times New Roman" panose="02020603050405020304" pitchFamily="18" charset="0"/>
                <a:cs typeface="Times New Roman" panose="02020603050405020304" pitchFamily="18" charset="0"/>
              </a:rPr>
              <a:t>%BASO:0 </a:t>
            </a:r>
            <a:endParaRPr sz="1600" dirty="0">
              <a:latin typeface="Times New Roman" panose="02020603050405020304" pitchFamily="18" charset="0"/>
              <a:cs typeface="Times New Roman" panose="02020603050405020304" pitchFamily="18" charset="0"/>
            </a:endParaRPr>
          </a:p>
          <a:p>
            <a:pPr marL="742950" lvl="1" indent="-285750">
              <a:spcBef>
                <a:spcPts val="1200"/>
              </a:spcBef>
              <a:buFont typeface="Courier New" panose="02070309020205020404" pitchFamily="49" charset="0"/>
              <a:buChar char="o"/>
            </a:pPr>
            <a:r>
              <a:rPr lang="vi" sz="1600" dirty="0">
                <a:latin typeface="Times New Roman" panose="02020603050405020304" pitchFamily="18" charset="0"/>
                <a:cs typeface="Times New Roman" panose="02020603050405020304" pitchFamily="18" charset="0"/>
              </a:rPr>
              <a:t>%LYM:35 </a:t>
            </a:r>
            <a:endParaRPr sz="1600" dirty="0">
              <a:latin typeface="Times New Roman" panose="02020603050405020304" pitchFamily="18" charset="0"/>
              <a:cs typeface="Times New Roman" panose="02020603050405020304" pitchFamily="18" charset="0"/>
            </a:endParaRPr>
          </a:p>
          <a:p>
            <a:pPr marL="742950" lvl="1" indent="-285750">
              <a:spcBef>
                <a:spcPts val="1200"/>
              </a:spcBef>
              <a:buFont typeface="Courier New" panose="02070309020205020404" pitchFamily="49" charset="0"/>
              <a:buChar char="o"/>
            </a:pPr>
            <a:r>
              <a:rPr lang="vi" sz="1600" dirty="0">
                <a:latin typeface="Times New Roman" panose="02020603050405020304" pitchFamily="18" charset="0"/>
                <a:cs typeface="Times New Roman" panose="02020603050405020304" pitchFamily="18" charset="0"/>
              </a:rPr>
              <a:t>%MONO:05</a:t>
            </a:r>
            <a:endParaRPr sz="1600" dirty="0">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 typeface="Arial" panose="020B0604020202020204" pitchFamily="34" charset="0"/>
              <a:buChar char="•"/>
            </a:pPr>
            <a:r>
              <a:rPr lang="vi" sz="1600" dirty="0">
                <a:latin typeface="Times New Roman" panose="02020603050405020304" pitchFamily="18" charset="0"/>
                <a:cs typeface="Times New Roman" panose="02020603050405020304" pitchFamily="18" charset="0"/>
              </a:rPr>
              <a:t>Hồng cầu: </a:t>
            </a:r>
            <a:r>
              <a:rPr lang="vi" sz="1600" b="1" dirty="0">
                <a:latin typeface="Times New Roman" panose="02020603050405020304" pitchFamily="18" charset="0"/>
                <a:cs typeface="Times New Roman" panose="02020603050405020304" pitchFamily="18" charset="0"/>
              </a:rPr>
              <a:t>nhược sắc. kích thước, hình dạng thay đổi(++)</a:t>
            </a:r>
            <a:r>
              <a:rPr lang="vi" sz="1600" dirty="0">
                <a:latin typeface="Times New Roman" panose="02020603050405020304" pitchFamily="18" charset="0"/>
                <a:cs typeface="Times New Roman" panose="02020603050405020304" pitchFamily="18" charset="0"/>
              </a:rPr>
              <a:t>, dị dạng(+). </a:t>
            </a:r>
            <a:r>
              <a:rPr lang="vi" sz="1600" b="1" dirty="0">
                <a:latin typeface="Times New Roman" panose="02020603050405020304" pitchFamily="18" charset="0"/>
                <a:cs typeface="Times New Roman" panose="02020603050405020304" pitchFamily="18" charset="0"/>
              </a:rPr>
              <a:t>Hồng câu kích thước nhỏ (+)</a:t>
            </a:r>
            <a:r>
              <a:rPr lang="vi" sz="1600" dirty="0">
                <a:latin typeface="Times New Roman" panose="02020603050405020304" pitchFamily="18" charset="0"/>
                <a:cs typeface="Times New Roman" panose="02020603050405020304" pitchFamily="18" charset="0"/>
              </a:rPr>
              <a:t>. Hồng cầu đa sắc(++). Mảnh vỡ ít.</a:t>
            </a:r>
            <a:endParaRPr sz="1600" dirty="0">
              <a:latin typeface="Times New Roman" panose="02020603050405020304" pitchFamily="18" charset="0"/>
              <a:cs typeface="Times New Roman" panose="02020603050405020304" pitchFamily="18" charset="0"/>
            </a:endParaRPr>
          </a:p>
          <a:p>
            <a:pPr marL="285750" lvl="0" indent="-285750" algn="l" rtl="0">
              <a:spcBef>
                <a:spcPts val="1200"/>
              </a:spcBef>
              <a:spcAft>
                <a:spcPts val="1200"/>
              </a:spcAft>
              <a:buFont typeface="Arial" panose="020B0604020202020204" pitchFamily="34" charset="0"/>
              <a:buChar char="•"/>
            </a:pPr>
            <a:r>
              <a:rPr lang="vi" sz="1600" dirty="0">
                <a:latin typeface="Times New Roman" panose="02020603050405020304" pitchFamily="18" charset="0"/>
                <a:cs typeface="Times New Roman" panose="02020603050405020304" pitchFamily="18" charset="0"/>
              </a:rPr>
              <a:t>Tiểu cầu: 1090000/mm3</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romanUcPeriod"/>
            </a:pPr>
            <a:r>
              <a:rPr lang="vi"/>
              <a:t>HÀNH CHÍNH</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dirty="0"/>
              <a:t>Họ và tên: Nguyễn Anh Đạt</a:t>
            </a:r>
            <a:endParaRPr dirty="0"/>
          </a:p>
          <a:p>
            <a:pPr marL="457200" lvl="0" indent="-342900" algn="l" rtl="0">
              <a:spcBef>
                <a:spcPts val="0"/>
              </a:spcBef>
              <a:spcAft>
                <a:spcPts val="0"/>
              </a:spcAft>
              <a:buSzPts val="1800"/>
              <a:buChar char="-"/>
            </a:pPr>
            <a:r>
              <a:rPr lang="vi" dirty="0"/>
              <a:t>Giới: Nam</a:t>
            </a:r>
            <a:endParaRPr dirty="0"/>
          </a:p>
          <a:p>
            <a:pPr marL="457200" lvl="0" indent="-342900" algn="l" rtl="0">
              <a:spcBef>
                <a:spcPts val="0"/>
              </a:spcBef>
              <a:spcAft>
                <a:spcPts val="0"/>
              </a:spcAft>
              <a:buSzPts val="1800"/>
              <a:buChar char="-"/>
            </a:pPr>
            <a:r>
              <a:rPr lang="vi" dirty="0"/>
              <a:t>Tuổi: 2 tuổi</a:t>
            </a:r>
            <a:r>
              <a:rPr lang="en-US" dirty="0"/>
              <a:t> 2 tháng</a:t>
            </a:r>
            <a:r>
              <a:rPr lang="vi" dirty="0"/>
              <a:t> (19/08/2018)</a:t>
            </a:r>
            <a:endParaRPr dirty="0"/>
          </a:p>
          <a:p>
            <a:pPr marL="457200" lvl="0" indent="-342900" algn="l" rtl="0">
              <a:spcBef>
                <a:spcPts val="0"/>
              </a:spcBef>
              <a:spcAft>
                <a:spcPts val="0"/>
              </a:spcAft>
              <a:buSzPts val="1800"/>
              <a:buChar char="-"/>
            </a:pPr>
            <a:r>
              <a:rPr lang="vi" dirty="0"/>
              <a:t>Địa chỉ: Gò Dầu, Tây Ninh</a:t>
            </a:r>
            <a:endParaRPr dirty="0"/>
          </a:p>
          <a:p>
            <a:pPr marL="457200" lvl="0" indent="-342900" algn="l" rtl="0">
              <a:spcBef>
                <a:spcPts val="0"/>
              </a:spcBef>
              <a:spcAft>
                <a:spcPts val="0"/>
              </a:spcAft>
              <a:buSzPts val="1800"/>
              <a:buChar char="-"/>
            </a:pPr>
            <a:r>
              <a:rPr lang="vi" dirty="0"/>
              <a:t>Nhập viện: 13/11/2020 P.310</a:t>
            </a:r>
            <a:endParaRPr dirty="0"/>
          </a:p>
          <a:p>
            <a:pPr marL="457200" lvl="0" indent="-342900" algn="l" rtl="0">
              <a:spcBef>
                <a:spcPts val="0"/>
              </a:spcBef>
              <a:spcAft>
                <a:spcPts val="0"/>
              </a:spcAft>
              <a:buSzPts val="1800"/>
              <a:buChar char="-"/>
            </a:pPr>
            <a:r>
              <a:rPr lang="vi" dirty="0"/>
              <a:t>Khoa SXH- Huyết học BV Nhi Đồng 1</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33"/>
          <p:cNvSpPr txBox="1">
            <a:spLocks noGrp="1"/>
          </p:cNvSpPr>
          <p:nvPr>
            <p:ph type="body" idx="1"/>
          </p:nvPr>
        </p:nvSpPr>
        <p:spPr>
          <a:xfrm>
            <a:off x="332482" y="310812"/>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latin typeface="+mj-lt"/>
                <a:cs typeface="Times New Roman" panose="02020603050405020304" pitchFamily="18" charset="0"/>
              </a:rPr>
              <a:t>3</a:t>
            </a:r>
            <a:r>
              <a:rPr lang="vi" sz="1600" b="1" dirty="0">
                <a:latin typeface="+mj-lt"/>
                <a:cs typeface="Times New Roman" panose="02020603050405020304" pitchFamily="18" charset="0"/>
              </a:rPr>
              <a:t>. SINH HOÁ MÁU</a:t>
            </a:r>
            <a:endParaRPr sz="1600" b="1" dirty="0">
              <a:latin typeface="+mj-lt"/>
              <a:cs typeface="Times New Roman" panose="02020603050405020304" pitchFamily="18" charset="0"/>
            </a:endParaRPr>
          </a:p>
          <a:p>
            <a:pPr marL="285750" lvl="0" indent="-285750" algn="l" rtl="0">
              <a:spcBef>
                <a:spcPts val="1200"/>
              </a:spcBef>
              <a:spcAft>
                <a:spcPts val="0"/>
              </a:spcAft>
              <a:buFontTx/>
              <a:buChar char="-"/>
            </a:pPr>
            <a:r>
              <a:rPr lang="vi" sz="1600" dirty="0">
                <a:latin typeface="Times New Roman" panose="02020603050405020304" pitchFamily="18" charset="0"/>
                <a:cs typeface="Times New Roman" panose="02020603050405020304" pitchFamily="18" charset="0"/>
              </a:rPr>
              <a:t>Ure: 4,95 mmol/L</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Tx/>
              <a:buChar char="-"/>
            </a:pPr>
            <a:r>
              <a:rPr lang="vi" sz="1600" dirty="0">
                <a:latin typeface="Times New Roman" panose="02020603050405020304" pitchFamily="18" charset="0"/>
                <a:cs typeface="Times New Roman" panose="02020603050405020304" pitchFamily="18" charset="0"/>
              </a:rPr>
              <a:t>Creatinine: 45,8 umol/L</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Tx/>
              <a:buChar char="-"/>
            </a:pPr>
            <a:r>
              <a:rPr lang="vi" sz="1600" dirty="0">
                <a:latin typeface="Times New Roman" panose="02020603050405020304" pitchFamily="18" charset="0"/>
                <a:cs typeface="Times New Roman" panose="02020603050405020304" pitchFamily="18" charset="0"/>
              </a:rPr>
              <a:t>AST: 30,44 UI/L</a:t>
            </a:r>
            <a:endParaRPr sz="1600" dirty="0">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Tx/>
              <a:buChar char="-"/>
            </a:pPr>
            <a:r>
              <a:rPr lang="vi" sz="1600" dirty="0">
                <a:latin typeface="Times New Roman" panose="02020603050405020304" pitchFamily="18" charset="0"/>
                <a:cs typeface="Times New Roman" panose="02020603050405020304" pitchFamily="18" charset="0"/>
              </a:rPr>
              <a:t>ALT: 22,97 UI/L</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Tx/>
              <a:buChar char="-"/>
            </a:pPr>
            <a:r>
              <a:rPr lang="vi" sz="1600" b="1" dirty="0">
                <a:latin typeface="Times New Roman" panose="02020603050405020304" pitchFamily="18" charset="0"/>
                <a:cs typeface="Times New Roman" panose="02020603050405020304" pitchFamily="18" charset="0"/>
              </a:rPr>
              <a:t>Ferritin: 11,11 ug/L </a:t>
            </a:r>
            <a:r>
              <a:rPr lang="vi" sz="1600" dirty="0">
                <a:latin typeface="Times New Roman" panose="02020603050405020304" pitchFamily="18" charset="0"/>
                <a:cs typeface="Times New Roman" panose="02020603050405020304" pitchFamily="18" charset="0"/>
              </a:rPr>
              <a:t>=&gt; thiếu Fe</a:t>
            </a:r>
            <a:endParaRPr lang="en-US" sz="16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lang="en-US" sz="1600" dirty="0">
              <a:latin typeface="Times New Roman" panose="02020603050405020304" pitchFamily="18" charset="0"/>
              <a:cs typeface="Times New Roman" panose="02020603050405020304" pitchFamily="18" charset="0"/>
            </a:endParaRPr>
          </a:p>
          <a:p>
            <a:pPr marL="0" lvl="0" indent="0">
              <a:buNone/>
            </a:pPr>
            <a:r>
              <a:rPr lang="en-US" sz="1600" b="1" dirty="0">
                <a:latin typeface="+mj-lt"/>
                <a:cs typeface="Times New Roman" panose="02020603050405020304" pitchFamily="18" charset="0"/>
              </a:rPr>
              <a:t>4</a:t>
            </a:r>
            <a:r>
              <a:rPr lang="en-US" sz="1600" dirty="0">
                <a:latin typeface="+mj-lt"/>
                <a:cs typeface="Times New Roman" panose="02020603050405020304" pitchFamily="18" charset="0"/>
              </a:rPr>
              <a:t>.</a:t>
            </a:r>
            <a:r>
              <a:rPr lang="vi-VN" sz="1600" b="1" dirty="0">
                <a:latin typeface="+mj-lt"/>
              </a:rPr>
              <a:t> </a:t>
            </a:r>
            <a:r>
              <a:rPr lang="vi-VN" sz="1600" b="1" dirty="0">
                <a:latin typeface="Arial" panose="020B0604020202020204" pitchFamily="34" charset="0"/>
                <a:cs typeface="Arial" panose="020B0604020202020204" pitchFamily="34" charset="0"/>
              </a:rPr>
              <a:t>ĐIỆN DI HB</a:t>
            </a:r>
          </a:p>
          <a:p>
            <a:pPr marL="0" lvl="0" indent="0">
              <a:spcBef>
                <a:spcPts val="1200"/>
              </a:spcBef>
              <a:spcAft>
                <a:spcPts val="1200"/>
              </a:spcAft>
              <a:buNone/>
            </a:pPr>
            <a:r>
              <a:rPr lang="vi-VN" sz="1600" dirty="0"/>
              <a:t>HbA: 98,3% ; HbA2:1,7% </a:t>
            </a:r>
            <a:r>
              <a:rPr lang="en-US" sz="1600" dirty="0"/>
              <a:t> </a:t>
            </a:r>
            <a:r>
              <a:rPr lang="vi-VN" sz="1600" dirty="0"/>
              <a:t>⇨</a:t>
            </a:r>
            <a:r>
              <a:rPr lang="en-US" sz="1600" dirty="0"/>
              <a:t> kết quả bình thường</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XII. CHẨN ĐOÁN XÁC ĐỊNH</a:t>
            </a:r>
            <a:endParaRPr/>
          </a:p>
        </p:txBody>
      </p:sp>
      <p:sp>
        <p:nvSpPr>
          <p:cNvPr id="181" name="Google Shape;181;p35"/>
          <p:cNvSpPr txBox="1">
            <a:spLocks noGrp="1"/>
          </p:cNvSpPr>
          <p:nvPr>
            <p:ph type="body" idx="1"/>
          </p:nvPr>
        </p:nvSpPr>
        <p:spPr>
          <a:xfrm>
            <a:off x="311700" y="1152475"/>
            <a:ext cx="8520600" cy="390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solidFill>
                <a:srgbClr val="FF0000"/>
              </a:solidFill>
            </a:endParaRPr>
          </a:p>
          <a:p>
            <a:pPr marL="0" lvl="0" indent="0" algn="l" rtl="0">
              <a:spcBef>
                <a:spcPts val="0"/>
              </a:spcBef>
              <a:spcAft>
                <a:spcPts val="1200"/>
              </a:spcAft>
              <a:buNone/>
            </a:pPr>
            <a:endParaRPr lang="en-US" dirty="0">
              <a:solidFill>
                <a:srgbClr val="FF0000"/>
              </a:solidFill>
            </a:endParaRPr>
          </a:p>
          <a:p>
            <a:pPr marL="0" lvl="0" indent="0" algn="l" rtl="0">
              <a:spcBef>
                <a:spcPts val="0"/>
              </a:spcBef>
              <a:spcAft>
                <a:spcPts val="1200"/>
              </a:spcAft>
              <a:buNone/>
            </a:pPr>
            <a:r>
              <a:rPr lang="vi" dirty="0">
                <a:solidFill>
                  <a:srgbClr val="FF0000"/>
                </a:solidFill>
              </a:rPr>
              <a:t>Thiếu máu </a:t>
            </a:r>
            <a:r>
              <a:rPr lang="en-US" dirty="0" err="1">
                <a:solidFill>
                  <a:srgbClr val="FF0000"/>
                </a:solidFill>
              </a:rPr>
              <a:t>thiếu</a:t>
            </a:r>
            <a:r>
              <a:rPr lang="en-US" dirty="0">
                <a:solidFill>
                  <a:srgbClr val="FF0000"/>
                </a:solidFill>
              </a:rPr>
              <a:t> </a:t>
            </a:r>
            <a:r>
              <a:rPr lang="en-US" dirty="0" err="1">
                <a:solidFill>
                  <a:srgbClr val="FF0000"/>
                </a:solidFill>
              </a:rPr>
              <a:t>sắt</a:t>
            </a:r>
            <a:r>
              <a:rPr lang="vi" dirty="0">
                <a:solidFill>
                  <a:srgbClr val="FF0000"/>
                </a:solidFill>
              </a:rPr>
              <a:t> mức độ </a:t>
            </a:r>
            <a:r>
              <a:rPr lang="en-US" dirty="0">
                <a:solidFill>
                  <a:srgbClr val="FF0000"/>
                </a:solidFill>
              </a:rPr>
              <a:t>nặng </a:t>
            </a:r>
            <a:r>
              <a:rPr lang="vi" dirty="0">
                <a:solidFill>
                  <a:srgbClr val="FF0000"/>
                </a:solidFill>
              </a:rPr>
              <a:t>do thiếu máu thiếu sắt do chế </a:t>
            </a:r>
            <a:r>
              <a:rPr lang="en-US" dirty="0" err="1">
                <a:solidFill>
                  <a:srgbClr val="FF0000"/>
                </a:solidFill>
              </a:rPr>
              <a:t>độ</a:t>
            </a:r>
            <a:r>
              <a:rPr lang="en-US" dirty="0">
                <a:solidFill>
                  <a:srgbClr val="FF0000"/>
                </a:solidFill>
              </a:rPr>
              <a:t> </a:t>
            </a:r>
            <a:r>
              <a:rPr lang="en-US" dirty="0" err="1">
                <a:solidFill>
                  <a:srgbClr val="FF0000"/>
                </a:solidFill>
              </a:rPr>
              <a:t>ăn</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phù</a:t>
            </a:r>
            <a:r>
              <a:rPr lang="en-US" dirty="0">
                <a:solidFill>
                  <a:srgbClr val="FF0000"/>
                </a:solidFill>
              </a:rPr>
              <a:t> </a:t>
            </a:r>
            <a:r>
              <a:rPr lang="en-US" dirty="0" err="1">
                <a:solidFill>
                  <a:srgbClr val="FF0000"/>
                </a:solidFill>
              </a:rPr>
              <a:t>hợp</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giảm</a:t>
            </a:r>
            <a:r>
              <a:rPr lang="en-US" dirty="0">
                <a:solidFill>
                  <a:srgbClr val="FF0000"/>
                </a:solidFill>
              </a:rPr>
              <a:t> </a:t>
            </a:r>
            <a:r>
              <a:rPr lang="en-US" dirty="0" err="1">
                <a:solidFill>
                  <a:srgbClr val="FF0000"/>
                </a:solidFill>
              </a:rPr>
              <a:t>dự</a:t>
            </a:r>
            <a:r>
              <a:rPr lang="en-US" dirty="0">
                <a:solidFill>
                  <a:srgbClr val="FF0000"/>
                </a:solidFill>
              </a:rPr>
              <a:t> </a:t>
            </a:r>
            <a:r>
              <a:rPr lang="en-US" dirty="0" err="1">
                <a:solidFill>
                  <a:srgbClr val="FF0000"/>
                </a:solidFill>
              </a:rPr>
              <a:t>trữ</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thai</a:t>
            </a:r>
            <a:r>
              <a:rPr lang="en-US" dirty="0">
                <a:solidFill>
                  <a:srgbClr val="FF0000"/>
                </a:solidFill>
              </a:rPr>
              <a:t> </a:t>
            </a:r>
            <a:r>
              <a:rPr lang="en-US" dirty="0" err="1">
                <a:solidFill>
                  <a:srgbClr val="FF0000"/>
                </a:solidFill>
              </a:rPr>
              <a:t>kỳ</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dõi</a:t>
            </a:r>
            <a:r>
              <a:rPr lang="en-US" dirty="0">
                <a:solidFill>
                  <a:srgbClr val="FF0000"/>
                </a:solidFill>
              </a:rPr>
              <a:t> </a:t>
            </a:r>
            <a:r>
              <a:rPr lang="en-US" dirty="0" err="1">
                <a:solidFill>
                  <a:srgbClr val="FF0000"/>
                </a:solidFill>
              </a:rPr>
              <a:t>nhiễm</a:t>
            </a:r>
            <a:r>
              <a:rPr lang="en-US" dirty="0">
                <a:solidFill>
                  <a:srgbClr val="FF0000"/>
                </a:solidFill>
              </a:rPr>
              <a:t> kí </a:t>
            </a:r>
            <a:r>
              <a:rPr lang="en-US" dirty="0" err="1">
                <a:solidFill>
                  <a:srgbClr val="FF0000"/>
                </a:solidFill>
              </a:rPr>
              <a:t>sinh</a:t>
            </a:r>
            <a:r>
              <a:rPr lang="en-US" dirty="0">
                <a:solidFill>
                  <a:srgbClr val="FF0000"/>
                </a:solidFill>
              </a:rPr>
              <a:t> </a:t>
            </a:r>
            <a:r>
              <a:rPr lang="en-US" dirty="0" err="1">
                <a:solidFill>
                  <a:srgbClr val="FF0000"/>
                </a:solidFill>
              </a:rPr>
              <a:t>trùng</a:t>
            </a:r>
            <a:r>
              <a:rPr lang="en-US" dirty="0">
                <a:solidFill>
                  <a:srgbClr val="FF0000"/>
                </a:solidFill>
              </a:rPr>
              <a:t>, </a:t>
            </a:r>
            <a:r>
              <a:rPr lang="en-US" dirty="0" err="1">
                <a:solidFill>
                  <a:srgbClr val="FF0000"/>
                </a:solidFill>
              </a:rPr>
              <a:t>tiểu</a:t>
            </a:r>
            <a:r>
              <a:rPr lang="en-US" dirty="0">
                <a:solidFill>
                  <a:srgbClr val="FF0000"/>
                </a:solidFill>
              </a:rPr>
              <a:t> </a:t>
            </a:r>
            <a:r>
              <a:rPr lang="en-US" dirty="0" err="1">
                <a:solidFill>
                  <a:srgbClr val="FF0000"/>
                </a:solidFill>
              </a:rPr>
              <a:t>cầu</a:t>
            </a:r>
            <a:r>
              <a:rPr lang="en-US" dirty="0">
                <a:solidFill>
                  <a:srgbClr val="FF0000"/>
                </a:solidFill>
              </a:rPr>
              <a:t> </a:t>
            </a:r>
            <a:r>
              <a:rPr lang="en-US" dirty="0" err="1">
                <a:solidFill>
                  <a:srgbClr val="FF0000"/>
                </a:solidFill>
              </a:rPr>
              <a:t>tăng</a:t>
            </a:r>
            <a:r>
              <a:rPr lang="en-US" dirty="0">
                <a:solidFill>
                  <a:srgbClr val="FF0000"/>
                </a:solidFill>
              </a:rPr>
              <a:t> </a:t>
            </a:r>
            <a:r>
              <a:rPr lang="en-US" dirty="0" err="1">
                <a:solidFill>
                  <a:srgbClr val="FF0000"/>
                </a:solidFill>
              </a:rPr>
              <a:t>phản</a:t>
            </a:r>
            <a:r>
              <a:rPr lang="en-US" dirty="0">
                <a:solidFill>
                  <a:srgbClr val="FF0000"/>
                </a:solidFill>
              </a:rPr>
              <a:t> </a:t>
            </a:r>
            <a:r>
              <a:rPr lang="en-US" dirty="0" err="1">
                <a:solidFill>
                  <a:srgbClr val="FF0000"/>
                </a:solidFill>
              </a:rPr>
              <a:t>ứng</a:t>
            </a:r>
            <a:endParaRPr dirty="0">
              <a:solidFill>
                <a:srgbClr val="FF0000"/>
              </a:solidFill>
            </a:endParaRPr>
          </a:p>
        </p:txBody>
      </p:sp>
      <p:pic>
        <p:nvPicPr>
          <p:cNvPr id="3" name="Picture 2">
            <a:extLst>
              <a:ext uri="{FF2B5EF4-FFF2-40B4-BE49-F238E27FC236}">
                <a16:creationId xmlns:a16="http://schemas.microsoft.com/office/drawing/2014/main" id="{E602549F-3040-43B2-B541-1C8E13B1D1D0}"/>
              </a:ext>
            </a:extLst>
          </p:cNvPr>
          <p:cNvPicPr>
            <a:picLocks noChangeAspect="1"/>
          </p:cNvPicPr>
          <p:nvPr/>
        </p:nvPicPr>
        <p:blipFill>
          <a:blip r:embed="rId3"/>
          <a:stretch>
            <a:fillRect/>
          </a:stretch>
        </p:blipFill>
        <p:spPr>
          <a:xfrm>
            <a:off x="311700" y="989966"/>
            <a:ext cx="8326012" cy="6954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XIII. ĐIỀU TRỊ</a:t>
            </a:r>
            <a:endParaRPr/>
          </a:p>
        </p:txBody>
      </p:sp>
      <p:sp>
        <p:nvSpPr>
          <p:cNvPr id="187" name="Google Shape;18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t>1. Nguyên tắc điều trị</a:t>
            </a:r>
            <a:endParaRPr b="1" dirty="0"/>
          </a:p>
          <a:p>
            <a:pPr lvl="0"/>
            <a:r>
              <a:rPr lang="vi-VN" dirty="0"/>
              <a:t>Tăng tạo Hb và tạo dự trữ sắt</a:t>
            </a:r>
            <a:endParaRPr lang="en-US" dirty="0"/>
          </a:p>
          <a:p>
            <a:pPr lvl="0"/>
            <a:r>
              <a:rPr lang="en-US" dirty="0"/>
              <a:t>Điều trị nguyên nhân</a:t>
            </a:r>
          </a:p>
          <a:p>
            <a:pPr lvl="0"/>
            <a:r>
              <a:rPr lang="en-US" dirty="0"/>
              <a:t>Tăng cường sắt qua chế độ ăn giàu sắt, đồng thời hỗ trợ </a:t>
            </a:r>
            <a:r>
              <a:rPr lang="vi-VN" dirty="0"/>
              <a:t>thức ăn giàu đạm, vit C, hạn chế sữa, ngũ cốc, trà, coffee</a:t>
            </a:r>
            <a:endParaRPr lang="en-US" dirty="0"/>
          </a:p>
          <a:p>
            <a:pPr marL="0" lvl="0" indent="0" algn="l" rtl="0">
              <a:spcBef>
                <a:spcPts val="120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37"/>
          <p:cNvSpPr txBox="1">
            <a:spLocks noGrp="1"/>
          </p:cNvSpPr>
          <p:nvPr>
            <p:ph type="body" idx="1"/>
          </p:nvPr>
        </p:nvSpPr>
        <p:spPr>
          <a:xfrm>
            <a:off x="335763" y="514802"/>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600" b="1" dirty="0"/>
              <a:t>2. Điều trị cụ thể</a:t>
            </a:r>
            <a:endParaRPr sz="1600" b="1" dirty="0"/>
          </a:p>
          <a:p>
            <a:pPr marL="0" indent="0">
              <a:spcBef>
                <a:spcPts val="1200"/>
              </a:spcBef>
              <a:buClr>
                <a:schemeClr val="dk1"/>
              </a:buClr>
              <a:buSzPts val="1100"/>
              <a:buNone/>
            </a:pPr>
            <a:r>
              <a:rPr lang="en-US" sz="1600" dirty="0"/>
              <a:t>- Bổ sung sắt 4-6 mg/kg/ngày (CN: 15kg)</a:t>
            </a:r>
          </a:p>
          <a:p>
            <a:pPr marL="0" indent="0">
              <a:spcBef>
                <a:spcPts val="1200"/>
              </a:spcBef>
              <a:buClr>
                <a:schemeClr val="dk1"/>
              </a:buClr>
              <a:buSzPts val="1100"/>
              <a:buNone/>
            </a:pPr>
            <a:r>
              <a:rPr lang="en-US" sz="1600" dirty="0"/>
              <a:t>        Siro </a:t>
            </a:r>
            <a:r>
              <a:rPr lang="en-US" sz="1600" err="1"/>
              <a:t>Ferlin</a:t>
            </a:r>
            <a:r>
              <a:rPr lang="en-US" sz="1600" dirty="0"/>
              <a:t> 30mg/5ml </a:t>
            </a:r>
          </a:p>
          <a:p>
            <a:pPr marL="0" indent="0">
              <a:spcBef>
                <a:spcPts val="1200"/>
              </a:spcBef>
              <a:buClr>
                <a:schemeClr val="dk1"/>
              </a:buClr>
              <a:buSzPts val="1100"/>
              <a:buNone/>
            </a:pPr>
            <a:r>
              <a:rPr lang="en-US" sz="1600" dirty="0"/>
              <a:t>	5ml x 2 lần uống trước ăn 1 giờ</a:t>
            </a:r>
          </a:p>
          <a:p>
            <a:pPr marL="0" indent="0">
              <a:lnSpc>
                <a:spcPct val="114999"/>
              </a:lnSpc>
              <a:spcBef>
                <a:spcPts val="1200"/>
              </a:spcBef>
              <a:buSzPts val="1100"/>
              <a:buNone/>
            </a:pPr>
            <a:r>
              <a:rPr lang="en-US" sz="1600" dirty="0"/>
              <a:t>        </a:t>
            </a:r>
            <a:r>
              <a:rPr lang="en-US" sz="1600">
                <a:solidFill>
                  <a:srgbClr val="FF0000"/>
                </a:solidFill>
              </a:rPr>
              <a:t>Hoặc Ferrous sulphate 160g (chứa 50mg sắt) nếu trẻ lớn, viên thì dễ uống hơn</a:t>
            </a:r>
          </a:p>
          <a:p>
            <a:pPr marL="0" lvl="0" indent="0">
              <a:spcBef>
                <a:spcPts val="1200"/>
              </a:spcBef>
              <a:buClr>
                <a:schemeClr val="dk1"/>
              </a:buClr>
              <a:buSzPts val="1100"/>
              <a:buNone/>
            </a:pPr>
            <a:r>
              <a:rPr lang="fi-FI" sz="1600" dirty="0"/>
              <a:t>- Vitamin C 3mg/kg/ngày</a:t>
            </a:r>
          </a:p>
          <a:p>
            <a:pPr marL="0" lvl="0" indent="0">
              <a:spcBef>
                <a:spcPts val="1200"/>
              </a:spcBef>
              <a:buClr>
                <a:schemeClr val="dk1"/>
              </a:buClr>
              <a:buSzPts val="1100"/>
              <a:buNone/>
            </a:pPr>
            <a:r>
              <a:rPr lang="fi-FI" sz="1600" dirty="0"/>
              <a:t>        Siro Ceelin </a:t>
            </a:r>
            <a:r>
              <a:rPr lang="en-US" sz="1600" dirty="0"/>
              <a:t>100mg/5ml </a:t>
            </a:r>
          </a:p>
          <a:p>
            <a:pPr marL="0" lvl="0" indent="0">
              <a:spcBef>
                <a:spcPts val="1200"/>
              </a:spcBef>
              <a:buClr>
                <a:schemeClr val="dk1"/>
              </a:buClr>
              <a:buSzPts val="1100"/>
              <a:buNone/>
            </a:pPr>
            <a:r>
              <a:rPr lang="en-US" sz="1600" dirty="0"/>
              <a:t>	2ml x 2 lần uống cùng với uống sắt</a:t>
            </a:r>
          </a:p>
          <a:p>
            <a:pPr marL="285750" lvl="0" indent="-285750" algn="l" rtl="0">
              <a:spcBef>
                <a:spcPts val="1200"/>
              </a:spcBef>
              <a:spcAft>
                <a:spcPts val="0"/>
              </a:spcAft>
              <a:buClr>
                <a:schemeClr val="dk1"/>
              </a:buClr>
              <a:buSzPts val="1100"/>
              <a:buFontTx/>
              <a:buChar char="-"/>
            </a:pPr>
            <a:r>
              <a:rPr lang="en-US" sz="1600" dirty="0"/>
              <a:t>Xổ giun</a:t>
            </a:r>
          </a:p>
          <a:p>
            <a:pPr marL="0" lvl="0" indent="0" algn="l" rtl="0">
              <a:spcBef>
                <a:spcPts val="1200"/>
              </a:spcBef>
              <a:spcAft>
                <a:spcPts val="0"/>
              </a:spcAft>
              <a:buClr>
                <a:schemeClr val="dk1"/>
              </a:buClr>
              <a:buSzPts val="1100"/>
              <a:buNone/>
            </a:pPr>
            <a:r>
              <a:rPr lang="en-US" sz="1600" dirty="0"/>
              <a:t>         A</a:t>
            </a:r>
            <a:r>
              <a:rPr lang="vi" sz="1600" dirty="0"/>
              <a:t>lbendazole </a:t>
            </a:r>
            <a:r>
              <a:rPr lang="en-US" sz="1600" dirty="0"/>
              <a:t>0,4 g     1v (u)</a:t>
            </a: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CDAE07-0E6B-4DBB-9778-67C1DC1780BB}"/>
              </a:ext>
            </a:extLst>
          </p:cNvPr>
          <p:cNvSpPr>
            <a:spLocks noGrp="1"/>
          </p:cNvSpPr>
          <p:nvPr>
            <p:ph type="body" idx="1"/>
          </p:nvPr>
        </p:nvSpPr>
        <p:spPr>
          <a:xfrm>
            <a:off x="311700" y="526473"/>
            <a:ext cx="8520600" cy="4042402"/>
          </a:xfrm>
        </p:spPr>
        <p:txBody>
          <a:bodyPr>
            <a:normAutofit fontScale="92500" lnSpcReduction="10000"/>
          </a:bodyPr>
          <a:lstStyle/>
          <a:p>
            <a:pPr marL="457200" indent="-298450">
              <a:buFontTx/>
              <a:buChar char="-"/>
            </a:pPr>
            <a:r>
              <a:rPr lang="vi-VN" sz="1800" b="0" i="0" u="none" strike="noStrike" cap="none" dirty="0">
                <a:solidFill>
                  <a:srgbClr val="FF0000"/>
                </a:solidFill>
                <a:effectLst/>
                <a:latin typeface="Arial"/>
                <a:ea typeface="Arial"/>
                <a:cs typeface="Arial"/>
                <a:sym typeface="Arial"/>
              </a:rPr>
              <a:t>Trẻ em từ 12 tháng tuổi đến dưới 24 tháng tuổi: Albendazole 200mg hoặc Mebendazole 500mg liều duy nhất. </a:t>
            </a:r>
            <a:endParaRPr lang="en-US" dirty="0">
              <a:solidFill>
                <a:srgbClr val="FF0000"/>
              </a:solidFill>
            </a:endParaRPr>
          </a:p>
          <a:p>
            <a:pPr marL="457200" indent="-298450">
              <a:buFontTx/>
              <a:buChar char="-"/>
            </a:pPr>
            <a:r>
              <a:rPr lang="vi-VN" sz="1800" b="0" i="0" u="none" strike="noStrike" cap="none" dirty="0">
                <a:solidFill>
                  <a:srgbClr val="FF0000"/>
                </a:solidFill>
                <a:effectLst/>
                <a:latin typeface="Arial"/>
                <a:ea typeface="Arial"/>
                <a:cs typeface="Arial"/>
                <a:sym typeface="Arial"/>
              </a:rPr>
              <a:t>Người từ 24 tháng tuổi trở lên: Albendazole 400mg hoặc Mebendazole 500mg liều duy nhất.</a:t>
            </a:r>
            <a:endParaRPr lang="en-US" sz="1800" b="0" i="0" u="none" strike="noStrike" cap="none" dirty="0">
              <a:solidFill>
                <a:srgbClr val="FF0000"/>
              </a:solidFill>
              <a:effectLst/>
              <a:latin typeface="Arial"/>
              <a:ea typeface="Arial"/>
              <a:cs typeface="Arial"/>
              <a:sym typeface="Arial"/>
            </a:endParaRPr>
          </a:p>
          <a:p>
            <a:pPr marL="457200" indent="-298450">
              <a:buFontTx/>
              <a:buChar char="-"/>
            </a:pPr>
            <a:r>
              <a:rPr lang="en-US" sz="1800" b="0" i="0" u="none" strike="noStrike" cap="none" dirty="0" err="1">
                <a:solidFill>
                  <a:srgbClr val="FF0000"/>
                </a:solidFill>
                <a:effectLst/>
                <a:latin typeface="Arial"/>
                <a:ea typeface="Arial"/>
                <a:cs typeface="Arial"/>
                <a:sym typeface="Arial"/>
              </a:rPr>
              <a:t>Chế</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độ</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ăn</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đưa</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lên</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hàng</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đầu</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và</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ghi</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rõ</a:t>
            </a:r>
            <a:r>
              <a:rPr lang="en-US" sz="1800" b="0" i="0" u="none" strike="noStrike" cap="none" dirty="0">
                <a:solidFill>
                  <a:srgbClr val="FF0000"/>
                </a:solidFill>
                <a:effectLst/>
                <a:latin typeface="Arial"/>
                <a:ea typeface="Arial"/>
                <a:cs typeface="Arial"/>
                <a:sym typeface="Arial"/>
              </a:rPr>
              <a:t> ra </a:t>
            </a:r>
            <a:r>
              <a:rPr lang="en-US" sz="1800" b="0" i="0" u="none" strike="noStrike" cap="none" dirty="0" err="1">
                <a:solidFill>
                  <a:srgbClr val="FF0000"/>
                </a:solidFill>
                <a:effectLst/>
                <a:latin typeface="Arial"/>
                <a:ea typeface="Arial"/>
                <a:cs typeface="Arial"/>
                <a:sym typeface="Arial"/>
              </a:rPr>
              <a:t>ăn</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thế</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nào</a:t>
            </a:r>
            <a:endParaRPr lang="en-US" sz="1800" b="0" i="0" u="none" strike="noStrike" cap="none" dirty="0">
              <a:solidFill>
                <a:srgbClr val="FF0000"/>
              </a:solidFill>
              <a:effectLst/>
              <a:latin typeface="Arial"/>
              <a:ea typeface="Arial"/>
              <a:cs typeface="Arial"/>
              <a:sym typeface="Arial"/>
            </a:endParaRPr>
          </a:p>
          <a:p>
            <a:pPr marL="457200" indent="-298450">
              <a:buFontTx/>
              <a:buChar char="-"/>
            </a:pPr>
            <a:r>
              <a:rPr lang="en-US" sz="1800" b="0" i="0" u="none" strike="noStrike" cap="none" dirty="0" err="1">
                <a:solidFill>
                  <a:srgbClr val="FF0000"/>
                </a:solidFill>
                <a:effectLst/>
                <a:latin typeface="Arial"/>
                <a:ea typeface="Arial"/>
                <a:cs typeface="Arial"/>
                <a:sym typeface="Arial"/>
              </a:rPr>
              <a:t>Uống</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sắt</a:t>
            </a:r>
            <a:r>
              <a:rPr lang="en-US" sz="1800" b="0" i="0" u="none" strike="noStrike" cap="none" dirty="0">
                <a:solidFill>
                  <a:srgbClr val="FF0000"/>
                </a:solidFill>
                <a:effectLst/>
                <a:latin typeface="Arial"/>
                <a:ea typeface="Arial"/>
                <a:cs typeface="Arial"/>
                <a:sym typeface="Arial"/>
              </a:rPr>
              <a:t>: </a:t>
            </a:r>
            <a:r>
              <a:rPr lang="vi-VN" sz="1800" b="0" i="0" u="none" strike="noStrike" cap="none" dirty="0">
                <a:solidFill>
                  <a:srgbClr val="FF0000"/>
                </a:solidFill>
                <a:effectLst/>
                <a:latin typeface="Arial"/>
                <a:ea typeface="Arial"/>
                <a:cs typeface="Arial"/>
                <a:sym typeface="Arial"/>
              </a:rPr>
              <a:t>Uống sắt: nói trước là tanh, khó uống, có thể đi cầu phân đen. </a:t>
            </a:r>
            <a:r>
              <a:rPr lang="vi-VN" sz="1800" b="0" i="0" u="none" strike="noStrike" cap="none">
                <a:solidFill>
                  <a:srgbClr val="FF0000"/>
                </a:solidFill>
                <a:effectLst/>
                <a:latin typeface="Arial"/>
                <a:ea typeface="Arial"/>
                <a:cs typeface="Arial"/>
                <a:sym typeface="Arial"/>
              </a:rPr>
              <a:t>Siro tanh khó uống hơn thuốc viên (trẻ lớn mới uống viên được), siro cũng có this có that có mọt số loại dễ uống hơn, ngoài ra có thể ống 1 ly cam ép sau uống cho dễ chịu</a:t>
            </a:r>
            <a:endParaRPr lang="en-US" sz="1800" b="0" i="0" u="none" strike="noStrike" cap="none" dirty="0">
              <a:solidFill>
                <a:srgbClr val="FF0000"/>
              </a:solidFill>
              <a:effectLst/>
              <a:latin typeface="Arial"/>
              <a:ea typeface="Arial"/>
              <a:cs typeface="Arial"/>
              <a:sym typeface="Arial"/>
            </a:endParaRPr>
          </a:p>
          <a:p>
            <a:pPr marL="457200" indent="-298450">
              <a:buFontTx/>
              <a:buChar char="-"/>
            </a:pPr>
            <a:r>
              <a:rPr lang="en-US" sz="1800" b="0" i="0" u="none" strike="noStrike" cap="none" dirty="0">
                <a:solidFill>
                  <a:srgbClr val="FF0000"/>
                </a:solidFill>
                <a:effectLst/>
                <a:latin typeface="Arial"/>
                <a:ea typeface="Arial"/>
                <a:cs typeface="Arial"/>
                <a:sym typeface="Arial"/>
              </a:rPr>
              <a:t>Theo </a:t>
            </a:r>
            <a:r>
              <a:rPr lang="en-US" sz="1800" b="0" i="0" u="none" strike="noStrike" cap="none" dirty="0" err="1">
                <a:solidFill>
                  <a:srgbClr val="FF0000"/>
                </a:solidFill>
                <a:effectLst/>
                <a:latin typeface="Arial"/>
                <a:ea typeface="Arial"/>
                <a:cs typeface="Arial"/>
                <a:sym typeface="Arial"/>
              </a:rPr>
              <a:t>dõi</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thế</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nào</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trước</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khi</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bù</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sắt</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cho</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thử</a:t>
            </a:r>
            <a:r>
              <a:rPr lang="en-US" sz="1800" b="0" i="0" u="none" strike="noStrike" cap="none" dirty="0">
                <a:solidFill>
                  <a:srgbClr val="FF0000"/>
                </a:solidFill>
                <a:effectLst/>
                <a:latin typeface="Arial"/>
                <a:ea typeface="Arial"/>
                <a:cs typeface="Arial"/>
                <a:sym typeface="Arial"/>
              </a:rPr>
              <a:t> HCL </a:t>
            </a:r>
            <a:r>
              <a:rPr lang="en-US" sz="1800" b="0" i="0" u="none" strike="noStrike" cap="none" dirty="0" err="1">
                <a:solidFill>
                  <a:srgbClr val="FF0000"/>
                </a:solidFill>
                <a:effectLst/>
                <a:latin typeface="Arial"/>
                <a:ea typeface="Arial"/>
                <a:cs typeface="Arial"/>
                <a:sym typeface="Arial"/>
              </a:rPr>
              <a:t>để</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xem</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nó</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có</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tăng</a:t>
            </a:r>
            <a:r>
              <a:rPr lang="en-US" sz="1800" b="0" i="0" u="none" strike="noStrike" cap="none" dirty="0">
                <a:solidFill>
                  <a:srgbClr val="FF0000"/>
                </a:solidFill>
                <a:effectLst/>
                <a:latin typeface="Arial"/>
                <a:ea typeface="Arial"/>
                <a:cs typeface="Arial"/>
                <a:sym typeface="Arial"/>
              </a:rPr>
              <a:t> hay </a:t>
            </a:r>
            <a:r>
              <a:rPr lang="en-US" sz="1800" b="0" i="0" u="none" strike="noStrike" cap="none" dirty="0" err="1">
                <a:solidFill>
                  <a:srgbClr val="FF0000"/>
                </a:solidFill>
                <a:effectLst/>
                <a:latin typeface="Arial"/>
                <a:ea typeface="Arial"/>
                <a:cs typeface="Arial"/>
                <a:sym typeface="Arial"/>
              </a:rPr>
              <a:t>không</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Ngày</a:t>
            </a:r>
            <a:r>
              <a:rPr lang="en-US" sz="1800" b="0" i="0" u="none" strike="noStrike" cap="none" dirty="0">
                <a:solidFill>
                  <a:srgbClr val="FF0000"/>
                </a:solidFill>
                <a:effectLst/>
                <a:latin typeface="Arial"/>
                <a:ea typeface="Arial"/>
                <a:cs typeface="Arial"/>
                <a:sym typeface="Arial"/>
              </a:rPr>
              <a:t> 2: </a:t>
            </a:r>
            <a:r>
              <a:rPr lang="en-US" sz="1800" b="0" i="0" u="none" strike="noStrike" cap="none" dirty="0" err="1">
                <a:solidFill>
                  <a:srgbClr val="FF0000"/>
                </a:solidFill>
                <a:effectLst/>
                <a:latin typeface="Arial"/>
                <a:ea typeface="Arial"/>
                <a:cs typeface="Arial"/>
                <a:sym typeface="Arial"/>
              </a:rPr>
              <a:t>làm</a:t>
            </a:r>
            <a:r>
              <a:rPr lang="en-US" sz="1800" b="0" i="0" u="none" strike="noStrike" cap="none" dirty="0">
                <a:solidFill>
                  <a:srgbClr val="FF0000"/>
                </a:solidFill>
                <a:effectLst/>
                <a:latin typeface="Arial"/>
                <a:ea typeface="Arial"/>
                <a:cs typeface="Arial"/>
                <a:sym typeface="Arial"/>
              </a:rPr>
              <a:t> CTM, HCL. Theo </a:t>
            </a:r>
            <a:r>
              <a:rPr lang="en-US" sz="1800" b="0" i="0" u="none" strike="noStrike" cap="none" dirty="0" err="1">
                <a:solidFill>
                  <a:srgbClr val="FF0000"/>
                </a:solidFill>
                <a:effectLst/>
                <a:latin typeface="Arial"/>
                <a:ea typeface="Arial"/>
                <a:cs typeface="Arial"/>
                <a:sym typeface="Arial"/>
              </a:rPr>
              <a:t>dõi</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các</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dấu</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hiệu</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tắc</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mạch</a:t>
            </a:r>
            <a:endParaRPr lang="en-US" sz="1800" b="0" i="0" u="none" strike="noStrike" cap="none" dirty="0">
              <a:solidFill>
                <a:srgbClr val="FF0000"/>
              </a:solidFill>
              <a:effectLst/>
              <a:latin typeface="Arial"/>
              <a:ea typeface="Arial"/>
              <a:cs typeface="Arial"/>
              <a:sym typeface="Arial"/>
            </a:endParaRPr>
          </a:p>
          <a:p>
            <a:pPr marL="457200" indent="-298450">
              <a:buFontTx/>
              <a:buChar char="-"/>
            </a:pPr>
            <a:r>
              <a:rPr lang="en-US" sz="1800" b="0" i="0" u="none" strike="noStrike" cap="none" dirty="0" err="1">
                <a:solidFill>
                  <a:srgbClr val="FF0000"/>
                </a:solidFill>
                <a:effectLst/>
                <a:latin typeface="Arial"/>
                <a:ea typeface="Arial"/>
                <a:cs typeface="Arial"/>
                <a:sym typeface="Arial"/>
              </a:rPr>
              <a:t>Điều</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trị</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sắt</a:t>
            </a:r>
            <a:r>
              <a:rPr lang="en-US" sz="1800" b="0" i="0" u="none" strike="noStrike" cap="none" dirty="0">
                <a:solidFill>
                  <a:srgbClr val="FF0000"/>
                </a:solidFill>
                <a:effectLst/>
                <a:latin typeface="Arial"/>
                <a:ea typeface="Arial"/>
                <a:cs typeface="Arial"/>
                <a:sym typeface="Arial"/>
              </a:rPr>
              <a:t> them 1-3 </a:t>
            </a:r>
            <a:r>
              <a:rPr lang="en-US" sz="1800" b="0" i="0" u="none" strike="noStrike" cap="none" dirty="0" err="1">
                <a:solidFill>
                  <a:srgbClr val="FF0000"/>
                </a:solidFill>
                <a:effectLst/>
                <a:latin typeface="Arial"/>
                <a:ea typeface="Arial"/>
                <a:cs typeface="Arial"/>
                <a:sym typeface="Arial"/>
              </a:rPr>
              <a:t>tháng</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để</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tái</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lạp</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dự</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trữ</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sắt</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trong</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thời</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gian</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theo</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dõi</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đánh</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giá</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đáp</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ứng</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điều</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trị</a:t>
            </a:r>
            <a:r>
              <a:rPr lang="en-US" sz="1800" b="0" i="0" u="none" strike="noStrike" cap="none" dirty="0">
                <a:solidFill>
                  <a:srgbClr val="FF0000"/>
                </a:solidFill>
                <a:effectLst/>
                <a:latin typeface="Arial"/>
                <a:ea typeface="Arial"/>
                <a:cs typeface="Arial"/>
                <a:sym typeface="Arial"/>
              </a:rPr>
              <a:t>, BN </a:t>
            </a:r>
            <a:r>
              <a:rPr lang="en-US" sz="1800" b="0" i="0" u="none" strike="noStrike" cap="none" dirty="0" err="1">
                <a:solidFill>
                  <a:srgbClr val="FF0000"/>
                </a:solidFill>
                <a:effectLst/>
                <a:latin typeface="Arial"/>
                <a:ea typeface="Arial"/>
                <a:cs typeface="Arial"/>
                <a:sym typeface="Arial"/>
              </a:rPr>
              <a:t>có</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tuân</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thù</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không</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chế</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độ</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ăn</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theo</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dõi</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có</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đúng</a:t>
            </a:r>
            <a:r>
              <a:rPr lang="en-US" sz="1800" b="0" i="0" u="none" strike="noStrike" cap="none" dirty="0">
                <a:solidFill>
                  <a:srgbClr val="FF0000"/>
                </a:solidFill>
                <a:effectLst/>
                <a:latin typeface="Arial"/>
                <a:ea typeface="Arial"/>
                <a:cs typeface="Arial"/>
                <a:sym typeface="Arial"/>
              </a:rPr>
              <a:t> </a:t>
            </a:r>
            <a:r>
              <a:rPr lang="en-US" sz="1800" b="0" i="0" u="none" strike="noStrike" cap="none" dirty="0" err="1">
                <a:solidFill>
                  <a:srgbClr val="FF0000"/>
                </a:solidFill>
                <a:effectLst/>
                <a:latin typeface="Arial"/>
                <a:ea typeface="Arial"/>
                <a:cs typeface="Arial"/>
                <a:sym typeface="Arial"/>
              </a:rPr>
              <a:t>không</a:t>
            </a:r>
            <a:r>
              <a:rPr lang="en-US" sz="1800" b="0" i="0" u="none" strike="noStrike" cap="none" dirty="0">
                <a:solidFill>
                  <a:srgbClr val="FF0000"/>
                </a:solidFill>
                <a:effectLst/>
                <a:latin typeface="Arial"/>
                <a:ea typeface="Arial"/>
                <a:cs typeface="Arial"/>
                <a:sym typeface="Arial"/>
              </a:rPr>
              <a:t>.</a:t>
            </a:r>
          </a:p>
        </p:txBody>
      </p:sp>
    </p:spTree>
    <p:extLst>
      <p:ext uri="{BB962C8B-B14F-4D97-AF65-F5344CB8AC3E}">
        <p14:creationId xmlns:p14="http://schemas.microsoft.com/office/powerpoint/2010/main" val="2583691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XIV. TIÊN LƯỢNG</a:t>
            </a:r>
            <a:endParaRPr/>
          </a:p>
        </p:txBody>
      </p:sp>
      <p:sp>
        <p:nvSpPr>
          <p:cNvPr id="199" name="Google Shape;19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 T</a:t>
            </a:r>
            <a:r>
              <a:rPr lang="en-US" dirty="0" err="1"/>
              <a:t>iên</a:t>
            </a:r>
            <a:r>
              <a:rPr lang="en-US" dirty="0"/>
              <a:t> lượng gần: t</a:t>
            </a:r>
            <a:r>
              <a:rPr lang="vi" dirty="0"/>
              <a:t>rung bình, hiện tại sinh hiệu ổn, thiếu máu chưa ảnh hưởng lên huyết động (mạch nhanh nhẹ tụt huyết áp), chưa tác động phát triển thể chất, tâm thần</a:t>
            </a:r>
            <a:endParaRPr dirty="0"/>
          </a:p>
          <a:p>
            <a:pPr marL="0" lvl="0" indent="0" algn="l" rtl="0">
              <a:spcBef>
                <a:spcPts val="1200"/>
              </a:spcBef>
              <a:spcAft>
                <a:spcPts val="1200"/>
              </a:spcAft>
              <a:buNone/>
            </a:pPr>
            <a:r>
              <a:rPr lang="vi" dirty="0"/>
              <a:t>- Tiên lượng xa: trẻ thiếu máu thiếu sắt, cải thiện triệu chứng lâm sàng cải thiện tốt với bổ sung sắt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II. LÝ DO NHẬP VIỆN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vi" sz="2800" dirty="0"/>
              <a:t>Xanh xao</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07791" y="290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t>III. BỆNH SỬ</a:t>
            </a:r>
            <a:endParaRPr dirty="0"/>
          </a:p>
        </p:txBody>
      </p:sp>
      <p:sp>
        <p:nvSpPr>
          <p:cNvPr id="73" name="Google Shape;73;p16"/>
          <p:cNvSpPr txBox="1">
            <a:spLocks noGrp="1"/>
          </p:cNvSpPr>
          <p:nvPr>
            <p:ph type="body" idx="1"/>
          </p:nvPr>
        </p:nvSpPr>
        <p:spPr>
          <a:xfrm>
            <a:off x="311700" y="863550"/>
            <a:ext cx="8520600" cy="411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 dirty="0">
                <a:latin typeface="Arial" panose="020B0604020202020204" pitchFamily="34" charset="0"/>
                <a:cs typeface="Arial" panose="020B0604020202020204" pitchFamily="34" charset="0"/>
              </a:rPr>
              <a:t>Mẹ là người trực tiếp chăm sóc và khai bệnh:</a:t>
            </a:r>
            <a:endParaRPr dirty="0">
              <a:latin typeface="Arial" panose="020B0604020202020204" pitchFamily="34" charset="0"/>
              <a:cs typeface="Arial" panose="020B0604020202020204" pitchFamily="34" charset="0"/>
            </a:endParaRPr>
          </a:p>
          <a:p>
            <a:pPr marL="434340" lvl="0" indent="-285750" algn="l" rtl="0">
              <a:lnSpc>
                <a:spcPct val="100000"/>
              </a:lnSpc>
              <a:spcBef>
                <a:spcPts val="1200"/>
              </a:spcBef>
              <a:spcAft>
                <a:spcPts val="0"/>
              </a:spcAft>
              <a:buSzPct val="100000"/>
              <a:buFont typeface="Arial" panose="020B0604020202020204" pitchFamily="34" charset="0"/>
              <a:buChar char="•"/>
            </a:pPr>
            <a:r>
              <a:rPr lang="vi" dirty="0">
                <a:latin typeface="Arial" panose="020B0604020202020204" pitchFamily="34" charset="0"/>
                <a:cs typeface="Arial" panose="020B0604020202020204" pitchFamily="34" charset="0"/>
              </a:rPr>
              <a:t>Cách nhập viện 2 tháng, mẹ thấy bé da xanh xao, tăng dần, bé ăn ít chỉ 3-4 muỗng cơm, uống sữa tươi 220ml*8= 1760ml mỗi ngày trong vòng 1 năm qua</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khám NĐ1</a:t>
            </a:r>
            <a:endParaRPr lang="en-US" dirty="0">
              <a:latin typeface="Arial" panose="020B0604020202020204" pitchFamily="34" charset="0"/>
              <a:cs typeface="Arial" panose="020B0604020202020204" pitchFamily="34" charset="0"/>
            </a:endParaRPr>
          </a:p>
          <a:p>
            <a:pPr marL="434340" lvl="0" indent="-285750" algn="l" rtl="0">
              <a:lnSpc>
                <a:spcPct val="100000"/>
              </a:lnSpc>
              <a:spcBef>
                <a:spcPts val="1200"/>
              </a:spcBef>
              <a:spcAft>
                <a:spcPts val="0"/>
              </a:spcAft>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Trong quá trình bệnh, em </a:t>
            </a:r>
            <a:r>
              <a:rPr lang="vi" dirty="0">
                <a:latin typeface="Arial" panose="020B0604020202020204" pitchFamily="34" charset="0"/>
                <a:cs typeface="Arial" panose="020B0604020202020204" pitchFamily="34" charset="0"/>
              </a:rPr>
              <a:t>không buồn nôn, không nôn, không vàng da, không chảy máu da niêm, không sốt, không ho, không sổ mũi, không đau bụng, tiêu phân vàng, đóng khuôn, vẫn sinh hoạt, vui chơi như thường ngày</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3655" y="695275"/>
            <a:ext cx="8520600" cy="3416400"/>
          </a:xfrm>
        </p:spPr>
        <p:txBody>
          <a:bodyPr>
            <a:noAutofit/>
          </a:bodyPr>
          <a:lstStyle/>
          <a:p>
            <a:pPr lvl="0" indent="-308610">
              <a:lnSpc>
                <a:spcPct val="100000"/>
              </a:lnSpc>
              <a:spcBef>
                <a:spcPts val="1200"/>
              </a:spcBef>
              <a:buSzPct val="100000"/>
              <a:buChar char="-"/>
            </a:pPr>
            <a:r>
              <a:rPr lang="en-US" dirty="0">
                <a:latin typeface="Times New Roman" panose="02020603050405020304" pitchFamily="18" charset="0"/>
                <a:cs typeface="Times New Roman" panose="02020603050405020304" pitchFamily="18" charset="0"/>
              </a:rPr>
              <a:t>Tình trạng NV:</a:t>
            </a:r>
          </a:p>
          <a:p>
            <a:pPr marL="891540" lvl="1" indent="-285750">
              <a:lnSpc>
                <a:spcPct val="100000"/>
              </a:lnSpc>
              <a:spcBef>
                <a:spcPts val="1200"/>
              </a:spcBef>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 tỉnh</a:t>
            </a:r>
          </a:p>
          <a:p>
            <a:pPr marL="891540" lvl="1" indent="-285750">
              <a:lnSpc>
                <a:spcPct val="100000"/>
              </a:lnSpc>
              <a:spcBef>
                <a:spcPts val="1200"/>
              </a:spcBef>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 niêm nhạt, chi ấm</a:t>
            </a:r>
          </a:p>
          <a:p>
            <a:pPr marL="891540" lvl="1" indent="-285750">
              <a:lnSpc>
                <a:spcPct val="100000"/>
              </a:lnSpc>
              <a:spcBef>
                <a:spcPts val="1200"/>
              </a:spcBef>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Mạch đều rõ, 110l/</a:t>
            </a:r>
            <a:r>
              <a:rPr lang="en-US" sz="1800" dirty="0" err="1">
                <a:latin typeface="Times New Roman" panose="02020603050405020304" pitchFamily="18" charset="0"/>
                <a:cs typeface="Times New Roman" panose="02020603050405020304" pitchFamily="18" charset="0"/>
              </a:rPr>
              <a:t>ph</a:t>
            </a:r>
            <a:endParaRPr lang="en-US" sz="1800" dirty="0">
              <a:latin typeface="Times New Roman" panose="02020603050405020304" pitchFamily="18" charset="0"/>
              <a:cs typeface="Times New Roman" panose="02020603050405020304" pitchFamily="18" charset="0"/>
            </a:endParaRPr>
          </a:p>
          <a:p>
            <a:pPr marL="891540" lvl="1" indent="-285750">
              <a:lnSpc>
                <a:spcPct val="100000"/>
              </a:lnSpc>
              <a:spcBef>
                <a:spcPts val="1200"/>
              </a:spcBef>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Thở êm, đều, 30l/</a:t>
            </a:r>
            <a:r>
              <a:rPr lang="en-US" sz="1800" dirty="0" err="1">
                <a:latin typeface="Times New Roman" panose="02020603050405020304" pitchFamily="18" charset="0"/>
                <a:cs typeface="Times New Roman" panose="02020603050405020304" pitchFamily="18" charset="0"/>
              </a:rPr>
              <a:t>ph</a:t>
            </a:r>
            <a:endParaRPr lang="en-US" sz="1800" dirty="0">
              <a:latin typeface="Times New Roman" panose="02020603050405020304" pitchFamily="18" charset="0"/>
              <a:cs typeface="Times New Roman" panose="02020603050405020304" pitchFamily="18" charset="0"/>
            </a:endParaRPr>
          </a:p>
          <a:p>
            <a:pPr marL="891540" lvl="1" indent="-285750">
              <a:lnSpc>
                <a:spcPct val="100000"/>
              </a:lnSpc>
              <a:spcBef>
                <a:spcPts val="1200"/>
              </a:spcBef>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Tim đều, rõ, không âm thổi</a:t>
            </a:r>
          </a:p>
          <a:p>
            <a:pPr marL="891540" lvl="1" indent="-285750">
              <a:lnSpc>
                <a:spcPct val="100000"/>
              </a:lnSpc>
              <a:spcBef>
                <a:spcPts val="1200"/>
              </a:spcBef>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Phổi thô</a:t>
            </a:r>
          </a:p>
          <a:p>
            <a:pPr marL="891540" lvl="1" indent="-285750">
              <a:lnSpc>
                <a:spcPct val="100000"/>
              </a:lnSpc>
              <a:spcBef>
                <a:spcPts val="1200"/>
              </a:spcBef>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Bụng mềm, gan lách không to</a:t>
            </a:r>
          </a:p>
          <a:p>
            <a:endParaRPr lang="vi-VN" dirty="0"/>
          </a:p>
        </p:txBody>
      </p:sp>
    </p:spTree>
    <p:extLst>
      <p:ext uri="{BB962C8B-B14F-4D97-AF65-F5344CB8AC3E}">
        <p14:creationId xmlns:p14="http://schemas.microsoft.com/office/powerpoint/2010/main" val="153700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7886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t>IV. TIỀN CĂN</a:t>
            </a:r>
            <a:endParaRPr dirty="0"/>
          </a:p>
        </p:txBody>
      </p:sp>
      <p:sp>
        <p:nvSpPr>
          <p:cNvPr id="79" name="Google Shape;79;p17"/>
          <p:cNvSpPr txBox="1">
            <a:spLocks noGrp="1"/>
          </p:cNvSpPr>
          <p:nvPr>
            <p:ph type="body" idx="1"/>
          </p:nvPr>
        </p:nvSpPr>
        <p:spPr>
          <a:xfrm>
            <a:off x="311700" y="549225"/>
            <a:ext cx="8520600" cy="4804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vi" sz="1600" dirty="0"/>
              <a:t>1</a:t>
            </a:r>
            <a:r>
              <a:rPr lang="vi" sz="1600" b="1" u="sng" dirty="0"/>
              <a:t>. Bản thân:</a:t>
            </a:r>
            <a:endParaRPr sz="1600" b="1" u="sng" dirty="0"/>
          </a:p>
          <a:p>
            <a:pPr marL="0" lvl="0" indent="0" algn="l" rtl="0">
              <a:spcBef>
                <a:spcPts val="1200"/>
              </a:spcBef>
              <a:spcAft>
                <a:spcPts val="0"/>
              </a:spcAft>
              <a:buNone/>
            </a:pPr>
            <a:r>
              <a:rPr lang="vi" sz="1600" dirty="0"/>
              <a:t>- Sản khoa: con thứ 2 (song sinh), PARA 0</a:t>
            </a:r>
            <a:r>
              <a:rPr lang="en-US" sz="1600" dirty="0"/>
              <a:t>1</a:t>
            </a:r>
            <a:r>
              <a:rPr lang="vi" sz="1600" dirty="0"/>
              <a:t>02, sinh thường, CNLS 2,45kg,. Mẹ mang</a:t>
            </a:r>
            <a:r>
              <a:rPr lang="en-US" sz="1600" dirty="0"/>
              <a:t> </a:t>
            </a:r>
            <a:r>
              <a:rPr lang="vi" sz="1600" dirty="0"/>
              <a:t>thai khám thai đầy đủ, không ghi nhận bệnh lý thai kì.</a:t>
            </a:r>
            <a:endParaRPr sz="1600" dirty="0"/>
          </a:p>
          <a:p>
            <a:pPr marL="0" lvl="0" indent="0" algn="l" rtl="0">
              <a:spcBef>
                <a:spcPts val="1200"/>
              </a:spcBef>
              <a:spcAft>
                <a:spcPts val="0"/>
              </a:spcAft>
              <a:buNone/>
            </a:pPr>
            <a:r>
              <a:rPr lang="vi" sz="1600" dirty="0"/>
              <a:t>- Phát triển tâm thần - vận động: bình thường</a:t>
            </a:r>
            <a:endParaRPr sz="1600" dirty="0"/>
          </a:p>
          <a:p>
            <a:pPr marL="0" lvl="0" indent="0" algn="l" rtl="0">
              <a:spcBef>
                <a:spcPts val="1200"/>
              </a:spcBef>
              <a:spcAft>
                <a:spcPts val="0"/>
              </a:spcAft>
              <a:buNone/>
            </a:pPr>
            <a:r>
              <a:rPr lang="vi" sz="1600" dirty="0"/>
              <a:t>- Dinh dưỡng: sữa công thức</a:t>
            </a:r>
            <a:r>
              <a:rPr lang="en-US" sz="1600" dirty="0"/>
              <a:t> </a:t>
            </a:r>
            <a:r>
              <a:rPr lang="en-US" sz="1600" dirty="0" err="1">
                <a:solidFill>
                  <a:srgbClr val="FF0000"/>
                </a:solidFill>
              </a:rPr>
              <a:t>đến</a:t>
            </a:r>
            <a:r>
              <a:rPr lang="en-US" sz="1600" dirty="0">
                <a:solidFill>
                  <a:srgbClr val="FF0000"/>
                </a:solidFill>
              </a:rPr>
              <a:t> </a:t>
            </a:r>
            <a:r>
              <a:rPr lang="en-US" sz="1600" dirty="0" err="1">
                <a:solidFill>
                  <a:srgbClr val="FF0000"/>
                </a:solidFill>
              </a:rPr>
              <a:t>mấy</a:t>
            </a:r>
            <a:r>
              <a:rPr lang="en-US" sz="1600" dirty="0">
                <a:solidFill>
                  <a:srgbClr val="FF0000"/>
                </a:solidFill>
              </a:rPr>
              <a:t> </a:t>
            </a:r>
            <a:r>
              <a:rPr lang="en-US" sz="1600" dirty="0" err="1">
                <a:solidFill>
                  <a:srgbClr val="FF0000"/>
                </a:solidFill>
              </a:rPr>
              <a:t>tháng</a:t>
            </a:r>
            <a:r>
              <a:rPr lang="en-US" sz="1600" dirty="0">
                <a:solidFill>
                  <a:srgbClr val="FF0000"/>
                </a:solidFill>
              </a:rPr>
              <a:t> </a:t>
            </a:r>
            <a:r>
              <a:rPr lang="en-US" sz="1600" dirty="0" err="1">
                <a:solidFill>
                  <a:srgbClr val="FF0000"/>
                </a:solidFill>
              </a:rPr>
              <a:t>thì</a:t>
            </a:r>
            <a:r>
              <a:rPr lang="en-US" sz="1600" dirty="0">
                <a:solidFill>
                  <a:srgbClr val="FF0000"/>
                </a:solidFill>
              </a:rPr>
              <a:t> </a:t>
            </a:r>
            <a:r>
              <a:rPr lang="en-US" sz="1600" dirty="0" err="1">
                <a:solidFill>
                  <a:srgbClr val="FF0000"/>
                </a:solidFill>
              </a:rPr>
              <a:t>chuyển</a:t>
            </a:r>
            <a:r>
              <a:rPr lang="en-US" sz="1600" dirty="0">
                <a:solidFill>
                  <a:srgbClr val="FF0000"/>
                </a:solidFill>
              </a:rPr>
              <a:t> qua </a:t>
            </a:r>
            <a:r>
              <a:rPr lang="en-US" sz="1600" dirty="0" err="1">
                <a:solidFill>
                  <a:srgbClr val="FF0000"/>
                </a:solidFill>
              </a:rPr>
              <a:t>sữa</a:t>
            </a:r>
            <a:r>
              <a:rPr lang="en-US" sz="1600" dirty="0">
                <a:solidFill>
                  <a:srgbClr val="FF0000"/>
                </a:solidFill>
              </a:rPr>
              <a:t> </a:t>
            </a:r>
            <a:r>
              <a:rPr lang="en-US" sz="1600" dirty="0" err="1">
                <a:solidFill>
                  <a:srgbClr val="FF0000"/>
                </a:solidFill>
              </a:rPr>
              <a:t>tươi</a:t>
            </a:r>
            <a:r>
              <a:rPr lang="vi" sz="1600" dirty="0"/>
              <a:t>, ăn dặm từ 3 tháng tuổi, 12 tháng chuyển ăn cơm, nhưng</a:t>
            </a:r>
            <a:r>
              <a:rPr lang="en-US" sz="1600" dirty="0"/>
              <a:t> </a:t>
            </a:r>
            <a:r>
              <a:rPr lang="vi" sz="1600" dirty="0"/>
              <a:t>ăn ít khoảng 3-4 muỗng+ uống sữa tươi 1760ml</a:t>
            </a:r>
            <a:r>
              <a:rPr lang="en-US" sz="1600" dirty="0"/>
              <a:t>/</a:t>
            </a:r>
            <a:r>
              <a:rPr lang="en-US" sz="1600" dirty="0" err="1"/>
              <a:t>ngày</a:t>
            </a:r>
            <a:r>
              <a:rPr lang="en-US" sz="1600" dirty="0"/>
              <a:t> </a:t>
            </a:r>
            <a:r>
              <a:rPr lang="en-US" sz="1600" dirty="0" err="1">
                <a:solidFill>
                  <a:srgbClr val="FF0000"/>
                </a:solidFill>
              </a:rPr>
              <a:t>từ</a:t>
            </a:r>
            <a:r>
              <a:rPr lang="en-US" sz="1600" dirty="0">
                <a:solidFill>
                  <a:srgbClr val="FF0000"/>
                </a:solidFill>
              </a:rPr>
              <a:t> </a:t>
            </a:r>
            <a:r>
              <a:rPr lang="en-US" sz="1600" dirty="0" err="1">
                <a:solidFill>
                  <a:srgbClr val="FF0000"/>
                </a:solidFill>
              </a:rPr>
              <a:t>khi</a:t>
            </a:r>
            <a:r>
              <a:rPr lang="en-US" sz="1600" dirty="0">
                <a:solidFill>
                  <a:srgbClr val="FF0000"/>
                </a:solidFill>
              </a:rPr>
              <a:t> </a:t>
            </a:r>
            <a:r>
              <a:rPr lang="en-US" sz="1600" dirty="0" err="1">
                <a:solidFill>
                  <a:srgbClr val="FF0000"/>
                </a:solidFill>
              </a:rPr>
              <a:t>nào</a:t>
            </a:r>
            <a:r>
              <a:rPr lang="vi" sz="1600" dirty="0"/>
              <a:t>.</a:t>
            </a:r>
            <a:r>
              <a:rPr lang="en-US" sz="1600" dirty="0"/>
              <a:t> </a:t>
            </a:r>
            <a:r>
              <a:rPr lang="en-US" sz="1600" dirty="0" err="1">
                <a:solidFill>
                  <a:srgbClr val="FF0000"/>
                </a:solidFill>
              </a:rPr>
              <a:t>Em</a:t>
            </a:r>
            <a:r>
              <a:rPr lang="en-US" sz="1600" dirty="0">
                <a:solidFill>
                  <a:srgbClr val="FF0000"/>
                </a:solidFill>
              </a:rPr>
              <a:t> </a:t>
            </a:r>
            <a:r>
              <a:rPr lang="en-US" sz="1600" dirty="0" err="1">
                <a:solidFill>
                  <a:srgbClr val="FF0000"/>
                </a:solidFill>
              </a:rPr>
              <a:t>bé</a:t>
            </a:r>
            <a:r>
              <a:rPr lang="en-US" sz="1600" dirty="0">
                <a:solidFill>
                  <a:srgbClr val="FF0000"/>
                </a:solidFill>
              </a:rPr>
              <a:t> song </a:t>
            </a:r>
            <a:r>
              <a:rPr lang="en-US" sz="1600" dirty="0" err="1">
                <a:solidFill>
                  <a:srgbClr val="FF0000"/>
                </a:solidFill>
              </a:rPr>
              <a:t>sinh</a:t>
            </a:r>
            <a:r>
              <a:rPr lang="en-US" sz="1600" dirty="0">
                <a:solidFill>
                  <a:srgbClr val="FF0000"/>
                </a:solidFill>
              </a:rPr>
              <a:t> kia </a:t>
            </a:r>
            <a:r>
              <a:rPr lang="en-US" sz="1600" dirty="0" err="1">
                <a:solidFill>
                  <a:srgbClr val="FF0000"/>
                </a:solidFill>
              </a:rPr>
              <a:t>có</a:t>
            </a:r>
            <a:r>
              <a:rPr lang="en-US" sz="1600" dirty="0">
                <a:solidFill>
                  <a:srgbClr val="FF0000"/>
                </a:solidFill>
              </a:rPr>
              <a:t> </a:t>
            </a:r>
            <a:r>
              <a:rPr lang="en-US" sz="1600" dirty="0" err="1">
                <a:solidFill>
                  <a:srgbClr val="FF0000"/>
                </a:solidFill>
              </a:rPr>
              <a:t>bị</a:t>
            </a:r>
            <a:r>
              <a:rPr lang="en-US" sz="1600" dirty="0">
                <a:solidFill>
                  <a:srgbClr val="FF0000"/>
                </a:solidFill>
              </a:rPr>
              <a:t> </a:t>
            </a:r>
            <a:r>
              <a:rPr lang="en-US" sz="1600" dirty="0" err="1">
                <a:solidFill>
                  <a:srgbClr val="FF0000"/>
                </a:solidFill>
              </a:rPr>
              <a:t>tương</a:t>
            </a:r>
            <a:r>
              <a:rPr lang="en-US" sz="1600" dirty="0">
                <a:solidFill>
                  <a:srgbClr val="FF0000"/>
                </a:solidFill>
              </a:rPr>
              <a:t> </a:t>
            </a:r>
            <a:r>
              <a:rPr lang="en-US" sz="1600" dirty="0" err="1">
                <a:solidFill>
                  <a:srgbClr val="FF0000"/>
                </a:solidFill>
              </a:rPr>
              <a:t>tự</a:t>
            </a:r>
            <a:r>
              <a:rPr lang="en-US" sz="1600" dirty="0">
                <a:solidFill>
                  <a:srgbClr val="FF0000"/>
                </a:solidFill>
              </a:rPr>
              <a:t> </a:t>
            </a:r>
            <a:r>
              <a:rPr lang="en-US" sz="1600" dirty="0" err="1">
                <a:solidFill>
                  <a:srgbClr val="FF0000"/>
                </a:solidFill>
              </a:rPr>
              <a:t>không</a:t>
            </a:r>
            <a:r>
              <a:rPr lang="en-US" sz="1600" dirty="0">
                <a:solidFill>
                  <a:srgbClr val="FF0000"/>
                </a:solidFill>
              </a:rPr>
              <a:t>. </a:t>
            </a:r>
            <a:r>
              <a:rPr lang="en-US" sz="1600" dirty="0" err="1">
                <a:solidFill>
                  <a:srgbClr val="FF0000"/>
                </a:solidFill>
              </a:rPr>
              <a:t>Vì</a:t>
            </a:r>
            <a:r>
              <a:rPr lang="en-US" sz="1600" dirty="0">
                <a:solidFill>
                  <a:srgbClr val="FF0000"/>
                </a:solidFill>
              </a:rPr>
              <a:t> </a:t>
            </a:r>
            <a:r>
              <a:rPr lang="en-US" sz="1600" dirty="0" err="1">
                <a:solidFill>
                  <a:srgbClr val="FF0000"/>
                </a:solidFill>
              </a:rPr>
              <a:t>thường</a:t>
            </a:r>
            <a:r>
              <a:rPr lang="en-US" sz="1600" dirty="0">
                <a:solidFill>
                  <a:srgbClr val="FF0000"/>
                </a:solidFill>
              </a:rPr>
              <a:t> </a:t>
            </a:r>
            <a:r>
              <a:rPr lang="en-US" sz="1600" dirty="0" err="1">
                <a:solidFill>
                  <a:srgbClr val="FF0000"/>
                </a:solidFill>
              </a:rPr>
              <a:t>chế</a:t>
            </a:r>
            <a:r>
              <a:rPr lang="en-US" sz="1600" dirty="0">
                <a:solidFill>
                  <a:srgbClr val="FF0000"/>
                </a:solidFill>
              </a:rPr>
              <a:t> </a:t>
            </a:r>
            <a:r>
              <a:rPr lang="en-US" sz="1600" dirty="0" err="1">
                <a:solidFill>
                  <a:srgbClr val="FF0000"/>
                </a:solidFill>
              </a:rPr>
              <a:t>độ</a:t>
            </a:r>
            <a:r>
              <a:rPr lang="en-US" sz="1600" dirty="0">
                <a:solidFill>
                  <a:srgbClr val="FF0000"/>
                </a:solidFill>
              </a:rPr>
              <a:t> </a:t>
            </a:r>
            <a:r>
              <a:rPr lang="en-US" sz="1600" dirty="0" err="1">
                <a:solidFill>
                  <a:srgbClr val="FF0000"/>
                </a:solidFill>
              </a:rPr>
              <a:t>chăm</a:t>
            </a:r>
            <a:r>
              <a:rPr lang="en-US" sz="1600" dirty="0">
                <a:solidFill>
                  <a:srgbClr val="FF0000"/>
                </a:solidFill>
              </a:rPr>
              <a:t> </a:t>
            </a:r>
            <a:r>
              <a:rPr lang="en-US" sz="1600" dirty="0" err="1">
                <a:solidFill>
                  <a:srgbClr val="FF0000"/>
                </a:solidFill>
              </a:rPr>
              <a:t>sóc</a:t>
            </a:r>
            <a:r>
              <a:rPr lang="en-US" sz="1600" dirty="0">
                <a:solidFill>
                  <a:srgbClr val="FF0000"/>
                </a:solidFill>
              </a:rPr>
              <a:t> </a:t>
            </a:r>
            <a:r>
              <a:rPr lang="en-US" sz="1600" dirty="0" err="1">
                <a:solidFill>
                  <a:srgbClr val="FF0000"/>
                </a:solidFill>
              </a:rPr>
              <a:t>giống</a:t>
            </a:r>
            <a:r>
              <a:rPr lang="en-US" sz="1600" dirty="0">
                <a:solidFill>
                  <a:srgbClr val="FF0000"/>
                </a:solidFill>
              </a:rPr>
              <a:t> </a:t>
            </a:r>
            <a:r>
              <a:rPr lang="en-US" sz="1600" dirty="0" err="1">
                <a:solidFill>
                  <a:srgbClr val="FF0000"/>
                </a:solidFill>
              </a:rPr>
              <a:t>nhay</a:t>
            </a:r>
            <a:r>
              <a:rPr lang="en-US" sz="1600" dirty="0">
                <a:solidFill>
                  <a:srgbClr val="FF0000"/>
                </a:solidFill>
              </a:rPr>
              <a:t> </a:t>
            </a:r>
            <a:r>
              <a:rPr lang="en-US" sz="1600" dirty="0" err="1">
                <a:solidFill>
                  <a:srgbClr val="FF0000"/>
                </a:solidFill>
              </a:rPr>
              <a:t>nên</a:t>
            </a:r>
            <a:r>
              <a:rPr lang="en-US" sz="1600" dirty="0">
                <a:solidFill>
                  <a:srgbClr val="FF0000"/>
                </a:solidFill>
              </a:rPr>
              <a:t> </a:t>
            </a:r>
            <a:r>
              <a:rPr lang="en-US" sz="1600" dirty="0" err="1">
                <a:solidFill>
                  <a:srgbClr val="FF0000"/>
                </a:solidFill>
              </a:rPr>
              <a:t>biểu</a:t>
            </a:r>
            <a:r>
              <a:rPr lang="en-US" sz="1600" dirty="0">
                <a:solidFill>
                  <a:srgbClr val="FF0000"/>
                </a:solidFill>
              </a:rPr>
              <a:t> </a:t>
            </a:r>
            <a:r>
              <a:rPr lang="en-US" sz="1600" dirty="0" err="1">
                <a:solidFill>
                  <a:srgbClr val="FF0000"/>
                </a:solidFill>
              </a:rPr>
              <a:t>hiện</a:t>
            </a:r>
            <a:r>
              <a:rPr lang="en-US" sz="1600" dirty="0">
                <a:solidFill>
                  <a:srgbClr val="FF0000"/>
                </a:solidFill>
              </a:rPr>
              <a:t> </a:t>
            </a:r>
            <a:r>
              <a:rPr lang="en-US" sz="1600" dirty="0" err="1">
                <a:solidFill>
                  <a:srgbClr val="FF0000"/>
                </a:solidFill>
              </a:rPr>
              <a:t>có</a:t>
            </a:r>
            <a:r>
              <a:rPr lang="en-US" sz="1600" dirty="0">
                <a:solidFill>
                  <a:srgbClr val="FF0000"/>
                </a:solidFill>
              </a:rPr>
              <a:t> </a:t>
            </a:r>
            <a:r>
              <a:rPr lang="en-US" sz="1600" dirty="0" err="1">
                <a:solidFill>
                  <a:srgbClr val="FF0000"/>
                </a:solidFill>
              </a:rPr>
              <a:t>thể</a:t>
            </a:r>
            <a:r>
              <a:rPr lang="en-US" sz="1600" dirty="0">
                <a:solidFill>
                  <a:srgbClr val="FF0000"/>
                </a:solidFill>
              </a:rPr>
              <a:t> </a:t>
            </a:r>
            <a:r>
              <a:rPr lang="en-US" sz="1600" dirty="0" err="1">
                <a:solidFill>
                  <a:srgbClr val="FF0000"/>
                </a:solidFill>
              </a:rPr>
              <a:t>giống</a:t>
            </a:r>
            <a:r>
              <a:rPr lang="en-US" sz="1600" dirty="0">
                <a:solidFill>
                  <a:srgbClr val="FF0000"/>
                </a:solidFill>
              </a:rPr>
              <a:t> </a:t>
            </a:r>
            <a:r>
              <a:rPr lang="en-US" sz="1600" dirty="0" err="1">
                <a:solidFill>
                  <a:srgbClr val="FF0000"/>
                </a:solidFill>
              </a:rPr>
              <a:t>nhau</a:t>
            </a:r>
            <a:endParaRPr sz="1600" dirty="0"/>
          </a:p>
          <a:p>
            <a:pPr marL="0" lvl="0" indent="0" algn="l" rtl="0">
              <a:spcBef>
                <a:spcPts val="1200"/>
              </a:spcBef>
              <a:spcAft>
                <a:spcPts val="0"/>
              </a:spcAft>
              <a:buNone/>
            </a:pPr>
            <a:r>
              <a:rPr lang="vi" sz="1600" dirty="0"/>
              <a:t>- </a:t>
            </a:r>
            <a:r>
              <a:rPr lang="en-US" sz="1600" dirty="0"/>
              <a:t>Chủng ngừa theo TCMR</a:t>
            </a:r>
            <a:endParaRPr sz="1600" dirty="0"/>
          </a:p>
          <a:p>
            <a:pPr marL="0" lvl="0" indent="0" algn="l" rtl="0">
              <a:spcBef>
                <a:spcPts val="1200"/>
              </a:spcBef>
              <a:spcAft>
                <a:spcPts val="0"/>
              </a:spcAft>
              <a:buNone/>
            </a:pPr>
            <a:r>
              <a:rPr lang="vi" sz="1600" dirty="0"/>
              <a:t>- Bệnh lý:</a:t>
            </a:r>
            <a:endParaRPr sz="1600" dirty="0"/>
          </a:p>
          <a:p>
            <a:pPr marL="742950" lvl="1" indent="-285750">
              <a:spcBef>
                <a:spcPts val="1200"/>
              </a:spcBef>
              <a:buFont typeface="Arial" panose="020B0604020202020204" pitchFamily="34" charset="0"/>
              <a:buChar char="•"/>
            </a:pPr>
            <a:r>
              <a:rPr lang="vi" sz="1600" dirty="0"/>
              <a:t>Lần này là lần xanh xao đầu tiên</a:t>
            </a:r>
            <a:endParaRPr sz="1600" dirty="0"/>
          </a:p>
          <a:p>
            <a:pPr marL="742950" lvl="1" indent="-285750">
              <a:spcBef>
                <a:spcPts val="1200"/>
              </a:spcBef>
              <a:buFont typeface="Arial" panose="020B0604020202020204" pitchFamily="34" charset="0"/>
              <a:buChar char="•"/>
            </a:pPr>
            <a:r>
              <a:rPr lang="vi" sz="1600" dirty="0"/>
              <a:t>Chưa ghi nhận tiền căn bệnh lý </a:t>
            </a:r>
            <a:r>
              <a:rPr lang="en-US" sz="1600" dirty="0"/>
              <a:t>đường tiêu hóa, nhiễm trùng</a:t>
            </a:r>
          </a:p>
          <a:p>
            <a:pPr marL="742950" lvl="1" indent="-285750">
              <a:spcBef>
                <a:spcPts val="1200"/>
              </a:spcBef>
              <a:buFont typeface="Arial" panose="020B0604020202020204" pitchFamily="34" charset="0"/>
              <a:buChar char="•"/>
            </a:pPr>
            <a:r>
              <a:rPr lang="vi" sz="1600" dirty="0"/>
              <a:t>Chưa truyền máu</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219" y="549802"/>
            <a:ext cx="8520600" cy="3416400"/>
          </a:xfrm>
        </p:spPr>
        <p:txBody>
          <a:bodyPr>
            <a:normAutofit/>
          </a:bodyPr>
          <a:lstStyle/>
          <a:p>
            <a:pPr marL="742950" lvl="1" indent="-285750">
              <a:spcBef>
                <a:spcPts val="1200"/>
              </a:spcBef>
              <a:buFont typeface="Arial" panose="020B0604020202020204" pitchFamily="34" charset="0"/>
              <a:buChar char="•"/>
            </a:pPr>
            <a:r>
              <a:rPr lang="vi-VN" sz="1600" dirty="0"/>
              <a:t>Không ghi nhận vàng da sơ sinh</a:t>
            </a:r>
          </a:p>
          <a:p>
            <a:pPr marL="742950" lvl="1" indent="-285750">
              <a:spcBef>
                <a:spcPts val="1200"/>
              </a:spcBef>
              <a:buFont typeface="Arial" panose="020B0604020202020204" pitchFamily="34" charset="0"/>
              <a:buChar char="•"/>
            </a:pPr>
            <a:r>
              <a:rPr lang="vi-VN" sz="1600" dirty="0"/>
              <a:t>Không sử dụng thuốc trước đây</a:t>
            </a:r>
          </a:p>
          <a:p>
            <a:pPr marL="742950" lvl="1" indent="-285750">
              <a:spcBef>
                <a:spcPts val="1200"/>
              </a:spcBef>
              <a:buFont typeface="Arial" panose="020B0604020202020204" pitchFamily="34" charset="0"/>
              <a:buChar char="•"/>
            </a:pPr>
            <a:r>
              <a:rPr lang="vi-VN" sz="1600" dirty="0"/>
              <a:t>Chưa xổ giun từ lúc sinh</a:t>
            </a:r>
          </a:p>
          <a:p>
            <a:pPr marL="0" lvl="0" indent="0">
              <a:spcBef>
                <a:spcPts val="1200"/>
              </a:spcBef>
              <a:buNone/>
            </a:pPr>
            <a:r>
              <a:rPr lang="vi-VN" sz="1600" dirty="0"/>
              <a:t>- Dị ứng: chưa ghi nhận</a:t>
            </a:r>
            <a:r>
              <a:rPr lang="en-US" sz="1600" dirty="0"/>
              <a:t>.</a:t>
            </a:r>
            <a:r>
              <a:rPr lang="en-US" sz="1600" dirty="0">
                <a:solidFill>
                  <a:srgbClr val="FF0000"/>
                </a:solidFill>
              </a:rPr>
              <a:t> </a:t>
            </a:r>
            <a:r>
              <a:rPr lang="en-US" sz="1600" dirty="0" err="1">
                <a:solidFill>
                  <a:srgbClr val="FF0000"/>
                </a:solidFill>
              </a:rPr>
              <a:t>dị</a:t>
            </a:r>
            <a:r>
              <a:rPr lang="en-US" sz="1600" dirty="0">
                <a:solidFill>
                  <a:srgbClr val="FF0000"/>
                </a:solidFill>
              </a:rPr>
              <a:t> </a:t>
            </a:r>
            <a:r>
              <a:rPr lang="en-US" sz="1600" dirty="0" err="1">
                <a:solidFill>
                  <a:srgbClr val="FF0000"/>
                </a:solidFill>
              </a:rPr>
              <a:t>ứng</a:t>
            </a:r>
            <a:r>
              <a:rPr lang="en-US" sz="1600" dirty="0">
                <a:solidFill>
                  <a:srgbClr val="FF0000"/>
                </a:solidFill>
              </a:rPr>
              <a:t> </a:t>
            </a:r>
            <a:r>
              <a:rPr lang="en-US" sz="1600" dirty="0" err="1">
                <a:solidFill>
                  <a:srgbClr val="FF0000"/>
                </a:solidFill>
              </a:rPr>
              <a:t>đạm</a:t>
            </a:r>
            <a:r>
              <a:rPr lang="en-US" sz="1600" dirty="0">
                <a:solidFill>
                  <a:srgbClr val="FF0000"/>
                </a:solidFill>
              </a:rPr>
              <a:t> </a:t>
            </a:r>
            <a:r>
              <a:rPr lang="en-US" sz="1600" dirty="0" err="1">
                <a:solidFill>
                  <a:srgbClr val="FF0000"/>
                </a:solidFill>
              </a:rPr>
              <a:t>sữa</a:t>
            </a:r>
            <a:r>
              <a:rPr lang="en-US" sz="1600" dirty="0">
                <a:solidFill>
                  <a:srgbClr val="FF0000"/>
                </a:solidFill>
              </a:rPr>
              <a:t> </a:t>
            </a:r>
            <a:r>
              <a:rPr lang="en-US" sz="1600" dirty="0" err="1">
                <a:solidFill>
                  <a:srgbClr val="FF0000"/>
                </a:solidFill>
              </a:rPr>
              <a:t>bò</a:t>
            </a:r>
            <a:r>
              <a:rPr lang="en-US" sz="1600" dirty="0">
                <a:solidFill>
                  <a:srgbClr val="FF0000"/>
                </a:solidFill>
              </a:rPr>
              <a:t> (</a:t>
            </a:r>
            <a:r>
              <a:rPr lang="en-US" sz="1600" dirty="0" err="1">
                <a:solidFill>
                  <a:srgbClr val="FF0000"/>
                </a:solidFill>
              </a:rPr>
              <a:t>gây</a:t>
            </a:r>
            <a:r>
              <a:rPr lang="en-US" sz="1600" dirty="0">
                <a:solidFill>
                  <a:srgbClr val="FF0000"/>
                </a:solidFill>
              </a:rPr>
              <a:t> </a:t>
            </a:r>
            <a:r>
              <a:rPr lang="en-US" sz="1600" dirty="0" err="1">
                <a:solidFill>
                  <a:srgbClr val="FF0000"/>
                </a:solidFill>
              </a:rPr>
              <a:t>viêm</a:t>
            </a:r>
            <a:r>
              <a:rPr lang="en-US" sz="1600" dirty="0">
                <a:solidFill>
                  <a:srgbClr val="FF0000"/>
                </a:solidFill>
              </a:rPr>
              <a:t> </a:t>
            </a:r>
            <a:r>
              <a:rPr lang="en-US" sz="1600" dirty="0" err="1">
                <a:solidFill>
                  <a:srgbClr val="FF0000"/>
                </a:solidFill>
              </a:rPr>
              <a:t>đường</a:t>
            </a:r>
            <a:r>
              <a:rPr lang="en-US" sz="1600" dirty="0">
                <a:solidFill>
                  <a:srgbClr val="FF0000"/>
                </a:solidFill>
              </a:rPr>
              <a:t> </a:t>
            </a:r>
            <a:r>
              <a:rPr lang="en-US" sz="1600" dirty="0" err="1">
                <a:solidFill>
                  <a:srgbClr val="FF0000"/>
                </a:solidFill>
              </a:rPr>
              <a:t>tiêu</a:t>
            </a:r>
            <a:r>
              <a:rPr lang="en-US" sz="1600" dirty="0">
                <a:solidFill>
                  <a:srgbClr val="FF0000"/>
                </a:solidFill>
              </a:rPr>
              <a:t> </a:t>
            </a:r>
            <a:r>
              <a:rPr lang="en-US" sz="1600" dirty="0" err="1">
                <a:solidFill>
                  <a:srgbClr val="FF0000"/>
                </a:solidFill>
              </a:rPr>
              <a:t>hóa</a:t>
            </a:r>
            <a:r>
              <a:rPr lang="en-US" sz="1600" dirty="0">
                <a:solidFill>
                  <a:srgbClr val="FF0000"/>
                </a:solidFill>
              </a:rPr>
              <a:t> </a:t>
            </a:r>
            <a:r>
              <a:rPr lang="en-US" sz="1600" dirty="0" err="1">
                <a:solidFill>
                  <a:srgbClr val="FF0000"/>
                </a:solidFill>
              </a:rPr>
              <a:t>nên</a:t>
            </a:r>
            <a:r>
              <a:rPr lang="en-US" sz="1600" dirty="0">
                <a:solidFill>
                  <a:srgbClr val="FF0000"/>
                </a:solidFill>
              </a:rPr>
              <a:t> </a:t>
            </a:r>
            <a:r>
              <a:rPr lang="en-US" sz="1600" dirty="0" err="1">
                <a:solidFill>
                  <a:srgbClr val="FF0000"/>
                </a:solidFill>
              </a:rPr>
              <a:t>chảy</a:t>
            </a:r>
            <a:r>
              <a:rPr lang="en-US" sz="1600" dirty="0">
                <a:solidFill>
                  <a:srgbClr val="FF0000"/>
                </a:solidFill>
              </a:rPr>
              <a:t> </a:t>
            </a:r>
            <a:r>
              <a:rPr lang="en-US" sz="1600" dirty="0" err="1">
                <a:solidFill>
                  <a:srgbClr val="FF0000"/>
                </a:solidFill>
              </a:rPr>
              <a:t>máu</a:t>
            </a:r>
            <a:r>
              <a:rPr lang="en-US" sz="1600" dirty="0">
                <a:solidFill>
                  <a:srgbClr val="FF0000"/>
                </a:solidFill>
              </a:rPr>
              <a:t> </a:t>
            </a:r>
            <a:r>
              <a:rPr lang="en-US" sz="1600" dirty="0" err="1">
                <a:solidFill>
                  <a:srgbClr val="FF0000"/>
                </a:solidFill>
              </a:rPr>
              <a:t>rỉ</a:t>
            </a:r>
            <a:r>
              <a:rPr lang="en-US" sz="1600" dirty="0">
                <a:solidFill>
                  <a:srgbClr val="FF0000"/>
                </a:solidFill>
              </a:rPr>
              <a:t> </a:t>
            </a:r>
            <a:r>
              <a:rPr lang="en-US" sz="1600" dirty="0" err="1">
                <a:solidFill>
                  <a:srgbClr val="FF0000"/>
                </a:solidFill>
              </a:rPr>
              <a:t>rả</a:t>
            </a:r>
            <a:r>
              <a:rPr lang="en-US" sz="1600" dirty="0">
                <a:solidFill>
                  <a:srgbClr val="FF0000"/>
                </a:solidFill>
              </a:rPr>
              <a:t>)</a:t>
            </a:r>
            <a:endParaRPr lang="vi-VN" sz="1600" dirty="0"/>
          </a:p>
          <a:p>
            <a:pPr marL="0" lvl="0" indent="0">
              <a:spcBef>
                <a:spcPts val="1200"/>
              </a:spcBef>
              <a:buNone/>
            </a:pPr>
            <a:r>
              <a:rPr lang="vi-VN" sz="1600" b="1" u="sng" dirty="0"/>
              <a:t>2. Gia đình:</a:t>
            </a:r>
          </a:p>
          <a:p>
            <a:pPr marL="0" lvl="0" indent="0">
              <a:spcBef>
                <a:spcPts val="1200"/>
              </a:spcBef>
              <a:spcAft>
                <a:spcPts val="1200"/>
              </a:spcAft>
              <a:buNone/>
            </a:pPr>
            <a:r>
              <a:rPr lang="vi-VN" sz="1600" dirty="0"/>
              <a:t>- Chưa ghi nhận tiền căn các bệnh lí huyết học, miễn dịch</a:t>
            </a:r>
          </a:p>
          <a:p>
            <a:endParaRPr lang="vi-VN" sz="1600" dirty="0"/>
          </a:p>
        </p:txBody>
      </p:sp>
    </p:spTree>
    <p:extLst>
      <p:ext uri="{BB962C8B-B14F-4D97-AF65-F5344CB8AC3E}">
        <p14:creationId xmlns:p14="http://schemas.microsoft.com/office/powerpoint/2010/main" val="291413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14273" y="8134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t>V. KHÁM</a:t>
            </a:r>
            <a:endParaRPr dirty="0"/>
          </a:p>
        </p:txBody>
      </p:sp>
      <p:sp>
        <p:nvSpPr>
          <p:cNvPr id="85" name="Google Shape;85;p18"/>
          <p:cNvSpPr txBox="1">
            <a:spLocks noGrp="1"/>
          </p:cNvSpPr>
          <p:nvPr>
            <p:ph type="body" idx="1"/>
          </p:nvPr>
        </p:nvSpPr>
        <p:spPr>
          <a:xfrm>
            <a:off x="228573" y="5443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500" b="1" u="sng" dirty="0"/>
              <a:t>1. </a:t>
            </a:r>
            <a:r>
              <a:rPr lang="vi" sz="1500" b="1" i="1" u="sng" dirty="0"/>
              <a:t>Tổng quát:</a:t>
            </a:r>
            <a:endParaRPr sz="1500" b="1" i="1" u="sng" dirty="0"/>
          </a:p>
          <a:p>
            <a:pPr marL="285750" lvl="0" indent="-285750" algn="l" rtl="0">
              <a:spcBef>
                <a:spcPts val="1200"/>
              </a:spcBef>
              <a:spcAft>
                <a:spcPts val="0"/>
              </a:spcAft>
              <a:buFontTx/>
              <a:buChar char="-"/>
            </a:pPr>
            <a:r>
              <a:rPr lang="vi" sz="1500" dirty="0"/>
              <a:t>Bé tỉnh, chơi</a:t>
            </a:r>
            <a:endParaRPr lang="en-US" sz="1500" dirty="0"/>
          </a:p>
          <a:p>
            <a:pPr marL="285750" indent="-285750">
              <a:spcBef>
                <a:spcPts val="1200"/>
              </a:spcBef>
              <a:buFontTx/>
              <a:buChar char="-"/>
            </a:pPr>
            <a:r>
              <a:rPr lang="en-US" sz="1500" dirty="0"/>
              <a:t>Sinh hiệu: </a:t>
            </a:r>
          </a:p>
          <a:p>
            <a:pPr marL="742950" lvl="1" indent="-285750">
              <a:spcBef>
                <a:spcPts val="1200"/>
              </a:spcBef>
              <a:buFont typeface="Arial" panose="020B0604020202020204" pitchFamily="34" charset="0"/>
              <a:buChar char="•"/>
            </a:pPr>
            <a:r>
              <a:rPr lang="en-US" sz="1500" dirty="0"/>
              <a:t>Mạch quay đều, rõ 100 lần/phút</a:t>
            </a:r>
          </a:p>
          <a:p>
            <a:pPr marL="742950" lvl="1" indent="-285750">
              <a:spcBef>
                <a:spcPts val="1200"/>
              </a:spcBef>
              <a:buFont typeface="Arial" panose="020B0604020202020204" pitchFamily="34" charset="0"/>
              <a:buChar char="•"/>
            </a:pPr>
            <a:r>
              <a:rPr lang="en-US" sz="1500" dirty="0"/>
              <a:t>NT 30​ lần/phút</a:t>
            </a:r>
          </a:p>
          <a:p>
            <a:pPr marL="742950" lvl="1" indent="-285750">
              <a:spcBef>
                <a:spcPts val="1200"/>
              </a:spcBef>
              <a:buFont typeface="Arial" panose="020B0604020202020204" pitchFamily="34" charset="0"/>
              <a:buChar char="•"/>
            </a:pPr>
            <a:r>
              <a:rPr lang="en-US" sz="1500" dirty="0"/>
              <a:t>NĐ 370​C</a:t>
            </a:r>
          </a:p>
          <a:p>
            <a:pPr marL="285750" lvl="0" indent="-285750" algn="l" rtl="0">
              <a:spcBef>
                <a:spcPts val="1200"/>
              </a:spcBef>
              <a:spcAft>
                <a:spcPts val="0"/>
              </a:spcAft>
              <a:buFontTx/>
              <a:buChar char="-"/>
            </a:pPr>
            <a:r>
              <a:rPr lang="vi" sz="1500" dirty="0"/>
              <a:t>Da xanh, niêm nhạt, lòng bàn tay</a:t>
            </a:r>
            <a:r>
              <a:rPr lang="en-US" sz="1500" dirty="0"/>
              <a:t> </a:t>
            </a:r>
            <a:r>
              <a:rPr lang="vi" sz="1500" dirty="0"/>
              <a:t>nhạt</a:t>
            </a:r>
            <a:r>
              <a:rPr lang="en-US" sz="1500" dirty="0"/>
              <a:t>, kết mạc mắt không vàng</a:t>
            </a:r>
          </a:p>
          <a:p>
            <a:pPr marL="285750" lvl="0" indent="-285750" algn="l" rtl="0">
              <a:spcBef>
                <a:spcPts val="1200"/>
              </a:spcBef>
              <a:spcAft>
                <a:spcPts val="0"/>
              </a:spcAft>
              <a:buFontTx/>
              <a:buChar char="-"/>
            </a:pPr>
            <a:r>
              <a:rPr lang="en-US" sz="1500" dirty="0"/>
              <a:t>C</a:t>
            </a:r>
            <a:r>
              <a:rPr lang="vi" sz="1500" dirty="0"/>
              <a:t>hi ấm, CRT&lt;2s</a:t>
            </a:r>
            <a:endParaRPr lang="en-US" sz="1500" dirty="0"/>
          </a:p>
          <a:p>
            <a:pPr marL="285750" lvl="0" indent="-285750" algn="l" rtl="0">
              <a:spcBef>
                <a:spcPts val="1200"/>
              </a:spcBef>
              <a:spcAft>
                <a:spcPts val="0"/>
              </a:spcAft>
              <a:buFontTx/>
              <a:buChar char="-"/>
            </a:pPr>
            <a:r>
              <a:rPr lang="en-US" sz="1500" dirty="0"/>
              <a:t>K</a:t>
            </a:r>
            <a:r>
              <a:rPr lang="vi" sz="1500" dirty="0"/>
              <a:t>hông phù</a:t>
            </a:r>
            <a:endParaRPr lang="en-US" sz="1500" dirty="0"/>
          </a:p>
          <a:p>
            <a:pPr marL="285750" lvl="0" indent="-285750" algn="l" rtl="0">
              <a:spcBef>
                <a:spcPts val="1200"/>
              </a:spcBef>
              <a:spcAft>
                <a:spcPts val="0"/>
              </a:spcAft>
              <a:buFontTx/>
              <a:buChar char="-"/>
            </a:pPr>
            <a:r>
              <a:rPr lang="en-US" sz="1500" dirty="0"/>
              <a:t>K</a:t>
            </a:r>
            <a:r>
              <a:rPr lang="vi" sz="1500" dirty="0"/>
              <a:t>hông xuất huyết, không hồng ban</a:t>
            </a:r>
            <a:endParaRPr lang="en-US" sz="1500" dirty="0"/>
          </a:p>
          <a:p>
            <a:pPr marL="285750" lvl="0" indent="-285750" algn="l" rtl="0">
              <a:spcBef>
                <a:spcPts val="1200"/>
              </a:spcBef>
              <a:spcAft>
                <a:spcPts val="0"/>
              </a:spcAft>
              <a:buFontTx/>
              <a:buChar char="-"/>
            </a:pPr>
            <a:r>
              <a:rPr lang="vi" sz="1500" dirty="0"/>
              <a:t>Tổng trạng: CN = 15 kg; CC:89 cm</a:t>
            </a:r>
            <a:r>
              <a:rPr lang="en-US" sz="1500" dirty="0"/>
              <a:t> </a:t>
            </a:r>
            <a:r>
              <a:rPr lang="en-US" sz="1500" dirty="0">
                <a:sym typeface="Wingdings" panose="05000000000000000000" pitchFamily="2" charset="2"/>
              </a:rPr>
              <a:t></a:t>
            </a:r>
            <a:r>
              <a:rPr lang="vi" sz="1500" dirty="0"/>
              <a:t>​ CN/ CC, CN/ Tuổi, CC/ tuổi: (0;2) z-score</a:t>
            </a:r>
            <a:endParaRPr sz="1500" dirty="0"/>
          </a:p>
          <a:p>
            <a:pPr marL="0" lvl="0" indent="0" algn="l" rtl="0">
              <a:spcBef>
                <a:spcPts val="1200"/>
              </a:spcBef>
              <a:spcAft>
                <a:spcPts val="1200"/>
              </a:spcAft>
              <a:buNone/>
            </a:pPr>
            <a:endParaRPr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9"/>
          <p:cNvSpPr txBox="1">
            <a:spLocks noGrp="1"/>
          </p:cNvSpPr>
          <p:nvPr>
            <p:ph type="body" idx="1"/>
          </p:nvPr>
        </p:nvSpPr>
        <p:spPr>
          <a:xfrm>
            <a:off x="311700" y="464949"/>
            <a:ext cx="8520600" cy="41039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600" b="1" i="1" u="sng" dirty="0"/>
              <a:t>2. </a:t>
            </a:r>
            <a:r>
              <a:rPr lang="en-US" sz="1600" b="1" i="1" u="sng" dirty="0"/>
              <a:t>Các cơ quan</a:t>
            </a:r>
          </a:p>
          <a:p>
            <a:pPr marL="0" lvl="0" indent="0" algn="l" rtl="0">
              <a:spcBef>
                <a:spcPts val="0"/>
              </a:spcBef>
              <a:spcAft>
                <a:spcPts val="0"/>
              </a:spcAft>
              <a:buClr>
                <a:schemeClr val="dk1"/>
              </a:buClr>
              <a:buSzPts val="1100"/>
              <a:buFont typeface="Arial"/>
              <a:buNone/>
            </a:pPr>
            <a:r>
              <a:rPr lang="en-US" sz="1600" b="1" dirty="0"/>
              <a:t>a. </a:t>
            </a:r>
            <a:r>
              <a:rPr lang="vi" sz="1600" b="1" dirty="0"/>
              <a:t>Đầu mặt cổ:</a:t>
            </a:r>
            <a:endParaRPr sz="1600" b="1" dirty="0"/>
          </a:p>
          <a:p>
            <a:pPr marL="285750" lvl="0" indent="-285750" algn="l" rtl="0">
              <a:spcBef>
                <a:spcPts val="1200"/>
              </a:spcBef>
              <a:spcAft>
                <a:spcPts val="0"/>
              </a:spcAft>
              <a:buClr>
                <a:schemeClr val="dk1"/>
              </a:buClr>
              <a:buSzPts val="1100"/>
              <a:buFontTx/>
              <a:buChar char="-"/>
            </a:pPr>
            <a:r>
              <a:rPr lang="vi" sz="1600" dirty="0"/>
              <a:t>Cân đối, không biến dạng</a:t>
            </a:r>
            <a:endParaRPr lang="en-US" sz="1600" dirty="0"/>
          </a:p>
          <a:p>
            <a:pPr marL="285750" lvl="0" indent="-285750" algn="l" rtl="0">
              <a:spcBef>
                <a:spcPts val="1200"/>
              </a:spcBef>
              <a:spcAft>
                <a:spcPts val="0"/>
              </a:spcAft>
              <a:buClr>
                <a:schemeClr val="dk1"/>
              </a:buClr>
              <a:buSzPts val="1100"/>
              <a:buFontTx/>
              <a:buChar char="-"/>
            </a:pPr>
            <a:r>
              <a:rPr lang="vi" sz="1600" dirty="0"/>
              <a:t>Tai không chảy dịch</a:t>
            </a:r>
            <a:endParaRPr lang="en-US" sz="1600" dirty="0"/>
          </a:p>
          <a:p>
            <a:pPr marL="285750" lvl="0" indent="-285750" algn="l" rtl="0">
              <a:spcBef>
                <a:spcPts val="1200"/>
              </a:spcBef>
              <a:spcAft>
                <a:spcPts val="0"/>
              </a:spcAft>
              <a:buClr>
                <a:schemeClr val="dk1"/>
              </a:buClr>
              <a:buSzPts val="1100"/>
              <a:buFontTx/>
              <a:buChar char="-"/>
            </a:pPr>
            <a:r>
              <a:rPr lang="vi" sz="1600" dirty="0"/>
              <a:t>Họng không đỏ</a:t>
            </a:r>
            <a:endParaRPr lang="en-US" sz="1600" dirty="0"/>
          </a:p>
          <a:p>
            <a:pPr marL="0" lvl="0" indent="0">
              <a:buClr>
                <a:schemeClr val="dk1"/>
              </a:buClr>
              <a:buSzPts val="1100"/>
              <a:buNone/>
            </a:pPr>
            <a:r>
              <a:rPr lang="en-US" sz="1600" b="1" dirty="0"/>
              <a:t>b. Ngực</a:t>
            </a:r>
            <a:r>
              <a:rPr lang="en-US" sz="1600" dirty="0"/>
              <a:t>:</a:t>
            </a:r>
          </a:p>
          <a:p>
            <a:pPr marL="285750" lvl="0" indent="-285750">
              <a:spcBef>
                <a:spcPts val="1200"/>
              </a:spcBef>
              <a:buClr>
                <a:schemeClr val="dk1"/>
              </a:buClr>
              <a:buSzPts val="1100"/>
              <a:buFontTx/>
              <a:buChar char="-"/>
            </a:pPr>
            <a:r>
              <a:rPr lang="en-US" sz="1600" dirty="0"/>
              <a:t>Cân đối, không biến dạng, di động theo nhịp thở</a:t>
            </a:r>
          </a:p>
          <a:p>
            <a:pPr marL="285750" lvl="0" indent="-285750">
              <a:spcBef>
                <a:spcPts val="1200"/>
              </a:spcBef>
              <a:buClr>
                <a:schemeClr val="dk1"/>
              </a:buClr>
              <a:buSzPts val="1100"/>
              <a:buFontTx/>
              <a:buChar char="-"/>
            </a:pPr>
            <a:r>
              <a:rPr lang="en-US" sz="1600" dirty="0"/>
              <a:t>Tim: T1, T2 đều rõ, tần số 100 lần/phút, không nghe âm thổi</a:t>
            </a:r>
          </a:p>
          <a:p>
            <a:pPr marL="285750" lvl="0" indent="-285750">
              <a:spcBef>
                <a:spcPts val="1200"/>
              </a:spcBef>
              <a:buClr>
                <a:schemeClr val="dk1"/>
              </a:buClr>
              <a:buSzPts val="1100"/>
              <a:buFontTx/>
              <a:buChar char="-"/>
            </a:pPr>
            <a:r>
              <a:rPr lang="en-US" sz="1600" dirty="0"/>
              <a:t>Phổi không nghe rale</a:t>
            </a:r>
          </a:p>
          <a:p>
            <a:pPr marL="0" lvl="0" indent="0" algn="l" rtl="0">
              <a:spcBef>
                <a:spcPts val="1200"/>
              </a:spcBef>
              <a:spcAft>
                <a:spcPts val="0"/>
              </a:spcAft>
              <a:buClr>
                <a:schemeClr val="dk1"/>
              </a:buClr>
              <a:buSzPts val="1100"/>
              <a:buNone/>
            </a:pPr>
            <a:endParaRPr sz="1600" dirty="0"/>
          </a:p>
          <a:p>
            <a:pPr marL="0" lvl="0" indent="0" algn="l" rtl="0">
              <a:spcBef>
                <a:spcPts val="1200"/>
              </a:spcBef>
              <a:spcAft>
                <a:spcPts val="1200"/>
              </a:spcAft>
              <a:buClr>
                <a:schemeClr val="dk1"/>
              </a:buClr>
              <a:buSzPts val="1100"/>
              <a:buFont typeface="Arial"/>
              <a:buNone/>
            </a:pPr>
            <a:endParaRPr sz="16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2652</Words>
  <Application>Microsoft Office PowerPoint</Application>
  <PresentationFormat>On-screen Show (16:9)</PresentationFormat>
  <Paragraphs>258</Paragraphs>
  <Slides>25</Slides>
  <Notes>21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BỆNH ÁN</vt:lpstr>
      <vt:lpstr>HÀNH CHÍNH</vt:lpstr>
      <vt:lpstr>II. LÝ DO NHẬP VIỆN</vt:lpstr>
      <vt:lpstr>III. BỆNH SỬ</vt:lpstr>
      <vt:lpstr>PowerPoint Presentation</vt:lpstr>
      <vt:lpstr>IV. TIỀN CĂN</vt:lpstr>
      <vt:lpstr>PowerPoint Presentation</vt:lpstr>
      <vt:lpstr>V. KHÁM</vt:lpstr>
      <vt:lpstr>PowerPoint Presentation</vt:lpstr>
      <vt:lpstr>PowerPoint Presentation</vt:lpstr>
      <vt:lpstr>V. TÓM TẮT BỆNH ÁN</vt:lpstr>
      <vt:lpstr>VI. ĐẶT VẤN ĐỀ</vt:lpstr>
      <vt:lpstr>VII. CHẨN ĐOÁN</vt:lpstr>
      <vt:lpstr>VIII. BIỆN LUẬN</vt:lpstr>
      <vt:lpstr>PowerPoint Presentation</vt:lpstr>
      <vt:lpstr>IX. ĐỀ NGHỊ CLS</vt:lpstr>
      <vt:lpstr>X. KẾT QUẢ CLS</vt:lpstr>
      <vt:lpstr>PowerPoint Presentation</vt:lpstr>
      <vt:lpstr>PowerPoint Presentation</vt:lpstr>
      <vt:lpstr>PowerPoint Presentation</vt:lpstr>
      <vt:lpstr>XII. CHẨN ĐOÁN XÁC ĐỊNH</vt:lpstr>
      <vt:lpstr>XIII. ĐIỀU TRỊ</vt:lpstr>
      <vt:lpstr>PowerPoint Presentation</vt:lpstr>
      <vt:lpstr>PowerPoint Presentation</vt:lpstr>
      <vt:lpstr>XIV. TIÊN LƯỢNG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dc:title>
  <cp:lastModifiedBy>Truong Thi Minh Thu</cp:lastModifiedBy>
  <cp:revision>36</cp:revision>
  <dcterms:modified xsi:type="dcterms:W3CDTF">2021-05-18T11:57:21Z</dcterms:modified>
</cp:coreProperties>
</file>