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7" r:id="rId3"/>
    <p:sldId id="258" r:id="rId4"/>
    <p:sldId id="260" r:id="rId5"/>
    <p:sldId id="259" r:id="rId6"/>
    <p:sldId id="263" r:id="rId7"/>
    <p:sldId id="277" r:id="rId8"/>
    <p:sldId id="264" r:id="rId9"/>
    <p:sldId id="265" r:id="rId10"/>
    <p:sldId id="266" r:id="rId11"/>
    <p:sldId id="267" r:id="rId12"/>
    <p:sldId id="268" r:id="rId13"/>
    <p:sldId id="269" r:id="rId14"/>
    <p:sldId id="270" r:id="rId15"/>
    <p:sldId id="271" r:id="rId16"/>
    <p:sldId id="273" r:id="rId17"/>
    <p:sldId id="274" r:id="rId18"/>
    <p:sldId id="280" r:id="rId19"/>
    <p:sldId id="275" r:id="rId20"/>
    <p:sldId id="278" r:id="rId21"/>
    <p:sldId id="279" r:id="rId22"/>
    <p:sldId id="281"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67430FE-8638-4D96-85B1-CE6E57DAEFFF}" v="6" dt="2021-05-16T16:52:38.78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52" autoAdjust="0"/>
    <p:restoredTop sz="58312" autoAdjust="0"/>
  </p:normalViewPr>
  <p:slideViewPr>
    <p:cSldViewPr snapToGrid="0">
      <p:cViewPr varScale="1">
        <p:scale>
          <a:sx n="44" d="100"/>
          <a:sy n="44" d="100"/>
        </p:scale>
        <p:origin x="72" y="10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ruong Thi Minh Thu" userId="f3866341-afde-477b-9888-e795caeb26b7" providerId="ADAL" clId="{4581ED16-4E14-4A9C-BCCD-5463D88DE81E}"/>
    <pc:docChg chg="undo custSel modSld">
      <pc:chgData name="Truong Thi Minh Thu" userId="f3866341-afde-477b-9888-e795caeb26b7" providerId="ADAL" clId="{4581ED16-4E14-4A9C-BCCD-5463D88DE81E}" dt="2021-05-17T09:12:08.439" v="3480" actId="20577"/>
      <pc:docMkLst>
        <pc:docMk/>
      </pc:docMkLst>
      <pc:sldChg chg="modSp mod">
        <pc:chgData name="Truong Thi Minh Thu" userId="f3866341-afde-477b-9888-e795caeb26b7" providerId="ADAL" clId="{4581ED16-4E14-4A9C-BCCD-5463D88DE81E}" dt="2021-05-17T08:16:56.269" v="321" actId="20577"/>
        <pc:sldMkLst>
          <pc:docMk/>
          <pc:sldMk cId="3789038407" sldId="267"/>
        </pc:sldMkLst>
        <pc:spChg chg="mod">
          <ac:chgData name="Truong Thi Minh Thu" userId="f3866341-afde-477b-9888-e795caeb26b7" providerId="ADAL" clId="{4581ED16-4E14-4A9C-BCCD-5463D88DE81E}" dt="2021-05-17T08:16:56.269" v="321" actId="20577"/>
          <ac:spMkLst>
            <pc:docMk/>
            <pc:sldMk cId="3789038407" sldId="267"/>
            <ac:spMk id="3" creationId="{E88A2822-C147-4EA3-A6B0-CFA57CA996F6}"/>
          </ac:spMkLst>
        </pc:spChg>
      </pc:sldChg>
      <pc:sldChg chg="modNotesTx">
        <pc:chgData name="Truong Thi Minh Thu" userId="f3866341-afde-477b-9888-e795caeb26b7" providerId="ADAL" clId="{4581ED16-4E14-4A9C-BCCD-5463D88DE81E}" dt="2021-05-17T08:38:27.986" v="355" actId="20577"/>
        <pc:sldMkLst>
          <pc:docMk/>
          <pc:sldMk cId="3797932754" sldId="273"/>
        </pc:sldMkLst>
      </pc:sldChg>
      <pc:sldChg chg="modSp mod modNotesTx">
        <pc:chgData name="Truong Thi Minh Thu" userId="f3866341-afde-477b-9888-e795caeb26b7" providerId="ADAL" clId="{4581ED16-4E14-4A9C-BCCD-5463D88DE81E}" dt="2021-05-17T09:08:06.274" v="3215" actId="20577"/>
        <pc:sldMkLst>
          <pc:docMk/>
          <pc:sldMk cId="3260166653" sldId="279"/>
        </pc:sldMkLst>
        <pc:spChg chg="mod">
          <ac:chgData name="Truong Thi Minh Thu" userId="f3866341-afde-477b-9888-e795caeb26b7" providerId="ADAL" clId="{4581ED16-4E14-4A9C-BCCD-5463D88DE81E}" dt="2021-05-17T08:56:13.211" v="2071" actId="400"/>
          <ac:spMkLst>
            <pc:docMk/>
            <pc:sldMk cId="3260166653" sldId="279"/>
            <ac:spMk id="3" creationId="{7C18A09A-F561-45EE-8A79-F7D55250B249}"/>
          </ac:spMkLst>
        </pc:spChg>
      </pc:sldChg>
      <pc:sldChg chg="modNotesTx">
        <pc:chgData name="Truong Thi Minh Thu" userId="f3866341-afde-477b-9888-e795caeb26b7" providerId="ADAL" clId="{4581ED16-4E14-4A9C-BCCD-5463D88DE81E}" dt="2021-05-17T09:12:08.439" v="3480" actId="20577"/>
        <pc:sldMkLst>
          <pc:docMk/>
          <pc:sldMk cId="789744825" sldId="280"/>
        </pc:sldMkLst>
      </pc:sldChg>
      <pc:sldChg chg="delSp modSp mod">
        <pc:chgData name="Truong Thi Minh Thu" userId="f3866341-afde-477b-9888-e795caeb26b7" providerId="ADAL" clId="{4581ED16-4E14-4A9C-BCCD-5463D88DE81E}" dt="2021-05-17T09:01:32.717" v="2861" actId="207"/>
        <pc:sldMkLst>
          <pc:docMk/>
          <pc:sldMk cId="2965773879" sldId="281"/>
        </pc:sldMkLst>
        <pc:spChg chg="del">
          <ac:chgData name="Truong Thi Minh Thu" userId="f3866341-afde-477b-9888-e795caeb26b7" providerId="ADAL" clId="{4581ED16-4E14-4A9C-BCCD-5463D88DE81E}" dt="2021-05-17T08:57:45.778" v="2072" actId="478"/>
          <ac:spMkLst>
            <pc:docMk/>
            <pc:sldMk cId="2965773879" sldId="281"/>
            <ac:spMk id="2" creationId="{3A4110C8-F872-0F4C-A08D-F62D208B44D3}"/>
          </ac:spMkLst>
        </pc:spChg>
        <pc:spChg chg="mod">
          <ac:chgData name="Truong Thi Minh Thu" userId="f3866341-afde-477b-9888-e795caeb26b7" providerId="ADAL" clId="{4581ED16-4E14-4A9C-BCCD-5463D88DE81E}" dt="2021-05-17T09:01:32.717" v="2861" actId="207"/>
          <ac:spMkLst>
            <pc:docMk/>
            <pc:sldMk cId="2965773879" sldId="281"/>
            <ac:spMk id="3" creationId="{79C92277-60C5-0D49-A6DC-390D3DDAAE2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A6D365-E730-45A0-B0C0-5A2FFFE6A995}" type="datetimeFigureOut">
              <a:rPr lang="en-US" smtClean="0"/>
              <a:t>5/17/2021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6EFEF1-7DCB-4BDD-8EE0-8F3A83D132F6}" type="slidenum">
              <a:rPr lang="en-US" smtClean="0"/>
              <a:t>‹#›</a:t>
            </a:fld>
            <a:endParaRPr lang="en-US"/>
          </a:p>
        </p:txBody>
      </p:sp>
    </p:spTree>
    <p:extLst>
      <p:ext uri="{BB962C8B-B14F-4D97-AF65-F5344CB8AC3E}">
        <p14:creationId xmlns:p14="http://schemas.microsoft.com/office/powerpoint/2010/main" val="5726984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6EFEF1-7DCB-4BDD-8EE0-8F3A83D132F6}" type="slidenum">
              <a:rPr lang="en-US" smtClean="0"/>
              <a:t>4</a:t>
            </a:fld>
            <a:endParaRPr lang="en-US"/>
          </a:p>
        </p:txBody>
      </p:sp>
    </p:spTree>
    <p:extLst>
      <p:ext uri="{BB962C8B-B14F-4D97-AF65-F5344CB8AC3E}">
        <p14:creationId xmlns:p14="http://schemas.microsoft.com/office/powerpoint/2010/main" val="11769861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Thalass</a:t>
            </a:r>
            <a:r>
              <a:rPr lang="en-US" dirty="0"/>
              <a:t> </a:t>
            </a:r>
            <a:r>
              <a:rPr lang="en-US" dirty="0" err="1"/>
              <a:t>thì</a:t>
            </a:r>
            <a:r>
              <a:rPr lang="en-US" dirty="0"/>
              <a:t> ko </a:t>
            </a:r>
            <a:r>
              <a:rPr lang="en-US" dirty="0" err="1"/>
              <a:t>làm</a:t>
            </a:r>
            <a:r>
              <a:rPr lang="en-US" dirty="0"/>
              <a:t> HCL</a:t>
            </a:r>
          </a:p>
        </p:txBody>
      </p:sp>
      <p:sp>
        <p:nvSpPr>
          <p:cNvPr id="4" name="Slide Number Placeholder 3"/>
          <p:cNvSpPr>
            <a:spLocks noGrp="1"/>
          </p:cNvSpPr>
          <p:nvPr>
            <p:ph type="sldNum" sz="quarter" idx="5"/>
          </p:nvPr>
        </p:nvSpPr>
        <p:spPr/>
        <p:txBody>
          <a:bodyPr/>
          <a:lstStyle/>
          <a:p>
            <a:fld id="{386EFEF1-7DCB-4BDD-8EE0-8F3A83D132F6}" type="slidenum">
              <a:rPr lang="en-US" smtClean="0"/>
              <a:t>16</a:t>
            </a:fld>
            <a:endParaRPr lang="en-US"/>
          </a:p>
        </p:txBody>
      </p:sp>
    </p:spTree>
    <p:extLst>
      <p:ext uri="{BB962C8B-B14F-4D97-AF65-F5344CB8AC3E}">
        <p14:creationId xmlns:p14="http://schemas.microsoft.com/office/powerpoint/2010/main" val="37921740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 </a:t>
            </a:r>
            <a:r>
              <a:rPr lang="en-US" dirty="0" err="1"/>
              <a:t>này</a:t>
            </a:r>
            <a:r>
              <a:rPr lang="en-US" dirty="0"/>
              <a:t> </a:t>
            </a:r>
            <a:r>
              <a:rPr lang="en-US" dirty="0" err="1"/>
              <a:t>làm</a:t>
            </a:r>
            <a:r>
              <a:rPr lang="en-US" dirty="0"/>
              <a:t> </a:t>
            </a:r>
            <a:r>
              <a:rPr lang="en-US" dirty="0" err="1"/>
              <a:t>điện</a:t>
            </a:r>
            <a:r>
              <a:rPr lang="en-US" dirty="0"/>
              <a:t> di </a:t>
            </a:r>
            <a:r>
              <a:rPr lang="en-US" dirty="0" err="1"/>
              <a:t>chủ</a:t>
            </a:r>
            <a:r>
              <a:rPr lang="en-US" dirty="0"/>
              <a:t> </a:t>
            </a:r>
            <a:r>
              <a:rPr lang="en-US" dirty="0" err="1"/>
              <a:t>yếu</a:t>
            </a:r>
            <a:r>
              <a:rPr lang="en-US" dirty="0"/>
              <a:t> </a:t>
            </a:r>
            <a:r>
              <a:rPr lang="en-US" dirty="0" err="1"/>
              <a:t>là</a:t>
            </a:r>
            <a:r>
              <a:rPr lang="en-US" dirty="0"/>
              <a:t> </a:t>
            </a:r>
            <a:r>
              <a:rPr lang="en-US" dirty="0" err="1"/>
              <a:t>vì</a:t>
            </a:r>
            <a:r>
              <a:rPr lang="en-US" dirty="0"/>
              <a:t> </a:t>
            </a:r>
            <a:r>
              <a:rPr lang="en-US" dirty="0" err="1"/>
              <a:t>mẹ</a:t>
            </a:r>
            <a:r>
              <a:rPr lang="en-US" dirty="0"/>
              <a:t> </a:t>
            </a:r>
            <a:r>
              <a:rPr lang="en-US" dirty="0" err="1"/>
              <a:t>bị</a:t>
            </a:r>
            <a:r>
              <a:rPr lang="en-US" dirty="0"/>
              <a:t> </a:t>
            </a:r>
            <a:r>
              <a:rPr lang="en-US" dirty="0" err="1"/>
              <a:t>thiếu</a:t>
            </a:r>
            <a:r>
              <a:rPr lang="en-US" dirty="0"/>
              <a:t> </a:t>
            </a:r>
            <a:r>
              <a:rPr lang="en-US" dirty="0" err="1"/>
              <a:t>máu</a:t>
            </a:r>
            <a:r>
              <a:rPr lang="en-US"/>
              <a:t> á.</a:t>
            </a:r>
          </a:p>
          <a:p>
            <a:r>
              <a:rPr lang="en-US" dirty="0" err="1"/>
              <a:t>Chuỗi</a:t>
            </a:r>
            <a:r>
              <a:rPr lang="en-US" dirty="0"/>
              <a:t> beta </a:t>
            </a:r>
            <a:r>
              <a:rPr lang="en-US" dirty="0" err="1"/>
              <a:t>có</a:t>
            </a:r>
            <a:r>
              <a:rPr lang="en-US" dirty="0"/>
              <a:t> </a:t>
            </a:r>
            <a:r>
              <a:rPr lang="en-US" dirty="0" err="1"/>
              <a:t>trong</a:t>
            </a:r>
            <a:r>
              <a:rPr lang="en-US" dirty="0"/>
              <a:t> HbA1 </a:t>
            </a:r>
            <a:r>
              <a:rPr lang="en-US" dirty="0" err="1"/>
              <a:t>và</a:t>
            </a:r>
            <a:r>
              <a:rPr lang="en-US" dirty="0"/>
              <a:t> </a:t>
            </a:r>
            <a:r>
              <a:rPr lang="en-US" dirty="0" err="1"/>
              <a:t>HbE</a:t>
            </a:r>
            <a:r>
              <a:rPr lang="en-US" dirty="0"/>
              <a:t> </a:t>
            </a:r>
            <a:r>
              <a:rPr lang="en-US" dirty="0" err="1"/>
              <a:t>nên</a:t>
            </a:r>
            <a:r>
              <a:rPr lang="en-US" dirty="0"/>
              <a:t> </a:t>
            </a:r>
            <a:r>
              <a:rPr lang="en-US" dirty="0" err="1"/>
              <a:t>vẫn</a:t>
            </a:r>
            <a:r>
              <a:rPr lang="en-US" dirty="0"/>
              <a:t> </a:t>
            </a:r>
            <a:r>
              <a:rPr lang="en-US" dirty="0" err="1"/>
              <a:t>tính</a:t>
            </a:r>
            <a:r>
              <a:rPr lang="en-US" dirty="0"/>
              <a:t> =&gt; </a:t>
            </a:r>
            <a:r>
              <a:rPr lang="en-US" dirty="0" err="1"/>
              <a:t>Chuỗi</a:t>
            </a:r>
            <a:r>
              <a:rPr lang="en-US" dirty="0"/>
              <a:t> beta </a:t>
            </a:r>
            <a:r>
              <a:rPr lang="en-US" dirty="0" err="1"/>
              <a:t>là</a:t>
            </a:r>
            <a:r>
              <a:rPr lang="en-US" dirty="0"/>
              <a:t> 95.7 =&gt; </a:t>
            </a:r>
            <a:r>
              <a:rPr lang="en-US" dirty="0" err="1"/>
              <a:t>bình</a:t>
            </a:r>
            <a:r>
              <a:rPr lang="en-US" dirty="0"/>
              <a:t> </a:t>
            </a:r>
            <a:r>
              <a:rPr lang="en-US" dirty="0" err="1"/>
              <a:t>thường</a:t>
            </a:r>
            <a:endParaRPr lang="en-US" dirty="0"/>
          </a:p>
          <a:p>
            <a:r>
              <a:rPr lang="en-US" dirty="0"/>
              <a:t>HbA2 &lt;3.5 =&gt; </a:t>
            </a:r>
            <a:r>
              <a:rPr lang="en-US" dirty="0" err="1"/>
              <a:t>bình</a:t>
            </a:r>
            <a:r>
              <a:rPr lang="en-US" dirty="0"/>
              <a:t> </a:t>
            </a:r>
            <a:r>
              <a:rPr lang="en-US" dirty="0" err="1"/>
              <a:t>thường</a:t>
            </a:r>
            <a:endParaRPr lang="en-US" dirty="0"/>
          </a:p>
          <a:p>
            <a:r>
              <a:rPr lang="en-US" dirty="0" err="1"/>
              <a:t>HbF</a:t>
            </a:r>
            <a:r>
              <a:rPr lang="en-US" dirty="0"/>
              <a:t> </a:t>
            </a:r>
            <a:r>
              <a:rPr lang="en-US" dirty="0" err="1"/>
              <a:t>bình</a:t>
            </a:r>
            <a:r>
              <a:rPr lang="en-US" dirty="0"/>
              <a:t> </a:t>
            </a:r>
            <a:r>
              <a:rPr lang="en-US" dirty="0" err="1"/>
              <a:t>thường</a:t>
            </a:r>
            <a:endParaRPr lang="en-US" dirty="0"/>
          </a:p>
          <a:p>
            <a:pPr marL="171450" indent="-171450">
              <a:buFont typeface="Symbol" panose="05050102010706020507" pitchFamily="18" charset="2"/>
              <a:buChar char="Þ"/>
            </a:pPr>
            <a:r>
              <a:rPr lang="en-US" dirty="0" err="1"/>
              <a:t>Không</a:t>
            </a:r>
            <a:r>
              <a:rPr lang="en-US" dirty="0"/>
              <a:t> </a:t>
            </a:r>
            <a:r>
              <a:rPr lang="en-US" dirty="0" err="1"/>
              <a:t>có</a:t>
            </a:r>
            <a:r>
              <a:rPr lang="en-US" dirty="0"/>
              <a:t> beta </a:t>
            </a:r>
            <a:r>
              <a:rPr lang="en-US" dirty="0" err="1"/>
              <a:t>Thalass</a:t>
            </a:r>
            <a:endParaRPr lang="en-US" dirty="0"/>
          </a:p>
          <a:p>
            <a:pPr marL="0" indent="0">
              <a:buFont typeface="Symbol" panose="05050102010706020507" pitchFamily="18" charset="2"/>
              <a:buNone/>
            </a:pPr>
            <a:r>
              <a:rPr lang="en-US" dirty="0" err="1"/>
              <a:t>Không</a:t>
            </a:r>
            <a:r>
              <a:rPr lang="en-US" dirty="0"/>
              <a:t> </a:t>
            </a:r>
            <a:r>
              <a:rPr lang="en-US" dirty="0" err="1"/>
              <a:t>dựa</a:t>
            </a:r>
            <a:r>
              <a:rPr lang="en-US" dirty="0"/>
              <a:t> </a:t>
            </a:r>
            <a:r>
              <a:rPr lang="en-US" dirty="0" err="1"/>
              <a:t>vào</a:t>
            </a:r>
            <a:r>
              <a:rPr lang="en-US" dirty="0"/>
              <a:t> </a:t>
            </a:r>
            <a:r>
              <a:rPr lang="en-US" dirty="0" err="1"/>
              <a:t>tổng</a:t>
            </a:r>
            <a:r>
              <a:rPr lang="en-US" dirty="0"/>
              <a:t> </a:t>
            </a:r>
            <a:r>
              <a:rPr lang="en-US" dirty="0" err="1"/>
              <a:t>chuỗi</a:t>
            </a:r>
            <a:r>
              <a:rPr lang="en-US" dirty="0"/>
              <a:t> alpha 100% </a:t>
            </a:r>
            <a:r>
              <a:rPr lang="en-US" dirty="0" err="1"/>
              <a:t>để</a:t>
            </a:r>
            <a:r>
              <a:rPr lang="en-US" dirty="0"/>
              <a:t> </a:t>
            </a:r>
            <a:r>
              <a:rPr lang="en-US" dirty="0" err="1"/>
              <a:t>kết</a:t>
            </a:r>
            <a:r>
              <a:rPr lang="en-US" dirty="0"/>
              <a:t> </a:t>
            </a:r>
            <a:r>
              <a:rPr lang="en-US" dirty="0" err="1"/>
              <a:t>luận</a:t>
            </a:r>
            <a:r>
              <a:rPr lang="en-US" dirty="0"/>
              <a:t> </a:t>
            </a:r>
            <a:r>
              <a:rPr lang="en-US" dirty="0" err="1"/>
              <a:t>không</a:t>
            </a:r>
            <a:r>
              <a:rPr lang="en-US" dirty="0"/>
              <a:t> </a:t>
            </a:r>
            <a:r>
              <a:rPr lang="en-US" dirty="0" err="1"/>
              <a:t>có</a:t>
            </a:r>
            <a:r>
              <a:rPr lang="en-US" dirty="0"/>
              <a:t> alpha </a:t>
            </a:r>
            <a:r>
              <a:rPr lang="en-US" dirty="0" err="1"/>
              <a:t>thalass</a:t>
            </a:r>
            <a:r>
              <a:rPr lang="en-US" dirty="0"/>
              <a:t>. </a:t>
            </a:r>
            <a:r>
              <a:rPr lang="en-US" dirty="0" err="1"/>
              <a:t>Vậy</a:t>
            </a:r>
            <a:r>
              <a:rPr lang="en-US" dirty="0"/>
              <a:t> </a:t>
            </a:r>
            <a:r>
              <a:rPr lang="en-US" dirty="0" err="1"/>
              <a:t>chứ</a:t>
            </a:r>
            <a:r>
              <a:rPr lang="en-US" dirty="0"/>
              <a:t> </a:t>
            </a:r>
            <a:r>
              <a:rPr lang="en-US" dirty="0" err="1"/>
              <a:t>sao</a:t>
            </a:r>
            <a:r>
              <a:rPr lang="en-US" dirty="0"/>
              <a:t>?</a:t>
            </a:r>
          </a:p>
          <a:p>
            <a:pPr marL="0" indent="0">
              <a:buFont typeface="Symbol" panose="05050102010706020507" pitchFamily="18" charset="2"/>
              <a:buNone/>
            </a:pPr>
            <a:r>
              <a:rPr lang="en-US" dirty="0" err="1"/>
              <a:t>HbE</a:t>
            </a:r>
            <a:r>
              <a:rPr lang="en-US" dirty="0"/>
              <a:t> </a:t>
            </a:r>
            <a:r>
              <a:rPr lang="en-US" dirty="0" err="1"/>
              <a:t>dị</a:t>
            </a:r>
            <a:r>
              <a:rPr lang="en-US" dirty="0"/>
              <a:t> </a:t>
            </a:r>
            <a:r>
              <a:rPr lang="en-US" dirty="0" err="1"/>
              <a:t>hợp</a:t>
            </a:r>
            <a:r>
              <a:rPr lang="en-US" dirty="0"/>
              <a:t> </a:t>
            </a:r>
            <a:r>
              <a:rPr lang="en-US" dirty="0" err="1"/>
              <a:t>tử</a:t>
            </a:r>
            <a:r>
              <a:rPr lang="en-US" dirty="0"/>
              <a:t> </a:t>
            </a:r>
            <a:r>
              <a:rPr lang="en-US" dirty="0" err="1"/>
              <a:t>thừ</a:t>
            </a:r>
            <a:r>
              <a:rPr lang="en-US" dirty="0"/>
              <a:t> </a:t>
            </a:r>
            <a:r>
              <a:rPr lang="en-US" dirty="0" err="1"/>
              <a:t>HbE</a:t>
            </a:r>
            <a:r>
              <a:rPr lang="en-US" dirty="0"/>
              <a:t> </a:t>
            </a:r>
            <a:r>
              <a:rPr lang="en-US" dirty="0" err="1"/>
              <a:t>chiếm</a:t>
            </a:r>
            <a:r>
              <a:rPr lang="en-US" dirty="0"/>
              <a:t> 25-30% (</a:t>
            </a:r>
            <a:r>
              <a:rPr lang="en-US" dirty="0" err="1"/>
              <a:t>tại</a:t>
            </a:r>
            <a:r>
              <a:rPr lang="en-US" dirty="0"/>
              <a:t> </a:t>
            </a:r>
            <a:r>
              <a:rPr lang="en-US" dirty="0" err="1"/>
              <a:t>vì</a:t>
            </a:r>
            <a:r>
              <a:rPr lang="en-US" dirty="0"/>
              <a:t> beta </a:t>
            </a:r>
            <a:r>
              <a:rPr lang="en-US" dirty="0" err="1"/>
              <a:t>đột</a:t>
            </a:r>
            <a:r>
              <a:rPr lang="en-US" dirty="0"/>
              <a:t> </a:t>
            </a:r>
            <a:r>
              <a:rPr lang="en-US" dirty="0" err="1"/>
              <a:t>biến</a:t>
            </a:r>
            <a:r>
              <a:rPr lang="en-US" dirty="0"/>
              <a:t> </a:t>
            </a:r>
            <a:r>
              <a:rPr lang="en-US" dirty="0" err="1"/>
              <a:t>luôn</a:t>
            </a:r>
            <a:r>
              <a:rPr lang="en-US" dirty="0"/>
              <a:t> </a:t>
            </a:r>
            <a:r>
              <a:rPr lang="en-US" dirty="0" err="1"/>
              <a:t>bị</a:t>
            </a:r>
            <a:r>
              <a:rPr lang="en-US" dirty="0"/>
              <a:t> </a:t>
            </a:r>
            <a:r>
              <a:rPr lang="en-US" dirty="0" err="1"/>
              <a:t>ít</a:t>
            </a:r>
            <a:r>
              <a:rPr lang="en-US" dirty="0"/>
              <a:t> </a:t>
            </a:r>
            <a:r>
              <a:rPr lang="en-US" dirty="0" err="1"/>
              <a:t>sản</a:t>
            </a:r>
            <a:r>
              <a:rPr lang="en-US" dirty="0"/>
              <a:t> </a:t>
            </a:r>
            <a:r>
              <a:rPr lang="en-US" dirty="0" err="1"/>
              <a:t>xuất</a:t>
            </a:r>
            <a:r>
              <a:rPr lang="en-US" dirty="0"/>
              <a:t> </a:t>
            </a:r>
            <a:r>
              <a:rPr lang="en-US" dirty="0" err="1"/>
              <a:t>hơn</a:t>
            </a:r>
            <a:r>
              <a:rPr lang="en-US" dirty="0"/>
              <a:t> beta </a:t>
            </a:r>
            <a:r>
              <a:rPr lang="en-US" dirty="0" err="1"/>
              <a:t>bình</a:t>
            </a:r>
            <a:r>
              <a:rPr lang="en-US" dirty="0"/>
              <a:t> </a:t>
            </a:r>
            <a:r>
              <a:rPr lang="en-US" dirty="0" err="1"/>
              <a:t>thường</a:t>
            </a:r>
            <a:r>
              <a:rPr lang="en-US" dirty="0"/>
              <a:t> </a:t>
            </a:r>
            <a:r>
              <a:rPr lang="en-US" dirty="0" err="1"/>
              <a:t>nên</a:t>
            </a:r>
            <a:r>
              <a:rPr lang="en-US" dirty="0"/>
              <a:t> ở </a:t>
            </a:r>
            <a:r>
              <a:rPr lang="en-US" dirty="0" err="1"/>
              <a:t>khoảng</a:t>
            </a:r>
            <a:r>
              <a:rPr lang="en-US" dirty="0"/>
              <a:t> </a:t>
            </a:r>
            <a:r>
              <a:rPr lang="en-US" dirty="0" err="1"/>
              <a:t>này</a:t>
            </a:r>
            <a:r>
              <a:rPr lang="en-US" dirty="0"/>
              <a:t> </a:t>
            </a:r>
            <a:r>
              <a:rPr lang="en-US" dirty="0" err="1"/>
              <a:t>thôi</a:t>
            </a:r>
            <a:r>
              <a:rPr lang="en-US" dirty="0"/>
              <a:t> </a:t>
            </a:r>
            <a:r>
              <a:rPr lang="en-US" dirty="0" err="1"/>
              <a:t>chứ</a:t>
            </a:r>
            <a:r>
              <a:rPr lang="en-US" dirty="0"/>
              <a:t> </a:t>
            </a:r>
            <a:r>
              <a:rPr lang="en-US" dirty="0" err="1"/>
              <a:t>không</a:t>
            </a:r>
            <a:r>
              <a:rPr lang="en-US" dirty="0"/>
              <a:t> </a:t>
            </a:r>
            <a:r>
              <a:rPr lang="en-US" dirty="0" err="1"/>
              <a:t>lên</a:t>
            </a:r>
            <a:r>
              <a:rPr lang="en-US" dirty="0"/>
              <a:t> 50% </a:t>
            </a:r>
            <a:r>
              <a:rPr lang="en-US" dirty="0" err="1"/>
              <a:t>được</a:t>
            </a:r>
            <a:r>
              <a:rPr lang="en-US" dirty="0"/>
              <a:t>), ca </a:t>
            </a:r>
            <a:r>
              <a:rPr lang="en-US" dirty="0" err="1"/>
              <a:t>này</a:t>
            </a:r>
            <a:r>
              <a:rPr lang="en-US" dirty="0"/>
              <a:t> </a:t>
            </a:r>
            <a:r>
              <a:rPr lang="en-US" dirty="0" err="1"/>
              <a:t>ít</a:t>
            </a:r>
            <a:r>
              <a:rPr lang="en-US" dirty="0"/>
              <a:t> </a:t>
            </a:r>
            <a:r>
              <a:rPr lang="en-US" dirty="0" err="1"/>
              <a:t>hơn</a:t>
            </a:r>
            <a:r>
              <a:rPr lang="en-US" dirty="0"/>
              <a:t> </a:t>
            </a:r>
            <a:r>
              <a:rPr lang="en-US" dirty="0" err="1"/>
              <a:t>mức</a:t>
            </a:r>
            <a:r>
              <a:rPr lang="en-US" dirty="0"/>
              <a:t> </a:t>
            </a:r>
            <a:r>
              <a:rPr lang="en-US" dirty="0" err="1"/>
              <a:t>này</a:t>
            </a:r>
            <a:r>
              <a:rPr lang="en-US" dirty="0"/>
              <a:t> </a:t>
            </a:r>
            <a:r>
              <a:rPr lang="en-US" dirty="0" err="1"/>
              <a:t>nữa</a:t>
            </a:r>
            <a:r>
              <a:rPr lang="en-US" dirty="0"/>
              <a:t> </a:t>
            </a:r>
            <a:r>
              <a:rPr lang="en-US" dirty="0" err="1"/>
              <a:t>nên</a:t>
            </a:r>
            <a:r>
              <a:rPr lang="en-US" dirty="0"/>
              <a:t> </a:t>
            </a:r>
            <a:r>
              <a:rPr lang="en-US" dirty="0" err="1"/>
              <a:t>nghĩ</a:t>
            </a:r>
            <a:r>
              <a:rPr lang="en-US" dirty="0"/>
              <a:t> </a:t>
            </a:r>
            <a:r>
              <a:rPr lang="en-US" dirty="0" err="1"/>
              <a:t>có</a:t>
            </a:r>
            <a:r>
              <a:rPr lang="en-US" dirty="0"/>
              <a:t> </a:t>
            </a:r>
            <a:r>
              <a:rPr lang="en-US" dirty="0" err="1"/>
              <a:t>kèm</a:t>
            </a:r>
            <a:r>
              <a:rPr lang="en-US" dirty="0"/>
              <a:t> </a:t>
            </a:r>
            <a:r>
              <a:rPr lang="en-US" dirty="0" err="1"/>
              <a:t>với</a:t>
            </a:r>
            <a:r>
              <a:rPr lang="en-US" dirty="0"/>
              <a:t> </a:t>
            </a:r>
            <a:r>
              <a:rPr lang="en-US" dirty="0" err="1"/>
              <a:t>giảm</a:t>
            </a:r>
            <a:r>
              <a:rPr lang="en-US" dirty="0"/>
              <a:t> </a:t>
            </a:r>
            <a:r>
              <a:rPr lang="en-US" dirty="0" err="1"/>
              <a:t>choỗi</a:t>
            </a:r>
            <a:r>
              <a:rPr lang="en-US" dirty="0"/>
              <a:t> alpha </a:t>
            </a:r>
          </a:p>
          <a:p>
            <a:pPr marL="171450" indent="-171450">
              <a:buFont typeface="Symbol" panose="05050102010706020507" pitchFamily="18" charset="2"/>
              <a:buChar char="Þ"/>
            </a:pPr>
            <a:r>
              <a:rPr lang="en-US" dirty="0" err="1"/>
              <a:t>Chốt</a:t>
            </a:r>
            <a:r>
              <a:rPr lang="en-US" dirty="0"/>
              <a:t> </a:t>
            </a:r>
            <a:r>
              <a:rPr lang="en-US" dirty="0" err="1"/>
              <a:t>bệnh</a:t>
            </a:r>
            <a:r>
              <a:rPr lang="en-US" dirty="0"/>
              <a:t> </a:t>
            </a:r>
            <a:r>
              <a:rPr lang="en-US" dirty="0" err="1"/>
              <a:t>HbE</a:t>
            </a:r>
            <a:r>
              <a:rPr lang="en-US" dirty="0"/>
              <a:t> </a:t>
            </a:r>
            <a:r>
              <a:rPr lang="en-US" dirty="0" err="1"/>
              <a:t>theo</a:t>
            </a:r>
            <a:r>
              <a:rPr lang="en-US" dirty="0"/>
              <a:t> </a:t>
            </a:r>
            <a:r>
              <a:rPr lang="en-US" dirty="0" err="1"/>
              <a:t>dõi</a:t>
            </a:r>
            <a:r>
              <a:rPr lang="en-US" dirty="0"/>
              <a:t> </a:t>
            </a:r>
            <a:r>
              <a:rPr lang="en-US" dirty="0" err="1"/>
              <a:t>kèm</a:t>
            </a:r>
            <a:r>
              <a:rPr lang="en-US" dirty="0"/>
              <a:t> alpha Thalassemia</a:t>
            </a:r>
          </a:p>
          <a:p>
            <a:pPr marL="171450" indent="-171450">
              <a:buFont typeface="Symbol" panose="05050102010706020507" pitchFamily="18" charset="2"/>
              <a:buChar char="Þ"/>
            </a:pPr>
            <a:r>
              <a:rPr lang="en-US" dirty="0" err="1"/>
              <a:t>Bệnh</a:t>
            </a:r>
            <a:r>
              <a:rPr lang="en-US" dirty="0"/>
              <a:t> </a:t>
            </a:r>
            <a:r>
              <a:rPr lang="en-US" dirty="0" err="1"/>
              <a:t>HbE</a:t>
            </a:r>
            <a:r>
              <a:rPr lang="en-US" dirty="0"/>
              <a:t> </a:t>
            </a:r>
            <a:r>
              <a:rPr lang="en-US" dirty="0" err="1"/>
              <a:t>dị</a:t>
            </a:r>
            <a:r>
              <a:rPr lang="en-US" dirty="0"/>
              <a:t> hay </a:t>
            </a:r>
            <a:r>
              <a:rPr lang="en-US" dirty="0" err="1"/>
              <a:t>đồng</a:t>
            </a:r>
            <a:r>
              <a:rPr lang="en-US" dirty="0"/>
              <a:t> </a:t>
            </a:r>
            <a:r>
              <a:rPr lang="en-US" dirty="0" err="1"/>
              <a:t>hợp</a:t>
            </a:r>
            <a:r>
              <a:rPr lang="en-US" dirty="0"/>
              <a:t> </a:t>
            </a:r>
            <a:r>
              <a:rPr lang="en-US" dirty="0" err="1"/>
              <a:t>tử</a:t>
            </a:r>
            <a:r>
              <a:rPr lang="en-US" dirty="0"/>
              <a:t> </a:t>
            </a:r>
            <a:r>
              <a:rPr lang="en-US" dirty="0" err="1"/>
              <a:t>gì</a:t>
            </a:r>
            <a:r>
              <a:rPr lang="en-US" dirty="0"/>
              <a:t> </a:t>
            </a:r>
            <a:r>
              <a:rPr lang="en-US" dirty="0" err="1"/>
              <a:t>thì</a:t>
            </a:r>
            <a:r>
              <a:rPr lang="en-US" dirty="0"/>
              <a:t> </a:t>
            </a:r>
            <a:r>
              <a:rPr lang="en-US" dirty="0" err="1"/>
              <a:t>người</a:t>
            </a:r>
            <a:r>
              <a:rPr lang="en-US" dirty="0"/>
              <a:t> </a:t>
            </a:r>
            <a:r>
              <a:rPr lang="en-US" dirty="0" err="1"/>
              <a:t>bệnh</a:t>
            </a:r>
            <a:r>
              <a:rPr lang="en-US" dirty="0"/>
              <a:t> </a:t>
            </a:r>
            <a:r>
              <a:rPr lang="en-US" dirty="0" err="1"/>
              <a:t>cũng</a:t>
            </a:r>
            <a:r>
              <a:rPr lang="en-US" dirty="0"/>
              <a:t> </a:t>
            </a:r>
            <a:r>
              <a:rPr lang="en-US" dirty="0" err="1"/>
              <a:t>không</a:t>
            </a:r>
            <a:r>
              <a:rPr lang="en-US" dirty="0"/>
              <a:t> </a:t>
            </a:r>
            <a:r>
              <a:rPr lang="en-US" dirty="0" err="1"/>
              <a:t>thiếu</a:t>
            </a:r>
            <a:r>
              <a:rPr lang="en-US" dirty="0"/>
              <a:t> </a:t>
            </a:r>
            <a:r>
              <a:rPr lang="en-US" dirty="0" err="1"/>
              <a:t>máu</a:t>
            </a:r>
            <a:r>
              <a:rPr lang="en-US" dirty="0"/>
              <a:t> HCNNS, </a:t>
            </a:r>
            <a:r>
              <a:rPr lang="en-US" dirty="0" err="1"/>
              <a:t>có</a:t>
            </a:r>
            <a:r>
              <a:rPr lang="en-US" dirty="0"/>
              <a:t> </a:t>
            </a:r>
            <a:r>
              <a:rPr lang="en-US" dirty="0" err="1"/>
              <a:t>thiếu</a:t>
            </a:r>
            <a:r>
              <a:rPr lang="en-US" dirty="0"/>
              <a:t> </a:t>
            </a:r>
            <a:r>
              <a:rPr lang="en-US" dirty="0" err="1"/>
              <a:t>máu</a:t>
            </a:r>
            <a:r>
              <a:rPr lang="en-US" dirty="0"/>
              <a:t> </a:t>
            </a:r>
            <a:r>
              <a:rPr lang="en-US" dirty="0" err="1"/>
              <a:t>khi</a:t>
            </a:r>
            <a:r>
              <a:rPr lang="en-US" dirty="0"/>
              <a:t> </a:t>
            </a:r>
            <a:r>
              <a:rPr lang="en-US" dirty="0" err="1"/>
              <a:t>kèm</a:t>
            </a:r>
            <a:r>
              <a:rPr lang="en-US" dirty="0"/>
              <a:t> </a:t>
            </a:r>
            <a:r>
              <a:rPr lang="en-US" dirty="0" err="1"/>
              <a:t>Thalass</a:t>
            </a:r>
            <a:endParaRPr lang="en-US" dirty="0"/>
          </a:p>
          <a:p>
            <a:pPr marL="171450" indent="-171450">
              <a:buFont typeface="Symbol" panose="05050102010706020507" pitchFamily="18" charset="2"/>
              <a:buChar char="Þ"/>
            </a:pPr>
            <a:r>
              <a:rPr lang="en-US" dirty="0" err="1"/>
              <a:t>Làm</a:t>
            </a:r>
            <a:r>
              <a:rPr lang="en-US" dirty="0"/>
              <a:t> </a:t>
            </a:r>
            <a:r>
              <a:rPr lang="en-US" dirty="0" err="1"/>
              <a:t>rõ</a:t>
            </a:r>
            <a:r>
              <a:rPr lang="en-US" dirty="0"/>
              <a:t> </a:t>
            </a:r>
            <a:r>
              <a:rPr lang="en-US" dirty="0" err="1"/>
              <a:t>bằng</a:t>
            </a:r>
            <a:r>
              <a:rPr lang="en-US" dirty="0"/>
              <a:t> </a:t>
            </a:r>
            <a:r>
              <a:rPr lang="en-US" dirty="0" err="1"/>
              <a:t>cách</a:t>
            </a:r>
            <a:r>
              <a:rPr lang="en-US" dirty="0"/>
              <a:t> </a:t>
            </a:r>
            <a:r>
              <a:rPr lang="en-US" dirty="0" err="1"/>
              <a:t>làm</a:t>
            </a:r>
            <a:r>
              <a:rPr lang="en-US" dirty="0"/>
              <a:t> CTM, ferritin, </a:t>
            </a:r>
            <a:r>
              <a:rPr lang="en-US" dirty="0" err="1"/>
              <a:t>điện</a:t>
            </a:r>
            <a:r>
              <a:rPr lang="en-US" dirty="0"/>
              <a:t> di cha </a:t>
            </a:r>
            <a:r>
              <a:rPr lang="en-US" dirty="0" err="1"/>
              <a:t>mẹ</a:t>
            </a:r>
            <a:r>
              <a:rPr lang="en-US" dirty="0"/>
              <a:t> </a:t>
            </a:r>
            <a:r>
              <a:rPr lang="en-US" dirty="0" err="1"/>
              <a:t>xem</a:t>
            </a:r>
            <a:r>
              <a:rPr lang="en-US" dirty="0"/>
              <a:t> </a:t>
            </a:r>
            <a:r>
              <a:rPr lang="en-US" dirty="0" err="1"/>
              <a:t>có</a:t>
            </a:r>
            <a:r>
              <a:rPr lang="en-US" dirty="0"/>
              <a:t> </a:t>
            </a:r>
            <a:r>
              <a:rPr lang="en-US" dirty="0" err="1"/>
              <a:t>Thalass</a:t>
            </a:r>
            <a:r>
              <a:rPr lang="en-US" dirty="0"/>
              <a:t> </a:t>
            </a:r>
            <a:r>
              <a:rPr lang="en-US" dirty="0" err="1"/>
              <a:t>không</a:t>
            </a:r>
            <a:r>
              <a:rPr lang="en-US" dirty="0"/>
              <a:t>. </a:t>
            </a:r>
            <a:r>
              <a:rPr lang="en-US" dirty="0" err="1"/>
              <a:t>Vì</a:t>
            </a:r>
            <a:r>
              <a:rPr lang="en-US" dirty="0"/>
              <a:t> </a:t>
            </a:r>
            <a:r>
              <a:rPr lang="en-US" dirty="0" err="1"/>
              <a:t>xét</a:t>
            </a:r>
            <a:r>
              <a:rPr lang="en-US" dirty="0"/>
              <a:t> </a:t>
            </a:r>
            <a:r>
              <a:rPr lang="en-US" dirty="0" err="1"/>
              <a:t>nghiệm</a:t>
            </a:r>
            <a:r>
              <a:rPr lang="en-US" dirty="0"/>
              <a:t> gen </a:t>
            </a:r>
            <a:r>
              <a:rPr lang="en-US" dirty="0" err="1"/>
              <a:t>thì</a:t>
            </a:r>
            <a:r>
              <a:rPr lang="en-US" dirty="0"/>
              <a:t> </a:t>
            </a:r>
            <a:r>
              <a:rPr lang="en-US" dirty="0" err="1"/>
              <a:t>mắc</a:t>
            </a:r>
            <a:r>
              <a:rPr lang="en-US" dirty="0"/>
              <a:t>, </a:t>
            </a:r>
            <a:r>
              <a:rPr lang="en-US" dirty="0" err="1"/>
              <a:t>bé</a:t>
            </a:r>
            <a:r>
              <a:rPr lang="en-US" dirty="0"/>
              <a:t> </a:t>
            </a:r>
            <a:r>
              <a:rPr lang="en-US" dirty="0" err="1"/>
              <a:t>này</a:t>
            </a:r>
            <a:r>
              <a:rPr lang="en-US" dirty="0"/>
              <a:t> </a:t>
            </a:r>
            <a:r>
              <a:rPr lang="en-US" dirty="0" err="1"/>
              <a:t>được</a:t>
            </a:r>
            <a:r>
              <a:rPr lang="en-US" dirty="0"/>
              <a:t> </a:t>
            </a:r>
            <a:r>
              <a:rPr lang="en-US" dirty="0" err="1"/>
              <a:t>chăm</a:t>
            </a:r>
            <a:r>
              <a:rPr lang="en-US" dirty="0"/>
              <a:t> </a:t>
            </a:r>
            <a:r>
              <a:rPr lang="en-US" dirty="0" err="1"/>
              <a:t>sóc</a:t>
            </a:r>
            <a:r>
              <a:rPr lang="en-US" dirty="0"/>
              <a:t> </a:t>
            </a:r>
            <a:r>
              <a:rPr lang="en-US" dirty="0" err="1"/>
              <a:t>không</a:t>
            </a:r>
            <a:r>
              <a:rPr lang="en-US" dirty="0"/>
              <a:t> </a:t>
            </a:r>
            <a:r>
              <a:rPr lang="en-US" dirty="0" err="1"/>
              <a:t>tốt</a:t>
            </a:r>
            <a:r>
              <a:rPr lang="en-US" dirty="0"/>
              <a:t> </a:t>
            </a:r>
            <a:r>
              <a:rPr lang="en-US" dirty="0" err="1"/>
              <a:t>nên</a:t>
            </a:r>
            <a:r>
              <a:rPr lang="en-US" dirty="0"/>
              <a:t> </a:t>
            </a:r>
            <a:r>
              <a:rPr lang="en-US" dirty="0" err="1"/>
              <a:t>chắc</a:t>
            </a:r>
            <a:r>
              <a:rPr lang="en-US" dirty="0"/>
              <a:t> </a:t>
            </a:r>
            <a:r>
              <a:rPr lang="en-US" dirty="0" err="1"/>
              <a:t>khó</a:t>
            </a:r>
            <a:r>
              <a:rPr lang="en-US" dirty="0"/>
              <a:t> </a:t>
            </a:r>
            <a:r>
              <a:rPr lang="en-US" dirty="0" err="1"/>
              <a:t>chấp</a:t>
            </a:r>
            <a:r>
              <a:rPr lang="en-US" dirty="0"/>
              <a:t> </a:t>
            </a:r>
            <a:r>
              <a:rPr lang="en-US" dirty="0" err="1"/>
              <a:t>nhận</a:t>
            </a:r>
            <a:r>
              <a:rPr lang="en-US" dirty="0"/>
              <a:t>.</a:t>
            </a:r>
          </a:p>
        </p:txBody>
      </p:sp>
      <p:sp>
        <p:nvSpPr>
          <p:cNvPr id="4" name="Slide Number Placeholder 3"/>
          <p:cNvSpPr>
            <a:spLocks noGrp="1"/>
          </p:cNvSpPr>
          <p:nvPr>
            <p:ph type="sldNum" sz="quarter" idx="5"/>
          </p:nvPr>
        </p:nvSpPr>
        <p:spPr/>
        <p:txBody>
          <a:bodyPr/>
          <a:lstStyle/>
          <a:p>
            <a:fld id="{386EFEF1-7DCB-4BDD-8EE0-8F3A83D132F6}" type="slidenum">
              <a:rPr lang="en-US" smtClean="0"/>
              <a:t>18</a:t>
            </a:fld>
            <a:endParaRPr lang="en-US"/>
          </a:p>
        </p:txBody>
      </p:sp>
    </p:spTree>
    <p:extLst>
      <p:ext uri="{BB962C8B-B14F-4D97-AF65-F5344CB8AC3E}">
        <p14:creationId xmlns:p14="http://schemas.microsoft.com/office/powerpoint/2010/main" val="12227025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Những</a:t>
            </a:r>
            <a:r>
              <a:rPr lang="en-US" dirty="0"/>
              <a:t> </a:t>
            </a:r>
            <a:r>
              <a:rPr lang="en-US" dirty="0" err="1"/>
              <a:t>ngày</a:t>
            </a:r>
            <a:r>
              <a:rPr lang="en-US" dirty="0"/>
              <a:t> </a:t>
            </a:r>
            <a:r>
              <a:rPr lang="en-US" dirty="0" err="1"/>
              <a:t>đầu</a:t>
            </a:r>
            <a:r>
              <a:rPr lang="en-US" dirty="0"/>
              <a:t> </a:t>
            </a:r>
            <a:r>
              <a:rPr lang="en-US" dirty="0" err="1"/>
              <a:t>điều</a:t>
            </a:r>
            <a:r>
              <a:rPr lang="en-US" dirty="0"/>
              <a:t> </a:t>
            </a:r>
            <a:r>
              <a:rPr lang="en-US" dirty="0" err="1"/>
              <a:t>trị</a:t>
            </a:r>
            <a:r>
              <a:rPr lang="en-US" dirty="0"/>
              <a:t> </a:t>
            </a:r>
            <a:r>
              <a:rPr lang="en-US" dirty="0" err="1"/>
              <a:t>nhiễm</a:t>
            </a:r>
            <a:r>
              <a:rPr lang="en-US" dirty="0"/>
              <a:t> </a:t>
            </a:r>
            <a:r>
              <a:rPr lang="en-US" dirty="0" err="1"/>
              <a:t>trùng</a:t>
            </a:r>
            <a:r>
              <a:rPr lang="en-US" dirty="0"/>
              <a:t> ko </a:t>
            </a:r>
            <a:r>
              <a:rPr lang="en-US" dirty="0" err="1"/>
              <a:t>cho</a:t>
            </a:r>
            <a:r>
              <a:rPr lang="en-US" dirty="0"/>
              <a:t> </a:t>
            </a:r>
            <a:r>
              <a:rPr lang="en-US" dirty="0" err="1"/>
              <a:t>bù</a:t>
            </a:r>
            <a:r>
              <a:rPr lang="en-US" dirty="0"/>
              <a:t> </a:t>
            </a:r>
            <a:r>
              <a:rPr lang="en-US" dirty="0" err="1"/>
              <a:t>sắt</a:t>
            </a:r>
            <a:r>
              <a:rPr lang="en-US" dirty="0"/>
              <a:t> </a:t>
            </a:r>
            <a:r>
              <a:rPr lang="en-US" dirty="0" err="1"/>
              <a:t>vì</a:t>
            </a:r>
            <a:r>
              <a:rPr lang="en-US" dirty="0"/>
              <a:t> </a:t>
            </a:r>
            <a:r>
              <a:rPr lang="en-US" dirty="0" err="1"/>
              <a:t>có</a:t>
            </a:r>
            <a:r>
              <a:rPr lang="en-US" dirty="0"/>
              <a:t> </a:t>
            </a:r>
            <a:r>
              <a:rPr lang="en-US" dirty="0" err="1"/>
              <a:t>những</a:t>
            </a:r>
            <a:r>
              <a:rPr lang="en-US" dirty="0"/>
              <a:t> con vi </a:t>
            </a:r>
            <a:r>
              <a:rPr lang="en-US" dirty="0" err="1"/>
              <a:t>trùng</a:t>
            </a:r>
            <a:r>
              <a:rPr lang="en-US" dirty="0"/>
              <a:t> </a:t>
            </a:r>
            <a:r>
              <a:rPr lang="en-US" dirty="0" err="1"/>
              <a:t>cần</a:t>
            </a:r>
            <a:r>
              <a:rPr lang="en-US" dirty="0"/>
              <a:t> </a:t>
            </a:r>
            <a:r>
              <a:rPr lang="en-US" dirty="0" err="1"/>
              <a:t>sắt</a:t>
            </a:r>
            <a:r>
              <a:rPr lang="en-US" dirty="0"/>
              <a:t> </a:t>
            </a:r>
            <a:r>
              <a:rPr lang="en-US" dirty="0" err="1"/>
              <a:t>để</a:t>
            </a:r>
            <a:r>
              <a:rPr lang="en-US" dirty="0"/>
              <a:t> </a:t>
            </a:r>
            <a:r>
              <a:rPr lang="en-US" dirty="0" err="1"/>
              <a:t>phát</a:t>
            </a:r>
            <a:r>
              <a:rPr lang="en-US" dirty="0"/>
              <a:t> </a:t>
            </a:r>
            <a:r>
              <a:rPr lang="en-US" dirty="0" err="1"/>
              <a:t>triển</a:t>
            </a:r>
            <a:r>
              <a:rPr lang="en-US" dirty="0"/>
              <a:t>. </a:t>
            </a:r>
            <a:r>
              <a:rPr lang="en-US" dirty="0" err="1"/>
              <a:t>Đánh</a:t>
            </a:r>
            <a:r>
              <a:rPr lang="en-US" dirty="0"/>
              <a:t> </a:t>
            </a:r>
            <a:r>
              <a:rPr lang="en-US" dirty="0" err="1"/>
              <a:t>giá</a:t>
            </a:r>
            <a:r>
              <a:rPr lang="en-US" dirty="0"/>
              <a:t> </a:t>
            </a:r>
            <a:r>
              <a:rPr lang="en-US" dirty="0" err="1"/>
              <a:t>nhiễm</a:t>
            </a:r>
            <a:r>
              <a:rPr lang="en-US" dirty="0"/>
              <a:t> </a:t>
            </a:r>
            <a:r>
              <a:rPr lang="en-US" dirty="0" err="1"/>
              <a:t>trùng</a:t>
            </a:r>
            <a:r>
              <a:rPr lang="en-US" dirty="0"/>
              <a:t> </a:t>
            </a:r>
            <a:r>
              <a:rPr lang="en-US" dirty="0" err="1"/>
              <a:t>sau</a:t>
            </a:r>
            <a:r>
              <a:rPr lang="en-US" dirty="0"/>
              <a:t> 2-3 </a:t>
            </a:r>
            <a:r>
              <a:rPr lang="en-US" dirty="0" err="1"/>
              <a:t>ngày</a:t>
            </a:r>
            <a:r>
              <a:rPr lang="en-US" dirty="0"/>
              <a:t>, </a:t>
            </a:r>
            <a:r>
              <a:rPr lang="en-US" dirty="0" err="1"/>
              <a:t>bớt</a:t>
            </a:r>
            <a:r>
              <a:rPr lang="en-US" dirty="0"/>
              <a:t> </a:t>
            </a:r>
            <a:r>
              <a:rPr lang="en-US" dirty="0" err="1"/>
              <a:t>nhiễm</a:t>
            </a:r>
            <a:r>
              <a:rPr lang="en-US" dirty="0"/>
              <a:t> </a:t>
            </a:r>
            <a:r>
              <a:rPr lang="en-US" dirty="0" err="1"/>
              <a:t>trùng</a:t>
            </a:r>
            <a:r>
              <a:rPr lang="en-US" dirty="0"/>
              <a:t> </a:t>
            </a:r>
            <a:r>
              <a:rPr lang="en-US" dirty="0" err="1"/>
              <a:t>thì</a:t>
            </a:r>
            <a:r>
              <a:rPr lang="en-US" dirty="0"/>
              <a:t> </a:t>
            </a:r>
            <a:r>
              <a:rPr lang="en-US" dirty="0" err="1"/>
              <a:t>tiếp</a:t>
            </a:r>
            <a:r>
              <a:rPr lang="en-US" dirty="0"/>
              <a:t> </a:t>
            </a:r>
            <a:r>
              <a:rPr lang="en-US" dirty="0" err="1"/>
              <a:t>tục</a:t>
            </a:r>
            <a:r>
              <a:rPr lang="en-US" dirty="0"/>
              <a:t> KS </a:t>
            </a:r>
            <a:r>
              <a:rPr lang="en-US" dirty="0" err="1"/>
              <a:t>rồi</a:t>
            </a:r>
            <a:r>
              <a:rPr lang="en-US" dirty="0"/>
              <a:t> </a:t>
            </a:r>
            <a:r>
              <a:rPr lang="en-US" dirty="0" err="1"/>
              <a:t>bù</a:t>
            </a:r>
            <a:r>
              <a:rPr lang="en-US" dirty="0"/>
              <a:t> </a:t>
            </a:r>
            <a:r>
              <a:rPr lang="en-US" dirty="0" err="1"/>
              <a:t>thêm</a:t>
            </a:r>
            <a:r>
              <a:rPr lang="en-US" dirty="0"/>
              <a:t> </a:t>
            </a:r>
            <a:r>
              <a:rPr lang="en-US" dirty="0" err="1"/>
              <a:t>sắt</a:t>
            </a:r>
            <a:r>
              <a:rPr lang="en-US" dirty="0"/>
              <a:t>.</a:t>
            </a:r>
          </a:p>
          <a:p>
            <a:endParaRPr lang="en-US" dirty="0"/>
          </a:p>
          <a:p>
            <a:r>
              <a:rPr lang="en-US" dirty="0" err="1"/>
              <a:t>Vấn</a:t>
            </a:r>
            <a:r>
              <a:rPr lang="en-US" dirty="0"/>
              <a:t> </a:t>
            </a:r>
            <a:r>
              <a:rPr lang="en-US" dirty="0" err="1"/>
              <a:t>đề</a:t>
            </a:r>
            <a:r>
              <a:rPr lang="en-US" dirty="0"/>
              <a:t> </a:t>
            </a:r>
            <a:r>
              <a:rPr lang="en-US" dirty="0" err="1"/>
              <a:t>bù</a:t>
            </a:r>
            <a:r>
              <a:rPr lang="en-US" dirty="0"/>
              <a:t> </a:t>
            </a:r>
            <a:r>
              <a:rPr lang="en-US" dirty="0" err="1"/>
              <a:t>sắt</a:t>
            </a:r>
            <a:r>
              <a:rPr lang="en-US" dirty="0"/>
              <a:t> ở </a:t>
            </a:r>
            <a:r>
              <a:rPr lang="en-US" dirty="0" err="1"/>
              <a:t>trẻ</a:t>
            </a:r>
            <a:r>
              <a:rPr lang="en-US" dirty="0"/>
              <a:t> TMTS/</a:t>
            </a:r>
            <a:r>
              <a:rPr lang="en-US" dirty="0" err="1"/>
              <a:t>Thalass</a:t>
            </a:r>
            <a:r>
              <a:rPr lang="en-US" dirty="0"/>
              <a:t>: </a:t>
            </a:r>
            <a:r>
              <a:rPr lang="en-US" dirty="0" err="1"/>
              <a:t>bù</a:t>
            </a:r>
            <a:r>
              <a:rPr lang="en-US" dirty="0"/>
              <a:t> </a:t>
            </a:r>
            <a:r>
              <a:rPr lang="en-US" dirty="0" err="1"/>
              <a:t>đến</a:t>
            </a:r>
            <a:r>
              <a:rPr lang="en-US" dirty="0"/>
              <a:t> </a:t>
            </a:r>
            <a:r>
              <a:rPr lang="en-US" dirty="0" err="1"/>
              <a:t>khi</a:t>
            </a:r>
            <a:r>
              <a:rPr lang="en-US" dirty="0"/>
              <a:t> Hb ko </a:t>
            </a:r>
            <a:r>
              <a:rPr lang="en-US" dirty="0" err="1"/>
              <a:t>tăng</a:t>
            </a:r>
            <a:r>
              <a:rPr lang="en-US" dirty="0"/>
              <a:t> </a:t>
            </a:r>
            <a:r>
              <a:rPr lang="en-US" dirty="0" err="1"/>
              <a:t>nữa</a:t>
            </a:r>
            <a:r>
              <a:rPr lang="en-US" dirty="0"/>
              <a:t> </a:t>
            </a:r>
            <a:r>
              <a:rPr lang="en-US" dirty="0" err="1"/>
              <a:t>và</a:t>
            </a:r>
            <a:r>
              <a:rPr lang="en-US" dirty="0"/>
              <a:t> </a:t>
            </a:r>
            <a:r>
              <a:rPr lang="en-US" dirty="0" err="1"/>
              <a:t>ferr</a:t>
            </a:r>
            <a:r>
              <a:rPr lang="en-US" dirty="0"/>
              <a:t> </a:t>
            </a:r>
            <a:r>
              <a:rPr lang="en-US" dirty="0" err="1"/>
              <a:t>vè</a:t>
            </a:r>
            <a:r>
              <a:rPr lang="en-US" dirty="0"/>
              <a:t> </a:t>
            </a:r>
            <a:r>
              <a:rPr lang="en-US" dirty="0" err="1"/>
              <a:t>bình</a:t>
            </a:r>
            <a:r>
              <a:rPr lang="en-US" dirty="0"/>
              <a:t> </a:t>
            </a:r>
            <a:r>
              <a:rPr lang="en-US" dirty="0" err="1"/>
              <a:t>thường</a:t>
            </a:r>
            <a:r>
              <a:rPr lang="en-US" dirty="0"/>
              <a:t>, </a:t>
            </a:r>
            <a:r>
              <a:rPr lang="en-US" dirty="0" err="1"/>
              <a:t>không</a:t>
            </a:r>
            <a:r>
              <a:rPr lang="en-US" dirty="0"/>
              <a:t> </a:t>
            </a:r>
            <a:r>
              <a:rPr lang="en-US" dirty="0" err="1"/>
              <a:t>có</a:t>
            </a:r>
            <a:r>
              <a:rPr lang="en-US" dirty="0"/>
              <a:t> </a:t>
            </a:r>
            <a:r>
              <a:rPr lang="en-US" dirty="0" err="1"/>
              <a:t>cần</a:t>
            </a:r>
            <a:r>
              <a:rPr lang="en-US" dirty="0"/>
              <a:t> </a:t>
            </a:r>
            <a:r>
              <a:rPr lang="en-US" dirty="0" err="1"/>
              <a:t>kéo</a:t>
            </a:r>
            <a:r>
              <a:rPr lang="en-US" dirty="0"/>
              <a:t> </a:t>
            </a:r>
            <a:r>
              <a:rPr lang="en-US" dirty="0" err="1"/>
              <a:t>dài</a:t>
            </a:r>
            <a:r>
              <a:rPr lang="en-US" dirty="0"/>
              <a:t> 1-3 </a:t>
            </a:r>
            <a:r>
              <a:rPr lang="en-US" dirty="0" err="1"/>
              <a:t>tháng</a:t>
            </a:r>
            <a:r>
              <a:rPr lang="en-US" dirty="0"/>
              <a:t> </a:t>
            </a:r>
            <a:r>
              <a:rPr lang="en-US" dirty="0" err="1"/>
              <a:t>để</a:t>
            </a:r>
            <a:r>
              <a:rPr lang="en-US" dirty="0"/>
              <a:t> </a:t>
            </a:r>
            <a:r>
              <a:rPr lang="en-US" dirty="0" err="1"/>
              <a:t>phục</a:t>
            </a:r>
            <a:r>
              <a:rPr lang="en-US" dirty="0"/>
              <a:t> </a:t>
            </a:r>
            <a:r>
              <a:rPr lang="en-US" dirty="0" err="1"/>
              <a:t>hồi</a:t>
            </a:r>
            <a:r>
              <a:rPr lang="en-US" dirty="0"/>
              <a:t> </a:t>
            </a:r>
            <a:r>
              <a:rPr lang="en-US" dirty="0" err="1"/>
              <a:t>dự</a:t>
            </a:r>
            <a:r>
              <a:rPr lang="en-US" dirty="0"/>
              <a:t> </a:t>
            </a:r>
            <a:r>
              <a:rPr lang="en-US" dirty="0" err="1"/>
              <a:t>trữ</a:t>
            </a:r>
            <a:r>
              <a:rPr lang="en-US" dirty="0"/>
              <a:t> </a:t>
            </a:r>
            <a:r>
              <a:rPr lang="en-US" dirty="0" err="1"/>
              <a:t>vì</a:t>
            </a:r>
            <a:r>
              <a:rPr lang="en-US" dirty="0"/>
              <a:t> </a:t>
            </a:r>
            <a:r>
              <a:rPr lang="en-US" dirty="0" err="1"/>
              <a:t>sợ</a:t>
            </a:r>
            <a:r>
              <a:rPr lang="en-US" dirty="0"/>
              <a:t> </a:t>
            </a:r>
            <a:r>
              <a:rPr lang="en-US" dirty="0" err="1"/>
              <a:t>quá</a:t>
            </a:r>
            <a:r>
              <a:rPr lang="en-US" dirty="0"/>
              <a:t> </a:t>
            </a:r>
            <a:r>
              <a:rPr lang="en-US" dirty="0" err="1"/>
              <a:t>tải</a:t>
            </a:r>
            <a:r>
              <a:rPr lang="en-US" dirty="0"/>
              <a:t> </a:t>
            </a:r>
            <a:r>
              <a:rPr lang="en-US" dirty="0" err="1"/>
              <a:t>sắt</a:t>
            </a:r>
            <a:r>
              <a:rPr lang="en-US" dirty="0"/>
              <a:t> </a:t>
            </a:r>
          </a:p>
        </p:txBody>
      </p:sp>
      <p:sp>
        <p:nvSpPr>
          <p:cNvPr id="4" name="Slide Number Placeholder 3"/>
          <p:cNvSpPr>
            <a:spLocks noGrp="1"/>
          </p:cNvSpPr>
          <p:nvPr>
            <p:ph type="sldNum" sz="quarter" idx="5"/>
          </p:nvPr>
        </p:nvSpPr>
        <p:spPr/>
        <p:txBody>
          <a:bodyPr/>
          <a:lstStyle/>
          <a:p>
            <a:fld id="{386EFEF1-7DCB-4BDD-8EE0-8F3A83D132F6}" type="slidenum">
              <a:rPr lang="en-US" smtClean="0"/>
              <a:t>21</a:t>
            </a:fld>
            <a:endParaRPr lang="en-US"/>
          </a:p>
        </p:txBody>
      </p:sp>
    </p:spTree>
    <p:extLst>
      <p:ext uri="{BB962C8B-B14F-4D97-AF65-F5344CB8AC3E}">
        <p14:creationId xmlns:p14="http://schemas.microsoft.com/office/powerpoint/2010/main" val="31654198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76494-6EB4-4C20-BB8C-C0EB8C27CE7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60C65C3-8743-4D55-9DF5-477C91102D0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4CC4682-2A04-44D4-ADE8-A8FAC1FD9631}"/>
              </a:ext>
            </a:extLst>
          </p:cNvPr>
          <p:cNvSpPr>
            <a:spLocks noGrp="1"/>
          </p:cNvSpPr>
          <p:nvPr>
            <p:ph type="dt" sz="half" idx="10"/>
          </p:nvPr>
        </p:nvSpPr>
        <p:spPr/>
        <p:txBody>
          <a:bodyPr/>
          <a:lstStyle/>
          <a:p>
            <a:fld id="{5D732A9F-0098-40CC-A6D9-0B95C3881342}" type="datetimeFigureOut">
              <a:rPr lang="en-US" smtClean="0"/>
              <a:t>5/17/2021</a:t>
            </a:fld>
            <a:endParaRPr lang="en-US"/>
          </a:p>
        </p:txBody>
      </p:sp>
      <p:sp>
        <p:nvSpPr>
          <p:cNvPr id="5" name="Footer Placeholder 4">
            <a:extLst>
              <a:ext uri="{FF2B5EF4-FFF2-40B4-BE49-F238E27FC236}">
                <a16:creationId xmlns:a16="http://schemas.microsoft.com/office/drawing/2014/main" id="{3F356DDA-2936-41F1-B3D5-F172FCCF58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FBB6E0-B3D6-4C65-B209-A9B32A027525}"/>
              </a:ext>
            </a:extLst>
          </p:cNvPr>
          <p:cNvSpPr>
            <a:spLocks noGrp="1"/>
          </p:cNvSpPr>
          <p:nvPr>
            <p:ph type="sldNum" sz="quarter" idx="12"/>
          </p:nvPr>
        </p:nvSpPr>
        <p:spPr/>
        <p:txBody>
          <a:bodyPr/>
          <a:lstStyle/>
          <a:p>
            <a:fld id="{64CDC2FB-8423-435B-B850-55938D439ABE}" type="slidenum">
              <a:rPr lang="en-US" smtClean="0"/>
              <a:t>‹#›</a:t>
            </a:fld>
            <a:endParaRPr lang="en-US"/>
          </a:p>
        </p:txBody>
      </p:sp>
    </p:spTree>
    <p:extLst>
      <p:ext uri="{BB962C8B-B14F-4D97-AF65-F5344CB8AC3E}">
        <p14:creationId xmlns:p14="http://schemas.microsoft.com/office/powerpoint/2010/main" val="40209566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B02AF-4CA7-4B11-87DD-E555C99CE13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7E5084C-919E-4762-8790-53E57AFCC1E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2D04AE-D045-4D53-86D7-4945C2AFEE36}"/>
              </a:ext>
            </a:extLst>
          </p:cNvPr>
          <p:cNvSpPr>
            <a:spLocks noGrp="1"/>
          </p:cNvSpPr>
          <p:nvPr>
            <p:ph type="dt" sz="half" idx="10"/>
          </p:nvPr>
        </p:nvSpPr>
        <p:spPr/>
        <p:txBody>
          <a:bodyPr/>
          <a:lstStyle/>
          <a:p>
            <a:fld id="{5D732A9F-0098-40CC-A6D9-0B95C3881342}" type="datetimeFigureOut">
              <a:rPr lang="en-US" smtClean="0"/>
              <a:t>5/17/2021</a:t>
            </a:fld>
            <a:endParaRPr lang="en-US"/>
          </a:p>
        </p:txBody>
      </p:sp>
      <p:sp>
        <p:nvSpPr>
          <p:cNvPr id="5" name="Footer Placeholder 4">
            <a:extLst>
              <a:ext uri="{FF2B5EF4-FFF2-40B4-BE49-F238E27FC236}">
                <a16:creationId xmlns:a16="http://schemas.microsoft.com/office/drawing/2014/main" id="{712F175B-C86D-4E70-A51C-4A88095F09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CA0A7E-E743-4DB3-9F54-7705BE8E3174}"/>
              </a:ext>
            </a:extLst>
          </p:cNvPr>
          <p:cNvSpPr>
            <a:spLocks noGrp="1"/>
          </p:cNvSpPr>
          <p:nvPr>
            <p:ph type="sldNum" sz="quarter" idx="12"/>
          </p:nvPr>
        </p:nvSpPr>
        <p:spPr/>
        <p:txBody>
          <a:bodyPr/>
          <a:lstStyle/>
          <a:p>
            <a:fld id="{64CDC2FB-8423-435B-B850-55938D439ABE}" type="slidenum">
              <a:rPr lang="en-US" smtClean="0"/>
              <a:t>‹#›</a:t>
            </a:fld>
            <a:endParaRPr lang="en-US"/>
          </a:p>
        </p:txBody>
      </p:sp>
    </p:spTree>
    <p:extLst>
      <p:ext uri="{BB962C8B-B14F-4D97-AF65-F5344CB8AC3E}">
        <p14:creationId xmlns:p14="http://schemas.microsoft.com/office/powerpoint/2010/main" val="29653264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FD58634-CF1E-4316-A6E3-325B820EA18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2E128FB-968A-4014-B0D1-0EA20E01755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3B5817-1173-4EA1-9A75-34BA69EBDB4E}"/>
              </a:ext>
            </a:extLst>
          </p:cNvPr>
          <p:cNvSpPr>
            <a:spLocks noGrp="1"/>
          </p:cNvSpPr>
          <p:nvPr>
            <p:ph type="dt" sz="half" idx="10"/>
          </p:nvPr>
        </p:nvSpPr>
        <p:spPr/>
        <p:txBody>
          <a:bodyPr/>
          <a:lstStyle/>
          <a:p>
            <a:fld id="{5D732A9F-0098-40CC-A6D9-0B95C3881342}" type="datetimeFigureOut">
              <a:rPr lang="en-US" smtClean="0"/>
              <a:t>5/17/2021</a:t>
            </a:fld>
            <a:endParaRPr lang="en-US"/>
          </a:p>
        </p:txBody>
      </p:sp>
      <p:sp>
        <p:nvSpPr>
          <p:cNvPr id="5" name="Footer Placeholder 4">
            <a:extLst>
              <a:ext uri="{FF2B5EF4-FFF2-40B4-BE49-F238E27FC236}">
                <a16:creationId xmlns:a16="http://schemas.microsoft.com/office/drawing/2014/main" id="{CD1A7130-8FC6-4921-845A-EA2A182480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FFFF41-682E-4B5B-A26F-E1C66C1A7557}"/>
              </a:ext>
            </a:extLst>
          </p:cNvPr>
          <p:cNvSpPr>
            <a:spLocks noGrp="1"/>
          </p:cNvSpPr>
          <p:nvPr>
            <p:ph type="sldNum" sz="quarter" idx="12"/>
          </p:nvPr>
        </p:nvSpPr>
        <p:spPr/>
        <p:txBody>
          <a:bodyPr/>
          <a:lstStyle/>
          <a:p>
            <a:fld id="{64CDC2FB-8423-435B-B850-55938D439ABE}" type="slidenum">
              <a:rPr lang="en-US" smtClean="0"/>
              <a:t>‹#›</a:t>
            </a:fld>
            <a:endParaRPr lang="en-US"/>
          </a:p>
        </p:txBody>
      </p:sp>
    </p:spTree>
    <p:extLst>
      <p:ext uri="{BB962C8B-B14F-4D97-AF65-F5344CB8AC3E}">
        <p14:creationId xmlns:p14="http://schemas.microsoft.com/office/powerpoint/2010/main" val="2638237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5FB60-B5D7-4361-9A10-8CE5C31863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B2DFAA2-41B0-40B6-84B5-343CBF2DCE4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4D99A4-58D0-4ACB-9E6C-DF3BC5FFAF75}"/>
              </a:ext>
            </a:extLst>
          </p:cNvPr>
          <p:cNvSpPr>
            <a:spLocks noGrp="1"/>
          </p:cNvSpPr>
          <p:nvPr>
            <p:ph type="dt" sz="half" idx="10"/>
          </p:nvPr>
        </p:nvSpPr>
        <p:spPr/>
        <p:txBody>
          <a:bodyPr/>
          <a:lstStyle/>
          <a:p>
            <a:fld id="{5D732A9F-0098-40CC-A6D9-0B95C3881342}" type="datetimeFigureOut">
              <a:rPr lang="en-US" smtClean="0"/>
              <a:t>5/17/2021</a:t>
            </a:fld>
            <a:endParaRPr lang="en-US"/>
          </a:p>
        </p:txBody>
      </p:sp>
      <p:sp>
        <p:nvSpPr>
          <p:cNvPr id="5" name="Footer Placeholder 4">
            <a:extLst>
              <a:ext uri="{FF2B5EF4-FFF2-40B4-BE49-F238E27FC236}">
                <a16:creationId xmlns:a16="http://schemas.microsoft.com/office/drawing/2014/main" id="{D46AD4A9-3711-464A-AC88-DBC2769934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684725-D1CC-435A-B59E-D8B26A30615E}"/>
              </a:ext>
            </a:extLst>
          </p:cNvPr>
          <p:cNvSpPr>
            <a:spLocks noGrp="1"/>
          </p:cNvSpPr>
          <p:nvPr>
            <p:ph type="sldNum" sz="quarter" idx="12"/>
          </p:nvPr>
        </p:nvSpPr>
        <p:spPr/>
        <p:txBody>
          <a:bodyPr/>
          <a:lstStyle/>
          <a:p>
            <a:fld id="{64CDC2FB-8423-435B-B850-55938D439ABE}" type="slidenum">
              <a:rPr lang="en-US" smtClean="0"/>
              <a:t>‹#›</a:t>
            </a:fld>
            <a:endParaRPr lang="en-US"/>
          </a:p>
        </p:txBody>
      </p:sp>
    </p:spTree>
    <p:extLst>
      <p:ext uri="{BB962C8B-B14F-4D97-AF65-F5344CB8AC3E}">
        <p14:creationId xmlns:p14="http://schemas.microsoft.com/office/powerpoint/2010/main" val="3553518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C6631-DDDC-4045-86CC-36444084BF7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73232C4-B2F1-4983-963B-7DF5308EFEB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A60141E-C73E-4C86-88D0-16403CEB5ED8}"/>
              </a:ext>
            </a:extLst>
          </p:cNvPr>
          <p:cNvSpPr>
            <a:spLocks noGrp="1"/>
          </p:cNvSpPr>
          <p:nvPr>
            <p:ph type="dt" sz="half" idx="10"/>
          </p:nvPr>
        </p:nvSpPr>
        <p:spPr/>
        <p:txBody>
          <a:bodyPr/>
          <a:lstStyle/>
          <a:p>
            <a:fld id="{5D732A9F-0098-40CC-A6D9-0B95C3881342}" type="datetimeFigureOut">
              <a:rPr lang="en-US" smtClean="0"/>
              <a:t>5/17/2021</a:t>
            </a:fld>
            <a:endParaRPr lang="en-US"/>
          </a:p>
        </p:txBody>
      </p:sp>
      <p:sp>
        <p:nvSpPr>
          <p:cNvPr id="5" name="Footer Placeholder 4">
            <a:extLst>
              <a:ext uri="{FF2B5EF4-FFF2-40B4-BE49-F238E27FC236}">
                <a16:creationId xmlns:a16="http://schemas.microsoft.com/office/drawing/2014/main" id="{BEE2D7E0-69A6-4D4A-B451-24AE23D640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CB0EBC-1AFC-4795-BD9B-5AB932CFF2E7}"/>
              </a:ext>
            </a:extLst>
          </p:cNvPr>
          <p:cNvSpPr>
            <a:spLocks noGrp="1"/>
          </p:cNvSpPr>
          <p:nvPr>
            <p:ph type="sldNum" sz="quarter" idx="12"/>
          </p:nvPr>
        </p:nvSpPr>
        <p:spPr/>
        <p:txBody>
          <a:bodyPr/>
          <a:lstStyle/>
          <a:p>
            <a:fld id="{64CDC2FB-8423-435B-B850-55938D439ABE}" type="slidenum">
              <a:rPr lang="en-US" smtClean="0"/>
              <a:t>‹#›</a:t>
            </a:fld>
            <a:endParaRPr lang="en-US"/>
          </a:p>
        </p:txBody>
      </p:sp>
    </p:spTree>
    <p:extLst>
      <p:ext uri="{BB962C8B-B14F-4D97-AF65-F5344CB8AC3E}">
        <p14:creationId xmlns:p14="http://schemas.microsoft.com/office/powerpoint/2010/main" val="23599033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2CDBD-2BC9-47DF-8028-90EEF94DA96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1563391-394C-4CCE-BC71-F6E256E13EC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7F61FD1-3E04-41AB-98BC-588FA7CACD9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C0A334E-31D2-4D43-AABE-010409F2C7FC}"/>
              </a:ext>
            </a:extLst>
          </p:cNvPr>
          <p:cNvSpPr>
            <a:spLocks noGrp="1"/>
          </p:cNvSpPr>
          <p:nvPr>
            <p:ph type="dt" sz="half" idx="10"/>
          </p:nvPr>
        </p:nvSpPr>
        <p:spPr/>
        <p:txBody>
          <a:bodyPr/>
          <a:lstStyle/>
          <a:p>
            <a:fld id="{5D732A9F-0098-40CC-A6D9-0B95C3881342}" type="datetimeFigureOut">
              <a:rPr lang="en-US" smtClean="0"/>
              <a:t>5/17/2021</a:t>
            </a:fld>
            <a:endParaRPr lang="en-US"/>
          </a:p>
        </p:txBody>
      </p:sp>
      <p:sp>
        <p:nvSpPr>
          <p:cNvPr id="6" name="Footer Placeholder 5">
            <a:extLst>
              <a:ext uri="{FF2B5EF4-FFF2-40B4-BE49-F238E27FC236}">
                <a16:creationId xmlns:a16="http://schemas.microsoft.com/office/drawing/2014/main" id="{73057AD0-B849-4A55-9CB6-E256D837D0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17F067-6AD7-4A3D-B87C-07BBB0FB0707}"/>
              </a:ext>
            </a:extLst>
          </p:cNvPr>
          <p:cNvSpPr>
            <a:spLocks noGrp="1"/>
          </p:cNvSpPr>
          <p:nvPr>
            <p:ph type="sldNum" sz="quarter" idx="12"/>
          </p:nvPr>
        </p:nvSpPr>
        <p:spPr/>
        <p:txBody>
          <a:bodyPr/>
          <a:lstStyle/>
          <a:p>
            <a:fld id="{64CDC2FB-8423-435B-B850-55938D439ABE}" type="slidenum">
              <a:rPr lang="en-US" smtClean="0"/>
              <a:t>‹#›</a:t>
            </a:fld>
            <a:endParaRPr lang="en-US"/>
          </a:p>
        </p:txBody>
      </p:sp>
    </p:spTree>
    <p:extLst>
      <p:ext uri="{BB962C8B-B14F-4D97-AF65-F5344CB8AC3E}">
        <p14:creationId xmlns:p14="http://schemas.microsoft.com/office/powerpoint/2010/main" val="3892686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45743-1A6B-4A79-B1F5-772C99ABBEA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9167B58-E835-4FE5-BC8A-5B008AE7238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D93A9EE-8F76-41B4-AC3E-AEA38070C6C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65B9480-90DD-4413-8430-2B99F6DBFF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2938F7E-991B-423E-9D90-E9FC7902B2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3282E7F-7D97-4CA8-B217-962EF36AA5D4}"/>
              </a:ext>
            </a:extLst>
          </p:cNvPr>
          <p:cNvSpPr>
            <a:spLocks noGrp="1"/>
          </p:cNvSpPr>
          <p:nvPr>
            <p:ph type="dt" sz="half" idx="10"/>
          </p:nvPr>
        </p:nvSpPr>
        <p:spPr/>
        <p:txBody>
          <a:bodyPr/>
          <a:lstStyle/>
          <a:p>
            <a:fld id="{5D732A9F-0098-40CC-A6D9-0B95C3881342}" type="datetimeFigureOut">
              <a:rPr lang="en-US" smtClean="0"/>
              <a:t>5/17/2021</a:t>
            </a:fld>
            <a:endParaRPr lang="en-US"/>
          </a:p>
        </p:txBody>
      </p:sp>
      <p:sp>
        <p:nvSpPr>
          <p:cNvPr id="8" name="Footer Placeholder 7">
            <a:extLst>
              <a:ext uri="{FF2B5EF4-FFF2-40B4-BE49-F238E27FC236}">
                <a16:creationId xmlns:a16="http://schemas.microsoft.com/office/drawing/2014/main" id="{C2A0477E-FABF-4BDB-B1C1-0072B643783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D475C73-69AF-43C1-83E7-3D9A8FA60FCF}"/>
              </a:ext>
            </a:extLst>
          </p:cNvPr>
          <p:cNvSpPr>
            <a:spLocks noGrp="1"/>
          </p:cNvSpPr>
          <p:nvPr>
            <p:ph type="sldNum" sz="quarter" idx="12"/>
          </p:nvPr>
        </p:nvSpPr>
        <p:spPr/>
        <p:txBody>
          <a:bodyPr/>
          <a:lstStyle/>
          <a:p>
            <a:fld id="{64CDC2FB-8423-435B-B850-55938D439ABE}" type="slidenum">
              <a:rPr lang="en-US" smtClean="0"/>
              <a:t>‹#›</a:t>
            </a:fld>
            <a:endParaRPr lang="en-US"/>
          </a:p>
        </p:txBody>
      </p:sp>
    </p:spTree>
    <p:extLst>
      <p:ext uri="{BB962C8B-B14F-4D97-AF65-F5344CB8AC3E}">
        <p14:creationId xmlns:p14="http://schemas.microsoft.com/office/powerpoint/2010/main" val="12827122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9218C-7637-46CC-8220-9636BA97A0E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309796F-FC10-45D3-B0B7-21C75109EFA6}"/>
              </a:ext>
            </a:extLst>
          </p:cNvPr>
          <p:cNvSpPr>
            <a:spLocks noGrp="1"/>
          </p:cNvSpPr>
          <p:nvPr>
            <p:ph type="dt" sz="half" idx="10"/>
          </p:nvPr>
        </p:nvSpPr>
        <p:spPr/>
        <p:txBody>
          <a:bodyPr/>
          <a:lstStyle/>
          <a:p>
            <a:fld id="{5D732A9F-0098-40CC-A6D9-0B95C3881342}" type="datetimeFigureOut">
              <a:rPr lang="en-US" smtClean="0"/>
              <a:t>5/17/2021</a:t>
            </a:fld>
            <a:endParaRPr lang="en-US"/>
          </a:p>
        </p:txBody>
      </p:sp>
      <p:sp>
        <p:nvSpPr>
          <p:cNvPr id="4" name="Footer Placeholder 3">
            <a:extLst>
              <a:ext uri="{FF2B5EF4-FFF2-40B4-BE49-F238E27FC236}">
                <a16:creationId xmlns:a16="http://schemas.microsoft.com/office/drawing/2014/main" id="{F17AB404-07CE-40DB-A31D-91F77AD2B35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BB9F9F1-9882-4EEE-B9CD-C39AAF025A20}"/>
              </a:ext>
            </a:extLst>
          </p:cNvPr>
          <p:cNvSpPr>
            <a:spLocks noGrp="1"/>
          </p:cNvSpPr>
          <p:nvPr>
            <p:ph type="sldNum" sz="quarter" idx="12"/>
          </p:nvPr>
        </p:nvSpPr>
        <p:spPr/>
        <p:txBody>
          <a:bodyPr/>
          <a:lstStyle/>
          <a:p>
            <a:fld id="{64CDC2FB-8423-435B-B850-55938D439ABE}" type="slidenum">
              <a:rPr lang="en-US" smtClean="0"/>
              <a:t>‹#›</a:t>
            </a:fld>
            <a:endParaRPr lang="en-US"/>
          </a:p>
        </p:txBody>
      </p:sp>
    </p:spTree>
    <p:extLst>
      <p:ext uri="{BB962C8B-B14F-4D97-AF65-F5344CB8AC3E}">
        <p14:creationId xmlns:p14="http://schemas.microsoft.com/office/powerpoint/2010/main" val="161612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4F7CB8-5A47-418E-8B36-BE9569FB5F33}"/>
              </a:ext>
            </a:extLst>
          </p:cNvPr>
          <p:cNvSpPr>
            <a:spLocks noGrp="1"/>
          </p:cNvSpPr>
          <p:nvPr>
            <p:ph type="dt" sz="half" idx="10"/>
          </p:nvPr>
        </p:nvSpPr>
        <p:spPr/>
        <p:txBody>
          <a:bodyPr/>
          <a:lstStyle/>
          <a:p>
            <a:fld id="{5D732A9F-0098-40CC-A6D9-0B95C3881342}" type="datetimeFigureOut">
              <a:rPr lang="en-US" smtClean="0"/>
              <a:t>5/17/2021</a:t>
            </a:fld>
            <a:endParaRPr lang="en-US"/>
          </a:p>
        </p:txBody>
      </p:sp>
      <p:sp>
        <p:nvSpPr>
          <p:cNvPr id="3" name="Footer Placeholder 2">
            <a:extLst>
              <a:ext uri="{FF2B5EF4-FFF2-40B4-BE49-F238E27FC236}">
                <a16:creationId xmlns:a16="http://schemas.microsoft.com/office/drawing/2014/main" id="{5F770B05-25D5-4E41-886E-94819A80693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6800ED9-E935-424D-AA67-39A84AF992B7}"/>
              </a:ext>
            </a:extLst>
          </p:cNvPr>
          <p:cNvSpPr>
            <a:spLocks noGrp="1"/>
          </p:cNvSpPr>
          <p:nvPr>
            <p:ph type="sldNum" sz="quarter" idx="12"/>
          </p:nvPr>
        </p:nvSpPr>
        <p:spPr/>
        <p:txBody>
          <a:bodyPr/>
          <a:lstStyle/>
          <a:p>
            <a:fld id="{64CDC2FB-8423-435B-B850-55938D439ABE}" type="slidenum">
              <a:rPr lang="en-US" smtClean="0"/>
              <a:t>‹#›</a:t>
            </a:fld>
            <a:endParaRPr lang="en-US"/>
          </a:p>
        </p:txBody>
      </p:sp>
    </p:spTree>
    <p:extLst>
      <p:ext uri="{BB962C8B-B14F-4D97-AF65-F5344CB8AC3E}">
        <p14:creationId xmlns:p14="http://schemas.microsoft.com/office/powerpoint/2010/main" val="14273635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C2FF8-0CB4-44F6-9E9A-09AA8AABA7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B3C60B2-6B09-4BC3-89F5-4D6F4723F8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ECEA90E-25D8-42F7-806A-CD17A8A838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AC2A91-4A29-4F71-A61B-6FA8A7D72DAE}"/>
              </a:ext>
            </a:extLst>
          </p:cNvPr>
          <p:cNvSpPr>
            <a:spLocks noGrp="1"/>
          </p:cNvSpPr>
          <p:nvPr>
            <p:ph type="dt" sz="half" idx="10"/>
          </p:nvPr>
        </p:nvSpPr>
        <p:spPr/>
        <p:txBody>
          <a:bodyPr/>
          <a:lstStyle/>
          <a:p>
            <a:fld id="{5D732A9F-0098-40CC-A6D9-0B95C3881342}" type="datetimeFigureOut">
              <a:rPr lang="en-US" smtClean="0"/>
              <a:t>5/17/2021</a:t>
            </a:fld>
            <a:endParaRPr lang="en-US"/>
          </a:p>
        </p:txBody>
      </p:sp>
      <p:sp>
        <p:nvSpPr>
          <p:cNvPr id="6" name="Footer Placeholder 5">
            <a:extLst>
              <a:ext uri="{FF2B5EF4-FFF2-40B4-BE49-F238E27FC236}">
                <a16:creationId xmlns:a16="http://schemas.microsoft.com/office/drawing/2014/main" id="{420A0263-9E4C-4B18-90AF-3DB15E68F71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BA2EE2-43F8-492F-9C0D-F23DB41767DF}"/>
              </a:ext>
            </a:extLst>
          </p:cNvPr>
          <p:cNvSpPr>
            <a:spLocks noGrp="1"/>
          </p:cNvSpPr>
          <p:nvPr>
            <p:ph type="sldNum" sz="quarter" idx="12"/>
          </p:nvPr>
        </p:nvSpPr>
        <p:spPr/>
        <p:txBody>
          <a:bodyPr/>
          <a:lstStyle/>
          <a:p>
            <a:fld id="{64CDC2FB-8423-435B-B850-55938D439ABE}" type="slidenum">
              <a:rPr lang="en-US" smtClean="0"/>
              <a:t>‹#›</a:t>
            </a:fld>
            <a:endParaRPr lang="en-US"/>
          </a:p>
        </p:txBody>
      </p:sp>
    </p:spTree>
    <p:extLst>
      <p:ext uri="{BB962C8B-B14F-4D97-AF65-F5344CB8AC3E}">
        <p14:creationId xmlns:p14="http://schemas.microsoft.com/office/powerpoint/2010/main" val="8189840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7C1D6-7636-496E-8CDD-2DF2B8A5EE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0727BC9-F231-4295-BDA7-56E089EF912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15C82A0-07CE-4FE6-98A5-19F9B27C5B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98E770-E78C-40A7-8CF4-18AC4DEE6614}"/>
              </a:ext>
            </a:extLst>
          </p:cNvPr>
          <p:cNvSpPr>
            <a:spLocks noGrp="1"/>
          </p:cNvSpPr>
          <p:nvPr>
            <p:ph type="dt" sz="half" idx="10"/>
          </p:nvPr>
        </p:nvSpPr>
        <p:spPr/>
        <p:txBody>
          <a:bodyPr/>
          <a:lstStyle/>
          <a:p>
            <a:fld id="{5D732A9F-0098-40CC-A6D9-0B95C3881342}" type="datetimeFigureOut">
              <a:rPr lang="en-US" smtClean="0"/>
              <a:t>5/17/2021</a:t>
            </a:fld>
            <a:endParaRPr lang="en-US"/>
          </a:p>
        </p:txBody>
      </p:sp>
      <p:sp>
        <p:nvSpPr>
          <p:cNvPr id="6" name="Footer Placeholder 5">
            <a:extLst>
              <a:ext uri="{FF2B5EF4-FFF2-40B4-BE49-F238E27FC236}">
                <a16:creationId xmlns:a16="http://schemas.microsoft.com/office/drawing/2014/main" id="{26AD0E6C-A941-47E8-913B-D79E531D302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7FC9A7-D77E-4D17-9AE1-9B1E1E5EDD38}"/>
              </a:ext>
            </a:extLst>
          </p:cNvPr>
          <p:cNvSpPr>
            <a:spLocks noGrp="1"/>
          </p:cNvSpPr>
          <p:nvPr>
            <p:ph type="sldNum" sz="quarter" idx="12"/>
          </p:nvPr>
        </p:nvSpPr>
        <p:spPr/>
        <p:txBody>
          <a:bodyPr/>
          <a:lstStyle/>
          <a:p>
            <a:fld id="{64CDC2FB-8423-435B-B850-55938D439ABE}" type="slidenum">
              <a:rPr lang="en-US" smtClean="0"/>
              <a:t>‹#›</a:t>
            </a:fld>
            <a:endParaRPr lang="en-US"/>
          </a:p>
        </p:txBody>
      </p:sp>
    </p:spTree>
    <p:extLst>
      <p:ext uri="{BB962C8B-B14F-4D97-AF65-F5344CB8AC3E}">
        <p14:creationId xmlns:p14="http://schemas.microsoft.com/office/powerpoint/2010/main" val="28167020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B8384CD-041E-403E-A658-87F1C53DF38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CAC3342-5152-4E1E-807D-BAA470DC30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599882-8443-41A8-AE55-2A7351CCCF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732A9F-0098-40CC-A6D9-0B95C3881342}" type="datetimeFigureOut">
              <a:rPr lang="en-US" smtClean="0"/>
              <a:t>5/17/2021</a:t>
            </a:fld>
            <a:endParaRPr lang="en-US"/>
          </a:p>
        </p:txBody>
      </p:sp>
      <p:sp>
        <p:nvSpPr>
          <p:cNvPr id="5" name="Footer Placeholder 4">
            <a:extLst>
              <a:ext uri="{FF2B5EF4-FFF2-40B4-BE49-F238E27FC236}">
                <a16:creationId xmlns:a16="http://schemas.microsoft.com/office/drawing/2014/main" id="{04539EE4-07E5-48CB-AC5F-E27AE7FA4DD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A03510A-EC6D-4C49-9B22-70572DE8199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CDC2FB-8423-435B-B850-55938D439ABE}" type="slidenum">
              <a:rPr lang="en-US" smtClean="0"/>
              <a:t>‹#›</a:t>
            </a:fld>
            <a:endParaRPr lang="en-US"/>
          </a:p>
        </p:txBody>
      </p:sp>
    </p:spTree>
    <p:extLst>
      <p:ext uri="{BB962C8B-B14F-4D97-AF65-F5344CB8AC3E}">
        <p14:creationId xmlns:p14="http://schemas.microsoft.com/office/powerpoint/2010/main" val="7137028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38832-A511-4A14-9816-23A44E20679A}"/>
              </a:ext>
            </a:extLst>
          </p:cNvPr>
          <p:cNvSpPr>
            <a:spLocks noGrp="1"/>
          </p:cNvSpPr>
          <p:nvPr>
            <p:ph type="ctrTitle"/>
          </p:nvPr>
        </p:nvSpPr>
        <p:spPr/>
        <p:txBody>
          <a:bodyPr/>
          <a:lstStyle/>
          <a:p>
            <a:r>
              <a:rPr lang="en-US" dirty="0"/>
              <a:t>BỆNH ÁN HUYẾT HỌC</a:t>
            </a:r>
          </a:p>
        </p:txBody>
      </p:sp>
      <p:sp>
        <p:nvSpPr>
          <p:cNvPr id="3" name="Subtitle 2">
            <a:extLst>
              <a:ext uri="{FF2B5EF4-FFF2-40B4-BE49-F238E27FC236}">
                <a16:creationId xmlns:a16="http://schemas.microsoft.com/office/drawing/2014/main" id="{C745ADF9-084F-404B-A223-9478FDD035EE}"/>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5644538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05770-D8EF-45B6-9610-94AFE65B1947}"/>
              </a:ext>
            </a:extLst>
          </p:cNvPr>
          <p:cNvSpPr>
            <a:spLocks noGrp="1"/>
          </p:cNvSpPr>
          <p:nvPr>
            <p:ph type="title"/>
          </p:nvPr>
        </p:nvSpPr>
        <p:spPr/>
        <p:txBody>
          <a:bodyPr/>
          <a:lstStyle/>
          <a:p>
            <a:r>
              <a:rPr lang="en-US" dirty="0"/>
              <a:t>VI. TÓM TẮT BỆNH ÁN</a:t>
            </a:r>
          </a:p>
        </p:txBody>
      </p:sp>
      <p:sp>
        <p:nvSpPr>
          <p:cNvPr id="3" name="Content Placeholder 2">
            <a:extLst>
              <a:ext uri="{FF2B5EF4-FFF2-40B4-BE49-F238E27FC236}">
                <a16:creationId xmlns:a16="http://schemas.microsoft.com/office/drawing/2014/main" id="{CFD6C261-66DC-4D37-8321-89A8D2BE354E}"/>
              </a:ext>
            </a:extLst>
          </p:cNvPr>
          <p:cNvSpPr>
            <a:spLocks noGrp="1"/>
          </p:cNvSpPr>
          <p:nvPr>
            <p:ph idx="1"/>
          </p:nvPr>
        </p:nvSpPr>
        <p:spPr/>
        <p:txBody>
          <a:bodyPr>
            <a:normAutofit fontScale="85000" lnSpcReduction="20000"/>
          </a:bodyPr>
          <a:lstStyle/>
          <a:p>
            <a:pPr marL="0" indent="0">
              <a:buNone/>
            </a:pPr>
            <a:r>
              <a:rPr lang="en-US" dirty="0"/>
              <a:t>	</a:t>
            </a:r>
            <a:r>
              <a:rPr lang="en-US" dirty="0" err="1"/>
              <a:t>Bé</a:t>
            </a:r>
            <a:r>
              <a:rPr lang="en-US" dirty="0"/>
              <a:t> </a:t>
            </a:r>
            <a:r>
              <a:rPr lang="en-US" dirty="0" err="1"/>
              <a:t>gái</a:t>
            </a:r>
            <a:r>
              <a:rPr lang="en-US" dirty="0"/>
              <a:t>, 2,5 </a:t>
            </a:r>
            <a:r>
              <a:rPr lang="en-US" dirty="0" err="1"/>
              <a:t>tuổi</a:t>
            </a:r>
            <a:r>
              <a:rPr lang="en-US" dirty="0"/>
              <a:t>, </a:t>
            </a:r>
            <a:r>
              <a:rPr lang="en-US" dirty="0" err="1"/>
              <a:t>nhập</a:t>
            </a:r>
            <a:r>
              <a:rPr lang="en-US" dirty="0"/>
              <a:t> </a:t>
            </a:r>
            <a:r>
              <a:rPr lang="en-US" dirty="0" err="1"/>
              <a:t>viện</a:t>
            </a:r>
            <a:r>
              <a:rPr lang="en-US" dirty="0"/>
              <a:t> </a:t>
            </a:r>
            <a:r>
              <a:rPr lang="en-US" dirty="0" err="1"/>
              <a:t>vì</a:t>
            </a:r>
            <a:r>
              <a:rPr lang="en-US" dirty="0"/>
              <a:t> </a:t>
            </a:r>
            <a:r>
              <a:rPr lang="en-US" dirty="0" err="1"/>
              <a:t>sốt</a:t>
            </a:r>
            <a:r>
              <a:rPr lang="en-US" dirty="0"/>
              <a:t> N3, qua </a:t>
            </a:r>
            <a:r>
              <a:rPr lang="en-US" dirty="0" err="1"/>
              <a:t>hỏi</a:t>
            </a:r>
            <a:r>
              <a:rPr lang="en-US" dirty="0"/>
              <a:t> </a:t>
            </a:r>
            <a:r>
              <a:rPr lang="en-US" dirty="0" err="1"/>
              <a:t>bệnh</a:t>
            </a:r>
            <a:r>
              <a:rPr lang="en-US" dirty="0"/>
              <a:t> và </a:t>
            </a:r>
            <a:r>
              <a:rPr lang="en-US" dirty="0" err="1"/>
              <a:t>thăm</a:t>
            </a:r>
            <a:r>
              <a:rPr lang="en-US" dirty="0"/>
              <a:t> </a:t>
            </a:r>
            <a:r>
              <a:rPr lang="en-US" dirty="0" err="1"/>
              <a:t>khám</a:t>
            </a:r>
            <a:r>
              <a:rPr lang="en-US" dirty="0"/>
              <a:t> </a:t>
            </a:r>
            <a:r>
              <a:rPr lang="en-US" dirty="0" err="1"/>
              <a:t>ghi</a:t>
            </a:r>
            <a:r>
              <a:rPr lang="en-US" dirty="0"/>
              <a:t> </a:t>
            </a:r>
            <a:r>
              <a:rPr lang="en-US" dirty="0" err="1"/>
              <a:t>nhận</a:t>
            </a:r>
            <a:r>
              <a:rPr lang="en-US" dirty="0"/>
              <a:t>:</a:t>
            </a:r>
          </a:p>
          <a:p>
            <a:pPr marL="0" indent="0">
              <a:buNone/>
            </a:pPr>
            <a:r>
              <a:rPr lang="en-US" dirty="0"/>
              <a:t>TCCN: </a:t>
            </a:r>
            <a:r>
              <a:rPr lang="en-US" dirty="0" err="1"/>
              <a:t>Sốt</a:t>
            </a:r>
            <a:r>
              <a:rPr lang="en-US" dirty="0"/>
              <a:t>, ho </a:t>
            </a:r>
            <a:r>
              <a:rPr lang="en-US" dirty="0" err="1"/>
              <a:t>đàm</a:t>
            </a:r>
            <a:r>
              <a:rPr lang="en-US" dirty="0"/>
              <a:t>, </a:t>
            </a:r>
            <a:r>
              <a:rPr lang="en-US" dirty="0" err="1"/>
              <a:t>không</a:t>
            </a:r>
            <a:r>
              <a:rPr lang="en-US" dirty="0"/>
              <a:t> </a:t>
            </a:r>
            <a:r>
              <a:rPr lang="en-US" dirty="0" err="1"/>
              <a:t>khó</a:t>
            </a:r>
            <a:r>
              <a:rPr lang="en-US" dirty="0"/>
              <a:t> </a:t>
            </a:r>
            <a:r>
              <a:rPr lang="en-US" dirty="0" err="1"/>
              <a:t>thở</a:t>
            </a:r>
            <a:endParaRPr lang="en-US" dirty="0"/>
          </a:p>
          <a:p>
            <a:pPr marL="0" indent="0">
              <a:buNone/>
            </a:pPr>
            <a:r>
              <a:rPr lang="en-US" dirty="0"/>
              <a:t>TCTT: </a:t>
            </a:r>
          </a:p>
          <a:p>
            <a:pPr marL="0" indent="0">
              <a:buNone/>
            </a:pPr>
            <a:r>
              <a:rPr lang="en-US" dirty="0"/>
              <a:t>• </a:t>
            </a:r>
            <a:r>
              <a:rPr lang="en-US" dirty="0" err="1"/>
              <a:t>Amydan</a:t>
            </a:r>
            <a:r>
              <a:rPr lang="en-US" dirty="0"/>
              <a:t> to</a:t>
            </a:r>
          </a:p>
          <a:p>
            <a:pPr marL="0" indent="0">
              <a:buNone/>
            </a:pPr>
            <a:r>
              <a:rPr lang="en-US" dirty="0"/>
              <a:t>• </a:t>
            </a:r>
            <a:r>
              <a:rPr lang="en-US" dirty="0" err="1"/>
              <a:t>Thở</a:t>
            </a:r>
            <a:r>
              <a:rPr lang="en-US" dirty="0"/>
              <a:t> </a:t>
            </a:r>
            <a:r>
              <a:rPr lang="en-US" dirty="0" err="1"/>
              <a:t>đều</a:t>
            </a:r>
            <a:r>
              <a:rPr lang="en-US" dirty="0"/>
              <a:t> </a:t>
            </a:r>
            <a:r>
              <a:rPr lang="en-US" dirty="0" err="1"/>
              <a:t>êm</a:t>
            </a:r>
            <a:r>
              <a:rPr lang="en-US" dirty="0"/>
              <a:t>, </a:t>
            </a:r>
            <a:r>
              <a:rPr lang="en-US" dirty="0" err="1"/>
              <a:t>phổi</a:t>
            </a:r>
            <a:r>
              <a:rPr lang="en-US" dirty="0"/>
              <a:t> ran </a:t>
            </a:r>
            <a:r>
              <a:rPr lang="en-US" dirty="0" err="1"/>
              <a:t>ngáy</a:t>
            </a:r>
            <a:endParaRPr lang="en-US" dirty="0"/>
          </a:p>
          <a:p>
            <a:pPr marL="0" indent="0">
              <a:buNone/>
            </a:pPr>
            <a:r>
              <a:rPr lang="en-US" dirty="0"/>
              <a:t>• Da </a:t>
            </a:r>
            <a:r>
              <a:rPr lang="en-US" dirty="0" err="1"/>
              <a:t>xanh</a:t>
            </a:r>
            <a:r>
              <a:rPr lang="en-US" dirty="0"/>
              <a:t>, </a:t>
            </a:r>
            <a:r>
              <a:rPr lang="en-US" dirty="0" err="1"/>
              <a:t>niêm</a:t>
            </a:r>
            <a:r>
              <a:rPr lang="en-US" dirty="0"/>
              <a:t> </a:t>
            </a:r>
            <a:r>
              <a:rPr lang="en-US" dirty="0" err="1"/>
              <a:t>rất</a:t>
            </a:r>
            <a:r>
              <a:rPr lang="en-US" dirty="0"/>
              <a:t> </a:t>
            </a:r>
            <a:r>
              <a:rPr lang="en-US" dirty="0" err="1"/>
              <a:t>nhạt</a:t>
            </a:r>
            <a:endParaRPr lang="en-US" dirty="0"/>
          </a:p>
          <a:p>
            <a:pPr marL="0" indent="0">
              <a:buNone/>
            </a:pPr>
            <a:r>
              <a:rPr lang="en-US" dirty="0"/>
              <a:t>• </a:t>
            </a:r>
            <a:r>
              <a:rPr lang="en-US" dirty="0" err="1"/>
              <a:t>Không</a:t>
            </a:r>
            <a:r>
              <a:rPr lang="en-US" dirty="0"/>
              <a:t> </a:t>
            </a:r>
            <a:r>
              <a:rPr lang="en-US" dirty="0" err="1"/>
              <a:t>dấu</a:t>
            </a:r>
            <a:r>
              <a:rPr lang="en-US" dirty="0"/>
              <a:t> </a:t>
            </a:r>
            <a:r>
              <a:rPr lang="en-US" dirty="0" err="1"/>
              <a:t>xuất</a:t>
            </a:r>
            <a:r>
              <a:rPr lang="en-US" dirty="0"/>
              <a:t> </a:t>
            </a:r>
            <a:r>
              <a:rPr lang="en-US" dirty="0" err="1"/>
              <a:t>huyết</a:t>
            </a:r>
            <a:r>
              <a:rPr lang="en-US" dirty="0"/>
              <a:t>, </a:t>
            </a:r>
            <a:r>
              <a:rPr lang="en-US" dirty="0" err="1"/>
              <a:t>không</a:t>
            </a:r>
            <a:r>
              <a:rPr lang="en-US" dirty="0"/>
              <a:t> </a:t>
            </a:r>
            <a:r>
              <a:rPr lang="en-US" dirty="0" err="1"/>
              <a:t>vàng</a:t>
            </a:r>
            <a:r>
              <a:rPr lang="en-US" dirty="0"/>
              <a:t> da</a:t>
            </a:r>
          </a:p>
          <a:p>
            <a:pPr marL="0" indent="0">
              <a:buNone/>
            </a:pPr>
            <a:r>
              <a:rPr lang="en-US" dirty="0"/>
              <a:t>• Gan </a:t>
            </a:r>
            <a:r>
              <a:rPr lang="en-US" dirty="0" err="1"/>
              <a:t>lách</a:t>
            </a:r>
            <a:r>
              <a:rPr lang="en-US" dirty="0"/>
              <a:t> </a:t>
            </a:r>
            <a:r>
              <a:rPr lang="en-US" dirty="0" err="1"/>
              <a:t>hạch</a:t>
            </a:r>
            <a:r>
              <a:rPr lang="en-US" dirty="0"/>
              <a:t> </a:t>
            </a:r>
            <a:r>
              <a:rPr lang="en-US" dirty="0" err="1"/>
              <a:t>không</a:t>
            </a:r>
            <a:r>
              <a:rPr lang="en-US" dirty="0"/>
              <a:t> to</a:t>
            </a:r>
          </a:p>
          <a:p>
            <a:pPr marL="0" indent="0">
              <a:buNone/>
            </a:pPr>
            <a:r>
              <a:rPr lang="en-US" dirty="0"/>
              <a:t>TC:</a:t>
            </a:r>
          </a:p>
          <a:p>
            <a:pPr marL="0" indent="0">
              <a:buNone/>
            </a:pPr>
            <a:r>
              <a:rPr lang="en-US" dirty="0"/>
              <a:t>• </a:t>
            </a:r>
            <a:r>
              <a:rPr lang="en-US" dirty="0" err="1"/>
              <a:t>Ăn</a:t>
            </a:r>
            <a:r>
              <a:rPr lang="en-US" dirty="0"/>
              <a:t> </a:t>
            </a:r>
            <a:r>
              <a:rPr lang="en-US" dirty="0" err="1"/>
              <a:t>uống</a:t>
            </a:r>
            <a:r>
              <a:rPr lang="en-US" dirty="0"/>
              <a:t> </a:t>
            </a:r>
            <a:r>
              <a:rPr lang="en-US" dirty="0" err="1"/>
              <a:t>kém</a:t>
            </a:r>
            <a:r>
              <a:rPr lang="en-US" dirty="0"/>
              <a:t>, </a:t>
            </a:r>
            <a:r>
              <a:rPr lang="en-US" dirty="0" err="1"/>
              <a:t>giảm</a:t>
            </a:r>
            <a:r>
              <a:rPr lang="en-US" dirty="0"/>
              <a:t> </a:t>
            </a:r>
            <a:r>
              <a:rPr lang="en-US" dirty="0" err="1"/>
              <a:t>vận</a:t>
            </a:r>
            <a:r>
              <a:rPr lang="en-US" dirty="0"/>
              <a:t> </a:t>
            </a:r>
            <a:r>
              <a:rPr lang="en-US" dirty="0" err="1"/>
              <a:t>động</a:t>
            </a:r>
            <a:r>
              <a:rPr lang="en-US" dirty="0"/>
              <a:t> </a:t>
            </a:r>
            <a:r>
              <a:rPr lang="en-US" dirty="0" err="1"/>
              <a:t>hơn</a:t>
            </a:r>
            <a:r>
              <a:rPr lang="en-US" dirty="0"/>
              <a:t> 1 </a:t>
            </a:r>
            <a:r>
              <a:rPr lang="en-US" dirty="0" err="1"/>
              <a:t>năm</a:t>
            </a:r>
            <a:r>
              <a:rPr lang="en-US" dirty="0"/>
              <a:t> nay</a:t>
            </a:r>
          </a:p>
          <a:p>
            <a:pPr marL="0" indent="0">
              <a:buNone/>
            </a:pPr>
            <a:r>
              <a:rPr lang="en-US" dirty="0"/>
              <a:t>• </a:t>
            </a:r>
            <a:r>
              <a:rPr lang="en-US" dirty="0" err="1"/>
              <a:t>Bốc</a:t>
            </a:r>
            <a:r>
              <a:rPr lang="en-US" dirty="0"/>
              <a:t> </a:t>
            </a:r>
            <a:r>
              <a:rPr lang="en-US" dirty="0" err="1"/>
              <a:t>tường</a:t>
            </a:r>
            <a:r>
              <a:rPr lang="en-US" dirty="0"/>
              <a:t>, </a:t>
            </a:r>
            <a:r>
              <a:rPr lang="en-US" dirty="0" err="1"/>
              <a:t>bốc</a:t>
            </a:r>
            <a:r>
              <a:rPr lang="en-US" dirty="0"/>
              <a:t> </a:t>
            </a:r>
            <a:r>
              <a:rPr lang="en-US" dirty="0" err="1"/>
              <a:t>đất</a:t>
            </a:r>
            <a:r>
              <a:rPr lang="en-US" dirty="0"/>
              <a:t> </a:t>
            </a:r>
            <a:r>
              <a:rPr lang="en-US" dirty="0" err="1"/>
              <a:t>cát</a:t>
            </a:r>
            <a:r>
              <a:rPr lang="en-US" dirty="0"/>
              <a:t> </a:t>
            </a:r>
            <a:r>
              <a:rPr lang="en-US" dirty="0" err="1"/>
              <a:t>để</a:t>
            </a:r>
            <a:r>
              <a:rPr lang="en-US" dirty="0"/>
              <a:t> </a:t>
            </a:r>
            <a:r>
              <a:rPr lang="en-US" dirty="0" err="1"/>
              <a:t>ăn</a:t>
            </a:r>
            <a:r>
              <a:rPr lang="en-US" dirty="0"/>
              <a:t> (?)</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3876667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48345-6214-46A3-A6B6-DD436B4CD9C4}"/>
              </a:ext>
            </a:extLst>
          </p:cNvPr>
          <p:cNvSpPr>
            <a:spLocks noGrp="1"/>
          </p:cNvSpPr>
          <p:nvPr>
            <p:ph type="title"/>
          </p:nvPr>
        </p:nvSpPr>
        <p:spPr/>
        <p:txBody>
          <a:bodyPr/>
          <a:lstStyle/>
          <a:p>
            <a:r>
              <a:rPr lang="en-US" dirty="0"/>
              <a:t>VII. ĐẶT VẤN ĐỀ</a:t>
            </a:r>
          </a:p>
        </p:txBody>
      </p:sp>
      <p:sp>
        <p:nvSpPr>
          <p:cNvPr id="3" name="Content Placeholder 2">
            <a:extLst>
              <a:ext uri="{FF2B5EF4-FFF2-40B4-BE49-F238E27FC236}">
                <a16:creationId xmlns:a16="http://schemas.microsoft.com/office/drawing/2014/main" id="{E88A2822-C147-4EA3-A6B0-CFA57CA996F6}"/>
              </a:ext>
            </a:extLst>
          </p:cNvPr>
          <p:cNvSpPr>
            <a:spLocks noGrp="1"/>
          </p:cNvSpPr>
          <p:nvPr>
            <p:ph idx="1"/>
          </p:nvPr>
        </p:nvSpPr>
        <p:spPr/>
        <p:txBody>
          <a:bodyPr/>
          <a:lstStyle/>
          <a:p>
            <a:pPr marL="0" indent="0">
              <a:buNone/>
            </a:pPr>
            <a:r>
              <a:rPr lang="en-US" dirty="0"/>
              <a:t>1. </a:t>
            </a:r>
            <a:r>
              <a:rPr lang="en-US" dirty="0" err="1"/>
              <a:t>Hội</a:t>
            </a:r>
            <a:r>
              <a:rPr lang="en-US" dirty="0"/>
              <a:t> </a:t>
            </a:r>
            <a:r>
              <a:rPr lang="en-US" dirty="0" err="1"/>
              <a:t>chứng</a:t>
            </a:r>
            <a:r>
              <a:rPr lang="en-US" dirty="0"/>
              <a:t> NTHHT</a:t>
            </a:r>
          </a:p>
          <a:p>
            <a:pPr marL="0" indent="0">
              <a:buNone/>
            </a:pPr>
            <a:r>
              <a:rPr lang="en-US" dirty="0"/>
              <a:t>2. </a:t>
            </a:r>
            <a:r>
              <a:rPr lang="en-US" dirty="0" err="1"/>
              <a:t>Hội</a:t>
            </a:r>
            <a:r>
              <a:rPr lang="en-US" dirty="0"/>
              <a:t> </a:t>
            </a:r>
            <a:r>
              <a:rPr lang="en-US" dirty="0" err="1"/>
              <a:t>chứng</a:t>
            </a:r>
            <a:r>
              <a:rPr lang="en-US" dirty="0"/>
              <a:t> TNHHD</a:t>
            </a:r>
          </a:p>
          <a:p>
            <a:pPr marL="0" indent="0">
              <a:buNone/>
            </a:pPr>
            <a:r>
              <a:rPr lang="en-US" dirty="0"/>
              <a:t>3. </a:t>
            </a:r>
            <a:r>
              <a:rPr lang="en-US" dirty="0" err="1"/>
              <a:t>Thiếu</a:t>
            </a:r>
            <a:r>
              <a:rPr lang="en-US" dirty="0"/>
              <a:t> </a:t>
            </a:r>
            <a:r>
              <a:rPr lang="en-US" dirty="0" err="1"/>
              <a:t>máu</a:t>
            </a:r>
            <a:r>
              <a:rPr lang="en-US" dirty="0"/>
              <a:t> </a:t>
            </a:r>
            <a:r>
              <a:rPr lang="en-US" dirty="0" err="1"/>
              <a:t>mạn</a:t>
            </a:r>
            <a:r>
              <a:rPr lang="en-US" dirty="0"/>
              <a:t> </a:t>
            </a:r>
            <a:r>
              <a:rPr lang="en-US" dirty="0" err="1"/>
              <a:t>mức</a:t>
            </a:r>
            <a:r>
              <a:rPr lang="en-US" dirty="0"/>
              <a:t> </a:t>
            </a:r>
            <a:r>
              <a:rPr lang="en-US" dirty="0" err="1"/>
              <a:t>độ</a:t>
            </a:r>
            <a:r>
              <a:rPr lang="en-US" dirty="0"/>
              <a:t> </a:t>
            </a:r>
            <a:r>
              <a:rPr lang="en-US" dirty="0" err="1"/>
              <a:t>trung</a:t>
            </a:r>
            <a:r>
              <a:rPr lang="en-US" dirty="0"/>
              <a:t> </a:t>
            </a:r>
            <a:r>
              <a:rPr lang="en-US" dirty="0" err="1"/>
              <a:t>bình</a:t>
            </a:r>
            <a:endParaRPr lang="en-US" dirty="0"/>
          </a:p>
          <a:p>
            <a:pPr marL="0" indent="0">
              <a:buNone/>
            </a:pPr>
            <a:r>
              <a:rPr lang="en-US" dirty="0"/>
              <a:t>4. CĐ </a:t>
            </a:r>
            <a:r>
              <a:rPr lang="en-US" dirty="0" err="1"/>
              <a:t>dinh</a:t>
            </a:r>
            <a:r>
              <a:rPr lang="en-US" dirty="0"/>
              <a:t> </a:t>
            </a:r>
            <a:r>
              <a:rPr lang="en-US" dirty="0" err="1"/>
              <a:t>dưỡng</a:t>
            </a:r>
            <a:r>
              <a:rPr lang="en-US" dirty="0"/>
              <a:t> </a:t>
            </a:r>
            <a:r>
              <a:rPr lang="en-US" dirty="0" err="1"/>
              <a:t>không</a:t>
            </a:r>
            <a:r>
              <a:rPr lang="en-US" dirty="0"/>
              <a:t> </a:t>
            </a:r>
            <a:r>
              <a:rPr lang="en-US" dirty="0" err="1"/>
              <a:t>phù</a:t>
            </a:r>
            <a:r>
              <a:rPr lang="en-US" dirty="0"/>
              <a:t> </a:t>
            </a:r>
            <a:r>
              <a:rPr lang="en-US" dirty="0" err="1"/>
              <a:t>hợp</a:t>
            </a:r>
            <a:r>
              <a:rPr lang="en-US" dirty="0"/>
              <a:t> </a:t>
            </a:r>
            <a:r>
              <a:rPr lang="en-US" dirty="0" err="1"/>
              <a:t>theo</a:t>
            </a:r>
            <a:r>
              <a:rPr lang="en-US" dirty="0"/>
              <a:t> </a:t>
            </a:r>
            <a:r>
              <a:rPr lang="en-US" dirty="0" err="1"/>
              <a:t>tuổi</a:t>
            </a:r>
            <a:endParaRPr lang="en-US" dirty="0"/>
          </a:p>
          <a:p>
            <a:pPr marL="0" indent="0">
              <a:buNone/>
            </a:pPr>
            <a:r>
              <a:rPr lang="en-US" dirty="0"/>
              <a:t>5. </a:t>
            </a:r>
            <a:r>
              <a:rPr lang="en-US" dirty="0" err="1"/>
              <a:t>Ăn</a:t>
            </a:r>
            <a:r>
              <a:rPr lang="en-US" dirty="0"/>
              <a:t> </a:t>
            </a:r>
            <a:r>
              <a:rPr lang="en-US" dirty="0" err="1"/>
              <a:t>mảnh</a:t>
            </a:r>
            <a:r>
              <a:rPr lang="en-US" dirty="0"/>
              <a:t> </a:t>
            </a:r>
            <a:r>
              <a:rPr lang="en-US" dirty="0" err="1"/>
              <a:t>sơn</a:t>
            </a:r>
            <a:r>
              <a:rPr lang="en-US" dirty="0"/>
              <a:t> </a:t>
            </a:r>
            <a:r>
              <a:rPr lang="en-US" dirty="0" err="1"/>
              <a:t>tường</a:t>
            </a:r>
            <a:r>
              <a:rPr lang="en-US" dirty="0"/>
              <a:t> (</a:t>
            </a:r>
            <a:r>
              <a:rPr lang="en-US" dirty="0" err="1"/>
              <a:t>vì</a:t>
            </a:r>
            <a:r>
              <a:rPr lang="en-US" dirty="0"/>
              <a:t> </a:t>
            </a:r>
            <a:r>
              <a:rPr lang="en-US" dirty="0" err="1"/>
              <a:t>đất</a:t>
            </a:r>
            <a:r>
              <a:rPr lang="en-US" dirty="0"/>
              <a:t> </a:t>
            </a:r>
            <a:r>
              <a:rPr lang="en-US" dirty="0" err="1"/>
              <a:t>cát</a:t>
            </a:r>
            <a:r>
              <a:rPr lang="en-US" dirty="0"/>
              <a:t> </a:t>
            </a:r>
            <a:r>
              <a:rPr lang="en-US" dirty="0" err="1"/>
              <a:t>thì</a:t>
            </a:r>
            <a:r>
              <a:rPr lang="en-US" dirty="0"/>
              <a:t> ko </a:t>
            </a:r>
            <a:r>
              <a:rPr lang="en-US" dirty="0" err="1"/>
              <a:t>có</a:t>
            </a:r>
            <a:r>
              <a:rPr lang="en-US" dirty="0"/>
              <a:t> </a:t>
            </a:r>
            <a:r>
              <a:rPr lang="en-US" dirty="0" err="1"/>
              <a:t>chì</a:t>
            </a:r>
            <a:r>
              <a:rPr lang="en-US" dirty="0"/>
              <a:t> </a:t>
            </a:r>
            <a:r>
              <a:rPr lang="en-US" dirty="0" err="1"/>
              <a:t>nên</a:t>
            </a:r>
            <a:r>
              <a:rPr lang="en-US" dirty="0"/>
              <a:t> </a:t>
            </a:r>
            <a:r>
              <a:rPr lang="en-US" dirty="0" err="1"/>
              <a:t>cũng</a:t>
            </a:r>
            <a:r>
              <a:rPr lang="en-US" dirty="0"/>
              <a:t> ko </a:t>
            </a:r>
            <a:r>
              <a:rPr lang="en-US" dirty="0" err="1"/>
              <a:t>sao</a:t>
            </a:r>
            <a:r>
              <a:rPr lang="en-US" dirty="0"/>
              <a:t>)</a:t>
            </a:r>
          </a:p>
          <a:p>
            <a:pPr marL="0" indent="0">
              <a:buNone/>
            </a:pPr>
            <a:r>
              <a:rPr lang="en-US" dirty="0"/>
              <a:t>6. </a:t>
            </a:r>
            <a:r>
              <a:rPr lang="en-US" dirty="0" err="1"/>
              <a:t>Tiền</a:t>
            </a:r>
            <a:r>
              <a:rPr lang="en-US" dirty="0"/>
              <a:t> </a:t>
            </a:r>
            <a:r>
              <a:rPr lang="en-US" dirty="0" err="1"/>
              <a:t>căn</a:t>
            </a:r>
            <a:r>
              <a:rPr lang="en-US" dirty="0"/>
              <a:t>: </a:t>
            </a:r>
            <a:r>
              <a:rPr lang="en-US" dirty="0" err="1"/>
              <a:t>Mẹ</a:t>
            </a:r>
            <a:r>
              <a:rPr lang="en-US" dirty="0"/>
              <a:t> </a:t>
            </a:r>
            <a:r>
              <a:rPr lang="en-US" dirty="0" err="1"/>
              <a:t>có</a:t>
            </a:r>
            <a:r>
              <a:rPr lang="en-US" dirty="0"/>
              <a:t> </a:t>
            </a:r>
            <a:r>
              <a:rPr lang="en-US" dirty="0" err="1"/>
              <a:t>thiếu</a:t>
            </a:r>
            <a:r>
              <a:rPr lang="en-US" dirty="0"/>
              <a:t> </a:t>
            </a:r>
            <a:r>
              <a:rPr lang="en-US" dirty="0" err="1"/>
              <a:t>máu</a:t>
            </a:r>
            <a:endParaRPr lang="en-US" dirty="0"/>
          </a:p>
        </p:txBody>
      </p:sp>
    </p:spTree>
    <p:extLst>
      <p:ext uri="{BB962C8B-B14F-4D97-AF65-F5344CB8AC3E}">
        <p14:creationId xmlns:p14="http://schemas.microsoft.com/office/powerpoint/2010/main" val="37890384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503E6-F9ED-4F14-89AF-3100FF2C68CC}"/>
              </a:ext>
            </a:extLst>
          </p:cNvPr>
          <p:cNvSpPr>
            <a:spLocks noGrp="1"/>
          </p:cNvSpPr>
          <p:nvPr>
            <p:ph type="title"/>
          </p:nvPr>
        </p:nvSpPr>
        <p:spPr/>
        <p:txBody>
          <a:bodyPr/>
          <a:lstStyle/>
          <a:p>
            <a:r>
              <a:rPr lang="en-US" dirty="0"/>
              <a:t>VIII. CHẨN ĐOÁN</a:t>
            </a:r>
          </a:p>
        </p:txBody>
      </p:sp>
      <p:sp>
        <p:nvSpPr>
          <p:cNvPr id="3" name="Content Placeholder 2">
            <a:extLst>
              <a:ext uri="{FF2B5EF4-FFF2-40B4-BE49-F238E27FC236}">
                <a16:creationId xmlns:a16="http://schemas.microsoft.com/office/drawing/2014/main" id="{0E5D3735-4A8A-4C5D-8645-3585EA629C4A}"/>
              </a:ext>
            </a:extLst>
          </p:cNvPr>
          <p:cNvSpPr>
            <a:spLocks noGrp="1"/>
          </p:cNvSpPr>
          <p:nvPr>
            <p:ph idx="1"/>
          </p:nvPr>
        </p:nvSpPr>
        <p:spPr/>
        <p:txBody>
          <a:bodyPr/>
          <a:lstStyle/>
          <a:p>
            <a:pPr marL="0" indent="0">
              <a:buNone/>
            </a:pPr>
            <a:r>
              <a:rPr lang="en-US" dirty="0"/>
              <a:t>1/ CĐSB: </a:t>
            </a:r>
          </a:p>
          <a:p>
            <a:pPr marL="0" indent="0">
              <a:buNone/>
            </a:pPr>
            <a:r>
              <a:rPr lang="en-US" dirty="0" err="1"/>
              <a:t>Viêm</a:t>
            </a:r>
            <a:r>
              <a:rPr lang="en-US" dirty="0"/>
              <a:t> </a:t>
            </a:r>
            <a:r>
              <a:rPr lang="en-US" dirty="0" err="1"/>
              <a:t>amydal</a:t>
            </a:r>
            <a:r>
              <a:rPr lang="en-US" dirty="0"/>
              <a:t> - </a:t>
            </a:r>
            <a:r>
              <a:rPr lang="en-US" dirty="0" err="1"/>
              <a:t>Viêm</a:t>
            </a:r>
            <a:r>
              <a:rPr lang="en-US" dirty="0"/>
              <a:t> </a:t>
            </a:r>
            <a:r>
              <a:rPr lang="en-US" dirty="0" err="1"/>
              <a:t>phế</a:t>
            </a:r>
            <a:r>
              <a:rPr lang="en-US" dirty="0"/>
              <a:t> </a:t>
            </a:r>
            <a:r>
              <a:rPr lang="en-US" dirty="0" err="1"/>
              <a:t>quản</a:t>
            </a:r>
            <a:r>
              <a:rPr lang="en-US" dirty="0"/>
              <a:t>/ </a:t>
            </a:r>
            <a:r>
              <a:rPr lang="en-US" dirty="0" err="1"/>
              <a:t>Thiếu</a:t>
            </a:r>
            <a:r>
              <a:rPr lang="en-US" dirty="0"/>
              <a:t> </a:t>
            </a:r>
            <a:r>
              <a:rPr lang="en-US" dirty="0" err="1"/>
              <a:t>máu</a:t>
            </a:r>
            <a:r>
              <a:rPr lang="en-US" dirty="0"/>
              <a:t> </a:t>
            </a:r>
            <a:r>
              <a:rPr lang="en-US" dirty="0" err="1"/>
              <a:t>thiếu</a:t>
            </a:r>
            <a:r>
              <a:rPr lang="en-US" dirty="0"/>
              <a:t> </a:t>
            </a:r>
            <a:r>
              <a:rPr lang="en-US" dirty="0" err="1"/>
              <a:t>sắt</a:t>
            </a:r>
            <a:r>
              <a:rPr lang="en-US" dirty="0"/>
              <a:t> </a:t>
            </a:r>
            <a:r>
              <a:rPr lang="en-US" dirty="0" err="1"/>
              <a:t>mức</a:t>
            </a:r>
            <a:r>
              <a:rPr lang="en-US" dirty="0"/>
              <a:t> </a:t>
            </a:r>
            <a:r>
              <a:rPr lang="en-US" dirty="0" err="1"/>
              <a:t>độ</a:t>
            </a:r>
            <a:r>
              <a:rPr lang="en-US" dirty="0"/>
              <a:t> </a:t>
            </a:r>
            <a:r>
              <a:rPr lang="en-US" dirty="0" err="1"/>
              <a:t>nặng</a:t>
            </a:r>
            <a:r>
              <a:rPr lang="en-US" dirty="0"/>
              <a:t> do </a:t>
            </a:r>
            <a:r>
              <a:rPr lang="en-US" dirty="0" err="1"/>
              <a:t>thiếu</a:t>
            </a:r>
            <a:r>
              <a:rPr lang="en-US" dirty="0"/>
              <a:t> </a:t>
            </a:r>
            <a:r>
              <a:rPr lang="en-US" dirty="0" err="1"/>
              <a:t>cung</a:t>
            </a:r>
            <a:r>
              <a:rPr lang="en-US" dirty="0"/>
              <a:t> </a:t>
            </a:r>
            <a:r>
              <a:rPr lang="en-US" dirty="0" err="1"/>
              <a:t>cấp</a:t>
            </a:r>
            <a:r>
              <a:rPr lang="en-US" dirty="0"/>
              <a:t>, </a:t>
            </a:r>
            <a:r>
              <a:rPr lang="en-US" dirty="0" err="1"/>
              <a:t>theo</a:t>
            </a:r>
            <a:r>
              <a:rPr lang="en-US" dirty="0"/>
              <a:t> </a:t>
            </a:r>
            <a:r>
              <a:rPr lang="en-US" dirty="0" err="1"/>
              <a:t>dõi</a:t>
            </a:r>
            <a:r>
              <a:rPr lang="en-US" dirty="0"/>
              <a:t> </a:t>
            </a:r>
            <a:r>
              <a:rPr lang="en-US" dirty="0" err="1"/>
              <a:t>nhiễm</a:t>
            </a:r>
            <a:r>
              <a:rPr lang="en-US" dirty="0"/>
              <a:t> KST</a:t>
            </a:r>
          </a:p>
          <a:p>
            <a:pPr marL="0" indent="0">
              <a:buNone/>
            </a:pPr>
            <a:r>
              <a:rPr lang="en-US" dirty="0"/>
              <a:t>2/ CĐPB: </a:t>
            </a:r>
          </a:p>
          <a:p>
            <a:pPr marL="0" indent="0">
              <a:buNone/>
            </a:pPr>
            <a:r>
              <a:rPr lang="en-US" dirty="0" err="1"/>
              <a:t>Viêm</a:t>
            </a:r>
            <a:r>
              <a:rPr lang="en-US" dirty="0"/>
              <a:t> </a:t>
            </a:r>
            <a:r>
              <a:rPr lang="en-US" dirty="0" err="1"/>
              <a:t>amydal</a:t>
            </a:r>
            <a:r>
              <a:rPr lang="en-US" dirty="0"/>
              <a:t> - </a:t>
            </a:r>
            <a:r>
              <a:rPr lang="en-US" dirty="0" err="1"/>
              <a:t>Viêm</a:t>
            </a:r>
            <a:r>
              <a:rPr lang="en-US" dirty="0"/>
              <a:t> </a:t>
            </a:r>
            <a:r>
              <a:rPr lang="en-US" dirty="0" err="1"/>
              <a:t>phế</a:t>
            </a:r>
            <a:r>
              <a:rPr lang="en-US" dirty="0"/>
              <a:t> </a:t>
            </a:r>
            <a:r>
              <a:rPr lang="en-US" dirty="0" err="1"/>
              <a:t>quản</a:t>
            </a:r>
            <a:r>
              <a:rPr lang="en-US" dirty="0"/>
              <a:t> – </a:t>
            </a:r>
            <a:r>
              <a:rPr lang="en-US" dirty="0" err="1"/>
              <a:t>theo</a:t>
            </a:r>
            <a:r>
              <a:rPr lang="en-US" dirty="0"/>
              <a:t> </a:t>
            </a:r>
            <a:r>
              <a:rPr lang="en-US" dirty="0" err="1"/>
              <a:t>dõi</a:t>
            </a:r>
            <a:r>
              <a:rPr lang="en-US" dirty="0"/>
              <a:t> thalassemia </a:t>
            </a:r>
            <a:r>
              <a:rPr lang="en-US" dirty="0" err="1"/>
              <a:t>thể</a:t>
            </a:r>
            <a:r>
              <a:rPr lang="en-US" dirty="0"/>
              <a:t> </a:t>
            </a:r>
            <a:r>
              <a:rPr lang="en-US" dirty="0" err="1"/>
              <a:t>nhẹ</a:t>
            </a:r>
            <a:r>
              <a:rPr lang="en-US" dirty="0"/>
              <a:t>.</a:t>
            </a:r>
          </a:p>
        </p:txBody>
      </p:sp>
    </p:spTree>
    <p:extLst>
      <p:ext uri="{BB962C8B-B14F-4D97-AF65-F5344CB8AC3E}">
        <p14:creationId xmlns:p14="http://schemas.microsoft.com/office/powerpoint/2010/main" val="25584788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08E8D-6889-43CE-A1BF-11337E51BD30}"/>
              </a:ext>
            </a:extLst>
          </p:cNvPr>
          <p:cNvSpPr>
            <a:spLocks noGrp="1"/>
          </p:cNvSpPr>
          <p:nvPr>
            <p:ph type="title"/>
          </p:nvPr>
        </p:nvSpPr>
        <p:spPr/>
        <p:txBody>
          <a:bodyPr/>
          <a:lstStyle/>
          <a:p>
            <a:r>
              <a:rPr lang="en-US" dirty="0"/>
              <a:t>IX. BIỆN LUẬN:</a:t>
            </a:r>
          </a:p>
        </p:txBody>
      </p:sp>
      <p:sp>
        <p:nvSpPr>
          <p:cNvPr id="3" name="Content Placeholder 2">
            <a:extLst>
              <a:ext uri="{FF2B5EF4-FFF2-40B4-BE49-F238E27FC236}">
                <a16:creationId xmlns:a16="http://schemas.microsoft.com/office/drawing/2014/main" id="{52B5E1C4-9BFB-422B-AC6D-6555D7F01717}"/>
              </a:ext>
            </a:extLst>
          </p:cNvPr>
          <p:cNvSpPr>
            <a:spLocks noGrp="1"/>
          </p:cNvSpPr>
          <p:nvPr>
            <p:ph idx="1"/>
          </p:nvPr>
        </p:nvSpPr>
        <p:spPr/>
        <p:txBody>
          <a:bodyPr>
            <a:normAutofit/>
          </a:bodyPr>
          <a:lstStyle/>
          <a:p>
            <a:pPr marL="0" indent="0">
              <a:buNone/>
            </a:pPr>
            <a:r>
              <a:rPr lang="en-US" dirty="0"/>
              <a:t>1/ </a:t>
            </a:r>
            <a:r>
              <a:rPr lang="en-US" dirty="0" err="1"/>
              <a:t>Hội</a:t>
            </a:r>
            <a:r>
              <a:rPr lang="en-US" dirty="0"/>
              <a:t> </a:t>
            </a:r>
            <a:r>
              <a:rPr lang="en-US" dirty="0" err="1"/>
              <a:t>chứng</a:t>
            </a:r>
            <a:r>
              <a:rPr lang="en-US" dirty="0"/>
              <a:t> NTHHT + TNHHD: </a:t>
            </a:r>
          </a:p>
          <a:p>
            <a:pPr marL="0" indent="0">
              <a:buNone/>
            </a:pPr>
            <a:r>
              <a:rPr lang="vi-VN" sz="2400" dirty="0">
                <a:effectLst/>
                <a:latin typeface="Calibri" panose="020F0502020204030204" pitchFamily="34" charset="0"/>
                <a:ea typeface="Calibri" panose="020F0502020204030204" pitchFamily="34" charset="0"/>
                <a:cs typeface="Times New Roman" panose="02020603050405020304" pitchFamily="18" charset="0"/>
              </a:rPr>
              <a:t>Bé nhập viện vì sốt, ho đàm, khám có amydal sưng to + phổi ran ngáy, không thở</a:t>
            </a:r>
          </a:p>
          <a:p>
            <a:pPr marL="0" indent="0">
              <a:buNone/>
            </a:pPr>
            <a:r>
              <a:rPr lang="vi-VN" sz="2400" dirty="0">
                <a:effectLst/>
                <a:latin typeface="Calibri" panose="020F0502020204030204" pitchFamily="34" charset="0"/>
                <a:ea typeface="Calibri" panose="020F0502020204030204" pitchFamily="34" charset="0"/>
                <a:cs typeface="Times New Roman" panose="02020603050405020304" pitchFamily="18" charset="0"/>
              </a:rPr>
              <a:t>nhanh, không thở co lõm</a:t>
            </a:r>
          </a:p>
          <a:p>
            <a:pPr marL="0" indent="0">
              <a:buNone/>
            </a:pPr>
            <a:r>
              <a:rPr lang="vi-VN" sz="2400" dirty="0">
                <a:effectLst/>
                <a:latin typeface="Calibri" panose="020F0502020204030204" pitchFamily="34" charset="0"/>
                <a:ea typeface="Calibri" panose="020F0502020204030204" pitchFamily="34" charset="0"/>
                <a:cs typeface="Times New Roman" panose="02020603050405020304" pitchFamily="18" charset="0"/>
              </a:rPr>
              <a:t>=&gt; nghĩ em có viêm amydal + viêm phế quản.</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437215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C921F-80F3-476E-B9B7-D67AFFD2DEEE}"/>
              </a:ext>
            </a:extLst>
          </p:cNvPr>
          <p:cNvSpPr>
            <a:spLocks noGrp="1"/>
          </p:cNvSpPr>
          <p:nvPr>
            <p:ph type="title"/>
          </p:nvPr>
        </p:nvSpPr>
        <p:spPr/>
        <p:txBody>
          <a:bodyPr/>
          <a:lstStyle/>
          <a:p>
            <a:r>
              <a:rPr lang="en-US" dirty="0"/>
              <a:t>IX. BIỆN LUẬN:</a:t>
            </a:r>
          </a:p>
        </p:txBody>
      </p:sp>
      <p:sp>
        <p:nvSpPr>
          <p:cNvPr id="3" name="Content Placeholder 2">
            <a:extLst>
              <a:ext uri="{FF2B5EF4-FFF2-40B4-BE49-F238E27FC236}">
                <a16:creationId xmlns:a16="http://schemas.microsoft.com/office/drawing/2014/main" id="{77F4EF15-741A-4146-8932-2F5A1FC70DD4}"/>
              </a:ext>
            </a:extLst>
          </p:cNvPr>
          <p:cNvSpPr>
            <a:spLocks noGrp="1"/>
          </p:cNvSpPr>
          <p:nvPr>
            <p:ph idx="1"/>
          </p:nvPr>
        </p:nvSpPr>
        <p:spPr>
          <a:xfrm>
            <a:off x="304800" y="1438275"/>
            <a:ext cx="11887200" cy="4738688"/>
          </a:xfrm>
        </p:spPr>
        <p:txBody>
          <a:bodyPr>
            <a:noAutofit/>
          </a:bodyPr>
          <a:lstStyle/>
          <a:p>
            <a:pPr marL="0" indent="0">
              <a:buNone/>
            </a:pPr>
            <a:r>
              <a:rPr lang="en-US" sz="1500" dirty="0"/>
              <a:t>2/ </a:t>
            </a:r>
            <a:r>
              <a:rPr lang="en-US" sz="1500" dirty="0" err="1"/>
              <a:t>Thiếu</a:t>
            </a:r>
            <a:r>
              <a:rPr lang="en-US" sz="1500" dirty="0"/>
              <a:t> </a:t>
            </a:r>
            <a:r>
              <a:rPr lang="en-US" sz="1500" dirty="0" err="1"/>
              <a:t>máu</a:t>
            </a:r>
            <a:r>
              <a:rPr lang="en-US" sz="1500" dirty="0"/>
              <a:t> </a:t>
            </a:r>
            <a:r>
              <a:rPr lang="en-US" sz="1500" dirty="0" err="1"/>
              <a:t>mạn</a:t>
            </a:r>
            <a:r>
              <a:rPr lang="en-US" sz="1500" dirty="0"/>
              <a:t>:</a:t>
            </a:r>
          </a:p>
          <a:p>
            <a:pPr>
              <a:buFontTx/>
              <a:buChar char="-"/>
            </a:pPr>
            <a:r>
              <a:rPr lang="vi-VN" sz="1500" dirty="0">
                <a:latin typeface="Calibri" panose="020F0502020204030204" pitchFamily="34" charset="0"/>
                <a:cs typeface="Calibri" panose="020F0502020204030204" pitchFamily="34" charset="0"/>
              </a:rPr>
              <a:t>Bé có da xanh niêm nhợt, giảm vận động, hiện chưa ghi nhận chảy máu cấp tính, bé tỉnh, sinh hiệu ổn </a:t>
            </a:r>
            <a:r>
              <a:rPr lang="en-US" sz="1500" dirty="0">
                <a:latin typeface="Calibri" panose="020F0502020204030204" pitchFamily="34" charset="0"/>
                <a:cs typeface="Calibri" panose="020F0502020204030204" pitchFamily="34" charset="0"/>
                <a:sym typeface="Wingdings" panose="05000000000000000000" pitchFamily="2" charset="2"/>
              </a:rPr>
              <a:t></a:t>
            </a:r>
            <a:r>
              <a:rPr lang="vi-VN" sz="1500" dirty="0">
                <a:latin typeface="Calibri" panose="020F0502020204030204" pitchFamily="34" charset="0"/>
                <a:cs typeface="Calibri" panose="020F0502020204030204" pitchFamily="34" charset="0"/>
              </a:rPr>
              <a:t> Thiếu máu mạn.</a:t>
            </a:r>
            <a:endParaRPr lang="en-US" sz="1500" dirty="0">
              <a:latin typeface="Calibri" panose="020F0502020204030204" pitchFamily="34" charset="0"/>
              <a:cs typeface="Calibri" panose="020F0502020204030204" pitchFamily="34" charset="0"/>
            </a:endParaRPr>
          </a:p>
          <a:p>
            <a:pPr>
              <a:buFontTx/>
              <a:buChar char="-"/>
            </a:pPr>
            <a:r>
              <a:rPr lang="vi-VN" sz="1500" dirty="0">
                <a:latin typeface="Calibri" panose="020F0502020204030204" pitchFamily="34" charset="0"/>
                <a:cs typeface="Calibri" panose="020F0502020204030204" pitchFamily="34" charset="0"/>
              </a:rPr>
              <a:t>Mức độ: niêm rất nhạt, lòng bàn tay bàn chân rất nhạt, hiện bé vẫn tỉnh, sinh hiệu ổn</a:t>
            </a:r>
            <a:r>
              <a:rPr lang="en-US" sz="1500" dirty="0">
                <a:latin typeface="Calibri" panose="020F0502020204030204" pitchFamily="34" charset="0"/>
                <a:cs typeface="Calibri" panose="020F0502020204030204" pitchFamily="34" charset="0"/>
                <a:sym typeface="Wingdings" panose="05000000000000000000" pitchFamily="2" charset="2"/>
              </a:rPr>
              <a:t> </a:t>
            </a:r>
            <a:r>
              <a:rPr lang="vi-VN" sz="1500" dirty="0">
                <a:latin typeface="Calibri" panose="020F0502020204030204" pitchFamily="34" charset="0"/>
                <a:cs typeface="Calibri" panose="020F0502020204030204" pitchFamily="34" charset="0"/>
              </a:rPr>
              <a:t>Thiếu máu mức độ trung bình</a:t>
            </a:r>
            <a:endParaRPr lang="en-US" sz="1500" dirty="0">
              <a:latin typeface="Calibri" panose="020F0502020204030204" pitchFamily="34" charset="0"/>
              <a:cs typeface="Calibri" panose="020F0502020204030204" pitchFamily="34" charset="0"/>
            </a:endParaRPr>
          </a:p>
          <a:p>
            <a:pPr>
              <a:buFontTx/>
              <a:buChar char="-"/>
            </a:pPr>
            <a:r>
              <a:rPr lang="vi-VN" sz="1500" dirty="0">
                <a:latin typeface="Calibri" panose="020F0502020204030204" pitchFamily="34" charset="0"/>
                <a:cs typeface="Calibri" panose="020F0502020204030204" pitchFamily="34" charset="0"/>
              </a:rPr>
              <a:t>Nguyên nhân thiếu máu:</a:t>
            </a:r>
          </a:p>
          <a:p>
            <a:pPr marL="0" indent="0">
              <a:buNone/>
            </a:pPr>
            <a:r>
              <a:rPr lang="vi-VN" sz="1500" dirty="0">
                <a:latin typeface="Calibri" panose="020F0502020204030204" pitchFamily="34" charset="0"/>
                <a:cs typeface="Calibri" panose="020F0502020204030204" pitchFamily="34" charset="0"/>
              </a:rPr>
              <a:t>+ Xuất huyết: Ít nghĩ do không tiền căn XH. Khám không phát hiện dấu XH nhưng</a:t>
            </a:r>
            <a:r>
              <a:rPr lang="en-US" sz="1500" dirty="0">
                <a:latin typeface="Calibri" panose="020F0502020204030204" pitchFamily="34" charset="0"/>
                <a:cs typeface="Calibri" panose="020F0502020204030204" pitchFamily="34" charset="0"/>
              </a:rPr>
              <a:t> </a:t>
            </a:r>
            <a:r>
              <a:rPr lang="vi-VN" sz="1500" dirty="0">
                <a:latin typeface="Calibri" panose="020F0502020204030204" pitchFamily="34" charset="0"/>
                <a:cs typeface="Calibri" panose="020F0502020204030204" pitchFamily="34" charset="0"/>
              </a:rPr>
              <a:t>bé hay ăn đất cát, dù đã xổ giun định kỳ đều đặn, không loại trừ trường hợp</a:t>
            </a:r>
            <a:r>
              <a:rPr lang="en-US" sz="1500" dirty="0">
                <a:latin typeface="Calibri" panose="020F0502020204030204" pitchFamily="34" charset="0"/>
                <a:cs typeface="Calibri" panose="020F0502020204030204" pitchFamily="34" charset="0"/>
              </a:rPr>
              <a:t> </a:t>
            </a:r>
            <a:r>
              <a:rPr lang="en-US" sz="1500" dirty="0" err="1">
                <a:latin typeface="Calibri" panose="020F0502020204030204" pitchFamily="34" charset="0"/>
                <a:cs typeface="Calibri" panose="020F0502020204030204" pitchFamily="34" charset="0"/>
              </a:rPr>
              <a:t>nhiễm</a:t>
            </a:r>
            <a:r>
              <a:rPr lang="en-US" sz="1500" dirty="0">
                <a:latin typeface="Calibri" panose="020F0502020204030204" pitchFamily="34" charset="0"/>
                <a:cs typeface="Calibri" panose="020F0502020204030204" pitchFamily="34" charset="0"/>
              </a:rPr>
              <a:t> KST </a:t>
            </a:r>
            <a:r>
              <a:rPr lang="en-US" sz="1500" dirty="0" err="1">
                <a:latin typeface="Calibri" panose="020F0502020204030204" pitchFamily="34" charset="0"/>
                <a:cs typeface="Calibri" panose="020F0502020204030204" pitchFamily="34" charset="0"/>
              </a:rPr>
              <a:t>đường</a:t>
            </a:r>
            <a:r>
              <a:rPr lang="en-US" sz="1500" dirty="0">
                <a:latin typeface="Calibri" panose="020F0502020204030204" pitchFamily="34" charset="0"/>
                <a:cs typeface="Calibri" panose="020F0502020204030204" pitchFamily="34" charset="0"/>
              </a:rPr>
              <a:t> </a:t>
            </a:r>
            <a:r>
              <a:rPr lang="en-US" sz="1500" dirty="0" err="1">
                <a:latin typeface="Calibri" panose="020F0502020204030204" pitchFamily="34" charset="0"/>
                <a:cs typeface="Calibri" panose="020F0502020204030204" pitchFamily="34" charset="0"/>
              </a:rPr>
              <a:t>ruột</a:t>
            </a:r>
            <a:r>
              <a:rPr lang="en-US" sz="1500" dirty="0">
                <a:latin typeface="Calibri" panose="020F0502020204030204" pitchFamily="34" charset="0"/>
                <a:cs typeface="Calibri" panose="020F0502020204030204" pitchFamily="34" charset="0"/>
              </a:rPr>
              <a:t>,</a:t>
            </a:r>
            <a:r>
              <a:rPr lang="vi-VN" sz="1500" dirty="0">
                <a:latin typeface="Calibri" panose="020F0502020204030204" pitchFamily="34" charset="0"/>
                <a:cs typeface="Calibri" panose="020F0502020204030204" pitchFamily="34" charset="0"/>
              </a:rPr>
              <a:t> tiêu máu ẩn trong phân =&gt; đề nghị soi</a:t>
            </a:r>
            <a:r>
              <a:rPr lang="en-US" sz="1500" dirty="0">
                <a:latin typeface="Calibri" panose="020F0502020204030204" pitchFamily="34" charset="0"/>
                <a:cs typeface="Calibri" panose="020F0502020204030204" pitchFamily="34" charset="0"/>
              </a:rPr>
              <a:t> </a:t>
            </a:r>
            <a:r>
              <a:rPr lang="vi-VN" sz="1500" dirty="0">
                <a:latin typeface="Calibri" panose="020F0502020204030204" pitchFamily="34" charset="0"/>
                <a:cs typeface="Calibri" panose="020F0502020204030204" pitchFamily="34" charset="0"/>
              </a:rPr>
              <a:t>phân tìm hồng cầu, KST</a:t>
            </a:r>
          </a:p>
          <a:p>
            <a:pPr marL="0" indent="0">
              <a:buNone/>
            </a:pPr>
            <a:r>
              <a:rPr lang="vi-VN" sz="1500" dirty="0">
                <a:latin typeface="Calibri" panose="020F0502020204030204" pitchFamily="34" charset="0"/>
                <a:cs typeface="Calibri" panose="020F0502020204030204" pitchFamily="34" charset="0"/>
              </a:rPr>
              <a:t>+ Tán huyết: bé không vàng da, vàng mắt, tiểu vàng trong, gan</a:t>
            </a:r>
            <a:r>
              <a:rPr lang="en-US" sz="1500" dirty="0">
                <a:latin typeface="Calibri" panose="020F0502020204030204" pitchFamily="34" charset="0"/>
                <a:cs typeface="Calibri" panose="020F0502020204030204" pitchFamily="34" charset="0"/>
              </a:rPr>
              <a:t> </a:t>
            </a:r>
            <a:r>
              <a:rPr lang="vi-VN" sz="1500" dirty="0">
                <a:latin typeface="Calibri" panose="020F0502020204030204" pitchFamily="34" charset="0"/>
                <a:cs typeface="Calibri" panose="020F0502020204030204" pitchFamily="34" charset="0"/>
              </a:rPr>
              <a:t>lách không to, tuy nhiên bệnh biểu hiện muộn nên không loại trừ trường hợp Thalassemia</a:t>
            </a:r>
            <a:r>
              <a:rPr lang="en-US" sz="1500" dirty="0">
                <a:latin typeface="Calibri" panose="020F0502020204030204" pitchFamily="34" charset="0"/>
                <a:cs typeface="Calibri" panose="020F0502020204030204" pitchFamily="34" charset="0"/>
              </a:rPr>
              <a:t> </a:t>
            </a:r>
            <a:r>
              <a:rPr lang="vi-VN" sz="1500" dirty="0">
                <a:latin typeface="Calibri" panose="020F0502020204030204" pitchFamily="34" charset="0"/>
                <a:cs typeface="Calibri" panose="020F0502020204030204" pitchFamily="34" charset="0"/>
              </a:rPr>
              <a:t>thể nhẹ</a:t>
            </a:r>
          </a:p>
          <a:p>
            <a:pPr marL="0" indent="0">
              <a:buNone/>
            </a:pPr>
            <a:r>
              <a:rPr lang="vi-VN" sz="1500" dirty="0">
                <a:latin typeface="Calibri" panose="020F0502020204030204" pitchFamily="34" charset="0"/>
                <a:cs typeface="Calibri" panose="020F0502020204030204" pitchFamily="34" charset="0"/>
              </a:rPr>
              <a:t>+ Rối loạn sản xuất hồng cầu:</a:t>
            </a:r>
            <a:endParaRPr lang="en-US" sz="1500" dirty="0">
              <a:latin typeface="Calibri" panose="020F0502020204030204" pitchFamily="34" charset="0"/>
              <a:cs typeface="Calibri" panose="020F0502020204030204" pitchFamily="34" charset="0"/>
            </a:endParaRPr>
          </a:p>
          <a:p>
            <a:pPr marL="0" indent="0">
              <a:buNone/>
            </a:pPr>
            <a:r>
              <a:rPr lang="vi-VN" sz="1500" dirty="0">
                <a:latin typeface="Calibri" panose="020F0502020204030204" pitchFamily="34" charset="0"/>
                <a:cs typeface="Calibri" panose="020F0502020204030204" pitchFamily="34" charset="0"/>
              </a:rPr>
              <a:t>• Thiếu nguyên liệu:</a:t>
            </a:r>
          </a:p>
          <a:p>
            <a:pPr marL="0" indent="0">
              <a:buNone/>
            </a:pPr>
            <a:r>
              <a:rPr lang="en-US" sz="1500" dirty="0">
                <a:latin typeface="Calibri" panose="020F0502020204030204" pitchFamily="34" charset="0"/>
                <a:cs typeface="Calibri" panose="020F0502020204030204" pitchFamily="34" charset="0"/>
              </a:rPr>
              <a:t>	</a:t>
            </a:r>
            <a:r>
              <a:rPr lang="vi-VN" sz="1500" dirty="0">
                <a:latin typeface="Calibri" panose="020F0502020204030204" pitchFamily="34" charset="0"/>
                <a:cs typeface="Calibri" panose="020F0502020204030204" pitchFamily="34" charset="0"/>
              </a:rPr>
              <a:t>+ Thiếu đạm: không nghĩ do bé không có bệnh lý mất đạm hay giảm</a:t>
            </a:r>
            <a:r>
              <a:rPr lang="en-US" sz="1500" dirty="0">
                <a:latin typeface="Calibri" panose="020F0502020204030204" pitchFamily="34" charset="0"/>
                <a:cs typeface="Calibri" panose="020F0502020204030204" pitchFamily="34" charset="0"/>
              </a:rPr>
              <a:t> </a:t>
            </a:r>
            <a:r>
              <a:rPr lang="vi-VN" sz="1500" dirty="0">
                <a:latin typeface="Calibri" panose="020F0502020204030204" pitchFamily="34" charset="0"/>
                <a:cs typeface="Calibri" panose="020F0502020204030204" pitchFamily="34" charset="0"/>
              </a:rPr>
              <a:t>sản xuất đạm</a:t>
            </a:r>
            <a:r>
              <a:rPr lang="en-US" sz="1500" dirty="0">
                <a:latin typeface="Calibri" panose="020F0502020204030204" pitchFamily="34" charset="0"/>
                <a:cs typeface="Calibri" panose="020F0502020204030204" pitchFamily="34" charset="0"/>
              </a:rPr>
              <a:t>, </a:t>
            </a:r>
            <a:r>
              <a:rPr lang="vi-VN" sz="1500" dirty="0">
                <a:latin typeface="Calibri" panose="020F0502020204030204" pitchFamily="34" charset="0"/>
                <a:cs typeface="Calibri" panose="020F0502020204030204" pitchFamily="34" charset="0"/>
              </a:rPr>
              <a:t>giảm hấp thu đạm qua đường tiêu hóa đường niệu như</a:t>
            </a:r>
            <a:r>
              <a:rPr lang="en-US" sz="1500" dirty="0">
                <a:latin typeface="Calibri" panose="020F0502020204030204" pitchFamily="34" charset="0"/>
                <a:cs typeface="Calibri" panose="020F0502020204030204" pitchFamily="34" charset="0"/>
              </a:rPr>
              <a:t> </a:t>
            </a:r>
            <a:r>
              <a:rPr lang="vi-VN" sz="1500" dirty="0">
                <a:latin typeface="Calibri" panose="020F0502020204030204" pitchFamily="34" charset="0"/>
                <a:cs typeface="Calibri" panose="020F0502020204030204" pitchFamily="34" charset="0"/>
              </a:rPr>
              <a:t>HCTH, suy gan, tiêu chảy mạn, tuy bé có ăn uống kém nhưng CN, CC/T</a:t>
            </a:r>
            <a:r>
              <a:rPr lang="en-US" sz="1500" dirty="0">
                <a:latin typeface="Calibri" panose="020F0502020204030204" pitchFamily="34" charset="0"/>
                <a:cs typeface="Calibri" panose="020F0502020204030204" pitchFamily="34" charset="0"/>
              </a:rPr>
              <a:t> </a:t>
            </a:r>
            <a:r>
              <a:rPr lang="vi-VN" sz="1500" dirty="0">
                <a:latin typeface="Calibri" panose="020F0502020204030204" pitchFamily="34" charset="0"/>
                <a:cs typeface="Calibri" panose="020F0502020204030204" pitchFamily="34" charset="0"/>
              </a:rPr>
              <a:t>bình thường</a:t>
            </a:r>
          </a:p>
          <a:p>
            <a:pPr marL="0" indent="0">
              <a:buNone/>
            </a:pPr>
            <a:r>
              <a:rPr lang="en-US" sz="1500" dirty="0">
                <a:latin typeface="Calibri" panose="020F0502020204030204" pitchFamily="34" charset="0"/>
                <a:cs typeface="Calibri" panose="020F0502020204030204" pitchFamily="34" charset="0"/>
              </a:rPr>
              <a:t>	</a:t>
            </a:r>
            <a:r>
              <a:rPr lang="vi-VN" sz="1500" dirty="0">
                <a:latin typeface="Calibri" panose="020F0502020204030204" pitchFamily="34" charset="0"/>
                <a:cs typeface="Calibri" panose="020F0502020204030204" pitchFamily="34" charset="0"/>
              </a:rPr>
              <a:t>+ Thiếu Acid folic: không nghĩ vì mẹ bổ sung acid folic đầy đủ lúc</a:t>
            </a:r>
            <a:r>
              <a:rPr lang="en-US" sz="1500" dirty="0">
                <a:latin typeface="Calibri" panose="020F0502020204030204" pitchFamily="34" charset="0"/>
                <a:cs typeface="Calibri" panose="020F0502020204030204" pitchFamily="34" charset="0"/>
              </a:rPr>
              <a:t> </a:t>
            </a:r>
            <a:r>
              <a:rPr lang="vi-VN" sz="1500" dirty="0">
                <a:latin typeface="Calibri" panose="020F0502020204030204" pitchFamily="34" charset="0"/>
                <a:cs typeface="Calibri" panose="020F0502020204030204" pitchFamily="34" charset="0"/>
              </a:rPr>
              <a:t>mang thai, phát triển tâm vận bình thường, không tiền căn bệnh lý cột</a:t>
            </a:r>
            <a:r>
              <a:rPr lang="en-US" sz="1500" dirty="0">
                <a:latin typeface="Calibri" panose="020F0502020204030204" pitchFamily="34" charset="0"/>
                <a:cs typeface="Calibri" panose="020F0502020204030204" pitchFamily="34" charset="0"/>
              </a:rPr>
              <a:t> </a:t>
            </a:r>
            <a:r>
              <a:rPr lang="vi-VN" sz="1500" dirty="0">
                <a:latin typeface="Calibri" panose="020F0502020204030204" pitchFamily="34" charset="0"/>
                <a:cs typeface="Calibri" panose="020F0502020204030204" pitchFamily="34" charset="0"/>
              </a:rPr>
              <a:t>sống thần kinh. </a:t>
            </a:r>
            <a:endParaRPr lang="en-US" sz="1500" dirty="0">
              <a:latin typeface="Calibri" panose="020F0502020204030204" pitchFamily="34" charset="0"/>
              <a:cs typeface="Calibri" panose="020F0502020204030204" pitchFamily="34" charset="0"/>
            </a:endParaRPr>
          </a:p>
          <a:p>
            <a:pPr marL="0" indent="0">
              <a:buNone/>
            </a:pPr>
            <a:r>
              <a:rPr lang="en-US" sz="1500" dirty="0">
                <a:latin typeface="Calibri" panose="020F0502020204030204" pitchFamily="34" charset="0"/>
                <a:cs typeface="Calibri" panose="020F0502020204030204" pitchFamily="34" charset="0"/>
              </a:rPr>
              <a:t>	</a:t>
            </a:r>
            <a:r>
              <a:rPr lang="vi-VN" sz="1500" dirty="0">
                <a:latin typeface="Calibri" panose="020F0502020204030204" pitchFamily="34" charset="0"/>
                <a:cs typeface="Calibri" panose="020F0502020204030204" pitchFamily="34" charset="0"/>
              </a:rPr>
              <a:t>+ Thiếu vitamin B12: không nghĩ vì bé không uống thuốc ức chế</a:t>
            </a:r>
            <a:r>
              <a:rPr lang="en-US" sz="1500" dirty="0">
                <a:latin typeface="Calibri" panose="020F0502020204030204" pitchFamily="34" charset="0"/>
                <a:cs typeface="Calibri" panose="020F0502020204030204" pitchFamily="34" charset="0"/>
              </a:rPr>
              <a:t> </a:t>
            </a:r>
            <a:r>
              <a:rPr lang="vi-VN" sz="1500" dirty="0">
                <a:latin typeface="Calibri" panose="020F0502020204030204" pitchFamily="34" charset="0"/>
                <a:cs typeface="Calibri" panose="020F0502020204030204" pitchFamily="34" charset="0"/>
              </a:rPr>
              <a:t>B12 (PPI), không ghi nhận viêm dạ dày ruột, cắt dạ dày, tiêu chảy kéo dài;</a:t>
            </a:r>
            <a:r>
              <a:rPr lang="en-US" sz="1500" dirty="0">
                <a:latin typeface="Calibri" panose="020F0502020204030204" pitchFamily="34" charset="0"/>
                <a:cs typeface="Calibri" panose="020F0502020204030204" pitchFamily="34" charset="0"/>
              </a:rPr>
              <a:t> </a:t>
            </a:r>
            <a:r>
              <a:rPr lang="vi-VN" sz="1500" dirty="0">
                <a:latin typeface="Calibri" panose="020F0502020204030204" pitchFamily="34" charset="0"/>
                <a:cs typeface="Calibri" panose="020F0502020204030204" pitchFamily="34" charset="0"/>
              </a:rPr>
              <a:t>Khám lưỡi không mất gai, không giảm sức cơ. </a:t>
            </a:r>
            <a:endParaRPr lang="en-US" sz="1500" dirty="0">
              <a:latin typeface="Calibri" panose="020F0502020204030204" pitchFamily="34" charset="0"/>
              <a:cs typeface="Calibri" panose="020F0502020204030204" pitchFamily="34" charset="0"/>
            </a:endParaRPr>
          </a:p>
          <a:p>
            <a:pPr marL="0" indent="0">
              <a:buNone/>
            </a:pPr>
            <a:r>
              <a:rPr lang="en-US" sz="1500" dirty="0"/>
              <a:t>	</a:t>
            </a:r>
          </a:p>
        </p:txBody>
      </p:sp>
    </p:spTree>
    <p:extLst>
      <p:ext uri="{BB962C8B-B14F-4D97-AF65-F5344CB8AC3E}">
        <p14:creationId xmlns:p14="http://schemas.microsoft.com/office/powerpoint/2010/main" val="35837940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15460-28C4-4C8A-B195-DDC000DC1C44}"/>
              </a:ext>
            </a:extLst>
          </p:cNvPr>
          <p:cNvSpPr>
            <a:spLocks noGrp="1"/>
          </p:cNvSpPr>
          <p:nvPr>
            <p:ph type="title"/>
          </p:nvPr>
        </p:nvSpPr>
        <p:spPr/>
        <p:txBody>
          <a:bodyPr/>
          <a:lstStyle/>
          <a:p>
            <a:r>
              <a:rPr lang="en-US" dirty="0"/>
              <a:t>IX. BIỆN LUẬN:</a:t>
            </a:r>
          </a:p>
        </p:txBody>
      </p:sp>
      <p:sp>
        <p:nvSpPr>
          <p:cNvPr id="3" name="Content Placeholder 2">
            <a:extLst>
              <a:ext uri="{FF2B5EF4-FFF2-40B4-BE49-F238E27FC236}">
                <a16:creationId xmlns:a16="http://schemas.microsoft.com/office/drawing/2014/main" id="{61D23DE8-526D-4400-98DF-D01C29E93B5F}"/>
              </a:ext>
            </a:extLst>
          </p:cNvPr>
          <p:cNvSpPr>
            <a:spLocks noGrp="1"/>
          </p:cNvSpPr>
          <p:nvPr>
            <p:ph idx="1"/>
          </p:nvPr>
        </p:nvSpPr>
        <p:spPr/>
        <p:txBody>
          <a:bodyPr>
            <a:normAutofit fontScale="55000" lnSpcReduction="20000"/>
          </a:bodyPr>
          <a:lstStyle/>
          <a:p>
            <a:pPr marL="0" indent="0">
              <a:lnSpc>
                <a:spcPct val="120000"/>
              </a:lnSpc>
              <a:buNone/>
            </a:pPr>
            <a:r>
              <a:rPr lang="en-US" sz="2800" dirty="0">
                <a:latin typeface="Calibri "/>
              </a:rPr>
              <a:t>	</a:t>
            </a:r>
            <a:r>
              <a:rPr lang="vi-VN" sz="2800" dirty="0">
                <a:latin typeface="Calibri "/>
              </a:rPr>
              <a:t>+ Thiếu Fe: các nguyên nhân thường gặp: </a:t>
            </a:r>
            <a:endParaRPr lang="en-US" sz="2800" dirty="0">
              <a:latin typeface="Calibri "/>
            </a:endParaRPr>
          </a:p>
          <a:p>
            <a:pPr marL="0" indent="0">
              <a:lnSpc>
                <a:spcPct val="120000"/>
              </a:lnSpc>
              <a:buNone/>
            </a:pPr>
            <a:r>
              <a:rPr lang="en-US" sz="2800" dirty="0">
                <a:latin typeface="Calibri "/>
              </a:rPr>
              <a:t>		</a:t>
            </a:r>
            <a:r>
              <a:rPr lang="vi-VN" sz="2800" dirty="0">
                <a:latin typeface="Calibri "/>
              </a:rPr>
              <a:t>• Tăng nhu cầu: không nghĩ vì bé đã lớn</a:t>
            </a:r>
            <a:r>
              <a:rPr lang="en-US" sz="2800" dirty="0">
                <a:latin typeface="Calibri "/>
              </a:rPr>
              <a:t> ???</a:t>
            </a:r>
            <a:endParaRPr lang="vi-VN" sz="2800" dirty="0">
              <a:latin typeface="Calibri "/>
            </a:endParaRPr>
          </a:p>
          <a:p>
            <a:pPr marL="0" indent="0">
              <a:lnSpc>
                <a:spcPct val="120000"/>
              </a:lnSpc>
              <a:buNone/>
            </a:pPr>
            <a:r>
              <a:rPr lang="en-US" sz="2800" dirty="0">
                <a:latin typeface="Calibri "/>
              </a:rPr>
              <a:t>		</a:t>
            </a:r>
            <a:r>
              <a:rPr lang="vi-VN" sz="2800" dirty="0">
                <a:latin typeface="Calibri "/>
              </a:rPr>
              <a:t>• Giảm hấp thu: không nghĩ vì bé không tiêu chảy mãn, không</a:t>
            </a:r>
            <a:r>
              <a:rPr lang="en-US" sz="2800" dirty="0">
                <a:latin typeface="Calibri "/>
              </a:rPr>
              <a:t> </a:t>
            </a:r>
            <a:r>
              <a:rPr lang="vi-VN" sz="2800" dirty="0">
                <a:latin typeface="Calibri "/>
              </a:rPr>
              <a:t>viêm loét dạ dày tá tràng. </a:t>
            </a:r>
            <a:endParaRPr lang="en-US" sz="2800" dirty="0">
              <a:latin typeface="Calibri "/>
            </a:endParaRPr>
          </a:p>
          <a:p>
            <a:pPr marL="0" indent="0">
              <a:lnSpc>
                <a:spcPct val="120000"/>
              </a:lnSpc>
              <a:buNone/>
            </a:pPr>
            <a:r>
              <a:rPr lang="en-US" dirty="0">
                <a:latin typeface="Calibri "/>
              </a:rPr>
              <a:t>		</a:t>
            </a:r>
            <a:r>
              <a:rPr lang="vi-VN" sz="2800" dirty="0">
                <a:latin typeface="Calibri "/>
              </a:rPr>
              <a:t>• Thiếu cung cấp: nghĩ nhiều vì bé ăn uống kém 2 năm nay. </a:t>
            </a:r>
            <a:endParaRPr lang="en-US" sz="2800" dirty="0">
              <a:latin typeface="Calibri "/>
            </a:endParaRPr>
          </a:p>
          <a:p>
            <a:pPr marL="0" indent="0">
              <a:lnSpc>
                <a:spcPct val="120000"/>
              </a:lnSpc>
              <a:buNone/>
            </a:pPr>
            <a:r>
              <a:rPr lang="en-US" dirty="0">
                <a:latin typeface="Calibri "/>
              </a:rPr>
              <a:t>		</a:t>
            </a:r>
            <a:r>
              <a:rPr lang="vi-VN" sz="2800" dirty="0">
                <a:latin typeface="Calibri "/>
              </a:rPr>
              <a:t>• Xuất huyết tiêu hóa rỉ rả do giun móc : không loại trừ do bé</a:t>
            </a:r>
            <a:r>
              <a:rPr lang="en-US" sz="2800" dirty="0">
                <a:latin typeface="Calibri "/>
              </a:rPr>
              <a:t> </a:t>
            </a:r>
            <a:r>
              <a:rPr lang="vi-VN" sz="2800" dirty="0">
                <a:latin typeface="Calibri "/>
              </a:rPr>
              <a:t>hay ăn đất cát =&gt; đề nghị soi phân</a:t>
            </a:r>
            <a:endParaRPr lang="en-US" dirty="0">
              <a:latin typeface="Calibri "/>
            </a:endParaRPr>
          </a:p>
          <a:p>
            <a:pPr marL="0" indent="0">
              <a:lnSpc>
                <a:spcPct val="120000"/>
              </a:lnSpc>
              <a:buNone/>
            </a:pPr>
            <a:r>
              <a:rPr lang="vi-VN" sz="2800" dirty="0">
                <a:latin typeface="Calibri "/>
              </a:rPr>
              <a:t>• RL hoạt động tủy xương:</a:t>
            </a:r>
          </a:p>
          <a:p>
            <a:pPr marL="0" indent="0">
              <a:lnSpc>
                <a:spcPct val="120000"/>
              </a:lnSpc>
              <a:buNone/>
            </a:pPr>
            <a:r>
              <a:rPr lang="en-US" sz="2800" dirty="0">
                <a:latin typeface="Calibri "/>
              </a:rPr>
              <a:t>	</a:t>
            </a:r>
            <a:r>
              <a:rPr lang="vi-VN" sz="2800" dirty="0">
                <a:latin typeface="Calibri "/>
              </a:rPr>
              <a:t>+Suy tủy: không nghĩ do bé không có triệu chứng gợi ý giảm 2 dòng</a:t>
            </a:r>
            <a:r>
              <a:rPr lang="en-US" sz="2800" dirty="0">
                <a:latin typeface="Calibri "/>
              </a:rPr>
              <a:t> </a:t>
            </a:r>
            <a:r>
              <a:rPr lang="vi-VN" sz="2800" dirty="0">
                <a:latin typeface="Calibri "/>
              </a:rPr>
              <a:t>tb máu còn lại như không có XH, tuy có sốt nhưng nghĩ nhiều trong bệnh</a:t>
            </a:r>
            <a:r>
              <a:rPr lang="en-US" sz="2800" dirty="0">
                <a:latin typeface="Calibri "/>
              </a:rPr>
              <a:t> </a:t>
            </a:r>
            <a:r>
              <a:rPr lang="vi-VN" sz="2800" dirty="0">
                <a:latin typeface="Calibri "/>
              </a:rPr>
              <a:t>cảnh NT hô hấp,ko tiền căn NTHH tái đi tái lại, kèm theo khám không có</a:t>
            </a:r>
            <a:r>
              <a:rPr lang="en-US" sz="2800" dirty="0">
                <a:latin typeface="Calibri "/>
              </a:rPr>
              <a:t> </a:t>
            </a:r>
            <a:r>
              <a:rPr lang="vi-VN" sz="2800" dirty="0">
                <a:latin typeface="Calibri "/>
              </a:rPr>
              <a:t>triệu chứng gợi ý ác tính như : không gan lách hạch to, không sụt cân. Không đau nhức xương khớp</a:t>
            </a:r>
          </a:p>
          <a:p>
            <a:pPr marL="0" indent="0">
              <a:lnSpc>
                <a:spcPct val="120000"/>
              </a:lnSpc>
              <a:buNone/>
            </a:pPr>
            <a:r>
              <a:rPr lang="en-US" sz="2800" dirty="0">
                <a:latin typeface="Calibri "/>
              </a:rPr>
              <a:t>	</a:t>
            </a:r>
            <a:r>
              <a:rPr lang="vi-VN" sz="2800" dirty="0">
                <a:latin typeface="Calibri "/>
              </a:rPr>
              <a:t>+ Thiếu erythropoietin do suy thận mạn: không nghĩ vì chưa ghi</a:t>
            </a:r>
            <a:r>
              <a:rPr lang="en-US" sz="2800" dirty="0">
                <a:latin typeface="Calibri "/>
              </a:rPr>
              <a:t> </a:t>
            </a:r>
            <a:r>
              <a:rPr lang="vi-VN" sz="2800" dirty="0">
                <a:latin typeface="Calibri "/>
              </a:rPr>
              <a:t>nhận tiền căn bệnh lý thận, bệnh dị tật thận niệu, không phù, không tiểu ít, da không sạm, không có gợi ý giảm Ca máu như dễ gãy xương</a:t>
            </a:r>
          </a:p>
          <a:p>
            <a:pPr marL="0" indent="0">
              <a:lnSpc>
                <a:spcPct val="120000"/>
              </a:lnSpc>
              <a:buNone/>
            </a:pPr>
            <a:r>
              <a:rPr lang="vi-VN" sz="2800" dirty="0">
                <a:latin typeface="Calibri "/>
              </a:rPr>
              <a:t>• Ngộ độc chì: Không nghĩ vì tuy bé không có nguy cơ nhiễm Pb, mệt mỏi, chán ăn nhưng không đau bụng, nôn mửa, động kinh hay mất thính lực, không gan lách to</a:t>
            </a:r>
            <a:endParaRPr lang="en-US" sz="2800" dirty="0">
              <a:latin typeface="Calibri "/>
            </a:endParaRPr>
          </a:p>
          <a:p>
            <a:pPr marL="0" indent="0">
              <a:buNone/>
            </a:pPr>
            <a:endParaRPr lang="en-US" dirty="0"/>
          </a:p>
        </p:txBody>
      </p:sp>
    </p:spTree>
    <p:extLst>
      <p:ext uri="{BB962C8B-B14F-4D97-AF65-F5344CB8AC3E}">
        <p14:creationId xmlns:p14="http://schemas.microsoft.com/office/powerpoint/2010/main" val="33668863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85180-CBB9-4321-8C93-57F22EAAE4C3}"/>
              </a:ext>
            </a:extLst>
          </p:cNvPr>
          <p:cNvSpPr>
            <a:spLocks noGrp="1"/>
          </p:cNvSpPr>
          <p:nvPr>
            <p:ph type="title"/>
          </p:nvPr>
        </p:nvSpPr>
        <p:spPr/>
        <p:txBody>
          <a:bodyPr/>
          <a:lstStyle/>
          <a:p>
            <a:r>
              <a:rPr lang="en-US" dirty="0"/>
              <a:t>X. ĐỀ NGHỊ CLS</a:t>
            </a:r>
          </a:p>
        </p:txBody>
      </p:sp>
      <p:sp>
        <p:nvSpPr>
          <p:cNvPr id="3" name="Content Placeholder 2">
            <a:extLst>
              <a:ext uri="{FF2B5EF4-FFF2-40B4-BE49-F238E27FC236}">
                <a16:creationId xmlns:a16="http://schemas.microsoft.com/office/drawing/2014/main" id="{28F21644-DBC9-4F36-A81D-3BE90431D75E}"/>
              </a:ext>
            </a:extLst>
          </p:cNvPr>
          <p:cNvSpPr>
            <a:spLocks noGrp="1"/>
          </p:cNvSpPr>
          <p:nvPr>
            <p:ph idx="1"/>
          </p:nvPr>
        </p:nvSpPr>
        <p:spPr/>
        <p:txBody>
          <a:bodyPr/>
          <a:lstStyle/>
          <a:p>
            <a:pPr marL="0" indent="0">
              <a:buNone/>
            </a:pPr>
            <a:r>
              <a:rPr lang="vi-VN" dirty="0">
                <a:latin typeface="Calibri (Body)"/>
              </a:rPr>
              <a:t>Công thức máu, phết máu ngoại biên, hồng cầu lưới</a:t>
            </a:r>
          </a:p>
          <a:p>
            <a:pPr marL="0" indent="0">
              <a:buNone/>
            </a:pPr>
            <a:r>
              <a:rPr lang="vi-VN" dirty="0">
                <a:latin typeface="Calibri (Body)"/>
              </a:rPr>
              <a:t>Định lượng Fe HT, Ferritin</a:t>
            </a:r>
          </a:p>
          <a:p>
            <a:pPr marL="0" indent="0">
              <a:buNone/>
            </a:pPr>
            <a:r>
              <a:rPr lang="vi-VN" dirty="0">
                <a:latin typeface="Calibri (Body)"/>
              </a:rPr>
              <a:t>Soi phân tìm hồng cầu, kí sinh trùng</a:t>
            </a:r>
          </a:p>
          <a:p>
            <a:pPr marL="0" indent="0">
              <a:buNone/>
            </a:pPr>
            <a:r>
              <a:rPr lang="vi-VN" dirty="0">
                <a:latin typeface="Calibri (Body)"/>
              </a:rPr>
              <a:t>Điện di Hb</a:t>
            </a:r>
          </a:p>
          <a:p>
            <a:pPr marL="0" indent="0">
              <a:buNone/>
            </a:pPr>
            <a:r>
              <a:rPr lang="vi-VN" dirty="0">
                <a:latin typeface="Calibri (Body)"/>
              </a:rPr>
              <a:t>Siêu âm bụng.</a:t>
            </a:r>
            <a:endParaRPr lang="en-US" dirty="0">
              <a:latin typeface="Calibri (Body)"/>
            </a:endParaRPr>
          </a:p>
        </p:txBody>
      </p:sp>
    </p:spTree>
    <p:extLst>
      <p:ext uri="{BB962C8B-B14F-4D97-AF65-F5344CB8AC3E}">
        <p14:creationId xmlns:p14="http://schemas.microsoft.com/office/powerpoint/2010/main" val="37979327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Content Placeholder 11">
            <a:extLst>
              <a:ext uri="{FF2B5EF4-FFF2-40B4-BE49-F238E27FC236}">
                <a16:creationId xmlns:a16="http://schemas.microsoft.com/office/drawing/2014/main" id="{6AC23871-7C70-4464-9553-D7849FD1E5D5}"/>
              </a:ext>
            </a:extLst>
          </p:cNvPr>
          <p:cNvGraphicFramePr>
            <a:graphicFrameLocks noGrp="1"/>
          </p:cNvGraphicFramePr>
          <p:nvPr>
            <p:ph sz="half" idx="1"/>
            <p:extLst>
              <p:ext uri="{D42A27DB-BD31-4B8C-83A1-F6EECF244321}">
                <p14:modId xmlns:p14="http://schemas.microsoft.com/office/powerpoint/2010/main" val="253570075"/>
              </p:ext>
            </p:extLst>
          </p:nvPr>
        </p:nvGraphicFramePr>
        <p:xfrm>
          <a:off x="838200" y="220058"/>
          <a:ext cx="4962526" cy="6417884"/>
        </p:xfrm>
        <a:graphic>
          <a:graphicData uri="http://schemas.openxmlformats.org/drawingml/2006/table">
            <a:tbl>
              <a:tblPr firstRow="1" firstCol="1" bandRow="1">
                <a:tableStyleId>{5C22544A-7EE6-4342-B048-85BDC9FD1C3A}</a:tableStyleId>
              </a:tblPr>
              <a:tblGrid>
                <a:gridCol w="1432085">
                  <a:extLst>
                    <a:ext uri="{9D8B030D-6E8A-4147-A177-3AD203B41FA5}">
                      <a16:colId xmlns:a16="http://schemas.microsoft.com/office/drawing/2014/main" val="19925463"/>
                    </a:ext>
                  </a:extLst>
                </a:gridCol>
                <a:gridCol w="1315573">
                  <a:extLst>
                    <a:ext uri="{9D8B030D-6E8A-4147-A177-3AD203B41FA5}">
                      <a16:colId xmlns:a16="http://schemas.microsoft.com/office/drawing/2014/main" val="3576954453"/>
                    </a:ext>
                  </a:extLst>
                </a:gridCol>
                <a:gridCol w="1107434">
                  <a:extLst>
                    <a:ext uri="{9D8B030D-6E8A-4147-A177-3AD203B41FA5}">
                      <a16:colId xmlns:a16="http://schemas.microsoft.com/office/drawing/2014/main" val="1184909769"/>
                    </a:ext>
                  </a:extLst>
                </a:gridCol>
                <a:gridCol w="1107434">
                  <a:extLst>
                    <a:ext uri="{9D8B030D-6E8A-4147-A177-3AD203B41FA5}">
                      <a16:colId xmlns:a16="http://schemas.microsoft.com/office/drawing/2014/main" val="607494711"/>
                    </a:ext>
                  </a:extLst>
                </a:gridCol>
              </a:tblGrid>
              <a:tr h="527804">
                <a:tc>
                  <a:txBody>
                    <a:bodyPr/>
                    <a:lstStyle/>
                    <a:p>
                      <a:pPr marL="0" marR="0" algn="ctr">
                        <a:lnSpc>
                          <a:spcPct val="107000"/>
                        </a:lnSpc>
                        <a:spcBef>
                          <a:spcPts val="0"/>
                        </a:spcBef>
                        <a:spcAft>
                          <a:spcPts val="0"/>
                        </a:spcAft>
                        <a:tabLst>
                          <a:tab pos="914400" algn="l"/>
                        </a:tabLst>
                      </a:pPr>
                      <a:r>
                        <a:rPr lang="en-US" sz="1800">
                          <a:effectLst/>
                        </a:rPr>
                        <a:t>Đại lượng</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marL="0" marR="0" algn="ctr">
                        <a:lnSpc>
                          <a:spcPct val="107000"/>
                        </a:lnSpc>
                        <a:spcBef>
                          <a:spcPts val="0"/>
                        </a:spcBef>
                        <a:spcAft>
                          <a:spcPts val="0"/>
                        </a:spcAft>
                        <a:tabLst>
                          <a:tab pos="914400" algn="l"/>
                        </a:tabLst>
                      </a:pPr>
                      <a:r>
                        <a:rPr lang="en-US" sz="1800">
                          <a:effectLst/>
                        </a:rPr>
                        <a:t>28/12/2019</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marL="0" marR="0" algn="ctr">
                        <a:lnSpc>
                          <a:spcPct val="107000"/>
                        </a:lnSpc>
                        <a:spcBef>
                          <a:spcPts val="0"/>
                        </a:spcBef>
                        <a:spcAft>
                          <a:spcPts val="0"/>
                        </a:spcAft>
                        <a:tabLst>
                          <a:tab pos="914400" algn="l"/>
                        </a:tabLst>
                      </a:pPr>
                      <a:r>
                        <a:rPr lang="en-US" sz="1800">
                          <a:effectLst/>
                        </a:rPr>
                        <a:t>5/3/2019</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marL="0" marR="0" algn="ctr">
                        <a:lnSpc>
                          <a:spcPct val="107000"/>
                        </a:lnSpc>
                        <a:spcBef>
                          <a:spcPts val="0"/>
                        </a:spcBef>
                        <a:spcAft>
                          <a:spcPts val="0"/>
                        </a:spcAft>
                        <a:tabLst>
                          <a:tab pos="914400" algn="l"/>
                        </a:tabLst>
                      </a:pPr>
                      <a:r>
                        <a:rPr lang="en-US" sz="1800">
                          <a:effectLst/>
                        </a:rPr>
                        <a:t>Đơn vị</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1621598046"/>
                  </a:ext>
                </a:extLst>
              </a:tr>
              <a:tr h="257215">
                <a:tc>
                  <a:txBody>
                    <a:bodyPr/>
                    <a:lstStyle/>
                    <a:p>
                      <a:pPr marL="0" marR="0">
                        <a:lnSpc>
                          <a:spcPct val="107000"/>
                        </a:lnSpc>
                        <a:spcBef>
                          <a:spcPts val="0"/>
                        </a:spcBef>
                        <a:spcAft>
                          <a:spcPts val="0"/>
                        </a:spcAft>
                        <a:tabLst>
                          <a:tab pos="914400" algn="l"/>
                        </a:tabLst>
                      </a:pPr>
                      <a:r>
                        <a:rPr lang="en-US" sz="1800">
                          <a:effectLst/>
                        </a:rPr>
                        <a:t>WBC</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marL="0" marR="0" algn="ctr">
                        <a:lnSpc>
                          <a:spcPct val="107000"/>
                        </a:lnSpc>
                        <a:spcBef>
                          <a:spcPts val="0"/>
                        </a:spcBef>
                        <a:spcAft>
                          <a:spcPts val="0"/>
                        </a:spcAft>
                        <a:tabLst>
                          <a:tab pos="914400" algn="l"/>
                        </a:tabLst>
                      </a:pPr>
                      <a:r>
                        <a:rPr lang="en-US" sz="1800">
                          <a:effectLst/>
                        </a:rPr>
                        <a:t>20.3</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marL="0" marR="0" algn="ctr">
                        <a:lnSpc>
                          <a:spcPct val="107000"/>
                        </a:lnSpc>
                        <a:spcBef>
                          <a:spcPts val="0"/>
                        </a:spcBef>
                        <a:spcAft>
                          <a:spcPts val="0"/>
                        </a:spcAft>
                        <a:tabLst>
                          <a:tab pos="914400" algn="l"/>
                        </a:tabLst>
                      </a:pPr>
                      <a:r>
                        <a:rPr lang="en-US" sz="1800">
                          <a:effectLst/>
                        </a:rPr>
                        <a:t>11.24</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marL="0" marR="0" algn="ctr">
                        <a:lnSpc>
                          <a:spcPct val="107000"/>
                        </a:lnSpc>
                        <a:spcBef>
                          <a:spcPts val="0"/>
                        </a:spcBef>
                        <a:spcAft>
                          <a:spcPts val="0"/>
                        </a:spcAft>
                        <a:tabLst>
                          <a:tab pos="914400" algn="l"/>
                        </a:tabLst>
                      </a:pPr>
                      <a:r>
                        <a:rPr lang="en-US" sz="1800">
                          <a:effectLst/>
                        </a:rPr>
                        <a:t>K/uL</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17523352"/>
                  </a:ext>
                </a:extLst>
              </a:tr>
              <a:tr h="257215">
                <a:tc>
                  <a:txBody>
                    <a:bodyPr/>
                    <a:lstStyle/>
                    <a:p>
                      <a:pPr marL="0" marR="0">
                        <a:lnSpc>
                          <a:spcPct val="107000"/>
                        </a:lnSpc>
                        <a:spcBef>
                          <a:spcPts val="0"/>
                        </a:spcBef>
                        <a:spcAft>
                          <a:spcPts val="0"/>
                        </a:spcAft>
                        <a:tabLst>
                          <a:tab pos="914400" algn="l"/>
                        </a:tabLst>
                      </a:pPr>
                      <a:r>
                        <a:rPr lang="en-US" sz="1800">
                          <a:effectLst/>
                        </a:rPr>
                        <a:t>%NEU</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marL="0" marR="0" algn="ctr">
                        <a:lnSpc>
                          <a:spcPct val="107000"/>
                        </a:lnSpc>
                        <a:spcBef>
                          <a:spcPts val="0"/>
                        </a:spcBef>
                        <a:spcAft>
                          <a:spcPts val="0"/>
                        </a:spcAft>
                        <a:tabLst>
                          <a:tab pos="914400" algn="l"/>
                        </a:tabLst>
                      </a:pPr>
                      <a:r>
                        <a:rPr lang="en-US" sz="1800">
                          <a:effectLst/>
                        </a:rPr>
                        <a:t>70.1</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marL="0" marR="0" algn="ctr">
                        <a:lnSpc>
                          <a:spcPct val="107000"/>
                        </a:lnSpc>
                        <a:spcBef>
                          <a:spcPts val="0"/>
                        </a:spcBef>
                        <a:spcAft>
                          <a:spcPts val="0"/>
                        </a:spcAft>
                        <a:tabLst>
                          <a:tab pos="914400" algn="l"/>
                        </a:tabLst>
                      </a:pPr>
                      <a:r>
                        <a:rPr lang="en-US" sz="1800" dirty="0">
                          <a:effectLst/>
                        </a:rPr>
                        <a:t>84.5</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marL="0" marR="0" algn="ctr">
                        <a:lnSpc>
                          <a:spcPct val="107000"/>
                        </a:lnSpc>
                        <a:spcBef>
                          <a:spcPts val="0"/>
                        </a:spcBef>
                        <a:spcAft>
                          <a:spcPts val="0"/>
                        </a:spcAft>
                        <a:tabLst>
                          <a:tab pos="914400" algn="l"/>
                        </a:tabLst>
                      </a:pPr>
                      <a:r>
                        <a:rPr lang="en-US" sz="1800">
                          <a:effectLst/>
                        </a:rPr>
                        <a: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1054829275"/>
                  </a:ext>
                </a:extLst>
              </a:tr>
              <a:tr h="257215">
                <a:tc>
                  <a:txBody>
                    <a:bodyPr/>
                    <a:lstStyle/>
                    <a:p>
                      <a:pPr marL="0" marR="0">
                        <a:lnSpc>
                          <a:spcPct val="107000"/>
                        </a:lnSpc>
                        <a:spcBef>
                          <a:spcPts val="0"/>
                        </a:spcBef>
                        <a:spcAft>
                          <a:spcPts val="0"/>
                        </a:spcAft>
                        <a:tabLst>
                          <a:tab pos="914400" algn="l"/>
                        </a:tabLst>
                      </a:pPr>
                      <a:r>
                        <a:rPr lang="en-US" sz="1800">
                          <a:effectLst/>
                        </a:rPr>
                        <a:t>%LYM</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marL="0" marR="0" algn="ctr">
                        <a:lnSpc>
                          <a:spcPct val="107000"/>
                        </a:lnSpc>
                        <a:spcBef>
                          <a:spcPts val="0"/>
                        </a:spcBef>
                        <a:spcAft>
                          <a:spcPts val="0"/>
                        </a:spcAft>
                        <a:tabLst>
                          <a:tab pos="914400" algn="l"/>
                        </a:tabLst>
                      </a:pPr>
                      <a:r>
                        <a:rPr lang="en-US" sz="1800">
                          <a:effectLst/>
                        </a:rPr>
                        <a:t>19.5</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marL="0" marR="0" algn="ctr">
                        <a:lnSpc>
                          <a:spcPct val="107000"/>
                        </a:lnSpc>
                        <a:spcBef>
                          <a:spcPts val="0"/>
                        </a:spcBef>
                        <a:spcAft>
                          <a:spcPts val="0"/>
                        </a:spcAft>
                      </a:pPr>
                      <a:r>
                        <a:rPr lang="en-US" sz="1800">
                          <a:effectLst/>
                        </a:rPr>
                        <a:t>11.2</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marL="0" marR="0" algn="ctr">
                        <a:lnSpc>
                          <a:spcPct val="107000"/>
                        </a:lnSpc>
                        <a:spcBef>
                          <a:spcPts val="0"/>
                        </a:spcBef>
                        <a:spcAft>
                          <a:spcPts val="0"/>
                        </a:spcAft>
                      </a:pPr>
                      <a:r>
                        <a:rPr lang="en-US" sz="1800">
                          <a:effectLst/>
                        </a:rPr>
                        <a: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3727706656"/>
                  </a:ext>
                </a:extLst>
              </a:tr>
              <a:tr h="257215">
                <a:tc>
                  <a:txBody>
                    <a:bodyPr/>
                    <a:lstStyle/>
                    <a:p>
                      <a:pPr marL="0" marR="0">
                        <a:lnSpc>
                          <a:spcPct val="107000"/>
                        </a:lnSpc>
                        <a:spcBef>
                          <a:spcPts val="0"/>
                        </a:spcBef>
                        <a:spcAft>
                          <a:spcPts val="0"/>
                        </a:spcAft>
                        <a:tabLst>
                          <a:tab pos="914400" algn="l"/>
                        </a:tabLst>
                      </a:pPr>
                      <a:r>
                        <a:rPr lang="en-US" sz="1800">
                          <a:effectLst/>
                        </a:rPr>
                        <a:t>%MONO</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marL="0" marR="0" algn="ctr">
                        <a:lnSpc>
                          <a:spcPct val="107000"/>
                        </a:lnSpc>
                        <a:spcBef>
                          <a:spcPts val="0"/>
                        </a:spcBef>
                        <a:spcAft>
                          <a:spcPts val="0"/>
                        </a:spcAft>
                        <a:tabLst>
                          <a:tab pos="914400" algn="l"/>
                        </a:tabLst>
                      </a:pPr>
                      <a:r>
                        <a:rPr lang="en-US" sz="1800">
                          <a:effectLst/>
                        </a:rPr>
                        <a:t>9.0</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marL="0" marR="0" algn="ctr">
                        <a:lnSpc>
                          <a:spcPct val="107000"/>
                        </a:lnSpc>
                        <a:spcBef>
                          <a:spcPts val="0"/>
                        </a:spcBef>
                        <a:spcAft>
                          <a:spcPts val="0"/>
                        </a:spcAft>
                      </a:pPr>
                      <a:r>
                        <a:rPr lang="en-US" sz="1800">
                          <a:effectLst/>
                        </a:rPr>
                        <a:t>4.1</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marL="0" marR="0" algn="ctr">
                        <a:lnSpc>
                          <a:spcPct val="107000"/>
                        </a:lnSpc>
                        <a:spcBef>
                          <a:spcPts val="0"/>
                        </a:spcBef>
                        <a:spcAft>
                          <a:spcPts val="0"/>
                        </a:spcAft>
                      </a:pPr>
                      <a:r>
                        <a:rPr lang="en-US" sz="1800" dirty="0">
                          <a:effectLst/>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1499086861"/>
                  </a:ext>
                </a:extLst>
              </a:tr>
              <a:tr h="257215">
                <a:tc>
                  <a:txBody>
                    <a:bodyPr/>
                    <a:lstStyle/>
                    <a:p>
                      <a:pPr marL="0" marR="0">
                        <a:lnSpc>
                          <a:spcPct val="107000"/>
                        </a:lnSpc>
                        <a:spcBef>
                          <a:spcPts val="0"/>
                        </a:spcBef>
                        <a:spcAft>
                          <a:spcPts val="0"/>
                        </a:spcAft>
                        <a:tabLst>
                          <a:tab pos="914400" algn="l"/>
                        </a:tabLst>
                      </a:pPr>
                      <a:r>
                        <a:rPr lang="en-US" sz="1800">
                          <a:effectLst/>
                        </a:rPr>
                        <a:t>%EOS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marL="0" marR="0" algn="ctr">
                        <a:lnSpc>
                          <a:spcPct val="107000"/>
                        </a:lnSpc>
                        <a:spcBef>
                          <a:spcPts val="0"/>
                        </a:spcBef>
                        <a:spcAft>
                          <a:spcPts val="0"/>
                        </a:spcAft>
                        <a:tabLst>
                          <a:tab pos="914400" algn="l"/>
                        </a:tabLst>
                      </a:pPr>
                      <a:r>
                        <a:rPr lang="en-US" sz="1800">
                          <a:effectLst/>
                        </a:rPr>
                        <a:t>1.2</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marL="0" marR="0" algn="ctr">
                        <a:lnSpc>
                          <a:spcPct val="107000"/>
                        </a:lnSpc>
                        <a:spcBef>
                          <a:spcPts val="0"/>
                        </a:spcBef>
                        <a:spcAft>
                          <a:spcPts val="0"/>
                        </a:spcAft>
                      </a:pPr>
                      <a:r>
                        <a:rPr lang="en-US" sz="1800">
                          <a:effectLst/>
                        </a:rPr>
                        <a:t>0.2</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marL="0" marR="0" algn="ctr">
                        <a:lnSpc>
                          <a:spcPct val="107000"/>
                        </a:lnSpc>
                        <a:spcBef>
                          <a:spcPts val="0"/>
                        </a:spcBef>
                        <a:spcAft>
                          <a:spcPts val="0"/>
                        </a:spcAft>
                      </a:pPr>
                      <a:r>
                        <a:rPr lang="en-US" sz="1800">
                          <a:effectLst/>
                        </a:rPr>
                        <a: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1167173173"/>
                  </a:ext>
                </a:extLst>
              </a:tr>
              <a:tr h="257215">
                <a:tc>
                  <a:txBody>
                    <a:bodyPr/>
                    <a:lstStyle/>
                    <a:p>
                      <a:pPr marL="0" marR="0">
                        <a:lnSpc>
                          <a:spcPct val="107000"/>
                        </a:lnSpc>
                        <a:spcBef>
                          <a:spcPts val="0"/>
                        </a:spcBef>
                        <a:spcAft>
                          <a:spcPts val="0"/>
                        </a:spcAft>
                        <a:tabLst>
                          <a:tab pos="914400" algn="l"/>
                        </a:tabLst>
                      </a:pPr>
                      <a:r>
                        <a:rPr lang="en-US" sz="1800">
                          <a:effectLst/>
                        </a:rPr>
                        <a:t>%BASO</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marL="0" marR="0" algn="ctr">
                        <a:lnSpc>
                          <a:spcPct val="107000"/>
                        </a:lnSpc>
                        <a:spcBef>
                          <a:spcPts val="0"/>
                        </a:spcBef>
                        <a:spcAft>
                          <a:spcPts val="0"/>
                        </a:spcAft>
                        <a:tabLst>
                          <a:tab pos="914400" algn="l"/>
                        </a:tabLst>
                      </a:pPr>
                      <a:r>
                        <a:rPr lang="en-US" sz="1800">
                          <a:effectLst/>
                        </a:rPr>
                        <a:t>0.2</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marL="0" marR="0" algn="ctr">
                        <a:lnSpc>
                          <a:spcPct val="107000"/>
                        </a:lnSpc>
                        <a:spcBef>
                          <a:spcPts val="0"/>
                        </a:spcBef>
                        <a:spcAft>
                          <a:spcPts val="0"/>
                        </a:spcAft>
                      </a:pPr>
                      <a:r>
                        <a:rPr lang="en-US" sz="1800">
                          <a:effectLst/>
                        </a:rPr>
                        <a:t>0.0</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marL="0" marR="0" algn="ctr">
                        <a:lnSpc>
                          <a:spcPct val="107000"/>
                        </a:lnSpc>
                        <a:spcBef>
                          <a:spcPts val="0"/>
                        </a:spcBef>
                        <a:spcAft>
                          <a:spcPts val="0"/>
                        </a:spcAft>
                      </a:pPr>
                      <a:r>
                        <a:rPr lang="en-US" sz="1800">
                          <a:effectLst/>
                        </a:rPr>
                        <a: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810372700"/>
                  </a:ext>
                </a:extLst>
              </a:tr>
              <a:tr h="257215">
                <a:tc>
                  <a:txBody>
                    <a:bodyPr/>
                    <a:lstStyle/>
                    <a:p>
                      <a:pPr marL="0" marR="0">
                        <a:lnSpc>
                          <a:spcPct val="107000"/>
                        </a:lnSpc>
                        <a:spcBef>
                          <a:spcPts val="0"/>
                        </a:spcBef>
                        <a:spcAft>
                          <a:spcPts val="0"/>
                        </a:spcAft>
                        <a:tabLst>
                          <a:tab pos="914400" algn="l"/>
                        </a:tabLst>
                      </a:pPr>
                      <a:r>
                        <a:rPr lang="en-US" sz="1800">
                          <a:effectLst/>
                        </a:rPr>
                        <a:t>#NEU</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marL="0" marR="0" algn="ctr">
                        <a:lnSpc>
                          <a:spcPct val="107000"/>
                        </a:lnSpc>
                        <a:spcBef>
                          <a:spcPts val="0"/>
                        </a:spcBef>
                        <a:spcAft>
                          <a:spcPts val="0"/>
                        </a:spcAft>
                        <a:tabLst>
                          <a:tab pos="914400" algn="l"/>
                        </a:tabLst>
                      </a:pPr>
                      <a:r>
                        <a:rPr lang="en-US" sz="1800">
                          <a:effectLst/>
                        </a:rPr>
                        <a:t>14.2</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marL="0" marR="0" algn="ctr">
                        <a:lnSpc>
                          <a:spcPct val="107000"/>
                        </a:lnSpc>
                        <a:spcBef>
                          <a:spcPts val="0"/>
                        </a:spcBef>
                        <a:spcAft>
                          <a:spcPts val="0"/>
                        </a:spcAft>
                      </a:pPr>
                      <a:r>
                        <a:rPr lang="en-US" sz="1800">
                          <a:effectLst/>
                        </a:rPr>
                        <a:t>9.5</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marL="0" marR="0" algn="ctr">
                        <a:lnSpc>
                          <a:spcPct val="107000"/>
                        </a:lnSpc>
                        <a:spcBef>
                          <a:spcPts val="0"/>
                        </a:spcBef>
                        <a:spcAft>
                          <a:spcPts val="0"/>
                        </a:spcAft>
                      </a:pPr>
                      <a:r>
                        <a:rPr lang="en-US" sz="1800">
                          <a:effectLst/>
                        </a:rPr>
                        <a:t>K/uL</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928364313"/>
                  </a:ext>
                </a:extLst>
              </a:tr>
              <a:tr h="257215">
                <a:tc>
                  <a:txBody>
                    <a:bodyPr/>
                    <a:lstStyle/>
                    <a:p>
                      <a:pPr marL="0" marR="0">
                        <a:lnSpc>
                          <a:spcPct val="107000"/>
                        </a:lnSpc>
                        <a:spcBef>
                          <a:spcPts val="0"/>
                        </a:spcBef>
                        <a:spcAft>
                          <a:spcPts val="0"/>
                        </a:spcAft>
                        <a:tabLst>
                          <a:tab pos="914400" algn="l"/>
                        </a:tabLst>
                      </a:pPr>
                      <a:r>
                        <a:rPr lang="en-US" sz="1800">
                          <a:effectLst/>
                        </a:rPr>
                        <a:t>#LYM</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marL="0" marR="0" algn="ctr">
                        <a:lnSpc>
                          <a:spcPct val="107000"/>
                        </a:lnSpc>
                        <a:spcBef>
                          <a:spcPts val="0"/>
                        </a:spcBef>
                        <a:spcAft>
                          <a:spcPts val="0"/>
                        </a:spcAft>
                        <a:tabLst>
                          <a:tab pos="914400" algn="l"/>
                        </a:tabLst>
                      </a:pPr>
                      <a:r>
                        <a:rPr lang="en-US" sz="1800">
                          <a:effectLst/>
                        </a:rPr>
                        <a:t>3.96</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marL="0" marR="0" algn="ctr">
                        <a:lnSpc>
                          <a:spcPct val="107000"/>
                        </a:lnSpc>
                        <a:spcBef>
                          <a:spcPts val="0"/>
                        </a:spcBef>
                        <a:spcAft>
                          <a:spcPts val="0"/>
                        </a:spcAft>
                      </a:pPr>
                      <a:r>
                        <a:rPr lang="en-US" sz="1800">
                          <a:effectLst/>
                        </a:rPr>
                        <a:t>1.26</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marL="0" marR="0" algn="ctr">
                        <a:lnSpc>
                          <a:spcPct val="107000"/>
                        </a:lnSpc>
                        <a:spcBef>
                          <a:spcPts val="0"/>
                        </a:spcBef>
                        <a:spcAft>
                          <a:spcPts val="0"/>
                        </a:spcAft>
                      </a:pPr>
                      <a:r>
                        <a:rPr lang="en-US" sz="1800">
                          <a:effectLst/>
                        </a:rPr>
                        <a:t>K/uL</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3496977962"/>
                  </a:ext>
                </a:extLst>
              </a:tr>
              <a:tr h="257215">
                <a:tc>
                  <a:txBody>
                    <a:bodyPr/>
                    <a:lstStyle/>
                    <a:p>
                      <a:pPr marL="0" marR="0">
                        <a:lnSpc>
                          <a:spcPct val="107000"/>
                        </a:lnSpc>
                        <a:spcBef>
                          <a:spcPts val="0"/>
                        </a:spcBef>
                        <a:spcAft>
                          <a:spcPts val="0"/>
                        </a:spcAft>
                        <a:tabLst>
                          <a:tab pos="914400" algn="l"/>
                        </a:tabLst>
                      </a:pPr>
                      <a:r>
                        <a:rPr lang="en-US" sz="1800">
                          <a:effectLst/>
                        </a:rPr>
                        <a:t>#MONO</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marL="0" marR="0" algn="ctr">
                        <a:lnSpc>
                          <a:spcPct val="107000"/>
                        </a:lnSpc>
                        <a:spcBef>
                          <a:spcPts val="0"/>
                        </a:spcBef>
                        <a:spcAft>
                          <a:spcPts val="0"/>
                        </a:spcAft>
                        <a:tabLst>
                          <a:tab pos="914400" algn="l"/>
                        </a:tabLst>
                      </a:pPr>
                      <a:r>
                        <a:rPr lang="en-US" sz="1800">
                          <a:effectLst/>
                        </a:rPr>
                        <a:t>1.83</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marL="0" marR="0" algn="ctr">
                        <a:lnSpc>
                          <a:spcPct val="107000"/>
                        </a:lnSpc>
                        <a:spcBef>
                          <a:spcPts val="0"/>
                        </a:spcBef>
                        <a:spcAft>
                          <a:spcPts val="0"/>
                        </a:spcAft>
                      </a:pPr>
                      <a:r>
                        <a:rPr lang="en-US" sz="1800">
                          <a:effectLst/>
                        </a:rPr>
                        <a:t>0.46</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marL="0" marR="0" algn="ctr">
                        <a:lnSpc>
                          <a:spcPct val="107000"/>
                        </a:lnSpc>
                        <a:spcBef>
                          <a:spcPts val="0"/>
                        </a:spcBef>
                        <a:spcAft>
                          <a:spcPts val="0"/>
                        </a:spcAft>
                      </a:pPr>
                      <a:r>
                        <a:rPr lang="en-US" sz="1800">
                          <a:effectLst/>
                        </a:rPr>
                        <a:t>K/uL</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735083559"/>
                  </a:ext>
                </a:extLst>
              </a:tr>
              <a:tr h="257215">
                <a:tc>
                  <a:txBody>
                    <a:bodyPr/>
                    <a:lstStyle/>
                    <a:p>
                      <a:pPr marL="0" marR="0">
                        <a:lnSpc>
                          <a:spcPct val="107000"/>
                        </a:lnSpc>
                        <a:spcBef>
                          <a:spcPts val="0"/>
                        </a:spcBef>
                        <a:spcAft>
                          <a:spcPts val="0"/>
                        </a:spcAft>
                        <a:tabLst>
                          <a:tab pos="914400" algn="l"/>
                        </a:tabLst>
                      </a:pPr>
                      <a:r>
                        <a:rPr lang="en-US" sz="1800">
                          <a:effectLst/>
                        </a:rPr>
                        <a:t>#EOS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marL="0" marR="0" algn="ctr">
                        <a:lnSpc>
                          <a:spcPct val="107000"/>
                        </a:lnSpc>
                        <a:spcBef>
                          <a:spcPts val="0"/>
                        </a:spcBef>
                        <a:spcAft>
                          <a:spcPts val="0"/>
                        </a:spcAft>
                        <a:tabLst>
                          <a:tab pos="914400" algn="l"/>
                        </a:tabLst>
                      </a:pPr>
                      <a:r>
                        <a:rPr lang="en-US" sz="1800">
                          <a:effectLst/>
                        </a:rPr>
                        <a:t>0.24</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marL="0" marR="0" algn="ctr">
                        <a:lnSpc>
                          <a:spcPct val="107000"/>
                        </a:lnSpc>
                        <a:spcBef>
                          <a:spcPts val="0"/>
                        </a:spcBef>
                        <a:spcAft>
                          <a:spcPts val="0"/>
                        </a:spcAft>
                      </a:pPr>
                      <a:r>
                        <a:rPr lang="en-US" sz="1800">
                          <a:effectLst/>
                        </a:rPr>
                        <a:t>0.02</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marL="0" marR="0" algn="ctr">
                        <a:lnSpc>
                          <a:spcPct val="107000"/>
                        </a:lnSpc>
                        <a:spcBef>
                          <a:spcPts val="0"/>
                        </a:spcBef>
                        <a:spcAft>
                          <a:spcPts val="0"/>
                        </a:spcAft>
                      </a:pPr>
                      <a:r>
                        <a:rPr lang="en-US" sz="1800">
                          <a:effectLst/>
                        </a:rPr>
                        <a:t>K/uL</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3360397841"/>
                  </a:ext>
                </a:extLst>
              </a:tr>
              <a:tr h="257215">
                <a:tc>
                  <a:txBody>
                    <a:bodyPr/>
                    <a:lstStyle/>
                    <a:p>
                      <a:pPr marL="0" marR="0">
                        <a:lnSpc>
                          <a:spcPct val="107000"/>
                        </a:lnSpc>
                        <a:spcBef>
                          <a:spcPts val="0"/>
                        </a:spcBef>
                        <a:spcAft>
                          <a:spcPts val="0"/>
                        </a:spcAft>
                        <a:tabLst>
                          <a:tab pos="914400" algn="l"/>
                        </a:tabLst>
                      </a:pPr>
                      <a:r>
                        <a:rPr lang="en-US" sz="1800">
                          <a:effectLst/>
                        </a:rPr>
                        <a:t>#BASO</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marL="0" marR="0" algn="ctr">
                        <a:lnSpc>
                          <a:spcPct val="107000"/>
                        </a:lnSpc>
                        <a:spcBef>
                          <a:spcPts val="0"/>
                        </a:spcBef>
                        <a:spcAft>
                          <a:spcPts val="0"/>
                        </a:spcAft>
                        <a:tabLst>
                          <a:tab pos="914400" algn="l"/>
                        </a:tabLst>
                      </a:pPr>
                      <a:r>
                        <a:rPr lang="en-US" sz="1800">
                          <a:effectLst/>
                        </a:rPr>
                        <a:t>0.04</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marL="0" marR="0" algn="ctr">
                        <a:lnSpc>
                          <a:spcPct val="107000"/>
                        </a:lnSpc>
                        <a:spcBef>
                          <a:spcPts val="0"/>
                        </a:spcBef>
                        <a:spcAft>
                          <a:spcPts val="0"/>
                        </a:spcAft>
                      </a:pPr>
                      <a:r>
                        <a:rPr lang="en-US" sz="1800">
                          <a:effectLst/>
                        </a:rPr>
                        <a:t>0</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marL="0" marR="0" algn="ctr">
                        <a:lnSpc>
                          <a:spcPct val="107000"/>
                        </a:lnSpc>
                        <a:spcBef>
                          <a:spcPts val="0"/>
                        </a:spcBef>
                        <a:spcAft>
                          <a:spcPts val="0"/>
                        </a:spcAft>
                      </a:pPr>
                      <a:r>
                        <a:rPr lang="en-US" sz="1800">
                          <a:effectLst/>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1979172637"/>
                  </a:ext>
                </a:extLst>
              </a:tr>
              <a:tr h="257215">
                <a:tc>
                  <a:txBody>
                    <a:bodyPr/>
                    <a:lstStyle/>
                    <a:p>
                      <a:pPr marL="0" marR="0">
                        <a:lnSpc>
                          <a:spcPct val="107000"/>
                        </a:lnSpc>
                        <a:spcBef>
                          <a:spcPts val="0"/>
                        </a:spcBef>
                        <a:spcAft>
                          <a:spcPts val="0"/>
                        </a:spcAft>
                        <a:tabLst>
                          <a:tab pos="914400" algn="l"/>
                        </a:tabLst>
                      </a:pPr>
                      <a:r>
                        <a:rPr lang="en-US" sz="1800">
                          <a:effectLst/>
                        </a:rPr>
                        <a:t>RBC</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marL="0" marR="0" algn="ctr">
                        <a:lnSpc>
                          <a:spcPct val="107000"/>
                        </a:lnSpc>
                        <a:spcBef>
                          <a:spcPts val="0"/>
                        </a:spcBef>
                        <a:spcAft>
                          <a:spcPts val="0"/>
                        </a:spcAft>
                        <a:tabLst>
                          <a:tab pos="914400" algn="l"/>
                        </a:tabLst>
                      </a:pPr>
                      <a:r>
                        <a:rPr lang="en-US" sz="1800">
                          <a:effectLst/>
                        </a:rPr>
                        <a:t>4.88</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marL="0" marR="0" algn="ctr">
                        <a:lnSpc>
                          <a:spcPct val="107000"/>
                        </a:lnSpc>
                        <a:spcBef>
                          <a:spcPts val="0"/>
                        </a:spcBef>
                        <a:spcAft>
                          <a:spcPts val="0"/>
                        </a:spcAft>
                      </a:pPr>
                      <a:r>
                        <a:rPr lang="en-US" sz="1800">
                          <a:effectLst/>
                        </a:rPr>
                        <a:t>5.48</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marL="0" marR="0" algn="ctr">
                        <a:lnSpc>
                          <a:spcPct val="107000"/>
                        </a:lnSpc>
                        <a:spcBef>
                          <a:spcPts val="0"/>
                        </a:spcBef>
                        <a:spcAft>
                          <a:spcPts val="0"/>
                        </a:spcAft>
                      </a:pPr>
                      <a:r>
                        <a:rPr lang="en-US" sz="1800">
                          <a:effectLst/>
                        </a:rPr>
                        <a:t>M/uL</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503432896"/>
                  </a:ext>
                </a:extLst>
              </a:tr>
              <a:tr h="257215">
                <a:tc>
                  <a:txBody>
                    <a:bodyPr/>
                    <a:lstStyle/>
                    <a:p>
                      <a:pPr marL="0" marR="0">
                        <a:lnSpc>
                          <a:spcPct val="107000"/>
                        </a:lnSpc>
                        <a:spcBef>
                          <a:spcPts val="0"/>
                        </a:spcBef>
                        <a:spcAft>
                          <a:spcPts val="0"/>
                        </a:spcAft>
                        <a:tabLst>
                          <a:tab pos="914400" algn="l"/>
                        </a:tabLst>
                      </a:pPr>
                      <a:r>
                        <a:rPr lang="en-US" sz="1800">
                          <a:effectLst/>
                        </a:rPr>
                        <a:t>HGB</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marL="0" marR="0" algn="ctr">
                        <a:lnSpc>
                          <a:spcPct val="107000"/>
                        </a:lnSpc>
                        <a:spcBef>
                          <a:spcPts val="0"/>
                        </a:spcBef>
                        <a:spcAft>
                          <a:spcPts val="0"/>
                        </a:spcAft>
                        <a:tabLst>
                          <a:tab pos="914400" algn="l"/>
                        </a:tabLst>
                      </a:pPr>
                      <a:r>
                        <a:rPr lang="en-US" sz="1800">
                          <a:effectLst/>
                        </a:rPr>
                        <a:t>6.5</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marL="0" marR="0" algn="ctr">
                        <a:lnSpc>
                          <a:spcPct val="107000"/>
                        </a:lnSpc>
                        <a:spcBef>
                          <a:spcPts val="0"/>
                        </a:spcBef>
                        <a:spcAft>
                          <a:spcPts val="0"/>
                        </a:spcAft>
                      </a:pPr>
                      <a:r>
                        <a:rPr lang="en-US" sz="1800">
                          <a:effectLst/>
                        </a:rPr>
                        <a:t>7.4</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marL="0" marR="0" algn="ctr">
                        <a:lnSpc>
                          <a:spcPct val="107000"/>
                        </a:lnSpc>
                        <a:spcBef>
                          <a:spcPts val="0"/>
                        </a:spcBef>
                        <a:spcAft>
                          <a:spcPts val="0"/>
                        </a:spcAft>
                      </a:pPr>
                      <a:r>
                        <a:rPr lang="en-US" sz="1800">
                          <a:effectLst/>
                        </a:rPr>
                        <a:t>g/dL</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628370325"/>
                  </a:ext>
                </a:extLst>
              </a:tr>
              <a:tr h="257215">
                <a:tc>
                  <a:txBody>
                    <a:bodyPr/>
                    <a:lstStyle/>
                    <a:p>
                      <a:pPr marL="0" marR="0">
                        <a:lnSpc>
                          <a:spcPct val="107000"/>
                        </a:lnSpc>
                        <a:spcBef>
                          <a:spcPts val="0"/>
                        </a:spcBef>
                        <a:spcAft>
                          <a:spcPts val="0"/>
                        </a:spcAft>
                        <a:tabLst>
                          <a:tab pos="914400" algn="l"/>
                        </a:tabLst>
                      </a:pPr>
                      <a:r>
                        <a:rPr lang="en-US" sz="1800">
                          <a:effectLst/>
                        </a:rPr>
                        <a:t>HCT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marL="0" marR="0" algn="ctr">
                        <a:lnSpc>
                          <a:spcPct val="107000"/>
                        </a:lnSpc>
                        <a:spcBef>
                          <a:spcPts val="0"/>
                        </a:spcBef>
                        <a:spcAft>
                          <a:spcPts val="0"/>
                        </a:spcAft>
                        <a:tabLst>
                          <a:tab pos="914400" algn="l"/>
                        </a:tabLst>
                      </a:pPr>
                      <a:r>
                        <a:rPr lang="en-US" sz="1800">
                          <a:effectLst/>
                        </a:rPr>
                        <a:t>23.1</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marL="0" marR="0" algn="ctr">
                        <a:lnSpc>
                          <a:spcPct val="107000"/>
                        </a:lnSpc>
                        <a:spcBef>
                          <a:spcPts val="0"/>
                        </a:spcBef>
                        <a:spcAft>
                          <a:spcPts val="0"/>
                        </a:spcAft>
                      </a:pPr>
                      <a:r>
                        <a:rPr lang="en-US" sz="1800">
                          <a:effectLst/>
                        </a:rPr>
                        <a:t>26.5</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marL="0" marR="0" algn="ctr">
                        <a:lnSpc>
                          <a:spcPct val="107000"/>
                        </a:lnSpc>
                        <a:spcBef>
                          <a:spcPts val="0"/>
                        </a:spcBef>
                        <a:spcAft>
                          <a:spcPts val="0"/>
                        </a:spcAft>
                      </a:pPr>
                      <a:r>
                        <a:rPr lang="en-US" sz="1800">
                          <a:effectLst/>
                        </a:rPr>
                        <a: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3701937551"/>
                  </a:ext>
                </a:extLst>
              </a:tr>
              <a:tr h="257215">
                <a:tc>
                  <a:txBody>
                    <a:bodyPr/>
                    <a:lstStyle/>
                    <a:p>
                      <a:pPr marL="0" marR="0">
                        <a:lnSpc>
                          <a:spcPct val="107000"/>
                        </a:lnSpc>
                        <a:spcBef>
                          <a:spcPts val="0"/>
                        </a:spcBef>
                        <a:spcAft>
                          <a:spcPts val="0"/>
                        </a:spcAft>
                        <a:tabLst>
                          <a:tab pos="914400" algn="l"/>
                        </a:tabLst>
                      </a:pPr>
                      <a:r>
                        <a:rPr lang="en-US" sz="1800">
                          <a:effectLst/>
                        </a:rPr>
                        <a:t>MCV</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marL="0" marR="0" algn="ctr">
                        <a:lnSpc>
                          <a:spcPct val="107000"/>
                        </a:lnSpc>
                        <a:spcBef>
                          <a:spcPts val="0"/>
                        </a:spcBef>
                        <a:spcAft>
                          <a:spcPts val="0"/>
                        </a:spcAft>
                        <a:tabLst>
                          <a:tab pos="914400" algn="l"/>
                        </a:tabLst>
                      </a:pPr>
                      <a:r>
                        <a:rPr lang="en-US" sz="1800">
                          <a:effectLst/>
                        </a:rPr>
                        <a:t>47</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marL="0" marR="0" algn="ctr">
                        <a:lnSpc>
                          <a:spcPct val="107000"/>
                        </a:lnSpc>
                        <a:spcBef>
                          <a:spcPts val="0"/>
                        </a:spcBef>
                        <a:spcAft>
                          <a:spcPts val="0"/>
                        </a:spcAft>
                      </a:pPr>
                      <a:r>
                        <a:rPr lang="en-US" sz="1800">
                          <a:effectLst/>
                        </a:rPr>
                        <a:t>48.4</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marL="0" marR="0" algn="ctr">
                        <a:lnSpc>
                          <a:spcPct val="107000"/>
                        </a:lnSpc>
                        <a:spcBef>
                          <a:spcPts val="0"/>
                        </a:spcBef>
                        <a:spcAft>
                          <a:spcPts val="0"/>
                        </a:spcAft>
                      </a:pPr>
                      <a:r>
                        <a:rPr lang="en-US" sz="1800">
                          <a:effectLst/>
                        </a:rPr>
                        <a:t>fL</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3776187794"/>
                  </a:ext>
                </a:extLst>
              </a:tr>
              <a:tr h="257215">
                <a:tc>
                  <a:txBody>
                    <a:bodyPr/>
                    <a:lstStyle/>
                    <a:p>
                      <a:pPr marL="0" marR="0">
                        <a:lnSpc>
                          <a:spcPct val="107000"/>
                        </a:lnSpc>
                        <a:spcBef>
                          <a:spcPts val="0"/>
                        </a:spcBef>
                        <a:spcAft>
                          <a:spcPts val="0"/>
                        </a:spcAft>
                        <a:tabLst>
                          <a:tab pos="914400" algn="l"/>
                        </a:tabLst>
                      </a:pPr>
                      <a:r>
                        <a:rPr lang="en-US" sz="1800">
                          <a:effectLst/>
                        </a:rPr>
                        <a:t>MCH</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marL="0" marR="0" algn="ctr">
                        <a:lnSpc>
                          <a:spcPct val="107000"/>
                        </a:lnSpc>
                        <a:spcBef>
                          <a:spcPts val="0"/>
                        </a:spcBef>
                        <a:spcAft>
                          <a:spcPts val="0"/>
                        </a:spcAft>
                        <a:tabLst>
                          <a:tab pos="914400" algn="l"/>
                        </a:tabLst>
                      </a:pPr>
                      <a:r>
                        <a:rPr lang="en-US" sz="1800">
                          <a:effectLst/>
                        </a:rPr>
                        <a:t>13.3</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marL="0" marR="0" algn="ctr">
                        <a:lnSpc>
                          <a:spcPct val="107000"/>
                        </a:lnSpc>
                        <a:spcBef>
                          <a:spcPts val="0"/>
                        </a:spcBef>
                        <a:spcAft>
                          <a:spcPts val="0"/>
                        </a:spcAft>
                      </a:pPr>
                      <a:r>
                        <a:rPr lang="en-US" sz="1800">
                          <a:effectLst/>
                        </a:rPr>
                        <a:t>13.5</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marL="0" marR="0" algn="ctr">
                        <a:lnSpc>
                          <a:spcPct val="107000"/>
                        </a:lnSpc>
                        <a:spcBef>
                          <a:spcPts val="0"/>
                        </a:spcBef>
                        <a:spcAft>
                          <a:spcPts val="0"/>
                        </a:spcAft>
                      </a:pPr>
                      <a:r>
                        <a:rPr lang="en-US" sz="1800">
                          <a:effectLst/>
                        </a:rPr>
                        <a:t>pg</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517423312"/>
                  </a:ext>
                </a:extLst>
              </a:tr>
              <a:tr h="257215">
                <a:tc>
                  <a:txBody>
                    <a:bodyPr/>
                    <a:lstStyle/>
                    <a:p>
                      <a:pPr marL="0" marR="0">
                        <a:lnSpc>
                          <a:spcPct val="107000"/>
                        </a:lnSpc>
                        <a:spcBef>
                          <a:spcPts val="0"/>
                        </a:spcBef>
                        <a:spcAft>
                          <a:spcPts val="0"/>
                        </a:spcAft>
                        <a:tabLst>
                          <a:tab pos="914400" algn="l"/>
                        </a:tabLst>
                      </a:pPr>
                      <a:r>
                        <a:rPr lang="en-US" sz="1800">
                          <a:effectLst/>
                        </a:rPr>
                        <a:t>MCHC</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marL="0" marR="0" algn="ctr">
                        <a:lnSpc>
                          <a:spcPct val="107000"/>
                        </a:lnSpc>
                        <a:spcBef>
                          <a:spcPts val="0"/>
                        </a:spcBef>
                        <a:spcAft>
                          <a:spcPts val="0"/>
                        </a:spcAft>
                        <a:tabLst>
                          <a:tab pos="914400" algn="l"/>
                        </a:tabLst>
                      </a:pPr>
                      <a:r>
                        <a:rPr lang="en-US" sz="1800">
                          <a:effectLst/>
                        </a:rPr>
                        <a:t>28.1</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marL="0" marR="0" algn="ctr">
                        <a:lnSpc>
                          <a:spcPct val="107000"/>
                        </a:lnSpc>
                        <a:spcBef>
                          <a:spcPts val="0"/>
                        </a:spcBef>
                        <a:spcAft>
                          <a:spcPts val="0"/>
                        </a:spcAft>
                      </a:pPr>
                      <a:r>
                        <a:rPr lang="en-US" sz="1800">
                          <a:effectLst/>
                        </a:rPr>
                        <a:t>27.9</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marL="0" marR="0" algn="ctr">
                        <a:lnSpc>
                          <a:spcPct val="107000"/>
                        </a:lnSpc>
                        <a:spcBef>
                          <a:spcPts val="0"/>
                        </a:spcBef>
                        <a:spcAft>
                          <a:spcPts val="0"/>
                        </a:spcAft>
                      </a:pPr>
                      <a:r>
                        <a:rPr lang="en-US" sz="1800">
                          <a:effectLst/>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646266977"/>
                  </a:ext>
                </a:extLst>
              </a:tr>
              <a:tr h="257215">
                <a:tc>
                  <a:txBody>
                    <a:bodyPr/>
                    <a:lstStyle/>
                    <a:p>
                      <a:pPr marL="0" marR="0">
                        <a:lnSpc>
                          <a:spcPct val="107000"/>
                        </a:lnSpc>
                        <a:spcBef>
                          <a:spcPts val="0"/>
                        </a:spcBef>
                        <a:spcAft>
                          <a:spcPts val="0"/>
                        </a:spcAft>
                        <a:tabLst>
                          <a:tab pos="914400" algn="l"/>
                        </a:tabLst>
                      </a:pPr>
                      <a:r>
                        <a:rPr lang="en-US" sz="1800">
                          <a:effectLst/>
                        </a:rPr>
                        <a:t>RDW</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marL="0" marR="0" algn="ctr">
                        <a:lnSpc>
                          <a:spcPct val="107000"/>
                        </a:lnSpc>
                        <a:spcBef>
                          <a:spcPts val="0"/>
                        </a:spcBef>
                        <a:spcAft>
                          <a:spcPts val="0"/>
                        </a:spcAft>
                        <a:tabLst>
                          <a:tab pos="914400" algn="l"/>
                        </a:tabLst>
                      </a:pPr>
                      <a:r>
                        <a:rPr lang="en-US" sz="1800">
                          <a:effectLst/>
                        </a:rPr>
                        <a:t>24.6</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marL="0" marR="0" algn="ctr">
                        <a:lnSpc>
                          <a:spcPct val="107000"/>
                        </a:lnSpc>
                        <a:spcBef>
                          <a:spcPts val="0"/>
                        </a:spcBef>
                        <a:spcAft>
                          <a:spcPts val="0"/>
                        </a:spcAft>
                      </a:pPr>
                      <a:r>
                        <a:rPr lang="en-US" sz="1800">
                          <a:effectLst/>
                        </a:rPr>
                        <a:t>23.9</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marL="0" marR="0" algn="ctr">
                        <a:lnSpc>
                          <a:spcPct val="107000"/>
                        </a:lnSpc>
                        <a:spcBef>
                          <a:spcPts val="0"/>
                        </a:spcBef>
                        <a:spcAft>
                          <a:spcPts val="0"/>
                        </a:spcAft>
                      </a:pPr>
                      <a:r>
                        <a:rPr lang="en-US" sz="1800">
                          <a:effectLst/>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349839356"/>
                  </a:ext>
                </a:extLst>
              </a:tr>
              <a:tr h="257215">
                <a:tc>
                  <a:txBody>
                    <a:bodyPr/>
                    <a:lstStyle/>
                    <a:p>
                      <a:pPr marL="0" marR="0">
                        <a:lnSpc>
                          <a:spcPct val="107000"/>
                        </a:lnSpc>
                        <a:spcBef>
                          <a:spcPts val="0"/>
                        </a:spcBef>
                        <a:spcAft>
                          <a:spcPts val="0"/>
                        </a:spcAft>
                        <a:tabLst>
                          <a:tab pos="914400" algn="l"/>
                        </a:tabLst>
                      </a:pPr>
                      <a:r>
                        <a:rPr lang="en-US" sz="1800">
                          <a:effectLst/>
                        </a:rPr>
                        <a:t>PLT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marL="0" marR="0" algn="ctr">
                        <a:lnSpc>
                          <a:spcPct val="107000"/>
                        </a:lnSpc>
                        <a:spcBef>
                          <a:spcPts val="0"/>
                        </a:spcBef>
                        <a:spcAft>
                          <a:spcPts val="0"/>
                        </a:spcAft>
                        <a:tabLst>
                          <a:tab pos="914400" algn="l"/>
                        </a:tabLst>
                      </a:pPr>
                      <a:r>
                        <a:rPr lang="en-US" sz="1800">
                          <a:effectLst/>
                        </a:rPr>
                        <a:t>628</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marL="0" marR="0" algn="ctr">
                        <a:lnSpc>
                          <a:spcPct val="107000"/>
                        </a:lnSpc>
                        <a:spcBef>
                          <a:spcPts val="0"/>
                        </a:spcBef>
                        <a:spcAft>
                          <a:spcPts val="0"/>
                        </a:spcAft>
                      </a:pPr>
                      <a:r>
                        <a:rPr lang="en-US" sz="1800">
                          <a:effectLst/>
                        </a:rPr>
                        <a:t>636</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marL="0" marR="0" algn="ctr">
                        <a:lnSpc>
                          <a:spcPct val="107000"/>
                        </a:lnSpc>
                        <a:spcBef>
                          <a:spcPts val="0"/>
                        </a:spcBef>
                        <a:spcAft>
                          <a:spcPts val="0"/>
                        </a:spcAft>
                      </a:pPr>
                      <a:r>
                        <a:rPr lang="en-US" sz="1800">
                          <a:effectLst/>
                        </a:rPr>
                        <a:t>K/uL</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3362935327"/>
                  </a:ext>
                </a:extLst>
              </a:tr>
              <a:tr h="257215">
                <a:tc>
                  <a:txBody>
                    <a:bodyPr/>
                    <a:lstStyle/>
                    <a:p>
                      <a:pPr marL="0" marR="0">
                        <a:lnSpc>
                          <a:spcPct val="107000"/>
                        </a:lnSpc>
                        <a:spcBef>
                          <a:spcPts val="0"/>
                        </a:spcBef>
                        <a:spcAft>
                          <a:spcPts val="0"/>
                        </a:spcAft>
                        <a:tabLst>
                          <a:tab pos="914400" algn="l"/>
                        </a:tabLst>
                      </a:pPr>
                      <a:r>
                        <a:rPr lang="en-US" sz="1800">
                          <a:effectLst/>
                        </a:rPr>
                        <a:t>MPV</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marL="0" marR="0" algn="ctr">
                        <a:lnSpc>
                          <a:spcPct val="107000"/>
                        </a:lnSpc>
                        <a:spcBef>
                          <a:spcPts val="0"/>
                        </a:spcBef>
                        <a:spcAft>
                          <a:spcPts val="0"/>
                        </a:spcAft>
                        <a:tabLst>
                          <a:tab pos="914400" algn="l"/>
                        </a:tabLst>
                      </a:pPr>
                      <a:r>
                        <a:rPr lang="en-US" sz="1800">
                          <a:effectLst/>
                        </a:rPr>
                        <a:t>7.4</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marL="0" marR="0" algn="ctr">
                        <a:lnSpc>
                          <a:spcPct val="107000"/>
                        </a:lnSpc>
                        <a:spcBef>
                          <a:spcPts val="0"/>
                        </a:spcBef>
                        <a:spcAft>
                          <a:spcPts val="0"/>
                        </a:spcAft>
                      </a:pPr>
                      <a:r>
                        <a:rPr lang="en-US" sz="1800">
                          <a:effectLst/>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marL="0" marR="0" algn="ctr">
                        <a:lnSpc>
                          <a:spcPct val="107000"/>
                        </a:lnSpc>
                        <a:spcBef>
                          <a:spcPts val="0"/>
                        </a:spcBef>
                        <a:spcAft>
                          <a:spcPts val="0"/>
                        </a:spcAft>
                      </a:pPr>
                      <a:r>
                        <a:rPr lang="en-US" sz="1800">
                          <a:effectLst/>
                        </a:rPr>
                        <a:t>fL</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1873960923"/>
                  </a:ext>
                </a:extLst>
              </a:tr>
              <a:tr h="257215">
                <a:tc>
                  <a:txBody>
                    <a:bodyPr/>
                    <a:lstStyle/>
                    <a:p>
                      <a:pPr marL="0" marR="0">
                        <a:lnSpc>
                          <a:spcPct val="107000"/>
                        </a:lnSpc>
                        <a:spcBef>
                          <a:spcPts val="0"/>
                        </a:spcBef>
                        <a:spcAft>
                          <a:spcPts val="0"/>
                        </a:spcAft>
                        <a:tabLst>
                          <a:tab pos="914400" algn="l"/>
                        </a:tabLst>
                      </a:pPr>
                      <a:r>
                        <a:rPr lang="en-US" sz="1800">
                          <a:effectLst/>
                        </a:rPr>
                        <a:t>%PCT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marL="0" marR="0" algn="ctr">
                        <a:lnSpc>
                          <a:spcPct val="107000"/>
                        </a:lnSpc>
                        <a:spcBef>
                          <a:spcPts val="0"/>
                        </a:spcBef>
                        <a:spcAft>
                          <a:spcPts val="0"/>
                        </a:spcAft>
                        <a:tabLst>
                          <a:tab pos="914400" algn="l"/>
                        </a:tabLst>
                      </a:pPr>
                      <a:r>
                        <a:rPr lang="en-US" sz="1800">
                          <a:effectLst/>
                        </a:rPr>
                        <a:t>0.466</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marL="0" marR="0" algn="ctr">
                        <a:lnSpc>
                          <a:spcPct val="107000"/>
                        </a:lnSpc>
                        <a:spcBef>
                          <a:spcPts val="0"/>
                        </a:spcBef>
                        <a:spcAft>
                          <a:spcPts val="0"/>
                        </a:spcAft>
                      </a:pPr>
                      <a:r>
                        <a:rPr lang="en-US" sz="1800">
                          <a:effectLst/>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marL="0" marR="0" algn="ctr">
                        <a:lnSpc>
                          <a:spcPct val="107000"/>
                        </a:lnSpc>
                        <a:spcBef>
                          <a:spcPts val="0"/>
                        </a:spcBef>
                        <a:spcAft>
                          <a:spcPts val="0"/>
                        </a:spcAft>
                      </a:pPr>
                      <a:r>
                        <a:rPr lang="en-US" sz="1800" dirty="0">
                          <a:effectLst/>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438043183"/>
                  </a:ext>
                </a:extLst>
              </a:tr>
            </a:tbl>
          </a:graphicData>
        </a:graphic>
      </p:graphicFrame>
      <p:graphicFrame>
        <p:nvGraphicFramePr>
          <p:cNvPr id="13" name="Content Placeholder 12">
            <a:extLst>
              <a:ext uri="{FF2B5EF4-FFF2-40B4-BE49-F238E27FC236}">
                <a16:creationId xmlns:a16="http://schemas.microsoft.com/office/drawing/2014/main" id="{0C55CD72-5367-4F19-AF1E-FA4477AE95FE}"/>
              </a:ext>
            </a:extLst>
          </p:cNvPr>
          <p:cNvGraphicFramePr>
            <a:graphicFrameLocks noGrp="1"/>
          </p:cNvGraphicFramePr>
          <p:nvPr>
            <p:ph sz="half" idx="2"/>
            <p:extLst>
              <p:ext uri="{D42A27DB-BD31-4B8C-83A1-F6EECF244321}">
                <p14:modId xmlns:p14="http://schemas.microsoft.com/office/powerpoint/2010/main" val="3490764593"/>
              </p:ext>
            </p:extLst>
          </p:nvPr>
        </p:nvGraphicFramePr>
        <p:xfrm>
          <a:off x="6096000" y="394921"/>
          <a:ext cx="5181600" cy="2114232"/>
        </p:xfrm>
        <a:graphic>
          <a:graphicData uri="http://schemas.openxmlformats.org/drawingml/2006/table">
            <a:tbl>
              <a:tblPr firstRow="1" firstCol="1" bandRow="1">
                <a:tableStyleId>{5C22544A-7EE6-4342-B048-85BDC9FD1C3A}</a:tableStyleId>
              </a:tblPr>
              <a:tblGrid>
                <a:gridCol w="1726830">
                  <a:extLst>
                    <a:ext uri="{9D8B030D-6E8A-4147-A177-3AD203B41FA5}">
                      <a16:colId xmlns:a16="http://schemas.microsoft.com/office/drawing/2014/main" val="3869849366"/>
                    </a:ext>
                  </a:extLst>
                </a:gridCol>
                <a:gridCol w="1727385">
                  <a:extLst>
                    <a:ext uri="{9D8B030D-6E8A-4147-A177-3AD203B41FA5}">
                      <a16:colId xmlns:a16="http://schemas.microsoft.com/office/drawing/2014/main" val="3052100829"/>
                    </a:ext>
                  </a:extLst>
                </a:gridCol>
                <a:gridCol w="1727385">
                  <a:extLst>
                    <a:ext uri="{9D8B030D-6E8A-4147-A177-3AD203B41FA5}">
                      <a16:colId xmlns:a16="http://schemas.microsoft.com/office/drawing/2014/main" val="514828646"/>
                    </a:ext>
                  </a:extLst>
                </a:gridCol>
              </a:tblGrid>
              <a:tr h="352372">
                <a:tc>
                  <a:txBody>
                    <a:bodyPr/>
                    <a:lstStyle/>
                    <a:p>
                      <a:pPr marL="0" marR="0" fontAlgn="base">
                        <a:lnSpc>
                          <a:spcPct val="107000"/>
                        </a:lnSpc>
                        <a:spcBef>
                          <a:spcPts val="5"/>
                        </a:spcBef>
                        <a:spcAft>
                          <a:spcPts val="0"/>
                        </a:spcAft>
                      </a:pPr>
                      <a:r>
                        <a:rPr lang="en-US" sz="1800" dirty="0" err="1">
                          <a:effectLst/>
                        </a:rPr>
                        <a:t>Định</a:t>
                      </a:r>
                      <a:r>
                        <a:rPr lang="en-US" sz="1800" dirty="0">
                          <a:effectLst/>
                        </a:rPr>
                        <a:t> </a:t>
                      </a:r>
                      <a:r>
                        <a:rPr lang="en-US" sz="1800" dirty="0" err="1">
                          <a:effectLst/>
                        </a:rPr>
                        <a:t>lượng</a:t>
                      </a:r>
                      <a:r>
                        <a:rPr lang="en-US" sz="1800" dirty="0">
                          <a:effectLst/>
                        </a:rPr>
                        <a:t> CRP</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59852" marR="59852" marT="0" marB="0"/>
                </a:tc>
                <a:tc>
                  <a:txBody>
                    <a:bodyPr/>
                    <a:lstStyle/>
                    <a:p>
                      <a:pPr marL="0" marR="0" fontAlgn="base">
                        <a:lnSpc>
                          <a:spcPct val="107000"/>
                        </a:lnSpc>
                        <a:spcBef>
                          <a:spcPts val="5"/>
                        </a:spcBef>
                        <a:spcAft>
                          <a:spcPts val="0"/>
                        </a:spcAft>
                      </a:pPr>
                      <a:r>
                        <a:rPr lang="en-US" sz="1800" dirty="0">
                          <a:effectLst/>
                        </a:rPr>
                        <a:t>17.3</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59852" marR="59852" marT="0" marB="0"/>
                </a:tc>
                <a:tc>
                  <a:txBody>
                    <a:bodyPr/>
                    <a:lstStyle/>
                    <a:p>
                      <a:pPr marL="0" marR="0" fontAlgn="base">
                        <a:lnSpc>
                          <a:spcPct val="107000"/>
                        </a:lnSpc>
                        <a:spcBef>
                          <a:spcPts val="5"/>
                        </a:spcBef>
                        <a:spcAft>
                          <a:spcPts val="0"/>
                        </a:spcAft>
                      </a:pPr>
                      <a:r>
                        <a:rPr lang="en-US" sz="1800">
                          <a:effectLst/>
                        </a:rPr>
                        <a:t>&lt;5 mg/l</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59852" marR="59852" marT="0" marB="0"/>
                </a:tc>
                <a:extLst>
                  <a:ext uri="{0D108BD9-81ED-4DB2-BD59-A6C34878D82A}">
                    <a16:rowId xmlns:a16="http://schemas.microsoft.com/office/drawing/2014/main" val="3954060660"/>
                  </a:ext>
                </a:extLst>
              </a:tr>
              <a:tr h="352372">
                <a:tc>
                  <a:txBody>
                    <a:bodyPr/>
                    <a:lstStyle/>
                    <a:p>
                      <a:pPr marL="0" marR="0" fontAlgn="base">
                        <a:lnSpc>
                          <a:spcPct val="107000"/>
                        </a:lnSpc>
                        <a:spcBef>
                          <a:spcPts val="5"/>
                        </a:spcBef>
                        <a:spcAft>
                          <a:spcPts val="0"/>
                        </a:spcAft>
                      </a:pPr>
                      <a:r>
                        <a:rPr lang="en-US" sz="1800">
                          <a:effectLst/>
                        </a:rPr>
                        <a:t>Ferritin</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59852" marR="59852" marT="0" marB="0"/>
                </a:tc>
                <a:tc>
                  <a:txBody>
                    <a:bodyPr/>
                    <a:lstStyle/>
                    <a:p>
                      <a:pPr marL="0" marR="0" fontAlgn="base">
                        <a:lnSpc>
                          <a:spcPct val="107000"/>
                        </a:lnSpc>
                        <a:spcBef>
                          <a:spcPts val="5"/>
                        </a:spcBef>
                        <a:spcAft>
                          <a:spcPts val="0"/>
                        </a:spcAft>
                      </a:pPr>
                      <a:r>
                        <a:rPr lang="en-US" sz="1800">
                          <a:effectLst/>
                        </a:rPr>
                        <a:t>13.68</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59852" marR="59852" marT="0" marB="0"/>
                </a:tc>
                <a:tc>
                  <a:txBody>
                    <a:bodyPr/>
                    <a:lstStyle/>
                    <a:p>
                      <a:pPr marL="0" marR="0" fontAlgn="base">
                        <a:lnSpc>
                          <a:spcPct val="107000"/>
                        </a:lnSpc>
                        <a:spcBef>
                          <a:spcPts val="5"/>
                        </a:spcBef>
                        <a:spcAft>
                          <a:spcPts val="0"/>
                        </a:spcAft>
                      </a:pPr>
                      <a:r>
                        <a:rPr lang="en-US" sz="1800">
                          <a:effectLst/>
                        </a:rPr>
                        <a:t>6-60 ug/L</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59852" marR="59852" marT="0" marB="0"/>
                </a:tc>
                <a:extLst>
                  <a:ext uri="{0D108BD9-81ED-4DB2-BD59-A6C34878D82A}">
                    <a16:rowId xmlns:a16="http://schemas.microsoft.com/office/drawing/2014/main" val="1124626664"/>
                  </a:ext>
                </a:extLst>
              </a:tr>
              <a:tr h="352372">
                <a:tc>
                  <a:txBody>
                    <a:bodyPr/>
                    <a:lstStyle/>
                    <a:p>
                      <a:pPr marL="0" marR="0" fontAlgn="base">
                        <a:lnSpc>
                          <a:spcPct val="107000"/>
                        </a:lnSpc>
                        <a:spcBef>
                          <a:spcPts val="5"/>
                        </a:spcBef>
                        <a:spcAft>
                          <a:spcPts val="0"/>
                        </a:spcAft>
                      </a:pPr>
                      <a:r>
                        <a:rPr lang="en-US" sz="1800">
                          <a:effectLst/>
                        </a:rPr>
                        <a:t>Na+</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59852" marR="59852" marT="0" marB="0"/>
                </a:tc>
                <a:tc>
                  <a:txBody>
                    <a:bodyPr/>
                    <a:lstStyle/>
                    <a:p>
                      <a:pPr marL="0" marR="0" fontAlgn="base">
                        <a:lnSpc>
                          <a:spcPct val="107000"/>
                        </a:lnSpc>
                        <a:spcBef>
                          <a:spcPts val="5"/>
                        </a:spcBef>
                        <a:spcAft>
                          <a:spcPts val="0"/>
                        </a:spcAft>
                      </a:pPr>
                      <a:r>
                        <a:rPr lang="en-US" sz="1800">
                          <a:effectLst/>
                        </a:rPr>
                        <a:t>134.8</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59852" marR="59852" marT="0" marB="0"/>
                </a:tc>
                <a:tc>
                  <a:txBody>
                    <a:bodyPr/>
                    <a:lstStyle/>
                    <a:p>
                      <a:pPr marL="0" marR="0" fontAlgn="base">
                        <a:lnSpc>
                          <a:spcPct val="107000"/>
                        </a:lnSpc>
                        <a:spcBef>
                          <a:spcPts val="5"/>
                        </a:spcBef>
                        <a:spcAft>
                          <a:spcPts val="0"/>
                        </a:spcAft>
                      </a:pPr>
                      <a:r>
                        <a:rPr lang="en-US" sz="1800">
                          <a:effectLst/>
                        </a:rPr>
                        <a:t>135-145 mmol/l</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59852" marR="59852" marT="0" marB="0"/>
                </a:tc>
                <a:extLst>
                  <a:ext uri="{0D108BD9-81ED-4DB2-BD59-A6C34878D82A}">
                    <a16:rowId xmlns:a16="http://schemas.microsoft.com/office/drawing/2014/main" val="3409658370"/>
                  </a:ext>
                </a:extLst>
              </a:tr>
              <a:tr h="352372">
                <a:tc>
                  <a:txBody>
                    <a:bodyPr/>
                    <a:lstStyle/>
                    <a:p>
                      <a:pPr marL="0" marR="0" fontAlgn="base">
                        <a:lnSpc>
                          <a:spcPct val="107000"/>
                        </a:lnSpc>
                        <a:spcBef>
                          <a:spcPts val="5"/>
                        </a:spcBef>
                        <a:spcAft>
                          <a:spcPts val="0"/>
                        </a:spcAft>
                      </a:pPr>
                      <a:r>
                        <a:rPr lang="en-US" sz="1800">
                          <a:effectLst/>
                        </a:rPr>
                        <a:t>K+</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59852" marR="59852" marT="0" marB="0"/>
                </a:tc>
                <a:tc>
                  <a:txBody>
                    <a:bodyPr/>
                    <a:lstStyle/>
                    <a:p>
                      <a:pPr marL="0" marR="0" fontAlgn="base">
                        <a:lnSpc>
                          <a:spcPct val="107000"/>
                        </a:lnSpc>
                        <a:spcBef>
                          <a:spcPts val="5"/>
                        </a:spcBef>
                        <a:spcAft>
                          <a:spcPts val="0"/>
                        </a:spcAft>
                      </a:pPr>
                      <a:r>
                        <a:rPr lang="en-US" sz="1800">
                          <a:effectLst/>
                        </a:rPr>
                        <a:t>4.44</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59852" marR="59852" marT="0" marB="0"/>
                </a:tc>
                <a:tc>
                  <a:txBody>
                    <a:bodyPr/>
                    <a:lstStyle/>
                    <a:p>
                      <a:pPr marL="0" marR="0" fontAlgn="base">
                        <a:lnSpc>
                          <a:spcPct val="107000"/>
                        </a:lnSpc>
                        <a:spcBef>
                          <a:spcPts val="5"/>
                        </a:spcBef>
                        <a:spcAft>
                          <a:spcPts val="0"/>
                        </a:spcAft>
                      </a:pPr>
                      <a:r>
                        <a:rPr lang="en-US" sz="1800">
                          <a:effectLst/>
                        </a:rPr>
                        <a:t>3.5-5.1 mmol/L</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59852" marR="59852" marT="0" marB="0"/>
                </a:tc>
                <a:extLst>
                  <a:ext uri="{0D108BD9-81ED-4DB2-BD59-A6C34878D82A}">
                    <a16:rowId xmlns:a16="http://schemas.microsoft.com/office/drawing/2014/main" val="2988183587"/>
                  </a:ext>
                </a:extLst>
              </a:tr>
              <a:tr h="352372">
                <a:tc>
                  <a:txBody>
                    <a:bodyPr/>
                    <a:lstStyle/>
                    <a:p>
                      <a:pPr marL="0" marR="0" fontAlgn="base">
                        <a:lnSpc>
                          <a:spcPct val="107000"/>
                        </a:lnSpc>
                        <a:spcBef>
                          <a:spcPts val="5"/>
                        </a:spcBef>
                        <a:spcAft>
                          <a:spcPts val="0"/>
                        </a:spcAft>
                      </a:pPr>
                      <a:r>
                        <a:rPr lang="en-US" sz="1800">
                          <a:effectLst/>
                        </a:rPr>
                        <a:t>Cl-</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59852" marR="59852" marT="0" marB="0"/>
                </a:tc>
                <a:tc>
                  <a:txBody>
                    <a:bodyPr/>
                    <a:lstStyle/>
                    <a:p>
                      <a:pPr marL="0" marR="0" fontAlgn="base">
                        <a:lnSpc>
                          <a:spcPct val="107000"/>
                        </a:lnSpc>
                        <a:spcBef>
                          <a:spcPts val="5"/>
                        </a:spcBef>
                        <a:spcAft>
                          <a:spcPts val="0"/>
                        </a:spcAft>
                      </a:pPr>
                      <a:r>
                        <a:rPr lang="en-US" sz="1800">
                          <a:effectLst/>
                        </a:rPr>
                        <a:t>104.8</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59852" marR="59852" marT="0" marB="0"/>
                </a:tc>
                <a:tc>
                  <a:txBody>
                    <a:bodyPr/>
                    <a:lstStyle/>
                    <a:p>
                      <a:pPr marL="0" marR="0" fontAlgn="base">
                        <a:lnSpc>
                          <a:spcPct val="107000"/>
                        </a:lnSpc>
                        <a:spcBef>
                          <a:spcPts val="5"/>
                        </a:spcBef>
                        <a:spcAft>
                          <a:spcPts val="0"/>
                        </a:spcAft>
                      </a:pPr>
                      <a:r>
                        <a:rPr lang="en-US" sz="1800">
                          <a:effectLst/>
                        </a:rPr>
                        <a:t>98-106 mmol/L</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59852" marR="59852" marT="0" marB="0"/>
                </a:tc>
                <a:extLst>
                  <a:ext uri="{0D108BD9-81ED-4DB2-BD59-A6C34878D82A}">
                    <a16:rowId xmlns:a16="http://schemas.microsoft.com/office/drawing/2014/main" val="3108065027"/>
                  </a:ext>
                </a:extLst>
              </a:tr>
              <a:tr h="352372">
                <a:tc>
                  <a:txBody>
                    <a:bodyPr/>
                    <a:lstStyle/>
                    <a:p>
                      <a:pPr marL="0" marR="0" fontAlgn="base">
                        <a:lnSpc>
                          <a:spcPct val="107000"/>
                        </a:lnSpc>
                        <a:spcBef>
                          <a:spcPts val="5"/>
                        </a:spcBef>
                        <a:spcAft>
                          <a:spcPts val="0"/>
                        </a:spcAft>
                      </a:pPr>
                      <a:r>
                        <a:rPr lang="en-US" sz="1800">
                          <a:effectLst/>
                        </a:rPr>
                        <a:t>Ca ion hóa</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59852" marR="59852" marT="0" marB="0"/>
                </a:tc>
                <a:tc>
                  <a:txBody>
                    <a:bodyPr/>
                    <a:lstStyle/>
                    <a:p>
                      <a:pPr marL="0" marR="0" fontAlgn="base">
                        <a:lnSpc>
                          <a:spcPct val="107000"/>
                        </a:lnSpc>
                        <a:spcBef>
                          <a:spcPts val="5"/>
                        </a:spcBef>
                        <a:spcAft>
                          <a:spcPts val="0"/>
                        </a:spcAft>
                      </a:pPr>
                      <a:r>
                        <a:rPr lang="en-US" sz="1800">
                          <a:effectLst/>
                        </a:rPr>
                        <a:t>1.24</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59852" marR="59852" marT="0" marB="0"/>
                </a:tc>
                <a:tc>
                  <a:txBody>
                    <a:bodyPr/>
                    <a:lstStyle/>
                    <a:p>
                      <a:pPr marL="0" marR="0" fontAlgn="base">
                        <a:lnSpc>
                          <a:spcPct val="107000"/>
                        </a:lnSpc>
                        <a:spcBef>
                          <a:spcPts val="5"/>
                        </a:spcBef>
                        <a:spcAft>
                          <a:spcPts val="0"/>
                        </a:spcAft>
                      </a:pPr>
                      <a:r>
                        <a:rPr lang="en-US" sz="1800" dirty="0">
                          <a:effectLst/>
                        </a:rPr>
                        <a:t>1.1-1.25 mmol/L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59852" marR="59852" marT="0" marB="0"/>
                </a:tc>
                <a:extLst>
                  <a:ext uri="{0D108BD9-81ED-4DB2-BD59-A6C34878D82A}">
                    <a16:rowId xmlns:a16="http://schemas.microsoft.com/office/drawing/2014/main" val="3582345148"/>
                  </a:ext>
                </a:extLst>
              </a:tr>
            </a:tbl>
          </a:graphicData>
        </a:graphic>
      </p:graphicFrame>
      <p:sp>
        <p:nvSpPr>
          <p:cNvPr id="2" name="TextBox 1">
            <a:extLst>
              <a:ext uri="{FF2B5EF4-FFF2-40B4-BE49-F238E27FC236}">
                <a16:creationId xmlns:a16="http://schemas.microsoft.com/office/drawing/2014/main" id="{72FC6F02-ADED-7941-A501-AE342C266D33}"/>
              </a:ext>
            </a:extLst>
          </p:cNvPr>
          <p:cNvSpPr txBox="1"/>
          <p:nvPr/>
        </p:nvSpPr>
        <p:spPr>
          <a:xfrm>
            <a:off x="6564923" y="2667624"/>
            <a:ext cx="3915508" cy="3970318"/>
          </a:xfrm>
          <a:prstGeom prst="rect">
            <a:avLst/>
          </a:prstGeom>
          <a:noFill/>
        </p:spPr>
        <p:txBody>
          <a:bodyPr wrap="square" rtlCol="0">
            <a:spAutoFit/>
          </a:bodyPr>
          <a:lstStyle/>
          <a:p>
            <a:r>
              <a:rPr lang="en-VN" dirty="0"/>
              <a:t>-BC: BC tăng neu ưu thế + CRP tăng =&gt; nhiễm trùng</a:t>
            </a:r>
          </a:p>
          <a:p>
            <a:r>
              <a:rPr lang="en-VN" dirty="0"/>
              <a:t>-HC: Hb 6.5 MCV 47 MCH 13.3 =&gt; thiếu máu hồng cầu nhỏ nhược sắc mức độ trung bình</a:t>
            </a:r>
          </a:p>
          <a:p>
            <a:r>
              <a:rPr lang="en-VN" dirty="0"/>
              <a:t>+Thiếu sắt: ferritine bình thường, không có kết Fe huyết thanh: đang nghĩ BN có tình trạng viêm =&gt; không phản ánh được có thiếu sắt, nhưng RDW tăng gợi ý </a:t>
            </a:r>
          </a:p>
          <a:p>
            <a:r>
              <a:rPr lang="en-VN" dirty="0"/>
              <a:t>+Thalassemia: bl sau</a:t>
            </a:r>
          </a:p>
          <a:p>
            <a:r>
              <a:rPr lang="en-VN" dirty="0"/>
              <a:t>+Ngộ độc chì, bệnh mạn tính: không nghĩ</a:t>
            </a:r>
          </a:p>
          <a:p>
            <a:r>
              <a:rPr lang="en-VN" dirty="0"/>
              <a:t>-TC tăng cao: nghĩ do tình trạng NT</a:t>
            </a:r>
          </a:p>
        </p:txBody>
      </p:sp>
    </p:spTree>
    <p:extLst>
      <p:ext uri="{BB962C8B-B14F-4D97-AF65-F5344CB8AC3E}">
        <p14:creationId xmlns:p14="http://schemas.microsoft.com/office/powerpoint/2010/main" val="8002177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405D434-F2FB-F148-A32D-101A293C0E9B}"/>
              </a:ext>
            </a:extLst>
          </p:cNvPr>
          <p:cNvSpPr>
            <a:spLocks noGrp="1"/>
          </p:cNvSpPr>
          <p:nvPr>
            <p:ph type="title"/>
          </p:nvPr>
        </p:nvSpPr>
        <p:spPr/>
        <p:txBody>
          <a:bodyPr/>
          <a:lstStyle/>
          <a:p>
            <a:r>
              <a:rPr lang="en-VN" dirty="0"/>
              <a:t>Điện di Hb</a:t>
            </a:r>
          </a:p>
        </p:txBody>
      </p:sp>
      <p:sp>
        <p:nvSpPr>
          <p:cNvPr id="6" name="Content Placeholder 5">
            <a:extLst>
              <a:ext uri="{FF2B5EF4-FFF2-40B4-BE49-F238E27FC236}">
                <a16:creationId xmlns:a16="http://schemas.microsoft.com/office/drawing/2014/main" id="{84DE9610-013F-2C45-B83F-5D7F3C8C2D9A}"/>
              </a:ext>
            </a:extLst>
          </p:cNvPr>
          <p:cNvSpPr>
            <a:spLocks noGrp="1"/>
          </p:cNvSpPr>
          <p:nvPr>
            <p:ph idx="1"/>
          </p:nvPr>
        </p:nvSpPr>
        <p:spPr/>
        <p:txBody>
          <a:bodyPr>
            <a:normAutofit fontScale="77500" lnSpcReduction="20000"/>
          </a:bodyPr>
          <a:lstStyle/>
          <a:p>
            <a:r>
              <a:rPr lang="en-US" dirty="0" err="1"/>
              <a:t>HbA</a:t>
            </a:r>
            <a:r>
              <a:rPr lang="en-US" dirty="0"/>
              <a:t> 76 %  </a:t>
            </a:r>
          </a:p>
          <a:p>
            <a:r>
              <a:rPr lang="en-US" dirty="0"/>
              <a:t>HbA2 3.2 % </a:t>
            </a:r>
          </a:p>
          <a:p>
            <a:r>
              <a:rPr lang="en-US" dirty="0" err="1"/>
              <a:t>HbF</a:t>
            </a:r>
            <a:r>
              <a:rPr lang="en-US" dirty="0"/>
              <a:t> 1.1 % </a:t>
            </a:r>
          </a:p>
          <a:p>
            <a:r>
              <a:rPr lang="en-US" dirty="0" err="1"/>
              <a:t>HbE</a:t>
            </a:r>
            <a:r>
              <a:rPr lang="en-US" dirty="0"/>
              <a:t> 19.7%</a:t>
            </a:r>
          </a:p>
          <a:p>
            <a:pPr>
              <a:buFont typeface="Symbol" pitchFamily="2" charset="2"/>
              <a:buChar char="Þ"/>
            </a:pPr>
            <a:r>
              <a:rPr lang="en-VN" dirty="0"/>
              <a:t>HbA &lt;97%: giảm</a:t>
            </a:r>
          </a:p>
          <a:p>
            <a:pPr marL="0" indent="0">
              <a:buNone/>
            </a:pPr>
            <a:r>
              <a:rPr lang="en-VN" dirty="0"/>
              <a:t>  HbA2 &gt;2%: tăng</a:t>
            </a:r>
          </a:p>
          <a:p>
            <a:pPr marL="0" indent="0">
              <a:buNone/>
            </a:pPr>
            <a:r>
              <a:rPr lang="en-VN" dirty="0"/>
              <a:t>HbF trong giới  hạn bth </a:t>
            </a:r>
          </a:p>
          <a:p>
            <a:pPr marL="0" indent="0">
              <a:buNone/>
            </a:pPr>
            <a:r>
              <a:rPr lang="en-US" dirty="0"/>
              <a:t>C</a:t>
            </a:r>
            <a:r>
              <a:rPr lang="en-VN" dirty="0"/>
              <a:t>ó HbE</a:t>
            </a:r>
          </a:p>
          <a:p>
            <a:pPr marL="0" indent="0">
              <a:buNone/>
            </a:pPr>
            <a:r>
              <a:rPr lang="en-VN" dirty="0"/>
              <a:t>Tổng chuỗi alpha: 100%</a:t>
            </a:r>
          </a:p>
          <a:p>
            <a:pPr marL="0" indent="0">
              <a:buNone/>
            </a:pPr>
            <a:r>
              <a:rPr lang="en-VN" dirty="0"/>
              <a:t>Tổng chuỗi beta: 76% =&gt; beta thalassemia</a:t>
            </a:r>
          </a:p>
          <a:p>
            <a:pPr marL="0" indent="0">
              <a:buNone/>
            </a:pPr>
            <a:r>
              <a:rPr lang="en-VN" dirty="0"/>
              <a:t>Thể: HbF trong giới hạn bình thường =&gt; nhẹ</a:t>
            </a:r>
          </a:p>
          <a:p>
            <a:pPr marL="0" indent="0">
              <a:buNone/>
            </a:pPr>
            <a:r>
              <a:rPr lang="en-VN" dirty="0"/>
              <a:t>=&gt; Beta thalassemia thể nhẹ/HbE</a:t>
            </a:r>
          </a:p>
        </p:txBody>
      </p:sp>
    </p:spTree>
    <p:extLst>
      <p:ext uri="{BB962C8B-B14F-4D97-AF65-F5344CB8AC3E}">
        <p14:creationId xmlns:p14="http://schemas.microsoft.com/office/powerpoint/2010/main" val="7897448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EC648-C871-478E-9313-913D983F7AEB}"/>
              </a:ext>
            </a:extLst>
          </p:cNvPr>
          <p:cNvSpPr>
            <a:spLocks noGrp="1"/>
          </p:cNvSpPr>
          <p:nvPr>
            <p:ph type="title"/>
          </p:nvPr>
        </p:nvSpPr>
        <p:spPr/>
        <p:txBody>
          <a:bodyPr/>
          <a:lstStyle/>
          <a:p>
            <a:r>
              <a:rPr lang="en-US" dirty="0"/>
              <a:t>XI. CHẨN ĐOÁN XÁC ĐỊNH</a:t>
            </a:r>
          </a:p>
        </p:txBody>
      </p:sp>
      <p:sp>
        <p:nvSpPr>
          <p:cNvPr id="3" name="Content Placeholder 2">
            <a:extLst>
              <a:ext uri="{FF2B5EF4-FFF2-40B4-BE49-F238E27FC236}">
                <a16:creationId xmlns:a16="http://schemas.microsoft.com/office/drawing/2014/main" id="{4BFDA851-3005-44CF-B07E-6121434B0B4C}"/>
              </a:ext>
            </a:extLst>
          </p:cNvPr>
          <p:cNvSpPr>
            <a:spLocks noGrp="1"/>
          </p:cNvSpPr>
          <p:nvPr>
            <p:ph sz="half" idx="1"/>
          </p:nvPr>
        </p:nvSpPr>
        <p:spPr>
          <a:xfrm>
            <a:off x="838200" y="1825625"/>
            <a:ext cx="10020300" cy="4351338"/>
          </a:xfrm>
        </p:spPr>
        <p:txBody>
          <a:bodyPr>
            <a:normAutofit/>
          </a:bodyPr>
          <a:lstStyle/>
          <a:p>
            <a:pPr marR="0" indent="0" fontAlgn="base">
              <a:lnSpc>
                <a:spcPct val="107000"/>
              </a:lnSpc>
              <a:spcBef>
                <a:spcPts val="5"/>
              </a:spcBef>
              <a:spcAft>
                <a:spcPts val="0"/>
              </a:spcAft>
              <a:buNone/>
            </a:pPr>
            <a:r>
              <a:rPr lang="en-US"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Viêm</a:t>
            </a:r>
            <a:r>
              <a:rPr lang="en-US"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phế</a:t>
            </a:r>
            <a:r>
              <a:rPr lang="en-US"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quản</a:t>
            </a:r>
            <a:r>
              <a:rPr lang="en-US"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cấp</a:t>
            </a:r>
            <a:r>
              <a:rPr lang="en-US"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 </a:t>
            </a:r>
            <a:r>
              <a:rPr lang="en-US"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Viêm</a:t>
            </a:r>
            <a:r>
              <a:rPr lang="en-US"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Amydal</a:t>
            </a:r>
            <a:r>
              <a:rPr lang="en-US"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cấp</a:t>
            </a:r>
            <a:r>
              <a:rPr lang="en-US"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 </a:t>
            </a:r>
            <a:r>
              <a:rPr lang="en-US"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Thiếu</a:t>
            </a:r>
            <a:r>
              <a:rPr lang="en-US"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máu</a:t>
            </a:r>
            <a:r>
              <a:rPr lang="en-US"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thiếu</a:t>
            </a:r>
            <a:r>
              <a:rPr lang="en-US"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sắt</a:t>
            </a:r>
            <a:r>
              <a:rPr lang="en-US"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mức</a:t>
            </a:r>
            <a:r>
              <a:rPr lang="en-US"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độ</a:t>
            </a:r>
            <a:r>
              <a:rPr lang="en-US"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trung</a:t>
            </a:r>
            <a:r>
              <a:rPr lang="en-US"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bình</a:t>
            </a:r>
            <a:r>
              <a:rPr lang="en-US" dirty="0">
                <a:solidFill>
                  <a:srgbClr val="000000"/>
                </a:solidFill>
                <a:latin typeface="Calibri" panose="020F0502020204030204" pitchFamily="34" charset="0"/>
                <a:ea typeface="Calibri" panose="020F0502020204030204" pitchFamily="34" charset="0"/>
                <a:cs typeface="Times New Roman" panose="02020603050405020304" pitchFamily="18" charset="0"/>
              </a:rPr>
              <a:t> </a:t>
            </a:r>
            <a:r>
              <a:rPr lang="en-US"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do </a:t>
            </a:r>
            <a:r>
              <a:rPr lang="en-US"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thiếu</a:t>
            </a:r>
            <a:r>
              <a:rPr lang="en-US"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cung</a:t>
            </a:r>
            <a:r>
              <a:rPr lang="en-US"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cấp</a:t>
            </a:r>
            <a:r>
              <a:rPr lang="en-US"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 Beta Thalassemia </a:t>
            </a:r>
            <a:r>
              <a:rPr lang="en-US"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thể</a:t>
            </a:r>
            <a:r>
              <a:rPr lang="en-US"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nhẹ</a:t>
            </a:r>
            <a:r>
              <a:rPr lang="en-US"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r>
              <a:rPr lang="en-US"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HbE</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33484171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01B76-1F4E-4795-BE07-93CB3DCCC9A0}"/>
              </a:ext>
            </a:extLst>
          </p:cNvPr>
          <p:cNvSpPr>
            <a:spLocks noGrp="1"/>
          </p:cNvSpPr>
          <p:nvPr>
            <p:ph type="title"/>
          </p:nvPr>
        </p:nvSpPr>
        <p:spPr/>
        <p:txBody>
          <a:bodyPr/>
          <a:lstStyle/>
          <a:p>
            <a:r>
              <a:rPr lang="en-US" dirty="0"/>
              <a:t>I. HÀNH CHÍNH</a:t>
            </a:r>
          </a:p>
        </p:txBody>
      </p:sp>
      <p:sp>
        <p:nvSpPr>
          <p:cNvPr id="3" name="Content Placeholder 2">
            <a:extLst>
              <a:ext uri="{FF2B5EF4-FFF2-40B4-BE49-F238E27FC236}">
                <a16:creationId xmlns:a16="http://schemas.microsoft.com/office/drawing/2014/main" id="{8C7E0F9F-6AAA-4D4E-AEFD-A0B8CAA3EAD3}"/>
              </a:ext>
            </a:extLst>
          </p:cNvPr>
          <p:cNvSpPr>
            <a:spLocks noGrp="1"/>
          </p:cNvSpPr>
          <p:nvPr>
            <p:ph idx="1"/>
          </p:nvPr>
        </p:nvSpPr>
        <p:spPr/>
        <p:txBody>
          <a:bodyPr/>
          <a:lstStyle/>
          <a:p>
            <a:r>
              <a:rPr lang="en-US" dirty="0" err="1"/>
              <a:t>Họ</a:t>
            </a:r>
            <a:r>
              <a:rPr lang="en-US" dirty="0"/>
              <a:t> và </a:t>
            </a:r>
            <a:r>
              <a:rPr lang="en-US" dirty="0" err="1"/>
              <a:t>tên</a:t>
            </a:r>
            <a:r>
              <a:rPr lang="en-US" dirty="0"/>
              <a:t>: </a:t>
            </a:r>
            <a:r>
              <a:rPr lang="en-US" dirty="0" err="1"/>
              <a:t>Trần</a:t>
            </a:r>
            <a:r>
              <a:rPr lang="en-US" dirty="0"/>
              <a:t> </a:t>
            </a:r>
            <a:r>
              <a:rPr lang="en-US" dirty="0" err="1"/>
              <a:t>Ngọc</a:t>
            </a:r>
            <a:r>
              <a:rPr lang="en-US" dirty="0"/>
              <a:t> </a:t>
            </a:r>
            <a:r>
              <a:rPr lang="en-US" dirty="0" err="1"/>
              <a:t>Khả</a:t>
            </a:r>
            <a:r>
              <a:rPr lang="en-US" dirty="0"/>
              <a:t> A</a:t>
            </a:r>
          </a:p>
          <a:p>
            <a:r>
              <a:rPr lang="en-US" dirty="0" err="1"/>
              <a:t>Tuổi</a:t>
            </a:r>
            <a:r>
              <a:rPr lang="en-US" dirty="0"/>
              <a:t>: 2 </a:t>
            </a:r>
            <a:r>
              <a:rPr lang="en-US" dirty="0" err="1"/>
              <a:t>tuổi</a:t>
            </a:r>
            <a:r>
              <a:rPr lang="en-US" dirty="0"/>
              <a:t> 6 </a:t>
            </a:r>
            <a:r>
              <a:rPr lang="en-US" dirty="0" err="1"/>
              <a:t>tháng</a:t>
            </a:r>
            <a:r>
              <a:rPr lang="en-US" dirty="0"/>
              <a:t> (10/9/2016)</a:t>
            </a:r>
          </a:p>
          <a:p>
            <a:r>
              <a:rPr lang="en-US" dirty="0" err="1"/>
              <a:t>Giới</a:t>
            </a:r>
            <a:r>
              <a:rPr lang="en-US" dirty="0"/>
              <a:t>: </a:t>
            </a:r>
            <a:r>
              <a:rPr lang="en-US" dirty="0" err="1"/>
              <a:t>Nữ</a:t>
            </a:r>
            <a:endParaRPr lang="en-US" dirty="0"/>
          </a:p>
          <a:p>
            <a:r>
              <a:rPr lang="en-US" dirty="0" err="1"/>
              <a:t>Địa</a:t>
            </a:r>
            <a:r>
              <a:rPr lang="en-US" dirty="0"/>
              <a:t> </a:t>
            </a:r>
            <a:r>
              <a:rPr lang="en-US" dirty="0" err="1"/>
              <a:t>chỉ</a:t>
            </a:r>
            <a:r>
              <a:rPr lang="en-US" dirty="0"/>
              <a:t>: </a:t>
            </a:r>
            <a:r>
              <a:rPr lang="en-US" dirty="0" err="1"/>
              <a:t>Huyện</a:t>
            </a:r>
            <a:r>
              <a:rPr lang="en-US" dirty="0"/>
              <a:t> </a:t>
            </a:r>
            <a:r>
              <a:rPr lang="en-US" dirty="0" err="1"/>
              <a:t>Hóc</a:t>
            </a:r>
            <a:r>
              <a:rPr lang="en-US" dirty="0"/>
              <a:t> </a:t>
            </a:r>
            <a:r>
              <a:rPr lang="en-US" dirty="0" err="1"/>
              <a:t>Môn</a:t>
            </a:r>
            <a:r>
              <a:rPr lang="en-US" dirty="0"/>
              <a:t>, TPHCM</a:t>
            </a:r>
          </a:p>
          <a:p>
            <a:r>
              <a:rPr lang="en-US" dirty="0" err="1"/>
              <a:t>Nhập</a:t>
            </a:r>
            <a:r>
              <a:rPr lang="en-US" dirty="0"/>
              <a:t> </a:t>
            </a:r>
            <a:r>
              <a:rPr lang="en-US" dirty="0" err="1"/>
              <a:t>viện</a:t>
            </a:r>
            <a:r>
              <a:rPr lang="en-US" dirty="0"/>
              <a:t> </a:t>
            </a:r>
            <a:r>
              <a:rPr lang="en-US" dirty="0" err="1"/>
              <a:t>lúc</a:t>
            </a:r>
            <a:r>
              <a:rPr lang="en-US" dirty="0"/>
              <a:t> 3h35 ngày 28/2/2019</a:t>
            </a:r>
          </a:p>
          <a:p>
            <a:endParaRPr lang="en-US" dirty="0"/>
          </a:p>
        </p:txBody>
      </p:sp>
    </p:spTree>
    <p:extLst>
      <p:ext uri="{BB962C8B-B14F-4D97-AF65-F5344CB8AC3E}">
        <p14:creationId xmlns:p14="http://schemas.microsoft.com/office/powerpoint/2010/main" val="23859696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49DFA-883B-4775-9D5C-7A522D3B6787}"/>
              </a:ext>
            </a:extLst>
          </p:cNvPr>
          <p:cNvSpPr>
            <a:spLocks noGrp="1"/>
          </p:cNvSpPr>
          <p:nvPr>
            <p:ph type="title"/>
          </p:nvPr>
        </p:nvSpPr>
        <p:spPr/>
        <p:txBody>
          <a:bodyPr/>
          <a:lstStyle/>
          <a:p>
            <a:r>
              <a:rPr lang="en-US" dirty="0"/>
              <a:t>XII. ĐIỀU TRỊ</a:t>
            </a:r>
          </a:p>
        </p:txBody>
      </p:sp>
      <p:sp>
        <p:nvSpPr>
          <p:cNvPr id="5" name="Content Placeholder 4">
            <a:extLst>
              <a:ext uri="{FF2B5EF4-FFF2-40B4-BE49-F238E27FC236}">
                <a16:creationId xmlns:a16="http://schemas.microsoft.com/office/drawing/2014/main" id="{120D1E0B-6B3F-40F1-94F2-05DC15B31B49}"/>
              </a:ext>
            </a:extLst>
          </p:cNvPr>
          <p:cNvSpPr>
            <a:spLocks noGrp="1"/>
          </p:cNvSpPr>
          <p:nvPr>
            <p:ph idx="1"/>
          </p:nvPr>
        </p:nvSpPr>
        <p:spPr/>
        <p:txBody>
          <a:bodyPr>
            <a:normAutofit fontScale="92500" lnSpcReduction="20000"/>
          </a:bodyPr>
          <a:lstStyle/>
          <a:p>
            <a:pPr marL="0" indent="0">
              <a:buNone/>
            </a:pPr>
            <a:r>
              <a:rPr lang="en-US" dirty="0"/>
              <a:t>1/ </a:t>
            </a:r>
            <a:r>
              <a:rPr lang="en-US" dirty="0" err="1"/>
              <a:t>Nguyên</a:t>
            </a:r>
            <a:r>
              <a:rPr lang="en-US" dirty="0"/>
              <a:t> </a:t>
            </a:r>
            <a:r>
              <a:rPr lang="en-US" dirty="0" err="1"/>
              <a:t>tắc</a:t>
            </a:r>
            <a:r>
              <a:rPr lang="en-US" dirty="0"/>
              <a:t> </a:t>
            </a:r>
            <a:r>
              <a:rPr lang="en-US" dirty="0" err="1"/>
              <a:t>điều</a:t>
            </a:r>
            <a:r>
              <a:rPr lang="en-US" dirty="0"/>
              <a:t> </a:t>
            </a:r>
            <a:r>
              <a:rPr lang="en-US" dirty="0" err="1"/>
              <a:t>trị</a:t>
            </a:r>
            <a:r>
              <a:rPr lang="en-US" dirty="0"/>
              <a:t>:</a:t>
            </a:r>
          </a:p>
          <a:p>
            <a:pPr marL="0" indent="0">
              <a:buNone/>
            </a:pPr>
            <a:r>
              <a:rPr lang="en-US" dirty="0">
                <a:latin typeface="Calibri (Body)"/>
              </a:rPr>
              <a:t>- </a:t>
            </a:r>
            <a:r>
              <a:rPr lang="vi-VN" dirty="0">
                <a:latin typeface="Calibri (Body)"/>
              </a:rPr>
              <a:t>Kháng sinh, hạ sốt, giảm ho.</a:t>
            </a:r>
            <a:endParaRPr lang="en-US" dirty="0">
              <a:latin typeface="Calibri (Body)"/>
            </a:endParaRPr>
          </a:p>
          <a:p>
            <a:pPr>
              <a:buFontTx/>
              <a:buChar char="-"/>
            </a:pPr>
            <a:r>
              <a:rPr lang="vi-VN" dirty="0">
                <a:latin typeface="Calibri (Body)"/>
              </a:rPr>
              <a:t>Điều trị triệu chứng, truyền máu khi cần. </a:t>
            </a:r>
            <a:endParaRPr lang="en-US" dirty="0">
              <a:latin typeface="Calibri (Body)"/>
            </a:endParaRPr>
          </a:p>
          <a:p>
            <a:pPr>
              <a:buFontTx/>
              <a:buChar char="-"/>
            </a:pPr>
            <a:r>
              <a:rPr lang="vi-VN" dirty="0">
                <a:latin typeface="Calibri (Body)"/>
              </a:rPr>
              <a:t>Điều trị nguyên nhân:</a:t>
            </a:r>
          </a:p>
          <a:p>
            <a:pPr marL="0" indent="0">
              <a:buNone/>
            </a:pPr>
            <a:r>
              <a:rPr lang="en-US" dirty="0">
                <a:latin typeface="Calibri (Body)"/>
              </a:rPr>
              <a:t>	</a:t>
            </a:r>
            <a:r>
              <a:rPr lang="vi-VN" dirty="0">
                <a:latin typeface="Calibri (Body)"/>
              </a:rPr>
              <a:t>+ Tăng cường dinh dưỡng. </a:t>
            </a:r>
            <a:endParaRPr lang="en-US" dirty="0">
              <a:latin typeface="Calibri (Body)"/>
            </a:endParaRPr>
          </a:p>
          <a:p>
            <a:pPr marL="0" indent="0">
              <a:buNone/>
            </a:pPr>
            <a:r>
              <a:rPr lang="en-US" dirty="0">
                <a:latin typeface="Calibri (Body)"/>
              </a:rPr>
              <a:t>	</a:t>
            </a:r>
            <a:r>
              <a:rPr lang="vi-VN" dirty="0">
                <a:latin typeface="Calibri (Body)"/>
              </a:rPr>
              <a:t>+ Phòng ngừa giun sán. </a:t>
            </a:r>
            <a:endParaRPr lang="en-US" dirty="0">
              <a:latin typeface="Calibri (Body)"/>
            </a:endParaRPr>
          </a:p>
          <a:p>
            <a:pPr marL="0" indent="0">
              <a:buNone/>
            </a:pPr>
            <a:r>
              <a:rPr lang="vi-VN" dirty="0">
                <a:latin typeface="Calibri (Body)"/>
              </a:rPr>
              <a:t>- Điều trị đặc hiệu:</a:t>
            </a:r>
          </a:p>
          <a:p>
            <a:pPr marL="0" indent="0">
              <a:buNone/>
            </a:pPr>
            <a:r>
              <a:rPr lang="en-US" dirty="0">
                <a:latin typeface="Calibri (Body)"/>
              </a:rPr>
              <a:t>	</a:t>
            </a:r>
            <a:r>
              <a:rPr lang="vi-VN" dirty="0">
                <a:latin typeface="Calibri (Body)"/>
              </a:rPr>
              <a:t>+ Chế độ ăn giàu đạm và sắt. </a:t>
            </a:r>
            <a:endParaRPr lang="en-US" dirty="0">
              <a:latin typeface="Calibri (Body)"/>
            </a:endParaRPr>
          </a:p>
          <a:p>
            <a:pPr marL="0" indent="0">
              <a:buNone/>
            </a:pPr>
            <a:r>
              <a:rPr lang="en-US" dirty="0">
                <a:latin typeface="Calibri (Body)"/>
              </a:rPr>
              <a:t>	</a:t>
            </a:r>
            <a:r>
              <a:rPr lang="vi-VN" dirty="0">
                <a:latin typeface="Calibri (Body)"/>
              </a:rPr>
              <a:t>+ Thuốc bổ sung Fe.</a:t>
            </a:r>
            <a:endParaRPr lang="en-US" dirty="0">
              <a:latin typeface="Calibri (Body)"/>
            </a:endParaRPr>
          </a:p>
          <a:p>
            <a:pPr marL="0" indent="0">
              <a:buNone/>
            </a:pPr>
            <a:r>
              <a:rPr lang="vi-VN" dirty="0">
                <a:latin typeface="Calibri (Body)"/>
              </a:rPr>
              <a:t>- Giáo dục chăm sóc bé</a:t>
            </a:r>
            <a:endParaRPr lang="en-US" dirty="0">
              <a:latin typeface="Calibri (Body)"/>
            </a:endParaRPr>
          </a:p>
        </p:txBody>
      </p:sp>
    </p:spTree>
    <p:extLst>
      <p:ext uri="{BB962C8B-B14F-4D97-AF65-F5344CB8AC3E}">
        <p14:creationId xmlns:p14="http://schemas.microsoft.com/office/powerpoint/2010/main" val="29383770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9166E-24F5-4615-91B1-C54ED41A9427}"/>
              </a:ext>
            </a:extLst>
          </p:cNvPr>
          <p:cNvSpPr>
            <a:spLocks noGrp="1"/>
          </p:cNvSpPr>
          <p:nvPr>
            <p:ph type="title"/>
          </p:nvPr>
        </p:nvSpPr>
        <p:spPr/>
        <p:txBody>
          <a:bodyPr/>
          <a:lstStyle/>
          <a:p>
            <a:r>
              <a:rPr lang="en-US" dirty="0"/>
              <a:t>XII. ĐIỀU TRỊ</a:t>
            </a:r>
          </a:p>
        </p:txBody>
      </p:sp>
      <p:sp>
        <p:nvSpPr>
          <p:cNvPr id="3" name="Content Placeholder 2">
            <a:extLst>
              <a:ext uri="{FF2B5EF4-FFF2-40B4-BE49-F238E27FC236}">
                <a16:creationId xmlns:a16="http://schemas.microsoft.com/office/drawing/2014/main" id="{7C18A09A-F561-45EE-8A79-F7D55250B249}"/>
              </a:ext>
            </a:extLst>
          </p:cNvPr>
          <p:cNvSpPr>
            <a:spLocks noGrp="1"/>
          </p:cNvSpPr>
          <p:nvPr>
            <p:ph idx="1"/>
          </p:nvPr>
        </p:nvSpPr>
        <p:spPr>
          <a:xfrm>
            <a:off x="838200" y="1571625"/>
            <a:ext cx="10515600" cy="4921250"/>
          </a:xfrm>
        </p:spPr>
        <p:txBody>
          <a:bodyPr>
            <a:normAutofit/>
          </a:bodyPr>
          <a:lstStyle/>
          <a:p>
            <a:pPr marL="0" indent="0">
              <a:buNone/>
            </a:pPr>
            <a:r>
              <a:rPr lang="en-US" dirty="0"/>
              <a:t>2/ </a:t>
            </a:r>
            <a:r>
              <a:rPr lang="en-US" dirty="0" err="1"/>
              <a:t>Điều</a:t>
            </a:r>
            <a:r>
              <a:rPr lang="en-US" dirty="0"/>
              <a:t> </a:t>
            </a:r>
            <a:r>
              <a:rPr lang="en-US" dirty="0" err="1"/>
              <a:t>trị</a:t>
            </a:r>
            <a:r>
              <a:rPr lang="en-US" dirty="0"/>
              <a:t> </a:t>
            </a:r>
            <a:r>
              <a:rPr lang="en-US" dirty="0" err="1"/>
              <a:t>cụ</a:t>
            </a:r>
            <a:r>
              <a:rPr lang="en-US" dirty="0"/>
              <a:t> </a:t>
            </a:r>
            <a:r>
              <a:rPr lang="en-US" dirty="0" err="1"/>
              <a:t>thể</a:t>
            </a:r>
            <a:r>
              <a:rPr lang="en-US" dirty="0"/>
              <a:t>:</a:t>
            </a:r>
          </a:p>
          <a:p>
            <a:pPr marL="0" indent="0">
              <a:buNone/>
            </a:pPr>
            <a:r>
              <a:rPr lang="vi-VN" dirty="0">
                <a:latin typeface="Calibri (Body)"/>
              </a:rPr>
              <a:t>- </a:t>
            </a:r>
            <a:r>
              <a:rPr lang="en-US" dirty="0">
                <a:latin typeface="Calibri (Body)"/>
              </a:rPr>
              <a:t>  </a:t>
            </a:r>
            <a:r>
              <a:rPr lang="vi-VN" strike="sngStrike" dirty="0">
                <a:latin typeface="Calibri (Body)"/>
              </a:rPr>
              <a:t>Cefuroxim 250mg</a:t>
            </a:r>
            <a:r>
              <a:rPr lang="en-US" strike="sngStrike" dirty="0">
                <a:latin typeface="Calibri (Body)"/>
              </a:rPr>
              <a:t> </a:t>
            </a:r>
            <a:r>
              <a:rPr lang="vi-VN" strike="sngStrike" dirty="0">
                <a:latin typeface="Calibri (Body)"/>
              </a:rPr>
              <a:t>1v x 2(u)</a:t>
            </a:r>
            <a:r>
              <a:rPr lang="en-US" strike="sngStrike" dirty="0">
                <a:latin typeface="Calibri (Body)"/>
              </a:rPr>
              <a:t> </a:t>
            </a:r>
            <a:r>
              <a:rPr lang="en-US" dirty="0" err="1">
                <a:solidFill>
                  <a:srgbClr val="FF0000"/>
                </a:solidFill>
                <a:latin typeface="Calibri (Body)"/>
              </a:rPr>
              <a:t>Amox</a:t>
            </a:r>
            <a:r>
              <a:rPr lang="en-US" dirty="0">
                <a:solidFill>
                  <a:srgbClr val="FF0000"/>
                </a:solidFill>
                <a:latin typeface="Calibri (Body)"/>
              </a:rPr>
              <a:t> </a:t>
            </a:r>
            <a:r>
              <a:rPr lang="en-US" dirty="0" err="1">
                <a:solidFill>
                  <a:srgbClr val="FF0000"/>
                </a:solidFill>
                <a:latin typeface="Calibri (Body)"/>
              </a:rPr>
              <a:t>liều</a:t>
            </a:r>
            <a:r>
              <a:rPr lang="en-US" dirty="0">
                <a:solidFill>
                  <a:srgbClr val="FF0000"/>
                </a:solidFill>
                <a:latin typeface="Calibri (Body)"/>
              </a:rPr>
              <a:t> </a:t>
            </a:r>
            <a:r>
              <a:rPr lang="en-US" dirty="0" err="1">
                <a:solidFill>
                  <a:srgbClr val="FF0000"/>
                </a:solidFill>
                <a:latin typeface="Calibri (Body)"/>
              </a:rPr>
              <a:t>cao</a:t>
            </a:r>
            <a:r>
              <a:rPr lang="en-US" dirty="0">
                <a:solidFill>
                  <a:srgbClr val="FF0000"/>
                </a:solidFill>
                <a:latin typeface="Calibri (Body)"/>
              </a:rPr>
              <a:t> 90mg/kg/</a:t>
            </a:r>
            <a:r>
              <a:rPr lang="en-US" dirty="0" err="1">
                <a:solidFill>
                  <a:srgbClr val="FF0000"/>
                </a:solidFill>
                <a:latin typeface="Calibri (Body)"/>
              </a:rPr>
              <a:t>ngày</a:t>
            </a:r>
            <a:endParaRPr lang="vi-VN" dirty="0">
              <a:solidFill>
                <a:srgbClr val="FF0000"/>
              </a:solidFill>
              <a:latin typeface="Calibri (Body)"/>
            </a:endParaRPr>
          </a:p>
          <a:p>
            <a:pPr marL="0" indent="0">
              <a:buNone/>
            </a:pPr>
            <a:r>
              <a:rPr lang="vi-VN" dirty="0">
                <a:latin typeface="Calibri (Body)"/>
              </a:rPr>
              <a:t>-</a:t>
            </a:r>
            <a:r>
              <a:rPr lang="en-US" dirty="0">
                <a:latin typeface="Calibri (Body)"/>
              </a:rPr>
              <a:t>  </a:t>
            </a:r>
            <a:r>
              <a:rPr lang="vi-VN" dirty="0">
                <a:latin typeface="Calibri (Body)"/>
              </a:rPr>
              <a:t> Hapacol 0.15g</a:t>
            </a:r>
            <a:r>
              <a:rPr lang="en-US" dirty="0">
                <a:latin typeface="Calibri (Body)"/>
              </a:rPr>
              <a:t> </a:t>
            </a:r>
            <a:r>
              <a:rPr lang="vi-VN" dirty="0">
                <a:latin typeface="Calibri (Body)"/>
              </a:rPr>
              <a:t>1,5 gói x 4 (u) khi sốt &gt;= 38.5</a:t>
            </a:r>
          </a:p>
          <a:p>
            <a:pPr>
              <a:buFontTx/>
              <a:buChar char="-"/>
            </a:pPr>
            <a:r>
              <a:rPr lang="vi-VN" dirty="0">
                <a:latin typeface="Calibri (Body)"/>
              </a:rPr>
              <a:t>Ferlin 30mg/5ml</a:t>
            </a:r>
            <a:r>
              <a:rPr lang="en-US" dirty="0">
                <a:latin typeface="Calibri (Body)"/>
              </a:rPr>
              <a:t> </a:t>
            </a:r>
            <a:r>
              <a:rPr lang="vi-VN" dirty="0">
                <a:latin typeface="Calibri (Body)"/>
              </a:rPr>
              <a:t>5ml x 2 (u) (sau ăn 2h). </a:t>
            </a:r>
            <a:endParaRPr lang="en-US" dirty="0">
              <a:latin typeface="Calibri (Body)"/>
            </a:endParaRPr>
          </a:p>
          <a:p>
            <a:pPr>
              <a:buFontTx/>
              <a:buChar char="-"/>
            </a:pPr>
            <a:r>
              <a:rPr lang="vi-VN" dirty="0">
                <a:latin typeface="Calibri (Body)"/>
              </a:rPr>
              <a:t>Vitamin C 0,1g</a:t>
            </a:r>
            <a:r>
              <a:rPr lang="en-US" dirty="0">
                <a:latin typeface="Calibri (Body)"/>
              </a:rPr>
              <a:t> </a:t>
            </a:r>
            <a:r>
              <a:rPr lang="vi-VN" dirty="0">
                <a:latin typeface="Calibri (Body)"/>
              </a:rPr>
              <a:t>1v x 2 (u) (cùng với Ferlin). </a:t>
            </a:r>
            <a:endParaRPr lang="en-US" dirty="0">
              <a:latin typeface="Calibri (Body)"/>
            </a:endParaRPr>
          </a:p>
          <a:p>
            <a:pPr>
              <a:buFontTx/>
              <a:buChar char="-"/>
            </a:pPr>
            <a:r>
              <a:rPr lang="vi-VN" strike="sngStrike" dirty="0">
                <a:latin typeface="Calibri (Body)"/>
              </a:rPr>
              <a:t>Ho Astex</a:t>
            </a:r>
            <a:r>
              <a:rPr lang="en-US" strike="sngStrike" dirty="0">
                <a:latin typeface="Calibri (Body)"/>
              </a:rPr>
              <a:t> </a:t>
            </a:r>
            <a:r>
              <a:rPr lang="vi-VN" strike="sngStrike" dirty="0">
                <a:latin typeface="Calibri (Body)"/>
              </a:rPr>
              <a:t>5ml x 3(u)</a:t>
            </a:r>
          </a:p>
          <a:p>
            <a:pPr>
              <a:buFontTx/>
              <a:buChar char="-"/>
            </a:pPr>
            <a:r>
              <a:rPr lang="vi-VN" dirty="0">
                <a:latin typeface="Calibri (Body)"/>
              </a:rPr>
              <a:t>Kiểm tra lại lâm sàng, CTM sau 3 ngày</a:t>
            </a:r>
            <a:r>
              <a:rPr lang="vi-VN" strike="sngStrike" dirty="0">
                <a:latin typeface="Calibri (Body)"/>
              </a:rPr>
              <a:t>, xem xét chỉ định truyền máu</a:t>
            </a:r>
          </a:p>
          <a:p>
            <a:pPr>
              <a:buFontTx/>
              <a:buChar char="-"/>
            </a:pPr>
            <a:endParaRPr lang="vi-VN" dirty="0">
              <a:latin typeface="Calibri (Body)"/>
            </a:endParaRPr>
          </a:p>
        </p:txBody>
      </p:sp>
    </p:spTree>
    <p:extLst>
      <p:ext uri="{BB962C8B-B14F-4D97-AF65-F5344CB8AC3E}">
        <p14:creationId xmlns:p14="http://schemas.microsoft.com/office/powerpoint/2010/main" val="32601666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C92277-60C5-0D49-A6DC-390D3DDAAE25}"/>
              </a:ext>
            </a:extLst>
          </p:cNvPr>
          <p:cNvSpPr>
            <a:spLocks noGrp="1"/>
          </p:cNvSpPr>
          <p:nvPr>
            <p:ph idx="1"/>
          </p:nvPr>
        </p:nvSpPr>
        <p:spPr>
          <a:xfrm>
            <a:off x="838200" y="615462"/>
            <a:ext cx="10515600" cy="5561501"/>
          </a:xfrm>
        </p:spPr>
        <p:txBody>
          <a:bodyPr>
            <a:normAutofit/>
          </a:bodyPr>
          <a:lstStyle/>
          <a:p>
            <a:pPr>
              <a:buFontTx/>
              <a:buChar char="-"/>
            </a:pPr>
            <a:r>
              <a:rPr lang="vi-VN" dirty="0">
                <a:solidFill>
                  <a:srgbClr val="FF0000"/>
                </a:solidFill>
                <a:latin typeface="Calibri (Body)"/>
              </a:rPr>
              <a:t>Chế độ ăn :</a:t>
            </a:r>
            <a:r>
              <a:rPr lang="en-US" dirty="0">
                <a:solidFill>
                  <a:srgbClr val="FF0000"/>
                </a:solidFill>
                <a:latin typeface="Calibri (Body)"/>
              </a:rPr>
              <a:t> </a:t>
            </a:r>
          </a:p>
          <a:p>
            <a:pPr lvl="1">
              <a:buFontTx/>
              <a:buChar char="-"/>
            </a:pPr>
            <a:r>
              <a:rPr lang="en-US" dirty="0" err="1">
                <a:solidFill>
                  <a:srgbClr val="FF0000"/>
                </a:solidFill>
                <a:latin typeface="Calibri (Body)"/>
              </a:rPr>
              <a:t>Ăn</a:t>
            </a:r>
            <a:r>
              <a:rPr lang="en-US" dirty="0">
                <a:solidFill>
                  <a:srgbClr val="FF0000"/>
                </a:solidFill>
                <a:latin typeface="Calibri (Body)"/>
              </a:rPr>
              <a:t> </a:t>
            </a:r>
            <a:r>
              <a:rPr lang="en-US" dirty="0" err="1">
                <a:solidFill>
                  <a:srgbClr val="FF0000"/>
                </a:solidFill>
                <a:latin typeface="Calibri (Body)"/>
              </a:rPr>
              <a:t>cơm</a:t>
            </a:r>
            <a:r>
              <a:rPr lang="en-US" dirty="0">
                <a:solidFill>
                  <a:srgbClr val="FF0000"/>
                </a:solidFill>
                <a:latin typeface="Calibri (Body)"/>
              </a:rPr>
              <a:t> </a:t>
            </a:r>
            <a:r>
              <a:rPr lang="en-US" dirty="0" err="1">
                <a:solidFill>
                  <a:srgbClr val="FF0000"/>
                </a:solidFill>
                <a:latin typeface="Calibri (Body)"/>
              </a:rPr>
              <a:t>cùng</a:t>
            </a:r>
            <a:r>
              <a:rPr lang="en-US" dirty="0">
                <a:solidFill>
                  <a:srgbClr val="FF0000"/>
                </a:solidFill>
                <a:latin typeface="Calibri (Body)"/>
              </a:rPr>
              <a:t> </a:t>
            </a:r>
            <a:r>
              <a:rPr lang="en-US" dirty="0" err="1">
                <a:solidFill>
                  <a:srgbClr val="FF0000"/>
                </a:solidFill>
                <a:latin typeface="Calibri (Body)"/>
              </a:rPr>
              <a:t>gia</a:t>
            </a:r>
            <a:r>
              <a:rPr lang="en-US" dirty="0">
                <a:solidFill>
                  <a:srgbClr val="FF0000"/>
                </a:solidFill>
                <a:latin typeface="Calibri (Body)"/>
              </a:rPr>
              <a:t> </a:t>
            </a:r>
            <a:r>
              <a:rPr lang="en-US" dirty="0" err="1">
                <a:solidFill>
                  <a:srgbClr val="FF0000"/>
                </a:solidFill>
                <a:latin typeface="Calibri (Body)"/>
              </a:rPr>
              <a:t>đình</a:t>
            </a:r>
            <a:r>
              <a:rPr lang="en-US" dirty="0">
                <a:solidFill>
                  <a:srgbClr val="FF0000"/>
                </a:solidFill>
                <a:latin typeface="Calibri (Body)"/>
              </a:rPr>
              <a:t> </a:t>
            </a:r>
            <a:r>
              <a:rPr lang="en-US" dirty="0" err="1">
                <a:solidFill>
                  <a:srgbClr val="FF0000"/>
                </a:solidFill>
                <a:latin typeface="Calibri (Body)"/>
              </a:rPr>
              <a:t>ngày</a:t>
            </a:r>
            <a:r>
              <a:rPr lang="en-US" dirty="0">
                <a:solidFill>
                  <a:srgbClr val="FF0000"/>
                </a:solidFill>
                <a:latin typeface="Calibri (Body)"/>
              </a:rPr>
              <a:t> 3 </a:t>
            </a:r>
            <a:r>
              <a:rPr lang="en-US" dirty="0" err="1">
                <a:solidFill>
                  <a:srgbClr val="FF0000"/>
                </a:solidFill>
                <a:latin typeface="Calibri (Body)"/>
              </a:rPr>
              <a:t>cữ</a:t>
            </a:r>
            <a:r>
              <a:rPr lang="en-US" dirty="0">
                <a:solidFill>
                  <a:srgbClr val="FF0000"/>
                </a:solidFill>
                <a:latin typeface="Calibri (Body)"/>
              </a:rPr>
              <a:t> </a:t>
            </a:r>
            <a:r>
              <a:rPr lang="en-US" dirty="0" err="1">
                <a:solidFill>
                  <a:srgbClr val="FF0000"/>
                </a:solidFill>
                <a:latin typeface="Calibri (Body)"/>
              </a:rPr>
              <a:t>chính</a:t>
            </a:r>
            <a:r>
              <a:rPr lang="en-US" dirty="0">
                <a:solidFill>
                  <a:srgbClr val="FF0000"/>
                </a:solidFill>
                <a:latin typeface="Calibri (Body)"/>
              </a:rPr>
              <a:t>, </a:t>
            </a:r>
            <a:r>
              <a:rPr lang="en-US" dirty="0" err="1">
                <a:solidFill>
                  <a:srgbClr val="FF0000"/>
                </a:solidFill>
                <a:latin typeface="Calibri (Body)"/>
              </a:rPr>
              <a:t>tăng</a:t>
            </a:r>
            <a:r>
              <a:rPr lang="en-US" dirty="0">
                <a:solidFill>
                  <a:srgbClr val="FF0000"/>
                </a:solidFill>
                <a:latin typeface="Calibri (Body)"/>
              </a:rPr>
              <a:t> TA </a:t>
            </a:r>
            <a:r>
              <a:rPr lang="en-US" dirty="0" err="1">
                <a:solidFill>
                  <a:srgbClr val="FF0000"/>
                </a:solidFill>
                <a:latin typeface="Calibri (Body)"/>
              </a:rPr>
              <a:t>giàu</a:t>
            </a:r>
            <a:r>
              <a:rPr lang="en-US" dirty="0">
                <a:solidFill>
                  <a:srgbClr val="FF0000"/>
                </a:solidFill>
                <a:latin typeface="Calibri (Body)"/>
              </a:rPr>
              <a:t> </a:t>
            </a:r>
            <a:r>
              <a:rPr lang="en-US" dirty="0" err="1">
                <a:solidFill>
                  <a:srgbClr val="FF0000"/>
                </a:solidFill>
                <a:latin typeface="Calibri (Body)"/>
              </a:rPr>
              <a:t>chất</a:t>
            </a:r>
            <a:r>
              <a:rPr lang="en-US" dirty="0">
                <a:solidFill>
                  <a:srgbClr val="FF0000"/>
                </a:solidFill>
                <a:latin typeface="Calibri (Body)"/>
              </a:rPr>
              <a:t> </a:t>
            </a:r>
            <a:r>
              <a:rPr lang="en-US" dirty="0" err="1">
                <a:solidFill>
                  <a:srgbClr val="FF0000"/>
                </a:solidFill>
                <a:latin typeface="Calibri (Body)"/>
              </a:rPr>
              <a:t>sắt</a:t>
            </a:r>
            <a:r>
              <a:rPr lang="en-US" dirty="0">
                <a:solidFill>
                  <a:srgbClr val="FF0000"/>
                </a:solidFill>
                <a:latin typeface="Calibri (Body)"/>
              </a:rPr>
              <a:t> (</a:t>
            </a:r>
            <a:r>
              <a:rPr lang="en-US" dirty="0" err="1">
                <a:solidFill>
                  <a:srgbClr val="FF0000"/>
                </a:solidFill>
                <a:latin typeface="Calibri (Body)"/>
              </a:rPr>
              <a:t>thịt</a:t>
            </a:r>
            <a:r>
              <a:rPr lang="en-US" dirty="0">
                <a:solidFill>
                  <a:srgbClr val="FF0000"/>
                </a:solidFill>
                <a:latin typeface="Calibri (Body)"/>
              </a:rPr>
              <a:t> </a:t>
            </a:r>
            <a:r>
              <a:rPr lang="en-US" dirty="0" err="1">
                <a:solidFill>
                  <a:srgbClr val="FF0000"/>
                </a:solidFill>
                <a:latin typeface="Calibri (Body)"/>
              </a:rPr>
              <a:t>cá</a:t>
            </a:r>
            <a:r>
              <a:rPr lang="en-US" dirty="0">
                <a:solidFill>
                  <a:srgbClr val="FF0000"/>
                </a:solidFill>
                <a:latin typeface="Calibri (Body)"/>
              </a:rPr>
              <a:t> </a:t>
            </a:r>
            <a:r>
              <a:rPr lang="en-US" dirty="0" err="1">
                <a:solidFill>
                  <a:srgbClr val="FF0000"/>
                </a:solidFill>
                <a:latin typeface="Calibri (Body)"/>
              </a:rPr>
              <a:t>hải</a:t>
            </a:r>
            <a:r>
              <a:rPr lang="en-US" dirty="0">
                <a:solidFill>
                  <a:srgbClr val="FF0000"/>
                </a:solidFill>
                <a:latin typeface="Calibri (Body)"/>
              </a:rPr>
              <a:t> </a:t>
            </a:r>
            <a:r>
              <a:rPr lang="en-US" dirty="0" err="1">
                <a:solidFill>
                  <a:srgbClr val="FF0000"/>
                </a:solidFill>
                <a:latin typeface="Calibri (Body)"/>
              </a:rPr>
              <a:t>sản</a:t>
            </a:r>
            <a:r>
              <a:rPr lang="en-US" dirty="0">
                <a:solidFill>
                  <a:srgbClr val="FF0000"/>
                </a:solidFill>
                <a:latin typeface="Calibri (Body)"/>
              </a:rPr>
              <a:t>, </a:t>
            </a:r>
            <a:r>
              <a:rPr lang="en-US" dirty="0" err="1">
                <a:solidFill>
                  <a:srgbClr val="FF0000"/>
                </a:solidFill>
                <a:latin typeface="Calibri (Body)"/>
              </a:rPr>
              <a:t>râu</a:t>
            </a:r>
            <a:r>
              <a:rPr lang="en-US" dirty="0">
                <a:solidFill>
                  <a:srgbClr val="FF0000"/>
                </a:solidFill>
                <a:latin typeface="Calibri (Body)"/>
              </a:rPr>
              <a:t> </a:t>
            </a:r>
            <a:r>
              <a:rPr lang="en-US" dirty="0" err="1">
                <a:solidFill>
                  <a:srgbClr val="FF0000"/>
                </a:solidFill>
                <a:latin typeface="Calibri (Body)"/>
              </a:rPr>
              <a:t>xanh</a:t>
            </a:r>
            <a:r>
              <a:rPr lang="en-US" dirty="0">
                <a:solidFill>
                  <a:srgbClr val="FF0000"/>
                </a:solidFill>
                <a:latin typeface="Calibri (Body)"/>
              </a:rPr>
              <a:t>, </a:t>
            </a:r>
            <a:r>
              <a:rPr lang="en-US" dirty="0" err="1">
                <a:solidFill>
                  <a:srgbClr val="FF0000"/>
                </a:solidFill>
                <a:latin typeface="Calibri (Body)"/>
              </a:rPr>
              <a:t>gan</a:t>
            </a:r>
            <a:r>
              <a:rPr lang="en-US" dirty="0">
                <a:solidFill>
                  <a:srgbClr val="FF0000"/>
                </a:solidFill>
                <a:latin typeface="Calibri (Body)"/>
              </a:rPr>
              <a:t> </a:t>
            </a:r>
            <a:r>
              <a:rPr lang="en-US" dirty="0" err="1">
                <a:solidFill>
                  <a:srgbClr val="FF0000"/>
                </a:solidFill>
                <a:latin typeface="Calibri (Body)"/>
              </a:rPr>
              <a:t>huyết</a:t>
            </a:r>
            <a:r>
              <a:rPr lang="en-US" dirty="0">
                <a:solidFill>
                  <a:srgbClr val="FF0000"/>
                </a:solidFill>
                <a:latin typeface="Calibri (Body)"/>
              </a:rPr>
              <a:t>) </a:t>
            </a:r>
            <a:r>
              <a:rPr lang="en-US" dirty="0" err="1">
                <a:solidFill>
                  <a:srgbClr val="FF0000"/>
                </a:solidFill>
                <a:latin typeface="Calibri (Body)"/>
              </a:rPr>
              <a:t>và</a:t>
            </a:r>
            <a:r>
              <a:rPr lang="en-US" dirty="0">
                <a:solidFill>
                  <a:srgbClr val="FF0000"/>
                </a:solidFill>
                <a:latin typeface="Calibri (Body)"/>
              </a:rPr>
              <a:t> </a:t>
            </a:r>
            <a:r>
              <a:rPr lang="en-US" dirty="0" err="1">
                <a:solidFill>
                  <a:srgbClr val="FF0000"/>
                </a:solidFill>
                <a:latin typeface="Calibri (Body)"/>
              </a:rPr>
              <a:t>nhiều</a:t>
            </a:r>
            <a:r>
              <a:rPr lang="en-US" dirty="0">
                <a:solidFill>
                  <a:srgbClr val="FF0000"/>
                </a:solidFill>
                <a:latin typeface="Calibri (Body)"/>
              </a:rPr>
              <a:t> </a:t>
            </a:r>
            <a:r>
              <a:rPr lang="en-US" dirty="0" err="1">
                <a:solidFill>
                  <a:srgbClr val="FF0000"/>
                </a:solidFill>
                <a:latin typeface="Calibri (Body)"/>
              </a:rPr>
              <a:t>vitC</a:t>
            </a:r>
            <a:endParaRPr lang="en-US" dirty="0">
              <a:solidFill>
                <a:srgbClr val="FF0000"/>
              </a:solidFill>
              <a:latin typeface="Calibri (Body)"/>
            </a:endParaRPr>
          </a:p>
          <a:p>
            <a:pPr lvl="1">
              <a:buFontTx/>
              <a:buChar char="-"/>
            </a:pPr>
            <a:r>
              <a:rPr lang="en-US" dirty="0" err="1">
                <a:solidFill>
                  <a:srgbClr val="FF0000"/>
                </a:solidFill>
                <a:latin typeface="Calibri (Body)"/>
              </a:rPr>
              <a:t>Có</a:t>
            </a:r>
            <a:r>
              <a:rPr lang="en-US" dirty="0">
                <a:solidFill>
                  <a:srgbClr val="FF0000"/>
                </a:solidFill>
                <a:latin typeface="Calibri (Body)"/>
              </a:rPr>
              <a:t> </a:t>
            </a:r>
            <a:r>
              <a:rPr lang="en-US" dirty="0" err="1">
                <a:solidFill>
                  <a:srgbClr val="FF0000"/>
                </a:solidFill>
                <a:latin typeface="Calibri (Body)"/>
              </a:rPr>
              <a:t>thể</a:t>
            </a:r>
            <a:r>
              <a:rPr lang="en-US" dirty="0">
                <a:solidFill>
                  <a:srgbClr val="FF0000"/>
                </a:solidFill>
                <a:latin typeface="Calibri (Body)"/>
              </a:rPr>
              <a:t> </a:t>
            </a:r>
            <a:r>
              <a:rPr lang="en-US" dirty="0" err="1">
                <a:solidFill>
                  <a:srgbClr val="FF0000"/>
                </a:solidFill>
                <a:latin typeface="Calibri (Body)"/>
              </a:rPr>
              <a:t>duy</a:t>
            </a:r>
            <a:r>
              <a:rPr lang="en-US" dirty="0">
                <a:solidFill>
                  <a:srgbClr val="FF0000"/>
                </a:solidFill>
                <a:latin typeface="Calibri (Body)"/>
              </a:rPr>
              <a:t> </a:t>
            </a:r>
            <a:r>
              <a:rPr lang="en-US" dirty="0" err="1">
                <a:solidFill>
                  <a:srgbClr val="FF0000"/>
                </a:solidFill>
                <a:latin typeface="Calibri (Body)"/>
              </a:rPr>
              <a:t>trì</a:t>
            </a:r>
            <a:r>
              <a:rPr lang="en-US" dirty="0">
                <a:solidFill>
                  <a:srgbClr val="FF0000"/>
                </a:solidFill>
                <a:latin typeface="Calibri (Body)"/>
              </a:rPr>
              <a:t> </a:t>
            </a:r>
            <a:r>
              <a:rPr lang="en-US" dirty="0" err="1">
                <a:solidFill>
                  <a:srgbClr val="FF0000"/>
                </a:solidFill>
                <a:latin typeface="Calibri (Body)"/>
              </a:rPr>
              <a:t>sữ</a:t>
            </a:r>
            <a:r>
              <a:rPr lang="en-US" dirty="0">
                <a:solidFill>
                  <a:srgbClr val="FF0000"/>
                </a:solidFill>
                <a:latin typeface="Calibri (Body)"/>
              </a:rPr>
              <a:t> 400-500ml/</a:t>
            </a:r>
            <a:r>
              <a:rPr lang="en-US" dirty="0" err="1">
                <a:solidFill>
                  <a:srgbClr val="FF0000"/>
                </a:solidFill>
                <a:latin typeface="Calibri (Body)"/>
              </a:rPr>
              <a:t>ngày</a:t>
            </a:r>
            <a:r>
              <a:rPr lang="en-US" dirty="0">
                <a:solidFill>
                  <a:srgbClr val="FF0000"/>
                </a:solidFill>
                <a:latin typeface="Calibri (Body)"/>
              </a:rPr>
              <a:t> </a:t>
            </a:r>
            <a:r>
              <a:rPr lang="en-US" dirty="0" err="1">
                <a:solidFill>
                  <a:srgbClr val="FF0000"/>
                </a:solidFill>
                <a:latin typeface="Calibri (Body)"/>
              </a:rPr>
              <a:t>những</a:t>
            </a:r>
            <a:r>
              <a:rPr lang="en-US" dirty="0">
                <a:solidFill>
                  <a:srgbClr val="FF0000"/>
                </a:solidFill>
                <a:latin typeface="Calibri (Body)"/>
              </a:rPr>
              <a:t> ko </a:t>
            </a:r>
            <a:r>
              <a:rPr lang="en-US" dirty="0" err="1">
                <a:solidFill>
                  <a:srgbClr val="FF0000"/>
                </a:solidFill>
                <a:latin typeface="Calibri (Body)"/>
              </a:rPr>
              <a:t>được</a:t>
            </a:r>
            <a:r>
              <a:rPr lang="en-US" dirty="0">
                <a:solidFill>
                  <a:srgbClr val="FF0000"/>
                </a:solidFill>
                <a:latin typeface="Calibri (Body)"/>
              </a:rPr>
              <a:t> </a:t>
            </a:r>
            <a:r>
              <a:rPr lang="en-US" dirty="0" err="1">
                <a:solidFill>
                  <a:srgbClr val="FF0000"/>
                </a:solidFill>
                <a:latin typeface="Calibri (Body)"/>
              </a:rPr>
              <a:t>thay</a:t>
            </a:r>
            <a:r>
              <a:rPr lang="en-US" dirty="0">
                <a:solidFill>
                  <a:srgbClr val="FF0000"/>
                </a:solidFill>
                <a:latin typeface="Calibri (Body)"/>
              </a:rPr>
              <a:t> </a:t>
            </a:r>
            <a:r>
              <a:rPr lang="en-US" dirty="0" err="1">
                <a:solidFill>
                  <a:srgbClr val="FF0000"/>
                </a:solidFill>
                <a:latin typeface="Calibri (Body)"/>
              </a:rPr>
              <a:t>cho</a:t>
            </a:r>
            <a:r>
              <a:rPr lang="en-US" dirty="0">
                <a:solidFill>
                  <a:srgbClr val="FF0000"/>
                </a:solidFill>
                <a:latin typeface="Calibri (Body)"/>
              </a:rPr>
              <a:t> </a:t>
            </a:r>
            <a:r>
              <a:rPr lang="en-US" dirty="0" err="1">
                <a:solidFill>
                  <a:srgbClr val="FF0000"/>
                </a:solidFill>
                <a:latin typeface="Calibri (Body)"/>
              </a:rPr>
              <a:t>bữa</a:t>
            </a:r>
            <a:r>
              <a:rPr lang="en-US" dirty="0">
                <a:solidFill>
                  <a:srgbClr val="FF0000"/>
                </a:solidFill>
                <a:latin typeface="Calibri (Body)"/>
              </a:rPr>
              <a:t> </a:t>
            </a:r>
            <a:r>
              <a:rPr lang="en-US" dirty="0" err="1">
                <a:solidFill>
                  <a:srgbClr val="FF0000"/>
                </a:solidFill>
                <a:latin typeface="Calibri (Body)"/>
              </a:rPr>
              <a:t>ăn</a:t>
            </a:r>
            <a:r>
              <a:rPr lang="en-US" dirty="0">
                <a:solidFill>
                  <a:srgbClr val="FF0000"/>
                </a:solidFill>
                <a:latin typeface="Calibri (Body)"/>
              </a:rPr>
              <a:t> </a:t>
            </a:r>
            <a:r>
              <a:rPr lang="en-US" dirty="0" err="1">
                <a:solidFill>
                  <a:srgbClr val="FF0000"/>
                </a:solidFill>
                <a:latin typeface="Calibri (Body)"/>
              </a:rPr>
              <a:t>chính</a:t>
            </a:r>
            <a:r>
              <a:rPr lang="en-US" dirty="0">
                <a:solidFill>
                  <a:srgbClr val="FF0000"/>
                </a:solidFill>
                <a:latin typeface="Calibri (Body)"/>
              </a:rPr>
              <a:t>, </a:t>
            </a:r>
            <a:r>
              <a:rPr lang="en-US" dirty="0" err="1">
                <a:solidFill>
                  <a:srgbClr val="FF0000"/>
                </a:solidFill>
                <a:latin typeface="Calibri (Body)"/>
              </a:rPr>
              <a:t>các</a:t>
            </a:r>
            <a:r>
              <a:rPr lang="en-US" dirty="0">
                <a:solidFill>
                  <a:srgbClr val="FF0000"/>
                </a:solidFill>
                <a:latin typeface="Calibri (Body)"/>
              </a:rPr>
              <a:t> </a:t>
            </a:r>
            <a:r>
              <a:rPr lang="en-US" dirty="0" err="1">
                <a:solidFill>
                  <a:srgbClr val="FF0000"/>
                </a:solidFill>
                <a:latin typeface="Calibri (Body)"/>
              </a:rPr>
              <a:t>bữa</a:t>
            </a:r>
            <a:r>
              <a:rPr lang="en-US" dirty="0">
                <a:solidFill>
                  <a:srgbClr val="FF0000"/>
                </a:solidFill>
                <a:latin typeface="Calibri (Body)"/>
              </a:rPr>
              <a:t> </a:t>
            </a:r>
            <a:r>
              <a:rPr lang="en-US" dirty="0" err="1">
                <a:solidFill>
                  <a:srgbClr val="FF0000"/>
                </a:solidFill>
                <a:latin typeface="Calibri (Body)"/>
              </a:rPr>
              <a:t>ăn</a:t>
            </a:r>
            <a:r>
              <a:rPr lang="en-US" dirty="0">
                <a:solidFill>
                  <a:srgbClr val="FF0000"/>
                </a:solidFill>
                <a:latin typeface="Calibri (Body)"/>
              </a:rPr>
              <a:t> </a:t>
            </a:r>
            <a:r>
              <a:rPr lang="en-US" dirty="0" err="1">
                <a:solidFill>
                  <a:srgbClr val="FF0000"/>
                </a:solidFill>
                <a:latin typeface="Calibri (Body)"/>
              </a:rPr>
              <a:t>bé</a:t>
            </a:r>
            <a:r>
              <a:rPr lang="en-US" dirty="0">
                <a:solidFill>
                  <a:srgbClr val="FF0000"/>
                </a:solidFill>
                <a:latin typeface="Calibri (Body)"/>
              </a:rPr>
              <a:t> </a:t>
            </a:r>
            <a:r>
              <a:rPr lang="en-US" dirty="0" err="1">
                <a:solidFill>
                  <a:srgbClr val="FF0000"/>
                </a:solidFill>
                <a:latin typeface="Calibri (Body)"/>
              </a:rPr>
              <a:t>không</a:t>
            </a:r>
            <a:r>
              <a:rPr lang="en-US" dirty="0">
                <a:solidFill>
                  <a:srgbClr val="FF0000"/>
                </a:solidFill>
                <a:latin typeface="Calibri (Body)"/>
              </a:rPr>
              <a:t> </a:t>
            </a:r>
            <a:r>
              <a:rPr lang="en-US" dirty="0" err="1">
                <a:solidFill>
                  <a:srgbClr val="FF0000"/>
                </a:solidFill>
                <a:latin typeface="Calibri (Body)"/>
              </a:rPr>
              <a:t>ăn</a:t>
            </a:r>
            <a:r>
              <a:rPr lang="en-US" dirty="0">
                <a:solidFill>
                  <a:srgbClr val="FF0000"/>
                </a:solidFill>
                <a:latin typeface="Calibri (Body)"/>
              </a:rPr>
              <a:t> </a:t>
            </a:r>
            <a:r>
              <a:rPr lang="en-US" dirty="0" err="1">
                <a:solidFill>
                  <a:srgbClr val="FF0000"/>
                </a:solidFill>
                <a:latin typeface="Calibri (Body)"/>
              </a:rPr>
              <a:t>thì</a:t>
            </a:r>
            <a:r>
              <a:rPr lang="en-US" dirty="0">
                <a:solidFill>
                  <a:srgbClr val="FF0000"/>
                </a:solidFill>
                <a:latin typeface="Calibri (Body)"/>
              </a:rPr>
              <a:t> </a:t>
            </a:r>
            <a:r>
              <a:rPr lang="en-US" dirty="0" err="1">
                <a:solidFill>
                  <a:srgbClr val="FF0000"/>
                </a:solidFill>
                <a:latin typeface="Calibri (Body)"/>
              </a:rPr>
              <a:t>không</a:t>
            </a:r>
            <a:r>
              <a:rPr lang="en-US" dirty="0">
                <a:solidFill>
                  <a:srgbClr val="FF0000"/>
                </a:solidFill>
                <a:latin typeface="Calibri (Body)"/>
              </a:rPr>
              <a:t> </a:t>
            </a:r>
            <a:r>
              <a:rPr lang="en-US" dirty="0" err="1">
                <a:solidFill>
                  <a:srgbClr val="FF0000"/>
                </a:solidFill>
                <a:latin typeface="Calibri (Body)"/>
              </a:rPr>
              <a:t>được</a:t>
            </a:r>
            <a:r>
              <a:rPr lang="en-US" dirty="0">
                <a:solidFill>
                  <a:srgbClr val="FF0000"/>
                </a:solidFill>
                <a:latin typeface="Calibri (Body)"/>
              </a:rPr>
              <a:t> </a:t>
            </a:r>
            <a:r>
              <a:rPr lang="en-US" dirty="0" err="1">
                <a:solidFill>
                  <a:srgbClr val="FF0000"/>
                </a:solidFill>
                <a:latin typeface="Calibri (Body)"/>
              </a:rPr>
              <a:t>bù</a:t>
            </a:r>
            <a:r>
              <a:rPr lang="en-US" dirty="0">
                <a:solidFill>
                  <a:srgbClr val="FF0000"/>
                </a:solidFill>
                <a:latin typeface="Calibri (Body)"/>
              </a:rPr>
              <a:t> </a:t>
            </a:r>
            <a:r>
              <a:rPr lang="en-US" dirty="0" err="1">
                <a:solidFill>
                  <a:srgbClr val="FF0000"/>
                </a:solidFill>
                <a:latin typeface="Calibri (Body)"/>
              </a:rPr>
              <a:t>lại</a:t>
            </a:r>
            <a:r>
              <a:rPr lang="en-US" dirty="0">
                <a:solidFill>
                  <a:srgbClr val="FF0000"/>
                </a:solidFill>
                <a:latin typeface="Calibri (Body)"/>
              </a:rPr>
              <a:t> </a:t>
            </a:r>
            <a:r>
              <a:rPr lang="en-US" dirty="0" err="1">
                <a:solidFill>
                  <a:srgbClr val="FF0000"/>
                </a:solidFill>
                <a:latin typeface="Calibri (Body)"/>
              </a:rPr>
              <a:t>bằng</a:t>
            </a:r>
            <a:r>
              <a:rPr lang="en-US" dirty="0">
                <a:solidFill>
                  <a:srgbClr val="FF0000"/>
                </a:solidFill>
                <a:latin typeface="Calibri (Body)"/>
              </a:rPr>
              <a:t> </a:t>
            </a:r>
            <a:r>
              <a:rPr lang="en-US" dirty="0" err="1">
                <a:solidFill>
                  <a:srgbClr val="FF0000"/>
                </a:solidFill>
                <a:latin typeface="Calibri (Body)"/>
              </a:rPr>
              <a:t>sữa</a:t>
            </a:r>
            <a:endParaRPr lang="en-US" dirty="0">
              <a:solidFill>
                <a:srgbClr val="FF0000"/>
              </a:solidFill>
              <a:latin typeface="Calibri (Body)"/>
            </a:endParaRPr>
          </a:p>
          <a:p>
            <a:pPr>
              <a:buFontTx/>
              <a:buChar char="-"/>
            </a:pPr>
            <a:r>
              <a:rPr lang="en-US" dirty="0" err="1">
                <a:solidFill>
                  <a:srgbClr val="FF0000"/>
                </a:solidFill>
                <a:latin typeface="Calibri (Body)"/>
              </a:rPr>
              <a:t>Vấn</a:t>
            </a:r>
            <a:r>
              <a:rPr lang="en-US" dirty="0">
                <a:solidFill>
                  <a:srgbClr val="FF0000"/>
                </a:solidFill>
                <a:latin typeface="Calibri (Body)"/>
              </a:rPr>
              <a:t> </a:t>
            </a:r>
            <a:r>
              <a:rPr lang="en-US" dirty="0" err="1">
                <a:solidFill>
                  <a:srgbClr val="FF0000"/>
                </a:solidFill>
                <a:latin typeface="Calibri (Body)"/>
              </a:rPr>
              <a:t>đề</a:t>
            </a:r>
            <a:r>
              <a:rPr lang="en-US" dirty="0">
                <a:solidFill>
                  <a:srgbClr val="FF0000"/>
                </a:solidFill>
                <a:latin typeface="Calibri (Body)"/>
              </a:rPr>
              <a:t> </a:t>
            </a:r>
            <a:r>
              <a:rPr lang="en-US" dirty="0" err="1">
                <a:solidFill>
                  <a:srgbClr val="FF0000"/>
                </a:solidFill>
                <a:latin typeface="Calibri (Body)"/>
              </a:rPr>
              <a:t>ngộ</a:t>
            </a:r>
            <a:r>
              <a:rPr lang="en-US" dirty="0">
                <a:solidFill>
                  <a:srgbClr val="FF0000"/>
                </a:solidFill>
                <a:latin typeface="Calibri (Body)"/>
              </a:rPr>
              <a:t> </a:t>
            </a:r>
            <a:r>
              <a:rPr lang="en-US" dirty="0" err="1">
                <a:solidFill>
                  <a:srgbClr val="FF0000"/>
                </a:solidFill>
                <a:latin typeface="Calibri (Body)"/>
              </a:rPr>
              <a:t>độc</a:t>
            </a:r>
            <a:r>
              <a:rPr lang="en-US" dirty="0">
                <a:solidFill>
                  <a:srgbClr val="FF0000"/>
                </a:solidFill>
                <a:latin typeface="Calibri (Body)"/>
              </a:rPr>
              <a:t> </a:t>
            </a:r>
            <a:r>
              <a:rPr lang="en-US" dirty="0" err="1">
                <a:solidFill>
                  <a:srgbClr val="FF0000"/>
                </a:solidFill>
                <a:latin typeface="Calibri (Body)"/>
              </a:rPr>
              <a:t>chì</a:t>
            </a:r>
            <a:r>
              <a:rPr lang="en-US" dirty="0">
                <a:solidFill>
                  <a:srgbClr val="FF0000"/>
                </a:solidFill>
                <a:latin typeface="Calibri (Body)"/>
              </a:rPr>
              <a:t>:</a:t>
            </a:r>
          </a:p>
          <a:p>
            <a:pPr lvl="1">
              <a:buFontTx/>
              <a:buChar char="-"/>
            </a:pPr>
            <a:r>
              <a:rPr lang="en-US" dirty="0" err="1">
                <a:solidFill>
                  <a:srgbClr val="FF0000"/>
                </a:solidFill>
                <a:latin typeface="Calibri (Body)"/>
              </a:rPr>
              <a:t>Chụp</a:t>
            </a:r>
            <a:r>
              <a:rPr lang="en-US" dirty="0">
                <a:solidFill>
                  <a:srgbClr val="FF0000"/>
                </a:solidFill>
                <a:latin typeface="Calibri (Body)"/>
              </a:rPr>
              <a:t> </a:t>
            </a:r>
            <a:r>
              <a:rPr lang="en-US" dirty="0" err="1">
                <a:solidFill>
                  <a:srgbClr val="FF0000"/>
                </a:solidFill>
                <a:latin typeface="Calibri (Body)"/>
              </a:rPr>
              <a:t>Xquang</a:t>
            </a:r>
            <a:r>
              <a:rPr lang="en-US" dirty="0">
                <a:solidFill>
                  <a:srgbClr val="FF0000"/>
                </a:solidFill>
                <a:latin typeface="Calibri (Body)"/>
              </a:rPr>
              <a:t> </a:t>
            </a:r>
            <a:r>
              <a:rPr lang="en-US" dirty="0" err="1">
                <a:solidFill>
                  <a:srgbClr val="FF0000"/>
                </a:solidFill>
                <a:latin typeface="Calibri (Body)"/>
              </a:rPr>
              <a:t>bụng</a:t>
            </a:r>
            <a:r>
              <a:rPr lang="en-US" dirty="0">
                <a:solidFill>
                  <a:srgbClr val="FF0000"/>
                </a:solidFill>
                <a:latin typeface="Calibri (Body)"/>
              </a:rPr>
              <a:t> </a:t>
            </a:r>
            <a:r>
              <a:rPr lang="en-US" dirty="0" err="1">
                <a:solidFill>
                  <a:srgbClr val="FF0000"/>
                </a:solidFill>
                <a:latin typeface="Calibri (Body)"/>
              </a:rPr>
              <a:t>thấy</a:t>
            </a:r>
            <a:r>
              <a:rPr lang="en-US" dirty="0">
                <a:solidFill>
                  <a:srgbClr val="FF0000"/>
                </a:solidFill>
                <a:latin typeface="Calibri (Body)"/>
              </a:rPr>
              <a:t> </a:t>
            </a:r>
            <a:r>
              <a:rPr lang="en-US" dirty="0" err="1">
                <a:solidFill>
                  <a:srgbClr val="FF0000"/>
                </a:solidFill>
                <a:latin typeface="Calibri (Body)"/>
              </a:rPr>
              <a:t>các</a:t>
            </a:r>
            <a:r>
              <a:rPr lang="en-US" dirty="0">
                <a:solidFill>
                  <a:srgbClr val="FF0000"/>
                </a:solidFill>
                <a:latin typeface="Calibri (Body)"/>
              </a:rPr>
              <a:t> </a:t>
            </a:r>
            <a:r>
              <a:rPr lang="en-US" dirty="0" err="1">
                <a:solidFill>
                  <a:srgbClr val="FF0000"/>
                </a:solidFill>
                <a:latin typeface="Calibri (Body)"/>
              </a:rPr>
              <a:t>mảnh</a:t>
            </a:r>
            <a:r>
              <a:rPr lang="en-US" dirty="0">
                <a:solidFill>
                  <a:srgbClr val="FF0000"/>
                </a:solidFill>
                <a:latin typeface="Calibri (Body)"/>
              </a:rPr>
              <a:t> </a:t>
            </a:r>
            <a:r>
              <a:rPr lang="en-US" dirty="0" err="1">
                <a:solidFill>
                  <a:srgbClr val="FF0000"/>
                </a:solidFill>
                <a:latin typeface="Calibri (Body)"/>
              </a:rPr>
              <a:t>cản</a:t>
            </a:r>
            <a:r>
              <a:rPr lang="en-US" dirty="0">
                <a:solidFill>
                  <a:srgbClr val="FF0000"/>
                </a:solidFill>
                <a:latin typeface="Calibri (Body)"/>
              </a:rPr>
              <a:t> </a:t>
            </a:r>
            <a:r>
              <a:rPr lang="en-US" dirty="0" err="1">
                <a:solidFill>
                  <a:srgbClr val="FF0000"/>
                </a:solidFill>
                <a:latin typeface="Calibri (Body)"/>
              </a:rPr>
              <a:t>quang</a:t>
            </a:r>
            <a:r>
              <a:rPr lang="en-US" dirty="0">
                <a:solidFill>
                  <a:srgbClr val="FF0000"/>
                </a:solidFill>
                <a:latin typeface="Calibri (Body)"/>
              </a:rPr>
              <a:t> (</a:t>
            </a:r>
            <a:r>
              <a:rPr lang="en-US" dirty="0" err="1">
                <a:solidFill>
                  <a:srgbClr val="FF0000"/>
                </a:solidFill>
                <a:latin typeface="Calibri (Body)"/>
              </a:rPr>
              <a:t>hỏi</a:t>
            </a:r>
            <a:r>
              <a:rPr lang="en-US" dirty="0">
                <a:solidFill>
                  <a:srgbClr val="FF0000"/>
                </a:solidFill>
                <a:latin typeface="Calibri (Body)"/>
              </a:rPr>
              <a:t> </a:t>
            </a:r>
            <a:r>
              <a:rPr lang="en-US" dirty="0" err="1">
                <a:solidFill>
                  <a:srgbClr val="FF0000"/>
                </a:solidFill>
                <a:latin typeface="Calibri (Body)"/>
              </a:rPr>
              <a:t>người</a:t>
            </a:r>
            <a:r>
              <a:rPr lang="en-US" dirty="0">
                <a:solidFill>
                  <a:srgbClr val="FF0000"/>
                </a:solidFill>
                <a:latin typeface="Calibri (Body)"/>
              </a:rPr>
              <a:t> </a:t>
            </a:r>
            <a:r>
              <a:rPr lang="en-US" dirty="0" err="1">
                <a:solidFill>
                  <a:srgbClr val="FF0000"/>
                </a:solidFill>
                <a:latin typeface="Calibri (Body)"/>
              </a:rPr>
              <a:t>nhà</a:t>
            </a:r>
            <a:r>
              <a:rPr lang="en-US" dirty="0">
                <a:solidFill>
                  <a:srgbClr val="FF0000"/>
                </a:solidFill>
                <a:latin typeface="Calibri (Body)"/>
              </a:rPr>
              <a:t> </a:t>
            </a:r>
            <a:r>
              <a:rPr lang="en-US" dirty="0" err="1">
                <a:solidFill>
                  <a:srgbClr val="FF0000"/>
                </a:solidFill>
                <a:latin typeface="Calibri (Body)"/>
              </a:rPr>
              <a:t>bé</a:t>
            </a:r>
            <a:r>
              <a:rPr lang="en-US" dirty="0">
                <a:solidFill>
                  <a:srgbClr val="FF0000"/>
                </a:solidFill>
                <a:latin typeface="Calibri (Body)"/>
              </a:rPr>
              <a:t> </a:t>
            </a:r>
            <a:r>
              <a:rPr lang="en-US" dirty="0" err="1">
                <a:solidFill>
                  <a:srgbClr val="FF0000"/>
                </a:solidFill>
                <a:latin typeface="Calibri (Body)"/>
              </a:rPr>
              <a:t>ăn</a:t>
            </a:r>
            <a:r>
              <a:rPr lang="en-US" dirty="0">
                <a:solidFill>
                  <a:srgbClr val="FF0000"/>
                </a:solidFill>
                <a:latin typeface="Calibri (Body)"/>
              </a:rPr>
              <a:t> </a:t>
            </a:r>
            <a:r>
              <a:rPr lang="en-US" dirty="0" err="1">
                <a:solidFill>
                  <a:srgbClr val="FF0000"/>
                </a:solidFill>
                <a:latin typeface="Calibri (Body)"/>
              </a:rPr>
              <a:t>nhiều</a:t>
            </a:r>
            <a:r>
              <a:rPr lang="en-US" dirty="0">
                <a:solidFill>
                  <a:srgbClr val="FF0000"/>
                </a:solidFill>
                <a:latin typeface="Calibri (Body)"/>
              </a:rPr>
              <a:t> </a:t>
            </a:r>
            <a:r>
              <a:rPr lang="en-US" dirty="0" err="1">
                <a:solidFill>
                  <a:srgbClr val="FF0000"/>
                </a:solidFill>
                <a:latin typeface="Calibri (Body)"/>
              </a:rPr>
              <a:t>không</a:t>
            </a:r>
            <a:r>
              <a:rPr lang="en-US" dirty="0">
                <a:solidFill>
                  <a:srgbClr val="FF0000"/>
                </a:solidFill>
                <a:latin typeface="Calibri (Body)"/>
              </a:rPr>
              <a:t> </a:t>
            </a:r>
            <a:r>
              <a:rPr lang="en-US" dirty="0" err="1">
                <a:solidFill>
                  <a:srgbClr val="FF0000"/>
                </a:solidFill>
                <a:latin typeface="Calibri (Body)"/>
              </a:rPr>
              <a:t>để</a:t>
            </a:r>
            <a:r>
              <a:rPr lang="en-US" dirty="0">
                <a:solidFill>
                  <a:srgbClr val="FF0000"/>
                </a:solidFill>
                <a:latin typeface="Calibri (Body)"/>
              </a:rPr>
              <a:t> </a:t>
            </a:r>
            <a:r>
              <a:rPr lang="en-US" dirty="0" err="1">
                <a:solidFill>
                  <a:srgbClr val="FF0000"/>
                </a:solidFill>
                <a:latin typeface="Calibri (Body)"/>
              </a:rPr>
              <a:t>quyết</a:t>
            </a:r>
            <a:r>
              <a:rPr lang="en-US" dirty="0">
                <a:solidFill>
                  <a:srgbClr val="FF0000"/>
                </a:solidFill>
                <a:latin typeface="Calibri (Body)"/>
              </a:rPr>
              <a:t> </a:t>
            </a:r>
            <a:r>
              <a:rPr lang="en-US" dirty="0" err="1">
                <a:solidFill>
                  <a:srgbClr val="FF0000"/>
                </a:solidFill>
                <a:latin typeface="Calibri (Body)"/>
              </a:rPr>
              <a:t>định</a:t>
            </a:r>
            <a:r>
              <a:rPr lang="en-US" dirty="0">
                <a:solidFill>
                  <a:srgbClr val="FF0000"/>
                </a:solidFill>
                <a:latin typeface="Calibri (Body)"/>
              </a:rPr>
              <a:t> </a:t>
            </a:r>
            <a:r>
              <a:rPr lang="en-US" dirty="0" err="1">
                <a:solidFill>
                  <a:srgbClr val="FF0000"/>
                </a:solidFill>
                <a:latin typeface="Calibri (Body)"/>
              </a:rPr>
              <a:t>có</a:t>
            </a:r>
            <a:r>
              <a:rPr lang="en-US" dirty="0">
                <a:solidFill>
                  <a:srgbClr val="FF0000"/>
                </a:solidFill>
                <a:latin typeface="Calibri (Body)"/>
              </a:rPr>
              <a:t> </a:t>
            </a:r>
            <a:r>
              <a:rPr lang="en-US" dirty="0" err="1">
                <a:solidFill>
                  <a:srgbClr val="FF0000"/>
                </a:solidFill>
                <a:latin typeface="Calibri (Body)"/>
              </a:rPr>
              <a:t>chụp</a:t>
            </a:r>
            <a:r>
              <a:rPr lang="en-US" dirty="0">
                <a:solidFill>
                  <a:srgbClr val="FF0000"/>
                </a:solidFill>
                <a:latin typeface="Calibri (Body)"/>
              </a:rPr>
              <a:t> hay </a:t>
            </a:r>
            <a:r>
              <a:rPr lang="en-US" dirty="0" err="1">
                <a:solidFill>
                  <a:srgbClr val="FF0000"/>
                </a:solidFill>
                <a:latin typeface="Calibri (Body)"/>
              </a:rPr>
              <a:t>không</a:t>
            </a:r>
            <a:r>
              <a:rPr lang="en-US" dirty="0">
                <a:solidFill>
                  <a:srgbClr val="FF0000"/>
                </a:solidFill>
                <a:latin typeface="Calibri (Body)"/>
              </a:rPr>
              <a:t>)</a:t>
            </a:r>
          </a:p>
          <a:p>
            <a:pPr lvl="1">
              <a:buFontTx/>
              <a:buChar char="-"/>
            </a:pPr>
            <a:r>
              <a:rPr lang="en-US" dirty="0" err="1">
                <a:solidFill>
                  <a:srgbClr val="FF0000"/>
                </a:solidFill>
                <a:latin typeface="Calibri (Body)"/>
              </a:rPr>
              <a:t>Định</a:t>
            </a:r>
            <a:r>
              <a:rPr lang="en-US" dirty="0">
                <a:solidFill>
                  <a:srgbClr val="FF0000"/>
                </a:solidFill>
                <a:latin typeface="Calibri (Body)"/>
              </a:rPr>
              <a:t> </a:t>
            </a:r>
            <a:r>
              <a:rPr lang="en-US" dirty="0" err="1">
                <a:solidFill>
                  <a:srgbClr val="FF0000"/>
                </a:solidFill>
                <a:latin typeface="Calibri (Body)"/>
              </a:rPr>
              <a:t>lượng</a:t>
            </a:r>
            <a:r>
              <a:rPr lang="en-US" dirty="0">
                <a:solidFill>
                  <a:srgbClr val="FF0000"/>
                </a:solidFill>
                <a:latin typeface="Calibri (Body)"/>
              </a:rPr>
              <a:t> </a:t>
            </a:r>
            <a:r>
              <a:rPr lang="en-US" dirty="0" err="1">
                <a:solidFill>
                  <a:srgbClr val="FF0000"/>
                </a:solidFill>
                <a:latin typeface="Calibri (Body)"/>
              </a:rPr>
              <a:t>chì</a:t>
            </a:r>
            <a:r>
              <a:rPr lang="en-US" dirty="0">
                <a:solidFill>
                  <a:srgbClr val="FF0000"/>
                </a:solidFill>
                <a:latin typeface="Calibri (Body)"/>
              </a:rPr>
              <a:t>/</a:t>
            </a:r>
            <a:r>
              <a:rPr lang="en-US" dirty="0" err="1">
                <a:solidFill>
                  <a:srgbClr val="FF0000"/>
                </a:solidFill>
                <a:latin typeface="Calibri (Body)"/>
              </a:rPr>
              <a:t>máu</a:t>
            </a:r>
            <a:endParaRPr lang="en-US" dirty="0">
              <a:solidFill>
                <a:srgbClr val="FF0000"/>
              </a:solidFill>
              <a:latin typeface="Calibri (Body)"/>
            </a:endParaRPr>
          </a:p>
          <a:p>
            <a:pPr>
              <a:buFontTx/>
              <a:buChar char="-"/>
            </a:pPr>
            <a:r>
              <a:rPr lang="vi-VN" dirty="0">
                <a:latin typeface="Calibri (Body)"/>
              </a:rPr>
              <a:t>Vệ sinh thân thể: không đi chân đất. </a:t>
            </a:r>
            <a:endParaRPr lang="en-US" dirty="0">
              <a:latin typeface="Calibri (Body)"/>
            </a:endParaRPr>
          </a:p>
          <a:p>
            <a:pPr>
              <a:buFontTx/>
              <a:buChar char="-"/>
            </a:pPr>
            <a:r>
              <a:rPr lang="vi-VN" dirty="0">
                <a:latin typeface="Calibri (Body)"/>
              </a:rPr>
              <a:t>Giáo dục chăm sóc bé: hướng dẫn, theo dõi ăn uống của bé</a:t>
            </a:r>
            <a:endParaRPr lang="en-US" dirty="0">
              <a:latin typeface="Calibri (Body)"/>
            </a:endParaRPr>
          </a:p>
          <a:p>
            <a:endParaRPr lang="en-VN" dirty="0"/>
          </a:p>
        </p:txBody>
      </p:sp>
    </p:spTree>
    <p:extLst>
      <p:ext uri="{BB962C8B-B14F-4D97-AF65-F5344CB8AC3E}">
        <p14:creationId xmlns:p14="http://schemas.microsoft.com/office/powerpoint/2010/main" val="29657738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6DD3D-B239-4987-A35B-5AEBE87D8221}"/>
              </a:ext>
            </a:extLst>
          </p:cNvPr>
          <p:cNvSpPr>
            <a:spLocks noGrp="1"/>
          </p:cNvSpPr>
          <p:nvPr>
            <p:ph type="title"/>
          </p:nvPr>
        </p:nvSpPr>
        <p:spPr/>
        <p:txBody>
          <a:bodyPr/>
          <a:lstStyle/>
          <a:p>
            <a:r>
              <a:rPr lang="en-US" dirty="0"/>
              <a:t>II. LÝ DO NHẬP VIỆN</a:t>
            </a:r>
          </a:p>
        </p:txBody>
      </p:sp>
      <p:sp>
        <p:nvSpPr>
          <p:cNvPr id="3" name="Content Placeholder 2">
            <a:extLst>
              <a:ext uri="{FF2B5EF4-FFF2-40B4-BE49-F238E27FC236}">
                <a16:creationId xmlns:a16="http://schemas.microsoft.com/office/drawing/2014/main" id="{950F0082-DC5C-4DFC-A5BF-425E85002E61}"/>
              </a:ext>
            </a:extLst>
          </p:cNvPr>
          <p:cNvSpPr>
            <a:spLocks noGrp="1"/>
          </p:cNvSpPr>
          <p:nvPr>
            <p:ph idx="1"/>
          </p:nvPr>
        </p:nvSpPr>
        <p:spPr/>
        <p:txBody>
          <a:bodyPr/>
          <a:lstStyle/>
          <a:p>
            <a:pPr marL="0" indent="0">
              <a:buNone/>
            </a:pPr>
            <a:r>
              <a:rPr lang="en-US" dirty="0" err="1"/>
              <a:t>Sốt</a:t>
            </a:r>
            <a:r>
              <a:rPr lang="en-US" dirty="0"/>
              <a:t> N3</a:t>
            </a:r>
          </a:p>
        </p:txBody>
      </p:sp>
    </p:spTree>
    <p:extLst>
      <p:ext uri="{BB962C8B-B14F-4D97-AF65-F5344CB8AC3E}">
        <p14:creationId xmlns:p14="http://schemas.microsoft.com/office/powerpoint/2010/main" val="15134882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EFB92-9B63-458E-8049-65678C79470D}"/>
              </a:ext>
            </a:extLst>
          </p:cNvPr>
          <p:cNvSpPr>
            <a:spLocks noGrp="1"/>
          </p:cNvSpPr>
          <p:nvPr>
            <p:ph type="title"/>
          </p:nvPr>
        </p:nvSpPr>
        <p:spPr/>
        <p:txBody>
          <a:bodyPr/>
          <a:lstStyle/>
          <a:p>
            <a:r>
              <a:rPr lang="en-US" dirty="0"/>
              <a:t>III. BỆNH SỬ</a:t>
            </a:r>
          </a:p>
        </p:txBody>
      </p:sp>
      <p:sp>
        <p:nvSpPr>
          <p:cNvPr id="3" name="Content Placeholder 2">
            <a:extLst>
              <a:ext uri="{FF2B5EF4-FFF2-40B4-BE49-F238E27FC236}">
                <a16:creationId xmlns:a16="http://schemas.microsoft.com/office/drawing/2014/main" id="{97903448-76EC-421F-9383-2DC7CE523FD4}"/>
              </a:ext>
            </a:extLst>
          </p:cNvPr>
          <p:cNvSpPr>
            <a:spLocks noGrp="1"/>
          </p:cNvSpPr>
          <p:nvPr>
            <p:ph idx="1"/>
          </p:nvPr>
        </p:nvSpPr>
        <p:spPr/>
        <p:txBody>
          <a:bodyPr>
            <a:normAutofit fontScale="85000" lnSpcReduction="20000"/>
          </a:bodyPr>
          <a:lstStyle/>
          <a:p>
            <a:pPr marL="0" indent="0">
              <a:buNone/>
            </a:pPr>
            <a:r>
              <a:rPr lang="en-US" sz="2400" dirty="0">
                <a:latin typeface="Calibri" panose="020F0502020204030204" pitchFamily="34" charset="0"/>
                <a:cs typeface="Calibri" panose="020F0502020204030204" pitchFamily="34" charset="0"/>
              </a:rPr>
              <a:t>N1- N3: </a:t>
            </a:r>
            <a:r>
              <a:rPr lang="en-US" sz="2400" dirty="0" err="1">
                <a:latin typeface="Calibri" panose="020F0502020204030204" pitchFamily="34" charset="0"/>
                <a:cs typeface="Calibri" panose="020F0502020204030204" pitchFamily="34" charset="0"/>
              </a:rPr>
              <a:t>em</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sốt</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tmax</a:t>
            </a:r>
            <a:r>
              <a:rPr lang="en-US" sz="2400" dirty="0">
                <a:latin typeface="Calibri" panose="020F0502020204030204" pitchFamily="34" charset="0"/>
                <a:cs typeface="Calibri" panose="020F0502020204030204" pitchFamily="34" charset="0"/>
              </a:rPr>
              <a:t> 40 </a:t>
            </a:r>
            <a:r>
              <a:rPr lang="en-US" sz="2400" dirty="0" err="1">
                <a:latin typeface="Calibri" panose="020F0502020204030204" pitchFamily="34" charset="0"/>
                <a:cs typeface="Calibri" panose="020F0502020204030204" pitchFamily="34" charset="0"/>
              </a:rPr>
              <a:t>độ</a:t>
            </a:r>
            <a:r>
              <a:rPr lang="en-US" sz="2400" dirty="0">
                <a:latin typeface="Calibri" panose="020F0502020204030204" pitchFamily="34" charset="0"/>
                <a:cs typeface="Calibri" panose="020F0502020204030204" pitchFamily="34" charset="0"/>
              </a:rPr>
              <a:t> C, ho </a:t>
            </a:r>
            <a:r>
              <a:rPr lang="en-US" sz="2400" dirty="0" err="1">
                <a:latin typeface="Calibri" panose="020F0502020204030204" pitchFamily="34" charset="0"/>
                <a:cs typeface="Calibri" panose="020F0502020204030204" pitchFamily="34" charset="0"/>
              </a:rPr>
              <a:t>có</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đàm</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đặc</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sổ</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mũi</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ít</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ói</a:t>
            </a:r>
            <a:r>
              <a:rPr lang="en-US" sz="2400" dirty="0">
                <a:latin typeface="Calibri" panose="020F0502020204030204" pitchFamily="34" charset="0"/>
                <a:cs typeface="Calibri" panose="020F0502020204030204" pitchFamily="34" charset="0"/>
              </a:rPr>
              <a:t> 2 </a:t>
            </a:r>
            <a:r>
              <a:rPr lang="en-US" sz="2400" dirty="0" err="1">
                <a:latin typeface="Calibri" panose="020F0502020204030204" pitchFamily="34" charset="0"/>
                <a:cs typeface="Calibri" panose="020F0502020204030204" pitchFamily="34" charset="0"/>
              </a:rPr>
              <a:t>lần</a:t>
            </a:r>
            <a:r>
              <a:rPr lang="en-US" sz="2400" dirty="0">
                <a:latin typeface="Calibri" panose="020F0502020204030204" pitchFamily="34" charset="0"/>
                <a:cs typeface="Calibri" panose="020F0502020204030204" pitchFamily="34" charset="0"/>
              </a:rPr>
              <a:t>, ra </a:t>
            </a:r>
            <a:r>
              <a:rPr lang="en-US" sz="2400" dirty="0" err="1">
                <a:latin typeface="Calibri" panose="020F0502020204030204" pitchFamily="34" charset="0"/>
                <a:cs typeface="Calibri" panose="020F0502020204030204" pitchFamily="34" charset="0"/>
              </a:rPr>
              <a:t>thức</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ăn</a:t>
            </a:r>
            <a:endParaRPr lang="en-US" sz="2400" dirty="0">
              <a:latin typeface="Calibri" panose="020F0502020204030204" pitchFamily="34" charset="0"/>
              <a:cs typeface="Calibri" panose="020F0502020204030204" pitchFamily="34" charset="0"/>
            </a:endParaRPr>
          </a:p>
          <a:p>
            <a:pPr marL="0" indent="0">
              <a:buNone/>
            </a:pPr>
            <a:r>
              <a:rPr lang="en-US" sz="2400" dirty="0" err="1">
                <a:latin typeface="Calibri" panose="020F0502020204030204" pitchFamily="34" charset="0"/>
                <a:cs typeface="Calibri" panose="020F0502020204030204" pitchFamily="34" charset="0"/>
              </a:rPr>
              <a:t>không</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lẫn</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máu</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tiểu</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vàng</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trong</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tiêu</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phân</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vàng</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đóng</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khuôn</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không</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đau</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bụng</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không</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thở</a:t>
            </a:r>
            <a:endParaRPr lang="en-US" sz="2400" dirty="0">
              <a:latin typeface="Calibri" panose="020F0502020204030204" pitchFamily="34" charset="0"/>
              <a:cs typeface="Calibri" panose="020F0502020204030204" pitchFamily="34" charset="0"/>
            </a:endParaRPr>
          </a:p>
          <a:p>
            <a:pPr marL="0" indent="0">
              <a:buNone/>
            </a:pPr>
            <a:r>
              <a:rPr lang="en-US" sz="2400" dirty="0" err="1">
                <a:latin typeface="Calibri" panose="020F0502020204030204" pitchFamily="34" charset="0"/>
                <a:cs typeface="Calibri" panose="020F0502020204030204" pitchFamily="34" charset="0"/>
              </a:rPr>
              <a:t>mệt</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không</a:t>
            </a:r>
            <a:r>
              <a:rPr lang="en-US" sz="2400" dirty="0">
                <a:latin typeface="Calibri" panose="020F0502020204030204" pitchFamily="34" charset="0"/>
                <a:cs typeface="Calibri" panose="020F0502020204030204" pitchFamily="34" charset="0"/>
              </a:rPr>
              <a:t> co </a:t>
            </a:r>
            <a:r>
              <a:rPr lang="en-US" sz="2400" dirty="0" err="1">
                <a:latin typeface="Calibri" panose="020F0502020204030204" pitchFamily="34" charset="0"/>
                <a:cs typeface="Calibri" panose="020F0502020204030204" pitchFamily="34" charset="0"/>
              </a:rPr>
              <a:t>giật</a:t>
            </a:r>
            <a:r>
              <a:rPr lang="en-US" sz="2400" dirty="0">
                <a:latin typeface="Calibri" panose="020F0502020204030204" pitchFamily="34" charset="0"/>
                <a:cs typeface="Calibri" panose="020F0502020204030204" pitchFamily="34" charset="0"/>
              </a:rPr>
              <a:t> li </a:t>
            </a:r>
            <a:r>
              <a:rPr lang="en-US" sz="2400" dirty="0" err="1">
                <a:latin typeface="Calibri" panose="020F0502020204030204" pitchFamily="34" charset="0"/>
                <a:cs typeface="Calibri" panose="020F0502020204030204" pitchFamily="34" charset="0"/>
              </a:rPr>
              <a:t>bì</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không</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chảy</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mủ</a:t>
            </a:r>
            <a:r>
              <a:rPr lang="en-US" sz="2400" dirty="0">
                <a:latin typeface="Calibri" panose="020F0502020204030204" pitchFamily="34" charset="0"/>
                <a:cs typeface="Calibri" panose="020F0502020204030204" pitchFamily="34" charset="0"/>
              </a:rPr>
              <a:t> tai, </a:t>
            </a:r>
            <a:r>
              <a:rPr lang="en-US" sz="2400" dirty="0" err="1">
                <a:latin typeface="Calibri" panose="020F0502020204030204" pitchFamily="34" charset="0"/>
                <a:cs typeface="Calibri" panose="020F0502020204030204" pitchFamily="34" charset="0"/>
              </a:rPr>
              <a:t>không</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nổi</a:t>
            </a:r>
            <a:r>
              <a:rPr lang="en-US" sz="2400" dirty="0">
                <a:latin typeface="Calibri" panose="020F0502020204030204" pitchFamily="34" charset="0"/>
                <a:cs typeface="Calibri" panose="020F0502020204030204" pitchFamily="34" charset="0"/>
              </a:rPr>
              <a:t> ban =&gt; </a:t>
            </a:r>
            <a:r>
              <a:rPr lang="en-US" sz="2400" dirty="0" err="1">
                <a:latin typeface="Calibri" panose="020F0502020204030204" pitchFamily="34" charset="0"/>
                <a:cs typeface="Calibri" panose="020F0502020204030204" pitchFamily="34" charset="0"/>
              </a:rPr>
              <a:t>khám</a:t>
            </a:r>
            <a:r>
              <a:rPr lang="en-US" sz="2400" dirty="0">
                <a:latin typeface="Calibri" panose="020F0502020204030204" pitchFamily="34" charset="0"/>
                <a:cs typeface="Calibri" panose="020F0502020204030204" pitchFamily="34" charset="0"/>
              </a:rPr>
              <a:t> và NV </a:t>
            </a:r>
            <a:r>
              <a:rPr lang="en-US" sz="2400" dirty="0" err="1">
                <a:latin typeface="Calibri" panose="020F0502020204030204" pitchFamily="34" charset="0"/>
                <a:cs typeface="Calibri" panose="020F0502020204030204" pitchFamily="34" charset="0"/>
              </a:rPr>
              <a:t>tại</a:t>
            </a:r>
            <a:r>
              <a:rPr lang="en-US" sz="2400" dirty="0">
                <a:latin typeface="Calibri" panose="020F0502020204030204" pitchFamily="34" charset="0"/>
                <a:cs typeface="Calibri" panose="020F0502020204030204" pitchFamily="34" charset="0"/>
              </a:rPr>
              <a:t> BV </a:t>
            </a:r>
            <a:r>
              <a:rPr lang="en-US" sz="2400" dirty="0" err="1">
                <a:latin typeface="Calibri" panose="020F0502020204030204" pitchFamily="34" charset="0"/>
                <a:cs typeface="Calibri" panose="020F0502020204030204" pitchFamily="34" charset="0"/>
              </a:rPr>
              <a:t>Nhi</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Đồng</a:t>
            </a:r>
            <a:r>
              <a:rPr lang="en-US" sz="2400" dirty="0">
                <a:latin typeface="Calibri" panose="020F0502020204030204" pitchFamily="34" charset="0"/>
                <a:cs typeface="Calibri" panose="020F0502020204030204" pitchFamily="34" charset="0"/>
              </a:rPr>
              <a:t> 1.</a:t>
            </a:r>
          </a:p>
          <a:p>
            <a:pPr marL="0" indent="0">
              <a:buNone/>
            </a:pPr>
            <a:r>
              <a:rPr lang="en-US" sz="2400" dirty="0" err="1">
                <a:latin typeface="Calibri" panose="020F0502020204030204" pitchFamily="34" charset="0"/>
                <a:cs typeface="Calibri" panose="020F0502020204030204" pitchFamily="34" charset="0"/>
              </a:rPr>
              <a:t>Tình</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trạng</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lúc</a:t>
            </a:r>
            <a:r>
              <a:rPr lang="en-US" sz="2400" dirty="0">
                <a:latin typeface="Calibri" panose="020F0502020204030204" pitchFamily="34" charset="0"/>
                <a:cs typeface="Calibri" panose="020F0502020204030204" pitchFamily="34" charset="0"/>
              </a:rPr>
              <a:t> NV:</a:t>
            </a:r>
          </a:p>
          <a:p>
            <a:pPr marL="0" indent="0">
              <a:buNone/>
            </a:pPr>
            <a:r>
              <a:rPr lang="en-US" sz="2400" dirty="0">
                <a:latin typeface="Calibri" panose="020F0502020204030204" pitchFamily="34" charset="0"/>
                <a:cs typeface="Calibri" panose="020F0502020204030204" pitchFamily="34" charset="0"/>
              </a:rPr>
              <a:t>M: 120l/</a:t>
            </a:r>
            <a:r>
              <a:rPr lang="en-US" sz="2400" dirty="0" err="1">
                <a:latin typeface="Calibri" panose="020F0502020204030204" pitchFamily="34" charset="0"/>
                <a:cs typeface="Calibri" panose="020F0502020204030204" pitchFamily="34" charset="0"/>
              </a:rPr>
              <a:t>ph</a:t>
            </a:r>
            <a:r>
              <a:rPr lang="en-US" sz="2400" dirty="0">
                <a:latin typeface="Calibri" panose="020F0502020204030204" pitchFamily="34" charset="0"/>
                <a:cs typeface="Calibri" panose="020F0502020204030204" pitchFamily="34" charset="0"/>
              </a:rPr>
              <a:t>     HA: 90/60mmHg     NT: 25 </a:t>
            </a:r>
            <a:r>
              <a:rPr lang="en-US" sz="2400" dirty="0" err="1">
                <a:latin typeface="Calibri" panose="020F0502020204030204" pitchFamily="34" charset="0"/>
                <a:cs typeface="Calibri" panose="020F0502020204030204" pitchFamily="34" charset="0"/>
              </a:rPr>
              <a:t>lần</a:t>
            </a:r>
            <a:r>
              <a:rPr lang="en-US" sz="2400" dirty="0">
                <a:latin typeface="Calibri" panose="020F0502020204030204" pitchFamily="34" charset="0"/>
                <a:cs typeface="Calibri" panose="020F0502020204030204" pitchFamily="34" charset="0"/>
              </a:rPr>
              <a:t>/</a:t>
            </a:r>
            <a:r>
              <a:rPr lang="en-US" sz="2400" dirty="0" err="1">
                <a:latin typeface="Calibri" panose="020F0502020204030204" pitchFamily="34" charset="0"/>
                <a:cs typeface="Calibri" panose="020F0502020204030204" pitchFamily="34" charset="0"/>
              </a:rPr>
              <a:t>ph</a:t>
            </a:r>
            <a:r>
              <a:rPr lang="en-US" sz="2400" dirty="0">
                <a:latin typeface="Calibri" panose="020F0502020204030204" pitchFamily="34" charset="0"/>
                <a:cs typeface="Calibri" panose="020F0502020204030204" pitchFamily="34" charset="0"/>
              </a:rPr>
              <a:t>     NĐ: 37.6</a:t>
            </a:r>
          </a:p>
          <a:p>
            <a:pPr marL="0" indent="0">
              <a:buNone/>
            </a:pP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Em</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tỉnh</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môi</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hồng</a:t>
            </a:r>
            <a:r>
              <a:rPr lang="en-US" sz="2400" dirty="0">
                <a:latin typeface="Calibri" panose="020F0502020204030204" pitchFamily="34" charset="0"/>
                <a:cs typeface="Calibri" panose="020F0502020204030204" pitchFamily="34" charset="0"/>
              </a:rPr>
              <a:t>/</a:t>
            </a:r>
            <a:r>
              <a:rPr lang="en-US" sz="2400" dirty="0" err="1">
                <a:latin typeface="Calibri" panose="020F0502020204030204" pitchFamily="34" charset="0"/>
                <a:cs typeface="Calibri" panose="020F0502020204030204" pitchFamily="34" charset="0"/>
              </a:rPr>
              <a:t>Khí</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trời</a:t>
            </a:r>
            <a:r>
              <a:rPr lang="en-US" sz="2400" dirty="0">
                <a:latin typeface="Calibri" panose="020F0502020204030204" pitchFamily="34" charset="0"/>
                <a:cs typeface="Calibri" panose="020F0502020204030204" pitchFamily="34" charset="0"/>
              </a:rPr>
              <a:t> </a:t>
            </a:r>
          </a:p>
          <a:p>
            <a:pPr marL="0" indent="0">
              <a:buNone/>
            </a:pPr>
            <a:r>
              <a:rPr lang="en-US" sz="2400" dirty="0">
                <a:latin typeface="Calibri" panose="020F0502020204030204" pitchFamily="34" charset="0"/>
                <a:cs typeface="Calibri" panose="020F0502020204030204" pitchFamily="34" charset="0"/>
              </a:rPr>
              <a:t>+ Chi </a:t>
            </a:r>
            <a:r>
              <a:rPr lang="en-US" sz="2400" dirty="0" err="1">
                <a:latin typeface="Calibri" panose="020F0502020204030204" pitchFamily="34" charset="0"/>
                <a:cs typeface="Calibri" panose="020F0502020204030204" pitchFamily="34" charset="0"/>
              </a:rPr>
              <a:t>ấm</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mạch</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rõ</a:t>
            </a:r>
            <a:r>
              <a:rPr lang="en-US" sz="2400" dirty="0">
                <a:latin typeface="Calibri" panose="020F0502020204030204" pitchFamily="34" charset="0"/>
                <a:cs typeface="Calibri" panose="020F0502020204030204" pitchFamily="34" charset="0"/>
              </a:rPr>
              <a:t>. </a:t>
            </a:r>
          </a:p>
          <a:p>
            <a:pPr marL="0" indent="0">
              <a:buNone/>
            </a:pPr>
            <a:r>
              <a:rPr lang="en-US" sz="2400" dirty="0">
                <a:latin typeface="Calibri" panose="020F0502020204030204" pitchFamily="34" charset="0"/>
                <a:cs typeface="Calibri" panose="020F0502020204030204" pitchFamily="34" charset="0"/>
              </a:rPr>
              <a:t>+ Da </a:t>
            </a:r>
            <a:r>
              <a:rPr lang="en-US" sz="2400" dirty="0" err="1">
                <a:latin typeface="Calibri" panose="020F0502020204030204" pitchFamily="34" charset="0"/>
                <a:cs typeface="Calibri" panose="020F0502020204030204" pitchFamily="34" charset="0"/>
              </a:rPr>
              <a:t>xanh</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xao</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niêm</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nhạt</a:t>
            </a:r>
            <a:r>
              <a:rPr lang="en-US" sz="2400" dirty="0">
                <a:latin typeface="Calibri" panose="020F0502020204030204" pitchFamily="34" charset="0"/>
                <a:cs typeface="Calibri" panose="020F0502020204030204" pitchFamily="34" charset="0"/>
              </a:rPr>
              <a:t>.</a:t>
            </a:r>
          </a:p>
          <a:p>
            <a:pPr marL="0" indent="0">
              <a:buNone/>
            </a:pPr>
            <a:r>
              <a:rPr lang="en-US" sz="2400" dirty="0">
                <a:latin typeface="Calibri" panose="020F0502020204030204" pitchFamily="34" charset="0"/>
                <a:cs typeface="Calibri" panose="020F0502020204030204" pitchFamily="34" charset="0"/>
              </a:rPr>
              <a:t>+ Tim </a:t>
            </a:r>
            <a:r>
              <a:rPr lang="en-US" sz="2400" dirty="0" err="1">
                <a:latin typeface="Calibri" panose="020F0502020204030204" pitchFamily="34" charset="0"/>
                <a:cs typeface="Calibri" panose="020F0502020204030204" pitchFamily="34" charset="0"/>
              </a:rPr>
              <a:t>đều</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rõ</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phổi</a:t>
            </a:r>
            <a:r>
              <a:rPr lang="en-US" sz="2400" dirty="0">
                <a:latin typeface="Calibri" panose="020F0502020204030204" pitchFamily="34" charset="0"/>
                <a:cs typeface="Calibri" panose="020F0502020204030204" pitchFamily="34" charset="0"/>
              </a:rPr>
              <a:t> ran </a:t>
            </a:r>
            <a:r>
              <a:rPr lang="en-US" sz="2400" dirty="0" err="1">
                <a:latin typeface="Calibri" panose="020F0502020204030204" pitchFamily="34" charset="0"/>
                <a:cs typeface="Calibri" panose="020F0502020204030204" pitchFamily="34" charset="0"/>
              </a:rPr>
              <a:t>ngáy</a:t>
            </a:r>
            <a:r>
              <a:rPr lang="en-US" sz="2400" dirty="0">
                <a:latin typeface="Calibri" panose="020F0502020204030204" pitchFamily="34" charset="0"/>
                <a:cs typeface="Calibri" panose="020F0502020204030204" pitchFamily="34" charset="0"/>
              </a:rPr>
              <a:t> </a:t>
            </a:r>
          </a:p>
          <a:p>
            <a:pPr marL="0" indent="0">
              <a:buNone/>
            </a:pP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Bụng</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mềm</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gan</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lách</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không</a:t>
            </a:r>
            <a:r>
              <a:rPr lang="en-US" sz="2400" dirty="0">
                <a:latin typeface="Calibri" panose="020F0502020204030204" pitchFamily="34" charset="0"/>
                <a:cs typeface="Calibri" panose="020F0502020204030204" pitchFamily="34" charset="0"/>
              </a:rPr>
              <a:t> to. </a:t>
            </a:r>
          </a:p>
          <a:p>
            <a:pPr marL="0" indent="0">
              <a:buNone/>
            </a:pP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Amydal</a:t>
            </a:r>
            <a:r>
              <a:rPr lang="en-US" sz="2400" dirty="0">
                <a:latin typeface="Calibri" panose="020F0502020204030204" pitchFamily="34" charset="0"/>
                <a:cs typeface="Calibri" panose="020F0502020204030204" pitchFamily="34" charset="0"/>
              </a:rPr>
              <a:t> to, </a:t>
            </a:r>
            <a:r>
              <a:rPr lang="en-US" sz="2400" dirty="0" err="1">
                <a:latin typeface="Calibri" panose="020F0502020204030204" pitchFamily="34" charset="0"/>
                <a:cs typeface="Calibri" panose="020F0502020204030204" pitchFamily="34" charset="0"/>
              </a:rPr>
              <a:t>không</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mủ</a:t>
            </a:r>
            <a:endParaRPr lang="en-US" sz="2400" dirty="0">
              <a:latin typeface="Calibri" panose="020F0502020204030204" pitchFamily="34" charset="0"/>
              <a:cs typeface="Calibri" panose="020F0502020204030204" pitchFamily="34" charset="0"/>
            </a:endParaRPr>
          </a:p>
          <a:p>
            <a:pPr marL="0" indent="0">
              <a:buNone/>
            </a:pP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Không</a:t>
            </a:r>
            <a:r>
              <a:rPr lang="en-US" sz="2400" dirty="0">
                <a:latin typeface="Calibri" panose="020F0502020204030204" pitchFamily="34" charset="0"/>
                <a:cs typeface="Calibri" panose="020F0502020204030204" pitchFamily="34" charset="0"/>
              </a:rPr>
              <a:t> ban da.</a:t>
            </a:r>
          </a:p>
        </p:txBody>
      </p:sp>
    </p:spTree>
    <p:extLst>
      <p:ext uri="{BB962C8B-B14F-4D97-AF65-F5344CB8AC3E}">
        <p14:creationId xmlns:p14="http://schemas.microsoft.com/office/powerpoint/2010/main" val="17183716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7BE2C-41F6-44D5-A5D8-81D0C3DA256A}"/>
              </a:ext>
            </a:extLst>
          </p:cNvPr>
          <p:cNvSpPr>
            <a:spLocks noGrp="1"/>
          </p:cNvSpPr>
          <p:nvPr>
            <p:ph type="title"/>
          </p:nvPr>
        </p:nvSpPr>
        <p:spPr/>
        <p:txBody>
          <a:bodyPr/>
          <a:lstStyle/>
          <a:p>
            <a:r>
              <a:rPr lang="en-US" dirty="0"/>
              <a:t>III. BỆNH SỬ</a:t>
            </a:r>
          </a:p>
        </p:txBody>
      </p:sp>
      <p:sp>
        <p:nvSpPr>
          <p:cNvPr id="3" name="Content Placeholder 2">
            <a:extLst>
              <a:ext uri="{FF2B5EF4-FFF2-40B4-BE49-F238E27FC236}">
                <a16:creationId xmlns:a16="http://schemas.microsoft.com/office/drawing/2014/main" id="{41F966FC-90D9-4D7D-BF90-EB7197DD7FB2}"/>
              </a:ext>
            </a:extLst>
          </p:cNvPr>
          <p:cNvSpPr>
            <a:spLocks noGrp="1"/>
          </p:cNvSpPr>
          <p:nvPr>
            <p:ph idx="1"/>
          </p:nvPr>
        </p:nvSpPr>
        <p:spPr/>
        <p:txBody>
          <a:bodyPr>
            <a:normAutofit/>
          </a:bodyPr>
          <a:lstStyle/>
          <a:p>
            <a:pPr marL="0" indent="0">
              <a:buNone/>
            </a:pPr>
            <a:endParaRPr lang="en-US" sz="2000" dirty="0">
              <a:latin typeface="Calibri" panose="020F0502020204030204" pitchFamily="34" charset="0"/>
              <a:cs typeface="Calibri" panose="020F0502020204030204" pitchFamily="34" charset="0"/>
            </a:endParaRPr>
          </a:p>
          <a:p>
            <a:pPr marL="0" indent="0">
              <a:buNone/>
            </a:pPr>
            <a:r>
              <a:rPr lang="en-US" sz="2000" dirty="0">
                <a:solidFill>
                  <a:srgbClr val="FF0000"/>
                </a:solidFill>
                <a:latin typeface="Calibri" panose="020F0502020204030204" pitchFamily="34" charset="0"/>
                <a:cs typeface="Calibri" panose="020F0502020204030204" pitchFamily="34" charset="0"/>
              </a:rPr>
              <a:t>KHÔNG CÓ DIỄN TIẾN SAU NV</a:t>
            </a:r>
          </a:p>
          <a:p>
            <a:pPr marL="0" indent="0">
              <a:buNone/>
            </a:pPr>
            <a:endParaRPr lang="en-US"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360170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1DDA6-B407-4BFC-B80C-10BA3043274F}"/>
              </a:ext>
            </a:extLst>
          </p:cNvPr>
          <p:cNvSpPr>
            <a:spLocks noGrp="1"/>
          </p:cNvSpPr>
          <p:nvPr>
            <p:ph type="title"/>
          </p:nvPr>
        </p:nvSpPr>
        <p:spPr/>
        <p:txBody>
          <a:bodyPr/>
          <a:lstStyle/>
          <a:p>
            <a:r>
              <a:rPr lang="en-US" dirty="0"/>
              <a:t>IV. TIỀN CĂN</a:t>
            </a:r>
          </a:p>
        </p:txBody>
      </p:sp>
      <p:sp>
        <p:nvSpPr>
          <p:cNvPr id="3" name="Content Placeholder 2">
            <a:extLst>
              <a:ext uri="{FF2B5EF4-FFF2-40B4-BE49-F238E27FC236}">
                <a16:creationId xmlns:a16="http://schemas.microsoft.com/office/drawing/2014/main" id="{45AE23C9-8451-4C23-BCF4-F6E4E2009C6A}"/>
              </a:ext>
            </a:extLst>
          </p:cNvPr>
          <p:cNvSpPr>
            <a:spLocks noGrp="1"/>
          </p:cNvSpPr>
          <p:nvPr>
            <p:ph idx="1"/>
          </p:nvPr>
        </p:nvSpPr>
        <p:spPr/>
        <p:txBody>
          <a:bodyPr>
            <a:normAutofit/>
          </a:bodyPr>
          <a:lstStyle/>
          <a:p>
            <a:pPr marL="0" indent="0">
              <a:buNone/>
            </a:pPr>
            <a:r>
              <a:rPr lang="en-US" sz="2000" dirty="0"/>
              <a:t>1/ </a:t>
            </a:r>
            <a:r>
              <a:rPr lang="en-US" sz="2000" dirty="0" err="1"/>
              <a:t>Tiền</a:t>
            </a:r>
            <a:r>
              <a:rPr lang="en-US" sz="2000" dirty="0"/>
              <a:t> </a:t>
            </a:r>
            <a:r>
              <a:rPr lang="en-US" sz="2000" dirty="0" err="1"/>
              <a:t>căn</a:t>
            </a:r>
            <a:r>
              <a:rPr lang="en-US" sz="2000" dirty="0"/>
              <a:t> </a:t>
            </a:r>
            <a:r>
              <a:rPr lang="en-US" sz="2000" dirty="0" err="1"/>
              <a:t>bản</a:t>
            </a:r>
            <a:r>
              <a:rPr lang="en-US" sz="2000" dirty="0"/>
              <a:t> </a:t>
            </a:r>
            <a:r>
              <a:rPr lang="en-US" sz="2000" dirty="0" err="1"/>
              <a:t>thân</a:t>
            </a:r>
            <a:r>
              <a:rPr lang="en-US" sz="2000" dirty="0"/>
              <a:t>:</a:t>
            </a:r>
          </a:p>
          <a:p>
            <a:pPr marL="0" indent="0">
              <a:buNone/>
            </a:pPr>
            <a:r>
              <a:rPr lang="en-US" sz="2000" dirty="0">
                <a:latin typeface="Calibri" panose="020F0502020204030204" pitchFamily="34" charset="0"/>
                <a:cs typeface="Calibri" panose="020F0502020204030204" pitchFamily="34" charset="0"/>
              </a:rPr>
              <a:t>	</a:t>
            </a:r>
            <a:r>
              <a:rPr lang="vi-VN" sz="2000" dirty="0">
                <a:latin typeface="Calibri" panose="020F0502020204030204" pitchFamily="34" charset="0"/>
                <a:cs typeface="Calibri" panose="020F0502020204030204" pitchFamily="34" charset="0"/>
              </a:rPr>
              <a:t>a/ Sản khoa: </a:t>
            </a:r>
            <a:r>
              <a:rPr lang="en-US" sz="2000" dirty="0">
                <a:latin typeface="Calibri" panose="020F0502020204030204" pitchFamily="34" charset="0"/>
                <a:cs typeface="Calibri" panose="020F0502020204030204" pitchFamily="34" charset="0"/>
              </a:rPr>
              <a:t>C</a:t>
            </a:r>
            <a:r>
              <a:rPr lang="vi-VN" sz="2000" dirty="0">
                <a:latin typeface="Calibri" panose="020F0502020204030204" pitchFamily="34" charset="0"/>
                <a:cs typeface="Calibri" panose="020F0502020204030204" pitchFamily="34" charset="0"/>
              </a:rPr>
              <a:t>on 1/1, PARA 1001, sanh </a:t>
            </a:r>
            <a:r>
              <a:rPr lang="en-US" sz="2000" dirty="0">
                <a:latin typeface="Calibri" panose="020F0502020204030204" pitchFamily="34" charset="0"/>
                <a:cs typeface="Calibri" panose="020F0502020204030204" pitchFamily="34" charset="0"/>
              </a:rPr>
              <a:t>non </a:t>
            </a:r>
            <a:r>
              <a:rPr lang="vi-VN" sz="2000" dirty="0">
                <a:latin typeface="Calibri" panose="020F0502020204030204" pitchFamily="34" charset="0"/>
                <a:cs typeface="Calibri" panose="020F0502020204030204" pitchFamily="34" charset="0"/>
              </a:rPr>
              <a:t>36 tuần, sanh thường, CNLS: 2.7 kg. Không ghi nhận dị tật bẩm sinh</a:t>
            </a:r>
            <a:endParaRPr lang="en-US" sz="2000" dirty="0">
              <a:latin typeface="Calibri" panose="020F0502020204030204" pitchFamily="34" charset="0"/>
              <a:cs typeface="Calibri" panose="020F0502020204030204" pitchFamily="34" charset="0"/>
            </a:endParaRPr>
          </a:p>
          <a:p>
            <a:pPr marL="0" indent="0">
              <a:buNone/>
            </a:pPr>
            <a:r>
              <a:rPr lang="en-US" sz="2000" dirty="0">
                <a:latin typeface="Calibri" panose="020F0502020204030204" pitchFamily="34" charset="0"/>
                <a:cs typeface="Calibri" panose="020F0502020204030204" pitchFamily="34" charset="0"/>
              </a:rPr>
              <a:t>	b/ </a:t>
            </a:r>
            <a:r>
              <a:rPr lang="en-US" sz="2000" dirty="0" err="1">
                <a:latin typeface="Calibri" panose="020F0502020204030204" pitchFamily="34" charset="0"/>
                <a:cs typeface="Calibri" panose="020F0502020204030204" pitchFamily="34" charset="0"/>
              </a:rPr>
              <a:t>Bệnh</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lý</a:t>
            </a:r>
            <a:r>
              <a:rPr lang="en-US" sz="2000" dirty="0">
                <a:latin typeface="Calibri" panose="020F0502020204030204" pitchFamily="34" charset="0"/>
                <a:cs typeface="Calibri" panose="020F0502020204030204" pitchFamily="34" charset="0"/>
              </a:rPr>
              <a:t>:</a:t>
            </a:r>
          </a:p>
          <a:p>
            <a:pPr marL="0" indent="0">
              <a:buNone/>
            </a:pPr>
            <a:r>
              <a:rPr lang="en-US" sz="2000" dirty="0">
                <a:latin typeface="Calibri" panose="020F0502020204030204" pitchFamily="34" charset="0"/>
                <a:cs typeface="Calibri" panose="020F0502020204030204" pitchFamily="34" charset="0"/>
              </a:rPr>
              <a:t>	H</a:t>
            </a:r>
            <a:r>
              <a:rPr lang="vi-VN" sz="2000" dirty="0">
                <a:latin typeface="Calibri" panose="020F0502020204030204" pitchFamily="34" charset="0"/>
                <a:cs typeface="Calibri" panose="020F0502020204030204" pitchFamily="34" charset="0"/>
              </a:rPr>
              <a:t>ay bị viêm họng, viêm amydal, khám BS tư uống thuốc 3 -5 ngày. Chưa được chẩn đoán thiếu máu hay bệnh lý huyết học trước đ</a:t>
            </a:r>
            <a:r>
              <a:rPr lang="en-US" sz="2000" dirty="0" err="1">
                <a:latin typeface="Calibri" panose="020F0502020204030204" pitchFamily="34" charset="0"/>
                <a:cs typeface="Calibri" panose="020F0502020204030204" pitchFamily="34" charset="0"/>
              </a:rPr>
              <a:t>ây</a:t>
            </a:r>
            <a:r>
              <a:rPr lang="en-US" sz="2000" dirty="0">
                <a:latin typeface="Calibri" panose="020F0502020204030204" pitchFamily="34" charset="0"/>
                <a:cs typeface="Calibri" panose="020F0502020204030204" pitchFamily="34" charset="0"/>
              </a:rPr>
              <a:t>	</a:t>
            </a:r>
          </a:p>
          <a:p>
            <a:pPr marL="0" indent="0">
              <a:buNone/>
            </a:pPr>
            <a:r>
              <a:rPr lang="en-US" sz="2000" dirty="0">
                <a:latin typeface="Calibri" panose="020F0502020204030204" pitchFamily="34" charset="0"/>
                <a:cs typeface="Calibri" panose="020F0502020204030204" pitchFamily="34" charset="0"/>
              </a:rPr>
              <a:t>	</a:t>
            </a:r>
            <a:r>
              <a:rPr lang="vi-VN" sz="2000" dirty="0">
                <a:latin typeface="Calibri" panose="020F0502020204030204" pitchFamily="34" charset="0"/>
                <a:cs typeface="Calibri" panose="020F0502020204030204" pitchFamily="34" charset="0"/>
              </a:rPr>
              <a:t>c/ Dị ứng:  chưa ghi nhận tiền căn dị ứng với thuốc</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thức</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ăn</a:t>
            </a:r>
            <a:endParaRPr lang="en-US" sz="2000" dirty="0">
              <a:latin typeface="Calibri" panose="020F0502020204030204" pitchFamily="34" charset="0"/>
              <a:cs typeface="Calibri" panose="020F0502020204030204" pitchFamily="34" charset="0"/>
            </a:endParaRPr>
          </a:p>
          <a:p>
            <a:pPr marL="0" indent="0">
              <a:buNone/>
            </a:pPr>
            <a:r>
              <a:rPr lang="en-US" sz="2000" dirty="0">
                <a:latin typeface="Calibri" panose="020F0502020204030204" pitchFamily="34" charset="0"/>
                <a:cs typeface="Calibri" panose="020F0502020204030204" pitchFamily="34" charset="0"/>
              </a:rPr>
              <a:t>	</a:t>
            </a:r>
            <a:r>
              <a:rPr lang="vi-VN" sz="2000" dirty="0">
                <a:latin typeface="Calibri" panose="020F0502020204030204" pitchFamily="34" charset="0"/>
                <a:cs typeface="Calibri" panose="020F0502020204030204" pitchFamily="34" charset="0"/>
              </a:rPr>
              <a:t>d/ Chủng ngừa:  Đầy đủ theo lịch TCMR. Xổ giun 2 </a:t>
            </a:r>
            <a:r>
              <a:rPr lang="en-US" sz="2000" dirty="0" err="1">
                <a:latin typeface="Calibri" panose="020F0502020204030204" pitchFamily="34" charset="0"/>
                <a:cs typeface="Calibri" panose="020F0502020204030204" pitchFamily="34" charset="0"/>
              </a:rPr>
              <a:t>lần</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năm</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tại</a:t>
            </a:r>
            <a:r>
              <a:rPr lang="en-US" sz="2000" dirty="0">
                <a:latin typeface="Calibri" panose="020F0502020204030204" pitchFamily="34" charset="0"/>
                <a:cs typeface="Calibri" panose="020F0502020204030204" pitchFamily="34" charset="0"/>
              </a:rPr>
              <a:t> BS </a:t>
            </a:r>
            <a:r>
              <a:rPr lang="en-US" sz="2000" dirty="0" err="1">
                <a:latin typeface="Calibri" panose="020F0502020204030204" pitchFamily="34" charset="0"/>
                <a:cs typeface="Calibri" panose="020F0502020204030204" pitchFamily="34" charset="0"/>
              </a:rPr>
              <a:t>tư</a:t>
            </a:r>
            <a:endParaRPr lang="en-US" sz="2000" dirty="0">
              <a:latin typeface="Calibri" panose="020F0502020204030204" pitchFamily="34" charset="0"/>
              <a:cs typeface="Calibri" panose="020F0502020204030204" pitchFamily="34" charset="0"/>
            </a:endParaRPr>
          </a:p>
          <a:p>
            <a:pPr marL="0" indent="0">
              <a:buNone/>
            </a:pPr>
            <a:r>
              <a:rPr lang="en-US" sz="2000" dirty="0">
                <a:latin typeface="Calibri" panose="020F0502020204030204" pitchFamily="34" charset="0"/>
                <a:cs typeface="Calibri" panose="020F0502020204030204" pitchFamily="34" charset="0"/>
              </a:rPr>
              <a:t>	e</a:t>
            </a:r>
            <a:r>
              <a:rPr lang="vi-VN" sz="2000" dirty="0">
                <a:latin typeface="Calibri" panose="020F0502020204030204" pitchFamily="34" charset="0"/>
                <a:cs typeface="Calibri" panose="020F0502020204030204" pitchFamily="34" charset="0"/>
              </a:rPr>
              <a:t>/ Tâm vận: bé 2.5 tuổi, không đi học nhà trẻ. Đi đứng được, biết múa hát, biết tên mình, biết tên mẹ và cha</a:t>
            </a:r>
            <a:endParaRPr lang="en-US" sz="2000" dirty="0">
              <a:latin typeface="Calibri" panose="020F0502020204030204" pitchFamily="34" charset="0"/>
              <a:cs typeface="Calibri" panose="020F0502020204030204" pitchFamily="34" charset="0"/>
            </a:endParaRPr>
          </a:p>
          <a:p>
            <a:pPr marL="0" indent="0">
              <a:buNone/>
            </a:pPr>
            <a:endParaRPr lang="vi-VN" sz="2000" dirty="0">
              <a:latin typeface="Calibri" panose="020F0502020204030204" pitchFamily="34" charset="0"/>
              <a:cs typeface="Calibri" panose="020F0502020204030204" pitchFamily="34" charset="0"/>
            </a:endParaRPr>
          </a:p>
          <a:p>
            <a:pPr marL="0" indent="0">
              <a:buNone/>
            </a:pPr>
            <a:endParaRPr lang="en-US" sz="2000" dirty="0">
              <a:latin typeface="Calibri" panose="020F0502020204030204" pitchFamily="34" charset="0"/>
              <a:cs typeface="Calibri" panose="020F0502020204030204" pitchFamily="34" charset="0"/>
            </a:endParaRPr>
          </a:p>
          <a:p>
            <a:pPr marL="0" indent="0">
              <a:buNone/>
            </a:pPr>
            <a:endParaRPr lang="en-US"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91180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621283-A31C-4424-A56D-46B3C2CE0A75}"/>
              </a:ext>
            </a:extLst>
          </p:cNvPr>
          <p:cNvSpPr>
            <a:spLocks noGrp="1"/>
          </p:cNvSpPr>
          <p:nvPr>
            <p:ph idx="1"/>
          </p:nvPr>
        </p:nvSpPr>
        <p:spPr>
          <a:xfrm>
            <a:off x="838200" y="1443038"/>
            <a:ext cx="10515600" cy="5049837"/>
          </a:xfrm>
        </p:spPr>
        <p:txBody>
          <a:bodyPr>
            <a:noAutofit/>
          </a:bodyPr>
          <a:lstStyle/>
          <a:p>
            <a:pPr marL="0" indent="0">
              <a:buNone/>
            </a:pPr>
            <a:r>
              <a:rPr lang="en-US" sz="1700" dirty="0"/>
              <a:t>1/ </a:t>
            </a:r>
            <a:r>
              <a:rPr lang="en-US" sz="1700" dirty="0" err="1"/>
              <a:t>Tiền</a:t>
            </a:r>
            <a:r>
              <a:rPr lang="en-US" sz="1700" dirty="0"/>
              <a:t> </a:t>
            </a:r>
            <a:r>
              <a:rPr lang="en-US" sz="1700" dirty="0" err="1"/>
              <a:t>căn</a:t>
            </a:r>
            <a:r>
              <a:rPr lang="en-US" sz="1700" dirty="0"/>
              <a:t> </a:t>
            </a:r>
            <a:r>
              <a:rPr lang="en-US" sz="1700" dirty="0" err="1"/>
              <a:t>bản</a:t>
            </a:r>
            <a:r>
              <a:rPr lang="en-US" sz="1700" dirty="0"/>
              <a:t> </a:t>
            </a:r>
            <a:r>
              <a:rPr lang="en-US" sz="1700" dirty="0" err="1"/>
              <a:t>thân</a:t>
            </a:r>
            <a:r>
              <a:rPr lang="en-US" sz="1700" dirty="0"/>
              <a:t>:</a:t>
            </a:r>
          </a:p>
          <a:p>
            <a:pPr marL="0" indent="0">
              <a:buNone/>
            </a:pPr>
            <a:r>
              <a:rPr lang="en-US" sz="1700" dirty="0">
                <a:latin typeface="Calibri" panose="020F0502020204030204" pitchFamily="34" charset="0"/>
                <a:cs typeface="Calibri" panose="020F0502020204030204" pitchFamily="34" charset="0"/>
              </a:rPr>
              <a:t>	f/ </a:t>
            </a:r>
            <a:r>
              <a:rPr lang="en-US" sz="1700" dirty="0" err="1">
                <a:latin typeface="Calibri" panose="020F0502020204030204" pitchFamily="34" charset="0"/>
                <a:cs typeface="Calibri" panose="020F0502020204030204" pitchFamily="34" charset="0"/>
              </a:rPr>
              <a:t>Dinh</a:t>
            </a:r>
            <a:r>
              <a:rPr lang="en-US" sz="1700" dirty="0">
                <a:latin typeface="Calibri" panose="020F0502020204030204" pitchFamily="34" charset="0"/>
                <a:cs typeface="Calibri" panose="020F0502020204030204" pitchFamily="34" charset="0"/>
              </a:rPr>
              <a:t> </a:t>
            </a:r>
            <a:r>
              <a:rPr lang="en-US" sz="1700" dirty="0" err="1">
                <a:latin typeface="Calibri" panose="020F0502020204030204" pitchFamily="34" charset="0"/>
                <a:cs typeface="Calibri" panose="020F0502020204030204" pitchFamily="34" charset="0"/>
              </a:rPr>
              <a:t>dưỡng</a:t>
            </a:r>
            <a:r>
              <a:rPr lang="en-US" sz="1700" dirty="0">
                <a:latin typeface="Calibri" panose="020F0502020204030204" pitchFamily="34" charset="0"/>
                <a:cs typeface="Calibri" panose="020F0502020204030204" pitchFamily="34" charset="0"/>
              </a:rPr>
              <a:t>: </a:t>
            </a:r>
          </a:p>
          <a:p>
            <a:pPr marL="0" indent="0">
              <a:buNone/>
            </a:pPr>
            <a:r>
              <a:rPr lang="vi-VN" sz="1700" dirty="0">
                <a:latin typeface="Calibri" panose="020F0502020204030204" pitchFamily="34" charset="0"/>
                <a:cs typeface="Calibri" panose="020F0502020204030204" pitchFamily="34" charset="0"/>
              </a:rPr>
              <a:t> </a:t>
            </a:r>
            <a:r>
              <a:rPr lang="en-US" sz="1700" dirty="0">
                <a:latin typeface="Calibri" panose="020F0502020204030204" pitchFamily="34" charset="0"/>
                <a:cs typeface="Calibri" panose="020F0502020204030204" pitchFamily="34" charset="0"/>
              </a:rPr>
              <a:t>	- </a:t>
            </a:r>
            <a:r>
              <a:rPr lang="vi-VN" sz="1700" dirty="0">
                <a:latin typeface="Calibri" panose="020F0502020204030204" pitchFamily="34" charset="0"/>
                <a:cs typeface="Calibri" panose="020F0502020204030204" pitchFamily="34" charset="0"/>
              </a:rPr>
              <a:t>Mẹ không để ý bé xanh xao từ khi nào.</a:t>
            </a:r>
            <a:endParaRPr lang="en-US" sz="1700" dirty="0">
              <a:latin typeface="Calibri" panose="020F0502020204030204" pitchFamily="34" charset="0"/>
              <a:cs typeface="Calibri" panose="020F0502020204030204" pitchFamily="34" charset="0"/>
            </a:endParaRPr>
          </a:p>
          <a:p>
            <a:pPr marL="0" indent="0">
              <a:buNone/>
            </a:pPr>
            <a:r>
              <a:rPr lang="en-US" sz="1700" dirty="0">
                <a:latin typeface="Calibri" panose="020F0502020204030204" pitchFamily="34" charset="0"/>
                <a:cs typeface="Calibri" panose="020F0502020204030204" pitchFamily="34" charset="0"/>
              </a:rPr>
              <a:t>	</a:t>
            </a:r>
            <a:r>
              <a:rPr lang="vi-VN" sz="1700" dirty="0">
                <a:latin typeface="Calibri" panose="020F0502020204030204" pitchFamily="34" charset="0"/>
                <a:cs typeface="Calibri" panose="020F0502020204030204" pitchFamily="34" charset="0"/>
              </a:rPr>
              <a:t>- Bú sữa mẹ đến 3 tháng, sau đó chuyển sang bú sữa công thức theo tuổi đến nay.</a:t>
            </a:r>
            <a:endParaRPr lang="en-US" sz="1700" dirty="0">
              <a:latin typeface="Calibri" panose="020F0502020204030204" pitchFamily="34" charset="0"/>
              <a:cs typeface="Calibri" panose="020F0502020204030204" pitchFamily="34" charset="0"/>
            </a:endParaRPr>
          </a:p>
          <a:p>
            <a:pPr marL="0" indent="0">
              <a:buNone/>
            </a:pPr>
            <a:r>
              <a:rPr lang="en-US" sz="1700" dirty="0">
                <a:latin typeface="Calibri" panose="020F0502020204030204" pitchFamily="34" charset="0"/>
                <a:cs typeface="Calibri" panose="020F0502020204030204" pitchFamily="34" charset="0"/>
              </a:rPr>
              <a:t>	</a:t>
            </a:r>
            <a:r>
              <a:rPr lang="vi-VN" sz="1700" dirty="0">
                <a:latin typeface="Calibri" panose="020F0502020204030204" pitchFamily="34" charset="0"/>
                <a:cs typeface="Calibri" panose="020F0502020204030204" pitchFamily="34" charset="0"/>
              </a:rPr>
              <a:t>- Ăn dặm lúc 4 tháng, ăn bột, cháo nát.</a:t>
            </a:r>
            <a:endParaRPr lang="en-US" sz="1700" dirty="0">
              <a:latin typeface="Calibri" panose="020F0502020204030204" pitchFamily="34" charset="0"/>
              <a:cs typeface="Calibri" panose="020F0502020204030204" pitchFamily="34" charset="0"/>
            </a:endParaRPr>
          </a:p>
          <a:p>
            <a:pPr marL="0" indent="0">
              <a:buNone/>
            </a:pPr>
            <a:r>
              <a:rPr lang="en-US" sz="1700" dirty="0">
                <a:latin typeface="Calibri" panose="020F0502020204030204" pitchFamily="34" charset="0"/>
                <a:cs typeface="Calibri" panose="020F0502020204030204" pitchFamily="34" charset="0"/>
              </a:rPr>
              <a:t>	</a:t>
            </a:r>
            <a:r>
              <a:rPr lang="vi-VN" sz="1700" dirty="0">
                <a:latin typeface="Calibri" panose="020F0502020204030204" pitchFamily="34" charset="0"/>
                <a:cs typeface="Calibri" panose="020F0502020204030204" pitchFamily="34" charset="0"/>
              </a:rPr>
              <a:t>- Từ 1</a:t>
            </a:r>
            <a:r>
              <a:rPr lang="en-US" sz="1700" dirty="0">
                <a:latin typeface="Calibri" panose="020F0502020204030204" pitchFamily="34" charset="0"/>
                <a:cs typeface="Calibri" panose="020F0502020204030204" pitchFamily="34" charset="0"/>
              </a:rPr>
              <a:t> </a:t>
            </a:r>
            <a:r>
              <a:rPr lang="vi-VN" sz="1700" dirty="0">
                <a:latin typeface="Calibri" panose="020F0502020204030204" pitchFamily="34" charset="0"/>
                <a:cs typeface="Calibri" panose="020F0502020204030204" pitchFamily="34" charset="0"/>
              </a:rPr>
              <a:t>tuổi đến nay: ăn cháo 2 bữa một ngày, cháo nấu với thịt, cá, tôm, rau, kèm</a:t>
            </a:r>
            <a:r>
              <a:rPr lang="en-US" sz="1700" dirty="0">
                <a:latin typeface="Calibri" panose="020F0502020204030204" pitchFamily="34" charset="0"/>
                <a:cs typeface="Calibri" panose="020F0502020204030204" pitchFamily="34" charset="0"/>
              </a:rPr>
              <a:t> </a:t>
            </a:r>
            <a:r>
              <a:rPr lang="vi-VN" sz="1700" dirty="0">
                <a:latin typeface="Calibri" panose="020F0502020204030204" pitchFamily="34" charset="0"/>
                <a:cs typeface="Calibri" panose="020F0502020204030204" pitchFamily="34" charset="0"/>
              </a:rPr>
              <a:t>uống sữa bột pha ngày khoảng 5</a:t>
            </a:r>
            <a:r>
              <a:rPr lang="en-US" sz="1700" dirty="0">
                <a:latin typeface="Calibri" panose="020F0502020204030204" pitchFamily="34" charset="0"/>
                <a:cs typeface="Calibri" panose="020F0502020204030204" pitchFamily="34" charset="0"/>
              </a:rPr>
              <a:t> </a:t>
            </a:r>
            <a:r>
              <a:rPr lang="vi-VN" sz="1700" dirty="0">
                <a:latin typeface="Calibri" panose="020F0502020204030204" pitchFamily="34" charset="0"/>
                <a:cs typeface="Calibri" panose="020F0502020204030204" pitchFamily="34" charset="0"/>
              </a:rPr>
              <a:t>bình x 100 -120ml, ít ăn rau xanh và trái cây, không chịu ăn cơm. </a:t>
            </a:r>
            <a:endParaRPr lang="en-US" sz="1700" dirty="0">
              <a:latin typeface="Calibri" panose="020F0502020204030204" pitchFamily="34" charset="0"/>
              <a:cs typeface="Calibri" panose="020F0502020204030204" pitchFamily="34" charset="0"/>
            </a:endParaRPr>
          </a:p>
          <a:p>
            <a:pPr marL="0" indent="0">
              <a:buNone/>
            </a:pPr>
            <a:r>
              <a:rPr lang="en-US" sz="1700" dirty="0">
                <a:latin typeface="Calibri" panose="020F0502020204030204" pitchFamily="34" charset="0"/>
                <a:cs typeface="Calibri" panose="020F0502020204030204" pitchFamily="34" charset="0"/>
              </a:rPr>
              <a:t>	</a:t>
            </a:r>
            <a:r>
              <a:rPr lang="vi-VN" sz="1700" dirty="0">
                <a:latin typeface="Calibri" panose="020F0502020204030204" pitchFamily="34" charset="0"/>
                <a:cs typeface="Calibri" panose="020F0502020204030204" pitchFamily="34" charset="0"/>
              </a:rPr>
              <a:t>- Khoảng 1 năm nay, bé hay bốc đất cát, bốc tường ăn. (?)</a:t>
            </a:r>
            <a:endParaRPr lang="en-US" sz="1700" dirty="0">
              <a:latin typeface="Calibri" panose="020F0502020204030204" pitchFamily="34" charset="0"/>
              <a:cs typeface="Calibri" panose="020F0502020204030204" pitchFamily="34" charset="0"/>
            </a:endParaRPr>
          </a:p>
          <a:p>
            <a:pPr marL="0" indent="0">
              <a:buNone/>
            </a:pPr>
            <a:r>
              <a:rPr lang="en-US" sz="1700" dirty="0">
                <a:latin typeface="Calibri" panose="020F0502020204030204" pitchFamily="34" charset="0"/>
                <a:cs typeface="Calibri" panose="020F0502020204030204" pitchFamily="34" charset="0"/>
              </a:rPr>
              <a:t>	</a:t>
            </a:r>
            <a:r>
              <a:rPr lang="vi-VN" sz="1700" dirty="0">
                <a:latin typeface="Calibri" panose="020F0502020204030204" pitchFamily="34" charset="0"/>
                <a:cs typeface="Calibri" panose="020F0502020204030204" pitchFamily="34" charset="0"/>
              </a:rPr>
              <a:t>- Không đi chân đất, không ăn đồ sống. </a:t>
            </a:r>
            <a:endParaRPr lang="en-US" sz="1700" dirty="0">
              <a:latin typeface="Calibri" panose="020F0502020204030204" pitchFamily="34" charset="0"/>
              <a:cs typeface="Calibri" panose="020F0502020204030204" pitchFamily="34" charset="0"/>
            </a:endParaRPr>
          </a:p>
          <a:p>
            <a:pPr marL="0" indent="0">
              <a:buNone/>
            </a:pPr>
            <a:r>
              <a:rPr lang="en-US" sz="1700" dirty="0">
                <a:latin typeface="Calibri" panose="020F0502020204030204" pitchFamily="34" charset="0"/>
                <a:cs typeface="Calibri" panose="020F0502020204030204" pitchFamily="34" charset="0"/>
              </a:rPr>
              <a:t>	</a:t>
            </a:r>
            <a:r>
              <a:rPr lang="vi-VN" sz="1700" dirty="0">
                <a:latin typeface="Calibri" panose="020F0502020204030204" pitchFamily="34" charset="0"/>
                <a:cs typeface="Calibri" panose="020F0502020204030204" pitchFamily="34" charset="0"/>
              </a:rPr>
              <a:t>- Bé ít chạy nhảy, không thích ra ngo</a:t>
            </a:r>
            <a:r>
              <a:rPr lang="en-US" sz="1700" dirty="0" err="1">
                <a:latin typeface="Calibri" panose="020F0502020204030204" pitchFamily="34" charset="0"/>
                <a:cs typeface="Calibri" panose="020F0502020204030204" pitchFamily="34" charset="0"/>
              </a:rPr>
              <a:t>ài</a:t>
            </a:r>
            <a:r>
              <a:rPr lang="en-US" sz="1700" dirty="0">
                <a:latin typeface="Calibri" panose="020F0502020204030204" pitchFamily="34" charset="0"/>
                <a:cs typeface="Calibri" panose="020F0502020204030204" pitchFamily="34" charset="0"/>
              </a:rPr>
              <a:t> (?)</a:t>
            </a:r>
          </a:p>
          <a:p>
            <a:pPr marL="0" indent="0">
              <a:buNone/>
            </a:pPr>
            <a:r>
              <a:rPr lang="en-US" sz="1700" dirty="0">
                <a:latin typeface="Calibri" panose="020F0502020204030204" pitchFamily="34" charset="0"/>
                <a:cs typeface="Calibri" panose="020F0502020204030204" pitchFamily="34" charset="0"/>
              </a:rPr>
              <a:t>2/ </a:t>
            </a:r>
            <a:r>
              <a:rPr lang="en-US" sz="1700" dirty="0" err="1">
                <a:latin typeface="Calibri" panose="020F0502020204030204" pitchFamily="34" charset="0"/>
                <a:cs typeface="Calibri" panose="020F0502020204030204" pitchFamily="34" charset="0"/>
              </a:rPr>
              <a:t>Tiền</a:t>
            </a:r>
            <a:r>
              <a:rPr lang="en-US" sz="1700" dirty="0">
                <a:latin typeface="Calibri" panose="020F0502020204030204" pitchFamily="34" charset="0"/>
                <a:cs typeface="Calibri" panose="020F0502020204030204" pitchFamily="34" charset="0"/>
              </a:rPr>
              <a:t> </a:t>
            </a:r>
            <a:r>
              <a:rPr lang="en-US" sz="1700" dirty="0" err="1">
                <a:latin typeface="Calibri" panose="020F0502020204030204" pitchFamily="34" charset="0"/>
                <a:cs typeface="Calibri" panose="020F0502020204030204" pitchFamily="34" charset="0"/>
              </a:rPr>
              <a:t>căn</a:t>
            </a:r>
            <a:r>
              <a:rPr lang="en-US" sz="1700" dirty="0">
                <a:latin typeface="Calibri" panose="020F0502020204030204" pitchFamily="34" charset="0"/>
                <a:cs typeface="Calibri" panose="020F0502020204030204" pitchFamily="34" charset="0"/>
              </a:rPr>
              <a:t> </a:t>
            </a:r>
            <a:r>
              <a:rPr lang="en-US" sz="1700" dirty="0" err="1">
                <a:latin typeface="Calibri" panose="020F0502020204030204" pitchFamily="34" charset="0"/>
                <a:cs typeface="Calibri" panose="020F0502020204030204" pitchFamily="34" charset="0"/>
              </a:rPr>
              <a:t>gia</a:t>
            </a:r>
            <a:r>
              <a:rPr lang="en-US" sz="1700" dirty="0">
                <a:latin typeface="Calibri" panose="020F0502020204030204" pitchFamily="34" charset="0"/>
                <a:cs typeface="Calibri" panose="020F0502020204030204" pitchFamily="34" charset="0"/>
              </a:rPr>
              <a:t> </a:t>
            </a:r>
            <a:r>
              <a:rPr lang="en-US" sz="1700" dirty="0" err="1">
                <a:latin typeface="Calibri" panose="020F0502020204030204" pitchFamily="34" charset="0"/>
                <a:cs typeface="Calibri" panose="020F0502020204030204" pitchFamily="34" charset="0"/>
              </a:rPr>
              <a:t>đình</a:t>
            </a:r>
            <a:r>
              <a:rPr lang="en-US" sz="1700" dirty="0">
                <a:latin typeface="Calibri" panose="020F0502020204030204" pitchFamily="34" charset="0"/>
                <a:cs typeface="Calibri" panose="020F0502020204030204" pitchFamily="34" charset="0"/>
              </a:rPr>
              <a:t>: </a:t>
            </a:r>
          </a:p>
          <a:p>
            <a:pPr marL="0" indent="0">
              <a:buNone/>
            </a:pPr>
            <a:r>
              <a:rPr lang="en-US" sz="1700" dirty="0">
                <a:latin typeface="Calibri" panose="020F0502020204030204" pitchFamily="34" charset="0"/>
                <a:cs typeface="Calibri" panose="020F0502020204030204" pitchFamily="34" charset="0"/>
              </a:rPr>
              <a:t>	</a:t>
            </a:r>
            <a:r>
              <a:rPr lang="vi-VN" sz="1700" dirty="0">
                <a:latin typeface="Calibri" panose="020F0502020204030204" pitchFamily="34" charset="0"/>
                <a:cs typeface="Calibri" panose="020F0502020204030204" pitchFamily="34" charset="0"/>
              </a:rPr>
              <a:t>Chưa ai được chẩn đoán bệnh lý huyết học. </a:t>
            </a:r>
            <a:endParaRPr lang="en-US" sz="1700" dirty="0">
              <a:latin typeface="Calibri" panose="020F0502020204030204" pitchFamily="34" charset="0"/>
              <a:cs typeface="Calibri" panose="020F0502020204030204" pitchFamily="34" charset="0"/>
            </a:endParaRPr>
          </a:p>
          <a:p>
            <a:pPr marL="0" indent="0">
              <a:buNone/>
            </a:pPr>
            <a:r>
              <a:rPr lang="en-US" sz="1700" dirty="0">
                <a:latin typeface="Calibri" panose="020F0502020204030204" pitchFamily="34" charset="0"/>
                <a:cs typeface="Calibri" panose="020F0502020204030204" pitchFamily="34" charset="0"/>
              </a:rPr>
              <a:t>	</a:t>
            </a:r>
            <a:r>
              <a:rPr lang="vi-VN" sz="1700" dirty="0">
                <a:latin typeface="Calibri" panose="020F0502020204030204" pitchFamily="34" charset="0"/>
                <a:cs typeface="Calibri" panose="020F0502020204030204" pitchFamily="34" charset="0"/>
              </a:rPr>
              <a:t>Mẹ: niêm hồng nhạt, hay đau đầu chóng mặt, mệt khi vận động nhiều.</a:t>
            </a:r>
            <a:endParaRPr lang="en-US" sz="1700" dirty="0">
              <a:latin typeface="Calibri" panose="020F0502020204030204" pitchFamily="34" charset="0"/>
              <a:cs typeface="Calibri" panose="020F0502020204030204" pitchFamily="34" charset="0"/>
            </a:endParaRPr>
          </a:p>
          <a:p>
            <a:pPr marL="0" indent="0">
              <a:buNone/>
            </a:pPr>
            <a:endParaRPr lang="en-US" sz="1700" dirty="0"/>
          </a:p>
        </p:txBody>
      </p:sp>
      <p:sp>
        <p:nvSpPr>
          <p:cNvPr id="5" name="Title 1">
            <a:extLst>
              <a:ext uri="{FF2B5EF4-FFF2-40B4-BE49-F238E27FC236}">
                <a16:creationId xmlns:a16="http://schemas.microsoft.com/office/drawing/2014/main" id="{EE0B28C9-766C-45DB-8583-D25339DBC49E}"/>
              </a:ext>
            </a:extLst>
          </p:cNvPr>
          <p:cNvSpPr>
            <a:spLocks noGrp="1"/>
          </p:cNvSpPr>
          <p:nvPr>
            <p:ph type="title"/>
          </p:nvPr>
        </p:nvSpPr>
        <p:spPr>
          <a:xfrm>
            <a:off x="838200" y="365125"/>
            <a:ext cx="10515600" cy="1325563"/>
          </a:xfrm>
        </p:spPr>
        <p:txBody>
          <a:bodyPr/>
          <a:lstStyle/>
          <a:p>
            <a:r>
              <a:rPr lang="en-US" dirty="0"/>
              <a:t>IV. TIỀN CĂN</a:t>
            </a:r>
          </a:p>
        </p:txBody>
      </p:sp>
    </p:spTree>
    <p:extLst>
      <p:ext uri="{BB962C8B-B14F-4D97-AF65-F5344CB8AC3E}">
        <p14:creationId xmlns:p14="http://schemas.microsoft.com/office/powerpoint/2010/main" val="25081724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F3AB3-5BA4-4D32-B22C-81931E2BD8F5}"/>
              </a:ext>
            </a:extLst>
          </p:cNvPr>
          <p:cNvSpPr>
            <a:spLocks noGrp="1"/>
          </p:cNvSpPr>
          <p:nvPr>
            <p:ph type="title"/>
          </p:nvPr>
        </p:nvSpPr>
        <p:spPr/>
        <p:txBody>
          <a:bodyPr/>
          <a:lstStyle/>
          <a:p>
            <a:r>
              <a:rPr lang="en-US" dirty="0"/>
              <a:t>V. KHÁM: 7h ngày 7/3/2019 (Sau NV N7)</a:t>
            </a:r>
          </a:p>
        </p:txBody>
      </p:sp>
      <p:sp>
        <p:nvSpPr>
          <p:cNvPr id="3" name="Content Placeholder 2">
            <a:extLst>
              <a:ext uri="{FF2B5EF4-FFF2-40B4-BE49-F238E27FC236}">
                <a16:creationId xmlns:a16="http://schemas.microsoft.com/office/drawing/2014/main" id="{115DF346-6D88-44B9-9A96-CC61DDBF7FCC}"/>
              </a:ext>
            </a:extLst>
          </p:cNvPr>
          <p:cNvSpPr>
            <a:spLocks noGrp="1"/>
          </p:cNvSpPr>
          <p:nvPr>
            <p:ph idx="1"/>
          </p:nvPr>
        </p:nvSpPr>
        <p:spPr/>
        <p:txBody>
          <a:bodyPr>
            <a:normAutofit fontScale="47500" lnSpcReduction="20000"/>
          </a:bodyPr>
          <a:lstStyle/>
          <a:p>
            <a:pPr marL="0" indent="0">
              <a:buNone/>
            </a:pPr>
            <a:r>
              <a:rPr lang="en-US" sz="4300" dirty="0"/>
              <a:t>1/ </a:t>
            </a:r>
            <a:r>
              <a:rPr lang="en-US" sz="4300" dirty="0" err="1"/>
              <a:t>Tổng</a:t>
            </a:r>
            <a:r>
              <a:rPr lang="en-US" sz="4300" dirty="0"/>
              <a:t> </a:t>
            </a:r>
            <a:r>
              <a:rPr lang="en-US" sz="4300" dirty="0" err="1"/>
              <a:t>trạng</a:t>
            </a:r>
            <a:r>
              <a:rPr lang="en-US" sz="4300" dirty="0"/>
              <a:t>:</a:t>
            </a:r>
          </a:p>
          <a:p>
            <a:r>
              <a:rPr lang="vi-VN" sz="4300" dirty="0">
                <a:latin typeface="Calibri" panose="020F0502020204030204" pitchFamily="34" charset="0"/>
                <a:cs typeface="Calibri" panose="020F0502020204030204" pitchFamily="34" charset="0"/>
              </a:rPr>
              <a:t>Em tỉnh, tiếp xúc tốt.</a:t>
            </a:r>
          </a:p>
          <a:p>
            <a:r>
              <a:rPr lang="vi-VN" sz="4300" dirty="0">
                <a:latin typeface="Calibri" panose="020F0502020204030204" pitchFamily="34" charset="0"/>
                <a:cs typeface="Calibri" panose="020F0502020204030204" pitchFamily="34" charset="0"/>
              </a:rPr>
              <a:t>Sinh hiệu lúc khám: </a:t>
            </a:r>
          </a:p>
          <a:p>
            <a:pPr marL="0" indent="0">
              <a:buNone/>
            </a:pPr>
            <a:r>
              <a:rPr lang="vi-VN" sz="4300" dirty="0">
                <a:latin typeface="Calibri" panose="020F0502020204030204" pitchFamily="34" charset="0"/>
                <a:cs typeface="Calibri" panose="020F0502020204030204" pitchFamily="34" charset="0"/>
              </a:rPr>
              <a:t>Mạch </a:t>
            </a:r>
            <a:r>
              <a:rPr lang="en-US" sz="4300" dirty="0">
                <a:latin typeface="Calibri" panose="020F0502020204030204" pitchFamily="34" charset="0"/>
                <a:cs typeface="Calibri" panose="020F0502020204030204" pitchFamily="34" charset="0"/>
              </a:rPr>
              <a:t>110</a:t>
            </a:r>
            <a:r>
              <a:rPr lang="vi-VN" sz="4300" dirty="0">
                <a:latin typeface="Calibri" panose="020F0502020204030204" pitchFamily="34" charset="0"/>
                <a:cs typeface="Calibri" panose="020F0502020204030204" pitchFamily="34" charset="0"/>
              </a:rPr>
              <a:t> lần/phút</a:t>
            </a:r>
            <a:r>
              <a:rPr lang="en-US" sz="4300" dirty="0">
                <a:latin typeface="Calibri" panose="020F0502020204030204" pitchFamily="34" charset="0"/>
                <a:cs typeface="Calibri" panose="020F0502020204030204" pitchFamily="34" charset="0"/>
              </a:rPr>
              <a:t>     </a:t>
            </a:r>
            <a:r>
              <a:rPr lang="vi-VN" sz="4300" dirty="0">
                <a:latin typeface="Calibri" panose="020F0502020204030204" pitchFamily="34" charset="0"/>
                <a:cs typeface="Calibri" panose="020F0502020204030204" pitchFamily="34" charset="0"/>
              </a:rPr>
              <a:t>Nhịp thở: 3</a:t>
            </a:r>
            <a:r>
              <a:rPr lang="en-US" sz="4300" dirty="0">
                <a:latin typeface="Calibri" panose="020F0502020204030204" pitchFamily="34" charset="0"/>
                <a:cs typeface="Calibri" panose="020F0502020204030204" pitchFamily="34" charset="0"/>
              </a:rPr>
              <a:t>6</a:t>
            </a:r>
            <a:r>
              <a:rPr lang="vi-VN" sz="4300" dirty="0">
                <a:latin typeface="Calibri" panose="020F0502020204030204" pitchFamily="34" charset="0"/>
                <a:cs typeface="Calibri" panose="020F0502020204030204" pitchFamily="34" charset="0"/>
              </a:rPr>
              <a:t> lần/phút</a:t>
            </a:r>
            <a:r>
              <a:rPr lang="en-US" sz="4300" dirty="0">
                <a:latin typeface="Calibri" panose="020F0502020204030204" pitchFamily="34" charset="0"/>
                <a:cs typeface="Calibri" panose="020F0502020204030204" pitchFamily="34" charset="0"/>
              </a:rPr>
              <a:t>        </a:t>
            </a:r>
            <a:r>
              <a:rPr lang="vi-VN" sz="4300" dirty="0">
                <a:latin typeface="Calibri" panose="020F0502020204030204" pitchFamily="34" charset="0"/>
                <a:cs typeface="Calibri" panose="020F0502020204030204" pitchFamily="34" charset="0"/>
              </a:rPr>
              <a:t>Huyết áp: </a:t>
            </a:r>
            <a:r>
              <a:rPr lang="en-US" sz="4300" dirty="0">
                <a:latin typeface="Calibri" panose="020F0502020204030204" pitchFamily="34" charset="0"/>
                <a:cs typeface="Calibri" panose="020F0502020204030204" pitchFamily="34" charset="0"/>
              </a:rPr>
              <a:t>90/60mm     </a:t>
            </a:r>
            <a:r>
              <a:rPr lang="vi-VN" sz="4300" dirty="0">
                <a:latin typeface="Calibri" panose="020F0502020204030204" pitchFamily="34" charset="0"/>
                <a:cs typeface="Calibri" panose="020F0502020204030204" pitchFamily="34" charset="0"/>
              </a:rPr>
              <a:t>Nhiệt độ: 3</a:t>
            </a:r>
            <a:r>
              <a:rPr lang="en-US" sz="4300" dirty="0">
                <a:latin typeface="Calibri" panose="020F0502020204030204" pitchFamily="34" charset="0"/>
                <a:cs typeface="Calibri" panose="020F0502020204030204" pitchFamily="34" charset="0"/>
              </a:rPr>
              <a:t>7</a:t>
            </a:r>
            <a:r>
              <a:rPr lang="vi-VN" sz="4300" dirty="0">
                <a:latin typeface="Calibri" panose="020F0502020204030204" pitchFamily="34" charset="0"/>
                <a:cs typeface="Calibri" panose="020F0502020204030204" pitchFamily="34" charset="0"/>
              </a:rPr>
              <a:t> độ C</a:t>
            </a:r>
          </a:p>
          <a:p>
            <a:r>
              <a:rPr lang="vi-VN" sz="4300" dirty="0">
                <a:latin typeface="Calibri" panose="020F0502020204030204" pitchFamily="34" charset="0"/>
                <a:cs typeface="Calibri" panose="020F0502020204030204" pitchFamily="34" charset="0"/>
              </a:rPr>
              <a:t>Cân nặng: 1</a:t>
            </a:r>
            <a:r>
              <a:rPr lang="en-US" sz="4300" dirty="0">
                <a:latin typeface="Calibri" panose="020F0502020204030204" pitchFamily="34" charset="0"/>
                <a:cs typeface="Calibri" panose="020F0502020204030204" pitchFamily="34" charset="0"/>
              </a:rPr>
              <a:t>5</a:t>
            </a:r>
            <a:r>
              <a:rPr lang="vi-VN" sz="4300" dirty="0">
                <a:latin typeface="Calibri" panose="020F0502020204030204" pitchFamily="34" charset="0"/>
                <a:cs typeface="Calibri" panose="020F0502020204030204" pitchFamily="34" charset="0"/>
              </a:rPr>
              <a:t>kg 	Chiều cao: </a:t>
            </a:r>
            <a:r>
              <a:rPr lang="en-US" sz="4300" dirty="0">
                <a:latin typeface="Calibri" panose="020F0502020204030204" pitchFamily="34" charset="0"/>
                <a:cs typeface="Calibri" panose="020F0502020204030204" pitchFamily="34" charset="0"/>
              </a:rPr>
              <a:t>10</a:t>
            </a:r>
            <a:r>
              <a:rPr lang="vi-VN" sz="4300" dirty="0">
                <a:latin typeface="Calibri" panose="020F0502020204030204" pitchFamily="34" charset="0"/>
                <a:cs typeface="Calibri" panose="020F0502020204030204" pitchFamily="34" charset="0"/>
              </a:rPr>
              <a:t>0cm</a:t>
            </a:r>
            <a:r>
              <a:rPr lang="en-US" sz="4300" dirty="0">
                <a:latin typeface="Calibri" panose="020F0502020204030204" pitchFamily="34" charset="0"/>
                <a:cs typeface="Calibri" panose="020F0502020204030204" pitchFamily="34" charset="0"/>
              </a:rPr>
              <a:t> </a:t>
            </a:r>
          </a:p>
          <a:p>
            <a:pPr marL="0" indent="0">
              <a:buNone/>
            </a:pPr>
            <a:r>
              <a:rPr lang="vi-VN" sz="4300" dirty="0">
                <a:solidFill>
                  <a:srgbClr val="FF0000"/>
                </a:solidFill>
                <a:latin typeface="Calibri" panose="020F0502020204030204" pitchFamily="34" charset="0"/>
                <a:cs typeface="Calibri" panose="020F0502020204030204" pitchFamily="34" charset="0"/>
              </a:rPr>
              <a:t>CN/t 1.32z, CC/t 2.76z, BMI -0.91z, CN/CC -0.18z</a:t>
            </a:r>
            <a:endParaRPr lang="en-US" sz="4300" dirty="0">
              <a:latin typeface="Calibri" panose="020F0502020204030204" pitchFamily="34" charset="0"/>
              <a:cs typeface="Calibri" panose="020F0502020204030204" pitchFamily="34" charset="0"/>
            </a:endParaRPr>
          </a:p>
          <a:p>
            <a:r>
              <a:rPr lang="vi-VN" sz="4300" dirty="0">
                <a:latin typeface="Calibri" panose="020F0502020204030204" pitchFamily="34" charset="0"/>
                <a:cs typeface="Calibri" panose="020F0502020204030204" pitchFamily="34" charset="0"/>
              </a:rPr>
              <a:t>Da </a:t>
            </a:r>
            <a:r>
              <a:rPr lang="en-US" sz="4300" dirty="0" err="1">
                <a:latin typeface="Calibri" panose="020F0502020204030204" pitchFamily="34" charset="0"/>
                <a:cs typeface="Calibri" panose="020F0502020204030204" pitchFamily="34" charset="0"/>
              </a:rPr>
              <a:t>xanh</a:t>
            </a:r>
            <a:r>
              <a:rPr lang="en-US" sz="4300" dirty="0">
                <a:latin typeface="Calibri" panose="020F0502020204030204" pitchFamily="34" charset="0"/>
                <a:cs typeface="Calibri" panose="020F0502020204030204" pitchFamily="34" charset="0"/>
              </a:rPr>
              <a:t>, </a:t>
            </a:r>
            <a:r>
              <a:rPr lang="en-US" sz="4300" dirty="0" err="1">
                <a:latin typeface="Calibri" panose="020F0502020204030204" pitchFamily="34" charset="0"/>
                <a:cs typeface="Calibri" panose="020F0502020204030204" pitchFamily="34" charset="0"/>
              </a:rPr>
              <a:t>lòng</a:t>
            </a:r>
            <a:r>
              <a:rPr lang="en-US" sz="4300" dirty="0">
                <a:latin typeface="Calibri" panose="020F0502020204030204" pitchFamily="34" charset="0"/>
                <a:cs typeface="Calibri" panose="020F0502020204030204" pitchFamily="34" charset="0"/>
              </a:rPr>
              <a:t> </a:t>
            </a:r>
            <a:r>
              <a:rPr lang="en-US" sz="4300" dirty="0" err="1">
                <a:latin typeface="Calibri" panose="020F0502020204030204" pitchFamily="34" charset="0"/>
                <a:cs typeface="Calibri" panose="020F0502020204030204" pitchFamily="34" charset="0"/>
              </a:rPr>
              <a:t>bàn</a:t>
            </a:r>
            <a:r>
              <a:rPr lang="en-US" sz="4300" dirty="0">
                <a:latin typeface="Calibri" panose="020F0502020204030204" pitchFamily="34" charset="0"/>
                <a:cs typeface="Calibri" panose="020F0502020204030204" pitchFamily="34" charset="0"/>
              </a:rPr>
              <a:t> </a:t>
            </a:r>
            <a:r>
              <a:rPr lang="en-US" sz="4300" dirty="0" err="1">
                <a:latin typeface="Calibri" panose="020F0502020204030204" pitchFamily="34" charset="0"/>
                <a:cs typeface="Calibri" panose="020F0502020204030204" pitchFamily="34" charset="0"/>
              </a:rPr>
              <a:t>tay</a:t>
            </a:r>
            <a:r>
              <a:rPr lang="en-US" sz="4300" dirty="0">
                <a:latin typeface="Calibri" panose="020F0502020204030204" pitchFamily="34" charset="0"/>
                <a:cs typeface="Calibri" panose="020F0502020204030204" pitchFamily="34" charset="0"/>
              </a:rPr>
              <a:t> </a:t>
            </a:r>
            <a:r>
              <a:rPr lang="en-US" sz="4300" dirty="0" err="1">
                <a:latin typeface="Calibri" panose="020F0502020204030204" pitchFamily="34" charset="0"/>
                <a:cs typeface="Calibri" panose="020F0502020204030204" pitchFamily="34" charset="0"/>
              </a:rPr>
              <a:t>bàn</a:t>
            </a:r>
            <a:r>
              <a:rPr lang="en-US" sz="4300" dirty="0">
                <a:latin typeface="Calibri" panose="020F0502020204030204" pitchFamily="34" charset="0"/>
                <a:cs typeface="Calibri" panose="020F0502020204030204" pitchFamily="34" charset="0"/>
              </a:rPr>
              <a:t> </a:t>
            </a:r>
            <a:r>
              <a:rPr lang="en-US" sz="4300" dirty="0" err="1">
                <a:latin typeface="Calibri" panose="020F0502020204030204" pitchFamily="34" charset="0"/>
                <a:cs typeface="Calibri" panose="020F0502020204030204" pitchFamily="34" charset="0"/>
              </a:rPr>
              <a:t>chân</a:t>
            </a:r>
            <a:r>
              <a:rPr lang="en-US" sz="4300" dirty="0">
                <a:latin typeface="Calibri" panose="020F0502020204030204" pitchFamily="34" charset="0"/>
                <a:cs typeface="Calibri" panose="020F0502020204030204" pitchFamily="34" charset="0"/>
              </a:rPr>
              <a:t> </a:t>
            </a:r>
            <a:r>
              <a:rPr lang="en-US" sz="4300" dirty="0" err="1">
                <a:latin typeface="Calibri" panose="020F0502020204030204" pitchFamily="34" charset="0"/>
                <a:cs typeface="Calibri" panose="020F0502020204030204" pitchFamily="34" charset="0"/>
              </a:rPr>
              <a:t>rất</a:t>
            </a:r>
            <a:r>
              <a:rPr lang="en-US" sz="4300" dirty="0">
                <a:latin typeface="Calibri" panose="020F0502020204030204" pitchFamily="34" charset="0"/>
                <a:cs typeface="Calibri" panose="020F0502020204030204" pitchFamily="34" charset="0"/>
              </a:rPr>
              <a:t> </a:t>
            </a:r>
            <a:r>
              <a:rPr lang="en-US" sz="4300" dirty="0" err="1">
                <a:latin typeface="Calibri" panose="020F0502020204030204" pitchFamily="34" charset="0"/>
                <a:cs typeface="Calibri" panose="020F0502020204030204" pitchFamily="34" charset="0"/>
              </a:rPr>
              <a:t>nhạt</a:t>
            </a:r>
            <a:r>
              <a:rPr lang="en-US" sz="4300" dirty="0">
                <a:latin typeface="Calibri" panose="020F0502020204030204" pitchFamily="34" charset="0"/>
                <a:cs typeface="Calibri" panose="020F0502020204030204" pitchFamily="34" charset="0"/>
              </a:rPr>
              <a:t>, </a:t>
            </a:r>
            <a:r>
              <a:rPr lang="en-US" sz="4300" dirty="0" err="1">
                <a:latin typeface="Calibri" panose="020F0502020204030204" pitchFamily="34" charset="0"/>
                <a:cs typeface="Calibri" panose="020F0502020204030204" pitchFamily="34" charset="0"/>
              </a:rPr>
              <a:t>móng</a:t>
            </a:r>
            <a:r>
              <a:rPr lang="en-US" sz="4300" dirty="0">
                <a:latin typeface="Calibri" panose="020F0502020204030204" pitchFamily="34" charset="0"/>
                <a:cs typeface="Calibri" panose="020F0502020204030204" pitchFamily="34" charset="0"/>
              </a:rPr>
              <a:t> </a:t>
            </a:r>
            <a:r>
              <a:rPr lang="en-US" sz="4300" dirty="0" err="1">
                <a:latin typeface="Calibri" panose="020F0502020204030204" pitchFamily="34" charset="0"/>
                <a:cs typeface="Calibri" panose="020F0502020204030204" pitchFamily="34" charset="0"/>
              </a:rPr>
              <a:t>còn</a:t>
            </a:r>
            <a:r>
              <a:rPr lang="en-US" sz="4300" dirty="0">
                <a:latin typeface="Calibri" panose="020F0502020204030204" pitchFamily="34" charset="0"/>
                <a:cs typeface="Calibri" panose="020F0502020204030204" pitchFamily="34" charset="0"/>
              </a:rPr>
              <a:t> </a:t>
            </a:r>
            <a:r>
              <a:rPr lang="en-US" sz="4300" dirty="0" err="1">
                <a:latin typeface="Calibri" panose="020F0502020204030204" pitchFamily="34" charset="0"/>
                <a:cs typeface="Calibri" panose="020F0502020204030204" pitchFamily="34" charset="0"/>
              </a:rPr>
              <a:t>bóng</a:t>
            </a:r>
            <a:r>
              <a:rPr lang="en-US" sz="4300" dirty="0">
                <a:latin typeface="Calibri" panose="020F0502020204030204" pitchFamily="34" charset="0"/>
                <a:cs typeface="Calibri" panose="020F0502020204030204" pitchFamily="34" charset="0"/>
              </a:rPr>
              <a:t>, </a:t>
            </a:r>
            <a:r>
              <a:rPr lang="en-US" sz="4300" dirty="0" err="1">
                <a:latin typeface="Calibri" panose="020F0502020204030204" pitchFamily="34" charset="0"/>
                <a:cs typeface="Calibri" panose="020F0502020204030204" pitchFamily="34" charset="0"/>
              </a:rPr>
              <a:t>không</a:t>
            </a:r>
            <a:r>
              <a:rPr lang="en-US" sz="4300" dirty="0">
                <a:latin typeface="Calibri" panose="020F0502020204030204" pitchFamily="34" charset="0"/>
                <a:cs typeface="Calibri" panose="020F0502020204030204" pitchFamily="34" charset="0"/>
              </a:rPr>
              <a:t> </a:t>
            </a:r>
            <a:r>
              <a:rPr lang="en-US" sz="4300" dirty="0" err="1">
                <a:latin typeface="Calibri" panose="020F0502020204030204" pitchFamily="34" charset="0"/>
                <a:cs typeface="Calibri" panose="020F0502020204030204" pitchFamily="34" charset="0"/>
              </a:rPr>
              <a:t>lõm</a:t>
            </a:r>
            <a:endParaRPr lang="en-US" sz="4300" dirty="0">
              <a:latin typeface="Calibri" panose="020F0502020204030204" pitchFamily="34" charset="0"/>
              <a:cs typeface="Calibri" panose="020F0502020204030204" pitchFamily="34" charset="0"/>
            </a:endParaRPr>
          </a:p>
          <a:p>
            <a:r>
              <a:rPr lang="en-US" sz="4300" dirty="0" err="1">
                <a:latin typeface="Calibri" panose="020F0502020204030204" pitchFamily="34" charset="0"/>
                <a:cs typeface="Calibri" panose="020F0502020204030204" pitchFamily="34" charset="0"/>
              </a:rPr>
              <a:t>Niêm</a:t>
            </a:r>
            <a:r>
              <a:rPr lang="en-US" sz="4300" dirty="0">
                <a:latin typeface="Calibri" panose="020F0502020204030204" pitchFamily="34" charset="0"/>
                <a:cs typeface="Calibri" panose="020F0502020204030204" pitchFamily="34" charset="0"/>
              </a:rPr>
              <a:t> </a:t>
            </a:r>
            <a:r>
              <a:rPr lang="en-US" sz="4300" dirty="0" err="1">
                <a:latin typeface="Calibri" panose="020F0502020204030204" pitchFamily="34" charset="0"/>
                <a:cs typeface="Calibri" panose="020F0502020204030204" pitchFamily="34" charset="0"/>
              </a:rPr>
              <a:t>mạc</a:t>
            </a:r>
            <a:r>
              <a:rPr lang="en-US" sz="4300" dirty="0">
                <a:latin typeface="Calibri" panose="020F0502020204030204" pitchFamily="34" charset="0"/>
                <a:cs typeface="Calibri" panose="020F0502020204030204" pitchFamily="34" charset="0"/>
              </a:rPr>
              <a:t> </a:t>
            </a:r>
            <a:r>
              <a:rPr lang="en-US" sz="4300" dirty="0" err="1">
                <a:latin typeface="Calibri" panose="020F0502020204030204" pitchFamily="34" charset="0"/>
                <a:cs typeface="Calibri" panose="020F0502020204030204" pitchFamily="34" charset="0"/>
              </a:rPr>
              <a:t>môi</a:t>
            </a:r>
            <a:r>
              <a:rPr lang="en-US" sz="4300" dirty="0">
                <a:latin typeface="Calibri" panose="020F0502020204030204" pitchFamily="34" charset="0"/>
                <a:cs typeface="Calibri" panose="020F0502020204030204" pitchFamily="34" charset="0"/>
              </a:rPr>
              <a:t>, </a:t>
            </a:r>
            <a:r>
              <a:rPr lang="en-US" sz="4300" dirty="0" err="1">
                <a:latin typeface="Calibri" panose="020F0502020204030204" pitchFamily="34" charset="0"/>
                <a:cs typeface="Calibri" panose="020F0502020204030204" pitchFamily="34" charset="0"/>
              </a:rPr>
              <a:t>dưới</a:t>
            </a:r>
            <a:r>
              <a:rPr lang="en-US" sz="4300" dirty="0">
                <a:latin typeface="Calibri" panose="020F0502020204030204" pitchFamily="34" charset="0"/>
                <a:cs typeface="Calibri" panose="020F0502020204030204" pitchFamily="34" charset="0"/>
              </a:rPr>
              <a:t> </a:t>
            </a:r>
            <a:r>
              <a:rPr lang="en-US" sz="4300" dirty="0" err="1">
                <a:latin typeface="Calibri" panose="020F0502020204030204" pitchFamily="34" charset="0"/>
                <a:cs typeface="Calibri" panose="020F0502020204030204" pitchFamily="34" charset="0"/>
              </a:rPr>
              <a:t>lưỡi</a:t>
            </a:r>
            <a:r>
              <a:rPr lang="en-US" sz="4300" dirty="0">
                <a:latin typeface="Calibri" panose="020F0502020204030204" pitchFamily="34" charset="0"/>
                <a:cs typeface="Calibri" panose="020F0502020204030204" pitchFamily="34" charset="0"/>
              </a:rPr>
              <a:t> </a:t>
            </a:r>
            <a:r>
              <a:rPr lang="en-US" sz="4300" dirty="0" err="1">
                <a:latin typeface="Calibri" panose="020F0502020204030204" pitchFamily="34" charset="0"/>
                <a:cs typeface="Calibri" panose="020F0502020204030204" pitchFamily="34" charset="0"/>
              </a:rPr>
              <a:t>rất</a:t>
            </a:r>
            <a:r>
              <a:rPr lang="en-US" sz="4300" dirty="0">
                <a:latin typeface="Calibri" panose="020F0502020204030204" pitchFamily="34" charset="0"/>
                <a:cs typeface="Calibri" panose="020F0502020204030204" pitchFamily="34" charset="0"/>
              </a:rPr>
              <a:t> </a:t>
            </a:r>
            <a:r>
              <a:rPr lang="en-US" sz="4300" dirty="0" err="1">
                <a:latin typeface="Calibri" panose="020F0502020204030204" pitchFamily="34" charset="0"/>
                <a:cs typeface="Calibri" panose="020F0502020204030204" pitchFamily="34" charset="0"/>
              </a:rPr>
              <a:t>nhạt</a:t>
            </a:r>
            <a:r>
              <a:rPr lang="en-US" sz="4300" dirty="0">
                <a:latin typeface="Calibri" panose="020F0502020204030204" pitchFamily="34" charset="0"/>
                <a:cs typeface="Calibri" panose="020F0502020204030204" pitchFamily="34" charset="0"/>
              </a:rPr>
              <a:t>, </a:t>
            </a:r>
            <a:r>
              <a:rPr lang="en-US" sz="4300" dirty="0" err="1">
                <a:latin typeface="Calibri" panose="020F0502020204030204" pitchFamily="34" charset="0"/>
                <a:cs typeface="Calibri" panose="020F0502020204030204" pitchFamily="34" charset="0"/>
              </a:rPr>
              <a:t>còn</a:t>
            </a:r>
            <a:r>
              <a:rPr lang="en-US" sz="4300" dirty="0">
                <a:latin typeface="Calibri" panose="020F0502020204030204" pitchFamily="34" charset="0"/>
                <a:cs typeface="Calibri" panose="020F0502020204030204" pitchFamily="34" charset="0"/>
              </a:rPr>
              <a:t> gai </a:t>
            </a:r>
            <a:r>
              <a:rPr lang="en-US" sz="4300" dirty="0" err="1">
                <a:latin typeface="Calibri" panose="020F0502020204030204" pitchFamily="34" charset="0"/>
                <a:cs typeface="Calibri" panose="020F0502020204030204" pitchFamily="34" charset="0"/>
              </a:rPr>
              <a:t>lưỡi</a:t>
            </a:r>
            <a:r>
              <a:rPr lang="en-US" sz="4300" dirty="0">
                <a:latin typeface="Calibri" panose="020F0502020204030204" pitchFamily="34" charset="0"/>
                <a:cs typeface="Calibri" panose="020F0502020204030204" pitchFamily="34" charset="0"/>
              </a:rPr>
              <a:t>, </a:t>
            </a:r>
            <a:r>
              <a:rPr lang="en-US" sz="4300" dirty="0" err="1">
                <a:latin typeface="Calibri" panose="020F0502020204030204" pitchFamily="34" charset="0"/>
                <a:cs typeface="Calibri" panose="020F0502020204030204" pitchFamily="34" charset="0"/>
              </a:rPr>
              <a:t>niêm</a:t>
            </a:r>
            <a:r>
              <a:rPr lang="en-US" sz="4300" dirty="0">
                <a:latin typeface="Calibri" panose="020F0502020204030204" pitchFamily="34" charset="0"/>
                <a:cs typeface="Calibri" panose="020F0502020204030204" pitchFamily="34" charset="0"/>
              </a:rPr>
              <a:t> </a:t>
            </a:r>
            <a:r>
              <a:rPr lang="en-US" sz="4300" dirty="0" err="1">
                <a:latin typeface="Calibri" panose="020F0502020204030204" pitchFamily="34" charset="0"/>
                <a:cs typeface="Calibri" panose="020F0502020204030204" pitchFamily="34" charset="0"/>
              </a:rPr>
              <a:t>mạc</a:t>
            </a:r>
            <a:r>
              <a:rPr lang="en-US" sz="4300" dirty="0">
                <a:latin typeface="Calibri" panose="020F0502020204030204" pitchFamily="34" charset="0"/>
                <a:cs typeface="Calibri" panose="020F0502020204030204" pitchFamily="34" charset="0"/>
              </a:rPr>
              <a:t> </a:t>
            </a:r>
            <a:r>
              <a:rPr lang="en-US" sz="4300" dirty="0" err="1">
                <a:latin typeface="Calibri" panose="020F0502020204030204" pitchFamily="34" charset="0"/>
                <a:cs typeface="Calibri" panose="020F0502020204030204" pitchFamily="34" charset="0"/>
              </a:rPr>
              <a:t>mắt</a:t>
            </a:r>
            <a:r>
              <a:rPr lang="en-US" sz="4300" dirty="0">
                <a:latin typeface="Calibri" panose="020F0502020204030204" pitchFamily="34" charset="0"/>
                <a:cs typeface="Calibri" panose="020F0502020204030204" pitchFamily="34" charset="0"/>
              </a:rPr>
              <a:t> </a:t>
            </a:r>
            <a:r>
              <a:rPr lang="en-US" sz="4300" dirty="0" err="1">
                <a:latin typeface="Calibri" panose="020F0502020204030204" pitchFamily="34" charset="0"/>
                <a:cs typeface="Calibri" panose="020F0502020204030204" pitchFamily="34" charset="0"/>
              </a:rPr>
              <a:t>nhạt</a:t>
            </a:r>
            <a:endParaRPr lang="en-US" sz="4300" dirty="0">
              <a:latin typeface="Calibri" panose="020F0502020204030204" pitchFamily="34" charset="0"/>
              <a:cs typeface="Calibri" panose="020F0502020204030204" pitchFamily="34" charset="0"/>
            </a:endParaRPr>
          </a:p>
          <a:p>
            <a:r>
              <a:rPr lang="vi-VN" sz="4300" dirty="0">
                <a:latin typeface="Calibri" panose="020F0502020204030204" pitchFamily="34" charset="0"/>
                <a:cs typeface="Calibri" panose="020F0502020204030204" pitchFamily="34" charset="0"/>
              </a:rPr>
              <a:t>Chi ấm, mạch </a:t>
            </a:r>
            <a:r>
              <a:rPr lang="en-US" sz="4300" dirty="0">
                <a:latin typeface="Calibri" panose="020F0502020204030204" pitchFamily="34" charset="0"/>
                <a:cs typeface="Calibri" panose="020F0502020204030204" pitchFamily="34" charset="0"/>
              </a:rPr>
              <a:t>quay </a:t>
            </a:r>
            <a:r>
              <a:rPr lang="vi-VN" sz="4300" dirty="0">
                <a:latin typeface="Calibri" panose="020F0502020204030204" pitchFamily="34" charset="0"/>
                <a:cs typeface="Calibri" panose="020F0502020204030204" pitchFamily="34" charset="0"/>
              </a:rPr>
              <a:t>rõ.</a:t>
            </a:r>
            <a:endParaRPr lang="en-US" sz="4300" dirty="0">
              <a:latin typeface="Calibri" panose="020F0502020204030204" pitchFamily="34" charset="0"/>
              <a:cs typeface="Calibri" panose="020F0502020204030204" pitchFamily="34" charset="0"/>
            </a:endParaRPr>
          </a:p>
          <a:p>
            <a:r>
              <a:rPr lang="vi-VN" sz="4300" dirty="0">
                <a:latin typeface="Calibri" panose="020F0502020204030204" pitchFamily="34" charset="0"/>
                <a:cs typeface="Calibri" panose="020F0502020204030204" pitchFamily="34" charset="0"/>
              </a:rPr>
              <a:t>Bệnh nhân không phù</a:t>
            </a:r>
            <a:r>
              <a:rPr lang="en-US" sz="4300" dirty="0">
                <a:latin typeface="Calibri" panose="020F0502020204030204" pitchFamily="34" charset="0"/>
                <a:cs typeface="Calibri" panose="020F0502020204030204" pitchFamily="34" charset="0"/>
              </a:rPr>
              <a:t>, </a:t>
            </a:r>
            <a:r>
              <a:rPr lang="en-US" sz="4300" dirty="0" err="1">
                <a:latin typeface="Calibri" panose="020F0502020204030204" pitchFamily="34" charset="0"/>
                <a:cs typeface="Calibri" panose="020F0502020204030204" pitchFamily="34" charset="0"/>
              </a:rPr>
              <a:t>không</a:t>
            </a:r>
            <a:r>
              <a:rPr lang="en-US" sz="4300" dirty="0">
                <a:latin typeface="Calibri" panose="020F0502020204030204" pitchFamily="34" charset="0"/>
                <a:cs typeface="Calibri" panose="020F0502020204030204" pitchFamily="34" charset="0"/>
              </a:rPr>
              <a:t> </a:t>
            </a:r>
            <a:r>
              <a:rPr lang="en-US" sz="4300" dirty="0" err="1">
                <a:latin typeface="Calibri" panose="020F0502020204030204" pitchFamily="34" charset="0"/>
                <a:cs typeface="Calibri" panose="020F0502020204030204" pitchFamily="34" charset="0"/>
              </a:rPr>
              <a:t>dấu</a:t>
            </a:r>
            <a:r>
              <a:rPr lang="en-US" sz="4300" dirty="0">
                <a:latin typeface="Calibri" panose="020F0502020204030204" pitchFamily="34" charset="0"/>
                <a:cs typeface="Calibri" panose="020F0502020204030204" pitchFamily="34" charset="0"/>
              </a:rPr>
              <a:t> </a:t>
            </a:r>
            <a:r>
              <a:rPr lang="en-US" sz="4300" dirty="0" err="1">
                <a:latin typeface="Calibri" panose="020F0502020204030204" pitchFamily="34" charset="0"/>
                <a:cs typeface="Calibri" panose="020F0502020204030204" pitchFamily="34" charset="0"/>
              </a:rPr>
              <a:t>xuất</a:t>
            </a:r>
            <a:r>
              <a:rPr lang="en-US" sz="4300" dirty="0">
                <a:latin typeface="Calibri" panose="020F0502020204030204" pitchFamily="34" charset="0"/>
                <a:cs typeface="Calibri" panose="020F0502020204030204" pitchFamily="34" charset="0"/>
              </a:rPr>
              <a:t> </a:t>
            </a:r>
            <a:r>
              <a:rPr lang="en-US" sz="4300" dirty="0" err="1">
                <a:latin typeface="Calibri" panose="020F0502020204030204" pitchFamily="34" charset="0"/>
                <a:cs typeface="Calibri" panose="020F0502020204030204" pitchFamily="34" charset="0"/>
              </a:rPr>
              <a:t>huyết</a:t>
            </a:r>
            <a:r>
              <a:rPr lang="en-US" sz="4300" dirty="0">
                <a:latin typeface="Calibri" panose="020F0502020204030204" pitchFamily="34" charset="0"/>
                <a:cs typeface="Calibri" panose="020F0502020204030204" pitchFamily="34" charset="0"/>
              </a:rPr>
              <a:t>, </a:t>
            </a:r>
            <a:r>
              <a:rPr lang="en-US" sz="4300" dirty="0" err="1">
                <a:latin typeface="Calibri" panose="020F0502020204030204" pitchFamily="34" charset="0"/>
                <a:cs typeface="Calibri" panose="020F0502020204030204" pitchFamily="34" charset="0"/>
              </a:rPr>
              <a:t>không</a:t>
            </a:r>
            <a:r>
              <a:rPr lang="en-US" sz="4300" dirty="0">
                <a:latin typeface="Calibri" panose="020F0502020204030204" pitchFamily="34" charset="0"/>
                <a:cs typeface="Calibri" panose="020F0502020204030204" pitchFamily="34" charset="0"/>
              </a:rPr>
              <a:t> </a:t>
            </a:r>
            <a:r>
              <a:rPr lang="en-US" sz="4300" dirty="0" err="1">
                <a:latin typeface="Calibri" panose="020F0502020204030204" pitchFamily="34" charset="0"/>
                <a:cs typeface="Calibri" panose="020F0502020204030204" pitchFamily="34" charset="0"/>
              </a:rPr>
              <a:t>hồng</a:t>
            </a:r>
            <a:r>
              <a:rPr lang="en-US" sz="4300" dirty="0">
                <a:latin typeface="Calibri" panose="020F0502020204030204" pitchFamily="34" charset="0"/>
                <a:cs typeface="Calibri" panose="020F0502020204030204" pitchFamily="34" charset="0"/>
              </a:rPr>
              <a:t> ban </a:t>
            </a:r>
            <a:r>
              <a:rPr lang="en-US" sz="4300" dirty="0" err="1">
                <a:latin typeface="Calibri" panose="020F0502020204030204" pitchFamily="34" charset="0"/>
                <a:cs typeface="Calibri" panose="020F0502020204030204" pitchFamily="34" charset="0"/>
              </a:rPr>
              <a:t>tay</a:t>
            </a:r>
            <a:r>
              <a:rPr lang="en-US" sz="4300" dirty="0">
                <a:latin typeface="Calibri" panose="020F0502020204030204" pitchFamily="34" charset="0"/>
                <a:cs typeface="Calibri" panose="020F0502020204030204" pitchFamily="34" charset="0"/>
              </a:rPr>
              <a:t> </a:t>
            </a:r>
            <a:r>
              <a:rPr lang="en-US" sz="4300" dirty="0" err="1">
                <a:latin typeface="Calibri" panose="020F0502020204030204" pitchFamily="34" charset="0"/>
                <a:cs typeface="Calibri" panose="020F0502020204030204" pitchFamily="34" charset="0"/>
              </a:rPr>
              <a:t>chân</a:t>
            </a:r>
            <a:endParaRPr lang="en-US" sz="4300" dirty="0">
              <a:latin typeface="Calibri" panose="020F0502020204030204" pitchFamily="34" charset="0"/>
              <a:cs typeface="Calibri" panose="020F0502020204030204" pitchFamily="34" charset="0"/>
            </a:endParaRPr>
          </a:p>
          <a:p>
            <a:r>
              <a:rPr lang="vi-VN" sz="4300" dirty="0">
                <a:latin typeface="Calibri" panose="020F0502020204030204" pitchFamily="34" charset="0"/>
                <a:cs typeface="Calibri" panose="020F0502020204030204" pitchFamily="34" charset="0"/>
              </a:rPr>
              <a:t>Hạch ngoại biên không sờ chạm.</a:t>
            </a:r>
          </a:p>
          <a:p>
            <a:pPr marL="0" indent="0">
              <a:buNone/>
            </a:pPr>
            <a:endParaRPr lang="en-US" dirty="0"/>
          </a:p>
        </p:txBody>
      </p:sp>
    </p:spTree>
    <p:extLst>
      <p:ext uri="{BB962C8B-B14F-4D97-AF65-F5344CB8AC3E}">
        <p14:creationId xmlns:p14="http://schemas.microsoft.com/office/powerpoint/2010/main" val="14561802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03268-DB50-47D4-BD96-FA6A373CE51C}"/>
              </a:ext>
            </a:extLst>
          </p:cNvPr>
          <p:cNvSpPr>
            <a:spLocks noGrp="1"/>
          </p:cNvSpPr>
          <p:nvPr>
            <p:ph type="title"/>
          </p:nvPr>
        </p:nvSpPr>
        <p:spPr/>
        <p:txBody>
          <a:bodyPr/>
          <a:lstStyle/>
          <a:p>
            <a:r>
              <a:rPr lang="en-US" dirty="0"/>
              <a:t>V. KHÁM</a:t>
            </a:r>
          </a:p>
        </p:txBody>
      </p:sp>
      <p:sp>
        <p:nvSpPr>
          <p:cNvPr id="3" name="Content Placeholder 2">
            <a:extLst>
              <a:ext uri="{FF2B5EF4-FFF2-40B4-BE49-F238E27FC236}">
                <a16:creationId xmlns:a16="http://schemas.microsoft.com/office/drawing/2014/main" id="{EDE4CA6C-BE73-4C32-9084-DDFF88206587}"/>
              </a:ext>
            </a:extLst>
          </p:cNvPr>
          <p:cNvSpPr>
            <a:spLocks noGrp="1"/>
          </p:cNvSpPr>
          <p:nvPr>
            <p:ph idx="1"/>
          </p:nvPr>
        </p:nvSpPr>
        <p:spPr>
          <a:xfrm>
            <a:off x="838200" y="1476375"/>
            <a:ext cx="10515600" cy="5476875"/>
          </a:xfrm>
        </p:spPr>
        <p:txBody>
          <a:bodyPr>
            <a:normAutofit fontScale="55000" lnSpcReduction="20000"/>
          </a:bodyPr>
          <a:lstStyle/>
          <a:p>
            <a:pPr marL="0" indent="0">
              <a:buNone/>
            </a:pPr>
            <a:r>
              <a:rPr lang="en-US" dirty="0"/>
              <a:t>2/ </a:t>
            </a:r>
            <a:r>
              <a:rPr lang="en-US" dirty="0" err="1"/>
              <a:t>Khám</a:t>
            </a:r>
            <a:r>
              <a:rPr lang="en-US" dirty="0"/>
              <a:t> </a:t>
            </a:r>
            <a:r>
              <a:rPr lang="en-US" dirty="0" err="1"/>
              <a:t>vùng</a:t>
            </a:r>
            <a:r>
              <a:rPr lang="en-US" dirty="0"/>
              <a:t>:</a:t>
            </a:r>
          </a:p>
          <a:p>
            <a:pPr marL="0" indent="0">
              <a:buNone/>
            </a:pPr>
            <a:r>
              <a:rPr lang="vi-VN" dirty="0">
                <a:latin typeface="Calibri" panose="020F0502020204030204" pitchFamily="34" charset="0"/>
                <a:cs typeface="Calibri" panose="020F0502020204030204" pitchFamily="34" charset="0"/>
              </a:rPr>
              <a:t>a</a:t>
            </a:r>
            <a:r>
              <a:rPr lang="en-US" dirty="0">
                <a:latin typeface="Calibri" panose="020F0502020204030204" pitchFamily="34" charset="0"/>
                <a:cs typeface="Calibri" panose="020F0502020204030204" pitchFamily="34" charset="0"/>
              </a:rPr>
              <a:t>. </a:t>
            </a:r>
            <a:r>
              <a:rPr lang="vi-VN" dirty="0">
                <a:latin typeface="Calibri" panose="020F0502020204030204" pitchFamily="34" charset="0"/>
                <a:cs typeface="Calibri" panose="020F0502020204030204" pitchFamily="34" charset="0"/>
              </a:rPr>
              <a:t>Đầu mặt cổ:</a:t>
            </a:r>
          </a:p>
          <a:p>
            <a:pPr marL="0" indent="0">
              <a:buNone/>
            </a:pPr>
            <a:r>
              <a:rPr lang="en-US" dirty="0">
                <a:latin typeface="Calibri" panose="020F0502020204030204" pitchFamily="34" charset="0"/>
                <a:cs typeface="Calibri" panose="020F0502020204030204" pitchFamily="34" charset="0"/>
              </a:rPr>
              <a:t>	</a:t>
            </a:r>
            <a:r>
              <a:rPr lang="vi-VN" dirty="0">
                <a:latin typeface="Calibri" panose="020F0502020204030204" pitchFamily="34" charset="0"/>
                <a:cs typeface="Calibri" panose="020F0502020204030204" pitchFamily="34" charset="0"/>
              </a:rPr>
              <a:t>Cân xứng, </a:t>
            </a:r>
            <a:r>
              <a:rPr lang="en-US" dirty="0" err="1">
                <a:latin typeface="Calibri" panose="020F0502020204030204" pitchFamily="34" charset="0"/>
                <a:cs typeface="Calibri" panose="020F0502020204030204" pitchFamily="34" charset="0"/>
              </a:rPr>
              <a:t>tuyến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giáp</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không</a:t>
            </a:r>
            <a:r>
              <a:rPr lang="en-US" dirty="0">
                <a:latin typeface="Calibri" panose="020F0502020204030204" pitchFamily="34" charset="0"/>
                <a:cs typeface="Calibri" panose="020F0502020204030204" pitchFamily="34" charset="0"/>
              </a:rPr>
              <a:t> to, </a:t>
            </a:r>
            <a:r>
              <a:rPr lang="en-US" dirty="0" err="1">
                <a:latin typeface="Calibri" panose="020F0502020204030204" pitchFamily="34" charset="0"/>
                <a:cs typeface="Calibri" panose="020F0502020204030204" pitchFamily="34" charset="0"/>
              </a:rPr>
              <a:t>khí</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quản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không</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lệch</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không</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xuất</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huyết</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niêm</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mạc</a:t>
            </a:r>
            <a:r>
              <a:rPr lang="en-US" dirty="0">
                <a:latin typeface="Calibri" panose="020F0502020204030204" pitchFamily="34" charset="0"/>
                <a:cs typeface="Calibri" panose="020F0502020204030204" pitchFamily="34" charset="0"/>
              </a:rPr>
              <a:t>  </a:t>
            </a:r>
            <a:endParaRPr lang="en-US" dirty="0">
              <a:solidFill>
                <a:srgbClr val="FF0000"/>
              </a:solidFill>
              <a:latin typeface="Calibri" panose="020F0502020204030204" pitchFamily="34" charset="0"/>
              <a:cs typeface="Calibri" panose="020F0502020204030204" pitchFamily="34" charset="0"/>
            </a:endParaRPr>
          </a:p>
          <a:p>
            <a:pPr marL="0" indent="0">
              <a:buNone/>
            </a:pPr>
            <a:r>
              <a:rPr lang="en-US" dirty="0">
                <a:solidFill>
                  <a:srgbClr val="FF0000"/>
                </a:solidFill>
                <a:latin typeface="Calibri" panose="020F0502020204030204" pitchFamily="34" charset="0"/>
                <a:cs typeface="Calibri" panose="020F0502020204030204" pitchFamily="34" charset="0"/>
              </a:rPr>
              <a:t>                     </a:t>
            </a:r>
            <a:r>
              <a:rPr lang="en-US" dirty="0" err="1">
                <a:solidFill>
                  <a:srgbClr val="FF0000"/>
                </a:solidFill>
                <a:latin typeface="Calibri" panose="020F0502020204030204" pitchFamily="34" charset="0"/>
                <a:cs typeface="Calibri" panose="020F0502020204030204" pitchFamily="34" charset="0"/>
              </a:rPr>
              <a:t>Khám</a:t>
            </a:r>
            <a:r>
              <a:rPr lang="en-US" dirty="0">
                <a:solidFill>
                  <a:srgbClr val="FF0000"/>
                </a:solidFill>
                <a:latin typeface="Calibri" panose="020F0502020204030204" pitchFamily="34" charset="0"/>
                <a:cs typeface="Calibri" panose="020F0502020204030204" pitchFamily="34" charset="0"/>
              </a:rPr>
              <a:t> </a:t>
            </a:r>
            <a:r>
              <a:rPr lang="en-US" dirty="0" err="1">
                <a:solidFill>
                  <a:srgbClr val="FF0000"/>
                </a:solidFill>
                <a:latin typeface="Calibri" panose="020F0502020204030204" pitchFamily="34" charset="0"/>
                <a:cs typeface="Calibri" panose="020F0502020204030204" pitchFamily="34" charset="0"/>
              </a:rPr>
              <a:t>họng</a:t>
            </a:r>
            <a:r>
              <a:rPr lang="en-US" dirty="0">
                <a:solidFill>
                  <a:srgbClr val="FF0000"/>
                </a:solidFill>
                <a:latin typeface="Calibri" panose="020F0502020204030204" pitchFamily="34" charset="0"/>
                <a:cs typeface="Calibri" panose="020F0502020204030204" pitchFamily="34" charset="0"/>
              </a:rPr>
              <a:t> </a:t>
            </a:r>
            <a:r>
              <a:rPr lang="en-US" dirty="0" err="1">
                <a:solidFill>
                  <a:srgbClr val="FF0000"/>
                </a:solidFill>
                <a:latin typeface="Calibri" panose="020F0502020204030204" pitchFamily="34" charset="0"/>
                <a:cs typeface="Calibri" panose="020F0502020204030204" pitchFamily="34" charset="0"/>
              </a:rPr>
              <a:t>amydal</a:t>
            </a:r>
            <a:r>
              <a:rPr lang="en-US" dirty="0">
                <a:solidFill>
                  <a:srgbClr val="FF0000"/>
                </a:solidFill>
                <a:latin typeface="Calibri" panose="020F0502020204030204" pitchFamily="34" charset="0"/>
                <a:cs typeface="Calibri" panose="020F0502020204030204" pitchFamily="34" charset="0"/>
              </a:rPr>
              <a:t> to, </a:t>
            </a:r>
            <a:r>
              <a:rPr lang="en-US" dirty="0" err="1">
                <a:solidFill>
                  <a:srgbClr val="FF0000"/>
                </a:solidFill>
                <a:latin typeface="Calibri" panose="020F0502020204030204" pitchFamily="34" charset="0"/>
                <a:cs typeface="Calibri" panose="020F0502020204030204" pitchFamily="34" charset="0"/>
              </a:rPr>
              <a:t>không</a:t>
            </a:r>
            <a:r>
              <a:rPr lang="en-US" dirty="0">
                <a:solidFill>
                  <a:srgbClr val="FF0000"/>
                </a:solidFill>
                <a:latin typeface="Calibri" panose="020F0502020204030204" pitchFamily="34" charset="0"/>
                <a:cs typeface="Calibri" panose="020F0502020204030204" pitchFamily="34" charset="0"/>
              </a:rPr>
              <a:t> </a:t>
            </a:r>
            <a:r>
              <a:rPr lang="en-US" dirty="0" err="1">
                <a:solidFill>
                  <a:srgbClr val="FF0000"/>
                </a:solidFill>
                <a:latin typeface="Calibri" panose="020F0502020204030204" pitchFamily="34" charset="0"/>
                <a:cs typeface="Calibri" panose="020F0502020204030204" pitchFamily="34" charset="0"/>
              </a:rPr>
              <a:t>loét</a:t>
            </a:r>
            <a:endParaRPr lang="vi-VN" dirty="0">
              <a:solidFill>
                <a:srgbClr val="FF0000"/>
              </a:solidFill>
              <a:latin typeface="Calibri" panose="020F0502020204030204" pitchFamily="34" charset="0"/>
              <a:cs typeface="Calibri" panose="020F0502020204030204" pitchFamily="34" charset="0"/>
            </a:endParaRPr>
          </a:p>
          <a:p>
            <a:pPr marL="0" indent="0">
              <a:buNone/>
            </a:pPr>
            <a:r>
              <a:rPr lang="en-US" dirty="0">
                <a:latin typeface="Calibri" panose="020F0502020204030204" pitchFamily="34" charset="0"/>
                <a:cs typeface="Calibri" panose="020F0502020204030204" pitchFamily="34" charset="0"/>
              </a:rPr>
              <a:t>b. </a:t>
            </a:r>
            <a:r>
              <a:rPr lang="vi-VN" dirty="0">
                <a:latin typeface="Calibri" panose="020F0502020204030204" pitchFamily="34" charset="0"/>
                <a:cs typeface="Calibri" panose="020F0502020204030204" pitchFamily="34" charset="0"/>
              </a:rPr>
              <a:t>Ngực:</a:t>
            </a:r>
          </a:p>
          <a:p>
            <a:pPr marL="0" indent="0">
              <a:buNone/>
            </a:pPr>
            <a:r>
              <a:rPr lang="en-US" dirty="0">
                <a:latin typeface="Calibri" panose="020F0502020204030204" pitchFamily="34" charset="0"/>
                <a:cs typeface="Calibri" panose="020F0502020204030204" pitchFamily="34" charset="0"/>
              </a:rPr>
              <a:t>	</a:t>
            </a:r>
            <a:r>
              <a:rPr lang="vi-VN" dirty="0">
                <a:latin typeface="Calibri" panose="020F0502020204030204" pitchFamily="34" charset="0"/>
                <a:cs typeface="Calibri" panose="020F0502020204030204" pitchFamily="34" charset="0"/>
              </a:rPr>
              <a:t>Lồng ngực cân đối, di động đều theo nhịp thở</a:t>
            </a:r>
            <a:endParaRPr lang="en-US" dirty="0">
              <a:latin typeface="Calibri" panose="020F0502020204030204" pitchFamily="34" charset="0"/>
              <a:cs typeface="Calibri" panose="020F0502020204030204" pitchFamily="34" charset="0"/>
            </a:endParaRPr>
          </a:p>
          <a:p>
            <a:pPr marL="0" indent="0">
              <a:buNone/>
            </a:pPr>
            <a:r>
              <a:rPr lang="en-US" dirty="0">
                <a:latin typeface="Calibri" panose="020F0502020204030204" pitchFamily="34" charset="0"/>
                <a:cs typeface="Calibri" panose="020F0502020204030204" pitchFamily="34" charset="0"/>
              </a:rPr>
              <a:t>	*</a:t>
            </a:r>
            <a:r>
              <a:rPr lang="vi-VN" dirty="0">
                <a:latin typeface="Calibri" panose="020F0502020204030204" pitchFamily="34" charset="0"/>
                <a:cs typeface="Calibri" panose="020F0502020204030204" pitchFamily="34" charset="0"/>
              </a:rPr>
              <a:t>Phổi:</a:t>
            </a:r>
          </a:p>
          <a:p>
            <a:pPr marL="0" indent="0">
              <a:buNone/>
            </a:pPr>
            <a:r>
              <a:rPr lang="en-US" dirty="0">
                <a:latin typeface="Calibri" panose="020F0502020204030204" pitchFamily="34" charset="0"/>
                <a:cs typeface="Calibri" panose="020F0502020204030204" pitchFamily="34" charset="0"/>
              </a:rPr>
              <a:t>	</a:t>
            </a:r>
            <a:r>
              <a:rPr lang="vi-VN" dirty="0">
                <a:latin typeface="Calibri" panose="020F0502020204030204" pitchFamily="34" charset="0"/>
                <a:cs typeface="Calibri" panose="020F0502020204030204" pitchFamily="34" charset="0"/>
              </a:rPr>
              <a:t>Rung thanh đều hai bên, gõ trong, rì rào phế nang êm dịu</a:t>
            </a:r>
            <a:r>
              <a:rPr lang="en-US" dirty="0">
                <a:latin typeface="Calibri" panose="020F0502020204030204" pitchFamily="34" charset="0"/>
                <a:cs typeface="Calibri" panose="020F0502020204030204" pitchFamily="34" charset="0"/>
              </a:rPr>
              <a:t>. </a:t>
            </a:r>
          </a:p>
          <a:p>
            <a:pPr marL="0" indent="0">
              <a:buNone/>
            </a:pPr>
            <a:r>
              <a:rPr lang="en-US" dirty="0">
                <a:latin typeface="Calibri" panose="020F0502020204030204" pitchFamily="34" charset="0"/>
                <a:cs typeface="Calibri" panose="020F0502020204030204" pitchFamily="34" charset="0"/>
              </a:rPr>
              <a:t>	*</a:t>
            </a:r>
            <a:r>
              <a:rPr lang="vi-VN" dirty="0">
                <a:latin typeface="Calibri" panose="020F0502020204030204" pitchFamily="34" charset="0"/>
                <a:cs typeface="Calibri" panose="020F0502020204030204" pitchFamily="34" charset="0"/>
              </a:rPr>
              <a:t>Tim:</a:t>
            </a:r>
          </a:p>
          <a:p>
            <a:pPr marL="0" indent="0">
              <a:buNone/>
            </a:pPr>
            <a:r>
              <a:rPr lang="en-US" dirty="0">
                <a:latin typeface="Calibri" panose="020F0502020204030204" pitchFamily="34" charset="0"/>
                <a:cs typeface="Calibri" panose="020F0502020204030204" pitchFamily="34" charset="0"/>
              </a:rPr>
              <a:t>	</a:t>
            </a:r>
            <a:r>
              <a:rPr lang="vi-VN" dirty="0">
                <a:latin typeface="Calibri" panose="020F0502020204030204" pitchFamily="34" charset="0"/>
                <a:cs typeface="Calibri" panose="020F0502020204030204" pitchFamily="34" charset="0"/>
              </a:rPr>
              <a:t>Mỏm tim ở khoang liên sườn V đường trung đòn trái, diện đập 1x1 cm2</a:t>
            </a:r>
          </a:p>
          <a:p>
            <a:pPr marL="0" indent="0">
              <a:buNone/>
            </a:pPr>
            <a:r>
              <a:rPr lang="en-US" dirty="0">
                <a:latin typeface="Calibri" panose="020F0502020204030204" pitchFamily="34" charset="0"/>
                <a:cs typeface="Calibri" panose="020F0502020204030204" pitchFamily="34" charset="0"/>
              </a:rPr>
              <a:t>	</a:t>
            </a:r>
            <a:r>
              <a:rPr lang="vi-VN" dirty="0">
                <a:latin typeface="Calibri" panose="020F0502020204030204" pitchFamily="34" charset="0"/>
                <a:cs typeface="Calibri" panose="020F0502020204030204" pitchFamily="34" charset="0"/>
              </a:rPr>
              <a:t>Nhịp tim đều, T1, T2 đều rõ, tần số</a:t>
            </a:r>
            <a:r>
              <a:rPr lang="en-US" dirty="0">
                <a:latin typeface="Calibri" panose="020F0502020204030204" pitchFamily="34" charset="0"/>
                <a:cs typeface="Calibri" panose="020F0502020204030204" pitchFamily="34" charset="0"/>
              </a:rPr>
              <a:t> 110</a:t>
            </a:r>
            <a:r>
              <a:rPr lang="vi-VN" dirty="0">
                <a:latin typeface="Calibri" panose="020F0502020204030204" pitchFamily="34" charset="0"/>
                <a:cs typeface="Calibri" panose="020F0502020204030204" pitchFamily="34" charset="0"/>
              </a:rPr>
              <a:t> lần/ phút</a:t>
            </a:r>
            <a:r>
              <a:rPr lang="en-US" dirty="0">
                <a:latin typeface="Calibri" panose="020F0502020204030204" pitchFamily="34" charset="0"/>
                <a:cs typeface="Calibri" panose="020F0502020204030204" pitchFamily="34" charset="0"/>
              </a:rPr>
              <a:t>. </a:t>
            </a:r>
            <a:r>
              <a:rPr lang="vi-VN" dirty="0">
                <a:latin typeface="Calibri" panose="020F0502020204030204" pitchFamily="34" charset="0"/>
                <a:cs typeface="Calibri" panose="020F0502020204030204" pitchFamily="34" charset="0"/>
              </a:rPr>
              <a:t>Không ổ đập bất thường, dấu Hardzer (-), dấu nảy trước ngực (-)</a:t>
            </a:r>
            <a:r>
              <a:rPr lang="en-US" dirty="0">
                <a:latin typeface="Calibri" panose="020F0502020204030204" pitchFamily="34" charset="0"/>
                <a:cs typeface="Calibri" panose="020F0502020204030204" pitchFamily="34" charset="0"/>
              </a:rPr>
              <a:t>.</a:t>
            </a:r>
          </a:p>
          <a:p>
            <a:pPr marL="0" indent="0">
              <a:buNone/>
            </a:pPr>
            <a:r>
              <a:rPr lang="en-US" dirty="0">
                <a:latin typeface="Calibri" panose="020F0502020204030204" pitchFamily="34" charset="0"/>
                <a:cs typeface="Calibri" panose="020F0502020204030204" pitchFamily="34" charset="0"/>
              </a:rPr>
              <a:t>	</a:t>
            </a:r>
            <a:r>
              <a:rPr lang="vi-VN" dirty="0">
                <a:latin typeface="Calibri" panose="020F0502020204030204" pitchFamily="34" charset="0"/>
                <a:cs typeface="Calibri" panose="020F0502020204030204" pitchFamily="34" charset="0"/>
              </a:rPr>
              <a:t>Không tiếng tim, âm thổi bất thường.</a:t>
            </a:r>
          </a:p>
          <a:p>
            <a:pPr marL="0" indent="0">
              <a:buNone/>
            </a:pPr>
            <a:r>
              <a:rPr lang="vi-VN" dirty="0">
                <a:latin typeface="Calibri" panose="020F0502020204030204" pitchFamily="34" charset="0"/>
                <a:cs typeface="Calibri" panose="020F0502020204030204" pitchFamily="34" charset="0"/>
              </a:rPr>
              <a:t>c.</a:t>
            </a:r>
            <a:r>
              <a:rPr lang="en-US" dirty="0">
                <a:latin typeface="Calibri" panose="020F0502020204030204" pitchFamily="34" charset="0"/>
                <a:cs typeface="Calibri" panose="020F0502020204030204" pitchFamily="34" charset="0"/>
              </a:rPr>
              <a:t> </a:t>
            </a:r>
            <a:r>
              <a:rPr lang="vi-VN" dirty="0">
                <a:latin typeface="Calibri" panose="020F0502020204030204" pitchFamily="34" charset="0"/>
                <a:cs typeface="Calibri" panose="020F0502020204030204" pitchFamily="34" charset="0"/>
              </a:rPr>
              <a:t>Bụng:</a:t>
            </a:r>
          </a:p>
          <a:p>
            <a:pPr marL="0" indent="0">
              <a:buNone/>
            </a:pPr>
            <a:r>
              <a:rPr lang="en-US" dirty="0">
                <a:latin typeface="Calibri" panose="020F0502020204030204" pitchFamily="34" charset="0"/>
                <a:cs typeface="Calibri" panose="020F0502020204030204" pitchFamily="34" charset="0"/>
              </a:rPr>
              <a:t>	</a:t>
            </a:r>
            <a:r>
              <a:rPr lang="vi-VN" dirty="0">
                <a:latin typeface="Calibri" panose="020F0502020204030204" pitchFamily="34" charset="0"/>
                <a:cs typeface="Calibri" panose="020F0502020204030204" pitchFamily="34" charset="0"/>
              </a:rPr>
              <a:t>Bụng</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cân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đối</a:t>
            </a:r>
            <a:r>
              <a:rPr lang="vi-VN"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không</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bất</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thường</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thành</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bụng</a:t>
            </a:r>
            <a:endParaRPr lang="vi-VN" dirty="0">
              <a:latin typeface="Calibri" panose="020F0502020204030204" pitchFamily="34" charset="0"/>
              <a:cs typeface="Calibri" panose="020F0502020204030204" pitchFamily="34" charset="0"/>
            </a:endParaRPr>
          </a:p>
          <a:p>
            <a:pPr marL="0" indent="0">
              <a:buNone/>
            </a:pPr>
            <a:r>
              <a:rPr lang="en-US" dirty="0">
                <a:latin typeface="Calibri" panose="020F0502020204030204" pitchFamily="34" charset="0"/>
                <a:cs typeface="Calibri" panose="020F0502020204030204" pitchFamily="34" charset="0"/>
              </a:rPr>
              <a:t>	</a:t>
            </a:r>
            <a:r>
              <a:rPr lang="vi-VN" dirty="0">
                <a:latin typeface="Calibri" panose="020F0502020204030204" pitchFamily="34" charset="0"/>
                <a:cs typeface="Calibri" panose="020F0502020204030204" pitchFamily="34" charset="0"/>
              </a:rPr>
              <a:t>Gõ trong khắp bụng.</a:t>
            </a:r>
          </a:p>
          <a:p>
            <a:pPr marL="0" indent="0">
              <a:buNone/>
            </a:pPr>
            <a:r>
              <a:rPr lang="en-US" dirty="0">
                <a:latin typeface="Calibri" panose="020F0502020204030204" pitchFamily="34" charset="0"/>
                <a:cs typeface="Calibri" panose="020F0502020204030204" pitchFamily="34" charset="0"/>
              </a:rPr>
              <a:t>	</a:t>
            </a:r>
            <a:r>
              <a:rPr lang="vi-VN" dirty="0">
                <a:latin typeface="Calibri" panose="020F0502020204030204" pitchFamily="34" charset="0"/>
                <a:cs typeface="Calibri" panose="020F0502020204030204" pitchFamily="34" charset="0"/>
              </a:rPr>
              <a:t>Bụng mềm, không điểm đau khu trú.</a:t>
            </a:r>
          </a:p>
          <a:p>
            <a:pPr marL="0" indent="0">
              <a:buNone/>
            </a:pPr>
            <a:r>
              <a:rPr lang="en-US" dirty="0">
                <a:latin typeface="Calibri" panose="020F0502020204030204" pitchFamily="34" charset="0"/>
                <a:cs typeface="Calibri" panose="020F0502020204030204" pitchFamily="34" charset="0"/>
              </a:rPr>
              <a:t>	</a:t>
            </a:r>
            <a:r>
              <a:rPr lang="vi-VN" dirty="0">
                <a:latin typeface="Calibri" panose="020F0502020204030204" pitchFamily="34" charset="0"/>
                <a:cs typeface="Calibri" panose="020F0502020204030204" pitchFamily="34" charset="0"/>
              </a:rPr>
              <a:t>Gan, lách</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thận</a:t>
            </a:r>
            <a:r>
              <a:rPr lang="vi-VN" dirty="0">
                <a:latin typeface="Calibri" panose="020F0502020204030204" pitchFamily="34" charset="0"/>
                <a:cs typeface="Calibri" panose="020F0502020204030204" pitchFamily="34" charset="0"/>
              </a:rPr>
              <a:t> không sờ chạm.</a:t>
            </a:r>
          </a:p>
          <a:p>
            <a:pPr marL="0" indent="0">
              <a:buNone/>
            </a:pPr>
            <a:r>
              <a:rPr lang="vi-VN" dirty="0">
                <a:latin typeface="Calibri" panose="020F0502020204030204" pitchFamily="34" charset="0"/>
                <a:cs typeface="Calibri" panose="020F0502020204030204" pitchFamily="34" charset="0"/>
              </a:rPr>
              <a:t>d.</a:t>
            </a:r>
            <a:r>
              <a:rPr lang="en-US" dirty="0">
                <a:latin typeface="Calibri" panose="020F0502020204030204" pitchFamily="34" charset="0"/>
                <a:cs typeface="Calibri" panose="020F0502020204030204" pitchFamily="34" charset="0"/>
              </a:rPr>
              <a:t> </a:t>
            </a:r>
            <a:r>
              <a:rPr lang="vi-VN" dirty="0">
                <a:latin typeface="Calibri" panose="020F0502020204030204" pitchFamily="34" charset="0"/>
                <a:cs typeface="Calibri" panose="020F0502020204030204" pitchFamily="34" charset="0"/>
              </a:rPr>
              <a:t>Thần kinh, cơ xương khớp: cổ mềm, không yếu liệt, không dấu thần kinh khu trú</a:t>
            </a:r>
            <a:r>
              <a:rPr lang="en-US" dirty="0">
                <a:latin typeface="Calibri" panose="020F0502020204030204" pitchFamily="34" charset="0"/>
                <a:cs typeface="Calibri" panose="020F0502020204030204" pitchFamily="34" charset="0"/>
              </a:rPr>
              <a:t>,</a:t>
            </a:r>
            <a:r>
              <a:rPr lang="vi-VN" dirty="0">
                <a:latin typeface="Calibri" panose="020F0502020204030204" pitchFamily="34" charset="0"/>
                <a:cs typeface="Calibri" panose="020F0502020204030204" pitchFamily="34" charset="0"/>
              </a:rPr>
              <a:t> không giới hạn giới hạn vận động</a:t>
            </a:r>
          </a:p>
          <a:p>
            <a:endParaRPr lang="en-US" dirty="0"/>
          </a:p>
        </p:txBody>
      </p:sp>
    </p:spTree>
    <p:extLst>
      <p:ext uri="{BB962C8B-B14F-4D97-AF65-F5344CB8AC3E}">
        <p14:creationId xmlns:p14="http://schemas.microsoft.com/office/powerpoint/2010/main" val="9071588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442</TotalTime>
  <Words>2754</Words>
  <Application>Microsoft Office PowerPoint</Application>
  <PresentationFormat>Widescreen</PresentationFormat>
  <Paragraphs>308</Paragraphs>
  <Slides>22</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Calibri </vt:lpstr>
      <vt:lpstr>Calibri (Body)</vt:lpstr>
      <vt:lpstr>Calibri Light</vt:lpstr>
      <vt:lpstr>Symbol</vt:lpstr>
      <vt:lpstr>Office Theme</vt:lpstr>
      <vt:lpstr>BỆNH ÁN HUYẾT HỌC</vt:lpstr>
      <vt:lpstr>I. HÀNH CHÍNH</vt:lpstr>
      <vt:lpstr>II. LÝ DO NHẬP VIỆN</vt:lpstr>
      <vt:lpstr>III. BỆNH SỬ</vt:lpstr>
      <vt:lpstr>III. BỆNH SỬ</vt:lpstr>
      <vt:lpstr>IV. TIỀN CĂN</vt:lpstr>
      <vt:lpstr>IV. TIỀN CĂN</vt:lpstr>
      <vt:lpstr>V. KHÁM: 7h ngày 7/3/2019 (Sau NV N7)</vt:lpstr>
      <vt:lpstr>V. KHÁM</vt:lpstr>
      <vt:lpstr>VI. TÓM TẮT BỆNH ÁN</vt:lpstr>
      <vt:lpstr>VII. ĐẶT VẤN ĐỀ</vt:lpstr>
      <vt:lpstr>VIII. CHẨN ĐOÁN</vt:lpstr>
      <vt:lpstr>IX. BIỆN LUẬN:</vt:lpstr>
      <vt:lpstr>IX. BIỆN LUẬN:</vt:lpstr>
      <vt:lpstr>IX. BIỆN LUẬN:</vt:lpstr>
      <vt:lpstr>X. ĐỀ NGHỊ CLS</vt:lpstr>
      <vt:lpstr>PowerPoint Presentation</vt:lpstr>
      <vt:lpstr>Điện di Hb</vt:lpstr>
      <vt:lpstr>XI. CHẨN ĐOÁN XÁC ĐỊNH</vt:lpstr>
      <vt:lpstr>XII. ĐIỀU TRỊ</vt:lpstr>
      <vt:lpstr>XII. ĐIỀU TRỊ</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BỆNH ÁN HUYẾT HỌC</dc:title>
  <dc:creator>Le Viet Hang</dc:creator>
  <cp:lastModifiedBy>Truong Thi Minh Thu</cp:lastModifiedBy>
  <cp:revision>20</cp:revision>
  <dcterms:created xsi:type="dcterms:W3CDTF">2021-05-13T09:06:49Z</dcterms:created>
  <dcterms:modified xsi:type="dcterms:W3CDTF">2021-05-17T09:12:21Z</dcterms:modified>
</cp:coreProperties>
</file>