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1" autoAdjust="0"/>
    <p:restoredTop sz="94660"/>
  </p:normalViewPr>
  <p:slideViewPr>
    <p:cSldViewPr snapToGrid="0">
      <p:cViewPr varScale="1">
        <p:scale>
          <a:sx n="40" d="100"/>
          <a:sy n="40" d="100"/>
        </p:scale>
        <p:origin x="72"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Mảng XH ở bẹn làm sao phân biệt được XH dưới da thôi hay Hematoma hay XH khớp?</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1. XH khớp + dưới da</a:t>
            </a:r>
            <a:endParaRPr lang="en-US"/>
          </a:p>
          <a:p>
            <a:r>
              <a:rPr lang="en-US"/>
              <a:t>2. TC: Hemophilia</a:t>
            </a:r>
            <a:endParaRPr lang="en-US"/>
          </a:p>
          <a:p>
            <a:endParaRPr lang="en-US"/>
          </a:p>
          <a:p>
            <a:r>
              <a:rPr lang="en-US"/>
              <a:t>XH cổ chân đơn giản thì 1-2d là ổn, 3 ngày là xuất viện rồi</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Ca này tái khám nhiều lần thì không làm định lượng YT 8 để định lượng lại</a:t>
            </a:r>
            <a:endParaRPr lang="en-US"/>
          </a:p>
          <a:p>
            <a:r>
              <a:rPr lang="en-US"/>
              <a:t>ĐL lại khi mình nghĩ nó không tương xứng mức độ giữa XN nền của nó và LS ví dụ như ca này độ TB mà LS XH rất nặng, còn XH khớp thì phù hợp</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YT VIII thời gian bán hủy 1/2 =&gt; phải truyền 2-3 lần/ngày tùy vị trí: cơ khớp 2 lần, não 3 lần</a:t>
            </a:r>
            <a:endParaRPr lang="en-US"/>
          </a:p>
          <a:p>
            <a:r>
              <a:rPr lang="en-US"/>
              <a:t>YT IX thì t1/2 = 24h lận nên có thể truyền 1 lần/ngày thôi</a:t>
            </a:r>
            <a:endParaRPr lang="en-US"/>
          </a:p>
          <a:p>
            <a:r>
              <a:rPr lang="en-US"/>
              <a:t>Trung bình BN khỏe mạnh ko bệnh lý tim phổi gì hết thì truyền tốc độ 3-5ml/kg/giờ =&gt; ca này truyền 2 giờ</a:t>
            </a:r>
            <a:endParaRPr lang="en-US"/>
          </a:p>
          <a:p>
            <a:r>
              <a:rPr lang="en-US"/>
              <a:t>Đánh giá lại xuất huyết mỗi 24h cho XH cơ khớp, nào XN nặng mới 8h: mỗi ngày đi khám lại coi có giảm đau không, cử động khớp đc không, kích thước khớp có tăng hơn không</a:t>
            </a:r>
            <a:endParaRPr lang="en-US"/>
          </a:p>
          <a:p>
            <a:r>
              <a:rPr lang="en-US"/>
              <a:t>XV khi giảm đau giảm sưng thì có thể XV</a:t>
            </a:r>
            <a:endParaRPr lang="en-US"/>
          </a:p>
          <a:p>
            <a:r>
              <a:rPr lang="en-US"/>
              <a:t>Truyền YT VIII để ngăn XH còn XH này chờ tự hấp thu</a:t>
            </a:r>
            <a:endParaRPr lang="en-US"/>
          </a:p>
          <a:p>
            <a:r>
              <a:rPr lang="en-US"/>
              <a:t>Đánh giá đáp ứng dựa trên LS, nếu không đáp ứng xem lại chẩn đoán, điều trị, hoặc tìm chất ức chế chứ không cần định lượng YT VIII lại, làm khi BN XH não mê khó đánh giá đáp ứng.</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p:cNvSpPr>
            <a:spLocks noGrp="1"/>
          </p:cNvSpPr>
          <p:nvPr>
            <p:ph type="dt" sz="half" idx="10"/>
          </p:nvPr>
        </p:nvSpPr>
        <p:spPr/>
        <p:txBody>
          <a:bodyPr/>
          <a:lstStyle/>
          <a:p>
            <a:fld id="{2F9576E4-B1E0-4C03-B65F-31830F6EB7D4}" type="datetimeFigureOut">
              <a:rPr lang="en-US" smtClean="0"/>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F44025DB-68B0-41C9-8F4F-DEEF6D346FE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Ngày tháng 3"/>
          <p:cNvSpPr>
            <a:spLocks noGrp="1"/>
          </p:cNvSpPr>
          <p:nvPr>
            <p:ph type="dt" sz="half" idx="10"/>
          </p:nvPr>
        </p:nvSpPr>
        <p:spPr/>
        <p:txBody>
          <a:bodyPr/>
          <a:lstStyle/>
          <a:p>
            <a:fld id="{2F9576E4-B1E0-4C03-B65F-31830F6EB7D4}" type="datetimeFigureOut">
              <a:rPr lang="en-US" smtClean="0"/>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F44025DB-68B0-41C9-8F4F-DEEF6D346FE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hasCustomPrompt="1"/>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a:xfrm>
            <a:off x="838200" y="365125"/>
            <a:ext cx="7734300" cy="5811838"/>
          </a:xfrm>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Ngày tháng 3"/>
          <p:cNvSpPr>
            <a:spLocks noGrp="1"/>
          </p:cNvSpPr>
          <p:nvPr>
            <p:ph type="dt" sz="half" idx="10"/>
          </p:nvPr>
        </p:nvSpPr>
        <p:spPr/>
        <p:txBody>
          <a:bodyPr/>
          <a:lstStyle/>
          <a:p>
            <a:fld id="{2F9576E4-B1E0-4C03-B65F-31830F6EB7D4}" type="datetimeFigureOut">
              <a:rPr lang="en-US" smtClean="0"/>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F44025DB-68B0-41C9-8F4F-DEEF6D346FE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ội dung 2"/>
          <p:cNvSpPr>
            <a:spLocks noGrp="1"/>
          </p:cNvSpPr>
          <p:nvPr>
            <p:ph idx="1" hasCustomPrompt="1"/>
          </p:nvPr>
        </p:nvSpPr>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Ngày tháng 3"/>
          <p:cNvSpPr>
            <a:spLocks noGrp="1"/>
          </p:cNvSpPr>
          <p:nvPr>
            <p:ph type="dt" sz="half" idx="10"/>
          </p:nvPr>
        </p:nvSpPr>
        <p:spPr/>
        <p:txBody>
          <a:bodyPr/>
          <a:lstStyle/>
          <a:p>
            <a:fld id="{2F9576E4-B1E0-4C03-B65F-31830F6EB7D4}" type="datetimeFigureOut">
              <a:rPr lang="en-US" smtClean="0"/>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F44025DB-68B0-41C9-8F4F-DEEF6D346FE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endParaRPr lang="vi-VN"/>
          </a:p>
        </p:txBody>
      </p:sp>
      <p:sp>
        <p:nvSpPr>
          <p:cNvPr id="4" name="Chỗ dành sẵn cho Ngày tháng 3"/>
          <p:cNvSpPr>
            <a:spLocks noGrp="1"/>
          </p:cNvSpPr>
          <p:nvPr>
            <p:ph type="dt" sz="half" idx="10"/>
          </p:nvPr>
        </p:nvSpPr>
        <p:spPr/>
        <p:txBody>
          <a:bodyPr/>
          <a:lstStyle/>
          <a:p>
            <a:fld id="{2F9576E4-B1E0-4C03-B65F-31830F6EB7D4}" type="datetimeFigureOut">
              <a:rPr lang="en-US" smtClean="0"/>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F44025DB-68B0-41C9-8F4F-DEEF6D346FE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ội dung 2"/>
          <p:cNvSpPr>
            <a:spLocks noGrp="1"/>
          </p:cNvSpPr>
          <p:nvPr>
            <p:ph sz="half" idx="1" hasCustomPrompt="1"/>
          </p:nvPr>
        </p:nvSpPr>
        <p:spPr>
          <a:xfrm>
            <a:off x="838200" y="1825625"/>
            <a:ext cx="5181600" cy="435133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Nội dung 3"/>
          <p:cNvSpPr>
            <a:spLocks noGrp="1"/>
          </p:cNvSpPr>
          <p:nvPr>
            <p:ph sz="half" idx="2" hasCustomPrompt="1"/>
          </p:nvPr>
        </p:nvSpPr>
        <p:spPr>
          <a:xfrm>
            <a:off x="6172200" y="1825625"/>
            <a:ext cx="5181600" cy="435133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5" name="Chỗ dành sẵn cho Ngày tháng 4"/>
          <p:cNvSpPr>
            <a:spLocks noGrp="1"/>
          </p:cNvSpPr>
          <p:nvPr>
            <p:ph type="dt" sz="half" idx="10"/>
          </p:nvPr>
        </p:nvSpPr>
        <p:spPr/>
        <p:txBody>
          <a:bodyPr/>
          <a:lstStyle/>
          <a:p>
            <a:fld id="{2F9576E4-B1E0-4C03-B65F-31830F6EB7D4}" type="datetimeFigureOut">
              <a:rPr lang="en-US" smtClean="0"/>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F44025DB-68B0-41C9-8F4F-DEEF6D346FE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365125"/>
            <a:ext cx="10515600" cy="1325563"/>
          </a:xfrm>
        </p:spPr>
        <p:txBody>
          <a:body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4" name="Chỗ dành sẵn cho Nội dung 3"/>
          <p:cNvSpPr>
            <a:spLocks noGrp="1"/>
          </p:cNvSpPr>
          <p:nvPr>
            <p:ph sz="half" idx="2" hasCustomPrompt="1"/>
          </p:nvPr>
        </p:nvSpPr>
        <p:spPr>
          <a:xfrm>
            <a:off x="839788" y="2505075"/>
            <a:ext cx="5157787" cy="368458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5" name="Chỗ dành sẵn cho Văn bản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6" name="Chỗ dành sẵn cho Nội dung 5"/>
          <p:cNvSpPr>
            <a:spLocks noGrp="1"/>
          </p:cNvSpPr>
          <p:nvPr>
            <p:ph sz="quarter" idx="4" hasCustomPrompt="1"/>
          </p:nvPr>
        </p:nvSpPr>
        <p:spPr>
          <a:xfrm>
            <a:off x="6172200" y="2505075"/>
            <a:ext cx="5183188" cy="368458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7" name="Chỗ dành sẵn cho Ngày tháng 6"/>
          <p:cNvSpPr>
            <a:spLocks noGrp="1"/>
          </p:cNvSpPr>
          <p:nvPr>
            <p:ph type="dt" sz="half" idx="10"/>
          </p:nvPr>
        </p:nvSpPr>
        <p:spPr/>
        <p:txBody>
          <a:bodyPr/>
          <a:lstStyle/>
          <a:p>
            <a:fld id="{2F9576E4-B1E0-4C03-B65F-31830F6EB7D4}" type="datetimeFigureOut">
              <a:rPr lang="en-US" smtClean="0"/>
            </a:fld>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ố hiệu Bản chiếu 8"/>
          <p:cNvSpPr>
            <a:spLocks noGrp="1"/>
          </p:cNvSpPr>
          <p:nvPr>
            <p:ph type="sldNum" sz="quarter" idx="12"/>
          </p:nvPr>
        </p:nvSpPr>
        <p:spPr/>
        <p:txBody>
          <a:bodyPr/>
          <a:lstStyle/>
          <a:p>
            <a:fld id="{F44025DB-68B0-41C9-8F4F-DEEF6D346FE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gày tháng 2"/>
          <p:cNvSpPr>
            <a:spLocks noGrp="1"/>
          </p:cNvSpPr>
          <p:nvPr>
            <p:ph type="dt" sz="half" idx="10"/>
          </p:nvPr>
        </p:nvSpPr>
        <p:spPr/>
        <p:txBody>
          <a:bodyPr/>
          <a:lstStyle/>
          <a:p>
            <a:fld id="{2F9576E4-B1E0-4C03-B65F-31830F6EB7D4}" type="datetimeFigureOut">
              <a:rPr lang="en-US" smtClean="0"/>
            </a:fld>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ố hiệu Bản chiếu 4"/>
          <p:cNvSpPr>
            <a:spLocks noGrp="1"/>
          </p:cNvSpPr>
          <p:nvPr>
            <p:ph type="sldNum" sz="quarter" idx="12"/>
          </p:nvPr>
        </p:nvSpPr>
        <p:spPr/>
        <p:txBody>
          <a:bodyPr/>
          <a:lstStyle/>
          <a:p>
            <a:fld id="{F44025DB-68B0-41C9-8F4F-DEEF6D346FE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2F9576E4-B1E0-4C03-B65F-31830F6EB7D4}" type="datetimeFigureOut">
              <a:rPr lang="en-US" smtClean="0"/>
            </a:fld>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ố hiệu Bản chiếu 3"/>
          <p:cNvSpPr>
            <a:spLocks noGrp="1"/>
          </p:cNvSpPr>
          <p:nvPr>
            <p:ph type="sldNum" sz="quarter" idx="12"/>
          </p:nvPr>
        </p:nvSpPr>
        <p:spPr/>
        <p:txBody>
          <a:bodyPr/>
          <a:lstStyle/>
          <a:p>
            <a:fld id="{F44025DB-68B0-41C9-8F4F-DEEF6D346FE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endParaRPr lang="vi-VN"/>
          </a:p>
        </p:txBody>
      </p:sp>
      <p:sp>
        <p:nvSpPr>
          <p:cNvPr id="5" name="Chỗ dành sẵn cho Ngày tháng 4"/>
          <p:cNvSpPr>
            <a:spLocks noGrp="1"/>
          </p:cNvSpPr>
          <p:nvPr>
            <p:ph type="dt" sz="half" idx="10"/>
          </p:nvPr>
        </p:nvSpPr>
        <p:spPr/>
        <p:txBody>
          <a:bodyPr/>
          <a:lstStyle/>
          <a:p>
            <a:fld id="{2F9576E4-B1E0-4C03-B65F-31830F6EB7D4}" type="datetimeFigureOut">
              <a:rPr lang="en-US" smtClean="0"/>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F44025DB-68B0-41C9-8F4F-DEEF6D346FE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endParaRPr lang="vi-VN"/>
          </a:p>
        </p:txBody>
      </p:sp>
      <p:sp>
        <p:nvSpPr>
          <p:cNvPr id="5" name="Chỗ dành sẵn cho Ngày tháng 4"/>
          <p:cNvSpPr>
            <a:spLocks noGrp="1"/>
          </p:cNvSpPr>
          <p:nvPr>
            <p:ph type="dt" sz="half" idx="10"/>
          </p:nvPr>
        </p:nvSpPr>
        <p:spPr/>
        <p:txBody>
          <a:bodyPr/>
          <a:lstStyle/>
          <a:p>
            <a:fld id="{2F9576E4-B1E0-4C03-B65F-31830F6EB7D4}" type="datetimeFigureOut">
              <a:rPr lang="en-US" smtClean="0"/>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F44025DB-68B0-41C9-8F4F-DEEF6D346FE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576E4-B1E0-4C03-B65F-31830F6EB7D4}" type="datetimeFigureOut">
              <a:rPr lang="en-US" smtClean="0"/>
            </a:fld>
            <a:endParaRPr lang="en-US"/>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025DB-68B0-41C9-8F4F-DEEF6D346FE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a:lstStyle/>
          <a:p>
            <a:r>
              <a:rPr lang="en-US" dirty="0"/>
              <a:t>CASE LÂM SÀNG </a:t>
            </a:r>
            <a:endParaRPr lang="en-US" dirty="0"/>
          </a:p>
        </p:txBody>
      </p:sp>
      <p:sp>
        <p:nvSpPr>
          <p:cNvPr id="3" name="Tiêu đề phụ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TÓM TẮT BỆNH ÁN</a:t>
            </a:r>
            <a:endParaRPr lang="en-US" dirty="0"/>
          </a:p>
        </p:txBody>
      </p:sp>
      <p:sp>
        <p:nvSpPr>
          <p:cNvPr id="3" name="Chỗ dành sẵn cho Nội dung 2"/>
          <p:cNvSpPr>
            <a:spLocks noGrp="1"/>
          </p:cNvSpPr>
          <p:nvPr>
            <p:ph idx="1"/>
          </p:nvPr>
        </p:nvSpPr>
        <p:spPr>
          <a:xfrm>
            <a:off x="838200" y="1825624"/>
            <a:ext cx="10832432" cy="5032375"/>
          </a:xfrm>
        </p:spPr>
        <p:txBody>
          <a:bodyPr/>
          <a:lstStyle/>
          <a:p>
            <a:pPr marL="0" indent="0">
              <a:buNone/>
            </a:pPr>
            <a:r>
              <a:rPr lang="en-US" dirty="0"/>
              <a:t>BN </a:t>
            </a:r>
            <a:r>
              <a:rPr lang="en-US" dirty="0" err="1"/>
              <a:t>nam</a:t>
            </a:r>
            <a:r>
              <a:rPr lang="en-US" dirty="0"/>
              <a:t>, 9 </a:t>
            </a:r>
            <a:r>
              <a:rPr lang="en-US" dirty="0" err="1"/>
              <a:t>tuổi</a:t>
            </a:r>
            <a:r>
              <a:rPr lang="en-US" dirty="0"/>
              <a:t>, NV </a:t>
            </a:r>
            <a:r>
              <a:rPr lang="en-US" dirty="0" err="1"/>
              <a:t>vì</a:t>
            </a:r>
            <a:r>
              <a:rPr lang="en-US" dirty="0"/>
              <a:t> </a:t>
            </a:r>
            <a:r>
              <a:rPr lang="en-US" dirty="0" err="1"/>
              <a:t>sưng</a:t>
            </a:r>
            <a:r>
              <a:rPr lang="en-US" dirty="0"/>
              <a:t> </a:t>
            </a:r>
            <a:r>
              <a:rPr lang="en-US" dirty="0" err="1"/>
              <a:t>bẹn</a:t>
            </a:r>
            <a:r>
              <a:rPr lang="en-US" dirty="0"/>
              <a:t> + </a:t>
            </a:r>
            <a:r>
              <a:rPr lang="en-US" dirty="0" err="1"/>
              <a:t>cổ</a:t>
            </a:r>
            <a:r>
              <a:rPr lang="en-US" dirty="0"/>
              <a:t> </a:t>
            </a:r>
            <a:r>
              <a:rPr lang="en-US" dirty="0" err="1"/>
              <a:t>chân</a:t>
            </a:r>
            <a:r>
              <a:rPr lang="en-US" dirty="0"/>
              <a:t> T</a:t>
            </a:r>
            <a:endParaRPr lang="en-US" dirty="0"/>
          </a:p>
          <a:p>
            <a:pPr lvl="0"/>
            <a:r>
              <a:rPr lang="en-US" dirty="0"/>
              <a:t>TCCN: </a:t>
            </a:r>
            <a:r>
              <a:rPr lang="en-US" dirty="0" err="1"/>
              <a:t>Sưng</a:t>
            </a:r>
            <a:r>
              <a:rPr lang="en-US" dirty="0"/>
              <a:t> </a:t>
            </a:r>
            <a:r>
              <a:rPr lang="en-US" dirty="0" err="1"/>
              <a:t>đau</a:t>
            </a:r>
            <a:r>
              <a:rPr lang="en-US" dirty="0"/>
              <a:t> </a:t>
            </a:r>
            <a:r>
              <a:rPr lang="en-US" dirty="0" err="1"/>
              <a:t>vùng</a:t>
            </a:r>
            <a:r>
              <a:rPr lang="en-US" dirty="0"/>
              <a:t> </a:t>
            </a:r>
            <a:r>
              <a:rPr lang="en-US" dirty="0" err="1"/>
              <a:t>bẹn</a:t>
            </a:r>
            <a:r>
              <a:rPr lang="en-US" dirty="0"/>
              <a:t> + </a:t>
            </a:r>
            <a:r>
              <a:rPr lang="en-US" dirty="0" err="1"/>
              <a:t>cổ</a:t>
            </a:r>
            <a:r>
              <a:rPr lang="en-US" dirty="0"/>
              <a:t> </a:t>
            </a:r>
            <a:r>
              <a:rPr lang="en-US" dirty="0" err="1"/>
              <a:t>chân</a:t>
            </a:r>
            <a:r>
              <a:rPr lang="en-US" dirty="0"/>
              <a:t> T, </a:t>
            </a:r>
            <a:r>
              <a:rPr lang="en-US" dirty="0" err="1"/>
              <a:t>giới</a:t>
            </a:r>
            <a:r>
              <a:rPr lang="en-US" dirty="0"/>
              <a:t> </a:t>
            </a:r>
            <a:r>
              <a:rPr lang="en-US" dirty="0" err="1"/>
              <a:t>hạn</a:t>
            </a:r>
            <a:r>
              <a:rPr lang="en-US" dirty="0"/>
              <a:t> </a:t>
            </a:r>
            <a:r>
              <a:rPr lang="en-US" dirty="0" err="1"/>
              <a:t>vận</a:t>
            </a:r>
            <a:r>
              <a:rPr lang="en-US" dirty="0"/>
              <a:t> </a:t>
            </a:r>
            <a:r>
              <a:rPr lang="en-US" dirty="0" err="1"/>
              <a:t>động</a:t>
            </a:r>
            <a:r>
              <a:rPr lang="en-US" dirty="0"/>
              <a:t>.</a:t>
            </a:r>
            <a:endParaRPr lang="en-US" dirty="0"/>
          </a:p>
          <a:p>
            <a:pPr lvl="0"/>
            <a:r>
              <a:rPr lang="en-US" dirty="0"/>
              <a:t>TCTT: </a:t>
            </a:r>
            <a:endParaRPr lang="en-US" dirty="0"/>
          </a:p>
          <a:p>
            <a:pPr marL="0" indent="0">
              <a:buNone/>
            </a:pPr>
            <a:r>
              <a:rPr lang="en-US" dirty="0"/>
              <a:t>              + </a:t>
            </a:r>
            <a:r>
              <a:rPr lang="en-US" dirty="0" err="1"/>
              <a:t>Khớp</a:t>
            </a:r>
            <a:r>
              <a:rPr lang="en-US" dirty="0"/>
              <a:t> </a:t>
            </a:r>
            <a:r>
              <a:rPr lang="en-US" dirty="0" err="1"/>
              <a:t>mắt</a:t>
            </a:r>
            <a:r>
              <a:rPr lang="en-US" dirty="0"/>
              <a:t> </a:t>
            </a:r>
            <a:r>
              <a:rPr lang="en-US" dirty="0" err="1"/>
              <a:t>cá</a:t>
            </a:r>
            <a:r>
              <a:rPr lang="en-US" dirty="0"/>
              <a:t> </a:t>
            </a:r>
            <a:r>
              <a:rPr lang="en-US" dirty="0" err="1"/>
              <a:t>chân</a:t>
            </a:r>
            <a:r>
              <a:rPr lang="en-US" dirty="0"/>
              <a:t> </a:t>
            </a:r>
            <a:r>
              <a:rPr lang="en-US" dirty="0" err="1"/>
              <a:t>ngoài</a:t>
            </a:r>
            <a:r>
              <a:rPr lang="en-US" dirty="0"/>
              <a:t> T </a:t>
            </a:r>
            <a:r>
              <a:rPr lang="en-US" dirty="0" err="1"/>
              <a:t>sưng</a:t>
            </a:r>
            <a:endParaRPr lang="en-US" dirty="0"/>
          </a:p>
          <a:p>
            <a:pPr marL="0" indent="0">
              <a:buNone/>
            </a:pPr>
            <a:r>
              <a:rPr lang="en-US" dirty="0"/>
              <a:t>	   + </a:t>
            </a:r>
            <a:r>
              <a:rPr lang="en-US" dirty="0" err="1"/>
              <a:t>Mảng</a:t>
            </a:r>
            <a:r>
              <a:rPr lang="en-US" dirty="0"/>
              <a:t> </a:t>
            </a:r>
            <a:r>
              <a:rPr lang="en-US" dirty="0" err="1"/>
              <a:t>xuất</a:t>
            </a:r>
            <a:r>
              <a:rPr lang="en-US" dirty="0"/>
              <a:t> </a:t>
            </a:r>
            <a:r>
              <a:rPr lang="en-US" dirty="0" err="1"/>
              <a:t>huyết</a:t>
            </a:r>
            <a:r>
              <a:rPr lang="en-US" dirty="0"/>
              <a:t> ở </a:t>
            </a:r>
            <a:r>
              <a:rPr lang="en-US" dirty="0" err="1"/>
              <a:t>vùng</a:t>
            </a:r>
            <a:r>
              <a:rPr lang="en-US" dirty="0"/>
              <a:t> </a:t>
            </a:r>
            <a:r>
              <a:rPr lang="en-US" dirty="0" err="1"/>
              <a:t>bẹn</a:t>
            </a:r>
            <a:r>
              <a:rPr lang="en-US" dirty="0"/>
              <a:t> T</a:t>
            </a:r>
            <a:endParaRPr lang="en-US" dirty="0"/>
          </a:p>
          <a:p>
            <a:pPr lvl="0"/>
            <a:r>
              <a:rPr lang="en-US" dirty="0" err="1"/>
              <a:t>Tiền</a:t>
            </a:r>
            <a:r>
              <a:rPr lang="en-US" dirty="0"/>
              <a:t> </a:t>
            </a:r>
            <a:r>
              <a:rPr lang="en-US" dirty="0" err="1"/>
              <a:t>căn</a:t>
            </a:r>
            <a:r>
              <a:rPr lang="en-US" dirty="0"/>
              <a:t>: Hemophilia A</a:t>
            </a:r>
            <a:endParaRPr lang="en-US"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ĐẶT VẤN ĐỀ</a:t>
            </a:r>
            <a:endParaRPr lang="en-US" dirty="0"/>
          </a:p>
        </p:txBody>
      </p:sp>
      <p:sp>
        <p:nvSpPr>
          <p:cNvPr id="3" name="Chỗ dành sẵn cho Nội dung 2"/>
          <p:cNvSpPr>
            <a:spLocks noGrp="1"/>
          </p:cNvSpPr>
          <p:nvPr>
            <p:ph idx="1"/>
          </p:nvPr>
        </p:nvSpPr>
        <p:spPr/>
        <p:txBody>
          <a:bodyPr/>
          <a:lstStyle/>
          <a:p>
            <a:pPr marL="0" lvl="0" indent="0">
              <a:buNone/>
            </a:pPr>
            <a:r>
              <a:rPr lang="en-US" dirty="0"/>
              <a:t>1.HC </a:t>
            </a:r>
            <a:r>
              <a:rPr lang="en-US" dirty="0" err="1"/>
              <a:t>xuất</a:t>
            </a:r>
            <a:r>
              <a:rPr lang="en-US" dirty="0"/>
              <a:t> </a:t>
            </a:r>
            <a:r>
              <a:rPr lang="en-US" dirty="0" err="1"/>
              <a:t>huyết</a:t>
            </a:r>
            <a:endParaRPr lang="en-US" dirty="0"/>
          </a:p>
          <a:p>
            <a:pPr marL="0" lvl="0" indent="0">
              <a:buNone/>
            </a:pPr>
            <a:r>
              <a:rPr lang="en-US" dirty="0"/>
              <a:t>2.Tiền </a:t>
            </a:r>
            <a:r>
              <a:rPr lang="en-US" dirty="0" err="1"/>
              <a:t>căn</a:t>
            </a:r>
            <a:r>
              <a:rPr lang="en-US" dirty="0"/>
              <a:t> Hemophilia A</a:t>
            </a:r>
            <a:endParaRPr lang="en-US" dirty="0"/>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CHẨN ĐOÁN S</a:t>
            </a:r>
            <a:r>
              <a:rPr lang="vi-VN" dirty="0"/>
              <a:t>Ơ</a:t>
            </a:r>
            <a:r>
              <a:rPr lang="en-US" dirty="0"/>
              <a:t> BỘ</a:t>
            </a:r>
            <a:endParaRPr lang="en-US" dirty="0"/>
          </a:p>
        </p:txBody>
      </p:sp>
      <p:sp>
        <p:nvSpPr>
          <p:cNvPr id="3" name="Chỗ dành sẵn cho Nội dung 2"/>
          <p:cNvSpPr>
            <a:spLocks noGrp="1"/>
          </p:cNvSpPr>
          <p:nvPr>
            <p:ph idx="1"/>
          </p:nvPr>
        </p:nvSpPr>
        <p:spPr/>
        <p:txBody>
          <a:bodyPr/>
          <a:lstStyle/>
          <a:p>
            <a:pPr marL="0" indent="0">
              <a:buNone/>
            </a:pPr>
            <a:r>
              <a:rPr lang="en-US" dirty="0" err="1"/>
              <a:t>Xuất</a:t>
            </a:r>
            <a:r>
              <a:rPr lang="en-US" dirty="0"/>
              <a:t> </a:t>
            </a:r>
            <a:r>
              <a:rPr lang="en-US" dirty="0" err="1"/>
              <a:t>huyết</a:t>
            </a:r>
            <a:r>
              <a:rPr lang="en-US" dirty="0"/>
              <a:t> </a:t>
            </a:r>
            <a:r>
              <a:rPr lang="en-US" dirty="0" err="1"/>
              <a:t>khớp</a:t>
            </a:r>
            <a:r>
              <a:rPr lang="en-US" dirty="0"/>
              <a:t> </a:t>
            </a:r>
            <a:r>
              <a:rPr lang="en-US" dirty="0" err="1"/>
              <a:t>háng</a:t>
            </a:r>
            <a:r>
              <a:rPr lang="en-US" dirty="0"/>
              <a:t> T + </a:t>
            </a:r>
            <a:r>
              <a:rPr lang="en-US" dirty="0" err="1"/>
              <a:t>cổ</a:t>
            </a:r>
            <a:r>
              <a:rPr lang="en-US" dirty="0"/>
              <a:t> </a:t>
            </a:r>
            <a:r>
              <a:rPr lang="en-US" dirty="0" err="1"/>
              <a:t>chân</a:t>
            </a:r>
            <a:r>
              <a:rPr lang="en-US" dirty="0"/>
              <a:t> T/ Hemophilia A, </a:t>
            </a:r>
            <a:r>
              <a:rPr lang="en-US" dirty="0" err="1"/>
              <a:t>mức</a:t>
            </a:r>
            <a:r>
              <a:rPr lang="en-US" dirty="0"/>
              <a:t> </a:t>
            </a:r>
            <a:r>
              <a:rPr lang="en-US" dirty="0" err="1"/>
              <a:t>độ</a:t>
            </a:r>
            <a:r>
              <a:rPr lang="en-US" dirty="0"/>
              <a:t> </a:t>
            </a:r>
            <a:r>
              <a:rPr lang="en-US" dirty="0" err="1"/>
              <a:t>trung</a:t>
            </a:r>
            <a:r>
              <a:rPr lang="en-US" dirty="0"/>
              <a:t> </a:t>
            </a:r>
            <a:r>
              <a:rPr lang="en-US" dirty="0" err="1"/>
              <a:t>bình</a:t>
            </a:r>
            <a:r>
              <a:rPr lang="en-US" dirty="0"/>
              <a:t>, </a:t>
            </a:r>
            <a:r>
              <a:rPr lang="en-US" dirty="0" err="1"/>
              <a:t>chưa</a:t>
            </a:r>
            <a:r>
              <a:rPr lang="en-US" dirty="0"/>
              <a:t> </a:t>
            </a:r>
            <a:r>
              <a:rPr lang="en-US" dirty="0" err="1"/>
              <a:t>biến</a:t>
            </a:r>
            <a:r>
              <a:rPr lang="en-US" dirty="0"/>
              <a:t> </a:t>
            </a:r>
            <a:r>
              <a:rPr lang="en-US" dirty="0" err="1"/>
              <a:t>chứng</a:t>
            </a:r>
            <a:endParaRPr lang="en-US" dirty="0"/>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BIỆN LUẬN</a:t>
            </a:r>
            <a:endParaRPr lang="en-US" dirty="0"/>
          </a:p>
        </p:txBody>
      </p:sp>
      <p:sp>
        <p:nvSpPr>
          <p:cNvPr id="3" name="Chỗ dành sẵn cho Nội dung 2"/>
          <p:cNvSpPr>
            <a:spLocks noGrp="1"/>
          </p:cNvSpPr>
          <p:nvPr>
            <p:ph idx="1"/>
          </p:nvPr>
        </p:nvSpPr>
        <p:spPr>
          <a:xfrm>
            <a:off x="838200" y="1690688"/>
            <a:ext cx="11121189" cy="5624512"/>
          </a:xfrm>
        </p:spPr>
        <p:txBody>
          <a:bodyPr>
            <a:normAutofit/>
          </a:bodyPr>
          <a:lstStyle/>
          <a:p>
            <a:pPr marL="0" lvl="0" indent="0">
              <a:buNone/>
            </a:pPr>
            <a:r>
              <a:rPr lang="en-US" dirty="0"/>
              <a:t>1.HC </a:t>
            </a:r>
            <a:r>
              <a:rPr lang="en-US" dirty="0" err="1"/>
              <a:t>xuất</a:t>
            </a:r>
            <a:r>
              <a:rPr lang="en-US" dirty="0"/>
              <a:t> </a:t>
            </a:r>
            <a:r>
              <a:rPr lang="en-US" dirty="0" err="1"/>
              <a:t>huyết</a:t>
            </a:r>
            <a:endParaRPr lang="en-US" dirty="0"/>
          </a:p>
          <a:p>
            <a:pPr lvl="0"/>
            <a:r>
              <a:rPr lang="en-US" dirty="0" err="1"/>
              <a:t>Nghĩ</a:t>
            </a:r>
            <a:r>
              <a:rPr lang="en-US" dirty="0"/>
              <a:t> </a:t>
            </a:r>
            <a:r>
              <a:rPr lang="en-US" dirty="0" err="1"/>
              <a:t>nhiều</a:t>
            </a:r>
            <a:r>
              <a:rPr lang="en-US" dirty="0"/>
              <a:t> BN </a:t>
            </a:r>
            <a:r>
              <a:rPr lang="en-US" dirty="0" err="1"/>
              <a:t>xuất</a:t>
            </a:r>
            <a:r>
              <a:rPr lang="en-US" dirty="0"/>
              <a:t> </a:t>
            </a:r>
            <a:r>
              <a:rPr lang="en-US" dirty="0" err="1"/>
              <a:t>huyết</a:t>
            </a:r>
            <a:r>
              <a:rPr lang="en-US" dirty="0"/>
              <a:t> </a:t>
            </a:r>
            <a:r>
              <a:rPr lang="en-US" dirty="0" err="1"/>
              <a:t>khớp</a:t>
            </a:r>
            <a:r>
              <a:rPr lang="en-US" dirty="0"/>
              <a:t>, </a:t>
            </a:r>
            <a:r>
              <a:rPr lang="en-US" dirty="0" err="1"/>
              <a:t>không</a:t>
            </a:r>
            <a:r>
              <a:rPr lang="en-US" dirty="0"/>
              <a:t> </a:t>
            </a:r>
            <a:r>
              <a:rPr lang="en-US" dirty="0" err="1"/>
              <a:t>phải</a:t>
            </a:r>
            <a:r>
              <a:rPr lang="en-US" dirty="0"/>
              <a:t> </a:t>
            </a:r>
            <a:r>
              <a:rPr lang="en-US" dirty="0" err="1"/>
              <a:t>viêm</a:t>
            </a:r>
            <a:r>
              <a:rPr lang="en-US" dirty="0"/>
              <a:t> </a:t>
            </a:r>
            <a:r>
              <a:rPr lang="en-US" dirty="0" err="1"/>
              <a:t>khớp</a:t>
            </a:r>
            <a:r>
              <a:rPr lang="en-US" dirty="0"/>
              <a:t> </a:t>
            </a:r>
            <a:r>
              <a:rPr lang="en-US" dirty="0" err="1"/>
              <a:t>vì</a:t>
            </a:r>
            <a:r>
              <a:rPr lang="en-US" dirty="0"/>
              <a:t> </a:t>
            </a:r>
            <a:r>
              <a:rPr lang="en-US" dirty="0" err="1"/>
              <a:t>có</a:t>
            </a:r>
            <a:r>
              <a:rPr lang="en-US" dirty="0"/>
              <a:t> </a:t>
            </a:r>
            <a:r>
              <a:rPr lang="en-US" dirty="0" err="1"/>
              <a:t>mảng</a:t>
            </a:r>
            <a:r>
              <a:rPr lang="en-US" dirty="0"/>
              <a:t> </a:t>
            </a:r>
            <a:r>
              <a:rPr lang="en-US" dirty="0" err="1"/>
              <a:t>bầm</a:t>
            </a:r>
            <a:r>
              <a:rPr lang="en-US" dirty="0"/>
              <a:t> </a:t>
            </a:r>
            <a:r>
              <a:rPr lang="en-US" dirty="0" err="1"/>
              <a:t>xuất</a:t>
            </a:r>
            <a:r>
              <a:rPr lang="en-US" dirty="0"/>
              <a:t> </a:t>
            </a:r>
            <a:r>
              <a:rPr lang="en-US" dirty="0" err="1"/>
              <a:t>huyết</a:t>
            </a:r>
            <a:r>
              <a:rPr lang="en-US" dirty="0"/>
              <a:t> </a:t>
            </a:r>
            <a:r>
              <a:rPr lang="en-US" dirty="0" err="1"/>
              <a:t>màu</a:t>
            </a:r>
            <a:r>
              <a:rPr lang="en-US" dirty="0"/>
              <a:t> </a:t>
            </a:r>
            <a:r>
              <a:rPr lang="en-US" dirty="0" err="1"/>
              <a:t>tím</a:t>
            </a:r>
            <a:r>
              <a:rPr lang="en-US" dirty="0"/>
              <a:t> </a:t>
            </a:r>
            <a:r>
              <a:rPr lang="en-US" dirty="0" err="1"/>
              <a:t>và</a:t>
            </a:r>
            <a:r>
              <a:rPr lang="en-US" dirty="0"/>
              <a:t> </a:t>
            </a:r>
            <a:r>
              <a:rPr lang="en-US" dirty="0" err="1"/>
              <a:t>không</a:t>
            </a:r>
            <a:r>
              <a:rPr lang="en-US" dirty="0"/>
              <a:t> </a:t>
            </a:r>
            <a:r>
              <a:rPr lang="en-US" dirty="0" err="1"/>
              <a:t>đau</a:t>
            </a:r>
            <a:r>
              <a:rPr lang="en-US" dirty="0"/>
              <a:t> + </a:t>
            </a:r>
            <a:r>
              <a:rPr lang="en-US" dirty="0" err="1"/>
              <a:t>đỏ</a:t>
            </a:r>
            <a:r>
              <a:rPr lang="en-US" dirty="0"/>
              <a:t> </a:t>
            </a:r>
            <a:r>
              <a:rPr lang="en-US" dirty="0" err="1"/>
              <a:t>nhiều</a:t>
            </a:r>
            <a:r>
              <a:rPr lang="en-US" dirty="0"/>
              <a:t>, </a:t>
            </a:r>
            <a:r>
              <a:rPr lang="en-US" dirty="0" err="1"/>
              <a:t>không</a:t>
            </a:r>
            <a:r>
              <a:rPr lang="en-US" dirty="0"/>
              <a:t> </a:t>
            </a:r>
            <a:r>
              <a:rPr lang="en-US" dirty="0" err="1"/>
              <a:t>sốt</a:t>
            </a:r>
            <a:r>
              <a:rPr lang="en-US" dirty="0"/>
              <a:t> </a:t>
            </a:r>
            <a:r>
              <a:rPr lang="en-US" dirty="0" err="1"/>
              <a:t>và</a:t>
            </a:r>
            <a:r>
              <a:rPr lang="en-US" dirty="0"/>
              <a:t> </a:t>
            </a:r>
            <a:r>
              <a:rPr lang="en-US" dirty="0" err="1"/>
              <a:t>không</a:t>
            </a:r>
            <a:r>
              <a:rPr lang="en-US" dirty="0"/>
              <a:t> </a:t>
            </a:r>
            <a:r>
              <a:rPr lang="en-US" dirty="0" err="1"/>
              <a:t>trầy</a:t>
            </a:r>
            <a:r>
              <a:rPr lang="en-US" dirty="0"/>
              <a:t> </a:t>
            </a:r>
            <a:r>
              <a:rPr lang="en-US" dirty="0" err="1"/>
              <a:t>xước</a:t>
            </a:r>
            <a:r>
              <a:rPr lang="en-US" dirty="0"/>
              <a:t> da </a:t>
            </a:r>
            <a:r>
              <a:rPr lang="en-US" dirty="0" err="1"/>
              <a:t>vùng</a:t>
            </a:r>
            <a:r>
              <a:rPr lang="en-US" dirty="0"/>
              <a:t> </a:t>
            </a:r>
            <a:r>
              <a:rPr lang="en-US" dirty="0" err="1"/>
              <a:t>quanh</a:t>
            </a:r>
            <a:r>
              <a:rPr lang="en-US" dirty="0"/>
              <a:t> </a:t>
            </a:r>
            <a:r>
              <a:rPr lang="en-US" dirty="0" err="1"/>
              <a:t>khớp</a:t>
            </a:r>
            <a:r>
              <a:rPr lang="en-US" dirty="0"/>
              <a:t>.</a:t>
            </a:r>
            <a:endParaRPr lang="en-US" dirty="0"/>
          </a:p>
          <a:p>
            <a:pPr lvl="0"/>
            <a:r>
              <a:rPr lang="en-US" dirty="0" err="1"/>
              <a:t>Nghĩ</a:t>
            </a:r>
            <a:r>
              <a:rPr lang="en-US" dirty="0"/>
              <a:t> </a:t>
            </a:r>
            <a:r>
              <a:rPr lang="en-US" dirty="0" err="1"/>
              <a:t>nhiều</a:t>
            </a:r>
            <a:r>
              <a:rPr lang="en-US" dirty="0"/>
              <a:t> </a:t>
            </a:r>
            <a:r>
              <a:rPr lang="en-US" dirty="0" err="1"/>
              <a:t>nguyên</a:t>
            </a:r>
            <a:r>
              <a:rPr lang="en-US" dirty="0"/>
              <a:t> </a:t>
            </a:r>
            <a:r>
              <a:rPr lang="en-US" dirty="0" err="1"/>
              <a:t>nhân</a:t>
            </a:r>
            <a:r>
              <a:rPr lang="en-US" dirty="0"/>
              <a:t> do RLDDMHT </a:t>
            </a:r>
            <a:r>
              <a:rPr lang="en-US" dirty="0" err="1"/>
              <a:t>vì</a:t>
            </a:r>
            <a:r>
              <a:rPr lang="en-US" dirty="0"/>
              <a:t> </a:t>
            </a:r>
            <a:r>
              <a:rPr lang="en-US" dirty="0" err="1"/>
              <a:t>khởi</a:t>
            </a:r>
            <a:r>
              <a:rPr lang="en-US" dirty="0"/>
              <a:t> </a:t>
            </a:r>
            <a:r>
              <a:rPr lang="en-US" dirty="0" err="1"/>
              <a:t>phát</a:t>
            </a:r>
            <a:r>
              <a:rPr lang="en-US" dirty="0"/>
              <a:t> </a:t>
            </a:r>
            <a:r>
              <a:rPr lang="en-US" dirty="0" err="1"/>
              <a:t>sau</a:t>
            </a:r>
            <a:r>
              <a:rPr lang="en-US" dirty="0"/>
              <a:t> </a:t>
            </a:r>
            <a:r>
              <a:rPr lang="en-US" dirty="0" err="1"/>
              <a:t>chấn</a:t>
            </a:r>
            <a:r>
              <a:rPr lang="en-US" dirty="0"/>
              <a:t> </a:t>
            </a:r>
            <a:r>
              <a:rPr lang="en-US" dirty="0" err="1"/>
              <a:t>thương</a:t>
            </a:r>
            <a:r>
              <a:rPr lang="en-US" dirty="0"/>
              <a:t>, </a:t>
            </a:r>
            <a:r>
              <a:rPr lang="en-US" dirty="0" err="1"/>
              <a:t>xuất</a:t>
            </a:r>
            <a:r>
              <a:rPr lang="en-US" dirty="0"/>
              <a:t> </a:t>
            </a:r>
            <a:r>
              <a:rPr lang="en-US" dirty="0" err="1"/>
              <a:t>huyết</a:t>
            </a:r>
            <a:r>
              <a:rPr lang="en-US" dirty="0"/>
              <a:t> </a:t>
            </a:r>
            <a:r>
              <a:rPr lang="en-US" dirty="0" err="1"/>
              <a:t>khớp</a:t>
            </a:r>
            <a:r>
              <a:rPr lang="en-US" dirty="0"/>
              <a:t>, </a:t>
            </a:r>
            <a:r>
              <a:rPr lang="en-US" dirty="0" err="1"/>
              <a:t>dạng</a:t>
            </a:r>
            <a:r>
              <a:rPr lang="en-US" dirty="0"/>
              <a:t> </a:t>
            </a:r>
            <a:r>
              <a:rPr lang="en-US" dirty="0" err="1"/>
              <a:t>tụ</a:t>
            </a:r>
            <a:r>
              <a:rPr lang="en-US" dirty="0"/>
              <a:t> </a:t>
            </a:r>
            <a:r>
              <a:rPr lang="en-US" dirty="0" err="1"/>
              <a:t>máu</a:t>
            </a:r>
            <a:r>
              <a:rPr lang="en-US" dirty="0"/>
              <a:t>, </a:t>
            </a:r>
            <a:r>
              <a:rPr lang="en-US" dirty="0" err="1"/>
              <a:t>không</a:t>
            </a:r>
            <a:r>
              <a:rPr lang="en-US" dirty="0"/>
              <a:t> </a:t>
            </a:r>
            <a:r>
              <a:rPr lang="en-US" dirty="0" err="1"/>
              <a:t>tự</a:t>
            </a:r>
            <a:r>
              <a:rPr lang="en-US" dirty="0"/>
              <a:t> </a:t>
            </a:r>
            <a:r>
              <a:rPr lang="en-US" dirty="0" err="1"/>
              <a:t>cầm</a:t>
            </a:r>
            <a:r>
              <a:rPr lang="en-US" dirty="0"/>
              <a:t> </a:t>
            </a:r>
            <a:r>
              <a:rPr lang="en-US" dirty="0" err="1"/>
              <a:t>đồng</a:t>
            </a:r>
            <a:r>
              <a:rPr lang="en-US" dirty="0"/>
              <a:t> </a:t>
            </a:r>
            <a:r>
              <a:rPr lang="en-US" dirty="0" err="1"/>
              <a:t>thời</a:t>
            </a:r>
            <a:r>
              <a:rPr lang="en-US" dirty="0"/>
              <a:t> </a:t>
            </a:r>
            <a:r>
              <a:rPr lang="en-US" dirty="0" err="1"/>
              <a:t>có</a:t>
            </a:r>
            <a:r>
              <a:rPr lang="en-US" dirty="0"/>
              <a:t> </a:t>
            </a:r>
            <a:r>
              <a:rPr lang="en-US" dirty="0" err="1"/>
              <a:t>tiền</a:t>
            </a:r>
            <a:r>
              <a:rPr lang="en-US" dirty="0"/>
              <a:t> </a:t>
            </a:r>
            <a:r>
              <a:rPr lang="en-US" dirty="0" err="1"/>
              <a:t>căn</a:t>
            </a:r>
            <a:r>
              <a:rPr lang="en-US" dirty="0"/>
              <a:t> </a:t>
            </a:r>
            <a:r>
              <a:rPr lang="en-US" dirty="0" err="1"/>
              <a:t>bản</a:t>
            </a:r>
            <a:r>
              <a:rPr lang="en-US" dirty="0"/>
              <a:t> </a:t>
            </a:r>
            <a:r>
              <a:rPr lang="en-US" dirty="0" err="1"/>
              <a:t>thân</a:t>
            </a:r>
            <a:r>
              <a:rPr lang="en-US" dirty="0"/>
              <a:t> Hemophilia A =&gt; </a:t>
            </a:r>
            <a:r>
              <a:rPr lang="en-US" dirty="0" err="1"/>
              <a:t>nghĩ</a:t>
            </a:r>
            <a:r>
              <a:rPr lang="en-US" dirty="0"/>
              <a:t> </a:t>
            </a:r>
            <a:r>
              <a:rPr lang="en-US" dirty="0" err="1"/>
              <a:t>nhiều</a:t>
            </a:r>
            <a:r>
              <a:rPr lang="en-US" dirty="0"/>
              <a:t> </a:t>
            </a:r>
            <a:r>
              <a:rPr lang="en-US" dirty="0" err="1"/>
              <a:t>xuất</a:t>
            </a:r>
            <a:r>
              <a:rPr lang="en-US" dirty="0"/>
              <a:t> </a:t>
            </a:r>
            <a:r>
              <a:rPr lang="en-US" dirty="0" err="1"/>
              <a:t>huyết</a:t>
            </a:r>
            <a:r>
              <a:rPr lang="en-US" dirty="0"/>
              <a:t> do Hemophilia A =&gt; </a:t>
            </a:r>
            <a:r>
              <a:rPr lang="en-US" dirty="0" err="1"/>
              <a:t>Đề</a:t>
            </a:r>
            <a:r>
              <a:rPr lang="en-US" dirty="0"/>
              <a:t> </a:t>
            </a:r>
            <a:r>
              <a:rPr lang="en-US" dirty="0" err="1"/>
              <a:t>nghị</a:t>
            </a:r>
            <a:r>
              <a:rPr lang="en-US" dirty="0"/>
              <a:t> CTM, </a:t>
            </a:r>
            <a:r>
              <a:rPr lang="en-US" dirty="0" err="1"/>
              <a:t>nhóm</a:t>
            </a:r>
            <a:r>
              <a:rPr lang="en-US" dirty="0"/>
              <a:t> </a:t>
            </a:r>
            <a:r>
              <a:rPr lang="en-US" dirty="0" err="1"/>
              <a:t>máu</a:t>
            </a:r>
            <a:r>
              <a:rPr lang="en-US" dirty="0"/>
              <a:t>, </a:t>
            </a:r>
            <a:r>
              <a:rPr lang="en-US" dirty="0" err="1"/>
              <a:t>aPTT</a:t>
            </a:r>
            <a:r>
              <a:rPr lang="en-US" dirty="0"/>
              <a:t>, </a:t>
            </a:r>
            <a:r>
              <a:rPr lang="en-US" dirty="0" err="1"/>
              <a:t>aPTT</a:t>
            </a:r>
            <a:r>
              <a:rPr lang="en-US" dirty="0"/>
              <a:t> </a:t>
            </a:r>
            <a:r>
              <a:rPr lang="en-US" dirty="0" err="1"/>
              <a:t>hỗn</a:t>
            </a:r>
            <a:r>
              <a:rPr lang="en-US" dirty="0"/>
              <a:t> </a:t>
            </a:r>
            <a:r>
              <a:rPr lang="en-US" dirty="0" err="1"/>
              <a:t>hợp</a:t>
            </a:r>
            <a:r>
              <a:rPr lang="en-US" dirty="0"/>
              <a:t>, </a:t>
            </a:r>
            <a:r>
              <a:rPr lang="en-US" dirty="0" err="1"/>
              <a:t>chụp</a:t>
            </a:r>
            <a:r>
              <a:rPr lang="en-US" dirty="0"/>
              <a:t> </a:t>
            </a:r>
            <a:r>
              <a:rPr lang="en-US" dirty="0" err="1"/>
              <a:t>Xquang</a:t>
            </a:r>
            <a:r>
              <a:rPr lang="en-US" dirty="0"/>
              <a:t> </a:t>
            </a:r>
            <a:r>
              <a:rPr lang="en-US" dirty="0" err="1"/>
              <a:t>chậu</a:t>
            </a:r>
            <a:r>
              <a:rPr lang="en-US" dirty="0"/>
              <a:t> </a:t>
            </a:r>
            <a:r>
              <a:rPr lang="en-US" dirty="0" err="1"/>
              <a:t>đùi</a:t>
            </a:r>
            <a:r>
              <a:rPr lang="en-US" dirty="0"/>
              <a:t> + </a:t>
            </a:r>
            <a:r>
              <a:rPr lang="en-US" dirty="0" err="1"/>
              <a:t>cổ</a:t>
            </a:r>
            <a:r>
              <a:rPr lang="en-US" dirty="0"/>
              <a:t> </a:t>
            </a:r>
            <a:r>
              <a:rPr lang="en-US" dirty="0" err="1"/>
              <a:t>chân</a:t>
            </a:r>
            <a:r>
              <a:rPr lang="en-US" dirty="0"/>
              <a:t> (T)</a:t>
            </a:r>
            <a:endParaRPr lang="en-US" dirty="0"/>
          </a:p>
          <a:p>
            <a:r>
              <a:rPr lang="en-US" dirty="0" err="1"/>
              <a:t>Mức</a:t>
            </a:r>
            <a:r>
              <a:rPr lang="en-US" dirty="0"/>
              <a:t> </a:t>
            </a:r>
            <a:r>
              <a:rPr lang="en-US" dirty="0" err="1"/>
              <a:t>độ</a:t>
            </a:r>
            <a:r>
              <a:rPr lang="en-US" dirty="0"/>
              <a:t>: BN </a:t>
            </a:r>
            <a:r>
              <a:rPr lang="en-US" dirty="0" err="1"/>
              <a:t>xuất</a:t>
            </a:r>
            <a:r>
              <a:rPr lang="en-US" dirty="0"/>
              <a:t> </a:t>
            </a:r>
            <a:r>
              <a:rPr lang="en-US" dirty="0" err="1"/>
              <a:t>huyết</a:t>
            </a:r>
            <a:r>
              <a:rPr lang="en-US" dirty="0"/>
              <a:t> </a:t>
            </a:r>
            <a:r>
              <a:rPr lang="en-US" dirty="0" err="1"/>
              <a:t>khớp</a:t>
            </a:r>
            <a:r>
              <a:rPr lang="en-US" dirty="0"/>
              <a:t> </a:t>
            </a:r>
            <a:r>
              <a:rPr lang="en-US" dirty="0" err="1"/>
              <a:t>sau</a:t>
            </a:r>
            <a:r>
              <a:rPr lang="en-US" dirty="0"/>
              <a:t> </a:t>
            </a:r>
            <a:r>
              <a:rPr lang="en-US" dirty="0" err="1"/>
              <a:t>chấn</a:t>
            </a:r>
            <a:r>
              <a:rPr lang="en-US" dirty="0"/>
              <a:t> </a:t>
            </a:r>
            <a:r>
              <a:rPr lang="en-US" dirty="0" err="1"/>
              <a:t>thương</a:t>
            </a:r>
            <a:r>
              <a:rPr lang="en-US" dirty="0"/>
              <a:t>, </a:t>
            </a:r>
            <a:r>
              <a:rPr lang="en-US" dirty="0" err="1"/>
              <a:t>không</a:t>
            </a:r>
            <a:r>
              <a:rPr lang="en-US" dirty="0"/>
              <a:t> </a:t>
            </a:r>
            <a:r>
              <a:rPr lang="en-US" dirty="0" err="1"/>
              <a:t>ghi</a:t>
            </a:r>
            <a:r>
              <a:rPr lang="en-US" dirty="0"/>
              <a:t> </a:t>
            </a:r>
            <a:r>
              <a:rPr lang="en-US" dirty="0" err="1"/>
              <a:t>nhận</a:t>
            </a:r>
            <a:r>
              <a:rPr lang="en-US" dirty="0"/>
              <a:t> </a:t>
            </a:r>
            <a:r>
              <a:rPr lang="en-US" dirty="0" err="1"/>
              <a:t>các</a:t>
            </a:r>
            <a:r>
              <a:rPr lang="en-US" dirty="0"/>
              <a:t> </a:t>
            </a:r>
            <a:r>
              <a:rPr lang="en-US" dirty="0" err="1"/>
              <a:t>triệu</a:t>
            </a:r>
            <a:r>
              <a:rPr lang="en-US" dirty="0"/>
              <a:t> </a:t>
            </a:r>
            <a:r>
              <a:rPr lang="en-US" dirty="0" err="1"/>
              <a:t>chứng</a:t>
            </a:r>
            <a:r>
              <a:rPr lang="en-US" dirty="0"/>
              <a:t> </a:t>
            </a:r>
            <a:r>
              <a:rPr lang="en-US" dirty="0" err="1"/>
              <a:t>xuất</a:t>
            </a:r>
            <a:r>
              <a:rPr lang="en-US" dirty="0"/>
              <a:t> </a:t>
            </a:r>
            <a:r>
              <a:rPr lang="en-US" dirty="0" err="1"/>
              <a:t>huyết</a:t>
            </a:r>
            <a:r>
              <a:rPr lang="en-US" dirty="0"/>
              <a:t> </a:t>
            </a:r>
            <a:r>
              <a:rPr lang="en-US" dirty="0" err="1"/>
              <a:t>não</a:t>
            </a:r>
            <a:r>
              <a:rPr lang="en-US" dirty="0"/>
              <a:t>, </a:t>
            </a:r>
            <a:r>
              <a:rPr lang="en-US" dirty="0" err="1"/>
              <a:t>tiêu</a:t>
            </a:r>
            <a:r>
              <a:rPr lang="en-US" dirty="0"/>
              <a:t> </a:t>
            </a:r>
            <a:r>
              <a:rPr lang="en-US" dirty="0" err="1"/>
              <a:t>hóa</a:t>
            </a:r>
            <a:r>
              <a:rPr lang="en-US" dirty="0"/>
              <a:t>, </a:t>
            </a:r>
            <a:r>
              <a:rPr lang="en-US" dirty="0" err="1"/>
              <a:t>cổ</a:t>
            </a:r>
            <a:r>
              <a:rPr lang="en-US" dirty="0"/>
              <a:t> </a:t>
            </a:r>
            <a:r>
              <a:rPr lang="en-US" dirty="0" err="1"/>
              <a:t>họng</a:t>
            </a:r>
            <a:r>
              <a:rPr lang="en-US" dirty="0"/>
              <a:t> </a:t>
            </a:r>
            <a:r>
              <a:rPr lang="en-US" dirty="0">
                <a:sym typeface="Wingdings" panose="05000000000000000000" pitchFamily="2" charset="2"/>
              </a:rPr>
              <a:t></a:t>
            </a:r>
            <a:r>
              <a:rPr lang="en-US" dirty="0"/>
              <a:t> </a:t>
            </a:r>
            <a:r>
              <a:rPr lang="en-US" dirty="0" err="1"/>
              <a:t>nghĩ</a:t>
            </a:r>
            <a:r>
              <a:rPr lang="en-US" dirty="0"/>
              <a:t> </a:t>
            </a:r>
            <a:r>
              <a:rPr lang="en-US" dirty="0" err="1"/>
              <a:t>nhiều</a:t>
            </a:r>
            <a:r>
              <a:rPr lang="en-US" dirty="0"/>
              <a:t> </a:t>
            </a:r>
            <a:r>
              <a:rPr lang="en-US" dirty="0" err="1"/>
              <a:t>xuất</a:t>
            </a:r>
            <a:r>
              <a:rPr lang="en-US" dirty="0"/>
              <a:t> </a:t>
            </a:r>
            <a:r>
              <a:rPr lang="en-US" dirty="0" err="1"/>
              <a:t>huyết</a:t>
            </a:r>
            <a:r>
              <a:rPr lang="en-US" dirty="0"/>
              <a:t> </a:t>
            </a:r>
            <a:r>
              <a:rPr lang="en-US" dirty="0" err="1"/>
              <a:t>trung</a:t>
            </a:r>
            <a:r>
              <a:rPr lang="en-US" dirty="0"/>
              <a:t> </a:t>
            </a:r>
            <a:r>
              <a:rPr lang="en-US" dirty="0" err="1"/>
              <a:t>bình</a:t>
            </a:r>
            <a:r>
              <a:rPr lang="en-US" dirty="0"/>
              <a:t> </a:t>
            </a:r>
            <a:r>
              <a:rPr lang="en-US" dirty="0">
                <a:sym typeface="Wingdings" panose="05000000000000000000" pitchFamily="2" charset="2"/>
              </a:rPr>
              <a:t></a:t>
            </a:r>
            <a:r>
              <a:rPr lang="en-US" dirty="0"/>
              <a:t> </a:t>
            </a:r>
            <a:r>
              <a:rPr lang="en-US" dirty="0" err="1"/>
              <a:t>Đề</a:t>
            </a:r>
            <a:r>
              <a:rPr lang="en-US" dirty="0"/>
              <a:t> </a:t>
            </a:r>
            <a:r>
              <a:rPr lang="en-US" dirty="0" err="1"/>
              <a:t>nghị</a:t>
            </a:r>
            <a:r>
              <a:rPr lang="en-US" dirty="0"/>
              <a:t> </a:t>
            </a:r>
            <a:r>
              <a:rPr lang="en-US" dirty="0" err="1"/>
              <a:t>định</a:t>
            </a:r>
            <a:r>
              <a:rPr lang="en-US" dirty="0"/>
              <a:t> </a:t>
            </a:r>
            <a:r>
              <a:rPr lang="en-US" dirty="0" err="1"/>
              <a:t>lượng</a:t>
            </a:r>
            <a:r>
              <a:rPr lang="en-US" dirty="0"/>
              <a:t> YT VIII.</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BIỆN LUẬN</a:t>
            </a:r>
            <a:endParaRPr lang="en-US" dirty="0"/>
          </a:p>
        </p:txBody>
      </p:sp>
      <p:sp>
        <p:nvSpPr>
          <p:cNvPr id="3" name="Chỗ dành sẵn cho Nội dung 2"/>
          <p:cNvSpPr>
            <a:spLocks noGrp="1"/>
          </p:cNvSpPr>
          <p:nvPr>
            <p:ph idx="1"/>
          </p:nvPr>
        </p:nvSpPr>
        <p:spPr/>
        <p:txBody>
          <a:bodyPr/>
          <a:lstStyle/>
          <a:p>
            <a:pPr marL="0" indent="0">
              <a:buNone/>
            </a:pPr>
            <a:r>
              <a:rPr lang="en-US" dirty="0"/>
              <a:t>BIẾN CHỨNG</a:t>
            </a:r>
            <a:endParaRPr lang="en-US" dirty="0"/>
          </a:p>
          <a:p>
            <a:r>
              <a:rPr lang="en-US" dirty="0" err="1"/>
              <a:t>Bệnh</a:t>
            </a:r>
            <a:r>
              <a:rPr lang="en-US" dirty="0"/>
              <a:t> </a:t>
            </a:r>
            <a:r>
              <a:rPr lang="en-US" dirty="0" err="1"/>
              <a:t>khớp</a:t>
            </a:r>
            <a:r>
              <a:rPr lang="en-US" dirty="0"/>
              <a:t> </a:t>
            </a:r>
            <a:r>
              <a:rPr lang="en-US" dirty="0" err="1"/>
              <a:t>mạn</a:t>
            </a:r>
            <a:r>
              <a:rPr lang="en-US" dirty="0"/>
              <a:t>: </a:t>
            </a:r>
            <a:r>
              <a:rPr lang="en-US" dirty="0" err="1"/>
              <a:t>sau</a:t>
            </a:r>
            <a:r>
              <a:rPr lang="en-US" dirty="0"/>
              <a:t> </a:t>
            </a:r>
            <a:r>
              <a:rPr lang="en-US" dirty="0" err="1"/>
              <a:t>các</a:t>
            </a:r>
            <a:r>
              <a:rPr lang="en-US" dirty="0"/>
              <a:t> </a:t>
            </a:r>
            <a:r>
              <a:rPr lang="en-US" dirty="0" err="1"/>
              <a:t>lần</a:t>
            </a:r>
            <a:r>
              <a:rPr lang="en-US" dirty="0"/>
              <a:t> </a:t>
            </a:r>
            <a:r>
              <a:rPr lang="en-US" dirty="0" err="1"/>
              <a:t>điều</a:t>
            </a:r>
            <a:r>
              <a:rPr lang="en-US" dirty="0"/>
              <a:t> </a:t>
            </a:r>
            <a:r>
              <a:rPr lang="en-US" dirty="0" err="1"/>
              <a:t>trị</a:t>
            </a:r>
            <a:r>
              <a:rPr lang="en-US" dirty="0"/>
              <a:t> </a:t>
            </a:r>
            <a:r>
              <a:rPr lang="en-US" dirty="0" err="1"/>
              <a:t>các</a:t>
            </a:r>
            <a:r>
              <a:rPr lang="en-US" dirty="0"/>
              <a:t> </a:t>
            </a:r>
            <a:r>
              <a:rPr lang="en-US" dirty="0" err="1"/>
              <a:t>khớp</a:t>
            </a:r>
            <a:r>
              <a:rPr lang="en-US" dirty="0"/>
              <a:t> </a:t>
            </a:r>
            <a:r>
              <a:rPr lang="en-US" dirty="0" err="1"/>
              <a:t>về</a:t>
            </a:r>
            <a:r>
              <a:rPr lang="en-US" dirty="0"/>
              <a:t> </a:t>
            </a:r>
            <a:r>
              <a:rPr lang="en-US" dirty="0" err="1"/>
              <a:t>lại</a:t>
            </a:r>
            <a:r>
              <a:rPr lang="en-US" dirty="0"/>
              <a:t> </a:t>
            </a:r>
            <a:r>
              <a:rPr lang="en-US" dirty="0" err="1"/>
              <a:t>bình</a:t>
            </a:r>
            <a:r>
              <a:rPr lang="en-US" dirty="0"/>
              <a:t> </a:t>
            </a:r>
            <a:r>
              <a:rPr lang="en-US" dirty="0" err="1"/>
              <a:t>thường</a:t>
            </a:r>
            <a:r>
              <a:rPr lang="en-US" dirty="0"/>
              <a:t> (</a:t>
            </a:r>
            <a:r>
              <a:rPr lang="en-US" dirty="0" err="1"/>
              <a:t>không</a:t>
            </a:r>
            <a:r>
              <a:rPr lang="en-US" dirty="0"/>
              <a:t> </a:t>
            </a:r>
            <a:r>
              <a:rPr lang="en-US" dirty="0" err="1"/>
              <a:t>sưng</a:t>
            </a:r>
            <a:r>
              <a:rPr lang="en-US" dirty="0"/>
              <a:t> </a:t>
            </a:r>
            <a:r>
              <a:rPr lang="en-US" dirty="0" err="1"/>
              <a:t>không</a:t>
            </a:r>
            <a:r>
              <a:rPr lang="en-US" dirty="0"/>
              <a:t> </a:t>
            </a:r>
            <a:r>
              <a:rPr lang="en-US" dirty="0" err="1"/>
              <a:t>đau</a:t>
            </a:r>
            <a:r>
              <a:rPr lang="en-US" dirty="0"/>
              <a:t>, </a:t>
            </a:r>
            <a:r>
              <a:rPr lang="en-US" dirty="0" err="1"/>
              <a:t>cử</a:t>
            </a:r>
            <a:r>
              <a:rPr lang="en-US" dirty="0"/>
              <a:t> </a:t>
            </a:r>
            <a:r>
              <a:rPr lang="en-US" dirty="0" err="1"/>
              <a:t>động</a:t>
            </a:r>
            <a:r>
              <a:rPr lang="en-US" dirty="0"/>
              <a:t> </a:t>
            </a:r>
            <a:r>
              <a:rPr lang="en-US" dirty="0" err="1"/>
              <a:t>bình</a:t>
            </a:r>
            <a:r>
              <a:rPr lang="en-US" dirty="0"/>
              <a:t> </a:t>
            </a:r>
            <a:r>
              <a:rPr lang="en-US" dirty="0" err="1"/>
              <a:t>thường</a:t>
            </a:r>
            <a:r>
              <a:rPr lang="en-US" dirty="0"/>
              <a:t>), </a:t>
            </a:r>
            <a:r>
              <a:rPr lang="en-US" dirty="0" err="1"/>
              <a:t>không</a:t>
            </a:r>
            <a:r>
              <a:rPr lang="en-US" dirty="0"/>
              <a:t> </a:t>
            </a:r>
            <a:r>
              <a:rPr lang="en-US" dirty="0" err="1"/>
              <a:t>tiếng</a:t>
            </a:r>
            <a:r>
              <a:rPr lang="en-US" dirty="0"/>
              <a:t> </a:t>
            </a:r>
            <a:r>
              <a:rPr lang="en-US" dirty="0" err="1"/>
              <a:t>lạo</a:t>
            </a:r>
            <a:r>
              <a:rPr lang="en-US" dirty="0"/>
              <a:t> </a:t>
            </a:r>
            <a:r>
              <a:rPr lang="en-US" dirty="0" err="1"/>
              <a:t>xạo</a:t>
            </a:r>
            <a:r>
              <a:rPr lang="en-US" dirty="0"/>
              <a:t> </a:t>
            </a:r>
            <a:r>
              <a:rPr lang="en-US" dirty="0" err="1"/>
              <a:t>của</a:t>
            </a:r>
            <a:r>
              <a:rPr lang="en-US" dirty="0"/>
              <a:t> </a:t>
            </a:r>
            <a:r>
              <a:rPr lang="en-US" dirty="0" err="1"/>
              <a:t>cử</a:t>
            </a:r>
            <a:r>
              <a:rPr lang="en-US" dirty="0"/>
              <a:t> </a:t>
            </a:r>
            <a:r>
              <a:rPr lang="en-US" dirty="0" err="1"/>
              <a:t>động</a:t>
            </a:r>
            <a:r>
              <a:rPr lang="en-US" dirty="0"/>
              <a:t> </a:t>
            </a:r>
            <a:r>
              <a:rPr lang="en-US" dirty="0" err="1"/>
              <a:t>khớp</a:t>
            </a:r>
            <a:r>
              <a:rPr lang="en-US" dirty="0"/>
              <a:t>, </a:t>
            </a:r>
            <a:r>
              <a:rPr lang="en-US" dirty="0" err="1"/>
              <a:t>không</a:t>
            </a:r>
            <a:r>
              <a:rPr lang="en-US" dirty="0"/>
              <a:t> </a:t>
            </a:r>
            <a:r>
              <a:rPr lang="en-US" dirty="0" err="1"/>
              <a:t>yếu</a:t>
            </a:r>
            <a:r>
              <a:rPr lang="en-US" dirty="0"/>
              <a:t> </a:t>
            </a:r>
            <a:r>
              <a:rPr lang="en-US" dirty="0" err="1"/>
              <a:t>cơ</a:t>
            </a:r>
            <a:r>
              <a:rPr lang="en-US" dirty="0"/>
              <a:t> </a:t>
            </a:r>
            <a:r>
              <a:rPr lang="en-US" dirty="0" err="1"/>
              <a:t>nên</a:t>
            </a:r>
            <a:r>
              <a:rPr lang="en-US" dirty="0"/>
              <a:t> </a:t>
            </a:r>
            <a:r>
              <a:rPr lang="en-US" dirty="0" err="1"/>
              <a:t>không</a:t>
            </a:r>
            <a:r>
              <a:rPr lang="en-US" dirty="0"/>
              <a:t> </a:t>
            </a:r>
            <a:r>
              <a:rPr lang="en-US" dirty="0" err="1"/>
              <a:t>nghĩ</a:t>
            </a:r>
            <a:endParaRPr lang="en-US" dirty="0"/>
          </a:p>
          <a:p>
            <a:r>
              <a:rPr lang="en-US" dirty="0" err="1"/>
              <a:t>Thiếu</a:t>
            </a:r>
            <a:r>
              <a:rPr lang="en-US" dirty="0"/>
              <a:t> </a:t>
            </a:r>
            <a:r>
              <a:rPr lang="en-US" dirty="0" err="1"/>
              <a:t>máu</a:t>
            </a:r>
            <a:r>
              <a:rPr lang="en-US" dirty="0"/>
              <a:t>: </a:t>
            </a:r>
            <a:r>
              <a:rPr lang="en-US" dirty="0" err="1"/>
              <a:t>không</a:t>
            </a:r>
            <a:r>
              <a:rPr lang="en-US" dirty="0"/>
              <a:t> </a:t>
            </a:r>
            <a:r>
              <a:rPr lang="en-US" dirty="0" err="1"/>
              <a:t>nghĩ</a:t>
            </a:r>
            <a:r>
              <a:rPr lang="en-US" dirty="0"/>
              <a:t> do da </a:t>
            </a:r>
            <a:r>
              <a:rPr lang="en-US" dirty="0" err="1"/>
              <a:t>niêm</a:t>
            </a:r>
            <a:r>
              <a:rPr lang="en-US" dirty="0"/>
              <a:t> </a:t>
            </a:r>
            <a:r>
              <a:rPr lang="en-US" dirty="0" err="1"/>
              <a:t>hồng</a:t>
            </a:r>
            <a:endParaRPr lang="en-US" dirty="0"/>
          </a:p>
          <a:p>
            <a:r>
              <a:rPr lang="en-US" dirty="0" err="1"/>
              <a:t>Chất</a:t>
            </a:r>
            <a:r>
              <a:rPr lang="en-US" dirty="0"/>
              <a:t> </a:t>
            </a:r>
            <a:r>
              <a:rPr lang="en-US" dirty="0" err="1"/>
              <a:t>ức</a:t>
            </a:r>
            <a:r>
              <a:rPr lang="en-US" dirty="0"/>
              <a:t> </a:t>
            </a:r>
            <a:r>
              <a:rPr lang="en-US" dirty="0" err="1"/>
              <a:t>chế</a:t>
            </a:r>
            <a:r>
              <a:rPr lang="en-US" dirty="0"/>
              <a:t>: </a:t>
            </a:r>
            <a:r>
              <a:rPr lang="en-US" dirty="0" err="1"/>
              <a:t>đề</a:t>
            </a:r>
            <a:r>
              <a:rPr lang="en-US" dirty="0"/>
              <a:t> </a:t>
            </a:r>
            <a:r>
              <a:rPr lang="en-US" dirty="0" err="1"/>
              <a:t>nghị</a:t>
            </a:r>
            <a:r>
              <a:rPr lang="en-US" dirty="0"/>
              <a:t> </a:t>
            </a:r>
            <a:r>
              <a:rPr lang="en-US" dirty="0" err="1"/>
              <a:t>aPTT</a:t>
            </a:r>
            <a:r>
              <a:rPr lang="en-US" dirty="0"/>
              <a:t> </a:t>
            </a:r>
            <a:r>
              <a:rPr lang="en-US" dirty="0" err="1"/>
              <a:t>hỗn</a:t>
            </a:r>
            <a:r>
              <a:rPr lang="en-US" dirty="0"/>
              <a:t> </a:t>
            </a:r>
            <a:r>
              <a:rPr lang="en-US" dirty="0" err="1"/>
              <a:t>hợp</a:t>
            </a:r>
            <a:endParaRPr lang="en-US" dirty="0"/>
          </a:p>
          <a:p>
            <a:r>
              <a:rPr lang="en-US" dirty="0"/>
              <a:t>U </a:t>
            </a:r>
            <a:r>
              <a:rPr lang="en-US" dirty="0" err="1"/>
              <a:t>giả</a:t>
            </a:r>
            <a:r>
              <a:rPr lang="en-US" dirty="0"/>
              <a:t>: </a:t>
            </a:r>
            <a:r>
              <a:rPr lang="en-US" dirty="0" err="1"/>
              <a:t>không</a:t>
            </a:r>
            <a:r>
              <a:rPr lang="en-US" dirty="0"/>
              <a:t> </a:t>
            </a:r>
            <a:r>
              <a:rPr lang="en-US" dirty="0" err="1"/>
              <a:t>nghĩ</a:t>
            </a:r>
            <a:r>
              <a:rPr lang="en-US" dirty="0"/>
              <a:t> do </a:t>
            </a:r>
            <a:r>
              <a:rPr lang="en-US" dirty="0" err="1"/>
              <a:t>không</a:t>
            </a:r>
            <a:r>
              <a:rPr lang="en-US" dirty="0"/>
              <a:t> </a:t>
            </a:r>
            <a:r>
              <a:rPr lang="en-US" dirty="0" err="1"/>
              <a:t>có</a:t>
            </a:r>
            <a:r>
              <a:rPr lang="en-US" dirty="0"/>
              <a:t> </a:t>
            </a:r>
            <a:r>
              <a:rPr lang="en-US" dirty="0" err="1"/>
              <a:t>khối</a:t>
            </a:r>
            <a:r>
              <a:rPr lang="en-US" dirty="0"/>
              <a:t> </a:t>
            </a:r>
            <a:r>
              <a:rPr lang="en-US" dirty="0" err="1"/>
              <a:t>xuất</a:t>
            </a:r>
            <a:r>
              <a:rPr lang="en-US" dirty="0"/>
              <a:t> </a:t>
            </a:r>
            <a:r>
              <a:rPr lang="en-US" dirty="0" err="1"/>
              <a:t>huyết</a:t>
            </a:r>
            <a:r>
              <a:rPr lang="en-US" dirty="0"/>
              <a:t> </a:t>
            </a:r>
            <a:r>
              <a:rPr lang="en-US" dirty="0" err="1"/>
              <a:t>trong</a:t>
            </a:r>
            <a:r>
              <a:rPr lang="en-US" dirty="0"/>
              <a:t> </a:t>
            </a:r>
            <a:r>
              <a:rPr lang="en-US" dirty="0" err="1"/>
              <a:t>cơ</a:t>
            </a:r>
            <a:endParaRPr lang="en-US" dirty="0"/>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ĐỀ NGHỊ CLS</a:t>
            </a:r>
            <a:endParaRPr lang="en-US" dirty="0"/>
          </a:p>
        </p:txBody>
      </p:sp>
      <p:sp>
        <p:nvSpPr>
          <p:cNvPr id="3" name="Chỗ dành sẵn cho Nội dung 2"/>
          <p:cNvSpPr>
            <a:spLocks noGrp="1"/>
          </p:cNvSpPr>
          <p:nvPr>
            <p:ph idx="1"/>
          </p:nvPr>
        </p:nvSpPr>
        <p:spPr/>
        <p:txBody>
          <a:bodyPr/>
          <a:lstStyle/>
          <a:p>
            <a:r>
              <a:rPr lang="en-US" dirty="0"/>
              <a:t>CTM, </a:t>
            </a:r>
            <a:r>
              <a:rPr lang="en-US" dirty="0" err="1"/>
              <a:t>nhóm</a:t>
            </a:r>
            <a:r>
              <a:rPr lang="en-US" dirty="0"/>
              <a:t> </a:t>
            </a:r>
            <a:r>
              <a:rPr lang="en-US" dirty="0" err="1"/>
              <a:t>máu</a:t>
            </a:r>
            <a:endParaRPr lang="en-US" dirty="0"/>
          </a:p>
          <a:p>
            <a:r>
              <a:rPr lang="en-US" dirty="0" err="1"/>
              <a:t>aPTT</a:t>
            </a:r>
            <a:r>
              <a:rPr lang="en-US" dirty="0"/>
              <a:t> (aka TCK)</a:t>
            </a:r>
            <a:endParaRPr lang="en-US" dirty="0"/>
          </a:p>
          <a:p>
            <a:r>
              <a:rPr lang="en-US" dirty="0" err="1"/>
              <a:t>aPTT</a:t>
            </a:r>
            <a:r>
              <a:rPr lang="en-US" dirty="0"/>
              <a:t> </a:t>
            </a:r>
            <a:r>
              <a:rPr lang="en-US" dirty="0" err="1"/>
              <a:t>hỗn</a:t>
            </a:r>
            <a:r>
              <a:rPr lang="en-US" dirty="0"/>
              <a:t> </a:t>
            </a:r>
            <a:r>
              <a:rPr lang="en-US" dirty="0" err="1"/>
              <a:t>hợp</a:t>
            </a:r>
            <a:endParaRPr lang="en-US" dirty="0"/>
          </a:p>
          <a:p>
            <a:r>
              <a:rPr lang="en-US" dirty="0" err="1"/>
              <a:t>Định</a:t>
            </a:r>
            <a:r>
              <a:rPr lang="en-US" dirty="0"/>
              <a:t> </a:t>
            </a:r>
            <a:r>
              <a:rPr lang="en-US" dirty="0" err="1"/>
              <a:t>lượng</a:t>
            </a:r>
            <a:r>
              <a:rPr lang="en-US" dirty="0"/>
              <a:t> </a:t>
            </a:r>
            <a:r>
              <a:rPr lang="en-US" dirty="0" err="1"/>
              <a:t>yếu</a:t>
            </a:r>
            <a:r>
              <a:rPr lang="en-US" dirty="0"/>
              <a:t> </a:t>
            </a:r>
            <a:r>
              <a:rPr lang="en-US" dirty="0" err="1"/>
              <a:t>tố</a:t>
            </a:r>
            <a:r>
              <a:rPr lang="en-US" dirty="0"/>
              <a:t> VIII</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CTM</a:t>
            </a:r>
            <a:endParaRPr lang="en-US" sz="3600" kern="1200">
              <a:solidFill>
                <a:srgbClr val="FFFFFF"/>
              </a:solidFill>
              <a:latin typeface="+mj-lt"/>
              <a:ea typeface="+mj-ea"/>
              <a:cs typeface="+mj-cs"/>
            </a:endParaRPr>
          </a:p>
        </p:txBody>
      </p:sp>
      <p:graphicFrame>
        <p:nvGraphicFramePr>
          <p:cNvPr id="4" name="Chỗ dành sẵn cho Nội dung 3"/>
          <p:cNvGraphicFramePr>
            <a:graphicFrameLocks noGrp="1"/>
          </p:cNvGraphicFramePr>
          <p:nvPr>
            <p:ph idx="1"/>
          </p:nvPr>
        </p:nvGraphicFramePr>
        <p:xfrm>
          <a:off x="4842561" y="643466"/>
          <a:ext cx="6650211" cy="5568740"/>
        </p:xfrm>
        <a:graphic>
          <a:graphicData uri="http://schemas.openxmlformats.org/drawingml/2006/table">
            <a:tbl>
              <a:tblPr firstRow="1" firstCol="1" bandRow="1">
                <a:tableStyleId>{5C22544A-7EE6-4342-B048-85BDC9FD1C3A}</a:tableStyleId>
              </a:tblPr>
              <a:tblGrid>
                <a:gridCol w="2269413"/>
                <a:gridCol w="2300711"/>
                <a:gridCol w="2080087"/>
              </a:tblGrid>
              <a:tr h="278437">
                <a:tc>
                  <a:txBody>
                    <a:bodyPr/>
                    <a:lstStyle/>
                    <a:p>
                      <a:pPr>
                        <a:lnSpc>
                          <a:spcPct val="107000"/>
                        </a:lnSpc>
                      </a:pPr>
                      <a:endParaRPr lang="en-US" sz="1400">
                        <a:effectLst/>
                        <a:latin typeface="Calibri" panose="020F0502020204030204" charset="0"/>
                      </a:endParaRPr>
                    </a:p>
                  </a:txBody>
                  <a:tcPr marL="85844" marR="85844" marT="0" marB="0"/>
                </a:tc>
                <a:tc>
                  <a:txBody>
                    <a:bodyPr/>
                    <a:lstStyle/>
                    <a:p>
                      <a:pPr marL="0" marR="0" algn="ctr">
                        <a:lnSpc>
                          <a:spcPct val="107000"/>
                        </a:lnSpc>
                        <a:spcBef>
                          <a:spcPts val="0"/>
                        </a:spcBef>
                        <a:spcAft>
                          <a:spcPts val="800"/>
                        </a:spcAft>
                      </a:pPr>
                      <a:r>
                        <a:rPr lang="en-US" sz="1500">
                          <a:effectLst/>
                        </a:rPr>
                        <a:t>KẾT QUẢ</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ĐƠN VỊ</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WBC</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11.5</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x10</a:t>
                      </a:r>
                      <a:r>
                        <a:rPr lang="en-US" sz="1500" baseline="30000">
                          <a:effectLst/>
                        </a:rPr>
                        <a:t>3</a:t>
                      </a:r>
                      <a:r>
                        <a:rPr lang="en-US" sz="1500">
                          <a:effectLst/>
                        </a:rPr>
                        <a:t>/µL</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NEU</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7.03</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x10</a:t>
                      </a:r>
                      <a:r>
                        <a:rPr lang="en-US" sz="1500" baseline="30000">
                          <a:effectLst/>
                        </a:rPr>
                        <a:t>3</a:t>
                      </a:r>
                      <a:r>
                        <a:rPr lang="en-US" sz="1500">
                          <a:effectLst/>
                        </a:rPr>
                        <a:t>/µL</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LYM</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3.35</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x10</a:t>
                      </a:r>
                      <a:r>
                        <a:rPr lang="en-US" sz="1500" baseline="30000">
                          <a:effectLst/>
                        </a:rPr>
                        <a:t>3</a:t>
                      </a:r>
                      <a:r>
                        <a:rPr lang="en-US" sz="1500">
                          <a:effectLst/>
                        </a:rPr>
                        <a:t>/µL</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MONO</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0.85</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x10</a:t>
                      </a:r>
                      <a:r>
                        <a:rPr lang="en-US" sz="1500" baseline="30000">
                          <a:effectLst/>
                        </a:rPr>
                        <a:t>3</a:t>
                      </a:r>
                      <a:r>
                        <a:rPr lang="en-US" sz="1500">
                          <a:effectLst/>
                        </a:rPr>
                        <a:t>/µL</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EOS</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0.26</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x10</a:t>
                      </a:r>
                      <a:r>
                        <a:rPr lang="en-US" sz="1500" baseline="30000">
                          <a:effectLst/>
                        </a:rPr>
                        <a:t>3</a:t>
                      </a:r>
                      <a:r>
                        <a:rPr lang="en-US" sz="1500">
                          <a:effectLst/>
                        </a:rPr>
                        <a:t>/µL</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BASO</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0.05</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x10</a:t>
                      </a:r>
                      <a:r>
                        <a:rPr lang="en-US" sz="1500" baseline="30000">
                          <a:effectLst/>
                        </a:rPr>
                        <a:t>3</a:t>
                      </a:r>
                      <a:r>
                        <a:rPr lang="en-US" sz="1500">
                          <a:effectLst/>
                        </a:rPr>
                        <a:t>/µL</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%NEU</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dirty="0">
                          <a:effectLst/>
                        </a:rPr>
                        <a:t>60.9</a:t>
                      </a:r>
                      <a:endParaRPr lang="en-US" sz="1400" dirty="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%LYM</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29</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tabLst>
                          <a:tab pos="852805" algn="l"/>
                        </a:tabLst>
                      </a:pPr>
                      <a:r>
                        <a:rPr lang="en-US" sz="1500">
                          <a:effectLst/>
                        </a:rPr>
                        <a:t>%</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%MONO</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7.3</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%EOS</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2.3</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%BASO</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0.5</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RBC</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4.48</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10</a:t>
                      </a:r>
                      <a:r>
                        <a:rPr lang="en-US" sz="1500" baseline="30000">
                          <a:effectLst/>
                        </a:rPr>
                        <a:t>12</a:t>
                      </a:r>
                      <a:r>
                        <a:rPr lang="en-US" sz="1500">
                          <a:effectLst/>
                        </a:rPr>
                        <a:t>/L</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HGB</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9.5</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g/dL</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HCT</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30.2</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MCV</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67.5</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fL</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MCH</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21.2</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Pg</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MCHC</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31.4</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g/dL</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RDW</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12.8</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a:effectLst/>
                        </a:rPr>
                        <a:t>%</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r>
              <a:tr h="278437">
                <a:tc>
                  <a:txBody>
                    <a:bodyPr/>
                    <a:lstStyle/>
                    <a:p>
                      <a:pPr marL="0" marR="0" algn="just">
                        <a:lnSpc>
                          <a:spcPct val="107000"/>
                        </a:lnSpc>
                        <a:spcBef>
                          <a:spcPts val="0"/>
                        </a:spcBef>
                        <a:spcAft>
                          <a:spcPts val="800"/>
                        </a:spcAft>
                      </a:pPr>
                      <a:r>
                        <a:rPr lang="en-US" sz="1500">
                          <a:effectLst/>
                        </a:rPr>
                        <a:t>PLT</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ctr">
                        <a:lnSpc>
                          <a:spcPct val="107000"/>
                        </a:lnSpc>
                        <a:spcBef>
                          <a:spcPts val="0"/>
                        </a:spcBef>
                        <a:spcAft>
                          <a:spcPts val="800"/>
                        </a:spcAft>
                      </a:pPr>
                      <a:r>
                        <a:rPr lang="en-US" sz="1500">
                          <a:effectLst/>
                        </a:rPr>
                        <a:t>298</a:t>
                      </a:r>
                      <a:endParaRPr lang="en-US" sz="1400">
                        <a:effectLst/>
                        <a:latin typeface="Calibri" panose="020F0502020204030204" charset="0"/>
                        <a:ea typeface="Calibri" panose="020F0502020204030204" charset="0"/>
                        <a:cs typeface="Arial" panose="020B0604020202020204" pitchFamily="34" charset="0"/>
                      </a:endParaRPr>
                    </a:p>
                  </a:txBody>
                  <a:tcPr marL="85844" marR="85844" marT="0" marB="0"/>
                </a:tc>
                <a:tc>
                  <a:txBody>
                    <a:bodyPr/>
                    <a:lstStyle/>
                    <a:p>
                      <a:pPr marL="0" marR="0" algn="just">
                        <a:lnSpc>
                          <a:spcPct val="107000"/>
                        </a:lnSpc>
                        <a:spcBef>
                          <a:spcPts val="0"/>
                        </a:spcBef>
                        <a:spcAft>
                          <a:spcPts val="800"/>
                        </a:spcAft>
                      </a:pPr>
                      <a:r>
                        <a:rPr lang="en-US" sz="1500" dirty="0">
                          <a:effectLst/>
                        </a:rPr>
                        <a:t>x10</a:t>
                      </a:r>
                      <a:r>
                        <a:rPr lang="en-US" sz="1500" baseline="30000" dirty="0">
                          <a:effectLst/>
                        </a:rPr>
                        <a:t>3</a:t>
                      </a:r>
                      <a:r>
                        <a:rPr lang="en-US" sz="1500" dirty="0">
                          <a:effectLst/>
                        </a:rPr>
                        <a:t>/µL</a:t>
                      </a:r>
                      <a:endParaRPr lang="en-US" sz="1400" dirty="0">
                        <a:effectLst/>
                        <a:latin typeface="Calibri" panose="020F0502020204030204" charset="0"/>
                        <a:ea typeface="Calibri" panose="020F0502020204030204" charset="0"/>
                        <a:cs typeface="Arial" panose="020B0604020202020204" pitchFamily="34" charset="0"/>
                      </a:endParaRPr>
                    </a:p>
                  </a:txBody>
                  <a:tcPr marL="85844" marR="85844"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838200" y="2021305"/>
            <a:ext cx="10688053" cy="4155658"/>
          </a:xfrm>
        </p:spPr>
        <p:txBody>
          <a:bodyPr/>
          <a:lstStyle/>
          <a:p>
            <a:r>
              <a:rPr lang="en-US" dirty="0" err="1"/>
              <a:t>Dòng</a:t>
            </a:r>
            <a:r>
              <a:rPr lang="en-US" dirty="0"/>
              <a:t> </a:t>
            </a:r>
            <a:r>
              <a:rPr lang="en-US" dirty="0" err="1"/>
              <a:t>hồng</a:t>
            </a:r>
            <a:r>
              <a:rPr lang="en-US" dirty="0"/>
              <a:t> </a:t>
            </a:r>
            <a:r>
              <a:rPr lang="en-US" dirty="0" err="1"/>
              <a:t>cầu</a:t>
            </a:r>
            <a:r>
              <a:rPr lang="en-US" dirty="0"/>
              <a:t>: </a:t>
            </a:r>
            <a:r>
              <a:rPr lang="en-US" dirty="0" err="1"/>
              <a:t>thiếu</a:t>
            </a:r>
            <a:r>
              <a:rPr lang="en-US" dirty="0"/>
              <a:t> </a:t>
            </a:r>
            <a:r>
              <a:rPr lang="en-US" dirty="0" err="1"/>
              <a:t>máu</a:t>
            </a:r>
            <a:r>
              <a:rPr lang="en-US" dirty="0"/>
              <a:t> </a:t>
            </a:r>
            <a:r>
              <a:rPr lang="en-US" dirty="0" err="1"/>
              <a:t>hồng</a:t>
            </a:r>
            <a:r>
              <a:rPr lang="en-US" dirty="0"/>
              <a:t> </a:t>
            </a:r>
            <a:r>
              <a:rPr lang="en-US" dirty="0" err="1"/>
              <a:t>cầu</a:t>
            </a:r>
            <a:r>
              <a:rPr lang="en-US" dirty="0"/>
              <a:t> </a:t>
            </a:r>
            <a:r>
              <a:rPr lang="en-US" dirty="0" err="1"/>
              <a:t>nhỏ</a:t>
            </a:r>
            <a:r>
              <a:rPr lang="en-US" dirty="0"/>
              <a:t> </a:t>
            </a:r>
            <a:r>
              <a:rPr lang="en-US" dirty="0" err="1"/>
              <a:t>nhược</a:t>
            </a:r>
            <a:r>
              <a:rPr lang="en-US" dirty="0"/>
              <a:t> </a:t>
            </a:r>
            <a:r>
              <a:rPr lang="en-US" dirty="0" err="1"/>
              <a:t>sắc</a:t>
            </a:r>
            <a:r>
              <a:rPr lang="en-US" dirty="0"/>
              <a:t>, </a:t>
            </a:r>
            <a:r>
              <a:rPr lang="en-US" dirty="0" err="1"/>
              <a:t>mức</a:t>
            </a:r>
            <a:r>
              <a:rPr lang="en-US" dirty="0"/>
              <a:t> </a:t>
            </a:r>
            <a:r>
              <a:rPr lang="en-US" dirty="0" err="1"/>
              <a:t>độ</a:t>
            </a:r>
            <a:r>
              <a:rPr lang="en-US" dirty="0"/>
              <a:t> </a:t>
            </a:r>
            <a:r>
              <a:rPr lang="en-US" dirty="0" err="1"/>
              <a:t>trung</a:t>
            </a:r>
            <a:r>
              <a:rPr lang="en-US" dirty="0"/>
              <a:t> </a:t>
            </a:r>
            <a:r>
              <a:rPr lang="en-US" dirty="0" err="1"/>
              <a:t>bình</a:t>
            </a:r>
            <a:r>
              <a:rPr lang="en-US" dirty="0"/>
              <a:t> </a:t>
            </a:r>
            <a:r>
              <a:rPr lang="en-US" dirty="0">
                <a:sym typeface="Wingdings" panose="05000000000000000000" pitchFamily="2" charset="2"/>
              </a:rPr>
              <a:t></a:t>
            </a:r>
            <a:r>
              <a:rPr lang="en-US" dirty="0"/>
              <a:t> </a:t>
            </a:r>
            <a:r>
              <a:rPr lang="en-US" dirty="0" err="1"/>
              <a:t>nghĩ</a:t>
            </a:r>
            <a:r>
              <a:rPr lang="en-US" dirty="0"/>
              <a:t> </a:t>
            </a:r>
            <a:r>
              <a:rPr lang="en-US" dirty="0" err="1"/>
              <a:t>nhiều</a:t>
            </a:r>
            <a:r>
              <a:rPr lang="en-US" dirty="0"/>
              <a:t> do TMTS do </a:t>
            </a:r>
            <a:r>
              <a:rPr lang="en-US" dirty="0" err="1"/>
              <a:t>xuất</a:t>
            </a:r>
            <a:r>
              <a:rPr lang="en-US" dirty="0"/>
              <a:t> </a:t>
            </a:r>
            <a:r>
              <a:rPr lang="en-US" dirty="0" err="1"/>
              <a:t>huyết</a:t>
            </a:r>
            <a:r>
              <a:rPr lang="en-US" dirty="0"/>
              <a:t> </a:t>
            </a:r>
            <a:r>
              <a:rPr lang="en-US" dirty="0" err="1"/>
              <a:t>thường</a:t>
            </a:r>
            <a:r>
              <a:rPr lang="en-US" dirty="0"/>
              <a:t> </a:t>
            </a:r>
            <a:r>
              <a:rPr lang="en-US" dirty="0" err="1"/>
              <a:t>xuyên</a:t>
            </a:r>
            <a:r>
              <a:rPr lang="en-US" dirty="0"/>
              <a:t> </a:t>
            </a:r>
            <a:r>
              <a:rPr lang="en-US" dirty="0">
                <a:sym typeface="Wingdings" panose="05000000000000000000" pitchFamily="2" charset="2"/>
              </a:rPr>
              <a:t></a:t>
            </a:r>
            <a:r>
              <a:rPr lang="en-US" dirty="0"/>
              <a:t> </a:t>
            </a:r>
            <a:r>
              <a:rPr lang="en-US" dirty="0" err="1"/>
              <a:t>định</a:t>
            </a:r>
            <a:r>
              <a:rPr lang="en-US" dirty="0"/>
              <a:t> </a:t>
            </a:r>
            <a:r>
              <a:rPr lang="en-US" dirty="0" err="1"/>
              <a:t>lượng</a:t>
            </a:r>
            <a:r>
              <a:rPr lang="en-US" dirty="0"/>
              <a:t> Ferritin, Fe HT</a:t>
            </a:r>
            <a:endParaRPr lang="en-US" dirty="0"/>
          </a:p>
          <a:p>
            <a:r>
              <a:rPr lang="en-US" dirty="0" err="1"/>
              <a:t>Dòng</a:t>
            </a:r>
            <a:r>
              <a:rPr lang="en-US" dirty="0"/>
              <a:t> </a:t>
            </a:r>
            <a:r>
              <a:rPr lang="en-US" dirty="0" err="1"/>
              <a:t>bạch</a:t>
            </a:r>
            <a:r>
              <a:rPr lang="en-US" dirty="0"/>
              <a:t> </a:t>
            </a:r>
            <a:r>
              <a:rPr lang="en-US" dirty="0" err="1"/>
              <a:t>cầu</a:t>
            </a:r>
            <a:r>
              <a:rPr lang="en-US" dirty="0"/>
              <a:t>: </a:t>
            </a:r>
            <a:r>
              <a:rPr lang="en-US" dirty="0" err="1"/>
              <a:t>số</a:t>
            </a:r>
            <a:r>
              <a:rPr lang="en-US" dirty="0"/>
              <a:t> </a:t>
            </a:r>
            <a:r>
              <a:rPr lang="en-US" dirty="0" err="1"/>
              <a:t>lượng</a:t>
            </a:r>
            <a:r>
              <a:rPr lang="en-US" dirty="0"/>
              <a:t> </a:t>
            </a:r>
            <a:r>
              <a:rPr lang="en-US" dirty="0" err="1"/>
              <a:t>bạch</a:t>
            </a:r>
            <a:r>
              <a:rPr lang="en-US" dirty="0"/>
              <a:t> </a:t>
            </a:r>
            <a:r>
              <a:rPr lang="en-US" dirty="0" err="1"/>
              <a:t>cầu</a:t>
            </a:r>
            <a:r>
              <a:rPr lang="en-US" dirty="0"/>
              <a:t> </a:t>
            </a:r>
            <a:r>
              <a:rPr lang="en-US" dirty="0" err="1"/>
              <a:t>tăng</a:t>
            </a:r>
            <a:r>
              <a:rPr lang="en-US" dirty="0"/>
              <a:t> </a:t>
            </a:r>
            <a:r>
              <a:rPr lang="en-US" dirty="0" err="1"/>
              <a:t>theo</a:t>
            </a:r>
            <a:r>
              <a:rPr lang="en-US" dirty="0"/>
              <a:t> </a:t>
            </a:r>
            <a:r>
              <a:rPr lang="en-US" dirty="0" err="1"/>
              <a:t>tuổi</a:t>
            </a:r>
            <a:r>
              <a:rPr lang="en-US" dirty="0"/>
              <a:t> </a:t>
            </a:r>
            <a:r>
              <a:rPr lang="en-US" dirty="0">
                <a:sym typeface="Wingdings" panose="05000000000000000000" pitchFamily="2" charset="2"/>
              </a:rPr>
              <a:t></a:t>
            </a:r>
            <a:r>
              <a:rPr lang="en-US" dirty="0"/>
              <a:t> </a:t>
            </a:r>
            <a:r>
              <a:rPr lang="en-US" dirty="0" err="1"/>
              <a:t>có</a:t>
            </a:r>
            <a:r>
              <a:rPr lang="en-US" dirty="0"/>
              <a:t> </a:t>
            </a:r>
            <a:r>
              <a:rPr lang="en-US" dirty="0" err="1"/>
              <a:t>tình</a:t>
            </a:r>
            <a:r>
              <a:rPr lang="en-US" dirty="0"/>
              <a:t> </a:t>
            </a:r>
            <a:r>
              <a:rPr lang="en-US" dirty="0" err="1"/>
              <a:t>trạng</a:t>
            </a:r>
            <a:r>
              <a:rPr lang="en-US" dirty="0"/>
              <a:t> </a:t>
            </a:r>
            <a:r>
              <a:rPr lang="en-US" dirty="0" err="1"/>
              <a:t>viêm</a:t>
            </a:r>
            <a:r>
              <a:rPr lang="en-US" dirty="0"/>
              <a:t>.</a:t>
            </a:r>
            <a:endParaRPr lang="en-US" dirty="0"/>
          </a:p>
          <a:p>
            <a:r>
              <a:rPr lang="en-US" dirty="0" err="1"/>
              <a:t>Dòng</a:t>
            </a:r>
            <a:r>
              <a:rPr lang="en-US" dirty="0"/>
              <a:t> </a:t>
            </a:r>
            <a:r>
              <a:rPr lang="en-US" dirty="0" err="1"/>
              <a:t>tiểu</a:t>
            </a:r>
            <a:r>
              <a:rPr lang="en-US" dirty="0"/>
              <a:t> </a:t>
            </a:r>
            <a:r>
              <a:rPr lang="en-US" dirty="0" err="1"/>
              <a:t>cầu</a:t>
            </a:r>
            <a:r>
              <a:rPr lang="en-US" dirty="0"/>
              <a:t>: </a:t>
            </a:r>
            <a:r>
              <a:rPr lang="en-US" dirty="0" err="1"/>
              <a:t>bình</a:t>
            </a:r>
            <a:r>
              <a:rPr lang="en-US" dirty="0"/>
              <a:t> </a:t>
            </a:r>
            <a:r>
              <a:rPr lang="en-US" dirty="0" err="1"/>
              <a:t>thường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ĐÔNG MÁU</a:t>
            </a:r>
            <a:endParaRPr lang="en-US" dirty="0"/>
          </a:p>
        </p:txBody>
      </p:sp>
      <p:sp>
        <p:nvSpPr>
          <p:cNvPr id="3" name="Chỗ dành sẵn cho Nội dung 2"/>
          <p:cNvSpPr>
            <a:spLocks noGrp="1"/>
          </p:cNvSpPr>
          <p:nvPr>
            <p:ph idx="1"/>
          </p:nvPr>
        </p:nvSpPr>
        <p:spPr/>
        <p:txBody>
          <a:bodyPr/>
          <a:lstStyle/>
          <a:p>
            <a:r>
              <a:rPr lang="en-US" dirty="0" err="1"/>
              <a:t>aPTT</a:t>
            </a:r>
            <a:r>
              <a:rPr lang="en-US" dirty="0"/>
              <a:t> 75.5 (s)</a:t>
            </a:r>
            <a:endParaRPr lang="en-US" dirty="0"/>
          </a:p>
          <a:p>
            <a:r>
              <a:rPr lang="en-US" dirty="0" err="1"/>
              <a:t>aPTT</a:t>
            </a:r>
            <a:r>
              <a:rPr lang="en-US" dirty="0"/>
              <a:t> </a:t>
            </a:r>
            <a:r>
              <a:rPr lang="en-US" dirty="0" err="1"/>
              <a:t>hỗn</a:t>
            </a:r>
            <a:r>
              <a:rPr lang="en-US" dirty="0"/>
              <a:t> </a:t>
            </a:r>
            <a:r>
              <a:rPr lang="en-US" dirty="0" err="1"/>
              <a:t>hợp</a:t>
            </a:r>
            <a:r>
              <a:rPr lang="en-US" dirty="0"/>
              <a:t> 33.5 (s)</a:t>
            </a:r>
            <a:endParaRPr lang="en-US" dirty="0"/>
          </a:p>
          <a:p>
            <a:pPr marL="0" indent="0">
              <a:buNone/>
            </a:pPr>
            <a:r>
              <a:rPr lang="en-US" dirty="0">
                <a:sym typeface="Wingdings" panose="05000000000000000000" pitchFamily="2" charset="2"/>
              </a:rPr>
              <a:t></a:t>
            </a:r>
            <a:r>
              <a:rPr lang="en-US" dirty="0"/>
              <a:t> </a:t>
            </a:r>
            <a:r>
              <a:rPr lang="en-US" dirty="0" err="1"/>
              <a:t>Thời</a:t>
            </a:r>
            <a:r>
              <a:rPr lang="en-US" dirty="0"/>
              <a:t> </a:t>
            </a:r>
            <a:r>
              <a:rPr lang="en-US" dirty="0" err="1"/>
              <a:t>gian</a:t>
            </a:r>
            <a:r>
              <a:rPr lang="en-US" dirty="0"/>
              <a:t> </a:t>
            </a:r>
            <a:r>
              <a:rPr lang="en-US" dirty="0" err="1"/>
              <a:t>đông</a:t>
            </a:r>
            <a:r>
              <a:rPr lang="en-US" dirty="0"/>
              <a:t> </a:t>
            </a:r>
            <a:r>
              <a:rPr lang="en-US" dirty="0" err="1"/>
              <a:t>máu</a:t>
            </a:r>
            <a:r>
              <a:rPr lang="en-US" dirty="0"/>
              <a:t> </a:t>
            </a:r>
            <a:r>
              <a:rPr lang="en-US" dirty="0" err="1"/>
              <a:t>nội</a:t>
            </a:r>
            <a:r>
              <a:rPr lang="en-US" dirty="0"/>
              <a:t> </a:t>
            </a:r>
            <a:r>
              <a:rPr lang="en-US" dirty="0" err="1"/>
              <a:t>sinh</a:t>
            </a:r>
            <a:r>
              <a:rPr lang="en-US" dirty="0"/>
              <a:t> </a:t>
            </a:r>
            <a:r>
              <a:rPr lang="en-US" dirty="0" err="1"/>
              <a:t>kéo</a:t>
            </a:r>
            <a:r>
              <a:rPr lang="en-US" dirty="0"/>
              <a:t> </a:t>
            </a:r>
            <a:r>
              <a:rPr lang="en-US" dirty="0" err="1"/>
              <a:t>dài</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chẩn</a:t>
            </a:r>
            <a:r>
              <a:rPr lang="en-US" dirty="0"/>
              <a:t> </a:t>
            </a:r>
            <a:r>
              <a:rPr lang="en-US" dirty="0" err="1"/>
              <a:t>đoán</a:t>
            </a:r>
            <a:r>
              <a:rPr lang="en-US" dirty="0"/>
              <a:t>.</a:t>
            </a:r>
            <a:endParaRPr lang="en-US" dirty="0"/>
          </a:p>
          <a:p>
            <a:pPr marL="0" indent="0">
              <a:buNone/>
            </a:pPr>
            <a:r>
              <a:rPr lang="en-US" dirty="0">
                <a:sym typeface="Wingdings" panose="05000000000000000000" pitchFamily="2" charset="2"/>
              </a:rPr>
              <a:t></a:t>
            </a:r>
            <a:r>
              <a:rPr lang="en-US" dirty="0"/>
              <a:t> </a:t>
            </a:r>
            <a:r>
              <a:rPr lang="en-US" dirty="0" err="1"/>
              <a:t>aPTT</a:t>
            </a:r>
            <a:r>
              <a:rPr lang="en-US" dirty="0"/>
              <a:t> </a:t>
            </a:r>
            <a:r>
              <a:rPr lang="en-US" dirty="0" err="1"/>
              <a:t>hỗn</a:t>
            </a:r>
            <a:r>
              <a:rPr lang="en-US" dirty="0"/>
              <a:t> </a:t>
            </a:r>
            <a:r>
              <a:rPr lang="en-US" dirty="0" err="1"/>
              <a:t>hợp</a:t>
            </a:r>
            <a:r>
              <a:rPr lang="en-US" dirty="0"/>
              <a:t> </a:t>
            </a:r>
            <a:r>
              <a:rPr lang="en-US" dirty="0" err="1"/>
              <a:t>không</a:t>
            </a:r>
            <a:r>
              <a:rPr lang="en-US" dirty="0"/>
              <a:t> </a:t>
            </a:r>
            <a:r>
              <a:rPr lang="en-US" dirty="0" err="1"/>
              <a:t>kéo</a:t>
            </a:r>
            <a:r>
              <a:rPr lang="en-US" dirty="0"/>
              <a:t> </a:t>
            </a:r>
            <a:r>
              <a:rPr lang="en-US" dirty="0" err="1"/>
              <a:t>dài</a:t>
            </a:r>
            <a:r>
              <a:rPr lang="en-US" dirty="0"/>
              <a:t> </a:t>
            </a:r>
            <a:r>
              <a:rPr lang="en-US" dirty="0">
                <a:sym typeface="Wingdings" panose="05000000000000000000" pitchFamily="2" charset="2"/>
              </a:rPr>
              <a:t></a:t>
            </a:r>
            <a:r>
              <a:rPr lang="en-US" dirty="0"/>
              <a:t> </a:t>
            </a:r>
            <a:r>
              <a:rPr lang="en-US" dirty="0" err="1"/>
              <a:t>không</a:t>
            </a:r>
            <a:r>
              <a:rPr lang="en-US" dirty="0"/>
              <a:t> </a:t>
            </a:r>
            <a:r>
              <a:rPr lang="en-US" dirty="0" err="1"/>
              <a:t>có</a:t>
            </a:r>
            <a:r>
              <a:rPr lang="en-US" dirty="0"/>
              <a:t> </a:t>
            </a:r>
            <a:r>
              <a:rPr lang="en-US" dirty="0" err="1"/>
              <a:t>chất</a:t>
            </a:r>
            <a:r>
              <a:rPr lang="en-US" dirty="0"/>
              <a:t> </a:t>
            </a:r>
            <a:r>
              <a:rPr lang="en-US" dirty="0" err="1"/>
              <a:t>ức</a:t>
            </a:r>
            <a:r>
              <a:rPr lang="en-US" dirty="0"/>
              <a:t> </a:t>
            </a:r>
            <a:r>
              <a:rPr lang="en-US" dirty="0" err="1"/>
              <a:t>chế</a:t>
            </a:r>
            <a:endParaRPr lang="en-US" dirty="0"/>
          </a:p>
          <a:p>
            <a:r>
              <a:rPr lang="en-US" dirty="0" err="1"/>
              <a:t>Nhóm</a:t>
            </a:r>
            <a:r>
              <a:rPr lang="en-US" dirty="0"/>
              <a:t> </a:t>
            </a:r>
            <a:r>
              <a:rPr lang="en-US" dirty="0" err="1"/>
              <a:t>máu</a:t>
            </a:r>
            <a:r>
              <a:rPr lang="en-US" dirty="0"/>
              <a:t>: A+</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CHẨN ĐOÁN XÁC ĐỊNH</a:t>
            </a:r>
            <a:endParaRPr lang="en-US" dirty="0"/>
          </a:p>
        </p:txBody>
      </p:sp>
      <p:sp>
        <p:nvSpPr>
          <p:cNvPr id="3" name="Chỗ dành sẵn cho Nội dung 2"/>
          <p:cNvSpPr>
            <a:spLocks noGrp="1"/>
          </p:cNvSpPr>
          <p:nvPr>
            <p:ph idx="1"/>
          </p:nvPr>
        </p:nvSpPr>
        <p:spPr/>
        <p:txBody>
          <a:bodyPr/>
          <a:lstStyle/>
          <a:p>
            <a:pPr marL="0" indent="0">
              <a:buNone/>
            </a:pPr>
            <a:r>
              <a:rPr lang="en-US" dirty="0" err="1"/>
              <a:t>Xuất</a:t>
            </a:r>
            <a:r>
              <a:rPr lang="en-US" dirty="0"/>
              <a:t> </a:t>
            </a:r>
            <a:r>
              <a:rPr lang="en-US" dirty="0" err="1"/>
              <a:t>huyết</a:t>
            </a:r>
            <a:r>
              <a:rPr lang="en-US" dirty="0"/>
              <a:t> </a:t>
            </a:r>
            <a:r>
              <a:rPr lang="en-US" dirty="0" err="1"/>
              <a:t>khớp</a:t>
            </a:r>
            <a:r>
              <a:rPr lang="en-US" dirty="0"/>
              <a:t> </a:t>
            </a:r>
            <a:r>
              <a:rPr lang="en-US" dirty="0" err="1"/>
              <a:t>háng</a:t>
            </a:r>
            <a:r>
              <a:rPr lang="en-US" dirty="0"/>
              <a:t> T + </a:t>
            </a:r>
            <a:r>
              <a:rPr lang="en-US" dirty="0" err="1"/>
              <a:t>cổ</a:t>
            </a:r>
            <a:r>
              <a:rPr lang="en-US" dirty="0"/>
              <a:t> </a:t>
            </a:r>
            <a:r>
              <a:rPr lang="en-US" dirty="0" err="1"/>
              <a:t>chân</a:t>
            </a:r>
            <a:r>
              <a:rPr lang="en-US" dirty="0"/>
              <a:t> T/ Hemophilia A, </a:t>
            </a:r>
            <a:r>
              <a:rPr lang="en-US" dirty="0" err="1"/>
              <a:t>mức</a:t>
            </a:r>
            <a:r>
              <a:rPr lang="en-US" dirty="0"/>
              <a:t> </a:t>
            </a:r>
            <a:r>
              <a:rPr lang="en-US" dirty="0" err="1"/>
              <a:t>độ</a:t>
            </a:r>
            <a:r>
              <a:rPr lang="en-US" dirty="0"/>
              <a:t> </a:t>
            </a:r>
            <a:r>
              <a:rPr lang="en-US" dirty="0" err="1"/>
              <a:t>trung</a:t>
            </a:r>
            <a:r>
              <a:rPr lang="en-US" dirty="0"/>
              <a:t> </a:t>
            </a:r>
            <a:r>
              <a:rPr lang="en-US" dirty="0" err="1"/>
              <a:t>bình</a:t>
            </a:r>
            <a:r>
              <a:rPr lang="en-US" dirty="0"/>
              <a:t>,  </a:t>
            </a:r>
            <a:r>
              <a:rPr lang="en-US" dirty="0" err="1"/>
              <a:t>biến</a:t>
            </a:r>
            <a:r>
              <a:rPr lang="en-US" dirty="0"/>
              <a:t> </a:t>
            </a:r>
            <a:r>
              <a:rPr lang="en-US" dirty="0" err="1"/>
              <a:t>chứng</a:t>
            </a:r>
            <a:r>
              <a:rPr lang="en-US" dirty="0"/>
              <a:t> </a:t>
            </a:r>
            <a:r>
              <a:rPr lang="en-US" dirty="0" err="1"/>
              <a:t>thiếu</a:t>
            </a:r>
            <a:r>
              <a:rPr lang="en-US" dirty="0"/>
              <a:t> </a:t>
            </a:r>
            <a:r>
              <a:rPr lang="en-US" dirty="0" err="1"/>
              <a:t>máu</a:t>
            </a:r>
            <a:r>
              <a:rPr lang="en-US" dirty="0"/>
              <a:t> </a:t>
            </a:r>
            <a:r>
              <a:rPr lang="en-US" dirty="0" err="1"/>
              <a:t>thiếu</a:t>
            </a:r>
            <a:r>
              <a:rPr lang="en-US" dirty="0"/>
              <a:t> </a:t>
            </a:r>
            <a:r>
              <a:rPr lang="en-US" dirty="0" err="1"/>
              <a:t>sắt</a:t>
            </a:r>
            <a:r>
              <a:rPr lang="en-US" dirty="0"/>
              <a:t> </a:t>
            </a:r>
            <a:r>
              <a:rPr lang="en-US" dirty="0" err="1"/>
              <a:t>mức</a:t>
            </a:r>
            <a:r>
              <a:rPr lang="en-US" dirty="0"/>
              <a:t> </a:t>
            </a:r>
            <a:r>
              <a:rPr lang="en-US" dirty="0" err="1"/>
              <a:t>độ</a:t>
            </a:r>
            <a:r>
              <a:rPr lang="en-US" dirty="0"/>
              <a:t> </a:t>
            </a:r>
            <a:r>
              <a:rPr lang="en-US" dirty="0" err="1"/>
              <a:t>trung</a:t>
            </a:r>
            <a:r>
              <a:rPr lang="en-US" dirty="0"/>
              <a:t> </a:t>
            </a:r>
            <a:r>
              <a:rPr lang="en-US" dirty="0" err="1"/>
              <a:t>bình</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LÍ DO NHẬP VIỆN</a:t>
            </a:r>
            <a:endParaRPr lang="en-US" dirty="0"/>
          </a:p>
        </p:txBody>
      </p:sp>
      <p:sp>
        <p:nvSpPr>
          <p:cNvPr id="3" name="Chỗ dành sẵn cho Nội dung 2"/>
          <p:cNvSpPr>
            <a:spLocks noGrp="1"/>
          </p:cNvSpPr>
          <p:nvPr>
            <p:ph idx="1"/>
          </p:nvPr>
        </p:nvSpPr>
        <p:spPr/>
        <p:txBody>
          <a:bodyPr/>
          <a:lstStyle/>
          <a:p>
            <a:pPr marL="0" indent="0">
              <a:buNone/>
            </a:pPr>
            <a:r>
              <a:rPr lang="en-US" dirty="0" err="1"/>
              <a:t>Bệnh</a:t>
            </a:r>
            <a:r>
              <a:rPr lang="en-US" dirty="0"/>
              <a:t> </a:t>
            </a:r>
            <a:r>
              <a:rPr lang="en-US" dirty="0" err="1"/>
              <a:t>nhi</a:t>
            </a:r>
            <a:r>
              <a:rPr lang="en-US" dirty="0"/>
              <a:t> </a:t>
            </a:r>
            <a:r>
              <a:rPr lang="en-US" dirty="0" err="1"/>
              <a:t>nam</a:t>
            </a:r>
            <a:r>
              <a:rPr lang="en-US" dirty="0"/>
              <a:t> 9 </a:t>
            </a:r>
            <a:r>
              <a:rPr lang="en-US" dirty="0" err="1"/>
              <a:t>tuổi</a:t>
            </a:r>
            <a:r>
              <a:rPr lang="en-US" dirty="0"/>
              <a:t> </a:t>
            </a:r>
            <a:r>
              <a:rPr lang="en-US" dirty="0" err="1"/>
              <a:t>nhập</a:t>
            </a:r>
            <a:r>
              <a:rPr lang="en-US" dirty="0"/>
              <a:t> </a:t>
            </a:r>
            <a:r>
              <a:rPr lang="en-US" dirty="0" err="1"/>
              <a:t>viện</a:t>
            </a:r>
            <a:r>
              <a:rPr lang="en-US" dirty="0"/>
              <a:t> </a:t>
            </a:r>
            <a:r>
              <a:rPr lang="en-US" dirty="0" err="1"/>
              <a:t>vì</a:t>
            </a:r>
            <a:r>
              <a:rPr lang="en-US" dirty="0"/>
              <a:t> s</a:t>
            </a:r>
            <a:r>
              <a:rPr lang="vi-VN" dirty="0"/>
              <a:t>ư</a:t>
            </a:r>
            <a:r>
              <a:rPr lang="en-US" dirty="0"/>
              <a:t>ng </a:t>
            </a:r>
            <a:r>
              <a:rPr lang="en-US" dirty="0" err="1"/>
              <a:t>bẹn</a:t>
            </a:r>
            <a:r>
              <a:rPr lang="en-US" dirty="0"/>
              <a:t> + </a:t>
            </a:r>
            <a:r>
              <a:rPr lang="en-US" dirty="0" err="1"/>
              <a:t>cổ</a:t>
            </a:r>
            <a:r>
              <a:rPr lang="en-US" dirty="0"/>
              <a:t> </a:t>
            </a:r>
            <a:r>
              <a:rPr lang="en-US" dirty="0" err="1"/>
              <a:t>chân</a:t>
            </a:r>
            <a:r>
              <a:rPr lang="en-US" dirty="0"/>
              <a:t> 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ĐIỀU TRỊ</a:t>
            </a:r>
            <a:endParaRPr lang="en-US" dirty="0"/>
          </a:p>
        </p:txBody>
      </p:sp>
      <p:sp>
        <p:nvSpPr>
          <p:cNvPr id="3" name="Chỗ dành sẵn cho Nội dung 2"/>
          <p:cNvSpPr>
            <a:spLocks noGrp="1"/>
          </p:cNvSpPr>
          <p:nvPr>
            <p:ph idx="1"/>
          </p:nvPr>
        </p:nvSpPr>
        <p:spPr/>
        <p:txBody>
          <a:bodyPr/>
          <a:lstStyle/>
          <a:p>
            <a:pPr marL="0" indent="0">
              <a:buNone/>
            </a:pPr>
            <a:r>
              <a:rPr lang="en-US" dirty="0"/>
              <a:t>NGUYÊN TẮC ĐIỀU TRỊ</a:t>
            </a:r>
            <a:endParaRPr lang="en-US" dirty="0"/>
          </a:p>
          <a:p>
            <a:r>
              <a:rPr lang="en-US" dirty="0" err="1"/>
              <a:t>Bồi</a:t>
            </a:r>
            <a:r>
              <a:rPr lang="en-US" dirty="0"/>
              <a:t> </a:t>
            </a:r>
            <a:r>
              <a:rPr lang="en-US" dirty="0" err="1"/>
              <a:t>hoàn</a:t>
            </a:r>
            <a:r>
              <a:rPr lang="en-US" dirty="0"/>
              <a:t> YTĐM</a:t>
            </a:r>
            <a:endParaRPr lang="en-US" dirty="0"/>
          </a:p>
          <a:p>
            <a:r>
              <a:rPr lang="en-US" dirty="0" err="1"/>
              <a:t>Nghỉ</a:t>
            </a:r>
            <a:r>
              <a:rPr lang="en-US" dirty="0"/>
              <a:t> </a:t>
            </a:r>
            <a:r>
              <a:rPr lang="en-US" dirty="0" err="1"/>
              <a:t>ngơi</a:t>
            </a:r>
            <a:r>
              <a:rPr lang="en-US" dirty="0"/>
              <a:t>, </a:t>
            </a:r>
            <a:r>
              <a:rPr lang="en-US" dirty="0" err="1"/>
              <a:t>hạn</a:t>
            </a:r>
            <a:r>
              <a:rPr lang="en-US" dirty="0"/>
              <a:t> </a:t>
            </a:r>
            <a:r>
              <a:rPr lang="en-US" dirty="0" err="1"/>
              <a:t>chế</a:t>
            </a:r>
            <a:r>
              <a:rPr lang="en-US" dirty="0"/>
              <a:t> </a:t>
            </a:r>
            <a:r>
              <a:rPr lang="en-US" dirty="0" err="1"/>
              <a:t>vận</a:t>
            </a:r>
            <a:r>
              <a:rPr lang="en-US" dirty="0"/>
              <a:t> </a:t>
            </a:r>
            <a:r>
              <a:rPr lang="en-US" dirty="0" err="1"/>
              <a:t>động</a:t>
            </a:r>
            <a:r>
              <a:rPr lang="en-US" dirty="0"/>
              <a:t>.</a:t>
            </a:r>
            <a:endParaRPr lang="en-US" dirty="0"/>
          </a:p>
          <a:p>
            <a:r>
              <a:rPr lang="en-US" dirty="0" err="1"/>
              <a:t>Chườm</a:t>
            </a:r>
            <a:r>
              <a:rPr lang="en-US" dirty="0"/>
              <a:t> </a:t>
            </a:r>
            <a:r>
              <a:rPr lang="en-US" dirty="0" err="1"/>
              <a:t>lạnh</a:t>
            </a:r>
            <a:r>
              <a:rPr lang="en-US" dirty="0"/>
              <a:t>, </a:t>
            </a:r>
            <a:r>
              <a:rPr lang="en-US" dirty="0" err="1"/>
              <a:t>băng</a:t>
            </a:r>
            <a:r>
              <a:rPr lang="en-US" dirty="0"/>
              <a:t> </a:t>
            </a:r>
            <a:r>
              <a:rPr lang="en-US" dirty="0" err="1"/>
              <a:t>ép</a:t>
            </a:r>
            <a:r>
              <a:rPr lang="en-US" dirty="0"/>
              <a:t> </a:t>
            </a:r>
            <a:r>
              <a:rPr lang="en-US" dirty="0" err="1"/>
              <a:t>chỗ</a:t>
            </a:r>
            <a:r>
              <a:rPr lang="en-US" dirty="0"/>
              <a:t> </a:t>
            </a:r>
            <a:r>
              <a:rPr lang="en-US" dirty="0" err="1"/>
              <a:t>xuất</a:t>
            </a:r>
            <a:r>
              <a:rPr lang="en-US" dirty="0"/>
              <a:t> </a:t>
            </a:r>
            <a:r>
              <a:rPr lang="en-US" dirty="0" err="1"/>
              <a:t>huyết</a:t>
            </a:r>
            <a:r>
              <a:rPr lang="en-US" dirty="0"/>
              <a:t>.</a:t>
            </a:r>
            <a:endParaRPr lang="en-US" dirty="0"/>
          </a:p>
          <a:p>
            <a:r>
              <a:rPr lang="en-US" dirty="0"/>
              <a:t>VLTL </a:t>
            </a:r>
            <a:r>
              <a:rPr lang="en-US" dirty="0" err="1"/>
              <a:t>sau</a:t>
            </a:r>
            <a:r>
              <a:rPr lang="en-US" dirty="0"/>
              <a:t> </a:t>
            </a:r>
            <a:r>
              <a:rPr lang="en-US" dirty="0" err="1"/>
              <a:t>khi</a:t>
            </a:r>
            <a:r>
              <a:rPr lang="en-US" dirty="0"/>
              <a:t> </a:t>
            </a:r>
            <a:r>
              <a:rPr lang="en-US" dirty="0" err="1"/>
              <a:t>xuất</a:t>
            </a:r>
            <a:r>
              <a:rPr lang="en-US" dirty="0"/>
              <a:t> </a:t>
            </a:r>
            <a:r>
              <a:rPr lang="en-US" dirty="0" err="1"/>
              <a:t>huyết</a:t>
            </a:r>
            <a:r>
              <a:rPr lang="en-US" dirty="0"/>
              <a:t> </a:t>
            </a:r>
            <a:r>
              <a:rPr lang="en-US" dirty="0" err="1"/>
              <a:t>ổn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ĐIỀU TRỊ</a:t>
            </a:r>
            <a:endParaRPr lang="en-US" dirty="0"/>
          </a:p>
        </p:txBody>
      </p:sp>
      <p:sp>
        <p:nvSpPr>
          <p:cNvPr id="3" name="Chỗ dành sẵn cho Nội dung 2"/>
          <p:cNvSpPr>
            <a:spLocks noGrp="1"/>
          </p:cNvSpPr>
          <p:nvPr>
            <p:ph idx="1"/>
          </p:nvPr>
        </p:nvSpPr>
        <p:spPr/>
        <p:txBody>
          <a:bodyPr/>
          <a:lstStyle/>
          <a:p>
            <a:pPr marL="0" indent="0">
              <a:buNone/>
            </a:pPr>
            <a:r>
              <a:rPr lang="en-US" dirty="0"/>
              <a:t>ĐIỀU TRỊ CỤ THỂ</a:t>
            </a:r>
            <a:endParaRPr lang="en-US" dirty="0"/>
          </a:p>
          <a:p>
            <a:r>
              <a:rPr lang="en-US" dirty="0" err="1"/>
              <a:t>Nhập</a:t>
            </a:r>
            <a:r>
              <a:rPr lang="en-US" dirty="0"/>
              <a:t> </a:t>
            </a:r>
            <a:r>
              <a:rPr lang="en-US" dirty="0" err="1"/>
              <a:t>viện</a:t>
            </a:r>
            <a:r>
              <a:rPr lang="en-US" dirty="0"/>
              <a:t>, </a:t>
            </a:r>
            <a:r>
              <a:rPr lang="en-US" dirty="0" err="1"/>
              <a:t>nằm</a:t>
            </a:r>
            <a:r>
              <a:rPr lang="en-US" dirty="0"/>
              <a:t> </a:t>
            </a:r>
            <a:r>
              <a:rPr lang="en-US" dirty="0" err="1"/>
              <a:t>phòng</a:t>
            </a:r>
            <a:r>
              <a:rPr lang="en-US" dirty="0"/>
              <a:t> </a:t>
            </a:r>
            <a:r>
              <a:rPr lang="en-US" dirty="0" err="1"/>
              <a:t>thường</a:t>
            </a:r>
            <a:r>
              <a:rPr lang="en-US" dirty="0"/>
              <a:t>.</a:t>
            </a:r>
            <a:endParaRPr lang="en-US" dirty="0"/>
          </a:p>
          <a:p>
            <a:r>
              <a:rPr lang="en-US" dirty="0"/>
              <a:t>Y </a:t>
            </a:r>
            <a:r>
              <a:rPr lang="en-US" dirty="0" err="1"/>
              <a:t>lệnh</a:t>
            </a:r>
            <a:r>
              <a:rPr lang="en-US" dirty="0"/>
              <a:t> </a:t>
            </a:r>
            <a:r>
              <a:rPr lang="en-US" dirty="0" err="1"/>
              <a:t>truyền</a:t>
            </a:r>
            <a:r>
              <a:rPr lang="en-US" dirty="0"/>
              <a:t> YTĐM: </a:t>
            </a:r>
            <a:endParaRPr lang="en-US" dirty="0"/>
          </a:p>
          <a:p>
            <a:r>
              <a:rPr lang="en-US" dirty="0" err="1"/>
              <a:t>Đăng</a:t>
            </a:r>
            <a:r>
              <a:rPr lang="en-US" dirty="0"/>
              <a:t> </a:t>
            </a:r>
            <a:r>
              <a:rPr lang="en-US" dirty="0" err="1"/>
              <a:t>ký</a:t>
            </a:r>
            <a:r>
              <a:rPr lang="en-US" dirty="0"/>
              <a:t> 5 </a:t>
            </a:r>
            <a:r>
              <a:rPr lang="en-US" dirty="0" err="1"/>
              <a:t>túi</a:t>
            </a:r>
            <a:r>
              <a:rPr lang="en-US" dirty="0"/>
              <a:t> KTL 50 ml </a:t>
            </a:r>
            <a:r>
              <a:rPr lang="en-US" dirty="0" err="1"/>
              <a:t>nhóm</a:t>
            </a:r>
            <a:r>
              <a:rPr lang="en-US" dirty="0"/>
              <a:t> </a:t>
            </a:r>
            <a:r>
              <a:rPr lang="en-US" dirty="0" err="1"/>
              <a:t>máu</a:t>
            </a:r>
            <a:r>
              <a:rPr lang="en-US" dirty="0"/>
              <a:t> A+</a:t>
            </a:r>
            <a:endParaRPr lang="en-US" dirty="0"/>
          </a:p>
          <a:p>
            <a:r>
              <a:rPr lang="en-US" dirty="0"/>
              <a:t>TTM 60 ml/h</a:t>
            </a:r>
            <a:endParaRPr lang="en-US" dirty="0"/>
          </a:p>
          <a:p>
            <a:r>
              <a:rPr lang="en-US" dirty="0"/>
              <a:t>Theo </a:t>
            </a:r>
            <a:r>
              <a:rPr lang="en-US" dirty="0" err="1"/>
              <a:t>dõi</a:t>
            </a:r>
            <a:r>
              <a:rPr lang="en-US" dirty="0"/>
              <a:t> tri </a:t>
            </a:r>
            <a:r>
              <a:rPr lang="en-US" dirty="0" err="1"/>
              <a:t>giác</a:t>
            </a:r>
            <a:r>
              <a:rPr lang="en-US" dirty="0"/>
              <a:t>, </a:t>
            </a:r>
            <a:r>
              <a:rPr lang="en-US" dirty="0" err="1"/>
              <a:t>sinh</a:t>
            </a:r>
            <a:r>
              <a:rPr lang="en-US" dirty="0"/>
              <a:t> </a:t>
            </a:r>
            <a:r>
              <a:rPr lang="en-US" dirty="0" err="1"/>
              <a:t>hiệu</a:t>
            </a:r>
            <a:r>
              <a:rPr lang="en-US" dirty="0"/>
              <a:t>, </a:t>
            </a:r>
            <a:r>
              <a:rPr lang="en-US" dirty="0" err="1"/>
              <a:t>xuất</a:t>
            </a:r>
            <a:r>
              <a:rPr lang="en-US" dirty="0"/>
              <a:t> </a:t>
            </a:r>
            <a:r>
              <a:rPr lang="en-US" dirty="0" err="1"/>
              <a:t>huyết</a:t>
            </a:r>
            <a:r>
              <a:rPr lang="en-US" dirty="0"/>
              <a:t> da </a:t>
            </a:r>
            <a:r>
              <a:rPr lang="en-US" dirty="0" err="1"/>
              <a:t>niêm</a:t>
            </a:r>
            <a:r>
              <a:rPr lang="en-US" dirty="0"/>
              <a:t>/8h.</a:t>
            </a:r>
            <a:endParaRPr lang="en-US" dirty="0"/>
          </a:p>
          <a:p>
            <a:r>
              <a:rPr lang="en-US" dirty="0"/>
              <a:t>1-6BT </a:t>
            </a:r>
            <a:r>
              <a:rPr lang="en-US" dirty="0" err="1"/>
              <a:t>cơm</a:t>
            </a:r>
            <a:r>
              <a:rPr lang="en-US" dirty="0"/>
              <a:t>/</a:t>
            </a:r>
            <a:r>
              <a:rPr lang="en-US" dirty="0" err="1"/>
              <a:t>cháo</a:t>
            </a:r>
            <a:r>
              <a:rPr lang="en-US" dirty="0"/>
              <a:t>/</a:t>
            </a:r>
            <a:r>
              <a:rPr lang="en-US" dirty="0" err="1"/>
              <a:t>sữa</a:t>
            </a:r>
            <a:r>
              <a:rPr lang="en-US" dirty="0"/>
              <a:t> (TT)</a:t>
            </a:r>
            <a:endParaRPr lang="en-US" dirty="0"/>
          </a:p>
          <a:p>
            <a:r>
              <a:rPr lang="en-US" dirty="0"/>
              <a:t>CS3</a:t>
            </a:r>
            <a:endParaRPr lang="en-US" dirty="0"/>
          </a:p>
          <a:p>
            <a:pPr marL="0" indent="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PHÒNG NGỪA</a:t>
            </a:r>
            <a:endParaRPr lang="en-US" dirty="0"/>
          </a:p>
        </p:txBody>
      </p:sp>
      <p:sp>
        <p:nvSpPr>
          <p:cNvPr id="3" name="Chỗ dành sẵn cho Nội dung 2"/>
          <p:cNvSpPr>
            <a:spLocks noGrp="1"/>
          </p:cNvSpPr>
          <p:nvPr>
            <p:ph idx="1"/>
          </p:nvPr>
        </p:nvSpPr>
        <p:spPr/>
        <p:txBody>
          <a:bodyPr/>
          <a:lstStyle/>
          <a:p>
            <a:r>
              <a:rPr lang="en-US" dirty="0" err="1"/>
              <a:t>Cấp</a:t>
            </a:r>
            <a:r>
              <a:rPr lang="en-US" dirty="0"/>
              <a:t> </a:t>
            </a:r>
            <a:r>
              <a:rPr lang="en-US" dirty="0" err="1"/>
              <a:t>thẻ</a:t>
            </a:r>
            <a:r>
              <a:rPr lang="en-US" dirty="0"/>
              <a:t> Hemophilia.</a:t>
            </a:r>
            <a:endParaRPr lang="en-US" dirty="0"/>
          </a:p>
          <a:p>
            <a:r>
              <a:rPr lang="en-US" dirty="0" err="1"/>
              <a:t>Hạn</a:t>
            </a:r>
            <a:r>
              <a:rPr lang="en-US" dirty="0"/>
              <a:t> </a:t>
            </a:r>
            <a:r>
              <a:rPr lang="en-US" dirty="0" err="1"/>
              <a:t>chế</a:t>
            </a:r>
            <a:r>
              <a:rPr lang="en-US" dirty="0"/>
              <a:t> </a:t>
            </a:r>
            <a:r>
              <a:rPr lang="en-US" dirty="0" err="1"/>
              <a:t>vận</a:t>
            </a:r>
            <a:r>
              <a:rPr lang="en-US" dirty="0"/>
              <a:t> </a:t>
            </a:r>
            <a:r>
              <a:rPr lang="en-US" dirty="0" err="1"/>
              <a:t>động</a:t>
            </a:r>
            <a:r>
              <a:rPr lang="en-US" dirty="0"/>
              <a:t> </a:t>
            </a:r>
            <a:r>
              <a:rPr lang="en-US" dirty="0" err="1"/>
              <a:t>manh</a:t>
            </a:r>
            <a:r>
              <a:rPr lang="en-US" dirty="0"/>
              <a:t>, </a:t>
            </a:r>
            <a:r>
              <a:rPr lang="en-US" dirty="0" err="1"/>
              <a:t>tiêm</a:t>
            </a:r>
            <a:r>
              <a:rPr lang="en-US" dirty="0"/>
              <a:t> </a:t>
            </a:r>
            <a:r>
              <a:rPr lang="en-US" dirty="0" err="1"/>
              <a:t>bắp</a:t>
            </a:r>
            <a:r>
              <a:rPr lang="en-US" dirty="0"/>
              <a:t>, </a:t>
            </a:r>
            <a:r>
              <a:rPr lang="en-US" dirty="0" err="1"/>
              <a:t>dùng</a:t>
            </a:r>
            <a:r>
              <a:rPr lang="en-US" dirty="0"/>
              <a:t> </a:t>
            </a:r>
            <a:r>
              <a:rPr lang="en-US" dirty="0" err="1"/>
              <a:t>thuốc</a:t>
            </a:r>
            <a:r>
              <a:rPr lang="en-US" dirty="0"/>
              <a:t> aspirin, NSAIDs.</a:t>
            </a:r>
            <a:endParaRPr lang="en-US" dirty="0"/>
          </a:p>
          <a:p>
            <a:r>
              <a:rPr lang="en-US" dirty="0" err="1"/>
              <a:t>Hướng</a:t>
            </a:r>
            <a:r>
              <a:rPr lang="en-US" dirty="0"/>
              <a:t> </a:t>
            </a:r>
            <a:r>
              <a:rPr lang="en-US" dirty="0" err="1"/>
              <a:t>dẫn</a:t>
            </a:r>
            <a:r>
              <a:rPr lang="en-US" dirty="0"/>
              <a:t> </a:t>
            </a:r>
            <a:r>
              <a:rPr lang="en-US" dirty="0" err="1"/>
              <a:t>chăm</a:t>
            </a:r>
            <a:r>
              <a:rPr lang="en-US" dirty="0"/>
              <a:t> </a:t>
            </a:r>
            <a:r>
              <a:rPr lang="en-US" dirty="0" err="1"/>
              <a:t>sóc</a:t>
            </a:r>
            <a:r>
              <a:rPr lang="en-US" dirty="0"/>
              <a:t> </a:t>
            </a:r>
            <a:r>
              <a:rPr lang="en-US" dirty="0" err="1"/>
              <a:t>răng</a:t>
            </a:r>
            <a:r>
              <a:rPr lang="en-US" dirty="0"/>
              <a:t> </a:t>
            </a:r>
            <a:r>
              <a:rPr lang="en-US" dirty="0" err="1"/>
              <a:t>miệng</a:t>
            </a:r>
            <a:r>
              <a:rPr lang="en-US" dirty="0"/>
              <a:t>.</a:t>
            </a:r>
            <a:endParaRPr lang="en-US" dirty="0"/>
          </a:p>
          <a:p>
            <a:r>
              <a:rPr lang="en-US" dirty="0" err="1"/>
              <a:t>Nhập</a:t>
            </a:r>
            <a:r>
              <a:rPr lang="en-US" dirty="0"/>
              <a:t> </a:t>
            </a:r>
            <a:r>
              <a:rPr lang="en-US" dirty="0" err="1"/>
              <a:t>viện</a:t>
            </a:r>
            <a:r>
              <a:rPr lang="en-US" dirty="0"/>
              <a:t> </a:t>
            </a:r>
            <a:r>
              <a:rPr lang="en-US" dirty="0" err="1"/>
              <a:t>ngay</a:t>
            </a:r>
            <a:r>
              <a:rPr lang="en-US" dirty="0"/>
              <a:t> </a:t>
            </a:r>
            <a:r>
              <a:rPr lang="en-US" dirty="0" err="1"/>
              <a:t>khi</a:t>
            </a:r>
            <a:r>
              <a:rPr lang="en-US" dirty="0"/>
              <a:t> </a:t>
            </a:r>
            <a:r>
              <a:rPr lang="en-US" dirty="0" err="1"/>
              <a:t>có</a:t>
            </a:r>
            <a:r>
              <a:rPr lang="en-US" dirty="0"/>
              <a:t> </a:t>
            </a:r>
            <a:r>
              <a:rPr lang="en-US" dirty="0" err="1"/>
              <a:t>chấn</a:t>
            </a:r>
            <a:r>
              <a:rPr lang="en-US" dirty="0"/>
              <a:t> </a:t>
            </a:r>
            <a:r>
              <a:rPr lang="en-US" dirty="0" err="1"/>
              <a:t>thương</a:t>
            </a:r>
            <a:r>
              <a:rPr lang="en-US" dirty="0"/>
              <a:t>, </a:t>
            </a:r>
            <a:r>
              <a:rPr lang="en-US" dirty="0" err="1"/>
              <a:t>báo</a:t>
            </a:r>
            <a:r>
              <a:rPr lang="en-US" dirty="0"/>
              <a:t> </a:t>
            </a:r>
            <a:r>
              <a:rPr lang="en-US" dirty="0" err="1"/>
              <a:t>với</a:t>
            </a:r>
            <a:r>
              <a:rPr lang="en-US" dirty="0"/>
              <a:t> BS </a:t>
            </a:r>
            <a:r>
              <a:rPr lang="en-US" dirty="0" err="1"/>
              <a:t>trước</a:t>
            </a:r>
            <a:r>
              <a:rPr lang="en-US" dirty="0"/>
              <a:t> </a:t>
            </a:r>
            <a:r>
              <a:rPr lang="en-US" dirty="0" err="1"/>
              <a:t>khi</a:t>
            </a:r>
            <a:r>
              <a:rPr lang="en-US" dirty="0"/>
              <a:t> </a:t>
            </a:r>
            <a:r>
              <a:rPr lang="en-US" dirty="0" err="1"/>
              <a:t>làm</a:t>
            </a:r>
            <a:r>
              <a:rPr lang="en-US" dirty="0"/>
              <a:t> </a:t>
            </a:r>
            <a:r>
              <a:rPr lang="en-US" dirty="0" err="1"/>
              <a:t>thủ</a:t>
            </a:r>
            <a:r>
              <a:rPr lang="en-US" dirty="0"/>
              <a:t> </a:t>
            </a:r>
            <a:r>
              <a:rPr lang="en-US" dirty="0" err="1"/>
              <a:t>thuật</a:t>
            </a:r>
            <a:r>
              <a:rPr lang="en-US" dirty="0"/>
              <a:t>, </a:t>
            </a:r>
            <a:r>
              <a:rPr lang="en-US" dirty="0" err="1"/>
              <a:t>phẫu</a:t>
            </a:r>
            <a:r>
              <a:rPr lang="en-US" dirty="0"/>
              <a:t> </a:t>
            </a:r>
            <a:r>
              <a:rPr lang="en-US" dirty="0" err="1"/>
              <a:t>thuật</a:t>
            </a:r>
            <a:r>
              <a:rPr lang="en-US" dirty="0"/>
              <a:t>.</a:t>
            </a:r>
            <a:endParaRPr lang="en-US" dirty="0"/>
          </a:p>
          <a:p>
            <a:r>
              <a:rPr lang="en-US" dirty="0" err="1"/>
              <a:t>Chủng</a:t>
            </a:r>
            <a:r>
              <a:rPr lang="en-US" dirty="0"/>
              <a:t> </a:t>
            </a:r>
            <a:r>
              <a:rPr lang="en-US" dirty="0" err="1"/>
              <a:t>ngừa</a:t>
            </a:r>
            <a:r>
              <a:rPr lang="en-US" dirty="0"/>
              <a:t> VGSVB</a:t>
            </a:r>
            <a:endParaRPr lang="en-US" dirty="0"/>
          </a:p>
          <a:p>
            <a:r>
              <a:rPr lang="en-US" dirty="0" err="1"/>
              <a:t>Điều</a:t>
            </a:r>
            <a:r>
              <a:rPr lang="en-US" dirty="0"/>
              <a:t> </a:t>
            </a:r>
            <a:r>
              <a:rPr lang="en-US" dirty="0" err="1"/>
              <a:t>trị</a:t>
            </a:r>
            <a:r>
              <a:rPr lang="en-US" dirty="0"/>
              <a:t> </a:t>
            </a:r>
            <a:r>
              <a:rPr lang="en-US" dirty="0" err="1"/>
              <a:t>dự</a:t>
            </a:r>
            <a:r>
              <a:rPr lang="en-US" dirty="0"/>
              <a:t> </a:t>
            </a:r>
            <a:r>
              <a:rPr lang="en-US" dirty="0" err="1"/>
              <a:t>phòng</a:t>
            </a:r>
            <a:r>
              <a:rPr lang="en-US" dirty="0"/>
              <a:t> </a:t>
            </a:r>
            <a:r>
              <a:rPr lang="en-US" dirty="0" err="1"/>
              <a:t>cho</a:t>
            </a:r>
            <a:r>
              <a:rPr lang="en-US" dirty="0"/>
              <a:t> </a:t>
            </a:r>
            <a:r>
              <a:rPr lang="en-US" dirty="0" err="1"/>
              <a:t>thể</a:t>
            </a:r>
            <a:r>
              <a:rPr lang="en-US" dirty="0"/>
              <a:t> </a:t>
            </a:r>
            <a:r>
              <a:rPr lang="en-US" dirty="0" err="1"/>
              <a:t>nặng</a:t>
            </a:r>
            <a:endParaRPr lang="en-US" dirty="0"/>
          </a:p>
          <a:p>
            <a:r>
              <a:rPr lang="en-US" dirty="0" err="1"/>
              <a:t>Tư</a:t>
            </a:r>
            <a:r>
              <a:rPr lang="en-US" dirty="0"/>
              <a:t> </a:t>
            </a:r>
            <a:r>
              <a:rPr lang="en-US" dirty="0" err="1"/>
              <a:t>vấn</a:t>
            </a:r>
            <a:r>
              <a:rPr lang="en-US" dirty="0"/>
              <a:t> di </a:t>
            </a:r>
            <a:r>
              <a:rPr lang="en-US" dirty="0" err="1"/>
              <a:t>truyền</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a:t>Bệnh</a:t>
            </a:r>
            <a:r>
              <a:rPr lang="en-US" dirty="0"/>
              <a:t> </a:t>
            </a:r>
            <a:r>
              <a:rPr lang="en-US" dirty="0" err="1"/>
              <a:t>sử</a:t>
            </a:r>
            <a:endParaRPr lang="en-US" dirty="0"/>
          </a:p>
        </p:txBody>
      </p:sp>
      <p:sp>
        <p:nvSpPr>
          <p:cNvPr id="3" name="Chỗ dành sẵn cho Nội dung 2"/>
          <p:cNvSpPr>
            <a:spLocks noGrp="1"/>
          </p:cNvSpPr>
          <p:nvPr>
            <p:ph idx="1"/>
          </p:nvPr>
        </p:nvSpPr>
        <p:spPr/>
        <p:txBody>
          <a:bodyPr>
            <a:normAutofit lnSpcReduction="10000"/>
          </a:bodyPr>
          <a:lstStyle/>
          <a:p>
            <a:pPr marL="0" indent="0">
              <a:buNone/>
            </a:pPr>
            <a:r>
              <a:rPr lang="vi-VN" dirty="0" err="1"/>
              <a:t>Bệnh</a:t>
            </a:r>
            <a:r>
              <a:rPr lang="vi-VN" dirty="0"/>
              <a:t> 1 </a:t>
            </a:r>
            <a:r>
              <a:rPr lang="vi-VN" dirty="0" err="1"/>
              <a:t>ngày</a:t>
            </a:r>
            <a:endParaRPr lang="vi-VN" dirty="0"/>
          </a:p>
          <a:p>
            <a:r>
              <a:rPr lang="vi-VN" dirty="0" err="1"/>
              <a:t>Cách</a:t>
            </a:r>
            <a:r>
              <a:rPr lang="vi-VN" dirty="0"/>
              <a:t> NV 16h, BN đang đi xe </a:t>
            </a:r>
            <a:r>
              <a:rPr lang="vi-VN" dirty="0" err="1"/>
              <a:t>đạp</a:t>
            </a:r>
            <a:r>
              <a:rPr lang="vi-VN" dirty="0"/>
              <a:t> </a:t>
            </a:r>
            <a:r>
              <a:rPr lang="vi-VN" dirty="0" err="1"/>
              <a:t>thì</a:t>
            </a:r>
            <a:r>
              <a:rPr lang="vi-VN" dirty="0"/>
              <a:t> </a:t>
            </a:r>
            <a:r>
              <a:rPr lang="vi-VN" dirty="0" err="1"/>
              <a:t>bị</a:t>
            </a:r>
            <a:r>
              <a:rPr lang="vi-VN" dirty="0"/>
              <a:t> </a:t>
            </a:r>
            <a:r>
              <a:rPr lang="vi-VN" dirty="0" err="1"/>
              <a:t>ngã</a:t>
            </a:r>
            <a:r>
              <a:rPr lang="vi-VN" dirty="0"/>
              <a:t>, </a:t>
            </a:r>
            <a:r>
              <a:rPr lang="vi-VN" dirty="0" err="1"/>
              <a:t>vùng</a:t>
            </a:r>
            <a:r>
              <a:rPr lang="vi-VN" dirty="0"/>
              <a:t> </a:t>
            </a:r>
            <a:r>
              <a:rPr lang="vi-VN" dirty="0" err="1"/>
              <a:t>bẹn</a:t>
            </a:r>
            <a:r>
              <a:rPr lang="vi-VN" dirty="0"/>
              <a:t> </a:t>
            </a:r>
            <a:r>
              <a:rPr lang="vi-VN" dirty="0" err="1"/>
              <a:t>và</a:t>
            </a:r>
            <a:r>
              <a:rPr lang="vi-VN" dirty="0"/>
              <a:t> </a:t>
            </a:r>
            <a:r>
              <a:rPr lang="vi-VN" dirty="0" err="1"/>
              <a:t>cổ</a:t>
            </a:r>
            <a:r>
              <a:rPr lang="vi-VN" dirty="0"/>
              <a:t> chân T </a:t>
            </a:r>
            <a:r>
              <a:rPr lang="vi-VN" dirty="0" err="1"/>
              <a:t>bị</a:t>
            </a:r>
            <a:r>
              <a:rPr lang="vi-VN" dirty="0"/>
              <a:t> va </a:t>
            </a:r>
            <a:r>
              <a:rPr lang="vi-VN" dirty="0" err="1"/>
              <a:t>đập</a:t>
            </a:r>
            <a:r>
              <a:rPr lang="vi-VN" dirty="0"/>
              <a:t> </a:t>
            </a:r>
            <a:r>
              <a:rPr lang="vi-VN" dirty="0" err="1"/>
              <a:t>vào</a:t>
            </a:r>
            <a:r>
              <a:rPr lang="vi-VN" dirty="0"/>
              <a:t> khung xe </a:t>
            </a:r>
            <a:r>
              <a:rPr lang="vi-VN" dirty="0" err="1"/>
              <a:t>đạp</a:t>
            </a:r>
            <a:r>
              <a:rPr lang="vi-VN" dirty="0"/>
              <a:t>, không </a:t>
            </a:r>
            <a:r>
              <a:rPr lang="vi-VN" dirty="0" err="1"/>
              <a:t>đập</a:t>
            </a:r>
            <a:r>
              <a:rPr lang="vi-VN" dirty="0"/>
              <a:t> </a:t>
            </a:r>
            <a:r>
              <a:rPr lang="vi-VN" dirty="0" err="1"/>
              <a:t>đầu</a:t>
            </a:r>
            <a:r>
              <a:rPr lang="vi-VN" dirty="0"/>
              <a:t> </a:t>
            </a:r>
            <a:r>
              <a:rPr lang="vi-VN" dirty="0" err="1"/>
              <a:t>xuống</a:t>
            </a:r>
            <a:r>
              <a:rPr lang="vi-VN" dirty="0"/>
              <a:t> </a:t>
            </a:r>
            <a:r>
              <a:rPr lang="vi-VN" dirty="0" err="1"/>
              <a:t>đất</a:t>
            </a:r>
            <a:r>
              <a:rPr lang="vi-VN" dirty="0"/>
              <a:t>, BN </a:t>
            </a:r>
            <a:r>
              <a:rPr lang="vi-VN" dirty="0" err="1"/>
              <a:t>vẫn</a:t>
            </a:r>
            <a:r>
              <a:rPr lang="vi-VN" dirty="0"/>
              <a:t> </a:t>
            </a:r>
            <a:r>
              <a:rPr lang="vi-VN" dirty="0" err="1"/>
              <a:t>còn</a:t>
            </a:r>
            <a:r>
              <a:rPr lang="vi-VN" dirty="0"/>
              <a:t> đi </a:t>
            </a:r>
            <a:r>
              <a:rPr lang="vi-VN" dirty="0" err="1"/>
              <a:t>lại</a:t>
            </a:r>
            <a:r>
              <a:rPr lang="vi-VN" dirty="0"/>
              <a:t> </a:t>
            </a:r>
            <a:r>
              <a:rPr lang="vi-VN" dirty="0" err="1"/>
              <a:t>được</a:t>
            </a:r>
            <a:r>
              <a:rPr lang="vi-VN" dirty="0"/>
              <a:t>, </a:t>
            </a:r>
            <a:r>
              <a:rPr lang="vi-VN" dirty="0" err="1"/>
              <a:t>cảm</a:t>
            </a:r>
            <a:r>
              <a:rPr lang="vi-VN" dirty="0"/>
              <a:t> </a:t>
            </a:r>
            <a:r>
              <a:rPr lang="vi-VN" dirty="0" err="1"/>
              <a:t>giác</a:t>
            </a:r>
            <a:r>
              <a:rPr lang="vi-VN" dirty="0"/>
              <a:t> đau âm ỉ </a:t>
            </a:r>
            <a:r>
              <a:rPr lang="vi-VN" dirty="0" err="1"/>
              <a:t>vùng</a:t>
            </a:r>
            <a:r>
              <a:rPr lang="vi-VN" dirty="0"/>
              <a:t> </a:t>
            </a:r>
            <a:r>
              <a:rPr lang="vi-VN" dirty="0" err="1"/>
              <a:t>bẹn</a:t>
            </a:r>
            <a:r>
              <a:rPr lang="vi-VN" dirty="0"/>
              <a:t> </a:t>
            </a:r>
            <a:r>
              <a:rPr lang="vi-VN" dirty="0" err="1"/>
              <a:t>và</a:t>
            </a:r>
            <a:r>
              <a:rPr lang="vi-VN" dirty="0"/>
              <a:t> </a:t>
            </a:r>
            <a:r>
              <a:rPr lang="vi-VN" dirty="0" err="1"/>
              <a:t>cổ</a:t>
            </a:r>
            <a:r>
              <a:rPr lang="vi-VN" dirty="0"/>
              <a:t> chân T, </a:t>
            </a:r>
            <a:r>
              <a:rPr lang="vi-VN" dirty="0" err="1"/>
              <a:t>đến</a:t>
            </a:r>
            <a:r>
              <a:rPr lang="vi-VN" dirty="0"/>
              <a:t> </a:t>
            </a:r>
            <a:r>
              <a:rPr lang="vi-VN" dirty="0" err="1"/>
              <a:t>tối</a:t>
            </a:r>
            <a:r>
              <a:rPr lang="vi-VN" dirty="0"/>
              <a:t> </a:t>
            </a:r>
            <a:r>
              <a:rPr lang="vi-VN" dirty="0" err="1"/>
              <a:t>cùng</a:t>
            </a:r>
            <a:r>
              <a:rPr lang="vi-VN" dirty="0"/>
              <a:t> </a:t>
            </a:r>
            <a:r>
              <a:rPr lang="vi-VN" dirty="0" err="1"/>
              <a:t>ngày</a:t>
            </a:r>
            <a:r>
              <a:rPr lang="vi-VN" dirty="0"/>
              <a:t> BN </a:t>
            </a:r>
            <a:r>
              <a:rPr lang="vi-VN" dirty="0" err="1"/>
              <a:t>thấy</a:t>
            </a:r>
            <a:r>
              <a:rPr lang="vi-VN" dirty="0"/>
              <a:t> đau tăng </a:t>
            </a:r>
            <a:r>
              <a:rPr lang="vi-VN" dirty="0" err="1"/>
              <a:t>dần</a:t>
            </a:r>
            <a:r>
              <a:rPr lang="vi-VN" dirty="0"/>
              <a:t>, </a:t>
            </a:r>
            <a:r>
              <a:rPr lang="vi-VN" dirty="0" err="1"/>
              <a:t>xuất</a:t>
            </a:r>
            <a:r>
              <a:rPr lang="vi-VN" dirty="0"/>
              <a:t> </a:t>
            </a:r>
            <a:r>
              <a:rPr lang="vi-VN" dirty="0" err="1"/>
              <a:t>hiện</a:t>
            </a:r>
            <a:r>
              <a:rPr lang="vi-VN" dirty="0"/>
              <a:t> </a:t>
            </a:r>
            <a:r>
              <a:rPr lang="vi-VN" dirty="0" err="1"/>
              <a:t>mảng</a:t>
            </a:r>
            <a:r>
              <a:rPr lang="vi-VN" dirty="0"/>
              <a:t> </a:t>
            </a:r>
            <a:r>
              <a:rPr lang="vi-VN" dirty="0" err="1"/>
              <a:t>bầm</a:t>
            </a:r>
            <a:r>
              <a:rPr lang="vi-VN" dirty="0"/>
              <a:t> </a:t>
            </a:r>
            <a:r>
              <a:rPr lang="vi-VN" dirty="0" err="1"/>
              <a:t>máu</a:t>
            </a:r>
            <a:r>
              <a:rPr lang="vi-VN" dirty="0"/>
              <a:t> ở 2 </a:t>
            </a:r>
            <a:r>
              <a:rPr lang="vi-VN" dirty="0" err="1"/>
              <a:t>vùng</a:t>
            </a:r>
            <a:r>
              <a:rPr lang="vi-VN" dirty="0"/>
              <a:t> trên, không </a:t>
            </a:r>
            <a:r>
              <a:rPr lang="vi-VN" dirty="0" err="1"/>
              <a:t>nóng</a:t>
            </a:r>
            <a:r>
              <a:rPr lang="vi-VN" dirty="0"/>
              <a:t> </a:t>
            </a:r>
            <a:r>
              <a:rPr lang="en-US" dirty="0">
                <a:sym typeface="Wingdings" panose="05000000000000000000" pitchFamily="2" charset="2"/>
              </a:rPr>
              <a:t></a:t>
            </a:r>
            <a:r>
              <a:rPr lang="vi-VN" dirty="0"/>
              <a:t> đi </a:t>
            </a:r>
            <a:r>
              <a:rPr lang="vi-VN" dirty="0" err="1"/>
              <a:t>khám</a:t>
            </a:r>
            <a:r>
              <a:rPr lang="vi-VN" dirty="0"/>
              <a:t> </a:t>
            </a:r>
            <a:r>
              <a:rPr lang="vi-VN" dirty="0" err="1"/>
              <a:t>và</a:t>
            </a:r>
            <a:r>
              <a:rPr lang="vi-VN" dirty="0"/>
              <a:t> </a:t>
            </a:r>
            <a:r>
              <a:rPr lang="vi-VN" dirty="0" err="1"/>
              <a:t>nhập</a:t>
            </a:r>
            <a:r>
              <a:rPr lang="vi-VN" dirty="0"/>
              <a:t> BV NĐ2 </a:t>
            </a:r>
            <a:endParaRPr lang="vi-VN" dirty="0"/>
          </a:p>
          <a:p>
            <a:r>
              <a:rPr lang="vi-VN" dirty="0"/>
              <a:t>Trong </a:t>
            </a:r>
            <a:r>
              <a:rPr lang="vi-VN" dirty="0" err="1"/>
              <a:t>quá</a:t>
            </a:r>
            <a:r>
              <a:rPr lang="vi-VN" dirty="0"/>
              <a:t> </a:t>
            </a:r>
            <a:r>
              <a:rPr lang="vi-VN" dirty="0" err="1"/>
              <a:t>trình</a:t>
            </a:r>
            <a:r>
              <a:rPr lang="vi-VN" dirty="0"/>
              <a:t> </a:t>
            </a:r>
            <a:r>
              <a:rPr lang="vi-VN" dirty="0" err="1"/>
              <a:t>bệnh</a:t>
            </a:r>
            <a:r>
              <a:rPr lang="vi-VN" dirty="0"/>
              <a:t>, em không </a:t>
            </a:r>
            <a:r>
              <a:rPr lang="vi-VN" dirty="0" err="1"/>
              <a:t>sốt</a:t>
            </a:r>
            <a:r>
              <a:rPr lang="vi-VN" dirty="0"/>
              <a:t>, không ho, không đau </a:t>
            </a:r>
            <a:r>
              <a:rPr lang="vi-VN" dirty="0" err="1"/>
              <a:t>đầu</a:t>
            </a:r>
            <a:r>
              <a:rPr lang="vi-VN" dirty="0"/>
              <a:t>, không </a:t>
            </a:r>
            <a:r>
              <a:rPr lang="vi-VN" dirty="0" err="1"/>
              <a:t>chảy</a:t>
            </a:r>
            <a:r>
              <a:rPr lang="vi-VN" dirty="0"/>
              <a:t> </a:t>
            </a:r>
            <a:r>
              <a:rPr lang="vi-VN" dirty="0" err="1"/>
              <a:t>máu</a:t>
            </a:r>
            <a:r>
              <a:rPr lang="vi-VN" dirty="0"/>
              <a:t> ở khoang </a:t>
            </a:r>
            <a:r>
              <a:rPr lang="vi-VN" dirty="0" err="1"/>
              <a:t>miệng</a:t>
            </a:r>
            <a:r>
              <a:rPr lang="vi-VN" dirty="0"/>
              <a:t>, không đau </a:t>
            </a:r>
            <a:r>
              <a:rPr lang="vi-VN" dirty="0" err="1"/>
              <a:t>bụng</a:t>
            </a:r>
            <a:r>
              <a:rPr lang="vi-VN" dirty="0"/>
              <a:t>, ăn </a:t>
            </a:r>
            <a:r>
              <a:rPr lang="vi-VN" dirty="0" err="1"/>
              <a:t>uống</a:t>
            </a:r>
            <a:r>
              <a:rPr lang="vi-VN" dirty="0"/>
              <a:t> </a:t>
            </a:r>
            <a:r>
              <a:rPr lang="vi-VN" dirty="0" err="1"/>
              <a:t>bình</a:t>
            </a:r>
            <a:r>
              <a:rPr lang="vi-VN" dirty="0"/>
              <a:t> </a:t>
            </a:r>
            <a:r>
              <a:rPr lang="vi-VN" dirty="0" err="1"/>
              <a:t>thường</a:t>
            </a:r>
            <a:r>
              <a:rPr lang="vi-VN" dirty="0"/>
              <a:t>, không nôn </a:t>
            </a:r>
            <a:r>
              <a:rPr lang="vi-VN" dirty="0" err="1"/>
              <a:t>ói</a:t>
            </a:r>
            <a:r>
              <a:rPr lang="vi-VN" dirty="0"/>
              <a:t>, </a:t>
            </a:r>
            <a:r>
              <a:rPr lang="vi-VN" dirty="0" err="1"/>
              <a:t>tiểu</a:t>
            </a:r>
            <a:r>
              <a:rPr lang="vi-VN" dirty="0"/>
              <a:t> </a:t>
            </a:r>
            <a:r>
              <a:rPr lang="vi-VN" dirty="0" err="1"/>
              <a:t>được</a:t>
            </a:r>
            <a:r>
              <a:rPr lang="vi-VN" dirty="0"/>
              <a:t>, </a:t>
            </a:r>
            <a:r>
              <a:rPr lang="vi-VN" dirty="0" err="1"/>
              <a:t>nước</a:t>
            </a:r>
            <a:r>
              <a:rPr lang="vi-VN" dirty="0"/>
              <a:t> </a:t>
            </a:r>
            <a:r>
              <a:rPr lang="vi-VN" dirty="0" err="1"/>
              <a:t>tiểu</a:t>
            </a:r>
            <a:r>
              <a:rPr lang="vi-VN" dirty="0"/>
              <a:t> </a:t>
            </a:r>
            <a:r>
              <a:rPr lang="vi-VN" dirty="0" err="1"/>
              <a:t>vàng</a:t>
            </a:r>
            <a:r>
              <a:rPr lang="vi-VN" dirty="0"/>
              <a:t>, không đi tiêu.</a:t>
            </a:r>
            <a:endParaRPr lang="vi-V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a:t>Tình</a:t>
            </a:r>
            <a:r>
              <a:rPr lang="en-US" dirty="0"/>
              <a:t> </a:t>
            </a:r>
            <a:r>
              <a:rPr lang="en-US" dirty="0" err="1"/>
              <a:t>trạng</a:t>
            </a:r>
            <a:r>
              <a:rPr lang="en-US" dirty="0"/>
              <a:t> </a:t>
            </a:r>
            <a:r>
              <a:rPr lang="en-US" dirty="0" err="1"/>
              <a:t>nhập</a:t>
            </a:r>
            <a:r>
              <a:rPr lang="en-US" dirty="0"/>
              <a:t> </a:t>
            </a:r>
            <a:r>
              <a:rPr lang="en-US" dirty="0" err="1"/>
              <a:t>viện</a:t>
            </a:r>
            <a:endParaRPr lang="en-US" dirty="0"/>
          </a:p>
        </p:txBody>
      </p:sp>
      <p:sp>
        <p:nvSpPr>
          <p:cNvPr id="3" name="Chỗ dành sẵn cho Nội dung 2"/>
          <p:cNvSpPr>
            <a:spLocks noGrp="1"/>
          </p:cNvSpPr>
          <p:nvPr>
            <p:ph idx="1"/>
          </p:nvPr>
        </p:nvSpPr>
        <p:spPr/>
        <p:txBody>
          <a:bodyPr/>
          <a:lstStyle/>
          <a:p>
            <a:r>
              <a:rPr lang="en-US" dirty="0" err="1"/>
              <a:t>em</a:t>
            </a:r>
            <a:r>
              <a:rPr lang="en-US" dirty="0"/>
              <a:t> </a:t>
            </a:r>
            <a:r>
              <a:rPr lang="en-US" dirty="0" err="1"/>
              <a:t>tỉnh</a:t>
            </a:r>
            <a:r>
              <a:rPr lang="en-US" dirty="0"/>
              <a:t>, da </a:t>
            </a:r>
            <a:r>
              <a:rPr lang="en-US" dirty="0" err="1"/>
              <a:t>niêm</a:t>
            </a:r>
            <a:r>
              <a:rPr lang="en-US" dirty="0"/>
              <a:t> </a:t>
            </a:r>
            <a:r>
              <a:rPr lang="en-US" dirty="0" err="1"/>
              <a:t>hồng</a:t>
            </a:r>
            <a:r>
              <a:rPr lang="en-US" dirty="0"/>
              <a:t>, chi </a:t>
            </a:r>
            <a:r>
              <a:rPr lang="en-US" dirty="0" err="1"/>
              <a:t>ấm</a:t>
            </a:r>
            <a:r>
              <a:rPr lang="en-US" dirty="0"/>
              <a:t>, </a:t>
            </a:r>
            <a:r>
              <a:rPr lang="en-US" dirty="0" err="1"/>
              <a:t>mạch</a:t>
            </a:r>
            <a:r>
              <a:rPr lang="en-US" dirty="0"/>
              <a:t> </a:t>
            </a:r>
            <a:r>
              <a:rPr lang="en-US" dirty="0" err="1"/>
              <a:t>rõ</a:t>
            </a:r>
            <a:r>
              <a:rPr lang="en-US" dirty="0"/>
              <a:t>. </a:t>
            </a:r>
            <a:r>
              <a:rPr lang="en-US" dirty="0" err="1"/>
              <a:t>Sưng</a:t>
            </a:r>
            <a:r>
              <a:rPr lang="en-US" dirty="0"/>
              <a:t> </a:t>
            </a:r>
            <a:r>
              <a:rPr lang="en-US" dirty="0" err="1"/>
              <a:t>bầm</a:t>
            </a:r>
            <a:r>
              <a:rPr lang="en-US" dirty="0"/>
              <a:t> </a:t>
            </a:r>
            <a:r>
              <a:rPr lang="en-US" dirty="0" err="1"/>
              <a:t>vùng</a:t>
            </a:r>
            <a:r>
              <a:rPr lang="en-US" dirty="0"/>
              <a:t> </a:t>
            </a:r>
            <a:r>
              <a:rPr lang="en-US" dirty="0" err="1"/>
              <a:t>bẹn</a:t>
            </a:r>
            <a:r>
              <a:rPr lang="en-US" dirty="0"/>
              <a:t> + </a:t>
            </a:r>
            <a:r>
              <a:rPr lang="en-US" dirty="0" err="1"/>
              <a:t>cổ</a:t>
            </a:r>
            <a:r>
              <a:rPr lang="en-US" dirty="0"/>
              <a:t> </a:t>
            </a:r>
            <a:r>
              <a:rPr lang="en-US" dirty="0" err="1"/>
              <a:t>chân</a:t>
            </a:r>
            <a:r>
              <a:rPr lang="en-US" dirty="0"/>
              <a:t> T</a:t>
            </a:r>
            <a:endParaRPr lang="en-US" dirty="0"/>
          </a:p>
          <a:p>
            <a:r>
              <a:rPr lang="en-US" dirty="0" err="1"/>
              <a:t>Sinh</a:t>
            </a:r>
            <a:r>
              <a:rPr lang="en-US" dirty="0"/>
              <a:t> </a:t>
            </a:r>
            <a:r>
              <a:rPr lang="en-US" dirty="0" err="1"/>
              <a:t>hiệu</a:t>
            </a:r>
            <a:r>
              <a:rPr lang="en-US" dirty="0"/>
              <a:t>: 		</a:t>
            </a:r>
            <a:r>
              <a:rPr lang="en-US" dirty="0" err="1"/>
              <a:t>Mạch</a:t>
            </a:r>
            <a:r>
              <a:rPr lang="en-US" dirty="0"/>
              <a:t>		120 </a:t>
            </a:r>
            <a:r>
              <a:rPr lang="en-US" dirty="0" err="1"/>
              <a:t>lần</a:t>
            </a:r>
            <a:r>
              <a:rPr lang="en-US" dirty="0"/>
              <a:t>/</a:t>
            </a:r>
            <a:r>
              <a:rPr lang="en-US" dirty="0" err="1"/>
              <a:t>phút</a:t>
            </a:r>
            <a:endParaRPr lang="en-US" dirty="0"/>
          </a:p>
          <a:p>
            <a:pPr marL="0" indent="0">
              <a:buNone/>
            </a:pPr>
            <a:r>
              <a:rPr lang="en-US" dirty="0"/>
              <a:t>			HA		100/60 mmHg</a:t>
            </a:r>
            <a:endParaRPr lang="en-US" dirty="0"/>
          </a:p>
          <a:p>
            <a:pPr marL="0" indent="0">
              <a:buNone/>
            </a:pPr>
            <a:r>
              <a:rPr lang="en-US" dirty="0"/>
              <a:t>			</a:t>
            </a:r>
            <a:r>
              <a:rPr lang="en-US" dirty="0" err="1"/>
              <a:t>Nhịp</a:t>
            </a:r>
            <a:r>
              <a:rPr lang="en-US" dirty="0"/>
              <a:t> </a:t>
            </a:r>
            <a:r>
              <a:rPr lang="en-US" dirty="0" err="1"/>
              <a:t>thở</a:t>
            </a:r>
            <a:r>
              <a:rPr lang="en-US" dirty="0"/>
              <a:t>:	22 </a:t>
            </a:r>
            <a:r>
              <a:rPr lang="en-US" dirty="0" err="1"/>
              <a:t>lần</a:t>
            </a:r>
            <a:r>
              <a:rPr lang="en-US" dirty="0"/>
              <a:t>/</a:t>
            </a:r>
            <a:r>
              <a:rPr lang="en-US" dirty="0" err="1"/>
              <a:t>phút</a:t>
            </a:r>
            <a:endParaRPr lang="en-US" dirty="0"/>
          </a:p>
          <a:p>
            <a:pPr marL="0" indent="0">
              <a:buNone/>
            </a:pPr>
            <a:r>
              <a:rPr lang="en-US" dirty="0"/>
              <a:t>			</a:t>
            </a:r>
            <a:r>
              <a:rPr lang="en-US" dirty="0" err="1"/>
              <a:t>Nhiệt</a:t>
            </a:r>
            <a:r>
              <a:rPr lang="en-US" dirty="0"/>
              <a:t> </a:t>
            </a:r>
            <a:r>
              <a:rPr lang="en-US" dirty="0" err="1"/>
              <a:t>độ</a:t>
            </a:r>
            <a:r>
              <a:rPr lang="en-US" dirty="0"/>
              <a:t>: 	37oC</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a:t>Tiền</a:t>
            </a:r>
            <a:r>
              <a:rPr lang="en-US" dirty="0"/>
              <a:t> </a:t>
            </a:r>
            <a:r>
              <a:rPr lang="en-US" dirty="0" err="1"/>
              <a:t>căn</a:t>
            </a:r>
            <a:endParaRPr lang="en-US" dirty="0"/>
          </a:p>
        </p:txBody>
      </p:sp>
      <p:sp>
        <p:nvSpPr>
          <p:cNvPr id="3" name="Chỗ dành sẵn cho Nội dung 2"/>
          <p:cNvSpPr>
            <a:spLocks noGrp="1"/>
          </p:cNvSpPr>
          <p:nvPr>
            <p:ph idx="1"/>
          </p:nvPr>
        </p:nvSpPr>
        <p:spPr>
          <a:xfrm>
            <a:off x="838199" y="1825624"/>
            <a:ext cx="11073063" cy="5032375"/>
          </a:xfrm>
        </p:spPr>
        <p:txBody>
          <a:bodyPr>
            <a:normAutofit/>
          </a:bodyPr>
          <a:lstStyle/>
          <a:p>
            <a:pPr marL="514350" indent="-514350">
              <a:buAutoNum type="arabicPeriod"/>
            </a:pPr>
            <a:r>
              <a:rPr lang="en-US" dirty="0" err="1"/>
              <a:t>bản</a:t>
            </a:r>
            <a:r>
              <a:rPr lang="en-US" dirty="0"/>
              <a:t> </a:t>
            </a:r>
            <a:r>
              <a:rPr lang="en-US" dirty="0" err="1"/>
              <a:t>thân</a:t>
            </a:r>
            <a:endParaRPr lang="en-US" dirty="0"/>
          </a:p>
          <a:p>
            <a:pPr lvl="0"/>
            <a:r>
              <a:rPr lang="en-US" dirty="0" err="1"/>
              <a:t>Bệnh</a:t>
            </a:r>
            <a:r>
              <a:rPr lang="en-US" dirty="0"/>
              <a:t> </a:t>
            </a:r>
            <a:r>
              <a:rPr lang="en-US" dirty="0" err="1"/>
              <a:t>lí</a:t>
            </a:r>
            <a:r>
              <a:rPr lang="en-US" dirty="0"/>
              <a:t>:	</a:t>
            </a:r>
            <a:endParaRPr lang="en-US" dirty="0"/>
          </a:p>
          <a:p>
            <a:pPr marL="0" indent="0">
              <a:buNone/>
            </a:pPr>
            <a:r>
              <a:rPr lang="en-US" dirty="0" err="1"/>
              <a:t>Lúc</a:t>
            </a:r>
            <a:r>
              <a:rPr lang="en-US" dirty="0"/>
              <a:t> 6 </a:t>
            </a:r>
            <a:r>
              <a:rPr lang="en-US" dirty="0" err="1"/>
              <a:t>tháng</a:t>
            </a:r>
            <a:r>
              <a:rPr lang="en-US" dirty="0"/>
              <a:t>, </a:t>
            </a:r>
            <a:r>
              <a:rPr lang="en-US" dirty="0" err="1"/>
              <a:t>bé</a:t>
            </a:r>
            <a:r>
              <a:rPr lang="en-US" dirty="0"/>
              <a:t> </a:t>
            </a:r>
            <a:r>
              <a:rPr lang="en-US" dirty="0" err="1"/>
              <a:t>bị</a:t>
            </a:r>
            <a:r>
              <a:rPr lang="en-US" dirty="0"/>
              <a:t> </a:t>
            </a:r>
            <a:r>
              <a:rPr lang="en-US" dirty="0" err="1"/>
              <a:t>té</a:t>
            </a:r>
            <a:r>
              <a:rPr lang="en-US" dirty="0"/>
              <a:t> </a:t>
            </a:r>
            <a:r>
              <a:rPr lang="en-US" dirty="0" err="1"/>
              <a:t>rách</a:t>
            </a:r>
            <a:r>
              <a:rPr lang="en-US" dirty="0"/>
              <a:t> </a:t>
            </a:r>
            <a:r>
              <a:rPr lang="en-US" dirty="0" err="1"/>
              <a:t>môi</a:t>
            </a:r>
            <a:r>
              <a:rPr lang="en-US" dirty="0"/>
              <a:t> </a:t>
            </a:r>
            <a:r>
              <a:rPr lang="en-US" dirty="0" err="1"/>
              <a:t>chảy</a:t>
            </a:r>
            <a:r>
              <a:rPr lang="en-US" dirty="0"/>
              <a:t> </a:t>
            </a:r>
            <a:r>
              <a:rPr lang="en-US" dirty="0" err="1"/>
              <a:t>máu</a:t>
            </a:r>
            <a:r>
              <a:rPr lang="en-US" dirty="0"/>
              <a:t> </a:t>
            </a:r>
            <a:r>
              <a:rPr lang="en-US" dirty="0" err="1"/>
              <a:t>không</a:t>
            </a:r>
            <a:r>
              <a:rPr lang="en-US" dirty="0"/>
              <a:t> </a:t>
            </a:r>
            <a:r>
              <a:rPr lang="en-US" dirty="0" err="1"/>
              <a:t>cầm</a:t>
            </a:r>
            <a:r>
              <a:rPr lang="en-US" dirty="0"/>
              <a:t>, </a:t>
            </a:r>
            <a:r>
              <a:rPr lang="en-US" dirty="0" err="1"/>
              <a:t>khám</a:t>
            </a:r>
            <a:r>
              <a:rPr lang="en-US" dirty="0"/>
              <a:t> BV NĐ2 </a:t>
            </a:r>
            <a:r>
              <a:rPr lang="en-US" dirty="0" err="1"/>
              <a:t>và</a:t>
            </a:r>
            <a:r>
              <a:rPr lang="en-US" dirty="0"/>
              <a:t> </a:t>
            </a:r>
            <a:r>
              <a:rPr lang="en-US" dirty="0" err="1"/>
              <a:t>được</a:t>
            </a:r>
            <a:r>
              <a:rPr lang="en-US" dirty="0"/>
              <a:t> </a:t>
            </a:r>
            <a:r>
              <a:rPr lang="en-US" dirty="0" err="1"/>
              <a:t>chẩn</a:t>
            </a:r>
            <a:r>
              <a:rPr lang="en-US" dirty="0"/>
              <a:t> </a:t>
            </a:r>
            <a:r>
              <a:rPr lang="en-US" dirty="0" err="1"/>
              <a:t>đoán</a:t>
            </a:r>
            <a:r>
              <a:rPr lang="en-US" dirty="0"/>
              <a:t> Hemophilia A, </a:t>
            </a:r>
            <a:r>
              <a:rPr lang="en-US" dirty="0" err="1"/>
              <a:t>định</a:t>
            </a:r>
            <a:r>
              <a:rPr lang="en-US" dirty="0"/>
              <a:t> </a:t>
            </a:r>
            <a:r>
              <a:rPr lang="en-US" dirty="0" err="1"/>
              <a:t>lượng</a:t>
            </a:r>
            <a:r>
              <a:rPr lang="en-US" dirty="0"/>
              <a:t> </a:t>
            </a:r>
            <a:r>
              <a:rPr lang="en-US" dirty="0" err="1"/>
              <a:t>yếu</a:t>
            </a:r>
            <a:r>
              <a:rPr lang="en-US" dirty="0"/>
              <a:t> </a:t>
            </a:r>
            <a:r>
              <a:rPr lang="en-US" dirty="0" err="1"/>
              <a:t>tố</a:t>
            </a:r>
            <a:r>
              <a:rPr lang="en-US" dirty="0"/>
              <a:t> VIII = 1,69%. Sau </a:t>
            </a:r>
            <a:r>
              <a:rPr lang="en-US" dirty="0" err="1"/>
              <a:t>đó</a:t>
            </a:r>
            <a:r>
              <a:rPr lang="en-US" dirty="0"/>
              <a:t> </a:t>
            </a:r>
            <a:r>
              <a:rPr lang="en-US" dirty="0" err="1"/>
              <a:t>em</a:t>
            </a:r>
            <a:r>
              <a:rPr lang="en-US" dirty="0"/>
              <a:t> NV </a:t>
            </a:r>
            <a:r>
              <a:rPr lang="en-US" dirty="0" err="1"/>
              <a:t>nhiều</a:t>
            </a:r>
            <a:r>
              <a:rPr lang="en-US" dirty="0"/>
              <a:t> </a:t>
            </a:r>
            <a:r>
              <a:rPr lang="en-US" dirty="0" err="1"/>
              <a:t>lần</a:t>
            </a:r>
            <a:r>
              <a:rPr lang="en-US" dirty="0"/>
              <a:t> </a:t>
            </a:r>
            <a:r>
              <a:rPr lang="en-US" dirty="0" err="1"/>
              <a:t>vì</a:t>
            </a:r>
            <a:r>
              <a:rPr lang="en-US" dirty="0"/>
              <a:t> </a:t>
            </a:r>
            <a:r>
              <a:rPr lang="en-US" dirty="0" err="1"/>
              <a:t>sưng</a:t>
            </a:r>
            <a:r>
              <a:rPr lang="en-US" dirty="0"/>
              <a:t> </a:t>
            </a:r>
            <a:r>
              <a:rPr lang="en-US" dirty="0" err="1"/>
              <a:t>khớp</a:t>
            </a:r>
            <a:r>
              <a:rPr lang="en-US" dirty="0"/>
              <a:t> (</a:t>
            </a:r>
            <a:r>
              <a:rPr lang="en-US" dirty="0" err="1"/>
              <a:t>khuỷu</a:t>
            </a:r>
            <a:r>
              <a:rPr lang="en-US" dirty="0"/>
              <a:t> </a:t>
            </a:r>
            <a:r>
              <a:rPr lang="en-US" dirty="0" err="1"/>
              <a:t>tay</a:t>
            </a:r>
            <a:r>
              <a:rPr lang="en-US" dirty="0"/>
              <a:t>, </a:t>
            </a:r>
            <a:r>
              <a:rPr lang="en-US" dirty="0" err="1"/>
              <a:t>đầu</a:t>
            </a:r>
            <a:r>
              <a:rPr lang="en-US" dirty="0"/>
              <a:t> </a:t>
            </a:r>
            <a:r>
              <a:rPr lang="en-US" dirty="0" err="1"/>
              <a:t>gối</a:t>
            </a:r>
            <a:r>
              <a:rPr lang="en-US" dirty="0"/>
              <a:t>, </a:t>
            </a:r>
            <a:r>
              <a:rPr lang="en-US" dirty="0" err="1"/>
              <a:t>mắt</a:t>
            </a:r>
            <a:r>
              <a:rPr lang="en-US" dirty="0"/>
              <a:t> </a:t>
            </a:r>
            <a:r>
              <a:rPr lang="en-US" dirty="0" err="1"/>
              <a:t>cá</a:t>
            </a:r>
            <a:r>
              <a:rPr lang="en-US" dirty="0"/>
              <a:t> </a:t>
            </a:r>
            <a:r>
              <a:rPr lang="en-US" dirty="0" err="1"/>
              <a:t>chân</a:t>
            </a:r>
            <a:r>
              <a:rPr lang="en-US" dirty="0"/>
              <a:t>). </a:t>
            </a:r>
            <a:r>
              <a:rPr lang="en-US" dirty="0" err="1"/>
              <a:t>Lần</a:t>
            </a:r>
            <a:r>
              <a:rPr lang="en-US" dirty="0"/>
              <a:t> </a:t>
            </a:r>
            <a:r>
              <a:rPr lang="en-US" dirty="0" err="1"/>
              <a:t>gần</a:t>
            </a:r>
            <a:r>
              <a:rPr lang="en-US" dirty="0"/>
              <a:t> </a:t>
            </a:r>
            <a:r>
              <a:rPr lang="en-US" dirty="0" err="1"/>
              <a:t>nhất</a:t>
            </a:r>
            <a:r>
              <a:rPr lang="en-US" dirty="0"/>
              <a:t> NV </a:t>
            </a:r>
            <a:r>
              <a:rPr lang="en-US" dirty="0" err="1"/>
              <a:t>cách</a:t>
            </a:r>
            <a:r>
              <a:rPr lang="en-US" dirty="0"/>
              <a:t> 2 </a:t>
            </a:r>
            <a:r>
              <a:rPr lang="en-US" dirty="0" err="1"/>
              <a:t>tuần</a:t>
            </a:r>
            <a:r>
              <a:rPr lang="en-US" dirty="0"/>
              <a:t>, NV </a:t>
            </a:r>
            <a:r>
              <a:rPr lang="en-US" dirty="0" err="1"/>
              <a:t>vì</a:t>
            </a:r>
            <a:r>
              <a:rPr lang="en-US" dirty="0"/>
              <a:t> </a:t>
            </a:r>
            <a:r>
              <a:rPr lang="en-US" dirty="0" err="1"/>
              <a:t>sưng</a:t>
            </a:r>
            <a:r>
              <a:rPr lang="en-US" dirty="0"/>
              <a:t> 2 </a:t>
            </a:r>
            <a:r>
              <a:rPr lang="en-US" dirty="0" err="1"/>
              <a:t>khớp</a:t>
            </a:r>
            <a:r>
              <a:rPr lang="en-US" dirty="0"/>
              <a:t> </a:t>
            </a:r>
            <a:r>
              <a:rPr lang="en-US" dirty="0" err="1"/>
              <a:t>cổ</a:t>
            </a:r>
            <a:r>
              <a:rPr lang="en-US" dirty="0"/>
              <a:t> </a:t>
            </a:r>
            <a:r>
              <a:rPr lang="en-US" dirty="0" err="1"/>
              <a:t>chân</a:t>
            </a:r>
            <a:r>
              <a:rPr lang="en-US" dirty="0"/>
              <a:t>. </a:t>
            </a:r>
            <a:r>
              <a:rPr lang="en-US" dirty="0" err="1"/>
              <a:t>Đáp</a:t>
            </a:r>
            <a:r>
              <a:rPr lang="en-US" dirty="0"/>
              <a:t> </a:t>
            </a:r>
            <a:r>
              <a:rPr lang="en-US" dirty="0" err="1"/>
              <a:t>ứng</a:t>
            </a:r>
            <a:r>
              <a:rPr lang="en-US" dirty="0"/>
              <a:t> </a:t>
            </a:r>
            <a:r>
              <a:rPr lang="en-US" dirty="0" err="1"/>
              <a:t>với</a:t>
            </a:r>
            <a:r>
              <a:rPr lang="en-US" dirty="0"/>
              <a:t> </a:t>
            </a:r>
            <a:r>
              <a:rPr lang="en-US" dirty="0" err="1"/>
              <a:t>điều</a:t>
            </a:r>
            <a:r>
              <a:rPr lang="en-US" dirty="0"/>
              <a:t> </a:t>
            </a:r>
            <a:r>
              <a:rPr lang="en-US" dirty="0" err="1"/>
              <a:t>trị</a:t>
            </a:r>
            <a:r>
              <a:rPr lang="en-US" dirty="0"/>
              <a:t>. </a:t>
            </a:r>
            <a:r>
              <a:rPr lang="en-US" dirty="0" err="1"/>
              <a:t>Ngoài</a:t>
            </a:r>
            <a:r>
              <a:rPr lang="en-US" dirty="0"/>
              <a:t> </a:t>
            </a:r>
            <a:r>
              <a:rPr lang="en-US" dirty="0" err="1"/>
              <a:t>đợt</a:t>
            </a:r>
            <a:r>
              <a:rPr lang="en-US" dirty="0"/>
              <a:t> </a:t>
            </a:r>
            <a:r>
              <a:rPr lang="en-US" dirty="0" err="1"/>
              <a:t>bệnh</a:t>
            </a:r>
            <a:r>
              <a:rPr lang="en-US" dirty="0"/>
              <a:t> </a:t>
            </a:r>
            <a:r>
              <a:rPr lang="en-US" dirty="0" err="1"/>
              <a:t>các</a:t>
            </a:r>
            <a:r>
              <a:rPr lang="en-US" dirty="0"/>
              <a:t> </a:t>
            </a:r>
            <a:r>
              <a:rPr lang="en-US" dirty="0" err="1"/>
              <a:t>khớp</a:t>
            </a:r>
            <a:r>
              <a:rPr lang="en-US" dirty="0"/>
              <a:t> </a:t>
            </a:r>
            <a:r>
              <a:rPr lang="en-US" dirty="0" err="1"/>
              <a:t>cử</a:t>
            </a:r>
            <a:r>
              <a:rPr lang="en-US" dirty="0"/>
              <a:t> </a:t>
            </a:r>
            <a:r>
              <a:rPr lang="en-US" dirty="0" err="1"/>
              <a:t>động</a:t>
            </a:r>
            <a:r>
              <a:rPr lang="en-US" dirty="0"/>
              <a:t> </a:t>
            </a:r>
            <a:r>
              <a:rPr lang="en-US" dirty="0" err="1"/>
              <a:t>bình</a:t>
            </a:r>
            <a:r>
              <a:rPr lang="en-US" dirty="0"/>
              <a:t> </a:t>
            </a:r>
            <a:r>
              <a:rPr lang="en-US" dirty="0" err="1"/>
              <a:t>thường</a:t>
            </a:r>
            <a:r>
              <a:rPr lang="en-US" dirty="0"/>
              <a:t>.</a:t>
            </a:r>
            <a:endParaRPr lang="en-US" dirty="0"/>
          </a:p>
          <a:p>
            <a:r>
              <a:rPr lang="en-US" dirty="0" err="1"/>
              <a:t>Chưa</a:t>
            </a:r>
            <a:r>
              <a:rPr lang="en-US" dirty="0"/>
              <a:t> </a:t>
            </a:r>
            <a:r>
              <a:rPr lang="en-US" dirty="0" err="1"/>
              <a:t>ghi</a:t>
            </a:r>
            <a:r>
              <a:rPr lang="en-US" dirty="0"/>
              <a:t> </a:t>
            </a:r>
            <a:r>
              <a:rPr lang="en-US" dirty="0" err="1"/>
              <a:t>nhận</a:t>
            </a:r>
            <a:r>
              <a:rPr lang="en-US" dirty="0"/>
              <a:t> </a:t>
            </a:r>
            <a:r>
              <a:rPr lang="en-US" dirty="0" err="1"/>
              <a:t>tiền</a:t>
            </a:r>
            <a:r>
              <a:rPr lang="en-US" dirty="0"/>
              <a:t> </a:t>
            </a:r>
            <a:r>
              <a:rPr lang="en-US" dirty="0" err="1"/>
              <a:t>căn</a:t>
            </a:r>
            <a:r>
              <a:rPr lang="en-US" dirty="0"/>
              <a:t> </a:t>
            </a:r>
            <a:r>
              <a:rPr lang="en-US" dirty="0" err="1"/>
              <a:t>phẫu</a:t>
            </a:r>
            <a:r>
              <a:rPr lang="en-US" dirty="0"/>
              <a:t> </a:t>
            </a:r>
            <a:r>
              <a:rPr lang="en-US" dirty="0" err="1"/>
              <a:t>thuật</a:t>
            </a:r>
            <a:endParaRPr lang="en-US" dirty="0"/>
          </a:p>
          <a:p>
            <a:pPr lvl="0"/>
            <a:r>
              <a:rPr lang="en-US" dirty="0" err="1"/>
              <a:t>Chủng</a:t>
            </a:r>
            <a:r>
              <a:rPr lang="en-US" dirty="0"/>
              <a:t> </a:t>
            </a:r>
            <a:r>
              <a:rPr lang="en-US" dirty="0" err="1"/>
              <a:t>ngừa</a:t>
            </a:r>
            <a:r>
              <a:rPr lang="en-US" dirty="0"/>
              <a:t>: </a:t>
            </a:r>
            <a:r>
              <a:rPr lang="en-US" dirty="0" err="1"/>
              <a:t>bé</a:t>
            </a:r>
            <a:r>
              <a:rPr lang="en-US" dirty="0"/>
              <a:t> </a:t>
            </a:r>
            <a:r>
              <a:rPr lang="en-US" dirty="0" err="1"/>
              <a:t>chỉ</a:t>
            </a:r>
            <a:r>
              <a:rPr lang="en-US" dirty="0"/>
              <a:t> </a:t>
            </a:r>
            <a:r>
              <a:rPr lang="en-US" dirty="0" err="1"/>
              <a:t>tiêm</a:t>
            </a:r>
            <a:r>
              <a:rPr lang="en-US" dirty="0"/>
              <a:t> </a:t>
            </a:r>
            <a:r>
              <a:rPr lang="en-US" dirty="0" err="1"/>
              <a:t>các</a:t>
            </a:r>
            <a:r>
              <a:rPr lang="en-US" dirty="0"/>
              <a:t> </a:t>
            </a:r>
            <a:r>
              <a:rPr lang="en-US" dirty="0" err="1"/>
              <a:t>mũi</a:t>
            </a:r>
            <a:r>
              <a:rPr lang="en-US" dirty="0"/>
              <a:t> TCMR</a:t>
            </a:r>
            <a:endParaRPr lang="en-US" dirty="0"/>
          </a:p>
          <a:p>
            <a:r>
              <a:rPr lang="en-US" dirty="0" err="1"/>
              <a:t>Dị</a:t>
            </a:r>
            <a:r>
              <a:rPr lang="en-US" dirty="0"/>
              <a:t> </a:t>
            </a:r>
            <a:r>
              <a:rPr lang="en-US" dirty="0" err="1"/>
              <a:t>ứng</a:t>
            </a:r>
            <a:r>
              <a:rPr lang="en-US" dirty="0"/>
              <a:t>: </a:t>
            </a:r>
            <a:r>
              <a:rPr lang="en-US" dirty="0" err="1"/>
              <a:t>chưa</a:t>
            </a:r>
            <a:r>
              <a:rPr lang="en-US" dirty="0"/>
              <a:t> </a:t>
            </a:r>
            <a:r>
              <a:rPr lang="en-US" dirty="0" err="1"/>
              <a:t>ghi</a:t>
            </a:r>
            <a:r>
              <a:rPr lang="en-US" dirty="0"/>
              <a:t> </a:t>
            </a:r>
            <a:r>
              <a:rPr lang="en-US" dirty="0" err="1"/>
              <a:t>nhận</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a:t>Tiền</a:t>
            </a:r>
            <a:r>
              <a:rPr lang="en-US" dirty="0"/>
              <a:t> </a:t>
            </a:r>
            <a:r>
              <a:rPr lang="en-US" dirty="0" err="1"/>
              <a:t>căn</a:t>
            </a:r>
            <a:endParaRPr lang="en-US" dirty="0"/>
          </a:p>
        </p:txBody>
      </p:sp>
      <p:sp>
        <p:nvSpPr>
          <p:cNvPr id="3" name="Chỗ dành sẵn cho Nội dung 2"/>
          <p:cNvSpPr>
            <a:spLocks noGrp="1"/>
          </p:cNvSpPr>
          <p:nvPr>
            <p:ph idx="1"/>
          </p:nvPr>
        </p:nvSpPr>
        <p:spPr/>
        <p:txBody>
          <a:bodyPr/>
          <a:lstStyle/>
          <a:p>
            <a:pPr marL="0" indent="0">
              <a:buNone/>
            </a:pPr>
            <a:r>
              <a:rPr lang="en-US" dirty="0"/>
              <a:t>2.Gia </a:t>
            </a:r>
            <a:r>
              <a:rPr lang="en-US" dirty="0" err="1"/>
              <a:t>đình</a:t>
            </a:r>
            <a:endParaRPr lang="en-US" dirty="0"/>
          </a:p>
          <a:p>
            <a:pPr marL="0" indent="0">
              <a:buNone/>
            </a:pPr>
            <a:r>
              <a:rPr lang="en-US" dirty="0" err="1"/>
              <a:t>Cậu</a:t>
            </a:r>
            <a:r>
              <a:rPr lang="en-US" dirty="0"/>
              <a:t> </a:t>
            </a:r>
            <a:r>
              <a:rPr lang="en-US" dirty="0" err="1"/>
              <a:t>ruột</a:t>
            </a:r>
            <a:r>
              <a:rPr lang="en-US" dirty="0"/>
              <a:t> </a:t>
            </a:r>
            <a:r>
              <a:rPr lang="en-US" dirty="0" err="1"/>
              <a:t>bị</a:t>
            </a:r>
            <a:r>
              <a:rPr lang="en-US" dirty="0"/>
              <a:t> Hemophilia 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KHÁM</a:t>
            </a:r>
            <a:endParaRPr lang="en-US" dirty="0"/>
          </a:p>
        </p:txBody>
      </p:sp>
      <p:sp>
        <p:nvSpPr>
          <p:cNvPr id="3" name="Chỗ dành sẵn cho Nội dung 2"/>
          <p:cNvSpPr>
            <a:spLocks noGrp="1"/>
          </p:cNvSpPr>
          <p:nvPr>
            <p:ph idx="1"/>
          </p:nvPr>
        </p:nvSpPr>
        <p:spPr/>
        <p:txBody>
          <a:bodyPr/>
          <a:lstStyle/>
          <a:p>
            <a:pPr marL="0" lvl="0" indent="0">
              <a:buNone/>
            </a:pPr>
            <a:r>
              <a:rPr lang="en-US" dirty="0"/>
              <a:t>1.Tổng </a:t>
            </a:r>
            <a:r>
              <a:rPr lang="en-US" dirty="0" err="1"/>
              <a:t>trạng</a:t>
            </a:r>
            <a:endParaRPr lang="en-US" dirty="0"/>
          </a:p>
          <a:p>
            <a:r>
              <a:rPr lang="en-US" dirty="0" err="1"/>
              <a:t>Em</a:t>
            </a:r>
            <a:r>
              <a:rPr lang="en-US" dirty="0"/>
              <a:t> </a:t>
            </a:r>
            <a:r>
              <a:rPr lang="en-US" dirty="0" err="1"/>
              <a:t>tỉnh</a:t>
            </a:r>
            <a:r>
              <a:rPr lang="en-US" dirty="0"/>
              <a:t>, da </a:t>
            </a:r>
            <a:r>
              <a:rPr lang="en-US" dirty="0" err="1"/>
              <a:t>niêm</a:t>
            </a:r>
            <a:r>
              <a:rPr lang="en-US" dirty="0"/>
              <a:t> </a:t>
            </a:r>
            <a:r>
              <a:rPr lang="en-US" dirty="0" err="1"/>
              <a:t>hồng</a:t>
            </a:r>
            <a:r>
              <a:rPr lang="en-US" dirty="0"/>
              <a:t>, chi </a:t>
            </a:r>
            <a:r>
              <a:rPr lang="en-US" dirty="0" err="1"/>
              <a:t>ấm</a:t>
            </a:r>
            <a:r>
              <a:rPr lang="en-US" dirty="0"/>
              <a:t>, </a:t>
            </a:r>
            <a:r>
              <a:rPr lang="en-US" dirty="0" err="1"/>
              <a:t>mạch</a:t>
            </a:r>
            <a:r>
              <a:rPr lang="en-US" dirty="0"/>
              <a:t> quay </a:t>
            </a:r>
            <a:r>
              <a:rPr lang="en-US" dirty="0" err="1"/>
              <a:t>rõ</a:t>
            </a:r>
            <a:endParaRPr lang="en-US" dirty="0"/>
          </a:p>
          <a:p>
            <a:r>
              <a:rPr lang="en-US" dirty="0" err="1"/>
              <a:t>Không</a:t>
            </a:r>
            <a:r>
              <a:rPr lang="en-US" dirty="0"/>
              <a:t> </a:t>
            </a:r>
            <a:r>
              <a:rPr lang="en-US" dirty="0" err="1"/>
              <a:t>móng</a:t>
            </a:r>
            <a:r>
              <a:rPr lang="en-US" dirty="0"/>
              <a:t> </a:t>
            </a:r>
            <a:r>
              <a:rPr lang="en-US" dirty="0" err="1"/>
              <a:t>sọc</a:t>
            </a:r>
            <a:r>
              <a:rPr lang="en-US" dirty="0"/>
              <a:t>, </a:t>
            </a:r>
            <a:r>
              <a:rPr lang="en-US" dirty="0" err="1"/>
              <a:t>lưỡi</a:t>
            </a:r>
            <a:r>
              <a:rPr lang="en-US" dirty="0"/>
              <a:t> </a:t>
            </a:r>
            <a:r>
              <a:rPr lang="en-US" dirty="0" err="1"/>
              <a:t>không</a:t>
            </a:r>
            <a:r>
              <a:rPr lang="en-US" dirty="0"/>
              <a:t> </a:t>
            </a:r>
            <a:r>
              <a:rPr lang="en-US" dirty="0" err="1"/>
              <a:t>mất</a:t>
            </a:r>
            <a:r>
              <a:rPr lang="en-US" dirty="0"/>
              <a:t> gai.</a:t>
            </a:r>
            <a:endParaRPr lang="en-US" dirty="0"/>
          </a:p>
          <a:p>
            <a:r>
              <a:rPr lang="en-US" dirty="0" err="1"/>
              <a:t>Sinh</a:t>
            </a:r>
            <a:r>
              <a:rPr lang="en-US" dirty="0"/>
              <a:t> </a:t>
            </a:r>
            <a:r>
              <a:rPr lang="en-US" dirty="0" err="1"/>
              <a:t>hiệu</a:t>
            </a:r>
            <a:r>
              <a:rPr lang="en-US" dirty="0"/>
              <a:t>:	</a:t>
            </a:r>
            <a:r>
              <a:rPr lang="en-US" dirty="0" err="1"/>
              <a:t>Mạch</a:t>
            </a:r>
            <a:r>
              <a:rPr lang="en-US" dirty="0"/>
              <a:t>:		112 </a:t>
            </a:r>
            <a:r>
              <a:rPr lang="en-US" dirty="0" err="1"/>
              <a:t>lần</a:t>
            </a:r>
            <a:r>
              <a:rPr lang="en-US" dirty="0"/>
              <a:t>/</a:t>
            </a:r>
            <a:r>
              <a:rPr lang="en-US" dirty="0" err="1"/>
              <a:t>phút</a:t>
            </a:r>
            <a:endParaRPr lang="en-US" dirty="0"/>
          </a:p>
          <a:p>
            <a:pPr marL="0" indent="0">
              <a:buNone/>
            </a:pPr>
            <a:r>
              <a:rPr lang="en-US" dirty="0"/>
              <a:t>		HA:		100/60 mmHg</a:t>
            </a:r>
            <a:endParaRPr lang="en-US" dirty="0"/>
          </a:p>
          <a:p>
            <a:pPr marL="0" indent="0">
              <a:buNone/>
            </a:pPr>
            <a:r>
              <a:rPr lang="en-US" dirty="0"/>
              <a:t>		</a:t>
            </a:r>
            <a:r>
              <a:rPr lang="en-US" dirty="0" err="1"/>
              <a:t>Nhịp</a:t>
            </a:r>
            <a:r>
              <a:rPr lang="en-US" dirty="0"/>
              <a:t> </a:t>
            </a:r>
            <a:r>
              <a:rPr lang="en-US" dirty="0" err="1"/>
              <a:t>thở</a:t>
            </a:r>
            <a:r>
              <a:rPr lang="en-US" dirty="0"/>
              <a:t>:	22 </a:t>
            </a:r>
            <a:r>
              <a:rPr lang="en-US" dirty="0" err="1"/>
              <a:t>lần</a:t>
            </a:r>
            <a:r>
              <a:rPr lang="en-US" dirty="0"/>
              <a:t>/</a:t>
            </a:r>
            <a:r>
              <a:rPr lang="en-US" dirty="0" err="1"/>
              <a:t>phút</a:t>
            </a:r>
            <a:endParaRPr lang="en-US" dirty="0"/>
          </a:p>
          <a:p>
            <a:pPr marL="0" indent="0">
              <a:buNone/>
            </a:pPr>
            <a:r>
              <a:rPr lang="en-US" dirty="0"/>
              <a:t>		T:		37.2</a:t>
            </a:r>
            <a:r>
              <a:rPr lang="en-US" baseline="30000" dirty="0"/>
              <a:t>o</a:t>
            </a:r>
            <a:r>
              <a:rPr lang="en-US" dirty="0"/>
              <a:t>C</a:t>
            </a:r>
            <a:endParaRPr lang="en-US" dirty="0"/>
          </a:p>
          <a:p>
            <a:r>
              <a:rPr lang="en-US" dirty="0" err="1"/>
              <a:t>Chiều</a:t>
            </a:r>
            <a:r>
              <a:rPr lang="en-US" dirty="0"/>
              <a:t> </a:t>
            </a:r>
            <a:r>
              <a:rPr lang="en-US" dirty="0" err="1"/>
              <a:t>cao</a:t>
            </a:r>
            <a:r>
              <a:rPr lang="en-US" dirty="0"/>
              <a:t>: 135cm	</a:t>
            </a:r>
            <a:r>
              <a:rPr lang="en-US" dirty="0" err="1"/>
              <a:t>Cân</a:t>
            </a:r>
            <a:r>
              <a:rPr lang="en-US" dirty="0"/>
              <a:t> </a:t>
            </a:r>
            <a:r>
              <a:rPr lang="en-US" dirty="0" err="1"/>
              <a:t>nặng</a:t>
            </a:r>
            <a:r>
              <a:rPr lang="en-US" dirty="0"/>
              <a:t>: 42kg </a:t>
            </a:r>
            <a:r>
              <a:rPr lang="en-US" dirty="0">
                <a:sym typeface="Wingdings" panose="05000000000000000000" pitchFamily="2" charset="2"/>
              </a:rPr>
              <a:t></a:t>
            </a:r>
            <a:r>
              <a:rPr lang="en-US" dirty="0"/>
              <a:t> BMI = 23(</a:t>
            </a:r>
            <a:r>
              <a:rPr lang="en-US" dirty="0" err="1"/>
              <a:t>bình</a:t>
            </a:r>
            <a:r>
              <a:rPr lang="en-US" dirty="0"/>
              <a:t> </a:t>
            </a:r>
            <a:r>
              <a:rPr lang="en-US" dirty="0" err="1"/>
              <a:t>thường</a:t>
            </a:r>
            <a:r>
              <a:rPr lang="en-US" dirty="0"/>
              <a:t>)</a:t>
            </a:r>
            <a:endParaRPr lang="en-US" dirty="0"/>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KHÁM</a:t>
            </a:r>
            <a:endParaRPr lang="en-US" dirty="0"/>
          </a:p>
        </p:txBody>
      </p:sp>
      <p:sp>
        <p:nvSpPr>
          <p:cNvPr id="3" name="Chỗ dành sẵn cho Nội dung 2"/>
          <p:cNvSpPr>
            <a:spLocks noGrp="1"/>
          </p:cNvSpPr>
          <p:nvPr>
            <p:ph idx="1"/>
          </p:nvPr>
        </p:nvSpPr>
        <p:spPr/>
        <p:txBody>
          <a:bodyPr>
            <a:normAutofit fontScale="92500" lnSpcReduction="10000"/>
          </a:bodyPr>
          <a:lstStyle/>
          <a:p>
            <a:pPr marL="0" lvl="0" indent="0">
              <a:buNone/>
            </a:pPr>
            <a:r>
              <a:rPr lang="en-US" sz="3000" b="1" dirty="0"/>
              <a:t>2.Lồng </a:t>
            </a:r>
            <a:r>
              <a:rPr lang="en-US" sz="3000" b="1" dirty="0" err="1"/>
              <a:t>ngực</a:t>
            </a:r>
            <a:endParaRPr lang="en-US" sz="3000" b="1" dirty="0"/>
          </a:p>
          <a:p>
            <a:r>
              <a:rPr lang="en-US" dirty="0" err="1"/>
              <a:t>Cân</a:t>
            </a:r>
            <a:r>
              <a:rPr lang="en-US" dirty="0"/>
              <a:t> </a:t>
            </a:r>
            <a:r>
              <a:rPr lang="en-US" dirty="0" err="1"/>
              <a:t>đối</a:t>
            </a:r>
            <a:r>
              <a:rPr lang="en-US" dirty="0"/>
              <a:t>, di </a:t>
            </a:r>
            <a:r>
              <a:rPr lang="en-US" dirty="0" err="1"/>
              <a:t>động</a:t>
            </a:r>
            <a:r>
              <a:rPr lang="en-US" dirty="0"/>
              <a:t> </a:t>
            </a:r>
            <a:r>
              <a:rPr lang="en-US" dirty="0" err="1"/>
              <a:t>đều</a:t>
            </a:r>
            <a:r>
              <a:rPr lang="en-US" dirty="0"/>
              <a:t> </a:t>
            </a:r>
            <a:r>
              <a:rPr lang="en-US" dirty="0" err="1"/>
              <a:t>theo</a:t>
            </a:r>
            <a:r>
              <a:rPr lang="en-US" dirty="0"/>
              <a:t> </a:t>
            </a:r>
            <a:r>
              <a:rPr lang="en-US" dirty="0" err="1"/>
              <a:t>nhịp</a:t>
            </a:r>
            <a:r>
              <a:rPr lang="en-US" dirty="0"/>
              <a:t> </a:t>
            </a:r>
            <a:r>
              <a:rPr lang="en-US" dirty="0" err="1"/>
              <a:t>thở</a:t>
            </a:r>
            <a:r>
              <a:rPr lang="en-US" dirty="0"/>
              <a:t>, </a:t>
            </a:r>
            <a:r>
              <a:rPr lang="en-US" dirty="0" err="1"/>
              <a:t>không</a:t>
            </a:r>
            <a:r>
              <a:rPr lang="en-US" dirty="0"/>
              <a:t> </a:t>
            </a:r>
            <a:r>
              <a:rPr lang="en-US" dirty="0" err="1"/>
              <a:t>thở</a:t>
            </a:r>
            <a:r>
              <a:rPr lang="en-US" dirty="0"/>
              <a:t> co </a:t>
            </a:r>
            <a:r>
              <a:rPr lang="en-US" dirty="0" err="1"/>
              <a:t>kéo</a:t>
            </a:r>
            <a:r>
              <a:rPr lang="en-US" dirty="0"/>
              <a:t>, </a:t>
            </a:r>
            <a:r>
              <a:rPr lang="en-US" dirty="0" err="1"/>
              <a:t>không</a:t>
            </a:r>
            <a:r>
              <a:rPr lang="en-US" dirty="0"/>
              <a:t> </a:t>
            </a:r>
            <a:r>
              <a:rPr lang="en-US" dirty="0" err="1"/>
              <a:t>sẹo</a:t>
            </a:r>
            <a:r>
              <a:rPr lang="en-US" dirty="0"/>
              <a:t>, </a:t>
            </a:r>
            <a:r>
              <a:rPr lang="en-US" dirty="0" err="1"/>
              <a:t>không</a:t>
            </a:r>
            <a:r>
              <a:rPr lang="en-US" dirty="0"/>
              <a:t> </a:t>
            </a:r>
            <a:r>
              <a:rPr lang="en-US" dirty="0" err="1"/>
              <a:t>tuần</a:t>
            </a:r>
            <a:r>
              <a:rPr lang="en-US" dirty="0"/>
              <a:t> </a:t>
            </a:r>
            <a:r>
              <a:rPr lang="en-US" dirty="0" err="1"/>
              <a:t>hoàn</a:t>
            </a:r>
            <a:r>
              <a:rPr lang="en-US" dirty="0"/>
              <a:t> </a:t>
            </a:r>
            <a:r>
              <a:rPr lang="en-US" dirty="0" err="1"/>
              <a:t>bàng</a:t>
            </a:r>
            <a:r>
              <a:rPr lang="en-US" dirty="0"/>
              <a:t> </a:t>
            </a:r>
            <a:r>
              <a:rPr lang="en-US" dirty="0" err="1"/>
              <a:t>hệ</a:t>
            </a:r>
            <a:endParaRPr lang="en-US" dirty="0"/>
          </a:p>
          <a:p>
            <a:r>
              <a:rPr lang="en-US" dirty="0"/>
              <a:t>Tim: </a:t>
            </a:r>
            <a:r>
              <a:rPr lang="en-US" dirty="0" err="1"/>
              <a:t>đều</a:t>
            </a:r>
            <a:r>
              <a:rPr lang="en-US" dirty="0"/>
              <a:t>, </a:t>
            </a:r>
            <a:r>
              <a:rPr lang="en-US" dirty="0" err="1"/>
              <a:t>nghe</a:t>
            </a:r>
            <a:r>
              <a:rPr lang="en-US" dirty="0"/>
              <a:t> </a:t>
            </a:r>
            <a:r>
              <a:rPr lang="en-US" dirty="0" err="1"/>
              <a:t>rõ</a:t>
            </a:r>
            <a:r>
              <a:rPr lang="en-US" dirty="0"/>
              <a:t> T1, T2, </a:t>
            </a:r>
            <a:r>
              <a:rPr lang="en-US" dirty="0" err="1"/>
              <a:t>không</a:t>
            </a:r>
            <a:r>
              <a:rPr lang="en-US" dirty="0"/>
              <a:t> </a:t>
            </a:r>
            <a:r>
              <a:rPr lang="en-US" dirty="0" err="1"/>
              <a:t>âm</a:t>
            </a:r>
            <a:r>
              <a:rPr lang="en-US" dirty="0"/>
              <a:t> </a:t>
            </a:r>
            <a:r>
              <a:rPr lang="en-US" dirty="0" err="1"/>
              <a:t>thôi</a:t>
            </a:r>
            <a:endParaRPr lang="en-US" dirty="0"/>
          </a:p>
          <a:p>
            <a:r>
              <a:rPr lang="en-US" dirty="0" err="1"/>
              <a:t>Phổi</a:t>
            </a:r>
            <a:r>
              <a:rPr lang="en-US" dirty="0"/>
              <a:t>: </a:t>
            </a:r>
            <a:r>
              <a:rPr lang="en-US" dirty="0" err="1"/>
              <a:t>thờ</a:t>
            </a:r>
            <a:r>
              <a:rPr lang="en-US" dirty="0"/>
              <a:t> </a:t>
            </a:r>
            <a:r>
              <a:rPr lang="en-US" dirty="0" err="1"/>
              <a:t>đều</a:t>
            </a:r>
            <a:r>
              <a:rPr lang="en-US" dirty="0"/>
              <a:t>, </a:t>
            </a:r>
            <a:r>
              <a:rPr lang="en-US" dirty="0" err="1"/>
              <a:t>không</a:t>
            </a:r>
            <a:r>
              <a:rPr lang="en-US" dirty="0"/>
              <a:t> </a:t>
            </a:r>
            <a:r>
              <a:rPr lang="en-US" dirty="0" err="1"/>
              <a:t>khò</a:t>
            </a:r>
            <a:r>
              <a:rPr lang="en-US" dirty="0"/>
              <a:t> </a:t>
            </a:r>
            <a:r>
              <a:rPr lang="en-US" dirty="0" err="1"/>
              <a:t>khè</a:t>
            </a:r>
            <a:r>
              <a:rPr lang="en-US" dirty="0"/>
              <a:t> </a:t>
            </a:r>
            <a:r>
              <a:rPr lang="en-US" dirty="0" err="1"/>
              <a:t>không</a:t>
            </a:r>
            <a:r>
              <a:rPr lang="en-US" dirty="0"/>
              <a:t> </a:t>
            </a:r>
            <a:r>
              <a:rPr lang="en-US" dirty="0" err="1"/>
              <a:t>thở</a:t>
            </a:r>
            <a:r>
              <a:rPr lang="en-US" dirty="0"/>
              <a:t> </a:t>
            </a:r>
            <a:r>
              <a:rPr lang="en-US" dirty="0" err="1"/>
              <a:t>rít</a:t>
            </a:r>
            <a:r>
              <a:rPr lang="en-US" dirty="0"/>
              <a:t>, </a:t>
            </a:r>
            <a:r>
              <a:rPr lang="en-US" dirty="0" err="1"/>
              <a:t>âm</a:t>
            </a:r>
            <a:r>
              <a:rPr lang="en-US" dirty="0"/>
              <a:t> </a:t>
            </a:r>
            <a:r>
              <a:rPr lang="en-US" dirty="0" err="1"/>
              <a:t>phế</a:t>
            </a:r>
            <a:r>
              <a:rPr lang="en-US" dirty="0"/>
              <a:t> </a:t>
            </a:r>
            <a:r>
              <a:rPr lang="en-US" dirty="0" err="1"/>
              <a:t>bào</a:t>
            </a:r>
            <a:r>
              <a:rPr lang="en-US" dirty="0"/>
              <a:t> </a:t>
            </a:r>
            <a:r>
              <a:rPr lang="en-US" dirty="0" err="1"/>
              <a:t>êm</a:t>
            </a:r>
            <a:r>
              <a:rPr lang="en-US" dirty="0"/>
              <a:t> </a:t>
            </a:r>
            <a:r>
              <a:rPr lang="en-US" dirty="0" err="1"/>
              <a:t>dịu</a:t>
            </a:r>
            <a:r>
              <a:rPr lang="en-US" dirty="0"/>
              <a:t>, </a:t>
            </a:r>
            <a:r>
              <a:rPr lang="en-US" dirty="0" err="1"/>
              <a:t>không</a:t>
            </a:r>
            <a:r>
              <a:rPr lang="en-US" dirty="0"/>
              <a:t> ran</a:t>
            </a:r>
            <a:endParaRPr lang="en-US" dirty="0"/>
          </a:p>
          <a:p>
            <a:pPr marL="0" lvl="0" indent="0">
              <a:buNone/>
            </a:pPr>
            <a:r>
              <a:rPr lang="en-US" sz="3000" b="1" dirty="0"/>
              <a:t>3.Bụng </a:t>
            </a:r>
            <a:endParaRPr lang="en-US" sz="3000" b="1" dirty="0"/>
          </a:p>
          <a:p>
            <a:r>
              <a:rPr lang="en-US" dirty="0" err="1"/>
              <a:t>Cân</a:t>
            </a:r>
            <a:r>
              <a:rPr lang="en-US" dirty="0"/>
              <a:t> </a:t>
            </a:r>
            <a:r>
              <a:rPr lang="en-US" dirty="0" err="1"/>
              <a:t>đối</a:t>
            </a:r>
            <a:r>
              <a:rPr lang="en-US" dirty="0"/>
              <a:t>, di </a:t>
            </a:r>
            <a:r>
              <a:rPr lang="en-US" dirty="0" err="1"/>
              <a:t>động</a:t>
            </a:r>
            <a:r>
              <a:rPr lang="en-US" dirty="0"/>
              <a:t> </a:t>
            </a:r>
            <a:r>
              <a:rPr lang="en-US" dirty="0" err="1"/>
              <a:t>đều</a:t>
            </a:r>
            <a:r>
              <a:rPr lang="en-US" dirty="0"/>
              <a:t> </a:t>
            </a:r>
            <a:r>
              <a:rPr lang="en-US" dirty="0" err="1"/>
              <a:t>theo</a:t>
            </a:r>
            <a:r>
              <a:rPr lang="en-US" dirty="0"/>
              <a:t> </a:t>
            </a:r>
            <a:r>
              <a:rPr lang="en-US" dirty="0" err="1"/>
              <a:t>nhịp</a:t>
            </a:r>
            <a:r>
              <a:rPr lang="en-US" dirty="0"/>
              <a:t> </a:t>
            </a:r>
            <a:r>
              <a:rPr lang="en-US" dirty="0" err="1"/>
              <a:t>thở</a:t>
            </a:r>
            <a:r>
              <a:rPr lang="en-US" dirty="0"/>
              <a:t>, </a:t>
            </a:r>
            <a:r>
              <a:rPr lang="en-US" dirty="0" err="1"/>
              <a:t>không</a:t>
            </a:r>
            <a:r>
              <a:rPr lang="en-US" dirty="0"/>
              <a:t> </a:t>
            </a:r>
            <a:r>
              <a:rPr lang="en-US" dirty="0" err="1"/>
              <a:t>sẹo</a:t>
            </a:r>
            <a:r>
              <a:rPr lang="en-US" dirty="0"/>
              <a:t>, </a:t>
            </a:r>
            <a:r>
              <a:rPr lang="en-US" dirty="0" err="1"/>
              <a:t>không</a:t>
            </a:r>
            <a:r>
              <a:rPr lang="en-US" dirty="0"/>
              <a:t> </a:t>
            </a:r>
            <a:r>
              <a:rPr lang="en-US" dirty="0" err="1"/>
              <a:t>điểm</a:t>
            </a:r>
            <a:r>
              <a:rPr lang="en-US" dirty="0"/>
              <a:t> </a:t>
            </a:r>
            <a:r>
              <a:rPr lang="en-US" dirty="0" err="1"/>
              <a:t>đau</a:t>
            </a:r>
            <a:endParaRPr lang="en-US" dirty="0"/>
          </a:p>
          <a:p>
            <a:r>
              <a:rPr lang="en-US" dirty="0"/>
              <a:t>Gan, </a:t>
            </a:r>
            <a:r>
              <a:rPr lang="en-US" dirty="0" err="1"/>
              <a:t>lách</a:t>
            </a:r>
            <a:r>
              <a:rPr lang="en-US" dirty="0"/>
              <a:t> </a:t>
            </a:r>
            <a:r>
              <a:rPr lang="en-US" dirty="0" err="1"/>
              <a:t>không</a:t>
            </a:r>
            <a:r>
              <a:rPr lang="en-US" dirty="0"/>
              <a:t> </a:t>
            </a:r>
            <a:r>
              <a:rPr lang="en-US" dirty="0" err="1"/>
              <a:t>sờ</a:t>
            </a:r>
            <a:r>
              <a:rPr lang="en-US" dirty="0"/>
              <a:t> </a:t>
            </a:r>
            <a:r>
              <a:rPr lang="en-US" dirty="0" err="1"/>
              <a:t>chạm</a:t>
            </a:r>
            <a:endParaRPr lang="en-US" dirty="0"/>
          </a:p>
          <a:p>
            <a:pPr marL="0" lvl="0" indent="0">
              <a:buNone/>
            </a:pPr>
            <a:r>
              <a:rPr lang="en-US" sz="3000" b="1" dirty="0"/>
              <a:t>4.Thận, </a:t>
            </a:r>
            <a:r>
              <a:rPr lang="en-US" sz="3000" b="1" dirty="0" err="1"/>
              <a:t>Tiết</a:t>
            </a:r>
            <a:r>
              <a:rPr lang="en-US" sz="3000" b="1" dirty="0"/>
              <a:t> </a:t>
            </a:r>
            <a:r>
              <a:rPr lang="en-US" sz="3000" b="1" dirty="0" err="1"/>
              <a:t>niệu</a:t>
            </a:r>
            <a:endParaRPr lang="en-US" sz="3000" b="1" dirty="0"/>
          </a:p>
          <a:p>
            <a:r>
              <a:rPr lang="en-US" dirty="0" err="1"/>
              <a:t>Không</a:t>
            </a:r>
            <a:r>
              <a:rPr lang="en-US" dirty="0"/>
              <a:t> </a:t>
            </a:r>
            <a:r>
              <a:rPr lang="en-US" dirty="0" err="1"/>
              <a:t>điểm</a:t>
            </a:r>
            <a:r>
              <a:rPr lang="en-US" dirty="0"/>
              <a:t> </a:t>
            </a:r>
            <a:r>
              <a:rPr lang="en-US" dirty="0" err="1"/>
              <a:t>đau</a:t>
            </a:r>
            <a:r>
              <a:rPr lang="en-US" dirty="0"/>
              <a:t> </a:t>
            </a:r>
            <a:r>
              <a:rPr lang="en-US" dirty="0" err="1"/>
              <a:t>niệu</a:t>
            </a:r>
            <a:r>
              <a:rPr lang="en-US" dirty="0"/>
              <a:t> </a:t>
            </a:r>
            <a:r>
              <a:rPr lang="en-US" dirty="0" err="1"/>
              <a:t>quản</a:t>
            </a:r>
            <a:endParaRPr lang="en-US" dirty="0"/>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KHÁM</a:t>
            </a:r>
            <a:endParaRPr lang="en-US" dirty="0"/>
          </a:p>
        </p:txBody>
      </p:sp>
      <p:sp>
        <p:nvSpPr>
          <p:cNvPr id="3" name="Chỗ dành sẵn cho Nội dung 2"/>
          <p:cNvSpPr>
            <a:spLocks noGrp="1"/>
          </p:cNvSpPr>
          <p:nvPr>
            <p:ph idx="1"/>
          </p:nvPr>
        </p:nvSpPr>
        <p:spPr/>
        <p:txBody>
          <a:bodyPr/>
          <a:lstStyle/>
          <a:p>
            <a:pPr marL="0" lvl="0" indent="0">
              <a:buNone/>
            </a:pPr>
            <a:r>
              <a:rPr lang="en-US" b="1" dirty="0"/>
              <a:t>5.TK C-X-K</a:t>
            </a:r>
            <a:endParaRPr lang="en-US" b="1" dirty="0"/>
          </a:p>
          <a:p>
            <a:r>
              <a:rPr lang="en-US" dirty="0" err="1"/>
              <a:t>Khớp</a:t>
            </a:r>
            <a:r>
              <a:rPr lang="en-US" dirty="0"/>
              <a:t> </a:t>
            </a:r>
            <a:r>
              <a:rPr lang="en-US" dirty="0" err="1"/>
              <a:t>mắt</a:t>
            </a:r>
            <a:r>
              <a:rPr lang="en-US" dirty="0"/>
              <a:t> </a:t>
            </a:r>
            <a:r>
              <a:rPr lang="en-US" dirty="0" err="1"/>
              <a:t>cá</a:t>
            </a:r>
            <a:r>
              <a:rPr lang="en-US" dirty="0"/>
              <a:t> </a:t>
            </a:r>
            <a:r>
              <a:rPr lang="en-US" dirty="0" err="1"/>
              <a:t>chân</a:t>
            </a:r>
            <a:r>
              <a:rPr lang="en-US" dirty="0"/>
              <a:t> </a:t>
            </a:r>
            <a:r>
              <a:rPr lang="en-US" dirty="0" err="1"/>
              <a:t>ngoài</a:t>
            </a:r>
            <a:r>
              <a:rPr lang="en-US" dirty="0"/>
              <a:t> T </a:t>
            </a:r>
            <a:r>
              <a:rPr lang="en-US" dirty="0" err="1"/>
              <a:t>sưng</a:t>
            </a:r>
            <a:r>
              <a:rPr lang="en-US" dirty="0"/>
              <a:t>, </a:t>
            </a:r>
            <a:r>
              <a:rPr lang="en-US" dirty="0" err="1"/>
              <a:t>ấn</a:t>
            </a:r>
            <a:r>
              <a:rPr lang="en-US" dirty="0"/>
              <a:t> </a:t>
            </a:r>
            <a:r>
              <a:rPr lang="en-US" dirty="0" err="1"/>
              <a:t>đau</a:t>
            </a:r>
            <a:r>
              <a:rPr lang="en-US" dirty="0"/>
              <a:t>, </a:t>
            </a:r>
            <a:r>
              <a:rPr lang="en-US" dirty="0" err="1"/>
              <a:t>giới</a:t>
            </a:r>
            <a:r>
              <a:rPr lang="en-US" dirty="0"/>
              <a:t> </a:t>
            </a:r>
            <a:r>
              <a:rPr lang="en-US" dirty="0" err="1"/>
              <a:t>hạn</a:t>
            </a:r>
            <a:r>
              <a:rPr lang="en-US" dirty="0"/>
              <a:t> </a:t>
            </a:r>
            <a:r>
              <a:rPr lang="en-US" dirty="0" err="1"/>
              <a:t>cử</a:t>
            </a:r>
            <a:r>
              <a:rPr lang="en-US" dirty="0"/>
              <a:t> </a:t>
            </a:r>
            <a:r>
              <a:rPr lang="en-US" dirty="0" err="1"/>
              <a:t>động</a:t>
            </a:r>
            <a:r>
              <a:rPr lang="en-US" dirty="0"/>
              <a:t> </a:t>
            </a:r>
            <a:r>
              <a:rPr lang="en-US" dirty="0" err="1"/>
              <a:t>cổ</a:t>
            </a:r>
            <a:r>
              <a:rPr lang="en-US" dirty="0"/>
              <a:t> </a:t>
            </a:r>
            <a:r>
              <a:rPr lang="en-US" dirty="0" err="1"/>
              <a:t>chân</a:t>
            </a:r>
            <a:r>
              <a:rPr lang="en-US" dirty="0"/>
              <a:t> T</a:t>
            </a:r>
            <a:endParaRPr lang="en-US" dirty="0"/>
          </a:p>
          <a:p>
            <a:r>
              <a:rPr lang="en-US" dirty="0" err="1"/>
              <a:t>Mảng</a:t>
            </a:r>
            <a:r>
              <a:rPr lang="en-US" dirty="0"/>
              <a:t> </a:t>
            </a:r>
            <a:r>
              <a:rPr lang="en-US" dirty="0" err="1"/>
              <a:t>xuất</a:t>
            </a:r>
            <a:r>
              <a:rPr lang="en-US" dirty="0"/>
              <a:t> </a:t>
            </a:r>
            <a:r>
              <a:rPr lang="en-US" dirty="0" err="1"/>
              <a:t>huyết</a:t>
            </a:r>
            <a:r>
              <a:rPr lang="en-US" dirty="0"/>
              <a:t> ở </a:t>
            </a:r>
            <a:r>
              <a:rPr lang="en-US" dirty="0" err="1"/>
              <a:t>vùng</a:t>
            </a:r>
            <a:r>
              <a:rPr lang="en-US" dirty="0"/>
              <a:t> </a:t>
            </a:r>
            <a:r>
              <a:rPr lang="en-US" dirty="0" err="1"/>
              <a:t>bẹn</a:t>
            </a:r>
            <a:r>
              <a:rPr lang="en-US" dirty="0"/>
              <a:t> T, #10x10cm, </a:t>
            </a:r>
            <a:r>
              <a:rPr lang="en-US" dirty="0" err="1"/>
              <a:t>màu</a:t>
            </a:r>
            <a:r>
              <a:rPr lang="en-US" dirty="0"/>
              <a:t> </a:t>
            </a:r>
            <a:r>
              <a:rPr lang="en-US" dirty="0" err="1"/>
              <a:t>tím</a:t>
            </a:r>
            <a:r>
              <a:rPr lang="en-US" dirty="0"/>
              <a:t>, </a:t>
            </a:r>
            <a:r>
              <a:rPr lang="en-US" dirty="0" err="1"/>
              <a:t>giới</a:t>
            </a:r>
            <a:r>
              <a:rPr lang="en-US" dirty="0"/>
              <a:t> </a:t>
            </a:r>
            <a:r>
              <a:rPr lang="en-US" dirty="0" err="1"/>
              <a:t>hạn</a:t>
            </a:r>
            <a:r>
              <a:rPr lang="en-US" dirty="0"/>
              <a:t> </a:t>
            </a:r>
            <a:r>
              <a:rPr lang="en-US" dirty="0" err="1"/>
              <a:t>rõ</a:t>
            </a:r>
            <a:r>
              <a:rPr lang="en-US" dirty="0"/>
              <a:t>, </a:t>
            </a:r>
            <a:r>
              <a:rPr lang="en-US" dirty="0" err="1"/>
              <a:t>không</a:t>
            </a:r>
            <a:r>
              <a:rPr lang="en-US" dirty="0"/>
              <a:t> </a:t>
            </a:r>
            <a:r>
              <a:rPr lang="en-US" dirty="0" err="1"/>
              <a:t>đối</a:t>
            </a:r>
            <a:r>
              <a:rPr lang="en-US" dirty="0"/>
              <a:t> </a:t>
            </a:r>
            <a:r>
              <a:rPr lang="en-US" dirty="0" err="1"/>
              <a:t>xứng</a:t>
            </a:r>
            <a:r>
              <a:rPr lang="en-US" dirty="0"/>
              <a:t>.</a:t>
            </a:r>
            <a:endParaRPr lang="en-US" dirty="0"/>
          </a:p>
          <a:p>
            <a:pPr marL="0" lvl="0" indent="0">
              <a:buNone/>
            </a:pPr>
            <a:r>
              <a:rPr lang="en-US" dirty="0"/>
              <a:t>6</a:t>
            </a:r>
            <a:r>
              <a:rPr lang="en-US" b="1" dirty="0"/>
              <a:t>.Đầu </a:t>
            </a:r>
            <a:r>
              <a:rPr lang="en-US" b="1" dirty="0" err="1"/>
              <a:t>mặt</a:t>
            </a:r>
            <a:r>
              <a:rPr lang="en-US" b="1" dirty="0"/>
              <a:t> </a:t>
            </a:r>
            <a:r>
              <a:rPr lang="en-US" b="1" dirty="0" err="1"/>
              <a:t>cổ</a:t>
            </a:r>
            <a:endParaRPr lang="en-US" b="1" dirty="0"/>
          </a:p>
          <a:p>
            <a:r>
              <a:rPr lang="en-US" dirty="0" err="1"/>
              <a:t>Không</a:t>
            </a:r>
            <a:r>
              <a:rPr lang="en-US" dirty="0"/>
              <a:t> </a:t>
            </a:r>
            <a:r>
              <a:rPr lang="en-US" dirty="0" err="1"/>
              <a:t>phát</a:t>
            </a:r>
            <a:r>
              <a:rPr lang="en-US" dirty="0"/>
              <a:t> </a:t>
            </a:r>
            <a:r>
              <a:rPr lang="en-US" dirty="0" err="1"/>
              <a:t>hiện</a:t>
            </a:r>
            <a:r>
              <a:rPr lang="en-US" dirty="0"/>
              <a:t> </a:t>
            </a:r>
            <a:r>
              <a:rPr lang="en-US" dirty="0" err="1"/>
              <a:t>xuất</a:t>
            </a:r>
            <a:r>
              <a:rPr lang="en-US" dirty="0"/>
              <a:t> </a:t>
            </a:r>
            <a:r>
              <a:rPr lang="en-US" dirty="0" err="1"/>
              <a:t>hiện</a:t>
            </a:r>
            <a:r>
              <a:rPr lang="en-US" dirty="0"/>
              <a:t> </a:t>
            </a:r>
            <a:r>
              <a:rPr lang="en-US" dirty="0" err="1"/>
              <a:t>niêm</a:t>
            </a:r>
            <a:r>
              <a:rPr lang="en-US" dirty="0"/>
              <a:t> </a:t>
            </a:r>
            <a:r>
              <a:rPr lang="en-US" dirty="0" err="1"/>
              <a:t>mạc</a:t>
            </a:r>
            <a:r>
              <a:rPr lang="en-US" dirty="0"/>
              <a:t> ở </a:t>
            </a:r>
            <a:r>
              <a:rPr lang="en-US" dirty="0" err="1"/>
              <a:t>khoang</a:t>
            </a:r>
            <a:r>
              <a:rPr lang="en-US" dirty="0"/>
              <a:t> </a:t>
            </a:r>
            <a:r>
              <a:rPr lang="en-US" dirty="0" err="1"/>
              <a:t>miêng</a:t>
            </a:r>
            <a:r>
              <a:rPr lang="en-US" dirty="0"/>
              <a:t>, </a:t>
            </a:r>
            <a:r>
              <a:rPr lang="en-US" dirty="0" err="1"/>
              <a:t>mũi</a:t>
            </a:r>
            <a:r>
              <a:rPr lang="en-US" dirty="0"/>
              <a:t> </a:t>
            </a:r>
            <a:r>
              <a:rPr lang="en-US" dirty="0" err="1"/>
              <a:t>và</a:t>
            </a:r>
            <a:r>
              <a:rPr lang="en-US" dirty="0"/>
              <a:t> tai.</a:t>
            </a:r>
            <a:endParaRPr lang="en-US" dirty="0"/>
          </a:p>
          <a:p>
            <a:pPr marL="0" indent="0">
              <a:buNone/>
            </a:pPr>
            <a:endParaRPr lang="en-US" dirty="0"/>
          </a:p>
        </p:txBody>
      </p:sp>
    </p:spTree>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4781</Words>
  <Application>WPS Presentation</Application>
  <PresentationFormat>Màn hình rộng</PresentationFormat>
  <Paragraphs>285</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Calibri Light</vt:lpstr>
      <vt:lpstr>Calibri</vt:lpstr>
      <vt:lpstr>Microsoft YaHei</vt:lpstr>
      <vt:lpstr>Arial Unicode MS</vt:lpstr>
      <vt:lpstr>Times New Roman</vt:lpstr>
      <vt:lpstr>Chủ đề Office</vt:lpstr>
      <vt:lpstr>CASE LÂM SÀNG </vt:lpstr>
      <vt:lpstr>LÍ DO NHẬP VIỆN</vt:lpstr>
      <vt:lpstr>Bệnh sử</vt:lpstr>
      <vt:lpstr>Tình trạng nhập viện</vt:lpstr>
      <vt:lpstr>Tiền căn</vt:lpstr>
      <vt:lpstr>Tiền căn</vt:lpstr>
      <vt:lpstr>KHÁM</vt:lpstr>
      <vt:lpstr>KHÁM</vt:lpstr>
      <vt:lpstr>KHÁM</vt:lpstr>
      <vt:lpstr>TÓM TẮT BỆNH ÁN</vt:lpstr>
      <vt:lpstr>ĐẶT VẤN ĐỀ</vt:lpstr>
      <vt:lpstr>CHẨN ĐOÁN SƠ BỘ</vt:lpstr>
      <vt:lpstr>BIỆN LUẬN</vt:lpstr>
      <vt:lpstr>BIỆN LUẬN</vt:lpstr>
      <vt:lpstr>ĐỀ NGHỊ CLS</vt:lpstr>
      <vt:lpstr>CTM</vt:lpstr>
      <vt:lpstr>PowerPoint 演示文稿</vt:lpstr>
      <vt:lpstr>ĐÔNG MÁU</vt:lpstr>
      <vt:lpstr>CHẨN ĐOÁN XÁC ĐỊNH</vt:lpstr>
      <vt:lpstr>ĐIỀU TRỊ</vt:lpstr>
      <vt:lpstr>ĐIỀU TRỊ</vt:lpstr>
      <vt:lpstr>PHÒNG NGỪA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LÂM SÀNG </dc:title>
  <dc:creator>Van Thai Loc</dc:creator>
  <cp:lastModifiedBy>Asus</cp:lastModifiedBy>
  <cp:revision>2</cp:revision>
  <dcterms:created xsi:type="dcterms:W3CDTF">2021-05-14T05:31:00Z</dcterms:created>
  <dcterms:modified xsi:type="dcterms:W3CDTF">2021-05-14T09:31:43Z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