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3"/>
    <p:sldId id="257" r:id="rId4"/>
    <p:sldId id="258" r:id="rId5"/>
    <p:sldId id="260" r:id="rId6"/>
    <p:sldId id="259" r:id="rId7"/>
    <p:sldId id="262" r:id="rId8"/>
    <p:sldId id="263" r:id="rId9"/>
    <p:sldId id="264" r:id="rId10"/>
    <p:sldId id="265" r:id="rId11"/>
    <p:sldId id="266" r:id="rId12"/>
    <p:sldId id="267" r:id="rId13"/>
    <p:sldId id="268" r:id="rId14"/>
    <p:sldId id="269" r:id="rId15"/>
    <p:sldId id="270" r:id="rId16"/>
    <p:sldId id="271" r:id="rId17"/>
    <p:sldId id="277" r:id="rId18"/>
    <p:sldId id="278" r:id="rId19"/>
    <p:sldId id="273" r:id="rId20"/>
    <p:sldId id="274" r:id="rId21"/>
    <p:sldId id="275"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51" autoAdjust="0"/>
    <p:restoredTop sz="94660"/>
  </p:normalViewPr>
  <p:slideViewPr>
    <p:cSldViewPr snapToGrid="0">
      <p:cViewPr varScale="1">
        <p:scale>
          <a:sx n="116" d="100"/>
          <a:sy n="116" d="100"/>
        </p:scale>
        <p:origin x="44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IgG giảm theo tuổi =&gt; coi chừng suy giảm miễn dịch, có khi nào do dùng cort? đánh giá lại sau khi ngưng thuốc</a:t>
            </a:r>
            <a:endParaRPr lang="en-US"/>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5D732A9F-0098-40CC-A6D9-0B95C388134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DC2FB-8423-435B-B850-55938D439ABE}"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D732A9F-0098-40CC-A6D9-0B95C388134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DC2FB-8423-435B-B850-55938D439ABE}"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D732A9F-0098-40CC-A6D9-0B95C388134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DC2FB-8423-435B-B850-55938D439ABE}"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D732A9F-0098-40CC-A6D9-0B95C388134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DC2FB-8423-435B-B850-55938D439AB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D732A9F-0098-40CC-A6D9-0B95C388134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DC2FB-8423-435B-B850-55938D439ABE}"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5D732A9F-0098-40CC-A6D9-0B95C388134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CDC2FB-8423-435B-B850-55938D439AB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5D732A9F-0098-40CC-A6D9-0B95C388134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CDC2FB-8423-435B-B850-55938D439ABE}"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732A9F-0098-40CC-A6D9-0B95C388134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CDC2FB-8423-435B-B850-55938D439AB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732A9F-0098-40CC-A6D9-0B95C388134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CDC2FB-8423-435B-B850-55938D439AB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D732A9F-0098-40CC-A6D9-0B95C388134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CDC2FB-8423-435B-B850-55938D439AB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D732A9F-0098-40CC-A6D9-0B95C388134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CDC2FB-8423-435B-B850-55938D439ABE}"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732A9F-0098-40CC-A6D9-0B95C3881342}"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CDC2FB-8423-435B-B850-55938D439AB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BỆNH ÁN HUYẾT HỌC</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 TÓM TẮT BỆNH ÁN</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	</a:t>
            </a:r>
            <a:r>
              <a:rPr lang="en-US" dirty="0" err="1"/>
              <a:t>Bé</a:t>
            </a:r>
            <a:r>
              <a:rPr lang="en-US" dirty="0"/>
              <a:t> </a:t>
            </a:r>
            <a:r>
              <a:rPr lang="en-US" dirty="0" err="1"/>
              <a:t>trai</a:t>
            </a:r>
            <a:r>
              <a:rPr lang="en-US" dirty="0"/>
              <a:t>, 11 </a:t>
            </a:r>
            <a:r>
              <a:rPr lang="en-US" dirty="0" err="1"/>
              <a:t>tháng</a:t>
            </a:r>
            <a:r>
              <a:rPr lang="en-US" dirty="0"/>
              <a:t> </a:t>
            </a:r>
            <a:r>
              <a:rPr lang="en-US" dirty="0" err="1"/>
              <a:t>tuổi</a:t>
            </a:r>
            <a:r>
              <a:rPr lang="en-US" dirty="0"/>
              <a:t>, </a:t>
            </a:r>
            <a:r>
              <a:rPr lang="en-US" dirty="0" err="1"/>
              <a:t>nhập</a:t>
            </a:r>
            <a:r>
              <a:rPr lang="en-US" dirty="0"/>
              <a:t> </a:t>
            </a:r>
            <a:r>
              <a:rPr lang="en-US" dirty="0" err="1"/>
              <a:t>viện</a:t>
            </a:r>
            <a:r>
              <a:rPr lang="en-US" dirty="0"/>
              <a:t> </a:t>
            </a:r>
            <a:r>
              <a:rPr lang="en-US" dirty="0" err="1"/>
              <a:t>vì</a:t>
            </a:r>
            <a:r>
              <a:rPr lang="en-US" dirty="0"/>
              <a:t> </a:t>
            </a:r>
            <a:r>
              <a:rPr lang="en-US" dirty="0" err="1"/>
              <a:t>chấm</a:t>
            </a:r>
            <a:r>
              <a:rPr lang="en-US" dirty="0"/>
              <a:t> </a:t>
            </a:r>
            <a:r>
              <a:rPr lang="en-US" dirty="0" err="1"/>
              <a:t>xuất</a:t>
            </a:r>
            <a:r>
              <a:rPr lang="en-US" dirty="0"/>
              <a:t> </a:t>
            </a:r>
            <a:r>
              <a:rPr lang="en-US" dirty="0" err="1"/>
              <a:t>huyết</a:t>
            </a:r>
            <a:r>
              <a:rPr lang="en-US" dirty="0"/>
              <a:t> </a:t>
            </a:r>
            <a:r>
              <a:rPr lang="en-US" dirty="0" err="1"/>
              <a:t>trên</a:t>
            </a:r>
            <a:r>
              <a:rPr lang="en-US" dirty="0"/>
              <a:t> </a:t>
            </a:r>
            <a:r>
              <a:rPr lang="en-US" dirty="0" err="1"/>
              <a:t>mặt</a:t>
            </a:r>
            <a:r>
              <a:rPr lang="en-US" dirty="0"/>
              <a:t> , </a:t>
            </a:r>
            <a:r>
              <a:rPr lang="en-US" dirty="0" err="1"/>
              <a:t>bệnh</a:t>
            </a:r>
            <a:r>
              <a:rPr lang="en-US" dirty="0"/>
              <a:t> </a:t>
            </a:r>
            <a:r>
              <a:rPr lang="en-US" dirty="0" err="1"/>
              <a:t>ở</a:t>
            </a:r>
            <a:r>
              <a:rPr lang="en-US" dirty="0"/>
              <a:t> </a:t>
            </a:r>
            <a:r>
              <a:rPr lang="en-US" dirty="0" err="1"/>
              <a:t>nhà</a:t>
            </a:r>
            <a:r>
              <a:rPr lang="en-US" dirty="0"/>
              <a:t> 1 </a:t>
            </a:r>
            <a:r>
              <a:rPr lang="en-US" dirty="0" err="1"/>
              <a:t>tháng</a:t>
            </a:r>
            <a:r>
              <a:rPr lang="en-US" dirty="0"/>
              <a:t>, </a:t>
            </a:r>
            <a:r>
              <a:rPr lang="en-US" dirty="0" err="1"/>
              <a:t>nằm</a:t>
            </a:r>
            <a:r>
              <a:rPr lang="en-US" dirty="0"/>
              <a:t> </a:t>
            </a:r>
            <a:r>
              <a:rPr lang="en-US" dirty="0" err="1"/>
              <a:t>viện</a:t>
            </a:r>
            <a:r>
              <a:rPr lang="en-US" dirty="0"/>
              <a:t> 4 </a:t>
            </a:r>
            <a:r>
              <a:rPr lang="en-US" dirty="0" err="1"/>
              <a:t>ngày</a:t>
            </a:r>
            <a:r>
              <a:rPr lang="en-US" dirty="0"/>
              <a:t>:</a:t>
            </a:r>
            <a:endParaRPr lang="en-US" dirty="0"/>
          </a:p>
          <a:p>
            <a:pPr marL="0" indent="0">
              <a:buNone/>
            </a:pPr>
            <a:r>
              <a:rPr lang="en-US" dirty="0"/>
              <a:t>TCCN: </a:t>
            </a:r>
            <a:endParaRPr lang="en-US" dirty="0"/>
          </a:p>
          <a:p>
            <a:r>
              <a:rPr lang="en-US" dirty="0" err="1"/>
              <a:t>Chấm</a:t>
            </a:r>
            <a:r>
              <a:rPr lang="en-US" dirty="0"/>
              <a:t> </a:t>
            </a:r>
            <a:r>
              <a:rPr lang="en-US" dirty="0" err="1"/>
              <a:t>xuất</a:t>
            </a:r>
            <a:r>
              <a:rPr lang="en-US" dirty="0"/>
              <a:t> </a:t>
            </a:r>
            <a:r>
              <a:rPr lang="en-US" dirty="0" err="1"/>
              <a:t>huyết</a:t>
            </a:r>
            <a:r>
              <a:rPr lang="en-US" dirty="0"/>
              <a:t> </a:t>
            </a:r>
            <a:r>
              <a:rPr lang="en-US" dirty="0" err="1"/>
              <a:t>rải</a:t>
            </a:r>
            <a:r>
              <a:rPr lang="en-US" dirty="0"/>
              <a:t> </a:t>
            </a:r>
            <a:r>
              <a:rPr lang="en-US" dirty="0" err="1"/>
              <a:t>rác</a:t>
            </a:r>
            <a:r>
              <a:rPr lang="en-US" dirty="0"/>
              <a:t> </a:t>
            </a:r>
            <a:r>
              <a:rPr lang="en-US" dirty="0" err="1"/>
              <a:t>trên</a:t>
            </a:r>
            <a:r>
              <a:rPr lang="en-US" dirty="0"/>
              <a:t> </a:t>
            </a:r>
            <a:r>
              <a:rPr lang="en-US" dirty="0" err="1"/>
              <a:t>mặt</a:t>
            </a:r>
            <a:r>
              <a:rPr lang="en-US" dirty="0"/>
              <a:t> </a:t>
            </a:r>
            <a:r>
              <a:rPr lang="en-US" dirty="0" err="1"/>
              <a:t>được</a:t>
            </a:r>
            <a:r>
              <a:rPr lang="en-US" dirty="0"/>
              <a:t> </a:t>
            </a:r>
            <a:r>
              <a:rPr lang="en-US" dirty="0" err="1"/>
              <a:t>chẩn</a:t>
            </a:r>
            <a:r>
              <a:rPr lang="en-US" dirty="0"/>
              <a:t> </a:t>
            </a:r>
            <a:r>
              <a:rPr lang="en-US" dirty="0" err="1"/>
              <a:t>đoán</a:t>
            </a:r>
            <a:r>
              <a:rPr lang="en-US" dirty="0"/>
              <a:t> XHGTC </a:t>
            </a:r>
            <a:r>
              <a:rPr lang="en-US" dirty="0" err="1"/>
              <a:t>đang</a:t>
            </a:r>
            <a:r>
              <a:rPr lang="en-US" dirty="0"/>
              <a:t> </a:t>
            </a:r>
            <a:r>
              <a:rPr lang="en-US" dirty="0" err="1"/>
              <a:t>được</a:t>
            </a:r>
            <a:r>
              <a:rPr lang="en-US" dirty="0"/>
              <a:t> </a:t>
            </a:r>
            <a:r>
              <a:rPr lang="en-US" dirty="0" err="1"/>
              <a:t>điều</a:t>
            </a:r>
            <a:r>
              <a:rPr lang="en-US" dirty="0"/>
              <a:t> </a:t>
            </a:r>
            <a:r>
              <a:rPr lang="en-US" dirty="0" err="1"/>
              <a:t>trị</a:t>
            </a:r>
            <a:r>
              <a:rPr lang="en-US" dirty="0"/>
              <a:t> Prednisolone</a:t>
            </a:r>
            <a:endParaRPr lang="en-US" dirty="0"/>
          </a:p>
          <a:p>
            <a:r>
              <a:rPr lang="en-US" dirty="0" err="1"/>
              <a:t>Sốt</a:t>
            </a:r>
            <a:r>
              <a:rPr lang="en-US" dirty="0"/>
              <a:t> 2 </a:t>
            </a:r>
            <a:r>
              <a:rPr lang="en-US" dirty="0" err="1"/>
              <a:t>ngày</a:t>
            </a:r>
            <a:endParaRPr lang="en-US" dirty="0"/>
          </a:p>
          <a:p>
            <a:r>
              <a:rPr lang="en-US" dirty="0"/>
              <a:t>Co </a:t>
            </a:r>
            <a:r>
              <a:rPr lang="en-US" dirty="0" err="1"/>
              <a:t>giật</a:t>
            </a:r>
            <a:r>
              <a:rPr lang="en-US" dirty="0"/>
              <a:t> 4 </a:t>
            </a:r>
            <a:r>
              <a:rPr lang="en-US" dirty="0" err="1"/>
              <a:t>lần</a:t>
            </a:r>
            <a:r>
              <a:rPr lang="en-US" dirty="0"/>
              <a:t>/24h</a:t>
            </a:r>
            <a:endParaRPr lang="en-US" dirty="0"/>
          </a:p>
          <a:p>
            <a:r>
              <a:rPr lang="en-US" dirty="0" err="1"/>
              <a:t>Tiêu</a:t>
            </a:r>
            <a:r>
              <a:rPr lang="en-US" dirty="0"/>
              <a:t> </a:t>
            </a:r>
            <a:r>
              <a:rPr lang="en-US" dirty="0" err="1"/>
              <a:t>lỏng</a:t>
            </a:r>
            <a:r>
              <a:rPr lang="en-US" dirty="0"/>
              <a:t> 3 </a:t>
            </a:r>
            <a:r>
              <a:rPr lang="en-US" dirty="0" err="1"/>
              <a:t>lần</a:t>
            </a:r>
            <a:r>
              <a:rPr lang="en-US" dirty="0"/>
              <a:t> </a:t>
            </a:r>
            <a:r>
              <a:rPr lang="en-US" dirty="0" err="1"/>
              <a:t>ít</a:t>
            </a:r>
            <a:r>
              <a:rPr lang="en-US" dirty="0"/>
              <a:t> </a:t>
            </a:r>
            <a:r>
              <a:rPr lang="en-US" dirty="0" err="1"/>
              <a:t>nhầy</a:t>
            </a:r>
            <a:r>
              <a:rPr lang="en-US" dirty="0"/>
              <a:t>, </a:t>
            </a:r>
            <a:r>
              <a:rPr lang="en-US" dirty="0" err="1"/>
              <a:t>không</a:t>
            </a:r>
            <a:r>
              <a:rPr lang="en-US" dirty="0"/>
              <a:t> </a:t>
            </a:r>
            <a:r>
              <a:rPr lang="en-US" dirty="0" err="1"/>
              <a:t>máu</a:t>
            </a:r>
            <a:endParaRPr lang="en-US" dirty="0"/>
          </a:p>
          <a:p>
            <a:r>
              <a:rPr lang="en-US" dirty="0" err="1"/>
              <a:t>Không</a:t>
            </a:r>
            <a:r>
              <a:rPr lang="en-US" dirty="0"/>
              <a:t> </a:t>
            </a:r>
            <a:r>
              <a:rPr lang="en-US" dirty="0" err="1"/>
              <a:t>bú</a:t>
            </a:r>
            <a:r>
              <a:rPr lang="en-US" dirty="0"/>
              <a:t> </a:t>
            </a:r>
            <a:r>
              <a:rPr lang="en-US" dirty="0" err="1"/>
              <a:t>kém</a:t>
            </a:r>
            <a:endParaRPr lang="en-US" dirty="0"/>
          </a:p>
          <a:p>
            <a:r>
              <a:rPr lang="en-US" dirty="0" err="1"/>
              <a:t>SHNV:tỉnh</a:t>
            </a:r>
            <a:r>
              <a:rPr lang="en-US" dirty="0"/>
              <a:t> , </a:t>
            </a:r>
            <a:r>
              <a:rPr lang="en-US" dirty="0" err="1">
                <a:latin typeface="Calibri" panose="020F0502020204030204" pitchFamily="34" charset="0"/>
                <a:cs typeface="Calibri" panose="020F0502020204030204" pitchFamily="34" charset="0"/>
              </a:rPr>
              <a:t>Mạch</a:t>
            </a:r>
            <a:r>
              <a:rPr lang="en-US" dirty="0">
                <a:latin typeface="Calibri" panose="020F0502020204030204" pitchFamily="34" charset="0"/>
                <a:cs typeface="Calibri" panose="020F0502020204030204" pitchFamily="34" charset="0"/>
              </a:rPr>
              <a:t>: 100 l/p, HA </a:t>
            </a:r>
            <a:r>
              <a:rPr lang="en-US" dirty="0" err="1">
                <a:latin typeface="Calibri" panose="020F0502020204030204" pitchFamily="34" charset="0"/>
                <a:cs typeface="Calibri" panose="020F0502020204030204" pitchFamily="34" charset="0"/>
              </a:rPr>
              <a:t>không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đo</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Nhịp</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thở</a:t>
            </a:r>
            <a:r>
              <a:rPr lang="en-US" dirty="0">
                <a:latin typeface="Calibri" panose="020F0502020204030204" pitchFamily="34" charset="0"/>
                <a:cs typeface="Calibri" panose="020F0502020204030204" pitchFamily="34" charset="0"/>
              </a:rPr>
              <a:t>: 40l/p, </a:t>
            </a:r>
            <a:r>
              <a:rPr lang="en-US" dirty="0" err="1">
                <a:latin typeface="Calibri" panose="020F0502020204030204" pitchFamily="34" charset="0"/>
                <a:cs typeface="Calibri" panose="020F0502020204030204" pitchFamily="34" charset="0"/>
              </a:rPr>
              <a:t>Nhiệt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độ</a:t>
            </a:r>
            <a:r>
              <a:rPr lang="en-US" dirty="0">
                <a:latin typeface="Calibri" panose="020F0502020204030204" pitchFamily="34" charset="0"/>
                <a:cs typeface="Calibri" panose="020F0502020204030204" pitchFamily="34" charset="0"/>
              </a:rPr>
              <a:t>: 37 </a:t>
            </a:r>
            <a:r>
              <a:rPr lang="en-US" dirty="0" err="1">
                <a:latin typeface="Calibri" panose="020F0502020204030204" pitchFamily="34" charset="0"/>
                <a:cs typeface="Calibri" panose="020F0502020204030204" pitchFamily="34" charset="0"/>
              </a:rPr>
              <a:t>độ</a:t>
            </a:r>
            <a:r>
              <a:rPr lang="en-US" dirty="0">
                <a:latin typeface="Calibri" panose="020F0502020204030204" pitchFamily="34" charset="0"/>
                <a:cs typeface="Calibri" panose="020F0502020204030204" pitchFamily="34" charset="0"/>
              </a:rPr>
              <a:t> C</a:t>
            </a:r>
            <a:endParaRPr lang="en-US" dirty="0"/>
          </a:p>
          <a:p>
            <a:pPr marL="0" indent="0">
              <a:buNone/>
            </a:pPr>
            <a:r>
              <a:rPr lang="en-US" dirty="0"/>
              <a:t>TCTT: </a:t>
            </a:r>
            <a:endParaRPr lang="en-US" dirty="0"/>
          </a:p>
          <a:p>
            <a:pPr marL="0" indent="0">
              <a:buNone/>
            </a:pPr>
            <a:r>
              <a:rPr lang="en-US" dirty="0"/>
              <a:t>• </a:t>
            </a:r>
            <a:r>
              <a:rPr lang="en-US" dirty="0" err="1"/>
              <a:t>Chấm</a:t>
            </a:r>
            <a:r>
              <a:rPr lang="en-US" dirty="0"/>
              <a:t> XH </a:t>
            </a:r>
            <a:r>
              <a:rPr lang="en-US" dirty="0" err="1"/>
              <a:t>rải</a:t>
            </a:r>
            <a:r>
              <a:rPr lang="en-US" dirty="0"/>
              <a:t> </a:t>
            </a:r>
            <a:r>
              <a:rPr lang="en-US" dirty="0" err="1"/>
              <a:t>rác</a:t>
            </a:r>
            <a:r>
              <a:rPr lang="en-US" dirty="0"/>
              <a:t> </a:t>
            </a:r>
            <a:r>
              <a:rPr lang="en-US" dirty="0" err="1"/>
              <a:t>trên</a:t>
            </a:r>
            <a:r>
              <a:rPr lang="en-US" dirty="0"/>
              <a:t> </a:t>
            </a:r>
            <a:r>
              <a:rPr lang="en-US" dirty="0" err="1"/>
              <a:t>mặt</a:t>
            </a:r>
            <a:endParaRPr lang="en-US" dirty="0"/>
          </a:p>
          <a:p>
            <a:r>
              <a:rPr lang="en-US" dirty="0" err="1"/>
              <a:t>Tỉnh</a:t>
            </a:r>
            <a:r>
              <a:rPr lang="en-US" dirty="0"/>
              <a:t> , da </a:t>
            </a:r>
            <a:r>
              <a:rPr lang="en-US" dirty="0" err="1"/>
              <a:t>niêm</a:t>
            </a:r>
            <a:r>
              <a:rPr lang="en-US" dirty="0"/>
              <a:t> </a:t>
            </a:r>
            <a:r>
              <a:rPr lang="en-US" dirty="0" err="1"/>
              <a:t>hồng</a:t>
            </a:r>
            <a:endParaRPr lang="en-US" dirty="0"/>
          </a:p>
          <a:p>
            <a:r>
              <a:rPr lang="en-US" dirty="0" err="1"/>
              <a:t>Thóp</a:t>
            </a:r>
            <a:r>
              <a:rPr lang="en-US" dirty="0"/>
              <a:t> </a:t>
            </a:r>
            <a:r>
              <a:rPr lang="en-US" dirty="0" err="1"/>
              <a:t>phẳng</a:t>
            </a:r>
            <a:r>
              <a:rPr lang="en-US" dirty="0"/>
              <a:t>, </a:t>
            </a:r>
            <a:r>
              <a:rPr lang="en-US" dirty="0" err="1"/>
              <a:t>không</a:t>
            </a:r>
            <a:r>
              <a:rPr lang="en-US" dirty="0"/>
              <a:t> </a:t>
            </a:r>
            <a:r>
              <a:rPr lang="en-US" dirty="0" err="1"/>
              <a:t>yếu</a:t>
            </a:r>
            <a:r>
              <a:rPr lang="en-US" dirty="0"/>
              <a:t> </a:t>
            </a:r>
            <a:r>
              <a:rPr lang="en-US" dirty="0" err="1"/>
              <a:t>liệt</a:t>
            </a:r>
            <a:r>
              <a:rPr lang="en-US" dirty="0"/>
              <a:t> chi</a:t>
            </a:r>
            <a:endParaRPr lang="en-US" dirty="0"/>
          </a:p>
          <a:p>
            <a:pPr marL="0" indent="0">
              <a:buNone/>
            </a:pPr>
            <a:r>
              <a:rPr lang="en-US" dirty="0"/>
              <a:t>TC: </a:t>
            </a:r>
            <a:r>
              <a:rPr lang="en-US" dirty="0" err="1"/>
              <a:t>không</a:t>
            </a:r>
            <a:r>
              <a:rPr lang="en-US" dirty="0"/>
              <a:t> </a:t>
            </a:r>
            <a:r>
              <a:rPr lang="en-US" dirty="0" err="1"/>
              <a:t>đang</a:t>
            </a:r>
            <a:r>
              <a:rPr lang="en-US" dirty="0"/>
              <a:t> </a:t>
            </a:r>
            <a:r>
              <a:rPr lang="en-US" dirty="0" err="1"/>
              <a:t>dùng</a:t>
            </a:r>
            <a:r>
              <a:rPr lang="en-US" dirty="0"/>
              <a:t> </a:t>
            </a:r>
            <a:r>
              <a:rPr lang="en-US" dirty="0" err="1"/>
              <a:t>thuốc</a:t>
            </a:r>
            <a:r>
              <a:rPr lang="en-US" dirty="0"/>
              <a:t>, </a:t>
            </a:r>
            <a:r>
              <a:rPr lang="en-US" dirty="0" err="1"/>
              <a:t>không</a:t>
            </a:r>
            <a:r>
              <a:rPr lang="en-US" dirty="0"/>
              <a:t> </a:t>
            </a:r>
            <a:r>
              <a:rPr lang="en-US" dirty="0" err="1"/>
              <a:t>ghi</a:t>
            </a:r>
            <a:r>
              <a:rPr lang="en-US" dirty="0"/>
              <a:t> </a:t>
            </a:r>
            <a:r>
              <a:rPr lang="en-US" dirty="0" err="1"/>
              <a:t>nhận</a:t>
            </a:r>
            <a:r>
              <a:rPr lang="en-US" dirty="0"/>
              <a:t> </a:t>
            </a:r>
            <a:r>
              <a:rPr lang="en-US" dirty="0" err="1"/>
              <a:t>chấn</a:t>
            </a:r>
            <a:r>
              <a:rPr lang="en-US" dirty="0"/>
              <a:t> </a:t>
            </a:r>
            <a:r>
              <a:rPr lang="en-US" dirty="0" err="1"/>
              <a:t>thương</a:t>
            </a:r>
            <a:endParaRPr lang="en-US" dirty="0"/>
          </a:p>
          <a:p>
            <a:pPr marL="0" indent="0">
              <a:buNone/>
            </a:pPr>
            <a:endParaRPr lang="en-US" dirty="0"/>
          </a:p>
          <a:p>
            <a:pPr marL="0" indent="0">
              <a:buNone/>
            </a:pPr>
            <a:endParaRPr lang="en-US" dirty="0"/>
          </a:p>
          <a:p>
            <a:pPr marL="0" indent="0">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VII. ĐẶT VẤN ĐỀ</a:t>
            </a:r>
            <a:endParaRPr lang="en-US" dirty="0"/>
          </a:p>
        </p:txBody>
      </p:sp>
      <p:sp>
        <p:nvSpPr>
          <p:cNvPr id="3" name="Content Placeholder 2"/>
          <p:cNvSpPr>
            <a:spLocks noGrp="1"/>
          </p:cNvSpPr>
          <p:nvPr>
            <p:ph idx="1"/>
          </p:nvPr>
        </p:nvSpPr>
        <p:spPr/>
        <p:txBody>
          <a:bodyPr/>
          <a:lstStyle/>
          <a:p>
            <a:pPr marL="0" indent="0">
              <a:buNone/>
            </a:pPr>
            <a:r>
              <a:rPr lang="en-US" dirty="0"/>
              <a:t>1. </a:t>
            </a:r>
            <a:r>
              <a:rPr lang="en-US" dirty="0" err="1"/>
              <a:t>Hội</a:t>
            </a:r>
            <a:r>
              <a:rPr lang="en-US" dirty="0"/>
              <a:t> </a:t>
            </a:r>
            <a:r>
              <a:rPr lang="en-US" dirty="0" err="1"/>
              <a:t>chứng</a:t>
            </a:r>
            <a:r>
              <a:rPr lang="en-US" dirty="0"/>
              <a:t> </a:t>
            </a:r>
            <a:r>
              <a:rPr lang="en-US" dirty="0" err="1"/>
              <a:t>xuất</a:t>
            </a:r>
            <a:r>
              <a:rPr lang="en-US" dirty="0"/>
              <a:t> </a:t>
            </a:r>
            <a:r>
              <a:rPr lang="en-US" dirty="0" err="1"/>
              <a:t>huyết</a:t>
            </a:r>
            <a:endParaRPr lang="en-US" dirty="0"/>
          </a:p>
          <a:p>
            <a:pPr marL="0" indent="0">
              <a:buNone/>
            </a:pPr>
            <a:r>
              <a:rPr lang="en-US" dirty="0"/>
              <a:t>2. </a:t>
            </a:r>
            <a:r>
              <a:rPr lang="en-US" dirty="0" err="1"/>
              <a:t>Sốt</a:t>
            </a:r>
            <a:r>
              <a:rPr lang="en-US" dirty="0"/>
              <a:t> 2 </a:t>
            </a:r>
            <a:r>
              <a:rPr lang="en-US" dirty="0" err="1"/>
              <a:t>ngày</a:t>
            </a:r>
            <a:endParaRPr lang="en-US" dirty="0"/>
          </a:p>
          <a:p>
            <a:pPr marL="0" indent="0">
              <a:buNone/>
            </a:pPr>
            <a:r>
              <a:rPr lang="en-US" dirty="0"/>
              <a:t>3. Co </a:t>
            </a:r>
            <a:r>
              <a:rPr lang="en-US" dirty="0" err="1"/>
              <a:t>giật</a:t>
            </a:r>
            <a:r>
              <a:rPr lang="en-US" dirty="0"/>
              <a:t> 4 </a:t>
            </a:r>
            <a:r>
              <a:rPr lang="en-US" dirty="0" err="1"/>
              <a:t>lần</a:t>
            </a:r>
            <a:r>
              <a:rPr lang="en-US" dirty="0"/>
              <a:t>/24h</a:t>
            </a:r>
            <a:endParaRPr lang="en-US" dirty="0"/>
          </a:p>
          <a:p>
            <a:pPr marL="0" indent="0">
              <a:buNone/>
            </a:pPr>
            <a:r>
              <a:rPr lang="en-US" dirty="0"/>
              <a:t>3. </a:t>
            </a:r>
            <a:r>
              <a:rPr lang="en-US" dirty="0" err="1"/>
              <a:t>Tiêu</a:t>
            </a:r>
            <a:r>
              <a:rPr lang="en-US" dirty="0"/>
              <a:t> </a:t>
            </a:r>
            <a:r>
              <a:rPr lang="en-US" dirty="0" err="1"/>
              <a:t>phân</a:t>
            </a:r>
            <a:r>
              <a:rPr lang="en-US" dirty="0"/>
              <a:t> </a:t>
            </a:r>
            <a:r>
              <a:rPr lang="en-US" dirty="0" err="1"/>
              <a:t>lỏng</a:t>
            </a:r>
            <a:r>
              <a:rPr lang="en-US" dirty="0"/>
              <a:t> 3 </a:t>
            </a:r>
            <a:r>
              <a:rPr lang="en-US" dirty="0" err="1"/>
              <a:t>lần</a:t>
            </a:r>
            <a:endParaRPr lang="en-US" dirty="0"/>
          </a:p>
          <a:p>
            <a:pPr marL="0" indent="0">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VIII. CHẨN ĐOÁN</a:t>
            </a:r>
            <a:endParaRPr lang="en-US" dirty="0"/>
          </a:p>
        </p:txBody>
      </p:sp>
      <p:sp>
        <p:nvSpPr>
          <p:cNvPr id="3" name="Content Placeholder 2"/>
          <p:cNvSpPr>
            <a:spLocks noGrp="1"/>
          </p:cNvSpPr>
          <p:nvPr>
            <p:ph idx="1"/>
          </p:nvPr>
        </p:nvSpPr>
        <p:spPr/>
        <p:txBody>
          <a:bodyPr/>
          <a:lstStyle/>
          <a:p>
            <a:pPr marL="0" indent="0">
              <a:buNone/>
            </a:pPr>
            <a:r>
              <a:rPr lang="en-US" dirty="0"/>
              <a:t>1/ CĐSB: </a:t>
            </a:r>
            <a:r>
              <a:rPr lang="en-US" dirty="0" err="1"/>
              <a:t>Xuất</a:t>
            </a:r>
            <a:r>
              <a:rPr lang="en-US" dirty="0"/>
              <a:t> </a:t>
            </a:r>
            <a:r>
              <a:rPr lang="en-US" dirty="0" err="1"/>
              <a:t>huyết</a:t>
            </a:r>
            <a:r>
              <a:rPr lang="en-US" dirty="0"/>
              <a:t> </a:t>
            </a:r>
            <a:r>
              <a:rPr lang="en-US" dirty="0" err="1"/>
              <a:t>giảm</a:t>
            </a:r>
            <a:r>
              <a:rPr lang="en-US" dirty="0"/>
              <a:t> </a:t>
            </a:r>
            <a:r>
              <a:rPr lang="en-US" dirty="0" err="1"/>
              <a:t>tiểu</a:t>
            </a:r>
            <a:r>
              <a:rPr lang="en-US" dirty="0"/>
              <a:t> </a:t>
            </a:r>
            <a:r>
              <a:rPr lang="en-US" dirty="0" err="1"/>
              <a:t>cầu</a:t>
            </a:r>
            <a:r>
              <a:rPr lang="en-US" dirty="0"/>
              <a:t> </a:t>
            </a:r>
            <a:r>
              <a:rPr lang="en-US" dirty="0" err="1"/>
              <a:t>miễn</a:t>
            </a:r>
            <a:r>
              <a:rPr lang="en-US" dirty="0"/>
              <a:t> </a:t>
            </a:r>
            <a:r>
              <a:rPr lang="en-US" dirty="0" err="1"/>
              <a:t>dịch</a:t>
            </a:r>
            <a:r>
              <a:rPr lang="en-US" dirty="0"/>
              <a:t> </a:t>
            </a:r>
            <a:r>
              <a:rPr lang="en-US" dirty="0" err="1"/>
              <a:t>mức</a:t>
            </a:r>
            <a:r>
              <a:rPr lang="en-US" dirty="0"/>
              <a:t> </a:t>
            </a:r>
            <a:r>
              <a:rPr lang="en-US" dirty="0" err="1"/>
              <a:t>độ</a:t>
            </a:r>
            <a:r>
              <a:rPr lang="en-US" dirty="0"/>
              <a:t> </a:t>
            </a:r>
            <a:r>
              <a:rPr lang="en-US" dirty="0" err="1"/>
              <a:t>nhẹ</a:t>
            </a:r>
            <a:r>
              <a:rPr lang="en-US" dirty="0"/>
              <a:t> – </a:t>
            </a:r>
            <a:r>
              <a:rPr lang="en-US" dirty="0" err="1"/>
              <a:t>Nhiễm</a:t>
            </a:r>
            <a:r>
              <a:rPr lang="en-US" dirty="0"/>
              <a:t> </a:t>
            </a:r>
            <a:r>
              <a:rPr lang="en-US" dirty="0" err="1"/>
              <a:t>trùng</a:t>
            </a:r>
            <a:r>
              <a:rPr lang="en-US" dirty="0"/>
              <a:t> </a:t>
            </a:r>
            <a:r>
              <a:rPr lang="en-US" dirty="0" err="1"/>
              <a:t>tiêu</a:t>
            </a:r>
            <a:r>
              <a:rPr lang="en-US" dirty="0"/>
              <a:t> </a:t>
            </a:r>
            <a:r>
              <a:rPr lang="en-US" dirty="0" err="1"/>
              <a:t>hoá</a:t>
            </a:r>
            <a:r>
              <a:rPr lang="en-US" dirty="0"/>
              <a:t>.</a:t>
            </a:r>
            <a:endParaRPr lang="en-US" dirty="0"/>
          </a:p>
          <a:p>
            <a:pPr marL="0" indent="0">
              <a:buNone/>
            </a:pPr>
            <a:endParaRPr lang="en-US" dirty="0"/>
          </a:p>
          <a:p>
            <a:pPr marL="0" indent="0">
              <a:buNone/>
            </a:pPr>
            <a:r>
              <a:rPr lang="en-US" dirty="0"/>
              <a:t>2/ CĐPB: </a:t>
            </a:r>
            <a:endParaRPr lang="en-US" dirty="0"/>
          </a:p>
          <a:p>
            <a:pPr marL="0" indent="0">
              <a:buNone/>
            </a:pPr>
            <a:r>
              <a:rPr lang="en-US" dirty="0" err="1"/>
              <a:t>Xuất</a:t>
            </a:r>
            <a:r>
              <a:rPr lang="en-US" dirty="0"/>
              <a:t> </a:t>
            </a:r>
            <a:r>
              <a:rPr lang="en-US" dirty="0" err="1"/>
              <a:t>huyết</a:t>
            </a:r>
            <a:r>
              <a:rPr lang="en-US" dirty="0"/>
              <a:t> </a:t>
            </a:r>
            <a:r>
              <a:rPr lang="en-US" dirty="0" err="1"/>
              <a:t>nội</a:t>
            </a:r>
            <a:r>
              <a:rPr lang="en-US" dirty="0"/>
              <a:t> </a:t>
            </a:r>
            <a:r>
              <a:rPr lang="en-US" dirty="0" err="1"/>
              <a:t>sọ</a:t>
            </a:r>
            <a:r>
              <a:rPr lang="en-US" dirty="0"/>
              <a:t> / </a:t>
            </a:r>
            <a:r>
              <a:rPr lang="en-US" dirty="0" err="1"/>
              <a:t>Xuất</a:t>
            </a:r>
            <a:r>
              <a:rPr lang="en-US" dirty="0"/>
              <a:t> </a:t>
            </a:r>
            <a:r>
              <a:rPr lang="en-US" dirty="0" err="1"/>
              <a:t>huyết</a:t>
            </a:r>
            <a:r>
              <a:rPr lang="en-US" dirty="0"/>
              <a:t> </a:t>
            </a:r>
            <a:r>
              <a:rPr lang="en-US" dirty="0" err="1"/>
              <a:t>giảm</a:t>
            </a:r>
            <a:r>
              <a:rPr lang="en-US" dirty="0"/>
              <a:t> </a:t>
            </a:r>
            <a:r>
              <a:rPr lang="en-US" dirty="0" err="1"/>
              <a:t>tiểu</a:t>
            </a:r>
            <a:r>
              <a:rPr lang="en-US" dirty="0"/>
              <a:t> </a:t>
            </a:r>
            <a:r>
              <a:rPr lang="en-US" dirty="0" err="1"/>
              <a:t>cầu</a:t>
            </a:r>
            <a:r>
              <a:rPr lang="en-US" dirty="0"/>
              <a:t> </a:t>
            </a:r>
            <a:r>
              <a:rPr lang="en-US" dirty="0" err="1"/>
              <a:t>miễn</a:t>
            </a:r>
            <a:r>
              <a:rPr lang="en-US" dirty="0"/>
              <a:t> </a:t>
            </a:r>
            <a:r>
              <a:rPr lang="en-US" dirty="0" err="1"/>
              <a:t>dịch</a:t>
            </a:r>
            <a:r>
              <a:rPr lang="en-US" dirty="0"/>
              <a:t> </a:t>
            </a:r>
            <a:r>
              <a:rPr lang="en-US" dirty="0" err="1"/>
              <a:t>mức</a:t>
            </a:r>
            <a:r>
              <a:rPr lang="en-US" dirty="0"/>
              <a:t> </a:t>
            </a:r>
            <a:r>
              <a:rPr lang="en-US" dirty="0" err="1"/>
              <a:t>độ</a:t>
            </a:r>
            <a:r>
              <a:rPr lang="en-US" dirty="0"/>
              <a:t> </a:t>
            </a:r>
            <a:r>
              <a:rPr lang="en-US" dirty="0" err="1"/>
              <a:t>nặng</a:t>
            </a:r>
            <a:r>
              <a:rPr lang="en-US" dirty="0"/>
              <a:t>– </a:t>
            </a:r>
            <a:r>
              <a:rPr lang="en-US" dirty="0" err="1"/>
              <a:t>Nhiễm</a:t>
            </a:r>
            <a:r>
              <a:rPr lang="en-US" dirty="0"/>
              <a:t> </a:t>
            </a:r>
            <a:r>
              <a:rPr lang="en-US" dirty="0" err="1"/>
              <a:t>trùng</a:t>
            </a:r>
            <a:r>
              <a:rPr lang="en-US" dirty="0"/>
              <a:t> </a:t>
            </a:r>
            <a:r>
              <a:rPr lang="en-US" dirty="0" err="1"/>
              <a:t>tiêu</a:t>
            </a:r>
            <a:r>
              <a:rPr lang="en-US" dirty="0"/>
              <a:t> </a:t>
            </a:r>
            <a:r>
              <a:rPr lang="en-US" dirty="0" err="1"/>
              <a:t>hoá</a:t>
            </a:r>
            <a:r>
              <a:rPr lang="en-US" dirty="0"/>
              <a:t> </a:t>
            </a:r>
            <a:endParaRPr lang="en-US" dirty="0"/>
          </a:p>
          <a:p>
            <a:pPr marL="0" indent="0">
              <a:buNone/>
            </a:pPr>
            <a:endParaRPr lang="en-US" dirty="0"/>
          </a:p>
          <a:p>
            <a:pPr marL="0" indent="0">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IX. BIỆN LUẬN:</a:t>
            </a:r>
            <a:endParaRPr lang="en-US" dirty="0"/>
          </a:p>
        </p:txBody>
      </p:sp>
      <p:sp>
        <p:nvSpPr>
          <p:cNvPr id="3" name="Content Placeholder 2"/>
          <p:cNvSpPr>
            <a:spLocks noGrp="1"/>
          </p:cNvSpPr>
          <p:nvPr>
            <p:ph idx="1"/>
          </p:nvPr>
        </p:nvSpPr>
        <p:spPr/>
        <p:txBody>
          <a:bodyPr>
            <a:normAutofit/>
          </a:bodyPr>
          <a:lstStyle/>
          <a:p>
            <a:pPr marL="0" indent="0">
              <a:buNone/>
            </a:pPr>
            <a:r>
              <a:rPr lang="en-US" dirty="0"/>
              <a:t>1/ </a:t>
            </a:r>
            <a:r>
              <a:rPr lang="en-US" dirty="0" err="1"/>
              <a:t>Hội</a:t>
            </a:r>
            <a:r>
              <a:rPr lang="en-US" dirty="0"/>
              <a:t> </a:t>
            </a:r>
            <a:r>
              <a:rPr lang="en-US" dirty="0" err="1"/>
              <a:t>chứng</a:t>
            </a:r>
            <a:r>
              <a:rPr lang="en-US" dirty="0"/>
              <a:t> </a:t>
            </a:r>
            <a:r>
              <a:rPr lang="en-US" dirty="0" err="1"/>
              <a:t>xuất</a:t>
            </a:r>
            <a:r>
              <a:rPr lang="en-US" dirty="0"/>
              <a:t> </a:t>
            </a:r>
            <a:r>
              <a:rPr lang="en-US" dirty="0" err="1"/>
              <a:t>huyết</a:t>
            </a:r>
            <a:r>
              <a:rPr lang="en-US" dirty="0"/>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Bệnh</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nhân</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này</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nghĩ</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có</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xuất</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huyết</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vì</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xuất</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hiện</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trên</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da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các</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chấm</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đỏ</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không</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mất</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đi</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dưới</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áp</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lực</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thay</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đổi</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màu</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sắc</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theo</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thời</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gian</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Nguyên</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nhân</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gây</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xuất</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huyết</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trên</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ca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này</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fontAlgn="base">
              <a:lnSpc>
                <a:spcPct val="107000"/>
              </a:lnSpc>
              <a:spcBef>
                <a:spcPts val="5"/>
              </a:spcBef>
              <a:spcAft>
                <a:spcPts val="0"/>
              </a:spcAft>
              <a:buNone/>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 </a:t>
            </a:r>
            <a:r>
              <a:rPr lang="en-US" sz="18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Mắc</a:t>
            </a: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phải</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Bệnh</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nhân</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không</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chấn</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thương</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không</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dùng</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thuốc</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gần</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đây</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nên</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không</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nghĩ</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fontAlgn="base">
              <a:lnSpc>
                <a:spcPct val="107000"/>
              </a:lnSpc>
              <a:spcBef>
                <a:spcPts val="5"/>
              </a:spcBef>
              <a:spcAft>
                <a:spcPts val="0"/>
              </a:spcAft>
              <a:buNone/>
            </a:pPr>
            <a:r>
              <a:rPr lang="en-US" sz="18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b/ </a:t>
            </a:r>
            <a:r>
              <a:rPr lang="en-US" sz="18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Rối</a:t>
            </a: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loạn</a:t>
            </a: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đông</a:t>
            </a: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cầm</a:t>
            </a: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máu</a:t>
            </a: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ban </a:t>
            </a:r>
            <a:r>
              <a:rPr lang="en-US" sz="18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đầu</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Bệnh</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nhân</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xuất</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huyết</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tự</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nhiên</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xuất</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huyế</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dạng</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chấm</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trên</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da,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tự</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cầm</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nên</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nghĩ</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nhiều</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do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rối</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loạn</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đông</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cầm</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máu</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ban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đầu</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285750" fontAlgn="base">
              <a:lnSpc>
                <a:spcPct val="107000"/>
              </a:lnSpc>
              <a:spcBef>
                <a:spcPts val="5"/>
              </a:spcBef>
            </a:pPr>
            <a:r>
              <a:rPr lang="en-US" sz="18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Thành</a:t>
            </a: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mạch</a:t>
            </a: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fontAlgn="base">
              <a:lnSpc>
                <a:spcPct val="107000"/>
              </a:lnSpc>
              <a:spcBef>
                <a:spcPts val="5"/>
              </a:spcBef>
              <a:spcAft>
                <a:spcPts val="0"/>
              </a:spcAft>
              <a:buNone/>
            </a:pPr>
            <a:r>
              <a:rPr lang="en-US"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Henoch-</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Schonlein</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purpura: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không</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nghĩ</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do ko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xuất</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huyết</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dạng</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mang</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găng</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mang</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vớ</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không</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đau</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bụng</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không</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đau</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khớp</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không</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tiểu</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máu</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fontAlgn="base">
              <a:lnSpc>
                <a:spcPct val="107000"/>
              </a:lnSpc>
              <a:spcBef>
                <a:spcPts val="5"/>
              </a:spcBef>
              <a:spcAft>
                <a:spcPts val="0"/>
              </a:spcAft>
              <a:buNone/>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Ehler</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Danlos: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không</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nghĩ</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do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trẻ</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không</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có</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khớp</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lỏng</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lẻo</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không</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da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tăng</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đàn</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hồi</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không</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có</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vết</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thương</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lâu</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lành</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IX. BIỆN LUẬN:</a:t>
            </a:r>
            <a:endParaRPr lang="en-US" dirty="0"/>
          </a:p>
        </p:txBody>
      </p:sp>
      <p:sp>
        <p:nvSpPr>
          <p:cNvPr id="3" name="Content Placeholder 2"/>
          <p:cNvSpPr>
            <a:spLocks noGrp="1"/>
          </p:cNvSpPr>
          <p:nvPr>
            <p:ph idx="1"/>
          </p:nvPr>
        </p:nvSpPr>
        <p:spPr>
          <a:xfrm>
            <a:off x="304800" y="1438275"/>
            <a:ext cx="11887200" cy="4738688"/>
          </a:xfrm>
        </p:spPr>
        <p:txBody>
          <a:bodyPr>
            <a:noAutofit/>
          </a:bodyPr>
          <a:lstStyle/>
          <a:p>
            <a:pPr marL="514350" indent="-285750" fontAlgn="base">
              <a:lnSpc>
                <a:spcPct val="107000"/>
              </a:lnSpc>
              <a:spcBef>
                <a:spcPts val="5"/>
              </a:spcBef>
            </a:pPr>
            <a:r>
              <a:rPr lang="en-US" sz="13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Tiểu</a:t>
            </a:r>
            <a:r>
              <a:rPr lang="en-US" sz="13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cầu</a:t>
            </a:r>
            <a:r>
              <a:rPr lang="en-US" sz="13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marR="0" indent="0" fontAlgn="base">
              <a:lnSpc>
                <a:spcPct val="107000"/>
              </a:lnSpc>
              <a:spcBef>
                <a:spcPts val="5"/>
              </a:spcBef>
              <a:spcAft>
                <a:spcPts val="0"/>
              </a:spcAft>
              <a:buNone/>
            </a:pPr>
            <a:r>
              <a:rPr lang="en-US" sz="13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Số</a:t>
            </a:r>
            <a:r>
              <a:rPr lang="en-US" sz="13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lượng</a:t>
            </a:r>
            <a:r>
              <a:rPr lang="en-US" sz="13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tiểu</a:t>
            </a:r>
            <a:r>
              <a:rPr lang="en-US" sz="13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cầu</a:t>
            </a:r>
            <a:r>
              <a:rPr lang="en-US" sz="13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marR="0" indent="0" fontAlgn="base">
              <a:lnSpc>
                <a:spcPct val="107000"/>
              </a:lnSpc>
              <a:spcBef>
                <a:spcPts val="5"/>
              </a:spcBef>
              <a:spcAft>
                <a:spcPts val="0"/>
              </a:spcAft>
              <a:buNone/>
            </a:pP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Giảm</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sản</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xuất</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marR="0" indent="0" fontAlgn="base">
              <a:lnSpc>
                <a:spcPct val="107000"/>
              </a:lnSpc>
              <a:spcBef>
                <a:spcPts val="5"/>
              </a:spcBef>
              <a:spcAft>
                <a:spcPts val="0"/>
              </a:spcAft>
              <a:buNone/>
            </a:pPr>
            <a:r>
              <a:rPr lang="en-US" sz="13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13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XHGTCMD: </a:t>
            </a:r>
            <a:r>
              <a:rPr lang="en-US" sz="13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Phù</a:t>
            </a:r>
            <a:r>
              <a:rPr lang="en-US" sz="13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hợp</a:t>
            </a:r>
            <a:r>
              <a:rPr lang="en-US" sz="13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vì</a:t>
            </a:r>
            <a:r>
              <a:rPr lang="en-US" sz="13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xuất</a:t>
            </a:r>
            <a:r>
              <a:rPr lang="en-US" sz="13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hiện</a:t>
            </a:r>
            <a:r>
              <a:rPr lang="en-US" sz="13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đột</a:t>
            </a:r>
            <a:r>
              <a:rPr lang="en-US" sz="13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ngột</a:t>
            </a:r>
            <a:r>
              <a:rPr lang="en-US" sz="13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trên</a:t>
            </a:r>
            <a:r>
              <a:rPr lang="en-US" sz="13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một</a:t>
            </a:r>
            <a:r>
              <a:rPr lang="en-US" sz="13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bệnh</a:t>
            </a:r>
            <a:r>
              <a:rPr lang="en-US" sz="13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nhân</a:t>
            </a:r>
            <a:r>
              <a:rPr lang="en-US" sz="13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khỏe</a:t>
            </a:r>
            <a:r>
              <a:rPr lang="en-US" sz="13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mạnh</a:t>
            </a:r>
            <a:r>
              <a:rPr lang="en-US" sz="13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không</a:t>
            </a:r>
            <a:r>
              <a:rPr lang="en-US" sz="13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sốt</a:t>
            </a:r>
            <a:r>
              <a:rPr lang="en-US" sz="13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không</a:t>
            </a:r>
            <a:r>
              <a:rPr lang="en-US" sz="13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thiếu</a:t>
            </a:r>
            <a:r>
              <a:rPr lang="en-US" sz="13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máu</a:t>
            </a:r>
            <a:r>
              <a:rPr lang="en-US" sz="13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không</a:t>
            </a:r>
            <a:r>
              <a:rPr lang="en-US" sz="13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đau</a:t>
            </a:r>
            <a:r>
              <a:rPr lang="en-US" sz="13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nhức</a:t>
            </a:r>
            <a:r>
              <a:rPr lang="en-US" sz="13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xương</a:t>
            </a:r>
            <a:r>
              <a:rPr lang="en-US" sz="13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khám</a:t>
            </a:r>
            <a:r>
              <a:rPr lang="en-US" sz="13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không</a:t>
            </a:r>
            <a:r>
              <a:rPr lang="en-US" sz="13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thấy</a:t>
            </a:r>
            <a:r>
              <a:rPr lang="en-US" sz="13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gan</a:t>
            </a:r>
            <a:r>
              <a:rPr lang="en-US" sz="13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to </a:t>
            </a:r>
            <a:r>
              <a:rPr lang="en-US" sz="13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lách</a:t>
            </a:r>
            <a:r>
              <a:rPr lang="en-US" sz="13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to. </a:t>
            </a:r>
            <a:endParaRPr lang="en-US" sz="1300" b="1" dirty="0">
              <a:latin typeface="Calibri" panose="020F0502020204030204" pitchFamily="34" charset="0"/>
              <a:ea typeface="Calibri" panose="020F0502020204030204" pitchFamily="34" charset="0"/>
              <a:cs typeface="Times New Roman" panose="02020603050405020304" pitchFamily="18" charset="0"/>
            </a:endParaRPr>
          </a:p>
          <a:p>
            <a:pPr marR="0" indent="0" fontAlgn="base">
              <a:lnSpc>
                <a:spcPct val="107000"/>
              </a:lnSpc>
              <a:spcBef>
                <a:spcPts val="5"/>
              </a:spcBef>
              <a:spcAft>
                <a:spcPts val="0"/>
              </a:spcAft>
              <a:buNone/>
            </a:pP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3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Suy</a:t>
            </a:r>
            <a:r>
              <a:rPr lang="en-US" sz="13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tủy</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xơ</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tủy</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ức</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chế</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tùy</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do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nhiễm</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trùng</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hoặc</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nhiễm</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siêu</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vi: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ít</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nghĩ</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vì</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trước</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a:solidFill>
                  <a:srgbClr val="000000"/>
                </a:solidFill>
                <a:latin typeface="Calibri" panose="020F0502020204030204" pitchFamily="34" charset="0"/>
                <a:ea typeface="Calibri" panose="020F0502020204030204" pitchFamily="34" charset="0"/>
                <a:cs typeface="Times New Roman" panose="02020603050405020304" pitchFamily="18" charset="0"/>
              </a:rPr>
              <a:t>XH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trẻ</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không</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có</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hội</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chứng</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nhiễm</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trùng</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nhiễm</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siêu</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vị</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marR="0" indent="0" fontAlgn="base">
              <a:lnSpc>
                <a:spcPct val="107000"/>
              </a:lnSpc>
              <a:spcBef>
                <a:spcPts val="5"/>
              </a:spcBef>
              <a:spcAft>
                <a:spcPts val="0"/>
              </a:spcAft>
              <a:buNone/>
            </a:pPr>
            <a:r>
              <a:rPr lang="en-US" sz="13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Ác</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tính</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Ít</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nghĩ</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vì</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trẻ</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không</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có</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triệu</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chứng</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toàn</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thân</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R="0" indent="0" fontAlgn="base">
              <a:lnSpc>
                <a:spcPct val="107000"/>
              </a:lnSpc>
              <a:spcBef>
                <a:spcPts val="5"/>
              </a:spcBef>
              <a:spcAft>
                <a:spcPts val="0"/>
              </a:spcAft>
              <a:buNone/>
            </a:pP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marR="0" indent="0" fontAlgn="base">
              <a:lnSpc>
                <a:spcPct val="107000"/>
              </a:lnSpc>
              <a:spcBef>
                <a:spcPts val="5"/>
              </a:spcBef>
              <a:spcAft>
                <a:spcPts val="0"/>
              </a:spcAft>
              <a:buNone/>
            </a:pPr>
            <a:r>
              <a:rPr lang="en-US" sz="13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Tăng</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phá</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hủy</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indent="0" fontAlgn="base">
              <a:lnSpc>
                <a:spcPct val="107000"/>
              </a:lnSpc>
              <a:spcBef>
                <a:spcPts val="5"/>
              </a:spcBef>
              <a:spcAft>
                <a:spcPts val="0"/>
              </a:spcAft>
              <a:buNone/>
            </a:pP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Bệnh</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nhân</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hiện</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không</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có</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van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nhân</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tạo</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indent="0" fontAlgn="base">
              <a:lnSpc>
                <a:spcPct val="107000"/>
              </a:lnSpc>
              <a:spcBef>
                <a:spcPts val="5"/>
              </a:spcBef>
              <a:spcAft>
                <a:spcPts val="0"/>
              </a:spcAft>
              <a:buNone/>
            </a:pP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Các</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bệnh</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miễn</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dịch</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ít</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nghĩ</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nhưng</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không</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loại</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trừ</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fontAlgn="base">
              <a:lnSpc>
                <a:spcPct val="107000"/>
              </a:lnSpc>
              <a:spcBef>
                <a:spcPts val="5"/>
              </a:spcBef>
              <a:spcAft>
                <a:spcPts val="0"/>
              </a:spcAft>
              <a:buNone/>
            </a:pPr>
            <a:endParaRPr lang="en-US" sz="13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0" marR="0" indent="0" fontAlgn="base">
              <a:lnSpc>
                <a:spcPct val="107000"/>
              </a:lnSpc>
              <a:spcBef>
                <a:spcPts val="5"/>
              </a:spcBef>
              <a:spcAft>
                <a:spcPts val="0"/>
              </a:spcAft>
              <a:buNone/>
            </a:pP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Tăng</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bắt</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giữ</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fontAlgn="base">
              <a:lnSpc>
                <a:spcPct val="107000"/>
              </a:lnSpc>
              <a:spcBef>
                <a:spcPts val="5"/>
              </a:spcBef>
              <a:spcAft>
                <a:spcPts val="0"/>
              </a:spcAft>
              <a:buNone/>
            </a:pPr>
            <a:r>
              <a:rPr lang="en-US" sz="13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Cường</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lách</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hiện</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khám</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không</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có</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lách</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to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nên</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không</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nghĩ</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fontAlgn="base">
              <a:lnSpc>
                <a:spcPct val="107000"/>
              </a:lnSpc>
              <a:spcBef>
                <a:spcPts val="5"/>
              </a:spcBef>
              <a:spcAft>
                <a:spcPts val="0"/>
              </a:spcAft>
              <a:buNone/>
            </a:pP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fontAlgn="base">
              <a:lnSpc>
                <a:spcPct val="107000"/>
              </a:lnSpc>
              <a:spcBef>
                <a:spcPts val="5"/>
              </a:spcBef>
              <a:spcAft>
                <a:spcPts val="0"/>
              </a:spcAft>
              <a:buNone/>
            </a:pPr>
            <a:r>
              <a:rPr lang="en-US" sz="13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Tăng</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tiêu</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thụ</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fontAlgn="base">
              <a:lnSpc>
                <a:spcPct val="107000"/>
              </a:lnSpc>
              <a:spcBef>
                <a:spcPts val="5"/>
              </a:spcBef>
              <a:spcAft>
                <a:spcPts val="0"/>
              </a:spcAft>
              <a:buNone/>
            </a:pPr>
            <a:r>
              <a:rPr lang="en-US" sz="13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DIC: </a:t>
            </a:r>
            <a:r>
              <a:rPr lang="vi-VN"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lâm sàng BN tổng trạng ổn, chỉ có chấm xuất huyết rải rác trên mặt nên không nghĩ</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fontAlgn="base">
              <a:lnSpc>
                <a:spcPct val="107000"/>
              </a:lnSpc>
              <a:spcBef>
                <a:spcPts val="5"/>
              </a:spcBef>
              <a:spcAft>
                <a:spcPts val="0"/>
              </a:spcAft>
              <a:buNone/>
            </a:pPr>
            <a:r>
              <a:rPr lang="en-US" sz="13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vi-VN"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TTP, HUS: bệnh nhân nay có sốt, có tiêu chảy phân lỏng nhưng không có máu, lâm sàng ko có triệu chứng tán huyết, suy gan, tiểu bình thường nên ít nghĩ</a:t>
            </a: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fontAlgn="base">
              <a:lnSpc>
                <a:spcPct val="107000"/>
              </a:lnSpc>
              <a:spcBef>
                <a:spcPts val="5"/>
              </a:spcBef>
              <a:spcAft>
                <a:spcPts val="0"/>
              </a:spcAft>
              <a:buNone/>
            </a:pP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fontAlgn="base">
              <a:lnSpc>
                <a:spcPct val="107000"/>
              </a:lnSpc>
              <a:spcBef>
                <a:spcPts val="5"/>
              </a:spcBef>
              <a:spcAft>
                <a:spcPts val="0"/>
              </a:spcAft>
              <a:buNone/>
            </a:pPr>
            <a:r>
              <a:rPr lang="en-US" sz="13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13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Chất</a:t>
            </a:r>
            <a:r>
              <a:rPr lang="en-US" sz="13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lượng</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fontAlgn="base">
              <a:lnSpc>
                <a:spcPct val="107000"/>
              </a:lnSpc>
              <a:spcBef>
                <a:spcPts val="5"/>
              </a:spcBef>
              <a:spcAft>
                <a:spcPts val="0"/>
              </a:spcAft>
              <a:buNone/>
            </a:pPr>
            <a:r>
              <a:rPr lang="en-US" sz="13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Bẩm</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sinh</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hiện</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tại</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ít</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nghĩ</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các</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hội</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chứng</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Benard</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Soulier</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Glanzeman</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TC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rỗng</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TC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xám</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fontAlgn="base">
              <a:lnSpc>
                <a:spcPct val="107000"/>
              </a:lnSpc>
              <a:spcBef>
                <a:spcPts val="5"/>
              </a:spcBef>
              <a:spcAft>
                <a:spcPts val="0"/>
              </a:spcAft>
              <a:buNone/>
            </a:pPr>
            <a:r>
              <a:rPr lang="en-US" sz="13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Mắc</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phải</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BN ko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sử</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dụng</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thuốc</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gần</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đây</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nên</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không</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nghĩ</a:t>
            </a: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fontAlgn="base">
              <a:lnSpc>
                <a:spcPct val="107000"/>
              </a:lnSpc>
              <a:spcBef>
                <a:spcPts val="5"/>
              </a:spcBef>
              <a:spcAft>
                <a:spcPts val="0"/>
              </a:spcAft>
              <a:buNone/>
            </a:pP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fontAlgn="base">
              <a:lnSpc>
                <a:spcPct val="107000"/>
              </a:lnSpc>
              <a:spcBef>
                <a:spcPts val="5"/>
              </a:spcBef>
              <a:spcAft>
                <a:spcPts val="0"/>
              </a:spcAft>
              <a:buNone/>
            </a:pPr>
            <a:r>
              <a:rPr lang="en-US" sz="13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13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Giảm</a:t>
            </a:r>
            <a:r>
              <a:rPr lang="en-US" sz="13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chất</a:t>
            </a:r>
            <a:r>
              <a:rPr lang="en-US" sz="13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lượng</a:t>
            </a:r>
            <a:r>
              <a:rPr lang="en-US" sz="13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3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số</a:t>
            </a:r>
            <a:r>
              <a:rPr lang="en-US" sz="13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lượng</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Wiskot</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Andric Syndrome : ko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nghĩ</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do BN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thường</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đi</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cầu</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ra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máu</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không</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chàm</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không</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nhiễm</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trùng</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tái</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đi</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tái</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3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lại</a:t>
            </a:r>
            <a:r>
              <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3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IX. BIỆN LUẬN:</a:t>
            </a:r>
            <a:endParaRPr lang="en-US" dirty="0"/>
          </a:p>
        </p:txBody>
      </p:sp>
      <p:sp>
        <p:nvSpPr>
          <p:cNvPr id="3" name="Content Placeholder 2"/>
          <p:cNvSpPr>
            <a:spLocks noGrp="1"/>
          </p:cNvSpPr>
          <p:nvPr>
            <p:ph idx="1"/>
          </p:nvPr>
        </p:nvSpPr>
        <p:spPr/>
        <p:txBody>
          <a:bodyPr/>
          <a:lstStyle/>
          <a:p>
            <a:pPr marL="0" indent="0">
              <a:buNone/>
            </a:pPr>
            <a:r>
              <a:rPr lang="en-US" dirty="0"/>
              <a:t>1/ </a:t>
            </a:r>
            <a:r>
              <a:rPr lang="en-US" dirty="0" err="1"/>
              <a:t>Hội</a:t>
            </a:r>
            <a:r>
              <a:rPr lang="en-US" dirty="0"/>
              <a:t> </a:t>
            </a:r>
            <a:r>
              <a:rPr lang="en-US" dirty="0" err="1"/>
              <a:t>chứng</a:t>
            </a:r>
            <a:r>
              <a:rPr lang="en-US" dirty="0"/>
              <a:t> </a:t>
            </a:r>
            <a:r>
              <a:rPr lang="en-US" dirty="0" err="1"/>
              <a:t>xuất</a:t>
            </a:r>
            <a:r>
              <a:rPr lang="en-US" dirty="0"/>
              <a:t> </a:t>
            </a:r>
            <a:r>
              <a:rPr lang="en-US" dirty="0" err="1"/>
              <a:t>huyết</a:t>
            </a:r>
            <a:r>
              <a:rPr lang="en-US" dirty="0"/>
              <a:t>:</a:t>
            </a:r>
            <a:endParaRPr lang="en-US" dirty="0"/>
          </a:p>
          <a:p>
            <a:pPr marL="0" indent="0">
              <a:buNone/>
            </a:pPr>
            <a:r>
              <a:rPr lang="en-US" sz="18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c/</a:t>
            </a:r>
            <a:r>
              <a:rPr lang="en-US" sz="18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Rối</a:t>
            </a: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loạn</a:t>
            </a: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đông</a:t>
            </a: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máu</a:t>
            </a: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huyết</a:t>
            </a: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tương</a:t>
            </a: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hiện</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tại</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ít</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nghĩ</a:t>
            </a:r>
            <a:r>
              <a:rPr lang="vi-V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vì lâm sàng không phù hợp , không có tiền căn sử dụng thuốc.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2/ Sốt 2 ngày</a:t>
            </a:r>
            <a:endParaRPr lang="en-US" dirty="0"/>
          </a:p>
          <a:p>
            <a:pPr marL="0" indent="0">
              <a:buNone/>
            </a:pPr>
            <a:r>
              <a:rPr lang="en-US" dirty="0"/>
              <a:t>-Nhiễm trùng</a:t>
            </a:r>
            <a:endParaRPr lang="en-US" dirty="0"/>
          </a:p>
          <a:p>
            <a:pPr marL="0" indent="0">
              <a:buNone/>
            </a:pPr>
            <a:r>
              <a:rPr lang="en-US" dirty="0"/>
              <a:t>+Tiêu hoá: bé đi tiêu lỏng 3 lần, nhầy máu (?) và không có triệu chứng cơ quan khác nên nghĩ nhiều sốt là do nhiễm trùng từ đường tiêu hoá</a:t>
            </a:r>
            <a:endParaRPr lang="en-US" dirty="0"/>
          </a:p>
          <a:p>
            <a:pPr marL="0" indent="0">
              <a:buNone/>
            </a:pPr>
            <a:r>
              <a:rPr lang="en-US" dirty="0"/>
              <a:t>+Hệ TKTW: bé có co giật, nhưng tổng trạng ổn, tỉnh, không bú kém, thóp phẳng, nên chưa nghĩa</a:t>
            </a:r>
            <a:endParaRPr lang="en-US" dirty="0"/>
          </a:p>
          <a:p>
            <a:pPr marL="0" indent="0">
              <a:buNone/>
            </a:pPr>
            <a:r>
              <a:rPr lang="en-US" dirty="0"/>
              <a:t>-Không nhiễm: bé sốt 2 ngày, nhưng kèm theo xuất huyết do giảm tiểu cầu 1 tháng, hiện chưa ghi nhận triệu chứng khác như hồng ban, sưng khớp,… nên chưa nghĩ có bệnh lý hệ thống</a:t>
            </a:r>
            <a:endParaRPr lang="en-US" dirty="0"/>
          </a:p>
          <a:p>
            <a:pPr marL="0" indent="0">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3/ Co giật 4 lần/2 ngày sốt</a:t>
            </a:r>
            <a:endParaRPr lang="en-US" dirty="0"/>
          </a:p>
          <a:p>
            <a:pPr marL="0" indent="0">
              <a:buNone/>
            </a:pPr>
            <a:r>
              <a:rPr lang="en-US" dirty="0"/>
              <a:t>-NTHTKTW: đã bl</a:t>
            </a:r>
            <a:endParaRPr lang="en-US" dirty="0"/>
          </a:p>
          <a:p>
            <a:pPr marL="0" indent="0">
              <a:buNone/>
            </a:pPr>
            <a:r>
              <a:rPr lang="en-US" dirty="0"/>
              <a:t>-Xuất huyết não: Bé co giật/ XHGTC nhưng hiện tỉnh, không yếu liệt, nên ít nghĩ</a:t>
            </a:r>
            <a:endParaRPr lang="en-US" dirty="0"/>
          </a:p>
          <a:p>
            <a:pPr marL="0" indent="0">
              <a:buNone/>
            </a:pPr>
            <a:r>
              <a:rPr lang="en-US" dirty="0"/>
              <a:t>-Chấn thương đầu, ngộ độc: không nghĩ</a:t>
            </a:r>
            <a:endParaRPr lang="en-US" dirty="0"/>
          </a:p>
          <a:p>
            <a:pPr marL="0" indent="0">
              <a:buNone/>
            </a:pPr>
            <a:r>
              <a:rPr lang="en-US" dirty="0"/>
              <a:t>-U não: hiện bé tỉnh, không yếu liệt, không dấu thần kinh định vị khác nên không nghĩ</a:t>
            </a:r>
            <a:endParaRPr lang="en-US" dirty="0"/>
          </a:p>
          <a:p>
            <a:pPr marL="0" indent="0">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 ĐỀ NGHỊ CLS</a:t>
            </a:r>
            <a:endParaRPr lang="en-US" dirty="0"/>
          </a:p>
        </p:txBody>
      </p:sp>
      <p:sp>
        <p:nvSpPr>
          <p:cNvPr id="3" name="Content Placeholder 2"/>
          <p:cNvSpPr>
            <a:spLocks noGrp="1"/>
          </p:cNvSpPr>
          <p:nvPr>
            <p:ph idx="1"/>
          </p:nvPr>
        </p:nvSpPr>
        <p:spPr/>
        <p:txBody>
          <a:bodyPr/>
          <a:lstStyle/>
          <a:p>
            <a:pPr marL="0" indent="0">
              <a:buNone/>
            </a:pPr>
            <a:r>
              <a:rPr lang="en-US" dirty="0"/>
              <a:t>CLS </a:t>
            </a:r>
            <a:r>
              <a:rPr lang="en-US" dirty="0" err="1"/>
              <a:t>chẩn</a:t>
            </a:r>
            <a:r>
              <a:rPr lang="en-US" dirty="0"/>
              <a:t> </a:t>
            </a:r>
            <a:r>
              <a:rPr lang="en-US" dirty="0" err="1"/>
              <a:t>đoán</a:t>
            </a:r>
            <a:r>
              <a:rPr lang="en-US" dirty="0"/>
              <a:t>: CTM, CRP, </a:t>
            </a:r>
            <a:r>
              <a:rPr lang="en-US" dirty="0" err="1"/>
              <a:t>Soi</a:t>
            </a:r>
            <a:r>
              <a:rPr lang="en-US" dirty="0"/>
              <a:t> </a:t>
            </a:r>
            <a:r>
              <a:rPr lang="en-US" dirty="0" err="1"/>
              <a:t>phân</a:t>
            </a:r>
            <a:r>
              <a:rPr lang="en-US" dirty="0"/>
              <a:t>, </a:t>
            </a:r>
            <a:r>
              <a:rPr lang="en-US" dirty="0" err="1"/>
              <a:t>siêu</a:t>
            </a:r>
            <a:r>
              <a:rPr lang="en-US" dirty="0"/>
              <a:t> </a:t>
            </a:r>
            <a:r>
              <a:rPr lang="en-US" dirty="0" err="1"/>
              <a:t>âm</a:t>
            </a:r>
            <a:r>
              <a:rPr lang="en-US" dirty="0"/>
              <a:t> </a:t>
            </a:r>
            <a:r>
              <a:rPr lang="en-US" dirty="0" err="1"/>
              <a:t>xuyên</a:t>
            </a:r>
            <a:r>
              <a:rPr lang="en-US" dirty="0"/>
              <a:t> </a:t>
            </a:r>
            <a:r>
              <a:rPr lang="en-US" dirty="0" err="1"/>
              <a:t>thóp</a:t>
            </a:r>
            <a:r>
              <a:rPr lang="en-US" dirty="0"/>
              <a:t>, </a:t>
            </a:r>
            <a:r>
              <a:rPr lang="en-US" dirty="0" err="1"/>
              <a:t>phết</a:t>
            </a:r>
            <a:r>
              <a:rPr lang="en-US" dirty="0"/>
              <a:t> </a:t>
            </a:r>
            <a:r>
              <a:rPr lang="en-US" dirty="0" err="1"/>
              <a:t>máu</a:t>
            </a:r>
            <a:r>
              <a:rPr lang="en-US" dirty="0"/>
              <a:t> </a:t>
            </a:r>
            <a:r>
              <a:rPr lang="en-US" dirty="0" err="1"/>
              <a:t>ngoại</a:t>
            </a:r>
            <a:r>
              <a:rPr lang="en-US" dirty="0"/>
              <a:t> </a:t>
            </a:r>
            <a:r>
              <a:rPr lang="en-US" dirty="0" err="1"/>
              <a:t>biên</a:t>
            </a:r>
            <a:endParaRPr lang="en-US" dirty="0"/>
          </a:p>
          <a:p>
            <a:pPr marL="0" indent="0">
              <a:buNone/>
            </a:pPr>
            <a:r>
              <a:rPr lang="en-US" dirty="0"/>
              <a:t>CLS </a:t>
            </a:r>
            <a:r>
              <a:rPr lang="en-US" dirty="0" err="1"/>
              <a:t>Khác</a:t>
            </a:r>
            <a:r>
              <a:rPr lang="en-US" dirty="0"/>
              <a:t>: </a:t>
            </a:r>
            <a:r>
              <a:rPr lang="en-US" dirty="0" err="1"/>
              <a:t>Đông</a:t>
            </a:r>
            <a:r>
              <a:rPr lang="en-US" dirty="0"/>
              <a:t> </a:t>
            </a:r>
            <a:r>
              <a:rPr lang="en-US" dirty="0" err="1"/>
              <a:t>máu</a:t>
            </a:r>
            <a:r>
              <a:rPr lang="en-US" dirty="0"/>
              <a:t> </a:t>
            </a:r>
            <a:r>
              <a:rPr lang="en-US" dirty="0" err="1"/>
              <a:t>toàn</a:t>
            </a:r>
            <a:r>
              <a:rPr lang="en-US" dirty="0"/>
              <a:t> </a:t>
            </a:r>
            <a:r>
              <a:rPr lang="en-US" dirty="0" err="1"/>
              <a:t>bộ</a:t>
            </a:r>
            <a:r>
              <a:rPr lang="en-US" dirty="0"/>
              <a:t>, fibrinogen, AST, ALT, </a:t>
            </a:r>
            <a:r>
              <a:rPr lang="en-US" dirty="0" err="1"/>
              <a:t>ure</a:t>
            </a:r>
            <a:r>
              <a:rPr lang="en-US" dirty="0"/>
              <a:t>, </a:t>
            </a:r>
            <a:r>
              <a:rPr lang="en-US" dirty="0" err="1"/>
              <a:t>creatinin</a:t>
            </a:r>
            <a:r>
              <a:rPr lang="en-US" dirty="0"/>
              <a:t> </a:t>
            </a:r>
            <a:r>
              <a:rPr lang="en-US" dirty="0" err="1"/>
              <a:t>máu</a:t>
            </a:r>
            <a:r>
              <a:rPr lang="en-US" dirty="0"/>
              <a:t> , ion </a:t>
            </a:r>
            <a:r>
              <a:rPr lang="en-US" dirty="0" err="1"/>
              <a:t>đồ</a:t>
            </a:r>
            <a:endParaRPr lang="en-US" dirty="0"/>
          </a:p>
          <a:p>
            <a:pPr marL="0" indent="0">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 ĐỀ NGHỊ CLS</a:t>
            </a:r>
            <a:endParaRPr lang="en-US" dirty="0"/>
          </a:p>
        </p:txBody>
      </p:sp>
      <p:graphicFrame>
        <p:nvGraphicFramePr>
          <p:cNvPr id="4" name="Content Placeholder 3"/>
          <p:cNvGraphicFramePr>
            <a:graphicFrameLocks noGrp="1"/>
          </p:cNvGraphicFramePr>
          <p:nvPr>
            <p:ph sz="half" idx="1"/>
          </p:nvPr>
        </p:nvGraphicFramePr>
        <p:xfrm>
          <a:off x="657225" y="1510029"/>
          <a:ext cx="5181597" cy="4881250"/>
        </p:xfrm>
        <a:graphic>
          <a:graphicData uri="http://schemas.openxmlformats.org/drawingml/2006/table">
            <a:tbl>
              <a:tblPr firstRow="1" firstCol="1" bandRow="1">
                <a:tableStyleId>{5C22544A-7EE6-4342-B048-85BDC9FD1C3A}</a:tableStyleId>
              </a:tblPr>
              <a:tblGrid>
                <a:gridCol w="1033870"/>
                <a:gridCol w="949755"/>
                <a:gridCol w="799493"/>
                <a:gridCol w="799493"/>
                <a:gridCol w="799493"/>
                <a:gridCol w="799493"/>
              </a:tblGrid>
              <a:tr h="655790">
                <a:tc>
                  <a:txBody>
                    <a:bodyPr/>
                    <a:lstStyle/>
                    <a:p>
                      <a:pPr marL="0" marR="0" algn="ctr">
                        <a:lnSpc>
                          <a:spcPct val="107000"/>
                        </a:lnSpc>
                        <a:spcBef>
                          <a:spcPts val="0"/>
                        </a:spcBef>
                        <a:spcAft>
                          <a:spcPts val="0"/>
                        </a:spcAft>
                        <a:tabLst>
                          <a:tab pos="914400" algn="l"/>
                        </a:tabLst>
                      </a:pPr>
                      <a:r>
                        <a:rPr lang="en-US" sz="1200">
                          <a:effectLst/>
                        </a:rPr>
                        <a:t>Đại lượng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tabLst>
                          <a:tab pos="914400" algn="l"/>
                        </a:tabLst>
                      </a:pPr>
                      <a:r>
                        <a:rPr lang="en-US" sz="1200">
                          <a:effectLst/>
                        </a:rPr>
                        <a:t>8h22</a:t>
                      </a:r>
                      <a:endParaRPr lang="en-US" sz="1000">
                        <a:effectLst/>
                      </a:endParaRPr>
                    </a:p>
                    <a:p>
                      <a:pPr marL="0" marR="0" algn="ctr">
                        <a:lnSpc>
                          <a:spcPct val="107000"/>
                        </a:lnSpc>
                        <a:spcBef>
                          <a:spcPts val="0"/>
                        </a:spcBef>
                        <a:spcAft>
                          <a:spcPts val="0"/>
                        </a:spcAft>
                        <a:tabLst>
                          <a:tab pos="914400" algn="l"/>
                        </a:tabLst>
                      </a:pPr>
                      <a:r>
                        <a:rPr lang="en-US" sz="1200">
                          <a:effectLst/>
                        </a:rPr>
                        <a:t>Ngày 15/4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tabLst>
                          <a:tab pos="914400" algn="l"/>
                        </a:tabLst>
                      </a:pPr>
                      <a:r>
                        <a:rPr lang="en-US" sz="1200" dirty="0">
                          <a:effectLst/>
                        </a:rPr>
                        <a:t>23h45 </a:t>
                      </a:r>
                      <a:endParaRPr lang="en-US" sz="1000" dirty="0">
                        <a:effectLst/>
                      </a:endParaRPr>
                    </a:p>
                    <a:p>
                      <a:pPr marL="0" marR="0" algn="ctr">
                        <a:lnSpc>
                          <a:spcPct val="107000"/>
                        </a:lnSpc>
                        <a:spcBef>
                          <a:spcPts val="0"/>
                        </a:spcBef>
                        <a:spcAft>
                          <a:spcPts val="0"/>
                        </a:spcAft>
                        <a:tabLst>
                          <a:tab pos="914400" algn="l"/>
                        </a:tabLst>
                      </a:pPr>
                      <a:r>
                        <a:rPr lang="en-US" sz="1200" dirty="0">
                          <a:effectLst/>
                        </a:rPr>
                        <a:t>Ngày</a:t>
                      </a:r>
                      <a:endParaRPr lang="en-US" sz="1000" dirty="0">
                        <a:effectLst/>
                      </a:endParaRPr>
                    </a:p>
                    <a:p>
                      <a:pPr marL="0" marR="0" algn="ctr">
                        <a:lnSpc>
                          <a:spcPct val="107000"/>
                        </a:lnSpc>
                        <a:spcBef>
                          <a:spcPts val="0"/>
                        </a:spcBef>
                        <a:spcAft>
                          <a:spcPts val="0"/>
                        </a:spcAft>
                        <a:tabLst>
                          <a:tab pos="914400" algn="l"/>
                        </a:tabLst>
                      </a:pPr>
                      <a:r>
                        <a:rPr lang="en-US" sz="1200" dirty="0">
                          <a:effectLst/>
                        </a:rPr>
                        <a:t>15/4</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tabLst>
                          <a:tab pos="914400" algn="l"/>
                        </a:tabLst>
                      </a:pPr>
                      <a:r>
                        <a:rPr lang="en-US" sz="1200">
                          <a:effectLst/>
                        </a:rPr>
                        <a:t>10h20 ngày 16/4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tabLst>
                          <a:tab pos="914400" algn="l"/>
                        </a:tabLst>
                      </a:pPr>
                      <a:r>
                        <a:rPr lang="en-US" sz="1200">
                          <a:effectLst/>
                        </a:rPr>
                        <a:t>8h24 </a:t>
                      </a:r>
                      <a:endParaRPr lang="en-US" sz="1000">
                        <a:effectLst/>
                      </a:endParaRPr>
                    </a:p>
                    <a:p>
                      <a:pPr marL="0" marR="0" algn="ctr">
                        <a:lnSpc>
                          <a:spcPct val="107000"/>
                        </a:lnSpc>
                        <a:spcBef>
                          <a:spcPts val="0"/>
                        </a:spcBef>
                        <a:spcAft>
                          <a:spcPts val="0"/>
                        </a:spcAft>
                        <a:tabLst>
                          <a:tab pos="914400" algn="l"/>
                        </a:tabLst>
                      </a:pPr>
                      <a:r>
                        <a:rPr lang="en-US" sz="1200">
                          <a:effectLst/>
                        </a:rPr>
                        <a:t>Ngày 18/4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tabLst>
                          <a:tab pos="914400" algn="l"/>
                        </a:tabLst>
                      </a:pPr>
                      <a:r>
                        <a:rPr lang="en-US" sz="1200">
                          <a:effectLst/>
                        </a:rPr>
                        <a:t>Đơn vị</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r>
              <a:tr h="211273">
                <a:tc>
                  <a:txBody>
                    <a:bodyPr/>
                    <a:lstStyle/>
                    <a:p>
                      <a:pPr marL="0" marR="0">
                        <a:lnSpc>
                          <a:spcPct val="107000"/>
                        </a:lnSpc>
                        <a:spcBef>
                          <a:spcPts val="0"/>
                        </a:spcBef>
                        <a:spcAft>
                          <a:spcPts val="0"/>
                        </a:spcAft>
                        <a:tabLst>
                          <a:tab pos="914400" algn="l"/>
                        </a:tabLst>
                      </a:pPr>
                      <a:r>
                        <a:rPr lang="en-US" sz="1200">
                          <a:effectLst/>
                        </a:rPr>
                        <a:t>WBC</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tabLst>
                          <a:tab pos="914400" algn="l"/>
                        </a:tabLst>
                      </a:pPr>
                      <a:r>
                        <a:rPr lang="en-US" sz="1200">
                          <a:effectLst/>
                        </a:rPr>
                        <a:t>8.16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tabLst>
                          <a:tab pos="914400" algn="l"/>
                        </a:tabLst>
                      </a:pPr>
                      <a:r>
                        <a:rPr lang="en-US" sz="1200">
                          <a:effectLst/>
                        </a:rPr>
                        <a:t>14.28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tabLst>
                          <a:tab pos="914400" algn="l"/>
                        </a:tabLst>
                      </a:pPr>
                      <a:r>
                        <a:rPr lang="en-US" sz="1200">
                          <a:effectLst/>
                        </a:rPr>
                        <a:t>9,23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tabLst>
                          <a:tab pos="914400" algn="l"/>
                        </a:tabLst>
                      </a:pPr>
                      <a:r>
                        <a:rPr lang="en-US" sz="1200" dirty="0">
                          <a:effectLst/>
                        </a:rPr>
                        <a:t>8.71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tabLst>
                          <a:tab pos="914400" algn="l"/>
                        </a:tabLst>
                      </a:pPr>
                      <a:r>
                        <a:rPr lang="en-US" sz="1200">
                          <a:effectLst/>
                        </a:rPr>
                        <a:t>K/uL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r>
              <a:tr h="211273">
                <a:tc>
                  <a:txBody>
                    <a:bodyPr/>
                    <a:lstStyle/>
                    <a:p>
                      <a:pPr marL="0" marR="0">
                        <a:lnSpc>
                          <a:spcPct val="107000"/>
                        </a:lnSpc>
                        <a:spcBef>
                          <a:spcPts val="0"/>
                        </a:spcBef>
                        <a:spcAft>
                          <a:spcPts val="0"/>
                        </a:spcAft>
                        <a:tabLst>
                          <a:tab pos="914400" algn="l"/>
                        </a:tabLst>
                      </a:pPr>
                      <a:r>
                        <a:rPr lang="en-US" sz="1200">
                          <a:effectLst/>
                        </a:rPr>
                        <a:t>%NEU</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tabLst>
                          <a:tab pos="914400" algn="l"/>
                        </a:tabLst>
                      </a:pPr>
                      <a:r>
                        <a:rPr lang="en-US" sz="1200">
                          <a:effectLst/>
                        </a:rPr>
                        <a:t>26.7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tabLst>
                          <a:tab pos="914400" algn="l"/>
                        </a:tabLst>
                      </a:pPr>
                      <a:r>
                        <a:rPr lang="en-US" sz="1200">
                          <a:effectLst/>
                        </a:rPr>
                        <a:t>28.4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tabLst>
                          <a:tab pos="914400" algn="l"/>
                        </a:tabLst>
                      </a:pPr>
                      <a:r>
                        <a:rPr lang="en-US" sz="1200">
                          <a:effectLst/>
                        </a:rPr>
                        <a:t>30.1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tabLst>
                          <a:tab pos="914400" algn="l"/>
                        </a:tabLst>
                      </a:pPr>
                      <a:r>
                        <a:rPr lang="en-US" sz="1200">
                          <a:effectLst/>
                        </a:rPr>
                        <a:t>25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tabLst>
                          <a:tab pos="914400" algn="l"/>
                        </a:tabLst>
                      </a:pPr>
                      <a:r>
                        <a:rPr lang="en-US" sz="1200">
                          <a:effectLst/>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r>
              <a:tr h="211273">
                <a:tc>
                  <a:txBody>
                    <a:bodyPr/>
                    <a:lstStyle/>
                    <a:p>
                      <a:pPr marL="0" marR="0">
                        <a:lnSpc>
                          <a:spcPct val="107000"/>
                        </a:lnSpc>
                        <a:spcBef>
                          <a:spcPts val="0"/>
                        </a:spcBef>
                        <a:spcAft>
                          <a:spcPts val="0"/>
                        </a:spcAft>
                        <a:tabLst>
                          <a:tab pos="914400" algn="l"/>
                        </a:tabLst>
                      </a:pPr>
                      <a:r>
                        <a:rPr lang="en-US" sz="1200">
                          <a:effectLst/>
                        </a:rPr>
                        <a:t>%LYM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tabLst>
                          <a:tab pos="914400" algn="l"/>
                        </a:tabLst>
                      </a:pPr>
                      <a:r>
                        <a:rPr lang="en-US" sz="1200">
                          <a:effectLst/>
                        </a:rPr>
                        <a:t>51.0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52.5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45.2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57.8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r>
              <a:tr h="211273">
                <a:tc>
                  <a:txBody>
                    <a:bodyPr/>
                    <a:lstStyle/>
                    <a:p>
                      <a:pPr marL="0" marR="0">
                        <a:lnSpc>
                          <a:spcPct val="107000"/>
                        </a:lnSpc>
                        <a:spcBef>
                          <a:spcPts val="0"/>
                        </a:spcBef>
                        <a:spcAft>
                          <a:spcPts val="0"/>
                        </a:spcAft>
                        <a:tabLst>
                          <a:tab pos="914400" algn="l"/>
                        </a:tabLst>
                      </a:pPr>
                      <a:r>
                        <a:rPr lang="en-US" sz="1200">
                          <a:effectLst/>
                        </a:rPr>
                        <a:t>%MONO</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tabLst>
                          <a:tab pos="914400" algn="l"/>
                        </a:tabLst>
                      </a:pPr>
                      <a:r>
                        <a:rPr lang="en-US" sz="1200">
                          <a:effectLst/>
                        </a:rPr>
                        <a:t>19.7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18,2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23.8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16.3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r>
              <a:tr h="211273">
                <a:tc>
                  <a:txBody>
                    <a:bodyPr/>
                    <a:lstStyle/>
                    <a:p>
                      <a:pPr marL="0" marR="0">
                        <a:lnSpc>
                          <a:spcPct val="107000"/>
                        </a:lnSpc>
                        <a:spcBef>
                          <a:spcPts val="0"/>
                        </a:spcBef>
                        <a:spcAft>
                          <a:spcPts val="0"/>
                        </a:spcAft>
                        <a:tabLst>
                          <a:tab pos="914400" algn="l"/>
                        </a:tabLst>
                      </a:pPr>
                      <a:r>
                        <a:rPr lang="en-US" sz="1200">
                          <a:effectLst/>
                        </a:rPr>
                        <a:t>%EOS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tabLst>
                          <a:tab pos="914400" algn="l"/>
                        </a:tabLst>
                      </a:pPr>
                      <a:r>
                        <a:rPr lang="en-US" sz="1200">
                          <a:effectLst/>
                        </a:rPr>
                        <a:t>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0.2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0.0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0.3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r>
              <a:tr h="211273">
                <a:tc>
                  <a:txBody>
                    <a:bodyPr/>
                    <a:lstStyle/>
                    <a:p>
                      <a:pPr marL="0" marR="0">
                        <a:lnSpc>
                          <a:spcPct val="107000"/>
                        </a:lnSpc>
                        <a:spcBef>
                          <a:spcPts val="0"/>
                        </a:spcBef>
                        <a:spcAft>
                          <a:spcPts val="0"/>
                        </a:spcAft>
                        <a:tabLst>
                          <a:tab pos="914400" algn="l"/>
                        </a:tabLst>
                      </a:pPr>
                      <a:r>
                        <a:rPr lang="en-US" sz="1200">
                          <a:effectLst/>
                        </a:rPr>
                        <a:t>%BASO</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tabLst>
                          <a:tab pos="914400" algn="l"/>
                        </a:tabLst>
                      </a:pPr>
                      <a:r>
                        <a:rPr lang="en-US" sz="1200">
                          <a:effectLst/>
                        </a:rPr>
                        <a:t>0.78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0.7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0.9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0.6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r>
              <a:tr h="211273">
                <a:tc>
                  <a:txBody>
                    <a:bodyPr/>
                    <a:lstStyle/>
                    <a:p>
                      <a:pPr marL="0" marR="0">
                        <a:lnSpc>
                          <a:spcPct val="107000"/>
                        </a:lnSpc>
                        <a:spcBef>
                          <a:spcPts val="0"/>
                        </a:spcBef>
                        <a:spcAft>
                          <a:spcPts val="0"/>
                        </a:spcAft>
                        <a:tabLst>
                          <a:tab pos="914400" algn="l"/>
                        </a:tabLst>
                      </a:pPr>
                      <a:r>
                        <a:rPr lang="en-US" sz="1200">
                          <a:effectLst/>
                        </a:rPr>
                        <a:t>#NEU</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tabLst>
                          <a:tab pos="914400" algn="l"/>
                        </a:tabLst>
                      </a:pPr>
                      <a:r>
                        <a:rPr lang="en-US" sz="1200" dirty="0">
                          <a:effectLst/>
                        </a:rPr>
                        <a:t>2.18</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4.05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2.78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2.18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K/uL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r>
              <a:tr h="211273">
                <a:tc>
                  <a:txBody>
                    <a:bodyPr/>
                    <a:lstStyle/>
                    <a:p>
                      <a:pPr marL="0" marR="0">
                        <a:lnSpc>
                          <a:spcPct val="107000"/>
                        </a:lnSpc>
                        <a:spcBef>
                          <a:spcPts val="0"/>
                        </a:spcBef>
                        <a:spcAft>
                          <a:spcPts val="0"/>
                        </a:spcAft>
                        <a:tabLst>
                          <a:tab pos="914400" algn="l"/>
                        </a:tabLst>
                      </a:pPr>
                      <a:r>
                        <a:rPr lang="en-US" sz="1200">
                          <a:effectLst/>
                        </a:rPr>
                        <a:t>#LYM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tabLst>
                          <a:tab pos="914400" algn="l"/>
                        </a:tabLst>
                      </a:pPr>
                      <a:r>
                        <a:rPr lang="en-US" sz="1200">
                          <a:effectLst/>
                        </a:rPr>
                        <a:t>4.16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7.5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4.17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5.04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K/uL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r>
              <a:tr h="211273">
                <a:tc>
                  <a:txBody>
                    <a:bodyPr/>
                    <a:lstStyle/>
                    <a:p>
                      <a:pPr marL="0" marR="0">
                        <a:lnSpc>
                          <a:spcPct val="107000"/>
                        </a:lnSpc>
                        <a:spcBef>
                          <a:spcPts val="0"/>
                        </a:spcBef>
                        <a:spcAft>
                          <a:spcPts val="0"/>
                        </a:spcAft>
                        <a:tabLst>
                          <a:tab pos="914400" algn="l"/>
                        </a:tabLst>
                      </a:pPr>
                      <a:r>
                        <a:rPr lang="en-US" sz="1200">
                          <a:effectLst/>
                        </a:rPr>
                        <a:t>#MONO</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tabLst>
                          <a:tab pos="914400" algn="l"/>
                        </a:tabLst>
                      </a:pPr>
                      <a:r>
                        <a:rPr lang="en-US" sz="1200">
                          <a:effectLst/>
                        </a:rPr>
                        <a:t>1.61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2.6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2.2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1.41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K/uL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r>
              <a:tr h="211273">
                <a:tc>
                  <a:txBody>
                    <a:bodyPr/>
                    <a:lstStyle/>
                    <a:p>
                      <a:pPr marL="0" marR="0">
                        <a:lnSpc>
                          <a:spcPct val="107000"/>
                        </a:lnSpc>
                        <a:spcBef>
                          <a:spcPts val="0"/>
                        </a:spcBef>
                        <a:spcAft>
                          <a:spcPts val="0"/>
                        </a:spcAft>
                        <a:tabLst>
                          <a:tab pos="914400" algn="l"/>
                        </a:tabLst>
                      </a:pPr>
                      <a:r>
                        <a:rPr lang="en-US" sz="1200">
                          <a:effectLst/>
                        </a:rPr>
                        <a:t>#EOS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tabLst>
                          <a:tab pos="914400" algn="l"/>
                        </a:tabLst>
                      </a:pPr>
                      <a:r>
                        <a:rPr lang="en-US" sz="1200">
                          <a:effectLst/>
                        </a:rPr>
                        <a:t>0.15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0.03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0.0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0.03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K/uL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r>
              <a:tr h="211273">
                <a:tc>
                  <a:txBody>
                    <a:bodyPr/>
                    <a:lstStyle/>
                    <a:p>
                      <a:pPr marL="0" marR="0">
                        <a:lnSpc>
                          <a:spcPct val="107000"/>
                        </a:lnSpc>
                        <a:spcBef>
                          <a:spcPts val="0"/>
                        </a:spcBef>
                        <a:spcAft>
                          <a:spcPts val="0"/>
                        </a:spcAft>
                        <a:tabLst>
                          <a:tab pos="914400" algn="l"/>
                        </a:tabLst>
                      </a:pPr>
                      <a:r>
                        <a:rPr lang="en-US" sz="1200">
                          <a:effectLst/>
                        </a:rPr>
                        <a:t>#BASO</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tabLst>
                          <a:tab pos="914400" algn="l"/>
                        </a:tabLst>
                      </a:pPr>
                      <a:r>
                        <a:rPr lang="en-US" sz="1200">
                          <a:effectLst/>
                        </a:rPr>
                        <a:t>0.06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0.1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0.08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0.05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r>
              <a:tr h="211273">
                <a:tc>
                  <a:txBody>
                    <a:bodyPr/>
                    <a:lstStyle/>
                    <a:p>
                      <a:pPr marL="0" marR="0">
                        <a:lnSpc>
                          <a:spcPct val="107000"/>
                        </a:lnSpc>
                        <a:spcBef>
                          <a:spcPts val="0"/>
                        </a:spcBef>
                        <a:spcAft>
                          <a:spcPts val="0"/>
                        </a:spcAft>
                        <a:tabLst>
                          <a:tab pos="914400" algn="l"/>
                        </a:tabLst>
                      </a:pPr>
                      <a:r>
                        <a:rPr lang="en-US" sz="1200">
                          <a:effectLst/>
                        </a:rPr>
                        <a:t>RBC</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tabLst>
                          <a:tab pos="914400" algn="l"/>
                        </a:tabLst>
                      </a:pPr>
                      <a:r>
                        <a:rPr lang="en-US" sz="1200">
                          <a:effectLst/>
                        </a:rPr>
                        <a:t>4.64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4.99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5.41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4.49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M/uL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r>
              <a:tr h="211273">
                <a:tc>
                  <a:txBody>
                    <a:bodyPr/>
                    <a:lstStyle/>
                    <a:p>
                      <a:pPr marL="0" marR="0">
                        <a:lnSpc>
                          <a:spcPct val="107000"/>
                        </a:lnSpc>
                        <a:spcBef>
                          <a:spcPts val="0"/>
                        </a:spcBef>
                        <a:spcAft>
                          <a:spcPts val="0"/>
                        </a:spcAft>
                        <a:tabLst>
                          <a:tab pos="914400" algn="l"/>
                        </a:tabLst>
                      </a:pPr>
                      <a:r>
                        <a:rPr lang="en-US" sz="1200">
                          <a:effectLst/>
                        </a:rPr>
                        <a:t>HGB</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tabLst>
                          <a:tab pos="914400" algn="l"/>
                        </a:tabLst>
                      </a:pPr>
                      <a:r>
                        <a:rPr lang="en-US" sz="1200">
                          <a:effectLst/>
                        </a:rPr>
                        <a:t>12.3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12.9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14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12.1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g/dL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r>
              <a:tr h="211273">
                <a:tc>
                  <a:txBody>
                    <a:bodyPr/>
                    <a:lstStyle/>
                    <a:p>
                      <a:pPr marL="0" marR="0">
                        <a:lnSpc>
                          <a:spcPct val="107000"/>
                        </a:lnSpc>
                        <a:spcBef>
                          <a:spcPts val="0"/>
                        </a:spcBef>
                        <a:spcAft>
                          <a:spcPts val="0"/>
                        </a:spcAft>
                        <a:tabLst>
                          <a:tab pos="914400" algn="l"/>
                        </a:tabLst>
                      </a:pPr>
                      <a:r>
                        <a:rPr lang="en-US" sz="1200">
                          <a:effectLst/>
                        </a:rPr>
                        <a:t>HCT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tabLst>
                          <a:tab pos="914400" algn="l"/>
                        </a:tabLst>
                      </a:pPr>
                      <a:r>
                        <a:rPr lang="en-US" sz="1200">
                          <a:effectLst/>
                        </a:rPr>
                        <a:t>37.9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38.8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39,5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35.3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r>
              <a:tr h="211273">
                <a:tc>
                  <a:txBody>
                    <a:bodyPr/>
                    <a:lstStyle/>
                    <a:p>
                      <a:pPr marL="0" marR="0">
                        <a:lnSpc>
                          <a:spcPct val="107000"/>
                        </a:lnSpc>
                        <a:spcBef>
                          <a:spcPts val="0"/>
                        </a:spcBef>
                        <a:spcAft>
                          <a:spcPts val="0"/>
                        </a:spcAft>
                        <a:tabLst>
                          <a:tab pos="914400" algn="l"/>
                        </a:tabLst>
                      </a:pPr>
                      <a:r>
                        <a:rPr lang="en-US" sz="1200">
                          <a:effectLst/>
                        </a:rPr>
                        <a:t>MCV</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tabLst>
                          <a:tab pos="914400" algn="l"/>
                        </a:tabLst>
                      </a:pPr>
                      <a:r>
                        <a:rPr lang="en-US" sz="1200">
                          <a:effectLst/>
                        </a:rPr>
                        <a:t>81.7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77.8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73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78.7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fL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r>
              <a:tr h="211273">
                <a:tc>
                  <a:txBody>
                    <a:bodyPr/>
                    <a:lstStyle/>
                    <a:p>
                      <a:pPr marL="0" marR="0">
                        <a:lnSpc>
                          <a:spcPct val="107000"/>
                        </a:lnSpc>
                        <a:spcBef>
                          <a:spcPts val="0"/>
                        </a:spcBef>
                        <a:spcAft>
                          <a:spcPts val="0"/>
                        </a:spcAft>
                        <a:tabLst>
                          <a:tab pos="914400" algn="l"/>
                        </a:tabLst>
                      </a:pPr>
                      <a:r>
                        <a:rPr lang="en-US" sz="1200">
                          <a:effectLst/>
                        </a:rPr>
                        <a:t>MCH</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tabLst>
                          <a:tab pos="914400" algn="l"/>
                        </a:tabLst>
                      </a:pPr>
                      <a:r>
                        <a:rPr lang="en-US" sz="1200">
                          <a:effectLst/>
                        </a:rPr>
                        <a:t>26.5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25.9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25,9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27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pg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r>
              <a:tr h="211273">
                <a:tc>
                  <a:txBody>
                    <a:bodyPr/>
                    <a:lstStyle/>
                    <a:p>
                      <a:pPr marL="0" marR="0">
                        <a:lnSpc>
                          <a:spcPct val="107000"/>
                        </a:lnSpc>
                        <a:spcBef>
                          <a:spcPts val="0"/>
                        </a:spcBef>
                        <a:spcAft>
                          <a:spcPts val="0"/>
                        </a:spcAft>
                        <a:tabLst>
                          <a:tab pos="914400" algn="l"/>
                        </a:tabLst>
                      </a:pPr>
                      <a:r>
                        <a:rPr lang="en-US" sz="1200">
                          <a:effectLst/>
                        </a:rPr>
                        <a:t>MCHC</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tabLst>
                          <a:tab pos="914400" algn="l"/>
                        </a:tabLst>
                      </a:pPr>
                      <a:r>
                        <a:rPr lang="en-US" sz="1200">
                          <a:effectLst/>
                        </a:rPr>
                        <a:t>32.4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33.2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35.4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34.3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r>
              <a:tr h="211273">
                <a:tc>
                  <a:txBody>
                    <a:bodyPr/>
                    <a:lstStyle/>
                    <a:p>
                      <a:pPr marL="0" marR="0">
                        <a:lnSpc>
                          <a:spcPct val="107000"/>
                        </a:lnSpc>
                        <a:spcBef>
                          <a:spcPts val="0"/>
                        </a:spcBef>
                        <a:spcAft>
                          <a:spcPts val="0"/>
                        </a:spcAft>
                        <a:tabLst>
                          <a:tab pos="914400" algn="l"/>
                        </a:tabLst>
                      </a:pPr>
                      <a:r>
                        <a:rPr lang="en-US" sz="1200">
                          <a:effectLst/>
                        </a:rPr>
                        <a:t>RDW</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tabLst>
                          <a:tab pos="914400" algn="l"/>
                        </a:tabLst>
                      </a:pPr>
                      <a:r>
                        <a:rPr lang="en-US" sz="1200">
                          <a:effectLst/>
                        </a:rPr>
                        <a:t>12.2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13.5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13.2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13.8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r>
              <a:tr h="211273">
                <a:tc>
                  <a:txBody>
                    <a:bodyPr/>
                    <a:lstStyle/>
                    <a:p>
                      <a:pPr marL="0" marR="0">
                        <a:lnSpc>
                          <a:spcPct val="107000"/>
                        </a:lnSpc>
                        <a:spcBef>
                          <a:spcPts val="0"/>
                        </a:spcBef>
                        <a:spcAft>
                          <a:spcPts val="0"/>
                        </a:spcAft>
                        <a:tabLst>
                          <a:tab pos="914400" algn="l"/>
                        </a:tabLst>
                      </a:pPr>
                      <a:r>
                        <a:rPr lang="en-US" sz="1200">
                          <a:effectLst/>
                        </a:rPr>
                        <a:t>PLT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tabLst>
                          <a:tab pos="914400" algn="l"/>
                        </a:tabLst>
                      </a:pPr>
                      <a:r>
                        <a:rPr lang="en-US" sz="1200">
                          <a:effectLst/>
                        </a:rPr>
                        <a:t>18.3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34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29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115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K/uL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r>
              <a:tr h="211273">
                <a:tc>
                  <a:txBody>
                    <a:bodyPr/>
                    <a:lstStyle/>
                    <a:p>
                      <a:pPr marL="0" marR="0">
                        <a:lnSpc>
                          <a:spcPct val="107000"/>
                        </a:lnSpc>
                        <a:spcBef>
                          <a:spcPts val="0"/>
                        </a:spcBef>
                        <a:spcAft>
                          <a:spcPts val="0"/>
                        </a:spcAft>
                        <a:tabLst>
                          <a:tab pos="914400" algn="l"/>
                        </a:tabLst>
                      </a:pPr>
                      <a:r>
                        <a:rPr lang="en-US" sz="1200">
                          <a:effectLst/>
                        </a:rPr>
                        <a:t>MPV</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tabLst>
                          <a:tab pos="914400" algn="l"/>
                        </a:tabLst>
                      </a:pPr>
                      <a:r>
                        <a:rPr lang="en-US" sz="1200">
                          <a:effectLst/>
                        </a:rPr>
                        <a:t>10.7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15.3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10.5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a:effectLst/>
                        </a:rPr>
                        <a:t>9,2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c>
                  <a:txBody>
                    <a:bodyPr/>
                    <a:lstStyle/>
                    <a:p>
                      <a:pPr marL="0" marR="0" algn="ctr">
                        <a:lnSpc>
                          <a:spcPct val="107000"/>
                        </a:lnSpc>
                        <a:spcBef>
                          <a:spcPts val="0"/>
                        </a:spcBef>
                        <a:spcAft>
                          <a:spcPts val="0"/>
                        </a:spcAft>
                      </a:pPr>
                      <a:r>
                        <a:rPr lang="en-US" sz="1200" dirty="0" err="1">
                          <a:effectLst/>
                        </a:rPr>
                        <a:t>fL</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104" marR="64104" marT="0" marB="0"/>
                </a:tc>
              </a:tr>
            </a:tbl>
          </a:graphicData>
        </a:graphic>
      </p:graphicFrame>
      <p:sp>
        <p:nvSpPr>
          <p:cNvPr id="6" name="Content Placeholder 5"/>
          <p:cNvSpPr>
            <a:spLocks noGrp="1"/>
          </p:cNvSpPr>
          <p:nvPr>
            <p:ph sz="half" idx="2"/>
          </p:nvPr>
        </p:nvSpPr>
        <p:spPr>
          <a:xfrm>
            <a:off x="6172200" y="4391024"/>
            <a:ext cx="5181600" cy="2009775"/>
          </a:xfrm>
        </p:spPr>
        <p:txBody>
          <a:bodyPr/>
          <a:lstStyle/>
          <a:p>
            <a:pPr marL="0" marR="0" indent="0" fontAlgn="base">
              <a:lnSpc>
                <a:spcPct val="107000"/>
              </a:lnSpc>
              <a:spcBef>
                <a:spcPts val="5"/>
              </a:spcBef>
              <a:spcAft>
                <a:spcPts val="0"/>
              </a:spcAft>
              <a:buNone/>
            </a:pPr>
            <a:r>
              <a:rPr lang="vi-V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Phết máu ngoại biên: Chưa ghi nhận bất thường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fontAlgn="base">
              <a:lnSpc>
                <a:spcPct val="107000"/>
              </a:lnSpc>
              <a:spcBef>
                <a:spcPts val="5"/>
              </a:spcBef>
              <a:spcAft>
                <a:spcPts val="0"/>
              </a:spcAft>
              <a:buNone/>
            </a:pP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Đông</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cầm</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máu</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Chưa</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ghi</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nhận</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bất</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thường</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fontAlgn="base">
              <a:lnSpc>
                <a:spcPct val="107000"/>
              </a:lnSpc>
              <a:spcBef>
                <a:spcPts val="5"/>
              </a:spcBef>
              <a:spcAft>
                <a:spcPts val="0"/>
              </a:spcAft>
              <a:buNone/>
            </a:pPr>
            <a:r>
              <a:rPr lang="en-US" sz="1800" dirty="0">
                <a:solidFill>
                  <a:srgbClr val="000000"/>
                </a:solidFill>
                <a:latin typeface="Calibri" panose="020F0502020204030204" pitchFamily="34" charset="0"/>
                <a:cs typeface="Times New Roman" panose="02020603050405020304" pitchFamily="18" charset="0"/>
              </a:rPr>
              <a:t>CT-Scan </a:t>
            </a:r>
            <a:r>
              <a:rPr lang="en-US" sz="1800" dirty="0" err="1">
                <a:solidFill>
                  <a:srgbClr val="000000"/>
                </a:solidFill>
                <a:latin typeface="Calibri" panose="020F0502020204030204" pitchFamily="34" charset="0"/>
                <a:cs typeface="Times New Roman" panose="02020603050405020304" pitchFamily="18" charset="0"/>
              </a:rPr>
              <a:t>sọ</a:t>
            </a:r>
            <a:r>
              <a:rPr lang="en-US" sz="1800" dirty="0">
                <a:solidFill>
                  <a:srgbClr val="000000"/>
                </a:solidFill>
                <a:latin typeface="Calibri" panose="020F0502020204030204" pitchFamily="34" charset="0"/>
                <a:cs typeface="Times New Roman" panose="02020603050405020304" pitchFamily="18" charset="0"/>
              </a:rPr>
              <a:t> </a:t>
            </a:r>
            <a:r>
              <a:rPr lang="en-US" sz="1800" dirty="0" err="1">
                <a:solidFill>
                  <a:srgbClr val="000000"/>
                </a:solidFill>
                <a:latin typeface="Calibri" panose="020F0502020204030204" pitchFamily="34" charset="0"/>
                <a:cs typeface="Times New Roman" panose="02020603050405020304" pitchFamily="18" charset="0"/>
              </a:rPr>
              <a:t>não</a:t>
            </a:r>
            <a:r>
              <a:rPr lang="en-US" sz="1800" dirty="0">
                <a:solidFill>
                  <a:srgbClr val="000000"/>
                </a:solidFill>
                <a:latin typeface="Calibri" panose="020F0502020204030204" pitchFamily="34" charset="0"/>
                <a:cs typeface="Times New Roman" panose="02020603050405020304" pitchFamily="18" charset="0"/>
              </a:rPr>
              <a:t>, </a:t>
            </a:r>
            <a:r>
              <a:rPr lang="en-US" sz="1800" dirty="0" err="1">
                <a:solidFill>
                  <a:srgbClr val="000000"/>
                </a:solidFill>
                <a:latin typeface="Calibri" panose="020F0502020204030204" pitchFamily="34" charset="0"/>
                <a:cs typeface="Times New Roman" panose="02020603050405020304" pitchFamily="18" charset="0"/>
              </a:rPr>
              <a:t>siêu</a:t>
            </a:r>
            <a:r>
              <a:rPr lang="en-US" sz="1800" dirty="0">
                <a:solidFill>
                  <a:srgbClr val="000000"/>
                </a:solidFill>
                <a:latin typeface="Calibri" panose="020F0502020204030204" pitchFamily="34" charset="0"/>
                <a:cs typeface="Times New Roman" panose="02020603050405020304" pitchFamily="18" charset="0"/>
              </a:rPr>
              <a:t> </a:t>
            </a:r>
            <a:r>
              <a:rPr lang="en-US" sz="1800" dirty="0" err="1">
                <a:solidFill>
                  <a:srgbClr val="000000"/>
                </a:solidFill>
                <a:latin typeface="Calibri" panose="020F0502020204030204" pitchFamily="34" charset="0"/>
                <a:cs typeface="Times New Roman" panose="02020603050405020304" pitchFamily="18" charset="0"/>
              </a:rPr>
              <a:t>âm</a:t>
            </a:r>
            <a:r>
              <a:rPr lang="en-US" sz="1800" dirty="0">
                <a:solidFill>
                  <a:srgbClr val="000000"/>
                </a:solidFill>
                <a:latin typeface="Calibri" panose="020F0502020204030204" pitchFamily="34" charset="0"/>
                <a:cs typeface="Times New Roman" panose="02020603050405020304" pitchFamily="18" charset="0"/>
              </a:rPr>
              <a:t> </a:t>
            </a:r>
            <a:r>
              <a:rPr lang="en-US" sz="1800" dirty="0" err="1">
                <a:solidFill>
                  <a:srgbClr val="000000"/>
                </a:solidFill>
                <a:latin typeface="Calibri" panose="020F0502020204030204" pitchFamily="34" charset="0"/>
                <a:cs typeface="Times New Roman" panose="02020603050405020304" pitchFamily="18" charset="0"/>
              </a:rPr>
              <a:t>xuyên</a:t>
            </a:r>
            <a:r>
              <a:rPr lang="en-US" sz="1800" dirty="0">
                <a:solidFill>
                  <a:srgbClr val="000000"/>
                </a:solidFill>
                <a:latin typeface="Calibri" panose="020F0502020204030204" pitchFamily="34" charset="0"/>
                <a:cs typeface="Times New Roman" panose="02020603050405020304" pitchFamily="18" charset="0"/>
              </a:rPr>
              <a:t> </a:t>
            </a:r>
            <a:r>
              <a:rPr lang="en-US" sz="1800" dirty="0" err="1">
                <a:solidFill>
                  <a:srgbClr val="000000"/>
                </a:solidFill>
                <a:latin typeface="Calibri" panose="020F0502020204030204" pitchFamily="34" charset="0"/>
                <a:cs typeface="Times New Roman" panose="02020603050405020304" pitchFamily="18" charset="0"/>
              </a:rPr>
              <a:t>thóp</a:t>
            </a:r>
            <a:r>
              <a:rPr lang="en-US" sz="1800" dirty="0">
                <a:solidFill>
                  <a:srgbClr val="000000"/>
                </a:solidFill>
                <a:latin typeface="Calibri" panose="020F0502020204030204" pitchFamily="34" charset="0"/>
                <a:cs typeface="Times New Roman" panose="02020603050405020304" pitchFamily="18" charset="0"/>
              </a:rPr>
              <a:t>: </a:t>
            </a:r>
            <a:r>
              <a:rPr lang="en-US" sz="1800" dirty="0" err="1">
                <a:solidFill>
                  <a:srgbClr val="000000"/>
                </a:solidFill>
                <a:latin typeface="Calibri" panose="020F0502020204030204" pitchFamily="34" charset="0"/>
                <a:cs typeface="Times New Roman" panose="02020603050405020304" pitchFamily="18" charset="0"/>
              </a:rPr>
              <a:t>chưa</a:t>
            </a:r>
            <a:r>
              <a:rPr lang="en-US" sz="1800" dirty="0">
                <a:solidFill>
                  <a:srgbClr val="000000"/>
                </a:solidFill>
                <a:latin typeface="Calibri" panose="020F0502020204030204" pitchFamily="34" charset="0"/>
                <a:cs typeface="Times New Roman" panose="02020603050405020304" pitchFamily="18" charset="0"/>
              </a:rPr>
              <a:t> </a:t>
            </a:r>
            <a:r>
              <a:rPr lang="en-US" sz="1800" dirty="0" err="1">
                <a:solidFill>
                  <a:srgbClr val="000000"/>
                </a:solidFill>
                <a:latin typeface="Calibri" panose="020F0502020204030204" pitchFamily="34" charset="0"/>
                <a:cs typeface="Times New Roman" panose="02020603050405020304" pitchFamily="18" charset="0"/>
              </a:rPr>
              <a:t>ghi</a:t>
            </a:r>
            <a:r>
              <a:rPr lang="en-US" sz="1800" dirty="0">
                <a:solidFill>
                  <a:srgbClr val="000000"/>
                </a:solidFill>
                <a:latin typeface="Calibri" panose="020F0502020204030204" pitchFamily="34" charset="0"/>
                <a:cs typeface="Times New Roman" panose="02020603050405020304" pitchFamily="18" charset="0"/>
              </a:rPr>
              <a:t> </a:t>
            </a:r>
            <a:r>
              <a:rPr lang="en-US" sz="1800" dirty="0" err="1">
                <a:solidFill>
                  <a:srgbClr val="000000"/>
                </a:solidFill>
                <a:latin typeface="Calibri" panose="020F0502020204030204" pitchFamily="34" charset="0"/>
                <a:cs typeface="Times New Roman" panose="02020603050405020304" pitchFamily="18" charset="0"/>
              </a:rPr>
              <a:t>nhận</a:t>
            </a:r>
            <a:r>
              <a:rPr lang="en-US" sz="1800" dirty="0">
                <a:solidFill>
                  <a:srgbClr val="000000"/>
                </a:solidFill>
                <a:latin typeface="Calibri" panose="020F0502020204030204" pitchFamily="34" charset="0"/>
                <a:cs typeface="Times New Roman" panose="02020603050405020304" pitchFamily="18" charset="0"/>
              </a:rPr>
              <a:t> </a:t>
            </a:r>
            <a:r>
              <a:rPr lang="en-US" sz="1800" dirty="0" err="1">
                <a:solidFill>
                  <a:srgbClr val="000000"/>
                </a:solidFill>
                <a:latin typeface="Calibri" panose="020F0502020204030204" pitchFamily="34" charset="0"/>
                <a:cs typeface="Times New Roman" panose="02020603050405020304" pitchFamily="18" charset="0"/>
              </a:rPr>
              <a:t>bất</a:t>
            </a:r>
            <a:r>
              <a:rPr lang="en-US" sz="1800" dirty="0">
                <a:solidFill>
                  <a:srgbClr val="000000"/>
                </a:solidFill>
                <a:latin typeface="Calibri" panose="020F0502020204030204" pitchFamily="34" charset="0"/>
                <a:cs typeface="Times New Roman" panose="02020603050405020304" pitchFamily="18" charset="0"/>
              </a:rPr>
              <a:t> </a:t>
            </a:r>
            <a:r>
              <a:rPr lang="en-US" sz="1800" dirty="0" err="1">
                <a:solidFill>
                  <a:srgbClr val="000000"/>
                </a:solidFill>
                <a:latin typeface="Calibri" panose="020F0502020204030204" pitchFamily="34" charset="0"/>
                <a:cs typeface="Times New Roman" panose="02020603050405020304" pitchFamily="18" charset="0"/>
              </a:rPr>
              <a:t>thường</a:t>
            </a:r>
            <a:endParaRPr lang="en-US" sz="1800" dirty="0">
              <a:solidFill>
                <a:srgbClr val="000000"/>
              </a:solidFill>
              <a:latin typeface="Calibri" panose="020F0502020204030204" pitchFamily="34" charset="0"/>
              <a:cs typeface="Times New Roman" panose="02020603050405020304" pitchFamily="18" charset="0"/>
            </a:endParaRPr>
          </a:p>
          <a:p>
            <a:pPr marL="0" marR="0" indent="0" fontAlgn="base">
              <a:lnSpc>
                <a:spcPct val="107000"/>
              </a:lnSpc>
              <a:spcBef>
                <a:spcPts val="5"/>
              </a:spcBef>
              <a:spcAft>
                <a:spcPts val="0"/>
              </a:spcAft>
              <a:buNone/>
            </a:pPr>
            <a:r>
              <a:rPr lang="en-US" sz="1800" dirty="0" err="1">
                <a:solidFill>
                  <a:srgbClr val="000000"/>
                </a:solidFill>
                <a:latin typeface="Calibri" panose="020F0502020204030204" pitchFamily="34" charset="0"/>
                <a:cs typeface="Times New Roman" panose="02020603050405020304" pitchFamily="18" charset="0"/>
              </a:rPr>
              <a:t>Soi</a:t>
            </a:r>
            <a:r>
              <a:rPr lang="en-US" sz="1800" dirty="0">
                <a:solidFill>
                  <a:srgbClr val="000000"/>
                </a:solidFill>
                <a:latin typeface="Calibri" panose="020F0502020204030204" pitchFamily="34" charset="0"/>
                <a:cs typeface="Times New Roman" panose="02020603050405020304" pitchFamily="18" charset="0"/>
              </a:rPr>
              <a:t> </a:t>
            </a:r>
            <a:r>
              <a:rPr lang="en-US" sz="1800" dirty="0" err="1">
                <a:solidFill>
                  <a:srgbClr val="000000"/>
                </a:solidFill>
                <a:latin typeface="Calibri" panose="020F0502020204030204" pitchFamily="34" charset="0"/>
                <a:cs typeface="Times New Roman" panose="02020603050405020304" pitchFamily="18" charset="0"/>
              </a:rPr>
              <a:t>phân</a:t>
            </a:r>
            <a:r>
              <a:rPr lang="en-US" sz="1800" dirty="0">
                <a:solidFill>
                  <a:srgbClr val="000000"/>
                </a:solidFill>
                <a:latin typeface="Calibri" panose="020F0502020204030204" pitchFamily="34" charset="0"/>
                <a:cs typeface="Times New Roman" panose="02020603050405020304" pitchFamily="18" charset="0"/>
              </a:rPr>
              <a:t>: </a:t>
            </a:r>
            <a:r>
              <a:rPr lang="en-US" sz="1800" dirty="0" err="1">
                <a:solidFill>
                  <a:srgbClr val="000000"/>
                </a:solidFill>
                <a:latin typeface="Calibri" panose="020F0502020204030204" pitchFamily="34" charset="0"/>
                <a:cs typeface="Times New Roman" panose="02020603050405020304" pitchFamily="18" charset="0"/>
              </a:rPr>
              <a:t>chưa</a:t>
            </a:r>
            <a:r>
              <a:rPr lang="en-US" sz="1800" dirty="0">
                <a:solidFill>
                  <a:srgbClr val="000000"/>
                </a:solidFill>
                <a:latin typeface="Calibri" panose="020F0502020204030204" pitchFamily="34" charset="0"/>
                <a:cs typeface="Times New Roman" panose="02020603050405020304" pitchFamily="18" charset="0"/>
              </a:rPr>
              <a:t> </a:t>
            </a:r>
            <a:r>
              <a:rPr lang="en-US" sz="1800" dirty="0" err="1">
                <a:solidFill>
                  <a:srgbClr val="000000"/>
                </a:solidFill>
                <a:latin typeface="Calibri" panose="020F0502020204030204" pitchFamily="34" charset="0"/>
                <a:cs typeface="Times New Roman" panose="02020603050405020304" pitchFamily="18" charset="0"/>
              </a:rPr>
              <a:t>ghi</a:t>
            </a:r>
            <a:r>
              <a:rPr lang="en-US" sz="1800" dirty="0">
                <a:solidFill>
                  <a:srgbClr val="000000"/>
                </a:solidFill>
                <a:latin typeface="Calibri" panose="020F0502020204030204" pitchFamily="34" charset="0"/>
                <a:cs typeface="Times New Roman" panose="02020603050405020304" pitchFamily="18" charset="0"/>
              </a:rPr>
              <a:t> </a:t>
            </a:r>
            <a:r>
              <a:rPr lang="en-US" sz="1800" dirty="0" err="1">
                <a:solidFill>
                  <a:srgbClr val="000000"/>
                </a:solidFill>
                <a:latin typeface="Calibri" panose="020F0502020204030204" pitchFamily="34" charset="0"/>
                <a:cs typeface="Times New Roman" panose="02020603050405020304" pitchFamily="18" charset="0"/>
              </a:rPr>
              <a:t>nhận</a:t>
            </a:r>
            <a:r>
              <a:rPr lang="en-US" sz="1800" dirty="0">
                <a:solidFill>
                  <a:srgbClr val="000000"/>
                </a:solidFill>
                <a:latin typeface="Calibri" panose="020F0502020204030204" pitchFamily="34" charset="0"/>
                <a:cs typeface="Times New Roman" panose="02020603050405020304" pitchFamily="18" charset="0"/>
              </a:rPr>
              <a:t> </a:t>
            </a:r>
            <a:r>
              <a:rPr lang="en-US" sz="1800" dirty="0" err="1">
                <a:solidFill>
                  <a:srgbClr val="000000"/>
                </a:solidFill>
                <a:latin typeface="Calibri" panose="020F0502020204030204" pitchFamily="34" charset="0"/>
                <a:cs typeface="Times New Roman" panose="02020603050405020304" pitchFamily="18" charset="0"/>
              </a:rPr>
              <a:t>bất</a:t>
            </a:r>
            <a:r>
              <a:rPr lang="en-US" sz="1800" dirty="0">
                <a:solidFill>
                  <a:srgbClr val="000000"/>
                </a:solidFill>
                <a:latin typeface="Calibri" panose="020F0502020204030204" pitchFamily="34" charset="0"/>
                <a:cs typeface="Times New Roman" panose="02020603050405020304" pitchFamily="18" charset="0"/>
              </a:rPr>
              <a:t> </a:t>
            </a:r>
            <a:r>
              <a:rPr lang="en-US" sz="1800" dirty="0" err="1">
                <a:solidFill>
                  <a:srgbClr val="000000"/>
                </a:solidFill>
                <a:latin typeface="Calibri" panose="020F0502020204030204" pitchFamily="34" charset="0"/>
                <a:cs typeface="Times New Roman" panose="02020603050405020304" pitchFamily="18" charset="0"/>
              </a:rPr>
              <a:t>thường</a:t>
            </a:r>
            <a:endParaRPr lang="en-US" dirty="0"/>
          </a:p>
        </p:txBody>
      </p:sp>
      <p:graphicFrame>
        <p:nvGraphicFramePr>
          <p:cNvPr id="5" name="Table 4"/>
          <p:cNvGraphicFramePr>
            <a:graphicFrameLocks noGrp="1"/>
          </p:cNvGraphicFramePr>
          <p:nvPr/>
        </p:nvGraphicFramePr>
        <p:xfrm>
          <a:off x="6019796" y="1510029"/>
          <a:ext cx="5334003" cy="2633345"/>
        </p:xfrm>
        <a:graphic>
          <a:graphicData uri="http://schemas.openxmlformats.org/drawingml/2006/table">
            <a:tbl>
              <a:tblPr firstRow="1" firstCol="1" bandRow="1">
                <a:tableStyleId>{5C22544A-7EE6-4342-B048-85BDC9FD1C3A}</a:tableStyleId>
              </a:tblPr>
              <a:tblGrid>
                <a:gridCol w="1777621"/>
                <a:gridCol w="1778191"/>
                <a:gridCol w="1778191"/>
              </a:tblGrid>
              <a:tr h="0">
                <a:tc>
                  <a:txBody>
                    <a:bodyPr/>
                    <a:lstStyle/>
                    <a:p>
                      <a:pPr marL="0" marR="0" fontAlgn="base">
                        <a:lnSpc>
                          <a:spcPct val="107000"/>
                        </a:lnSpc>
                        <a:spcBef>
                          <a:spcPts val="5"/>
                        </a:spcBef>
                        <a:spcAft>
                          <a:spcPts val="0"/>
                        </a:spcAft>
                      </a:pPr>
                      <a:r>
                        <a:rPr lang="en-US" sz="1300">
                          <a:effectLst/>
                        </a:rPr>
                        <a:t>Định lượng CRP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5"/>
                        </a:spcBef>
                        <a:spcAft>
                          <a:spcPts val="0"/>
                        </a:spcAft>
                      </a:pPr>
                      <a:r>
                        <a:rPr lang="en-US" sz="1300">
                          <a:effectLst/>
                        </a:rPr>
                        <a:t>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5"/>
                        </a:spcBef>
                        <a:spcAft>
                          <a:spcPts val="0"/>
                        </a:spcAft>
                      </a:pPr>
                      <a:r>
                        <a:rPr lang="en-US" sz="1300">
                          <a:effectLst/>
                        </a:rPr>
                        <a:t>&lt;5 mg/l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fontAlgn="base">
                        <a:lnSpc>
                          <a:spcPct val="107000"/>
                        </a:lnSpc>
                        <a:spcBef>
                          <a:spcPts val="5"/>
                        </a:spcBef>
                        <a:spcAft>
                          <a:spcPts val="0"/>
                        </a:spcAft>
                      </a:pPr>
                      <a:r>
                        <a:rPr lang="en-US" sz="1300">
                          <a:effectLst/>
                        </a:rPr>
                        <a:t>SGOT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5"/>
                        </a:spcBef>
                        <a:spcAft>
                          <a:spcPts val="0"/>
                        </a:spcAft>
                      </a:pPr>
                      <a:r>
                        <a:rPr lang="en-US" sz="1300">
                          <a:effectLst/>
                        </a:rPr>
                        <a:t>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5"/>
                        </a:spcBef>
                        <a:spcAft>
                          <a:spcPts val="0"/>
                        </a:spcAft>
                      </a:pPr>
                      <a:r>
                        <a:rPr lang="en-US" sz="1300">
                          <a:effectLst/>
                        </a:rPr>
                        <a:t>&lt;45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fontAlgn="base">
                        <a:lnSpc>
                          <a:spcPct val="107000"/>
                        </a:lnSpc>
                        <a:spcBef>
                          <a:spcPts val="5"/>
                        </a:spcBef>
                        <a:spcAft>
                          <a:spcPts val="0"/>
                        </a:spcAft>
                      </a:pPr>
                      <a:r>
                        <a:rPr lang="en-US" sz="1300">
                          <a:effectLst/>
                        </a:rPr>
                        <a:t>SGPT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5"/>
                        </a:spcBef>
                        <a:spcAft>
                          <a:spcPts val="0"/>
                        </a:spcAft>
                      </a:pPr>
                      <a:r>
                        <a:rPr lang="en-US" sz="1300">
                          <a:effectLst/>
                        </a:rPr>
                        <a:t>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5"/>
                        </a:spcBef>
                        <a:spcAft>
                          <a:spcPts val="0"/>
                        </a:spcAft>
                      </a:pPr>
                      <a:r>
                        <a:rPr lang="en-US" sz="1300">
                          <a:effectLst/>
                        </a:rPr>
                        <a:t>&lt;40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fontAlgn="base">
                        <a:lnSpc>
                          <a:spcPct val="107000"/>
                        </a:lnSpc>
                        <a:spcBef>
                          <a:spcPts val="5"/>
                        </a:spcBef>
                        <a:spcAft>
                          <a:spcPts val="0"/>
                        </a:spcAft>
                      </a:pPr>
                      <a:r>
                        <a:rPr lang="en-US" sz="1300">
                          <a:effectLst/>
                        </a:rPr>
                        <a:t>Ure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5"/>
                        </a:spcBef>
                        <a:spcAft>
                          <a:spcPts val="0"/>
                        </a:spcAft>
                      </a:pPr>
                      <a:r>
                        <a:rPr lang="en-US" sz="1300">
                          <a:effectLst/>
                        </a:rPr>
                        <a:t>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5"/>
                        </a:spcBef>
                        <a:spcAft>
                          <a:spcPts val="0"/>
                        </a:spcAft>
                      </a:pPr>
                      <a:r>
                        <a:rPr lang="en-US" sz="1300">
                          <a:effectLst/>
                        </a:rPr>
                        <a:t>1,67-7,49 mmol/L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fontAlgn="base">
                        <a:lnSpc>
                          <a:spcPct val="107000"/>
                        </a:lnSpc>
                        <a:spcBef>
                          <a:spcPts val="5"/>
                        </a:spcBef>
                        <a:spcAft>
                          <a:spcPts val="0"/>
                        </a:spcAft>
                      </a:pPr>
                      <a:r>
                        <a:rPr lang="en-US" sz="1300">
                          <a:effectLst/>
                        </a:rPr>
                        <a:t>Creatinin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5"/>
                        </a:spcBef>
                        <a:spcAft>
                          <a:spcPts val="0"/>
                        </a:spcAft>
                      </a:pPr>
                      <a:r>
                        <a:rPr lang="en-US" sz="1300">
                          <a:effectLst/>
                        </a:rPr>
                        <a:t>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5"/>
                        </a:spcBef>
                        <a:spcAft>
                          <a:spcPts val="0"/>
                        </a:spcAft>
                      </a:pPr>
                      <a:r>
                        <a:rPr lang="en-US" sz="1300">
                          <a:effectLst/>
                        </a:rPr>
                        <a:t>20.33-88.4 umol/L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fontAlgn="base">
                        <a:lnSpc>
                          <a:spcPct val="107000"/>
                        </a:lnSpc>
                        <a:spcBef>
                          <a:spcPts val="5"/>
                        </a:spcBef>
                        <a:spcAft>
                          <a:spcPts val="0"/>
                        </a:spcAft>
                      </a:pPr>
                      <a:r>
                        <a:rPr lang="en-US" sz="1300">
                          <a:effectLst/>
                        </a:rPr>
                        <a:t>Na+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5"/>
                        </a:spcBef>
                        <a:spcAft>
                          <a:spcPts val="0"/>
                        </a:spcAft>
                      </a:pPr>
                      <a:r>
                        <a:rPr lang="en-US" sz="1300">
                          <a:effectLst/>
                        </a:rPr>
                        <a:t>132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5"/>
                        </a:spcBef>
                        <a:spcAft>
                          <a:spcPts val="0"/>
                        </a:spcAft>
                      </a:pPr>
                      <a:r>
                        <a:rPr lang="en-US" sz="1300" dirty="0">
                          <a:effectLst/>
                        </a:rPr>
                        <a:t>135-145 mmol/l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fontAlgn="base">
                        <a:lnSpc>
                          <a:spcPct val="107000"/>
                        </a:lnSpc>
                        <a:spcBef>
                          <a:spcPts val="5"/>
                        </a:spcBef>
                        <a:spcAft>
                          <a:spcPts val="0"/>
                        </a:spcAft>
                      </a:pPr>
                      <a:r>
                        <a:rPr lang="en-US" sz="1300">
                          <a:effectLst/>
                        </a:rPr>
                        <a:t>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5"/>
                        </a:spcBef>
                        <a:spcAft>
                          <a:spcPts val="0"/>
                        </a:spcAft>
                      </a:pPr>
                      <a:r>
                        <a:rPr lang="en-US" sz="1300">
                          <a:effectLst/>
                        </a:rPr>
                        <a:t>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5"/>
                        </a:spcBef>
                        <a:spcAft>
                          <a:spcPts val="0"/>
                        </a:spcAft>
                      </a:pPr>
                      <a:r>
                        <a:rPr lang="en-US" sz="1300">
                          <a:effectLst/>
                        </a:rPr>
                        <a:t>3.5-5.1 mmol/L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fontAlgn="base">
                        <a:lnSpc>
                          <a:spcPct val="107000"/>
                        </a:lnSpc>
                        <a:spcBef>
                          <a:spcPts val="5"/>
                        </a:spcBef>
                        <a:spcAft>
                          <a:spcPts val="0"/>
                        </a:spcAft>
                      </a:pPr>
                      <a:r>
                        <a:rPr lang="en-US" sz="1300">
                          <a:effectLst/>
                        </a:rPr>
                        <a:t>Cl-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5"/>
                        </a:spcBef>
                        <a:spcAft>
                          <a:spcPts val="0"/>
                        </a:spcAft>
                      </a:pPr>
                      <a:r>
                        <a:rPr lang="en-US" sz="1300">
                          <a:effectLst/>
                        </a:rPr>
                        <a:t>103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5"/>
                        </a:spcBef>
                        <a:spcAft>
                          <a:spcPts val="0"/>
                        </a:spcAft>
                      </a:pPr>
                      <a:r>
                        <a:rPr lang="en-US" sz="1300">
                          <a:effectLst/>
                        </a:rPr>
                        <a:t>98-106 mmol/L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fontAlgn="base">
                        <a:lnSpc>
                          <a:spcPct val="107000"/>
                        </a:lnSpc>
                        <a:spcBef>
                          <a:spcPts val="5"/>
                        </a:spcBef>
                        <a:spcAft>
                          <a:spcPts val="0"/>
                        </a:spcAft>
                      </a:pPr>
                      <a:r>
                        <a:rPr lang="en-US" sz="1300">
                          <a:effectLst/>
                        </a:rPr>
                        <a:t>Acid uric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5"/>
                        </a:spcBef>
                        <a:spcAft>
                          <a:spcPts val="0"/>
                        </a:spcAft>
                      </a:pPr>
                      <a:r>
                        <a:rPr lang="en-US" sz="1300">
                          <a:effectLst/>
                        </a:rPr>
                        <a:t>254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5"/>
                        </a:spcBef>
                        <a:spcAft>
                          <a:spcPts val="0"/>
                        </a:spcAft>
                      </a:pPr>
                      <a:r>
                        <a:rPr lang="en-US" sz="1300">
                          <a:effectLst/>
                        </a:rPr>
                        <a:t>&lt;487 umol/l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fontAlgn="base">
                        <a:lnSpc>
                          <a:spcPct val="107000"/>
                        </a:lnSpc>
                        <a:spcBef>
                          <a:spcPts val="5"/>
                        </a:spcBef>
                        <a:spcAft>
                          <a:spcPts val="0"/>
                        </a:spcAft>
                      </a:pPr>
                      <a:r>
                        <a:rPr lang="en-US" sz="1300">
                          <a:effectLst/>
                        </a:rPr>
                        <a:t>LDH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5"/>
                        </a:spcBef>
                        <a:spcAft>
                          <a:spcPts val="0"/>
                        </a:spcAft>
                      </a:pPr>
                      <a:r>
                        <a:rPr lang="en-US" sz="1300">
                          <a:effectLst/>
                        </a:rPr>
                        <a:t>465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5"/>
                        </a:spcBef>
                        <a:spcAft>
                          <a:spcPts val="0"/>
                        </a:spcAft>
                      </a:pPr>
                      <a:r>
                        <a:rPr lang="en-US" sz="1300">
                          <a:effectLst/>
                        </a:rPr>
                        <a:t>100-250 U/l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fontAlgn="base">
                        <a:lnSpc>
                          <a:spcPct val="107000"/>
                        </a:lnSpc>
                        <a:spcBef>
                          <a:spcPts val="5"/>
                        </a:spcBef>
                        <a:spcAft>
                          <a:spcPts val="0"/>
                        </a:spcAft>
                      </a:pPr>
                      <a:r>
                        <a:rPr lang="en-US" sz="1300">
                          <a:effectLst/>
                        </a:rPr>
                        <a:t>IgA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5"/>
                        </a:spcBef>
                        <a:spcAft>
                          <a:spcPts val="0"/>
                        </a:spcAft>
                      </a:pPr>
                      <a:r>
                        <a:rPr lang="en-US" sz="1300">
                          <a:effectLst/>
                        </a:rPr>
                        <a:t>0.28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5"/>
                        </a:spcBef>
                        <a:spcAft>
                          <a:spcPts val="0"/>
                        </a:spcAft>
                      </a:pPr>
                      <a:r>
                        <a:rPr lang="en-US" sz="1300">
                          <a:effectLst/>
                        </a:rPr>
                        <a:t>0.01-3.5 g/L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fontAlgn="base">
                        <a:lnSpc>
                          <a:spcPct val="107000"/>
                        </a:lnSpc>
                        <a:spcBef>
                          <a:spcPts val="5"/>
                        </a:spcBef>
                        <a:spcAft>
                          <a:spcPts val="0"/>
                        </a:spcAft>
                      </a:pPr>
                      <a:r>
                        <a:rPr lang="en-US" sz="1300">
                          <a:effectLst/>
                        </a:rPr>
                        <a:t>IgG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5"/>
                        </a:spcBef>
                        <a:spcAft>
                          <a:spcPts val="0"/>
                        </a:spcAft>
                      </a:pPr>
                      <a:r>
                        <a:rPr lang="en-US" sz="1300">
                          <a:effectLst/>
                        </a:rPr>
                        <a:t>3.4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5"/>
                        </a:spcBef>
                        <a:spcAft>
                          <a:spcPts val="0"/>
                        </a:spcAft>
                      </a:pPr>
                      <a:r>
                        <a:rPr lang="en-US" sz="1300">
                          <a:effectLst/>
                        </a:rPr>
                        <a:t>2.5-16 g/l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fontAlgn="base">
                        <a:lnSpc>
                          <a:spcPct val="107000"/>
                        </a:lnSpc>
                        <a:spcBef>
                          <a:spcPts val="5"/>
                        </a:spcBef>
                        <a:spcAft>
                          <a:spcPts val="0"/>
                        </a:spcAft>
                      </a:pPr>
                      <a:r>
                        <a:rPr lang="en-US" sz="1300">
                          <a:effectLst/>
                        </a:rPr>
                        <a:t>IgM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5"/>
                        </a:spcBef>
                        <a:spcAft>
                          <a:spcPts val="0"/>
                        </a:spcAft>
                      </a:pPr>
                      <a:r>
                        <a:rPr lang="en-US" sz="1300">
                          <a:effectLst/>
                        </a:rPr>
                        <a:t>1.14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5"/>
                        </a:spcBef>
                        <a:spcAft>
                          <a:spcPts val="0"/>
                        </a:spcAft>
                      </a:pPr>
                      <a:r>
                        <a:rPr lang="en-US" sz="1300" dirty="0">
                          <a:effectLst/>
                        </a:rPr>
                        <a:t>0,2-2 g/L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HÀNH CHÍNH</a:t>
            </a:r>
            <a:endParaRPr lang="en-US" dirty="0"/>
          </a:p>
        </p:txBody>
      </p:sp>
      <p:sp>
        <p:nvSpPr>
          <p:cNvPr id="3" name="Content Placeholder 2"/>
          <p:cNvSpPr>
            <a:spLocks noGrp="1"/>
          </p:cNvSpPr>
          <p:nvPr>
            <p:ph idx="1"/>
          </p:nvPr>
        </p:nvSpPr>
        <p:spPr/>
        <p:txBody>
          <a:bodyPr/>
          <a:lstStyle/>
          <a:p>
            <a:r>
              <a:rPr lang="en-US" dirty="0" err="1"/>
              <a:t>Họ</a:t>
            </a:r>
            <a:r>
              <a:rPr lang="en-US" dirty="0"/>
              <a:t> và </a:t>
            </a:r>
            <a:r>
              <a:rPr lang="en-US" dirty="0" err="1"/>
              <a:t>tên</a:t>
            </a:r>
            <a:r>
              <a:rPr lang="en-US" dirty="0"/>
              <a:t>: </a:t>
            </a:r>
            <a:r>
              <a:rPr lang="en-US" dirty="0" err="1"/>
              <a:t>Bùi</a:t>
            </a:r>
            <a:r>
              <a:rPr lang="en-US" dirty="0"/>
              <a:t> </a:t>
            </a:r>
            <a:r>
              <a:rPr lang="en-US" dirty="0" err="1"/>
              <a:t>Đức</a:t>
            </a:r>
            <a:r>
              <a:rPr lang="en-US" dirty="0"/>
              <a:t> V</a:t>
            </a:r>
            <a:endParaRPr lang="en-US" dirty="0"/>
          </a:p>
          <a:p>
            <a:r>
              <a:rPr lang="en-US" dirty="0" err="1"/>
              <a:t>Tuổi</a:t>
            </a:r>
            <a:r>
              <a:rPr lang="en-US" dirty="0"/>
              <a:t>: 11 </a:t>
            </a:r>
            <a:r>
              <a:rPr lang="en-US" dirty="0" err="1"/>
              <a:t>tháng</a:t>
            </a:r>
            <a:r>
              <a:rPr lang="en-US" dirty="0"/>
              <a:t>  10 ngày </a:t>
            </a:r>
            <a:r>
              <a:rPr lang="en-US" dirty="0" err="1"/>
              <a:t>tuổi</a:t>
            </a:r>
            <a:r>
              <a:rPr lang="en-US" dirty="0"/>
              <a:t> ( sinh ngày 20/5/2020)</a:t>
            </a:r>
            <a:endParaRPr lang="en-US" dirty="0"/>
          </a:p>
          <a:p>
            <a:r>
              <a:rPr lang="en-US" dirty="0" err="1"/>
              <a:t>Giới</a:t>
            </a:r>
            <a:r>
              <a:rPr lang="en-US" dirty="0"/>
              <a:t>: Nam</a:t>
            </a:r>
            <a:endParaRPr lang="en-US" dirty="0"/>
          </a:p>
          <a:p>
            <a:r>
              <a:rPr lang="en-US" dirty="0" err="1"/>
              <a:t>Địa</a:t>
            </a:r>
            <a:r>
              <a:rPr lang="en-US" dirty="0"/>
              <a:t> </a:t>
            </a:r>
            <a:r>
              <a:rPr lang="en-US" dirty="0" err="1"/>
              <a:t>chỉ</a:t>
            </a:r>
            <a:r>
              <a:rPr lang="en-US" dirty="0"/>
              <a:t>: </a:t>
            </a:r>
            <a:r>
              <a:rPr lang="en-US" dirty="0" err="1"/>
              <a:t>Quận</a:t>
            </a:r>
            <a:r>
              <a:rPr lang="en-US" dirty="0"/>
              <a:t> </a:t>
            </a:r>
            <a:r>
              <a:rPr lang="en-US" dirty="0" err="1"/>
              <a:t>Bình</a:t>
            </a:r>
            <a:r>
              <a:rPr lang="en-US" dirty="0"/>
              <a:t> </a:t>
            </a:r>
            <a:r>
              <a:rPr lang="en-US" dirty="0" err="1"/>
              <a:t>Thạnh</a:t>
            </a:r>
            <a:r>
              <a:rPr lang="en-US" dirty="0"/>
              <a:t>, </a:t>
            </a:r>
            <a:r>
              <a:rPr lang="en-US" dirty="0" err="1"/>
              <a:t>Thành</a:t>
            </a:r>
            <a:r>
              <a:rPr lang="en-US" dirty="0"/>
              <a:t> </a:t>
            </a:r>
            <a:r>
              <a:rPr lang="en-US" dirty="0" err="1"/>
              <a:t>phố</a:t>
            </a:r>
            <a:r>
              <a:rPr lang="en-US" dirty="0"/>
              <a:t> HCM</a:t>
            </a:r>
            <a:endParaRPr lang="en-US" dirty="0"/>
          </a:p>
          <a:p>
            <a:r>
              <a:rPr lang="en-US" dirty="0" err="1"/>
              <a:t>Nhập</a:t>
            </a:r>
            <a:r>
              <a:rPr lang="en-US" dirty="0"/>
              <a:t> </a:t>
            </a:r>
            <a:r>
              <a:rPr lang="en-US" dirty="0" err="1"/>
              <a:t>viện</a:t>
            </a:r>
            <a:r>
              <a:rPr lang="en-US" dirty="0"/>
              <a:t> </a:t>
            </a:r>
            <a:r>
              <a:rPr lang="en-US" dirty="0" err="1"/>
              <a:t>lúc</a:t>
            </a:r>
            <a:r>
              <a:rPr lang="en-US" dirty="0"/>
              <a:t> 18 </a:t>
            </a:r>
            <a:r>
              <a:rPr lang="en-US" dirty="0" err="1"/>
              <a:t>giờ</a:t>
            </a:r>
            <a:r>
              <a:rPr lang="en-US" dirty="0"/>
              <a:t> ngày 15/4</a:t>
            </a: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XI. </a:t>
            </a:r>
            <a:r>
              <a:rPr lang="en-US" dirty="0" err="1"/>
              <a:t>Chẩn</a:t>
            </a:r>
            <a:r>
              <a:rPr lang="en-US" dirty="0"/>
              <a:t> </a:t>
            </a:r>
            <a:r>
              <a:rPr lang="en-US" dirty="0" err="1"/>
              <a:t>đoán</a:t>
            </a:r>
            <a:r>
              <a:rPr lang="en-US" dirty="0"/>
              <a:t> </a:t>
            </a:r>
            <a:r>
              <a:rPr lang="en-US" dirty="0" err="1"/>
              <a:t>xác</a:t>
            </a:r>
            <a:r>
              <a:rPr lang="en-US" dirty="0"/>
              <a:t> </a:t>
            </a:r>
            <a:r>
              <a:rPr lang="en-US" dirty="0" err="1"/>
              <a:t>định</a:t>
            </a:r>
            <a:endParaRPr lang="en-US" dirty="0"/>
          </a:p>
        </p:txBody>
      </p:sp>
      <p:sp>
        <p:nvSpPr>
          <p:cNvPr id="3" name="Content Placeholder 2"/>
          <p:cNvSpPr>
            <a:spLocks noGrp="1"/>
          </p:cNvSpPr>
          <p:nvPr>
            <p:ph sz="half" idx="1"/>
          </p:nvPr>
        </p:nvSpPr>
        <p:spPr>
          <a:xfrm>
            <a:off x="838200" y="1825625"/>
            <a:ext cx="10020300" cy="4351338"/>
          </a:xfrm>
        </p:spPr>
        <p:txBody>
          <a:bodyPr>
            <a:normAutofit/>
          </a:bodyPr>
          <a:lstStyle/>
          <a:p>
            <a:pPr marL="0" marR="0" lvl="0" indent="0" fontAlgn="base">
              <a:lnSpc>
                <a:spcPct val="107000"/>
              </a:lnSpc>
              <a:spcBef>
                <a:spcPts val="5"/>
              </a:spcBef>
              <a:spcAft>
                <a:spcPts val="0"/>
              </a:spcAft>
              <a:buNone/>
              <a:tabLst>
                <a:tab pos="457200" algn="l"/>
              </a:tabLst>
            </a:pPr>
            <a:r>
              <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X</a:t>
            </a:r>
            <a:r>
              <a:rPr lang="vi-VN"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uất huyết giảm tiểu cầu miễn dịch mức độ nhẹ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R="0" indent="0" fontAlgn="base">
              <a:lnSpc>
                <a:spcPct val="107000"/>
              </a:lnSpc>
              <a:spcBef>
                <a:spcPts val="5"/>
              </a:spcBef>
              <a:spcAft>
                <a:spcPts val="0"/>
              </a:spcAft>
              <a:buNone/>
            </a:pPr>
            <a:r>
              <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XII. ĐIỀU TRỊ - TIÊN LƯỢNG</a:t>
            </a:r>
            <a:endParaRPr lang="en-US" dirty="0"/>
          </a:p>
        </p:txBody>
      </p:sp>
      <p:sp>
        <p:nvSpPr>
          <p:cNvPr id="3" name="Content Placeholder 2"/>
          <p:cNvSpPr>
            <a:spLocks noGrp="1"/>
          </p:cNvSpPr>
          <p:nvPr>
            <p:ph sz="half" idx="1"/>
          </p:nvPr>
        </p:nvSpPr>
        <p:spPr/>
        <p:txBody>
          <a:bodyPr>
            <a:normAutofit/>
          </a:bodyPr>
          <a:lstStyle/>
          <a:p>
            <a:pPr marL="0" marR="0" lvl="0" indent="0" fontAlgn="base">
              <a:lnSpc>
                <a:spcPct val="107000"/>
              </a:lnSpc>
              <a:spcBef>
                <a:spcPts val="5"/>
              </a:spcBef>
              <a:spcAft>
                <a:spcPts val="0"/>
              </a:spcAft>
              <a:buNone/>
              <a:tabLst>
                <a:tab pos="457200" algn="l"/>
              </a:tabLst>
            </a:pP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Điều</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trị</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fontAlgn="base">
              <a:lnSpc>
                <a:spcPct val="107000"/>
              </a:lnSpc>
              <a:spcBef>
                <a:spcPts val="5"/>
              </a:spcBef>
              <a:spcAft>
                <a:spcPts val="0"/>
              </a:spcAft>
              <a:buNone/>
            </a:pP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Điều</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trị</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hỗ</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trợ</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fontAlgn="base">
              <a:lnSpc>
                <a:spcPct val="107000"/>
              </a:lnSpc>
              <a:spcBef>
                <a:spcPts val="5"/>
              </a:spcBef>
              <a:spcAft>
                <a:spcPts val="0"/>
              </a:spcAft>
            </a:pP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Hạn</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chế</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vận</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động</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fontAlgn="base">
              <a:lnSpc>
                <a:spcPct val="107000"/>
              </a:lnSpc>
              <a:spcBef>
                <a:spcPts val="5"/>
              </a:spcBef>
              <a:spcAft>
                <a:spcPts val="0"/>
              </a:spcAft>
            </a:pPr>
            <a:r>
              <a:rPr lang="en-US" sz="20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Tr</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ánh</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các</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thước</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ảnh</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hưởng</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đông</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cầm</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máu</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như</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aspirin, ibuprofen, NSAID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fontAlgn="base">
              <a:lnSpc>
                <a:spcPct val="107000"/>
              </a:lnSpc>
              <a:spcBef>
                <a:spcPts val="5"/>
              </a:spcBef>
              <a:spcAft>
                <a:spcPts val="0"/>
              </a:spcAft>
            </a:pP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Trẻ</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sốt</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Lau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mát</a:t>
            </a:r>
            <a:endPar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457200" marR="0" fontAlgn="base">
              <a:lnSpc>
                <a:spcPct val="107000"/>
              </a:lnSpc>
              <a:spcBef>
                <a:spcPts val="5"/>
              </a:spcBef>
              <a:spcAft>
                <a:spcPts val="0"/>
              </a:spcAft>
            </a:pP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R="0" indent="0" fontAlgn="base">
              <a:lnSpc>
                <a:spcPct val="107000"/>
              </a:lnSpc>
              <a:spcBef>
                <a:spcPts val="5"/>
              </a:spcBef>
              <a:spcAft>
                <a:spcPts val="0"/>
              </a:spcAft>
              <a:buNone/>
            </a:pPr>
            <a:r>
              <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2/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Điều</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trị</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đặc</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hiệu</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514350" indent="-285750" fontAlgn="base">
              <a:lnSpc>
                <a:spcPct val="107000"/>
              </a:lnSpc>
              <a:spcBef>
                <a:spcPts val="5"/>
              </a:spcBef>
            </a:pP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Prednisone 5mg </a:t>
            </a:r>
            <a:r>
              <a:rPr lang="vi-V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viên x 2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uống</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lúc</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no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trong</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vòng</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7 ngày</a:t>
            </a:r>
            <a:r>
              <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Sau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đó</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giảm</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liều</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trong</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vòng</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1-2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tuần</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514350" indent="-285750" fontAlgn="base">
              <a:lnSpc>
                <a:spcPct val="107000"/>
              </a:lnSpc>
              <a:spcBef>
                <a:spcPts val="5"/>
              </a:spcBef>
            </a:pP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Hạ</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sốt</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paracetamol 150mg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uống</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mỗi</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4-6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dirty="0"/>
          </a:p>
        </p:txBody>
      </p:sp>
      <p:sp>
        <p:nvSpPr>
          <p:cNvPr id="4" name="Content Placeholder 3"/>
          <p:cNvSpPr>
            <a:spLocks noGrp="1"/>
          </p:cNvSpPr>
          <p:nvPr>
            <p:ph sz="half" idx="2"/>
          </p:nvPr>
        </p:nvSpPr>
        <p:spPr/>
        <p:txBody>
          <a:bodyPr>
            <a:normAutofit/>
          </a:bodyPr>
          <a:lstStyle/>
          <a:p>
            <a:pPr marL="0" marR="0" lvl="0" indent="0" fontAlgn="base">
              <a:lnSpc>
                <a:spcPct val="107000"/>
              </a:lnSpc>
              <a:spcBef>
                <a:spcPts val="5"/>
              </a:spcBef>
              <a:spcAft>
                <a:spcPts val="0"/>
              </a:spcAft>
              <a:buNone/>
              <a:tabLst>
                <a:tab pos="457200" algn="l"/>
              </a:tabLst>
            </a:pP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Tiên</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lượng</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Tốt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fontAlgn="base">
              <a:lnSpc>
                <a:spcPct val="107000"/>
              </a:lnSpc>
              <a:spcBef>
                <a:spcPts val="5"/>
              </a:spcBef>
              <a:spcAft>
                <a:spcPts val="0"/>
              </a:spcAft>
            </a:pP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Thời</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gian</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mắc</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bệnh</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tỷ</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lệ</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tự</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hồi</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phục</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sau</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năm</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1/3 ,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sau</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5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năm</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50%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fontAlgn="base">
              <a:lnSpc>
                <a:spcPct val="107000"/>
              </a:lnSpc>
              <a:spcBef>
                <a:spcPts val="5"/>
              </a:spcBef>
              <a:spcAft>
                <a:spcPts val="0"/>
              </a:spcAft>
            </a:pP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Nhỏ</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tuổi</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khả</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năng</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hồi</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phục</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cao</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hơn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LÝ DO NHẬP VIỆN</a:t>
            </a:r>
            <a:endParaRPr lang="en-US" dirty="0"/>
          </a:p>
        </p:txBody>
      </p:sp>
      <p:sp>
        <p:nvSpPr>
          <p:cNvPr id="3" name="Content Placeholder 2"/>
          <p:cNvSpPr>
            <a:spLocks noGrp="1"/>
          </p:cNvSpPr>
          <p:nvPr>
            <p:ph idx="1"/>
          </p:nvPr>
        </p:nvSpPr>
        <p:spPr/>
        <p:txBody>
          <a:bodyPr/>
          <a:lstStyle/>
          <a:p>
            <a:pPr marL="0" indent="0">
              <a:buNone/>
            </a:pPr>
            <a:r>
              <a:rPr lang="en-US" dirty="0" err="1"/>
              <a:t>Chấm</a:t>
            </a:r>
            <a:r>
              <a:rPr lang="en-US" dirty="0"/>
              <a:t> </a:t>
            </a:r>
            <a:r>
              <a:rPr lang="en-US" dirty="0" err="1"/>
              <a:t>xuất</a:t>
            </a:r>
            <a:r>
              <a:rPr lang="en-US" dirty="0"/>
              <a:t> </a:t>
            </a:r>
            <a:r>
              <a:rPr lang="en-US" dirty="0" err="1"/>
              <a:t>huyết</a:t>
            </a:r>
            <a:r>
              <a:rPr lang="en-US" dirty="0"/>
              <a:t> </a:t>
            </a:r>
            <a:r>
              <a:rPr lang="en-US" dirty="0" err="1"/>
              <a:t>rải</a:t>
            </a:r>
            <a:r>
              <a:rPr lang="en-US" dirty="0"/>
              <a:t> </a:t>
            </a:r>
            <a:r>
              <a:rPr lang="en-US" dirty="0" err="1"/>
              <a:t>rác</a:t>
            </a:r>
            <a:r>
              <a:rPr lang="en-US" dirty="0"/>
              <a:t> </a:t>
            </a:r>
            <a:r>
              <a:rPr lang="en-US" dirty="0" err="1"/>
              <a:t>trên</a:t>
            </a:r>
            <a:r>
              <a:rPr lang="en-US" dirty="0"/>
              <a:t> </a:t>
            </a:r>
            <a:r>
              <a:rPr lang="en-US" dirty="0" err="1"/>
              <a:t>mặt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BỆNH SỬ</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	CNV </a:t>
            </a:r>
            <a:r>
              <a:rPr lang="vi-VN" sz="2400" dirty="0">
                <a:latin typeface="Calibri" panose="020F0502020204030204" pitchFamily="34" charset="0"/>
                <a:cs typeface="Calibri" panose="020F0502020204030204" pitchFamily="34" charset="0"/>
              </a:rPr>
              <a:t>1 tháng, bé đang khỏe mạnh đột ngột xuất hiện khoảng 20 đến 30 chấm xuất huyết, kích thước 1- 2 mm, đầu tiên ở hai má</a:t>
            </a:r>
            <a:r>
              <a:rPr lang="en-US" sz="240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sym typeface="Wingdings" panose="05000000000000000000" pitchFamily="2" charset="2"/>
              </a:rPr>
              <a:t> </a:t>
            </a:r>
            <a:r>
              <a:rPr lang="vi-VN" sz="2400" dirty="0">
                <a:latin typeface="Calibri" panose="020F0502020204030204" pitchFamily="34" charset="0"/>
                <a:cs typeface="Calibri" panose="020F0502020204030204" pitchFamily="34" charset="0"/>
              </a:rPr>
              <a:t>khắp mặt, đối xứng</a:t>
            </a:r>
            <a:r>
              <a:rPr lang="en-US" sz="2400" dirty="0">
                <a:latin typeface="Calibri" panose="020F0502020204030204" pitchFamily="34" charset="0"/>
                <a:cs typeface="Calibri" panose="020F0502020204030204" pitchFamily="34" charset="0"/>
              </a:rPr>
              <a:t>, </a:t>
            </a:r>
            <a:r>
              <a:rPr lang="vi-VN" sz="2400" dirty="0">
                <a:latin typeface="Calibri" panose="020F0502020204030204" pitchFamily="34" charset="0"/>
                <a:cs typeface="Calibri" panose="020F0502020204030204" pitchFamily="34" charset="0"/>
              </a:rPr>
              <a:t>giới hạn rõ, thay đổi màu đỏ sậm </a:t>
            </a:r>
            <a:r>
              <a:rPr lang="en-US" sz="2400" dirty="0">
                <a:latin typeface="Calibri" panose="020F0502020204030204" pitchFamily="34" charset="0"/>
                <a:cs typeface="Calibri" panose="020F0502020204030204" pitchFamily="34" charset="0"/>
                <a:sym typeface="Wingdings" panose="05000000000000000000" pitchFamily="2" charset="2"/>
              </a:rPr>
              <a:t> </a:t>
            </a:r>
            <a:r>
              <a:rPr lang="vi-VN" sz="2400" dirty="0">
                <a:latin typeface="Calibri" panose="020F0502020204030204" pitchFamily="34" charset="0"/>
                <a:cs typeface="Calibri" panose="020F0502020204030204" pitchFamily="34" charset="0"/>
              </a:rPr>
              <a:t>xanh</a:t>
            </a:r>
            <a:r>
              <a:rPr lang="en-US" sz="240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sym typeface="Wingdings" panose="05000000000000000000" pitchFamily="2" charset="2"/>
              </a:rPr>
              <a:t></a:t>
            </a:r>
            <a:r>
              <a:rPr lang="vi-VN" sz="2400" dirty="0">
                <a:latin typeface="Calibri" panose="020F0502020204030204" pitchFamily="34" charset="0"/>
                <a:cs typeface="Calibri" panose="020F0502020204030204" pitchFamily="34" charset="0"/>
              </a:rPr>
              <a:t> vàng </a:t>
            </a:r>
            <a:r>
              <a:rPr lang="en-US" sz="2400" dirty="0">
                <a:latin typeface="Calibri" panose="020F0502020204030204" pitchFamily="34" charset="0"/>
                <a:cs typeface="Calibri" panose="020F0502020204030204" pitchFamily="34" charset="0"/>
                <a:sym typeface="Wingdings" panose="05000000000000000000" pitchFamily="2" charset="2"/>
              </a:rPr>
              <a:t></a:t>
            </a:r>
            <a:r>
              <a:rPr lang="vi-VN" sz="2400" dirty="0">
                <a:latin typeface="Calibri" panose="020F0502020204030204" pitchFamily="34" charset="0"/>
                <a:cs typeface="Calibri" panose="020F0502020204030204" pitchFamily="34" charset="0"/>
              </a:rPr>
              <a:t> biến mất, các nốt khác lại xuất hiện với tính chất tương tự.</a:t>
            </a:r>
            <a:br>
              <a:rPr lang="en-US" sz="2400" dirty="0">
                <a:latin typeface="Calibri" panose="020F0502020204030204" pitchFamily="34" charset="0"/>
                <a:cs typeface="Calibri" panose="020F0502020204030204" pitchFamily="34" charset="0"/>
              </a:rPr>
            </a:br>
            <a:br>
              <a:rPr lang="en-US" sz="2400" dirty="0">
                <a:latin typeface="Calibri" panose="020F0502020204030204" pitchFamily="34" charset="0"/>
                <a:cs typeface="Calibri" panose="020F0502020204030204" pitchFamily="34" charset="0"/>
              </a:rPr>
            </a:br>
            <a:r>
              <a:rPr lang="vi-VN" sz="240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Bé</a:t>
            </a:r>
            <a:r>
              <a:rPr lang="en-US" sz="2400" dirty="0">
                <a:latin typeface="Calibri" panose="020F0502020204030204" pitchFamily="34" charset="0"/>
                <a:cs typeface="Calibri" panose="020F0502020204030204" pitchFamily="34" charset="0"/>
              </a:rPr>
              <a:t> k</a:t>
            </a:r>
            <a:r>
              <a:rPr lang="vi-VN" sz="2400" dirty="0">
                <a:latin typeface="Calibri" panose="020F0502020204030204" pitchFamily="34" charset="0"/>
                <a:cs typeface="Calibri" panose="020F0502020204030204" pitchFamily="34" charset="0"/>
              </a:rPr>
              <a:t>hông sốt, không chảy máu mũi, răng, tai, không ho không khó thở không thở nhanh, tiểu vàng trong, phân vàng, ăn ngủ bình thường. Bé đến khám tại bệnh viện </a:t>
            </a:r>
            <a:r>
              <a:rPr lang="en-US" sz="2400" dirty="0">
                <a:latin typeface="Calibri" panose="020F0502020204030204" pitchFamily="34" charset="0"/>
                <a:cs typeface="Calibri" panose="020F0502020204030204" pitchFamily="34" charset="0"/>
              </a:rPr>
              <a:t>NĐ</a:t>
            </a:r>
            <a:r>
              <a:rPr lang="vi-VN" sz="2400" dirty="0">
                <a:latin typeface="Calibri" panose="020F0502020204030204" pitchFamily="34" charset="0"/>
                <a:cs typeface="Calibri" panose="020F0502020204030204" pitchFamily="34" charset="0"/>
              </a:rPr>
              <a:t>2chẩn đoán giảm tiểu cầu thứ phát sau siêu vi, tiểu cầu lúc này là 48x10^9</a:t>
            </a:r>
            <a:r>
              <a:rPr lang="en-US" sz="2400" dirty="0">
                <a:latin typeface="Calibri" panose="020F0502020204030204" pitchFamily="34" charset="0"/>
                <a:cs typeface="Calibri" panose="020F0502020204030204" pitchFamily="34" charset="0"/>
              </a:rPr>
              <a:t>, </a:t>
            </a:r>
            <a:r>
              <a:rPr lang="vi-VN" sz="2400" dirty="0">
                <a:latin typeface="Calibri" panose="020F0502020204030204" pitchFamily="34" charset="0"/>
                <a:cs typeface="Calibri" panose="020F0502020204030204" pitchFamily="34" charset="0"/>
              </a:rPr>
              <a:t>không điều trị thuốc, hẹn tái khám sau 1 tuần</a:t>
            </a:r>
            <a:endParaRPr lang="en-US" sz="2400" dirty="0">
              <a:latin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BỆNH SỬ</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latin typeface="Calibri" panose="020F0502020204030204" pitchFamily="34" charset="0"/>
                <a:cs typeface="Calibri" panose="020F0502020204030204" pitchFamily="34" charset="0"/>
              </a:rPr>
              <a:t>	CNV </a:t>
            </a:r>
            <a:r>
              <a:rPr lang="vi-VN" sz="2000" dirty="0">
                <a:latin typeface="Calibri" panose="020F0502020204030204" pitchFamily="34" charset="0"/>
                <a:cs typeface="Calibri" panose="020F0502020204030204" pitchFamily="34" charset="0"/>
              </a:rPr>
              <a:t>2 tuần, các chấm xuất huyết vẫn còn với số lượng nhiều hơn</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Wingdings" panose="05000000000000000000" pitchFamily="2" charset="2"/>
              </a:rPr>
              <a:t> T</a:t>
            </a:r>
            <a:r>
              <a:rPr lang="vi-VN" sz="2000" dirty="0">
                <a:latin typeface="Calibri" panose="020F0502020204030204" pitchFamily="34" charset="0"/>
                <a:cs typeface="Calibri" panose="020F0502020204030204" pitchFamily="34" charset="0"/>
              </a:rPr>
              <a:t>ái khám BV NĐ 2, chẩn đoán Xuất huyết giảm tiểu cầu miễn dịch,</a:t>
            </a:r>
            <a:r>
              <a:rPr lang="en-US" sz="2000" dirty="0">
                <a:latin typeface="Calibri" panose="020F0502020204030204" pitchFamily="34" charset="0"/>
                <a:cs typeface="Calibri" panose="020F0502020204030204" pitchFamily="34" charset="0"/>
              </a:rPr>
              <a:t> </a:t>
            </a:r>
            <a:r>
              <a:rPr lang="vi-VN" sz="2000" dirty="0">
                <a:latin typeface="Calibri" panose="020F0502020204030204" pitchFamily="34" charset="0"/>
                <a:cs typeface="Calibri" panose="020F0502020204030204" pitchFamily="34" charset="0"/>
              </a:rPr>
              <a:t>điều trị</a:t>
            </a:r>
            <a:r>
              <a:rPr lang="en-US" sz="2000" dirty="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	     </a:t>
            </a:r>
            <a:r>
              <a:rPr lang="vi-VN" sz="2000" dirty="0">
                <a:latin typeface="Calibri" panose="020F0502020204030204" pitchFamily="34" charset="0"/>
                <a:cs typeface="Calibri" panose="020F0502020204030204" pitchFamily="34" charset="0"/>
              </a:rPr>
              <a:t>Pre</a:t>
            </a:r>
            <a:r>
              <a:rPr lang="en-US" sz="2000" dirty="0">
                <a:latin typeface="Calibri" panose="020F0502020204030204" pitchFamily="34" charset="0"/>
                <a:cs typeface="Calibri" panose="020F0502020204030204" pitchFamily="34" charset="0"/>
              </a:rPr>
              <a:t>d</a:t>
            </a:r>
            <a:r>
              <a:rPr lang="vi-VN" sz="2000" dirty="0">
                <a:latin typeface="Calibri" panose="020F0502020204030204" pitchFamily="34" charset="0"/>
                <a:cs typeface="Calibri" panose="020F0502020204030204" pitchFamily="34" charset="0"/>
              </a:rPr>
              <a:t>nisolone 5 mg 2</a:t>
            </a:r>
            <a:r>
              <a:rPr lang="en-US" sz="2000" dirty="0">
                <a:latin typeface="Calibri" panose="020F0502020204030204" pitchFamily="34" charset="0"/>
                <a:cs typeface="Calibri" panose="020F0502020204030204" pitchFamily="34" charset="0"/>
              </a:rPr>
              <a:t>v (u)</a:t>
            </a:r>
            <a:r>
              <a:rPr lang="vi-VN" sz="2000" dirty="0">
                <a:latin typeface="Calibri" panose="020F0502020204030204" pitchFamily="34" charset="0"/>
                <a:cs typeface="Calibri" panose="020F0502020204030204" pitchFamily="34" charset="0"/>
              </a:rPr>
              <a:t> 2 lần</a:t>
            </a:r>
            <a:r>
              <a:rPr lang="en-US" sz="2000" dirty="0">
                <a:latin typeface="Calibri" panose="020F0502020204030204" pitchFamily="34" charset="0"/>
                <a:cs typeface="Calibri" panose="020F0502020204030204" pitchFamily="34" charset="0"/>
              </a:rPr>
              <a:t>/ngày</a:t>
            </a:r>
            <a:r>
              <a:rPr lang="vi-VN" sz="2000" dirty="0">
                <a:latin typeface="Calibri" panose="020F0502020204030204" pitchFamily="34" charset="0"/>
                <a:cs typeface="Calibri" panose="020F0502020204030204" pitchFamily="34" charset="0"/>
              </a:rPr>
              <a:t> trong 4 ngày, </a:t>
            </a:r>
            <a:r>
              <a:rPr lang="en-US" sz="2000" dirty="0">
                <a:latin typeface="Calibri" panose="020F0502020204030204" pitchFamily="34" charset="0"/>
                <a:cs typeface="Calibri" panose="020F0502020204030204" pitchFamily="34" charset="0"/>
              </a:rPr>
              <a:t>TC </a:t>
            </a:r>
            <a:r>
              <a:rPr lang="vi-VN" sz="2000" dirty="0">
                <a:latin typeface="Calibri" panose="020F0502020204030204" pitchFamily="34" charset="0"/>
                <a:cs typeface="Calibri" panose="020F0502020204030204" pitchFamily="34" charset="0"/>
              </a:rPr>
              <a:t>sau uống 49</a:t>
            </a:r>
            <a:r>
              <a:rPr lang="en-US" sz="2000" dirty="0">
                <a:latin typeface="Calibri" panose="020F0502020204030204" pitchFamily="34" charset="0"/>
                <a:cs typeface="Calibri" panose="020F0502020204030204" pitchFamily="34" charset="0"/>
              </a:rPr>
              <a:t>x10^9</a:t>
            </a: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sym typeface="Wingdings" panose="05000000000000000000" pitchFamily="2" charset="2"/>
              </a:rPr>
              <a:t>	 </a:t>
            </a:r>
            <a:r>
              <a:rPr lang="vi-VN" sz="2000" dirty="0">
                <a:latin typeface="Calibri" panose="020F0502020204030204" pitchFamily="34" charset="0"/>
                <a:cs typeface="Calibri" panose="020F0502020204030204" pitchFamily="34" charset="0"/>
              </a:rPr>
              <a:t>Pre</a:t>
            </a:r>
            <a:r>
              <a:rPr lang="en-US" sz="2000" dirty="0">
                <a:latin typeface="Calibri" panose="020F0502020204030204" pitchFamily="34" charset="0"/>
                <a:cs typeface="Calibri" panose="020F0502020204030204" pitchFamily="34" charset="0"/>
              </a:rPr>
              <a:t>d</a:t>
            </a:r>
            <a:r>
              <a:rPr lang="vi-VN" sz="2000" dirty="0">
                <a:latin typeface="Calibri" panose="020F0502020204030204" pitchFamily="34" charset="0"/>
                <a:cs typeface="Calibri" panose="020F0502020204030204" pitchFamily="34" charset="0"/>
              </a:rPr>
              <a:t>nisolone </a:t>
            </a:r>
            <a:r>
              <a:rPr lang="en-US" sz="2000" dirty="0">
                <a:latin typeface="Calibri" panose="020F0502020204030204" pitchFamily="34" charset="0"/>
                <a:cs typeface="Calibri" panose="020F0502020204030204" pitchFamily="34" charset="0"/>
              </a:rPr>
              <a:t>5mg x 4v (u)</a:t>
            </a:r>
            <a:r>
              <a:rPr lang="vi-VN" sz="2000" dirty="0">
                <a:latin typeface="Calibri" panose="020F0502020204030204" pitchFamily="34" charset="0"/>
                <a:cs typeface="Calibri" panose="020F0502020204030204" pitchFamily="34" charset="0"/>
              </a:rPr>
              <a:t> 1 lần</a:t>
            </a:r>
            <a:r>
              <a:rPr lang="en-US" sz="2000" dirty="0">
                <a:latin typeface="Calibri" panose="020F0502020204030204" pitchFamily="34" charset="0"/>
                <a:cs typeface="Calibri" panose="020F0502020204030204" pitchFamily="34" charset="0"/>
              </a:rPr>
              <a:t>/</a:t>
            </a:r>
            <a:r>
              <a:rPr lang="vi-VN" sz="2000" dirty="0">
                <a:latin typeface="Calibri" panose="020F0502020204030204" pitchFamily="34" charset="0"/>
                <a:cs typeface="Calibri" panose="020F0502020204030204" pitchFamily="34" charset="0"/>
              </a:rPr>
              <a:t>ngày trong 7 ngày</a:t>
            </a: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sym typeface="Wingdings" panose="05000000000000000000" pitchFamily="2" charset="2"/>
              </a:rPr>
              <a:t>	 </a:t>
            </a:r>
            <a:r>
              <a:rPr lang="en-US" sz="2000" dirty="0">
                <a:latin typeface="Calibri" panose="020F0502020204030204" pitchFamily="34" charset="0"/>
                <a:cs typeface="Calibri" panose="020F0502020204030204" pitchFamily="34" charset="0"/>
              </a:rPr>
              <a:t>P</a:t>
            </a:r>
            <a:r>
              <a:rPr lang="vi-VN" sz="2000" dirty="0">
                <a:latin typeface="Calibri" panose="020F0502020204030204" pitchFamily="34" charset="0"/>
                <a:cs typeface="Calibri" panose="020F0502020204030204" pitchFamily="34" charset="0"/>
              </a:rPr>
              <a:t>re</a:t>
            </a:r>
            <a:r>
              <a:rPr lang="en-US" sz="2000" dirty="0">
                <a:latin typeface="Calibri" panose="020F0502020204030204" pitchFamily="34" charset="0"/>
                <a:cs typeface="Calibri" panose="020F0502020204030204" pitchFamily="34" charset="0"/>
              </a:rPr>
              <a:t>d</a:t>
            </a:r>
            <a:r>
              <a:rPr lang="vi-VN" sz="2000" dirty="0">
                <a:latin typeface="Calibri" panose="020F0502020204030204" pitchFamily="34" charset="0"/>
                <a:cs typeface="Calibri" panose="020F0502020204030204" pitchFamily="34" charset="0"/>
              </a:rPr>
              <a:t>nisolone 5mg </a:t>
            </a:r>
            <a:r>
              <a:rPr lang="en-US" sz="2000" dirty="0">
                <a:latin typeface="Calibri" panose="020F0502020204030204" pitchFamily="34" charset="0"/>
                <a:cs typeface="Calibri" panose="020F0502020204030204" pitchFamily="34" charset="0"/>
              </a:rPr>
              <a:t>x 1v (u)</a:t>
            </a:r>
            <a:r>
              <a:rPr lang="vi-VN"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2 </a:t>
            </a:r>
            <a:r>
              <a:rPr lang="en-US" sz="2000" dirty="0" err="1">
                <a:latin typeface="Calibri" panose="020F0502020204030204" pitchFamily="34" charset="0"/>
                <a:cs typeface="Calibri" panose="020F0502020204030204" pitchFamily="34" charset="0"/>
              </a:rPr>
              <a:t>lần</a:t>
            </a:r>
            <a:r>
              <a:rPr lang="en-US" sz="2000" dirty="0">
                <a:latin typeface="Calibri" panose="020F0502020204030204" pitchFamily="34" charset="0"/>
                <a:cs typeface="Calibri" panose="020F0502020204030204" pitchFamily="34" charset="0"/>
              </a:rPr>
              <a:t>/ngày</a:t>
            </a: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	CNV 1 ngày (</a:t>
            </a:r>
            <a:r>
              <a:rPr lang="vi-VN" sz="2000" dirty="0">
                <a:latin typeface="Calibri" panose="020F0502020204030204" pitchFamily="34" charset="0"/>
                <a:cs typeface="Calibri" panose="020F0502020204030204" pitchFamily="34" charset="0"/>
              </a:rPr>
              <a:t>tái khám</a:t>
            </a:r>
            <a:r>
              <a:rPr lang="en-US" sz="2000" dirty="0">
                <a:latin typeface="Calibri" panose="020F0502020204030204" pitchFamily="34" charset="0"/>
                <a:cs typeface="Calibri" panose="020F0502020204030204" pitchFamily="34" charset="0"/>
              </a:rPr>
              <a:t>)</a:t>
            </a:r>
            <a:r>
              <a:rPr lang="vi-VN" sz="2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tiểu</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cầu</a:t>
            </a:r>
            <a:r>
              <a:rPr lang="en-US" sz="2000" dirty="0">
                <a:latin typeface="Calibri" panose="020F0502020204030204" pitchFamily="34" charset="0"/>
                <a:cs typeface="Calibri" panose="020F0502020204030204" pitchFamily="34" charset="0"/>
              </a:rPr>
              <a:t> </a:t>
            </a:r>
            <a:r>
              <a:rPr lang="vi-VN" sz="2000" dirty="0">
                <a:latin typeface="Calibri" panose="020F0502020204030204" pitchFamily="34" charset="0"/>
                <a:cs typeface="Calibri" panose="020F0502020204030204" pitchFamily="34" charset="0"/>
              </a:rPr>
              <a:t>18K</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đề</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nghị</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nhập</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viện</a:t>
            </a:r>
            <a:r>
              <a:rPr lang="en-US" sz="2000" dirty="0">
                <a:latin typeface="Calibri" panose="020F0502020204030204" pitchFamily="34" charset="0"/>
                <a:cs typeface="Calibri" panose="020F0502020204030204" pitchFamily="34" charset="0"/>
              </a:rPr>
              <a:t>, </a:t>
            </a:r>
            <a:r>
              <a:rPr lang="vi-VN" sz="2000" dirty="0">
                <a:latin typeface="Calibri" panose="020F0502020204030204" pitchFamily="34" charset="0"/>
                <a:cs typeface="Calibri" panose="020F0502020204030204" pitchFamily="34" charset="0"/>
              </a:rPr>
              <a:t>mẹ bé xin về</a:t>
            </a:r>
            <a:r>
              <a:rPr lang="en-US" sz="2000" dirty="0">
                <a:latin typeface="Calibri" panose="020F0502020204030204" pitchFamily="34" charset="0"/>
                <a:cs typeface="Calibri" panose="020F0502020204030204" pitchFamily="34" charset="0"/>
              </a:rPr>
              <a:t>, </a:t>
            </a:r>
            <a:r>
              <a:rPr lang="vi-VN" sz="2000" dirty="0">
                <a:latin typeface="Calibri" panose="020F0502020204030204" pitchFamily="34" charset="0"/>
                <a:cs typeface="Calibri" panose="020F0502020204030204" pitchFamily="34" charset="0"/>
              </a:rPr>
              <a:t>quay lại vào hôm sau. Chiều cùng ngày, bé sốt</a:t>
            </a:r>
            <a:r>
              <a:rPr lang="en-US" sz="2000" dirty="0">
                <a:latin typeface="Calibri" panose="020F0502020204030204" pitchFamily="34" charset="0"/>
                <a:cs typeface="Calibri" panose="020F0502020204030204" pitchFamily="34" charset="0"/>
              </a:rPr>
              <a:t> </a:t>
            </a:r>
            <a:r>
              <a:rPr lang="vi-VN" sz="2000" dirty="0">
                <a:latin typeface="Calibri" panose="020F0502020204030204" pitchFamily="34" charset="0"/>
                <a:cs typeface="Calibri" panose="020F0502020204030204" pitchFamily="34" charset="0"/>
              </a:rPr>
              <a:t>38.5 độ C, không lạnh run, không vã mồ hôi, kèm tiêu phân lỏng 3 lần ít nhầy không máu, bú bình thường, không ho, không khó thở</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Wingdings" panose="05000000000000000000" pitchFamily="2" charset="2"/>
              </a:rPr>
              <a:t></a:t>
            </a:r>
            <a:r>
              <a:rPr lang="vi-VN"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NV NĐ2</a:t>
            </a: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	TTLNV: </a:t>
            </a: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tỉnh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Mạch</a:t>
            </a:r>
            <a:r>
              <a:rPr lang="en-US" sz="2000" dirty="0">
                <a:latin typeface="Calibri" panose="020F0502020204030204" pitchFamily="34" charset="0"/>
                <a:cs typeface="Calibri" panose="020F0502020204030204" pitchFamily="34" charset="0"/>
              </a:rPr>
              <a:t>: 100 l/p, HA </a:t>
            </a:r>
            <a:r>
              <a:rPr lang="en-US" sz="2000" dirty="0" err="1">
                <a:latin typeface="Calibri" panose="020F0502020204030204" pitchFamily="34" charset="0"/>
                <a:cs typeface="Calibri" panose="020F0502020204030204" pitchFamily="34" charset="0"/>
              </a:rPr>
              <a:t>không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đo</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Nhịp</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thở</a:t>
            </a:r>
            <a:r>
              <a:rPr lang="en-US" sz="2000" dirty="0">
                <a:latin typeface="Calibri" panose="020F0502020204030204" pitchFamily="34" charset="0"/>
                <a:cs typeface="Calibri" panose="020F0502020204030204" pitchFamily="34" charset="0"/>
              </a:rPr>
              <a:t>: 40l/p, </a:t>
            </a:r>
            <a:r>
              <a:rPr lang="en-US" sz="2000" dirty="0" err="1">
                <a:latin typeface="Calibri" panose="020F0502020204030204" pitchFamily="34" charset="0"/>
                <a:cs typeface="Calibri" panose="020F0502020204030204" pitchFamily="34" charset="0"/>
              </a:rPr>
              <a:t>Nhiệt</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độ</a:t>
            </a:r>
            <a:r>
              <a:rPr lang="en-US" sz="2000" dirty="0">
                <a:latin typeface="Calibri" panose="020F0502020204030204" pitchFamily="34" charset="0"/>
                <a:cs typeface="Calibri" panose="020F0502020204030204" pitchFamily="34" charset="0"/>
              </a:rPr>
              <a:t>: 37 </a:t>
            </a:r>
            <a:r>
              <a:rPr lang="en-US" sz="2000" dirty="0" err="1">
                <a:latin typeface="Calibri" panose="020F0502020204030204" pitchFamily="34" charset="0"/>
                <a:cs typeface="Calibri" panose="020F0502020204030204" pitchFamily="34" charset="0"/>
              </a:rPr>
              <a:t>độ</a:t>
            </a:r>
            <a:r>
              <a:rPr lang="en-US" sz="2000" dirty="0">
                <a:latin typeface="Calibri" panose="020F0502020204030204" pitchFamily="34" charset="0"/>
                <a:cs typeface="Calibri" panose="020F0502020204030204" pitchFamily="34" charset="0"/>
              </a:rPr>
              <a:t> C</a:t>
            </a:r>
            <a:endParaRPr lang="en-US" sz="2000" dirty="0">
              <a:latin typeface="Calibri" panose="020F0502020204030204" pitchFamily="34" charset="0"/>
              <a:cs typeface="Calibri" panose="020F0502020204030204" pitchFamily="34" charset="0"/>
            </a:endParaRPr>
          </a:p>
          <a:p>
            <a:pPr marL="0" indent="0">
              <a:buNone/>
            </a:pPr>
            <a:endParaRPr lang="en-US" sz="2000" dirty="0">
              <a:latin typeface="Calibri" panose="020F0502020204030204" pitchFamily="34" charset="0"/>
              <a:cs typeface="Calibri" panose="020F0502020204030204" pitchFamily="34" charset="0"/>
            </a:endParaRPr>
          </a:p>
          <a:p>
            <a:pPr marL="0" indent="0">
              <a:buNone/>
            </a:pPr>
            <a:endParaRPr lang="en-US" sz="2000" dirty="0">
              <a:latin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BỆNH SỬ</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latin typeface="Calibri" panose="020F0502020204030204" pitchFamily="34" charset="0"/>
                <a:cs typeface="Calibri" panose="020F0502020204030204" pitchFamily="34" charset="0"/>
              </a:rPr>
              <a:t>	</a:t>
            </a:r>
            <a:r>
              <a:rPr lang="vi-VN" sz="2400" dirty="0">
                <a:latin typeface="Calibri" panose="020F0502020204030204" pitchFamily="34" charset="0"/>
                <a:cs typeface="Calibri" panose="020F0502020204030204" pitchFamily="34" charset="0"/>
              </a:rPr>
              <a:t>Diễn tiến sau nhập viện: </a:t>
            </a:r>
            <a:endParaRPr lang="vi-VN" sz="2400" dirty="0">
              <a:latin typeface="Calibri" panose="020F0502020204030204" pitchFamily="34" charset="0"/>
              <a:cs typeface="Calibri" panose="020F0502020204030204" pitchFamily="34" charset="0"/>
            </a:endParaRPr>
          </a:p>
          <a:p>
            <a:pPr marL="0" indent="0">
              <a:buNone/>
            </a:pPr>
            <a:r>
              <a:rPr lang="vi-VN" sz="2400" dirty="0">
                <a:latin typeface="Calibri" panose="020F0502020204030204" pitchFamily="34" charset="0"/>
                <a:cs typeface="Calibri" panose="020F0502020204030204" pitchFamily="34" charset="0"/>
              </a:rPr>
              <a:t>	N1,2:Tối ngày nhập viện, em sốt 40 độ C, lạnh run, tái nhợt, co cứng toàn thân, chảy nước bọt, vã mồ hôi ít, không tiêu tiểu không tự chủ, hai bên, kéo dài khoảng 2 phút, được chuyển khoa cấp cứu. Còn sốt đến ngày hôm sau, co giật khoảng 4 đợt. </a:t>
            </a:r>
            <a:endParaRPr lang="vi-VN" sz="2400" dirty="0">
              <a:latin typeface="Calibri" panose="020F0502020204030204" pitchFamily="34" charset="0"/>
              <a:cs typeface="Calibri" panose="020F0502020204030204" pitchFamily="34" charset="0"/>
            </a:endParaRPr>
          </a:p>
          <a:p>
            <a:pPr marL="0" indent="0">
              <a:buNone/>
            </a:pPr>
            <a:r>
              <a:rPr lang="vi-VN" sz="2400" dirty="0">
                <a:latin typeface="Calibri" panose="020F0502020204030204" pitchFamily="34" charset="0"/>
                <a:cs typeface="Calibri" panose="020F0502020204030204" pitchFamily="34" charset="0"/>
              </a:rPr>
              <a:t>       </a:t>
            </a: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            N3,4: </a:t>
            </a:r>
            <a:r>
              <a:rPr lang="en-US" sz="2400" dirty="0" err="1">
                <a:latin typeface="Calibri" panose="020F0502020204030204" pitchFamily="34" charset="0"/>
                <a:cs typeface="Calibri" panose="020F0502020204030204" pitchFamily="34" charset="0"/>
              </a:rPr>
              <a:t>hết</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sốt</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hết</a:t>
            </a:r>
            <a:r>
              <a:rPr lang="en-US" sz="2400" dirty="0">
                <a:latin typeface="Calibri" panose="020F0502020204030204" pitchFamily="34" charset="0"/>
                <a:cs typeface="Calibri" panose="020F0502020204030204" pitchFamily="34" charset="0"/>
              </a:rPr>
              <a:t> co </a:t>
            </a:r>
            <a:r>
              <a:rPr lang="en-US" sz="2400" dirty="0" err="1">
                <a:latin typeface="Calibri" panose="020F0502020204030204" pitchFamily="34" charset="0"/>
                <a:cs typeface="Calibri" panose="020F0502020204030204" pitchFamily="34" charset="0"/>
              </a:rPr>
              <a:t>giật</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tiêu</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phân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vàng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đóng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khuôn</a:t>
            </a:r>
            <a:endParaRPr lang="vi-VN" sz="2400" dirty="0">
              <a:latin typeface="Calibri" panose="020F0502020204030204" pitchFamily="34" charset="0"/>
              <a:cs typeface="Calibri" panose="020F0502020204030204" pitchFamily="34" charset="0"/>
            </a:endParaRPr>
          </a:p>
          <a:p>
            <a:pPr marL="0" indent="0">
              <a:buNone/>
            </a:pP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 TIỀN CĂN</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1600" dirty="0"/>
              <a:t>1/ </a:t>
            </a:r>
            <a:r>
              <a:rPr lang="en-US" sz="1600" dirty="0" err="1"/>
              <a:t>Tiền</a:t>
            </a:r>
            <a:r>
              <a:rPr lang="en-US" sz="1600" dirty="0"/>
              <a:t> </a:t>
            </a:r>
            <a:r>
              <a:rPr lang="en-US" sz="1600" dirty="0" err="1"/>
              <a:t>căn</a:t>
            </a:r>
            <a:r>
              <a:rPr lang="en-US" sz="1600" dirty="0"/>
              <a:t> </a:t>
            </a:r>
            <a:r>
              <a:rPr lang="en-US" sz="1600" dirty="0" err="1"/>
              <a:t>bản</a:t>
            </a:r>
            <a:r>
              <a:rPr lang="en-US" sz="1600" dirty="0"/>
              <a:t> </a:t>
            </a:r>
            <a:r>
              <a:rPr lang="en-US" sz="1600" dirty="0" err="1"/>
              <a:t>thân</a:t>
            </a:r>
            <a:r>
              <a:rPr lang="en-US" sz="1600" dirty="0"/>
              <a:t>:</a:t>
            </a:r>
            <a:endParaRPr lang="en-US" sz="1600" dirty="0"/>
          </a:p>
          <a:p>
            <a:pPr marL="0" indent="0">
              <a:buNone/>
            </a:pPr>
            <a:r>
              <a:rPr lang="en-US" sz="1600" dirty="0">
                <a:latin typeface="Calibri" panose="020F0502020204030204" pitchFamily="34" charset="0"/>
                <a:cs typeface="Calibri" panose="020F0502020204030204" pitchFamily="34" charset="0"/>
              </a:rPr>
              <a:t>	</a:t>
            </a:r>
            <a:r>
              <a:rPr lang="vi-VN" sz="1600" dirty="0">
                <a:latin typeface="Calibri" panose="020F0502020204030204" pitchFamily="34" charset="0"/>
                <a:cs typeface="Calibri" panose="020F0502020204030204" pitchFamily="34" charset="0"/>
              </a:rPr>
              <a:t>a/ Sản khoa: Con </a:t>
            </a:r>
            <a:r>
              <a:rPr lang="en-US" sz="1600" dirty="0">
                <a:latin typeface="Calibri" panose="020F0502020204030204" pitchFamily="34" charset="0"/>
                <a:cs typeface="Calibri" panose="020F0502020204030204" pitchFamily="34" charset="0"/>
              </a:rPr>
              <a:t>2/2,</a:t>
            </a:r>
            <a:r>
              <a:rPr lang="vi-VN" sz="1600" dirty="0">
                <a:latin typeface="Calibri" panose="020F0502020204030204" pitchFamily="34" charset="0"/>
                <a:cs typeface="Calibri" panose="020F0502020204030204" pitchFamily="34" charset="0"/>
              </a:rPr>
              <a:t> PARA 2002, đủ tháng, sinh thường tại BVND GĐ, </a:t>
            </a:r>
            <a:r>
              <a:rPr lang="en-US" sz="1600" dirty="0">
                <a:latin typeface="Calibri" panose="020F0502020204030204" pitchFamily="34" charset="0"/>
                <a:cs typeface="Calibri" panose="020F0502020204030204" pitchFamily="34" charset="0"/>
              </a:rPr>
              <a:t>CNLS </a:t>
            </a:r>
            <a:r>
              <a:rPr lang="vi-VN" sz="1600" dirty="0">
                <a:latin typeface="Calibri" panose="020F0502020204030204" pitchFamily="34" charset="0"/>
                <a:cs typeface="Calibri" panose="020F0502020204030204" pitchFamily="34" charset="0"/>
              </a:rPr>
              <a:t>3.9 kg, không dị tật bẩm sinh, sau sinh bé khóc ngay, không bị ngạt, nằm với mẹ, hậu sản 3 ngày, không vàng da sau sinh, không có bướu máu sau sinh. Sau sinh bé được chích vitamin K. Chị của bé 3 tuổi, khỏe mạnh.</a:t>
            </a:r>
            <a:endParaRPr lang="en-US" sz="1600" dirty="0">
              <a:latin typeface="Calibri" panose="020F0502020204030204" pitchFamily="34" charset="0"/>
              <a:cs typeface="Calibri" panose="020F0502020204030204" pitchFamily="34" charset="0"/>
            </a:endParaRPr>
          </a:p>
          <a:p>
            <a:pPr marL="0" indent="0">
              <a:buNone/>
            </a:pPr>
            <a:r>
              <a:rPr lang="en-US" sz="1600" dirty="0">
                <a:latin typeface="Calibri" panose="020F0502020204030204" pitchFamily="34" charset="0"/>
                <a:cs typeface="Calibri" panose="020F0502020204030204" pitchFamily="34" charset="0"/>
              </a:rPr>
              <a:t>	b/ </a:t>
            </a:r>
            <a:r>
              <a:rPr lang="en-US" sz="1600" dirty="0" err="1">
                <a:latin typeface="Calibri" panose="020F0502020204030204" pitchFamily="34" charset="0"/>
                <a:cs typeface="Calibri" panose="020F0502020204030204" pitchFamily="34" charset="0"/>
              </a:rPr>
              <a:t>Bệnh</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lý</a:t>
            </a:r>
            <a:r>
              <a:rPr lang="en-US" sz="1600" dirty="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a:p>
            <a:pPr marL="0" indent="0">
              <a:buNone/>
            </a:pPr>
            <a:r>
              <a:rPr lang="en-US" sz="1600" dirty="0">
                <a:latin typeface="Calibri" panose="020F0502020204030204" pitchFamily="34" charset="0"/>
                <a:cs typeface="Calibri" panose="020F0502020204030204" pitchFamily="34" charset="0"/>
              </a:rPr>
              <a:t>	</a:t>
            </a:r>
            <a:r>
              <a:rPr lang="vi-VN" sz="1600" dirty="0">
                <a:latin typeface="Calibri" panose="020F0502020204030204" pitchFamily="34" charset="0"/>
                <a:cs typeface="Calibri" panose="020F0502020204030204" pitchFamily="34" charset="0"/>
              </a:rPr>
              <a:t>Chưa từng xuất huyết trước đâ</a:t>
            </a:r>
            <a:r>
              <a:rPr lang="en-US" sz="1600" dirty="0">
                <a:latin typeface="Calibri" panose="020F0502020204030204" pitchFamily="34" charset="0"/>
                <a:cs typeface="Calibri" panose="020F0502020204030204" pitchFamily="34" charset="0"/>
              </a:rPr>
              <a:t>y</a:t>
            </a:r>
            <a:endParaRPr lang="vi-VN" sz="1600" dirty="0">
              <a:latin typeface="Calibri" panose="020F0502020204030204" pitchFamily="34" charset="0"/>
              <a:cs typeface="Calibri" panose="020F0502020204030204" pitchFamily="34" charset="0"/>
            </a:endParaRPr>
          </a:p>
          <a:p>
            <a:pPr marL="0" indent="0">
              <a:buNone/>
            </a:pPr>
            <a:r>
              <a:rPr lang="en-US" sz="1600" dirty="0">
                <a:latin typeface="Calibri" panose="020F0502020204030204" pitchFamily="34" charset="0"/>
                <a:cs typeface="Calibri" panose="020F0502020204030204" pitchFamily="34" charset="0"/>
              </a:rPr>
              <a:t>	V</a:t>
            </a:r>
            <a:r>
              <a:rPr lang="vi-VN" sz="1600" dirty="0">
                <a:latin typeface="Calibri" panose="020F0502020204030204" pitchFamily="34" charset="0"/>
                <a:cs typeface="Calibri" panose="020F0502020204030204" pitchFamily="34" charset="0"/>
              </a:rPr>
              <a:t>ài tháng có đợt sốt, sổ mũi, ho, mẹ đưa bé đến khám ở BV NĐ2, bệnh hết, đây là lần nhập viện đầu tiên.</a:t>
            </a:r>
            <a:endParaRPr lang="en-US" sz="1600" dirty="0">
              <a:latin typeface="Calibri" panose="020F0502020204030204" pitchFamily="34" charset="0"/>
              <a:cs typeface="Calibri" panose="020F0502020204030204" pitchFamily="34" charset="0"/>
            </a:endParaRPr>
          </a:p>
          <a:p>
            <a:pPr marL="0" indent="0">
              <a:buNone/>
            </a:pPr>
            <a:r>
              <a:rPr lang="en-US" sz="1600" dirty="0">
                <a:latin typeface="Calibri" panose="020F0502020204030204" pitchFamily="34" charset="0"/>
                <a:cs typeface="Calibri" panose="020F0502020204030204" pitchFamily="34" charset="0"/>
              </a:rPr>
              <a:t>	</a:t>
            </a:r>
            <a:r>
              <a:rPr lang="vi-VN" sz="1600" dirty="0">
                <a:latin typeface="Calibri" panose="020F0502020204030204" pitchFamily="34" charset="0"/>
                <a:cs typeface="Calibri" panose="020F0502020204030204" pitchFamily="34" charset="0"/>
              </a:rPr>
              <a:t>c/ Dị ứng:  chưa ghi nhận tiền căn dị ứng với thuốc, sữa, thức ăn, lông thú…. Không tiền căn dùng thuốc aspirin, các thuốc chống kết tập tiểu cầu, …</a:t>
            </a:r>
            <a:endParaRPr lang="vi-VN" sz="1600" dirty="0">
              <a:latin typeface="Calibri" panose="020F0502020204030204" pitchFamily="34" charset="0"/>
              <a:cs typeface="Calibri" panose="020F0502020204030204" pitchFamily="34" charset="0"/>
            </a:endParaRPr>
          </a:p>
          <a:p>
            <a:pPr marL="0" indent="0">
              <a:buNone/>
            </a:pPr>
            <a:r>
              <a:rPr lang="en-US" sz="1600" dirty="0">
                <a:latin typeface="Calibri" panose="020F0502020204030204" pitchFamily="34" charset="0"/>
                <a:cs typeface="Calibri" panose="020F0502020204030204" pitchFamily="34" charset="0"/>
              </a:rPr>
              <a:t>	</a:t>
            </a:r>
            <a:r>
              <a:rPr lang="vi-VN" sz="1600" dirty="0">
                <a:latin typeface="Calibri" panose="020F0502020204030204" pitchFamily="34" charset="0"/>
                <a:cs typeface="Calibri" panose="020F0502020204030204" pitchFamily="34" charset="0"/>
              </a:rPr>
              <a:t>Không tiền căn tiếp xúc hoá chất, tia xạ, thuốc chloramphenicol, nhiễm siêu vi HBV, EBV,… </a:t>
            </a:r>
            <a:endParaRPr lang="en-US" sz="1600" dirty="0">
              <a:latin typeface="Calibri" panose="020F0502020204030204" pitchFamily="34" charset="0"/>
              <a:cs typeface="Calibri" panose="020F0502020204030204" pitchFamily="34" charset="0"/>
            </a:endParaRPr>
          </a:p>
          <a:p>
            <a:pPr marL="0" indent="0">
              <a:buNone/>
            </a:pPr>
            <a:r>
              <a:rPr lang="en-US" sz="1600" dirty="0">
                <a:latin typeface="Calibri" panose="020F0502020204030204" pitchFamily="34" charset="0"/>
                <a:cs typeface="Calibri" panose="020F0502020204030204" pitchFamily="34" charset="0"/>
              </a:rPr>
              <a:t>	</a:t>
            </a:r>
            <a:r>
              <a:rPr lang="vi-VN" sz="1600" dirty="0">
                <a:latin typeface="Calibri" panose="020F0502020204030204" pitchFamily="34" charset="0"/>
                <a:cs typeface="Calibri" panose="020F0502020204030204" pitchFamily="34" charset="0"/>
              </a:rPr>
              <a:t>d/ Chủng ngừa: Đã chích lao, mũi 5 trong 1, chưa chích cúm , chưa chích sởi </a:t>
            </a:r>
            <a:endParaRPr lang="vi-VN" sz="1600" dirty="0">
              <a:latin typeface="Calibri" panose="020F0502020204030204" pitchFamily="34" charset="0"/>
              <a:cs typeface="Calibri" panose="020F0502020204030204" pitchFamily="34" charset="0"/>
            </a:endParaRPr>
          </a:p>
          <a:p>
            <a:pPr marL="0" indent="0">
              <a:buNone/>
            </a:pPr>
            <a:r>
              <a:rPr lang="en-US" sz="1600" dirty="0">
                <a:latin typeface="Calibri" panose="020F0502020204030204" pitchFamily="34" charset="0"/>
                <a:cs typeface="Calibri" panose="020F0502020204030204" pitchFamily="34" charset="0"/>
              </a:rPr>
              <a:t>	</a:t>
            </a:r>
            <a:r>
              <a:rPr lang="vi-VN" sz="1600" dirty="0">
                <a:latin typeface="Calibri" panose="020F0502020204030204" pitchFamily="34" charset="0"/>
                <a:cs typeface="Calibri" panose="020F0502020204030204" pitchFamily="34" charset="0"/>
              </a:rPr>
              <a:t>e/ Dinh dưỡng- thể chất: Bú sữa mẹ hoàn toàn sau sinh, lúc 3 tháng thì chuyển sang dùng sữa công thức, ăn dặm từ tháng thứ 6, hiện bé ăn 3 chén cháo thịt một ngày , có bổ sung cà rốt, khoai tây, súp lơ, bí ngô.  kèm 3 ly sữa một ngày.</a:t>
            </a:r>
            <a:endParaRPr lang="vi-VN" sz="1600" dirty="0">
              <a:latin typeface="Calibri" panose="020F0502020204030204" pitchFamily="34" charset="0"/>
              <a:cs typeface="Calibri" panose="020F0502020204030204" pitchFamily="34" charset="0"/>
            </a:endParaRPr>
          </a:p>
          <a:p>
            <a:pPr marL="0" indent="0">
              <a:buNone/>
            </a:pPr>
            <a:r>
              <a:rPr lang="en-US" sz="1600" dirty="0">
                <a:latin typeface="Calibri" panose="020F0502020204030204" pitchFamily="34" charset="0"/>
                <a:cs typeface="Calibri" panose="020F0502020204030204" pitchFamily="34" charset="0"/>
              </a:rPr>
              <a:t>	</a:t>
            </a:r>
            <a:r>
              <a:rPr lang="vi-VN" sz="1600" dirty="0">
                <a:latin typeface="Calibri" panose="020F0502020204030204" pitchFamily="34" charset="0"/>
                <a:cs typeface="Calibri" panose="020F0502020204030204" pitchFamily="34" charset="0"/>
              </a:rPr>
              <a:t>f/ Tâm vận: Bé tự ngồi được, không cần tựa, bò giỏi và nhanh, vịn vào ghế đứng dậy lần đi, bắt đầu đi lần theo ghế  . Nói được hai âm : ba ba, mama</a:t>
            </a:r>
            <a:endParaRPr lang="vi-VN" sz="1600" dirty="0">
              <a:latin typeface="Calibri" panose="020F0502020204030204" pitchFamily="34" charset="0"/>
              <a:cs typeface="Calibri" panose="020F0502020204030204" pitchFamily="34" charset="0"/>
            </a:endParaRPr>
          </a:p>
          <a:p>
            <a:pPr marL="0" indent="0">
              <a:buNone/>
            </a:pPr>
            <a:r>
              <a:rPr lang="en-US" sz="1600" dirty="0">
                <a:latin typeface="Calibri" panose="020F0502020204030204" pitchFamily="34" charset="0"/>
                <a:cs typeface="Calibri" panose="020F0502020204030204" pitchFamily="34" charset="0"/>
              </a:rPr>
              <a:t>2/ </a:t>
            </a:r>
            <a:r>
              <a:rPr lang="en-US" sz="1600" dirty="0" err="1">
                <a:latin typeface="Calibri" panose="020F0502020204030204" pitchFamily="34" charset="0"/>
                <a:cs typeface="Calibri" panose="020F0502020204030204" pitchFamily="34" charset="0"/>
              </a:rPr>
              <a:t>Tiền</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căn</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gia</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đình</a:t>
            </a:r>
            <a:r>
              <a:rPr lang="en-US" sz="1600" dirty="0">
                <a:latin typeface="Calibri" panose="020F0502020204030204" pitchFamily="34" charset="0"/>
                <a:cs typeface="Calibri" panose="020F0502020204030204" pitchFamily="34" charset="0"/>
              </a:rPr>
              <a:t>: </a:t>
            </a:r>
            <a:r>
              <a:rPr lang="vi-VN" sz="1600" dirty="0">
                <a:latin typeface="Calibri" panose="020F0502020204030204" pitchFamily="34" charset="0"/>
                <a:cs typeface="Calibri" panose="020F0502020204030204" pitchFamily="34" charset="0"/>
              </a:rPr>
              <a:t>: Chưa ghi nhận bên nội + bên ngoại có các triệu chứng xuất huyết bất thường</a:t>
            </a:r>
            <a:endParaRPr lang="vi-VN" sz="1600" dirty="0">
              <a:latin typeface="Calibri" panose="020F0502020204030204" pitchFamily="34" charset="0"/>
              <a:cs typeface="Calibri" panose="020F0502020204030204" pitchFamily="34" charset="0"/>
            </a:endParaRPr>
          </a:p>
          <a:p>
            <a:pPr marL="0" indent="0">
              <a:buNone/>
            </a:pPr>
            <a:endParaRPr lang="vi-VN" sz="1600" dirty="0">
              <a:latin typeface="Calibri" panose="020F0502020204030204" pitchFamily="34" charset="0"/>
              <a:cs typeface="Calibri" panose="020F0502020204030204" pitchFamily="34" charset="0"/>
            </a:endParaRPr>
          </a:p>
          <a:p>
            <a:pPr marL="0" indent="0">
              <a:buNone/>
            </a:pPr>
            <a:endParaRPr lang="en-US" sz="1600" dirty="0">
              <a:latin typeface="Calibri" panose="020F0502020204030204" pitchFamily="34" charset="0"/>
              <a:cs typeface="Calibri" panose="020F0502020204030204" pitchFamily="34" charset="0"/>
            </a:endParaRPr>
          </a:p>
          <a:p>
            <a:pPr marL="0" indent="0">
              <a:buNone/>
            </a:pPr>
            <a:endParaRPr lang="en-US" sz="1600" dirty="0">
              <a:latin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KHÁM: 7h ngày 19/4/2021 (Sau NV N4)</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sz="4300" dirty="0"/>
              <a:t>1/ </a:t>
            </a:r>
            <a:r>
              <a:rPr lang="en-US" sz="4300" dirty="0" err="1"/>
              <a:t>Tổng</a:t>
            </a:r>
            <a:r>
              <a:rPr lang="en-US" sz="4300" dirty="0"/>
              <a:t> </a:t>
            </a:r>
            <a:r>
              <a:rPr lang="en-US" sz="4300" dirty="0" err="1"/>
              <a:t>trạng</a:t>
            </a:r>
            <a:r>
              <a:rPr lang="en-US" sz="4300" dirty="0"/>
              <a:t>:</a:t>
            </a:r>
            <a:endParaRPr lang="en-US" sz="4300" dirty="0"/>
          </a:p>
          <a:p>
            <a:r>
              <a:rPr lang="vi-VN" sz="4300" dirty="0">
                <a:latin typeface="Calibri" panose="020F0502020204030204" pitchFamily="34" charset="0"/>
                <a:cs typeface="Calibri" panose="020F0502020204030204" pitchFamily="34" charset="0"/>
              </a:rPr>
              <a:t>Em tỉnh, tiếp xúc tốt.</a:t>
            </a:r>
            <a:endParaRPr lang="vi-VN" sz="4300" dirty="0">
              <a:latin typeface="Calibri" panose="020F0502020204030204" pitchFamily="34" charset="0"/>
              <a:cs typeface="Calibri" panose="020F0502020204030204" pitchFamily="34" charset="0"/>
            </a:endParaRPr>
          </a:p>
          <a:p>
            <a:r>
              <a:rPr lang="vi-VN" sz="4300" dirty="0">
                <a:latin typeface="Calibri" panose="020F0502020204030204" pitchFamily="34" charset="0"/>
                <a:cs typeface="Calibri" panose="020F0502020204030204" pitchFamily="34" charset="0"/>
              </a:rPr>
              <a:t>Sinh hiệu lúc khám: </a:t>
            </a:r>
            <a:endParaRPr lang="vi-VN" sz="4300" dirty="0">
              <a:latin typeface="Calibri" panose="020F0502020204030204" pitchFamily="34" charset="0"/>
              <a:cs typeface="Calibri" panose="020F0502020204030204" pitchFamily="34" charset="0"/>
            </a:endParaRPr>
          </a:p>
          <a:p>
            <a:pPr marL="0" indent="0">
              <a:buNone/>
            </a:pPr>
            <a:r>
              <a:rPr lang="vi-VN" sz="4300" dirty="0">
                <a:latin typeface="Calibri" panose="020F0502020204030204" pitchFamily="34" charset="0"/>
                <a:cs typeface="Calibri" panose="020F0502020204030204" pitchFamily="34" charset="0"/>
              </a:rPr>
              <a:t>Mạch 98 lần/phút 	Nhịp thở: 30 lần/phút</a:t>
            </a:r>
            <a:r>
              <a:rPr lang="en-US" sz="4300" dirty="0">
                <a:latin typeface="Calibri" panose="020F0502020204030204" pitchFamily="34" charset="0"/>
                <a:cs typeface="Calibri" panose="020F0502020204030204" pitchFamily="34" charset="0"/>
              </a:rPr>
              <a:t>              </a:t>
            </a:r>
            <a:r>
              <a:rPr lang="vi-VN" sz="4300" dirty="0">
                <a:latin typeface="Calibri" panose="020F0502020204030204" pitchFamily="34" charset="0"/>
                <a:cs typeface="Calibri" panose="020F0502020204030204" pitchFamily="34" charset="0"/>
              </a:rPr>
              <a:t>	Nhiệt độ: 37 độ C</a:t>
            </a:r>
            <a:endParaRPr lang="vi-VN" sz="4300" dirty="0">
              <a:latin typeface="Calibri" panose="020F0502020204030204" pitchFamily="34" charset="0"/>
              <a:cs typeface="Calibri" panose="020F0502020204030204" pitchFamily="34" charset="0"/>
            </a:endParaRPr>
          </a:p>
          <a:p>
            <a:r>
              <a:rPr lang="vi-VN" sz="4300" dirty="0">
                <a:latin typeface="Calibri" panose="020F0502020204030204" pitchFamily="34" charset="0"/>
                <a:cs typeface="Calibri" panose="020F0502020204030204" pitchFamily="34" charset="0"/>
              </a:rPr>
              <a:t>Cân nặng: 10kg 	Chiều cao: 70cm</a:t>
            </a:r>
            <a:r>
              <a:rPr lang="en-US" sz="4300" dirty="0">
                <a:latin typeface="Calibri" panose="020F0502020204030204" pitchFamily="34" charset="0"/>
                <a:cs typeface="Calibri" panose="020F0502020204030204" pitchFamily="34" charset="0"/>
              </a:rPr>
              <a:t> =&gt; </a:t>
            </a:r>
            <a:r>
              <a:rPr lang="en-US" sz="4300" dirty="0" err="1">
                <a:latin typeface="Calibri" panose="020F0502020204030204" pitchFamily="34" charset="0"/>
                <a:cs typeface="Calibri" panose="020F0502020204030204" pitchFamily="34" charset="0"/>
              </a:rPr>
              <a:t>cn</a:t>
            </a:r>
            <a:r>
              <a:rPr lang="en-US" sz="4300" dirty="0">
                <a:latin typeface="Calibri" panose="020F0502020204030204" pitchFamily="34" charset="0"/>
                <a:cs typeface="Calibri" panose="020F0502020204030204" pitchFamily="34" charset="0"/>
              </a:rPr>
              <a:t>/t 0.56z, cc/t -1.94z, CN/CC 1.92z, BMI 2.24Z =&gt; </a:t>
            </a:r>
            <a:r>
              <a:rPr lang="en-US" sz="4300" dirty="0" err="1">
                <a:latin typeface="Calibri" panose="020F0502020204030204" pitchFamily="34" charset="0"/>
                <a:cs typeface="Calibri" panose="020F0502020204030204" pitchFamily="34" charset="0"/>
              </a:rPr>
              <a:t>trong</a:t>
            </a:r>
            <a:r>
              <a:rPr lang="en-US" sz="4300" dirty="0">
                <a:latin typeface="Calibri" panose="020F0502020204030204" pitchFamily="34" charset="0"/>
                <a:cs typeface="Calibri" panose="020F0502020204030204" pitchFamily="34" charset="0"/>
              </a:rPr>
              <a:t> </a:t>
            </a:r>
            <a:r>
              <a:rPr lang="en-US" sz="4300" dirty="0" err="1">
                <a:latin typeface="Calibri" panose="020F0502020204030204" pitchFamily="34" charset="0"/>
                <a:cs typeface="Calibri" panose="020F0502020204030204" pitchFamily="34" charset="0"/>
              </a:rPr>
              <a:t>giới</a:t>
            </a:r>
            <a:r>
              <a:rPr lang="en-US" sz="4300" dirty="0">
                <a:latin typeface="Calibri" panose="020F0502020204030204" pitchFamily="34" charset="0"/>
                <a:cs typeface="Calibri" panose="020F0502020204030204" pitchFamily="34" charset="0"/>
              </a:rPr>
              <a:t> </a:t>
            </a:r>
            <a:r>
              <a:rPr lang="en-US" sz="4300" dirty="0" err="1">
                <a:latin typeface="Calibri" panose="020F0502020204030204" pitchFamily="34" charset="0"/>
                <a:cs typeface="Calibri" panose="020F0502020204030204" pitchFamily="34" charset="0"/>
              </a:rPr>
              <a:t>hạn</a:t>
            </a:r>
            <a:r>
              <a:rPr lang="en-US" sz="4300" dirty="0">
                <a:latin typeface="Calibri" panose="020F0502020204030204" pitchFamily="34" charset="0"/>
                <a:cs typeface="Calibri" panose="020F0502020204030204" pitchFamily="34" charset="0"/>
              </a:rPr>
              <a:t> </a:t>
            </a:r>
            <a:r>
              <a:rPr lang="en-US" sz="4300" dirty="0" err="1">
                <a:latin typeface="Calibri" panose="020F0502020204030204" pitchFamily="34" charset="0"/>
                <a:cs typeface="Calibri" panose="020F0502020204030204" pitchFamily="34" charset="0"/>
              </a:rPr>
              <a:t>bình</a:t>
            </a:r>
            <a:r>
              <a:rPr lang="en-US" sz="4300" dirty="0">
                <a:latin typeface="Calibri" panose="020F0502020204030204" pitchFamily="34" charset="0"/>
                <a:cs typeface="Calibri" panose="020F0502020204030204" pitchFamily="34" charset="0"/>
              </a:rPr>
              <a:t> </a:t>
            </a:r>
            <a:r>
              <a:rPr lang="en-US" sz="4300" dirty="0" err="1">
                <a:latin typeface="Calibri" panose="020F0502020204030204" pitchFamily="34" charset="0"/>
                <a:cs typeface="Calibri" panose="020F0502020204030204" pitchFamily="34" charset="0"/>
              </a:rPr>
              <a:t>thường</a:t>
            </a:r>
            <a:endParaRPr lang="vi-VN" sz="4300" dirty="0">
              <a:latin typeface="Calibri" panose="020F0502020204030204" pitchFamily="34" charset="0"/>
              <a:cs typeface="Calibri" panose="020F0502020204030204" pitchFamily="34" charset="0"/>
            </a:endParaRPr>
          </a:p>
          <a:p>
            <a:r>
              <a:rPr lang="vi-VN" sz="4300" dirty="0">
                <a:latin typeface="Calibri" panose="020F0502020204030204" pitchFamily="34" charset="0"/>
                <a:cs typeface="Calibri" panose="020F0502020204030204" pitchFamily="34" charset="0"/>
              </a:rPr>
              <a:t>Da niêm hồng, không ngón tay dùi trống, dấu đổ đầy mao mạch &lt;2s, lòng bàn tay hồng.</a:t>
            </a:r>
            <a:endParaRPr lang="en-US" sz="4300" dirty="0">
              <a:latin typeface="Calibri" panose="020F0502020204030204" pitchFamily="34" charset="0"/>
              <a:cs typeface="Calibri" panose="020F0502020204030204" pitchFamily="34" charset="0"/>
            </a:endParaRPr>
          </a:p>
          <a:p>
            <a:r>
              <a:rPr lang="vi-VN" sz="4300" dirty="0">
                <a:latin typeface="Calibri" panose="020F0502020204030204" pitchFamily="34" charset="0"/>
                <a:cs typeface="Calibri" panose="020F0502020204030204" pitchFamily="34" charset="0"/>
              </a:rPr>
              <a:t>Kết mạc mắt không vàng</a:t>
            </a:r>
            <a:endParaRPr lang="en-US" sz="4300" dirty="0">
              <a:latin typeface="Calibri" panose="020F0502020204030204" pitchFamily="34" charset="0"/>
              <a:cs typeface="Calibri" panose="020F0502020204030204" pitchFamily="34" charset="0"/>
            </a:endParaRPr>
          </a:p>
          <a:p>
            <a:r>
              <a:rPr lang="vi-VN" sz="4300" dirty="0">
                <a:latin typeface="Calibri" panose="020F0502020204030204" pitchFamily="34" charset="0"/>
                <a:cs typeface="Calibri" panose="020F0502020204030204" pitchFamily="34" charset="0"/>
              </a:rPr>
              <a:t>5 đến 6 petechiae rải rác trên mặt xuất huyết, nhiều lứa tuổi.</a:t>
            </a:r>
            <a:endParaRPr lang="en-US" sz="4300" dirty="0">
              <a:latin typeface="Calibri" panose="020F0502020204030204" pitchFamily="34" charset="0"/>
              <a:cs typeface="Calibri" panose="020F0502020204030204" pitchFamily="34" charset="0"/>
            </a:endParaRPr>
          </a:p>
          <a:p>
            <a:r>
              <a:rPr lang="vi-VN" sz="4300" dirty="0">
                <a:latin typeface="Calibri" panose="020F0502020204030204" pitchFamily="34" charset="0"/>
                <a:cs typeface="Calibri" panose="020F0502020204030204" pitchFamily="34" charset="0"/>
              </a:rPr>
              <a:t>Không xuất huyết tại khớp </a:t>
            </a:r>
            <a:endParaRPr lang="en-US" sz="4300" dirty="0">
              <a:latin typeface="Calibri" panose="020F0502020204030204" pitchFamily="34" charset="0"/>
              <a:cs typeface="Calibri" panose="020F0502020204030204" pitchFamily="34" charset="0"/>
            </a:endParaRPr>
          </a:p>
          <a:p>
            <a:r>
              <a:rPr lang="vi-VN" sz="4300" dirty="0">
                <a:latin typeface="Calibri" panose="020F0502020204030204" pitchFamily="34" charset="0"/>
                <a:cs typeface="Calibri" panose="020F0502020204030204" pitchFamily="34" charset="0"/>
              </a:rPr>
              <a:t>Chi ấm, mạch tứ chi rõ.</a:t>
            </a:r>
            <a:endParaRPr lang="en-US" sz="4300" dirty="0">
              <a:latin typeface="Calibri" panose="020F0502020204030204" pitchFamily="34" charset="0"/>
              <a:cs typeface="Calibri" panose="020F0502020204030204" pitchFamily="34" charset="0"/>
            </a:endParaRPr>
          </a:p>
          <a:p>
            <a:r>
              <a:rPr lang="vi-VN" sz="4300" dirty="0">
                <a:latin typeface="Calibri" panose="020F0502020204030204" pitchFamily="34" charset="0"/>
                <a:cs typeface="Calibri" panose="020F0502020204030204" pitchFamily="34" charset="0"/>
              </a:rPr>
              <a:t>Bệnh nhân không phù.</a:t>
            </a:r>
            <a:endParaRPr lang="en-US" sz="4300" dirty="0">
              <a:latin typeface="Calibri" panose="020F0502020204030204" pitchFamily="34" charset="0"/>
              <a:cs typeface="Calibri" panose="020F0502020204030204" pitchFamily="34" charset="0"/>
            </a:endParaRPr>
          </a:p>
          <a:p>
            <a:r>
              <a:rPr lang="vi-VN" sz="4300" dirty="0">
                <a:latin typeface="Calibri" panose="020F0502020204030204" pitchFamily="34" charset="0"/>
                <a:cs typeface="Calibri" panose="020F0502020204030204" pitchFamily="34" charset="0"/>
              </a:rPr>
              <a:t>Hạch ngoại biên không sờ chạm.</a:t>
            </a:r>
            <a:endParaRPr lang="vi-VN" sz="4300" dirty="0">
              <a:latin typeface="Calibri" panose="020F0502020204030204" pitchFamily="34" charset="0"/>
              <a:cs typeface="Calibri" panose="020F0502020204030204" pitchFamily="34" charset="0"/>
            </a:endParaRPr>
          </a:p>
          <a:p>
            <a:pPr marL="0" indent="0">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KHÁM</a:t>
            </a:r>
            <a:endParaRPr lang="en-US" dirty="0"/>
          </a:p>
        </p:txBody>
      </p:sp>
      <p:sp>
        <p:nvSpPr>
          <p:cNvPr id="3" name="Content Placeholder 2"/>
          <p:cNvSpPr>
            <a:spLocks noGrp="1"/>
          </p:cNvSpPr>
          <p:nvPr>
            <p:ph idx="1"/>
          </p:nvPr>
        </p:nvSpPr>
        <p:spPr>
          <a:xfrm>
            <a:off x="838200" y="1476375"/>
            <a:ext cx="10515600" cy="5476875"/>
          </a:xfrm>
        </p:spPr>
        <p:txBody>
          <a:bodyPr>
            <a:normAutofit fontScale="55000" lnSpcReduction="20000"/>
          </a:bodyPr>
          <a:lstStyle/>
          <a:p>
            <a:pPr marL="0" indent="0">
              <a:buNone/>
            </a:pPr>
            <a:r>
              <a:rPr lang="en-US" dirty="0"/>
              <a:t>2/ </a:t>
            </a:r>
            <a:r>
              <a:rPr lang="en-US" dirty="0" err="1"/>
              <a:t>Khám</a:t>
            </a:r>
            <a:r>
              <a:rPr lang="en-US" dirty="0"/>
              <a:t> </a:t>
            </a:r>
            <a:r>
              <a:rPr lang="en-US" dirty="0" err="1"/>
              <a:t>vùng</a:t>
            </a:r>
            <a:r>
              <a:rPr lang="en-US" dirty="0"/>
              <a:t>:</a:t>
            </a:r>
            <a:endParaRPr lang="en-US" dirty="0"/>
          </a:p>
          <a:p>
            <a:pPr marL="0" indent="0">
              <a:buNone/>
            </a:pPr>
            <a:r>
              <a:rPr lang="vi-VN" dirty="0">
                <a:latin typeface="Calibri" panose="020F0502020204030204" pitchFamily="34" charset="0"/>
                <a:cs typeface="Calibri" panose="020F0502020204030204" pitchFamily="34" charset="0"/>
              </a:rPr>
              <a:t>a</a:t>
            </a: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Đầu mặt cổ:</a:t>
            </a:r>
            <a:endParaRPr lang="vi-VN"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Cân xứng, không biến dạng</a:t>
            </a: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Môi không khô, lưỡi không dơ, không lưỡi đỏ mất gai.</a:t>
            </a: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Kết mạc mắt không vàng.</a:t>
            </a:r>
            <a:r>
              <a:rPr lang="en-US" dirty="0">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Tuyến mang tai không to.</a:t>
            </a: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Khí quản không lệch, tuyến giáp không to</a:t>
            </a: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Không có dấu thần kinh khu </a:t>
            </a:r>
            <a:r>
              <a:rPr lang="en-US" dirty="0" err="1">
                <a:latin typeface="Calibri" panose="020F0502020204030204" pitchFamily="34" charset="0"/>
                <a:cs typeface="Calibri" panose="020F0502020204030204" pitchFamily="34" charset="0"/>
              </a:rPr>
              <a:t>trú</a:t>
            </a:r>
            <a:endParaRPr lang="vi-VN"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b. </a:t>
            </a:r>
            <a:r>
              <a:rPr lang="vi-VN" dirty="0">
                <a:latin typeface="Calibri" panose="020F0502020204030204" pitchFamily="34" charset="0"/>
                <a:cs typeface="Calibri" panose="020F0502020204030204" pitchFamily="34" charset="0"/>
              </a:rPr>
              <a:t>Ngực:</a:t>
            </a:r>
            <a:endParaRPr lang="vi-VN"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Lồng ngực cân đối, di động đều theo nhịp thở, không sẹo mổ cũ, không sao mạch, không tuần hoàn bàng hệ.</a:t>
            </a:r>
            <a:endParaRPr lang="vi-VN" dirty="0">
              <a:latin typeface="Calibri" panose="020F0502020204030204" pitchFamily="34" charset="0"/>
              <a:cs typeface="Calibri" panose="020F0502020204030204" pitchFamily="34" charset="0"/>
            </a:endParaRPr>
          </a:p>
          <a:p>
            <a:pPr lvl="1"/>
            <a:r>
              <a:rPr lang="vi-VN" dirty="0">
                <a:latin typeface="Calibri" panose="020F0502020204030204" pitchFamily="34" charset="0"/>
                <a:cs typeface="Calibri" panose="020F0502020204030204" pitchFamily="34" charset="0"/>
              </a:rPr>
              <a:t>Phổi:</a:t>
            </a:r>
            <a:endParaRPr lang="vi-VN"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Rung thanh đều hai bên, gõ trong, rì rào phế nang êm dịu</a:t>
            </a: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Không nghe rale ngáy, rale rít.</a:t>
            </a:r>
            <a:endParaRPr lang="vi-VN" dirty="0">
              <a:latin typeface="Calibri" panose="020F0502020204030204" pitchFamily="34" charset="0"/>
              <a:cs typeface="Calibri" panose="020F0502020204030204" pitchFamily="34" charset="0"/>
            </a:endParaRPr>
          </a:p>
          <a:p>
            <a:pPr lvl="1"/>
            <a:r>
              <a:rPr lang="vi-VN" dirty="0">
                <a:latin typeface="Calibri" panose="020F0502020204030204" pitchFamily="34" charset="0"/>
                <a:cs typeface="Calibri" panose="020F0502020204030204" pitchFamily="34" charset="0"/>
              </a:rPr>
              <a:t>Tim:</a:t>
            </a:r>
            <a:endParaRPr lang="vi-VN"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Mỏm tim ở khoang liên sườn V đường trung đòn trái, diện đập 1x1 cm2</a:t>
            </a:r>
            <a:endParaRPr lang="vi-VN"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Nhịp tim đều, T1, T2 đều rõ, tần số 98 lần/ phút</a:t>
            </a: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Không ổ đập bất thường, dấu Hardzer (-), dấu nảy trước ngực (-)</a:t>
            </a:r>
            <a:r>
              <a:rPr lang="en-US" dirty="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Không tiếng tim, âm thổi bất thường.</a:t>
            </a:r>
            <a:endParaRPr lang="vi-VN" dirty="0">
              <a:latin typeface="Calibri" panose="020F0502020204030204" pitchFamily="34" charset="0"/>
              <a:cs typeface="Calibri" panose="020F0502020204030204" pitchFamily="34" charset="0"/>
            </a:endParaRPr>
          </a:p>
          <a:p>
            <a:pPr marL="0" indent="0">
              <a:buNone/>
            </a:pPr>
            <a:r>
              <a:rPr lang="vi-VN" dirty="0">
                <a:latin typeface="Calibri" panose="020F0502020204030204" pitchFamily="34" charset="0"/>
                <a:cs typeface="Calibri" panose="020F0502020204030204" pitchFamily="34" charset="0"/>
              </a:rPr>
              <a:t>c.</a:t>
            </a: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Bụng:</a:t>
            </a:r>
            <a:endParaRPr lang="vi-VN"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Bụng phẳng, di động đều theo nhịp thở, không vết rạn da, không chấm xuất huyết.</a:t>
            </a:r>
            <a:endParaRPr lang="vi-VN"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Gõ trong khắp bụng.</a:t>
            </a:r>
            <a:endParaRPr lang="vi-VN"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Bụng mềm, không điểm đau khu trú.</a:t>
            </a:r>
            <a:endParaRPr lang="vi-VN"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Gan, lách không sờ chạm.</a:t>
            </a:r>
            <a:endParaRPr lang="vi-VN" dirty="0">
              <a:latin typeface="Calibri" panose="020F0502020204030204" pitchFamily="34" charset="0"/>
              <a:cs typeface="Calibri" panose="020F0502020204030204" pitchFamily="34" charset="0"/>
            </a:endParaRPr>
          </a:p>
          <a:p>
            <a:pPr marL="0" indent="0">
              <a:buNone/>
            </a:pPr>
            <a:r>
              <a:rPr lang="vi-VN" dirty="0">
                <a:latin typeface="Calibri" panose="020F0502020204030204" pitchFamily="34" charset="0"/>
                <a:cs typeface="Calibri" panose="020F0502020204030204" pitchFamily="34" charset="0"/>
              </a:rPr>
              <a:t>d.</a:t>
            </a: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Thần kinh, cơ xương khớp: cổ mềm, không yếu liệt, không dấu thần kinh khu trú không giới hạn giới hạn vận động</a:t>
            </a:r>
            <a:endParaRPr lang="vi-VN" dirty="0">
              <a:latin typeface="Calibri" panose="020F0502020204030204" pitchFamily="34" charset="0"/>
              <a:cs typeface="Calibri" panose="020F0502020204030204" pitchFamily="34" charset="0"/>
            </a:endParaRP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9555</Words>
  <Application>WPS Presentation</Application>
  <PresentationFormat>Widescreen</PresentationFormat>
  <Paragraphs>557</Paragraphs>
  <Slides>21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Arial</vt:lpstr>
      <vt:lpstr>SimSun</vt:lpstr>
      <vt:lpstr>Wingdings</vt:lpstr>
      <vt:lpstr>Calibri</vt:lpstr>
      <vt:lpstr>Calibri Light</vt:lpstr>
      <vt:lpstr>Microsoft YaHei</vt:lpstr>
      <vt:lpstr>Arial Unicode MS</vt:lpstr>
      <vt:lpstr>Times New Roman</vt:lpstr>
      <vt:lpstr>Office Theme</vt:lpstr>
      <vt:lpstr>BỆNH ÁN HUYẾT HỌC</vt:lpstr>
      <vt:lpstr>I. HÀNH CHÍNH</vt:lpstr>
      <vt:lpstr>II. LÝ DO NHẬP VIỆN</vt:lpstr>
      <vt:lpstr>III. BỆNH SỬ</vt:lpstr>
      <vt:lpstr>III. BỆNH SỬ</vt:lpstr>
      <vt:lpstr>III. BỆNH SỬ</vt:lpstr>
      <vt:lpstr>IV. TIỀN CĂN</vt:lpstr>
      <vt:lpstr>V. KHÁM: 7h ngày 19/4/2021 (Sau NV N4)</vt:lpstr>
      <vt:lpstr>V. KHÁM</vt:lpstr>
      <vt:lpstr>VI. TÓM TẮT BỆNH ÁN</vt:lpstr>
      <vt:lpstr>VII. ĐẶT VẤN ĐỀ</vt:lpstr>
      <vt:lpstr>VIII. CHẨN ĐOÁN</vt:lpstr>
      <vt:lpstr>IX. BIỆN LUẬN:</vt:lpstr>
      <vt:lpstr>IX. BIỆN LUẬN:</vt:lpstr>
      <vt:lpstr>IX. BIỆN LUẬN:</vt:lpstr>
      <vt:lpstr>PowerPoint 演示文稿</vt:lpstr>
      <vt:lpstr>PowerPoint 演示文稿</vt:lpstr>
      <vt:lpstr>X. ĐỀ NGHỊ CLS</vt:lpstr>
      <vt:lpstr>X. ĐỀ NGHỊ CLS</vt:lpstr>
      <vt:lpstr>XI. Chẩn đoán xác định</vt:lpstr>
      <vt:lpstr>XII. ĐIỀU TRỊ - TIÊN LƯỢNG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BỆNH ÁN HUYẾT HỌC</dc:title>
  <dc:creator>Le Viet Hang</dc:creator>
  <cp:lastModifiedBy>Asus</cp:lastModifiedBy>
  <cp:revision>16</cp:revision>
  <dcterms:created xsi:type="dcterms:W3CDTF">2021-05-13T09:06:00Z</dcterms:created>
  <dcterms:modified xsi:type="dcterms:W3CDTF">2021-05-14T08:05:54Z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1033-11.2.0.10130</vt:lpwstr>
  </property>
</Properties>
</file>