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Lst>
  <p:sldSz cy="6858000" cx="9144000"/>
  <p:notesSz cx="6858000" cy="9144000"/>
  <p:embeddedFontLst>
    <p:embeddedFont>
      <p:font typeface="Candara"/>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74" roundtripDataSignature="AMtx7mgcY1E+6bQ1qVZfkHnXuGth/s/P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BCA6326-1380-423D-A15D-CF3A14E3CBC1}">
  <a:tblStyle styleId="{ABCA6326-1380-423D-A15D-CF3A14E3CBC1}" styleName="Table_0">
    <a:wholeTbl>
      <a:tcTxStyle b="off" i="off">
        <a:font>
          <a:latin typeface="Candara"/>
          <a:ea typeface="Candara"/>
          <a:cs typeface="Candar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2FF"/>
          </a:solidFill>
        </a:fill>
      </a:tcStyle>
    </a:wholeTbl>
    <a:band1H>
      <a:tcTxStyle/>
      <a:tcStyle>
        <a:fill>
          <a:solidFill>
            <a:srgbClr val="CCE5FE"/>
          </a:solidFill>
        </a:fill>
      </a:tcStyle>
    </a:band1H>
    <a:band2H>
      <a:tcTxStyle/>
    </a:band2H>
    <a:band1V>
      <a:tcTxStyle/>
      <a:tcStyle>
        <a:fill>
          <a:solidFill>
            <a:srgbClr val="CCE5FE"/>
          </a:solidFill>
        </a:fill>
      </a:tcStyle>
    </a:band1V>
    <a:band2V>
      <a:tcTxStyle/>
    </a:band2V>
    <a:lastCol>
      <a:tcTxStyle b="on" i="off">
        <a:font>
          <a:latin typeface="Candara"/>
          <a:ea typeface="Candara"/>
          <a:cs typeface="Candara"/>
        </a:font>
        <a:schemeClr val="lt1"/>
      </a:tcTxStyle>
      <a:tcStyle>
        <a:fill>
          <a:solidFill>
            <a:schemeClr val="accent1"/>
          </a:solidFill>
        </a:fill>
      </a:tcStyle>
    </a:lastCol>
    <a:firstCol>
      <a:tcTxStyle b="on" i="off">
        <a:font>
          <a:latin typeface="Candara"/>
          <a:ea typeface="Candara"/>
          <a:cs typeface="Candara"/>
        </a:font>
        <a:schemeClr val="lt1"/>
      </a:tcTxStyle>
      <a:tcStyle>
        <a:fill>
          <a:solidFill>
            <a:schemeClr val="accent1"/>
          </a:solidFill>
        </a:fill>
      </a:tcStyle>
    </a:firstCol>
    <a:lastRow>
      <a:tcTxStyle b="on" i="off">
        <a:font>
          <a:latin typeface="Candara"/>
          <a:ea typeface="Candara"/>
          <a:cs typeface="Candar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ndara"/>
          <a:ea typeface="Candara"/>
          <a:cs typeface="Candar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Candara-boldItalic.fntdata"/><Relationship Id="rId72" Type="http://schemas.openxmlformats.org/officeDocument/2006/relationships/font" Target="fonts/Candara-italic.fntdata"/><Relationship Id="rId31" Type="http://schemas.openxmlformats.org/officeDocument/2006/relationships/slide" Target="slides/slide25.xml"/><Relationship Id="rId30" Type="http://schemas.openxmlformats.org/officeDocument/2006/relationships/slide" Target="slides/slide24.xml"/><Relationship Id="rId74" Type="http://customschemas.google.com/relationships/presentationmetadata" Target="meta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Candara-bold.fntdata"/><Relationship Id="rId70" Type="http://schemas.openxmlformats.org/officeDocument/2006/relationships/font" Target="fonts/Candara-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65"/>
          <p:cNvSpPr/>
          <p:nvPr/>
        </p:nvSpPr>
        <p:spPr>
          <a:xfrm>
            <a:off x="228600" y="228600"/>
            <a:ext cx="8695944" cy="6035040"/>
          </a:xfrm>
          <a:prstGeom prst="roundRect">
            <a:avLst>
              <a:gd fmla="val 1272" name="adj"/>
            </a:avLst>
          </a:prstGeom>
          <a:gradFill>
            <a:gsLst>
              <a:gs pos="0">
                <a:srgbClr val="0293E0"/>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grpSp>
        <p:nvGrpSpPr>
          <p:cNvPr id="20" name="Google Shape;20;p65"/>
          <p:cNvGrpSpPr/>
          <p:nvPr/>
        </p:nvGrpSpPr>
        <p:grpSpPr>
          <a:xfrm>
            <a:off x="211665" y="5353963"/>
            <a:ext cx="8723376" cy="1331580"/>
            <a:chOff x="-3905250" y="4294188"/>
            <a:chExt cx="13011150" cy="1892300"/>
          </a:xfrm>
        </p:grpSpPr>
        <p:sp>
          <p:nvSpPr>
            <p:cNvPr id="21" name="Google Shape;21;p65"/>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22" name="Google Shape;22;p65"/>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23" name="Google Shape;23;p65"/>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24" name="Google Shape;24;p65"/>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25" name="Google Shape;25;p65"/>
            <p:cNvSpPr/>
            <p:nvPr/>
          </p:nvSpPr>
          <p:spPr>
            <a:xfrm>
              <a:off x="-3905250" y="4294188"/>
              <a:ext cx="13011150"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26" name="Google Shape;26;p65"/>
          <p:cNvSpPr txBox="1"/>
          <p:nvPr>
            <p:ph type="ctrTitle"/>
          </p:nvPr>
        </p:nvSpPr>
        <p:spPr>
          <a:xfrm>
            <a:off x="685800" y="1600200"/>
            <a:ext cx="7772400" cy="178010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FFFFFF"/>
              </a:buClr>
              <a:buSzPts val="4400"/>
              <a:buFont typeface="Candara"/>
              <a:buNone/>
              <a:defRPr sz="4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65"/>
          <p:cNvSpPr txBox="1"/>
          <p:nvPr>
            <p:ph idx="1" type="subTitle"/>
          </p:nvPr>
        </p:nvSpPr>
        <p:spPr>
          <a:xfrm>
            <a:off x="1371600" y="3556001"/>
            <a:ext cx="6400800" cy="1473200"/>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SzPts val="2000"/>
              <a:buNone/>
              <a:defRPr sz="2000">
                <a:solidFill>
                  <a:srgbClr val="FFFFFF"/>
                </a:solidFill>
              </a:defRPr>
            </a:lvl1pPr>
            <a:lvl2pPr lvl="1" algn="ctr">
              <a:spcBef>
                <a:spcPts val="440"/>
              </a:spcBef>
              <a:spcAft>
                <a:spcPts val="0"/>
              </a:spcAft>
              <a:buSzPts val="22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20"/>
              </a:spcBef>
              <a:spcAft>
                <a:spcPts val="0"/>
              </a:spcAft>
              <a:buSzPts val="1600"/>
              <a:buNone/>
              <a:defRPr>
                <a:solidFill>
                  <a:srgbClr val="888888"/>
                </a:solidFill>
              </a:defRPr>
            </a:lvl5pPr>
            <a:lvl6pPr lvl="5" algn="ctr">
              <a:spcBef>
                <a:spcPts val="384"/>
              </a:spcBef>
              <a:spcAft>
                <a:spcPts val="0"/>
              </a:spcAft>
              <a:buSzPts val="1400"/>
              <a:buNone/>
              <a:defRPr>
                <a:solidFill>
                  <a:srgbClr val="888888"/>
                </a:solidFill>
              </a:defRPr>
            </a:lvl6pPr>
            <a:lvl7pPr lvl="6" algn="ctr">
              <a:spcBef>
                <a:spcPts val="384"/>
              </a:spcBef>
              <a:spcAft>
                <a:spcPts val="0"/>
              </a:spcAft>
              <a:buSzPts val="1400"/>
              <a:buNone/>
              <a:defRPr>
                <a:solidFill>
                  <a:srgbClr val="888888"/>
                </a:solidFill>
              </a:defRPr>
            </a:lvl7pPr>
            <a:lvl8pPr lvl="7" algn="ctr">
              <a:spcBef>
                <a:spcPts val="384"/>
              </a:spcBef>
              <a:spcAft>
                <a:spcPts val="0"/>
              </a:spcAft>
              <a:buSzPts val="1400"/>
              <a:buNone/>
              <a:defRPr>
                <a:solidFill>
                  <a:srgbClr val="888888"/>
                </a:solidFill>
              </a:defRPr>
            </a:lvl8pPr>
            <a:lvl9pPr lvl="8" algn="ctr">
              <a:spcBef>
                <a:spcPts val="384"/>
              </a:spcBef>
              <a:spcAft>
                <a:spcPts val="0"/>
              </a:spcAft>
              <a:buSzPts val="1400"/>
              <a:buNone/>
              <a:defRPr>
                <a:solidFill>
                  <a:srgbClr val="888888"/>
                </a:solidFill>
              </a:defRPr>
            </a:lvl9pPr>
          </a:lstStyle>
          <a:p/>
        </p:txBody>
      </p:sp>
      <p:sp>
        <p:nvSpPr>
          <p:cNvPr id="28" name="Google Shape;28;p65"/>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65"/>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5"/>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9" name="Shape 109"/>
        <p:cNvGrpSpPr/>
        <p:nvPr/>
      </p:nvGrpSpPr>
      <p:grpSpPr>
        <a:xfrm>
          <a:off x="0" y="0"/>
          <a:ext cx="0" cy="0"/>
          <a:chOff x="0" y="0"/>
          <a:chExt cx="0" cy="0"/>
        </a:xfrm>
      </p:grpSpPr>
      <p:sp>
        <p:nvSpPr>
          <p:cNvPr id="110" name="Google Shape;110;p74"/>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74"/>
          <p:cNvSpPr txBox="1"/>
          <p:nvPr>
            <p:ph idx="1" type="body"/>
          </p:nvPr>
        </p:nvSpPr>
        <p:spPr>
          <a:xfrm rot="5400000">
            <a:off x="2850886" y="696649"/>
            <a:ext cx="3450696" cy="7408333"/>
          </a:xfrm>
          <a:prstGeom prst="rect">
            <a:avLst/>
          </a:prstGeom>
          <a:noFill/>
          <a:ln>
            <a:noFill/>
          </a:ln>
        </p:spPr>
        <p:txBody>
          <a:bodyPr anchorCtr="0" anchor="ctr" bIns="45700" lIns="91425" spcFirstLastPara="1" rIns="91425" wrap="square" tIns="45700">
            <a:normAutofit/>
          </a:bodyPr>
          <a:lstStyle>
            <a:lvl1pPr indent="-381000" lvl="0" marL="457200" algn="l">
              <a:spcBef>
                <a:spcPts val="480"/>
              </a:spcBef>
              <a:spcAft>
                <a:spcPts val="0"/>
              </a:spcAft>
              <a:buSzPts val="2400"/>
              <a:buChar char="*"/>
              <a:defRPr/>
            </a:lvl1pPr>
            <a:lvl2pPr indent="-368300" lvl="1" marL="914400" algn="l">
              <a:spcBef>
                <a:spcPts val="440"/>
              </a:spcBef>
              <a:spcAft>
                <a:spcPts val="0"/>
              </a:spcAft>
              <a:buSzPts val="2200"/>
              <a:buChar char="*"/>
              <a:defRPr/>
            </a:lvl2pPr>
            <a:lvl3pPr indent="-355600" lvl="2" marL="1371600" algn="l">
              <a:spcBef>
                <a:spcPts val="400"/>
              </a:spcBef>
              <a:spcAft>
                <a:spcPts val="0"/>
              </a:spcAft>
              <a:buSzPts val="2000"/>
              <a:buChar char="*"/>
              <a:defRPr/>
            </a:lvl3pPr>
            <a:lvl4pPr indent="-342900" lvl="3" marL="1828800" algn="l">
              <a:spcBef>
                <a:spcPts val="360"/>
              </a:spcBef>
              <a:spcAft>
                <a:spcPts val="0"/>
              </a:spcAft>
              <a:buSzPts val="1800"/>
              <a:buChar char="*"/>
              <a:defRPr/>
            </a:lvl4pPr>
            <a:lvl5pPr indent="-330200" lvl="4" marL="2286000" algn="l">
              <a:spcBef>
                <a:spcPts val="320"/>
              </a:spcBef>
              <a:spcAft>
                <a:spcPts val="0"/>
              </a:spcAft>
              <a:buSzPts val="1600"/>
              <a:buChar char="*"/>
              <a:defRPr/>
            </a:lvl5pPr>
            <a:lvl6pPr indent="-342900" lvl="5" marL="2743200" algn="l">
              <a:spcBef>
                <a:spcPts val="384"/>
              </a:spcBef>
              <a:spcAft>
                <a:spcPts val="0"/>
              </a:spcAft>
              <a:buSzPts val="1800"/>
              <a:buChar char="●"/>
              <a:defRPr/>
            </a:lvl6pPr>
            <a:lvl7pPr indent="-342900" lvl="6" marL="3200400" algn="l">
              <a:spcBef>
                <a:spcPts val="384"/>
              </a:spcBef>
              <a:spcAft>
                <a:spcPts val="0"/>
              </a:spcAft>
              <a:buSzPts val="1800"/>
              <a:buChar char="●"/>
              <a:defRPr/>
            </a:lvl7pPr>
            <a:lvl8pPr indent="-342900" lvl="7" marL="3657600" algn="l">
              <a:spcBef>
                <a:spcPts val="384"/>
              </a:spcBef>
              <a:spcAft>
                <a:spcPts val="0"/>
              </a:spcAft>
              <a:buSzPts val="1800"/>
              <a:buChar char="●"/>
              <a:defRPr/>
            </a:lvl8pPr>
            <a:lvl9pPr indent="-342900" lvl="8" marL="4114800" algn="l">
              <a:spcBef>
                <a:spcPts val="384"/>
              </a:spcBef>
              <a:spcAft>
                <a:spcPts val="0"/>
              </a:spcAft>
              <a:buSzPts val="1800"/>
              <a:buChar char="●"/>
              <a:defRPr/>
            </a:lvl9pPr>
          </a:lstStyle>
          <a:p/>
        </p:txBody>
      </p:sp>
      <p:sp>
        <p:nvSpPr>
          <p:cNvPr id="112" name="Google Shape;112;p74"/>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74"/>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74"/>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15" name="Shape 115"/>
        <p:cNvGrpSpPr/>
        <p:nvPr/>
      </p:nvGrpSpPr>
      <p:grpSpPr>
        <a:xfrm>
          <a:off x="0" y="0"/>
          <a:ext cx="0" cy="0"/>
          <a:chOff x="0" y="0"/>
          <a:chExt cx="0" cy="0"/>
        </a:xfrm>
      </p:grpSpPr>
      <p:sp>
        <p:nvSpPr>
          <p:cNvPr id="116" name="Google Shape;116;p75"/>
          <p:cNvSpPr/>
          <p:nvPr/>
        </p:nvSpPr>
        <p:spPr>
          <a:xfrm>
            <a:off x="228600" y="228600"/>
            <a:ext cx="8695944" cy="1426464"/>
          </a:xfrm>
          <a:prstGeom prst="roundRect">
            <a:avLst>
              <a:gd fmla="val 7136" name="adj"/>
            </a:avLst>
          </a:prstGeom>
          <a:gradFill>
            <a:gsLst>
              <a:gs pos="0">
                <a:srgbClr val="0293E0"/>
              </a:gs>
              <a:gs pos="90000">
                <a:srgbClr val="81D2FE"/>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117" name="Google Shape;117;p75"/>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75"/>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75"/>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grpSp>
        <p:nvGrpSpPr>
          <p:cNvPr id="120" name="Google Shape;120;p75"/>
          <p:cNvGrpSpPr/>
          <p:nvPr/>
        </p:nvGrpSpPr>
        <p:grpSpPr>
          <a:xfrm>
            <a:off x="211665" y="714191"/>
            <a:ext cx="8723376" cy="1331580"/>
            <a:chOff x="-3905250" y="4294188"/>
            <a:chExt cx="13011150" cy="1892300"/>
          </a:xfrm>
        </p:grpSpPr>
        <p:sp>
          <p:nvSpPr>
            <p:cNvPr id="121" name="Google Shape;121;p75"/>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22" name="Google Shape;122;p75"/>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23" name="Google Shape;123;p75"/>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24" name="Google Shape;124;p75"/>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25" name="Google Shape;125;p75"/>
            <p:cNvSpPr/>
            <p:nvPr/>
          </p:nvSpPr>
          <p:spPr>
            <a:xfrm>
              <a:off x="-3905250" y="4294188"/>
              <a:ext cx="13011150"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126" name="Google Shape;126;p75"/>
          <p:cNvSpPr txBox="1"/>
          <p:nvPr>
            <p:ph type="title"/>
          </p:nvPr>
        </p:nvSpPr>
        <p:spPr>
          <a:xfrm rot="5400000">
            <a:off x="5414433" y="2662767"/>
            <a:ext cx="4487333"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400"/>
              <a:buFont typeface="Candara"/>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75"/>
          <p:cNvSpPr txBox="1"/>
          <p:nvPr>
            <p:ph idx="1" type="body"/>
          </p:nvPr>
        </p:nvSpPr>
        <p:spPr>
          <a:xfrm rot="5400000">
            <a:off x="1223433" y="681567"/>
            <a:ext cx="4487334" cy="60198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accent1"/>
              </a:buClr>
              <a:buSzPts val="2400"/>
              <a:buChar char="*"/>
              <a:defRPr/>
            </a:lvl1pPr>
            <a:lvl2pPr indent="-368300" lvl="1" marL="914400" algn="l">
              <a:spcBef>
                <a:spcPts val="440"/>
              </a:spcBef>
              <a:spcAft>
                <a:spcPts val="0"/>
              </a:spcAft>
              <a:buClr>
                <a:schemeClr val="accent1"/>
              </a:buClr>
              <a:buSzPts val="2200"/>
              <a:buChar char="*"/>
              <a:defRPr/>
            </a:lvl2pPr>
            <a:lvl3pPr indent="-355600" lvl="2" marL="1371600" algn="l">
              <a:spcBef>
                <a:spcPts val="400"/>
              </a:spcBef>
              <a:spcAft>
                <a:spcPts val="0"/>
              </a:spcAft>
              <a:buClr>
                <a:schemeClr val="accent1"/>
              </a:buClr>
              <a:buSzPts val="2000"/>
              <a:buChar char="*"/>
              <a:defRPr/>
            </a:lvl3pPr>
            <a:lvl4pPr indent="-342900" lvl="3" marL="1828800" algn="l">
              <a:spcBef>
                <a:spcPts val="360"/>
              </a:spcBef>
              <a:spcAft>
                <a:spcPts val="0"/>
              </a:spcAft>
              <a:buClr>
                <a:schemeClr val="accent1"/>
              </a:buClr>
              <a:buSzPts val="1800"/>
              <a:buChar char="*"/>
              <a:defRPr/>
            </a:lvl4pPr>
            <a:lvl5pPr indent="-330200" lvl="4" marL="2286000" algn="l">
              <a:spcBef>
                <a:spcPts val="320"/>
              </a:spcBef>
              <a:spcAft>
                <a:spcPts val="0"/>
              </a:spcAft>
              <a:buClr>
                <a:schemeClr val="accent1"/>
              </a:buClr>
              <a:buSzPts val="1600"/>
              <a:buChar char="*"/>
              <a:defRPr/>
            </a:lvl5pPr>
            <a:lvl6pPr indent="-342900" lvl="5" marL="2743200" algn="l">
              <a:spcBef>
                <a:spcPts val="384"/>
              </a:spcBef>
              <a:spcAft>
                <a:spcPts val="0"/>
              </a:spcAft>
              <a:buSzPts val="1800"/>
              <a:buChar char="●"/>
              <a:defRPr/>
            </a:lvl6pPr>
            <a:lvl7pPr indent="-342900" lvl="6" marL="3200400" algn="l">
              <a:spcBef>
                <a:spcPts val="384"/>
              </a:spcBef>
              <a:spcAft>
                <a:spcPts val="0"/>
              </a:spcAft>
              <a:buSzPts val="1800"/>
              <a:buChar char="●"/>
              <a:defRPr/>
            </a:lvl7pPr>
            <a:lvl8pPr indent="-342900" lvl="7" marL="3657600" algn="l">
              <a:spcBef>
                <a:spcPts val="384"/>
              </a:spcBef>
              <a:spcAft>
                <a:spcPts val="0"/>
              </a:spcAft>
              <a:buSzPts val="1800"/>
              <a:buChar char="●"/>
              <a:defRPr/>
            </a:lvl8pPr>
            <a:lvl9pPr indent="-342900" lvl="8" marL="4114800" algn="l">
              <a:spcBef>
                <a:spcPts val="384"/>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66"/>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84"/>
              </a:spcBef>
              <a:spcAft>
                <a:spcPts val="0"/>
              </a:spcAft>
              <a:buSzPts val="1800"/>
              <a:buChar char="●"/>
              <a:defRPr/>
            </a:lvl6pPr>
            <a:lvl7pPr indent="-342900" lvl="6" marL="3200400" algn="l">
              <a:spcBef>
                <a:spcPts val="384"/>
              </a:spcBef>
              <a:spcAft>
                <a:spcPts val="0"/>
              </a:spcAft>
              <a:buSzPts val="1800"/>
              <a:buChar char="●"/>
              <a:defRPr/>
            </a:lvl7pPr>
            <a:lvl8pPr indent="-342900" lvl="7" marL="3657600" algn="l">
              <a:spcBef>
                <a:spcPts val="384"/>
              </a:spcBef>
              <a:spcAft>
                <a:spcPts val="0"/>
              </a:spcAft>
              <a:buSzPts val="1800"/>
              <a:buChar char="●"/>
              <a:defRPr/>
            </a:lvl8pPr>
            <a:lvl9pPr indent="-342900" lvl="8" marL="4114800" algn="l">
              <a:spcBef>
                <a:spcPts val="384"/>
              </a:spcBef>
              <a:spcAft>
                <a:spcPts val="0"/>
              </a:spcAft>
              <a:buSzPts val="1800"/>
              <a:buChar char="●"/>
              <a:defRPr/>
            </a:lvl9pPr>
          </a:lstStyle>
          <a:p/>
        </p:txBody>
      </p:sp>
      <p:sp>
        <p:nvSpPr>
          <p:cNvPr id="33" name="Google Shape;33;p66"/>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6"/>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6"/>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6" name="Google Shape;36;p66"/>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37" name="Shape 37"/>
        <p:cNvGrpSpPr/>
        <p:nvPr/>
      </p:nvGrpSpPr>
      <p:grpSpPr>
        <a:xfrm>
          <a:off x="0" y="0"/>
          <a:ext cx="0" cy="0"/>
          <a:chOff x="0" y="0"/>
          <a:chExt cx="0" cy="0"/>
        </a:xfrm>
      </p:grpSpPr>
      <p:sp>
        <p:nvSpPr>
          <p:cNvPr id="38" name="Google Shape;38;p67"/>
          <p:cNvSpPr/>
          <p:nvPr/>
        </p:nvSpPr>
        <p:spPr>
          <a:xfrm>
            <a:off x="228600" y="228600"/>
            <a:ext cx="8695944" cy="1426464"/>
          </a:xfrm>
          <a:prstGeom prst="roundRect">
            <a:avLst>
              <a:gd fmla="val 7136" name="adj"/>
            </a:avLst>
          </a:prstGeom>
          <a:gradFill>
            <a:gsLst>
              <a:gs pos="0">
                <a:srgbClr val="0293E0"/>
              </a:gs>
              <a:gs pos="90000">
                <a:srgbClr val="81D2FE"/>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grpSp>
        <p:nvGrpSpPr>
          <p:cNvPr id="39" name="Google Shape;39;p67"/>
          <p:cNvGrpSpPr/>
          <p:nvPr/>
        </p:nvGrpSpPr>
        <p:grpSpPr>
          <a:xfrm>
            <a:off x="211665" y="714191"/>
            <a:ext cx="8723376" cy="1329874"/>
            <a:chOff x="-3905251" y="4294188"/>
            <a:chExt cx="13027839" cy="1892300"/>
          </a:xfrm>
        </p:grpSpPr>
        <p:sp>
          <p:nvSpPr>
            <p:cNvPr id="40" name="Google Shape;40;p67"/>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41" name="Google Shape;41;p67"/>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42" name="Google Shape;42;p67"/>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43" name="Google Shape;43;p67"/>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44" name="Google Shape;44;p67"/>
            <p:cNvSpPr/>
            <p:nvPr/>
          </p:nvSpPr>
          <p:spPr>
            <a:xfrm>
              <a:off x="-3905251" y="4294188"/>
              <a:ext cx="13027839"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45" name="Google Shape;45;p67"/>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7"/>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7"/>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68"/>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8"/>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8"/>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8"/>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53" name="Shape 53"/>
        <p:cNvGrpSpPr/>
        <p:nvPr/>
      </p:nvGrpSpPr>
      <p:grpSpPr>
        <a:xfrm>
          <a:off x="0" y="0"/>
          <a:ext cx="0" cy="0"/>
          <a:chOff x="0" y="0"/>
          <a:chExt cx="0" cy="0"/>
        </a:xfrm>
      </p:grpSpPr>
      <p:sp>
        <p:nvSpPr>
          <p:cNvPr id="54" name="Google Shape;54;p69"/>
          <p:cNvSpPr/>
          <p:nvPr/>
        </p:nvSpPr>
        <p:spPr>
          <a:xfrm>
            <a:off x="228600" y="228600"/>
            <a:ext cx="8695944" cy="4736592"/>
          </a:xfrm>
          <a:prstGeom prst="roundRect">
            <a:avLst>
              <a:gd fmla="val 1272" name="adj"/>
            </a:avLst>
          </a:prstGeom>
          <a:gradFill>
            <a:gsLst>
              <a:gs pos="0">
                <a:srgbClr val="0293E0"/>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55" name="Google Shape;55;p69"/>
          <p:cNvSpPr/>
          <p:nvPr/>
        </p:nvSpPr>
        <p:spPr>
          <a:xfrm>
            <a:off x="6047438" y="4203592"/>
            <a:ext cx="2876429" cy="714026"/>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56" name="Google Shape;56;p69"/>
          <p:cNvSpPr/>
          <p:nvPr/>
        </p:nvSpPr>
        <p:spPr>
          <a:xfrm>
            <a:off x="2619320" y="4075290"/>
            <a:ext cx="5544515" cy="850138"/>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57" name="Google Shape;57;p69"/>
          <p:cNvSpPr/>
          <p:nvPr/>
        </p:nvSpPr>
        <p:spPr>
          <a:xfrm>
            <a:off x="2828728" y="4087562"/>
            <a:ext cx="5467980" cy="774272"/>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58" name="Google Shape;58;p69"/>
          <p:cNvSpPr/>
          <p:nvPr/>
        </p:nvSpPr>
        <p:spPr>
          <a:xfrm>
            <a:off x="5609489" y="4074174"/>
            <a:ext cx="3308000" cy="651549"/>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59" name="Google Shape;59;p69"/>
          <p:cNvSpPr/>
          <p:nvPr/>
        </p:nvSpPr>
        <p:spPr>
          <a:xfrm>
            <a:off x="211665" y="4058555"/>
            <a:ext cx="8723376" cy="1329874"/>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60" name="Google Shape;60;p69"/>
          <p:cNvSpPr txBox="1"/>
          <p:nvPr>
            <p:ph type="title"/>
          </p:nvPr>
        </p:nvSpPr>
        <p:spPr>
          <a:xfrm>
            <a:off x="690032" y="2463560"/>
            <a:ext cx="7772400" cy="1524000"/>
          </a:xfrm>
          <a:prstGeom prst="rect">
            <a:avLst/>
          </a:prstGeom>
          <a:noFill/>
          <a:ln>
            <a:noFill/>
          </a:ln>
        </p:spPr>
        <p:txBody>
          <a:bodyPr anchorCtr="0" anchor="t" bIns="45700" lIns="91425" spcFirstLastPara="1" rIns="91425" wrap="square" tIns="45700">
            <a:normAutofit/>
          </a:bodyPr>
          <a:lstStyle>
            <a:lvl1pPr lvl="0" algn="ctr">
              <a:spcBef>
                <a:spcPts val="0"/>
              </a:spcBef>
              <a:spcAft>
                <a:spcPts val="0"/>
              </a:spcAft>
              <a:buClr>
                <a:srgbClr val="FFFFFF"/>
              </a:buClr>
              <a:buSzPts val="4400"/>
              <a:buFont typeface="Candara"/>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9"/>
          <p:cNvSpPr txBox="1"/>
          <p:nvPr>
            <p:ph idx="1" type="body"/>
          </p:nvPr>
        </p:nvSpPr>
        <p:spPr>
          <a:xfrm>
            <a:off x="1367365" y="1437448"/>
            <a:ext cx="6417734" cy="939801"/>
          </a:xfrm>
          <a:prstGeom prst="rect">
            <a:avLst/>
          </a:prstGeom>
          <a:noFill/>
          <a:ln>
            <a:noFill/>
          </a:ln>
        </p:spPr>
        <p:txBody>
          <a:bodyPr anchorCtr="0" anchor="b" bIns="45700" lIns="91425" spcFirstLastPara="1" rIns="91425" wrap="square" tIns="45700">
            <a:normAutofit/>
          </a:bodyPr>
          <a:lstStyle>
            <a:lvl1pPr indent="-228600" lvl="0" marL="457200" algn="ctr">
              <a:spcBef>
                <a:spcPts val="400"/>
              </a:spcBef>
              <a:spcAft>
                <a:spcPts val="0"/>
              </a:spcAft>
              <a:buSzPts val="2000"/>
              <a:buNone/>
              <a:defRPr sz="2000">
                <a:solidFill>
                  <a:srgbClr val="FFFFFF"/>
                </a:solidFill>
              </a:defRPr>
            </a:lvl1pPr>
            <a:lvl2pPr indent="-228600" lvl="1" marL="914400" algn="l">
              <a:spcBef>
                <a:spcPts val="360"/>
              </a:spcBef>
              <a:spcAft>
                <a:spcPts val="0"/>
              </a:spcAft>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SzPts val="1400"/>
              <a:buNone/>
              <a:defRPr sz="1400">
                <a:solidFill>
                  <a:srgbClr val="888888"/>
                </a:solidFill>
              </a:defRPr>
            </a:lvl4pPr>
            <a:lvl5pPr indent="-228600" lvl="4" marL="2286000" algn="l">
              <a:spcBef>
                <a:spcPts val="280"/>
              </a:spcBef>
              <a:spcAft>
                <a:spcPts val="0"/>
              </a:spcAft>
              <a:buSzPts val="1400"/>
              <a:buNone/>
              <a:defRPr sz="1400">
                <a:solidFill>
                  <a:srgbClr val="888888"/>
                </a:solidFill>
              </a:defRPr>
            </a:lvl5pPr>
            <a:lvl6pPr indent="-228600" lvl="5" marL="2743200" algn="l">
              <a:spcBef>
                <a:spcPts val="384"/>
              </a:spcBef>
              <a:spcAft>
                <a:spcPts val="0"/>
              </a:spcAft>
              <a:buSzPts val="1400"/>
              <a:buNone/>
              <a:defRPr sz="1400">
                <a:solidFill>
                  <a:srgbClr val="888888"/>
                </a:solidFill>
              </a:defRPr>
            </a:lvl6pPr>
            <a:lvl7pPr indent="-228600" lvl="6" marL="3200400" algn="l">
              <a:spcBef>
                <a:spcPts val="384"/>
              </a:spcBef>
              <a:spcAft>
                <a:spcPts val="0"/>
              </a:spcAft>
              <a:buSzPts val="1400"/>
              <a:buNone/>
              <a:defRPr sz="1400">
                <a:solidFill>
                  <a:srgbClr val="888888"/>
                </a:solidFill>
              </a:defRPr>
            </a:lvl7pPr>
            <a:lvl8pPr indent="-228600" lvl="7" marL="3657600" algn="l">
              <a:spcBef>
                <a:spcPts val="384"/>
              </a:spcBef>
              <a:spcAft>
                <a:spcPts val="0"/>
              </a:spcAft>
              <a:buSzPts val="1400"/>
              <a:buNone/>
              <a:defRPr sz="1400">
                <a:solidFill>
                  <a:srgbClr val="888888"/>
                </a:solidFill>
              </a:defRPr>
            </a:lvl8pPr>
            <a:lvl9pPr indent="-228600" lvl="8" marL="4114800" algn="l">
              <a:spcBef>
                <a:spcPts val="384"/>
              </a:spcBef>
              <a:spcAft>
                <a:spcPts val="0"/>
              </a:spcAft>
              <a:buSzPts val="1400"/>
              <a:buNone/>
              <a:defRPr sz="1400">
                <a:solidFill>
                  <a:srgbClr val="888888"/>
                </a:solidFill>
              </a:defRPr>
            </a:lvl9pPr>
          </a:lstStyle>
          <a:p/>
        </p:txBody>
      </p:sp>
      <p:sp>
        <p:nvSpPr>
          <p:cNvPr id="62" name="Google Shape;62;p69"/>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9"/>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9"/>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70"/>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70"/>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70"/>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0"/>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0" name="Google Shape;70;p70"/>
          <p:cNvSpPr txBox="1"/>
          <p:nvPr>
            <p:ph idx="1" type="body"/>
          </p:nvPr>
        </p:nvSpPr>
        <p:spPr>
          <a:xfrm>
            <a:off x="676655" y="2679192"/>
            <a:ext cx="3822192" cy="3447288"/>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84"/>
              </a:spcBef>
              <a:spcAft>
                <a:spcPts val="0"/>
              </a:spcAft>
              <a:buSzPts val="1800"/>
              <a:buChar char="●"/>
              <a:defRPr/>
            </a:lvl6pPr>
            <a:lvl7pPr indent="-342900" lvl="6" marL="3200400" algn="l">
              <a:spcBef>
                <a:spcPts val="384"/>
              </a:spcBef>
              <a:spcAft>
                <a:spcPts val="0"/>
              </a:spcAft>
              <a:buSzPts val="1800"/>
              <a:buChar char="●"/>
              <a:defRPr/>
            </a:lvl7pPr>
            <a:lvl8pPr indent="-342900" lvl="7" marL="3657600" algn="l">
              <a:spcBef>
                <a:spcPts val="384"/>
              </a:spcBef>
              <a:spcAft>
                <a:spcPts val="0"/>
              </a:spcAft>
              <a:buSzPts val="1800"/>
              <a:buChar char="●"/>
              <a:defRPr/>
            </a:lvl8pPr>
            <a:lvl9pPr indent="-342900" lvl="8" marL="4114800" algn="l">
              <a:spcBef>
                <a:spcPts val="384"/>
              </a:spcBef>
              <a:spcAft>
                <a:spcPts val="0"/>
              </a:spcAft>
              <a:buSzPts val="1800"/>
              <a:buChar char="●"/>
              <a:defRPr/>
            </a:lvl9pPr>
          </a:lstStyle>
          <a:p/>
        </p:txBody>
      </p:sp>
      <p:sp>
        <p:nvSpPr>
          <p:cNvPr id="71" name="Google Shape;71;p70"/>
          <p:cNvSpPr txBox="1"/>
          <p:nvPr>
            <p:ph idx="2" type="body"/>
          </p:nvPr>
        </p:nvSpPr>
        <p:spPr>
          <a:xfrm>
            <a:off x="4645152" y="2679192"/>
            <a:ext cx="3822192" cy="3447288"/>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84"/>
              </a:spcBef>
              <a:spcAft>
                <a:spcPts val="0"/>
              </a:spcAft>
              <a:buSzPts val="1800"/>
              <a:buChar char="●"/>
              <a:defRPr/>
            </a:lvl6pPr>
            <a:lvl7pPr indent="-342900" lvl="6" marL="3200400" algn="l">
              <a:spcBef>
                <a:spcPts val="384"/>
              </a:spcBef>
              <a:spcAft>
                <a:spcPts val="0"/>
              </a:spcAft>
              <a:buSzPts val="1800"/>
              <a:buChar char="●"/>
              <a:defRPr/>
            </a:lvl7pPr>
            <a:lvl8pPr indent="-342900" lvl="7" marL="3657600" algn="l">
              <a:spcBef>
                <a:spcPts val="384"/>
              </a:spcBef>
              <a:spcAft>
                <a:spcPts val="0"/>
              </a:spcAft>
              <a:buSzPts val="1800"/>
              <a:buChar char="●"/>
              <a:defRPr/>
            </a:lvl8pPr>
            <a:lvl9pPr indent="-342900" lvl="8" marL="4114800" algn="l">
              <a:spcBef>
                <a:spcPts val="384"/>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2" name="Shape 72"/>
        <p:cNvGrpSpPr/>
        <p:nvPr/>
      </p:nvGrpSpPr>
      <p:grpSpPr>
        <a:xfrm>
          <a:off x="0" y="0"/>
          <a:ext cx="0" cy="0"/>
          <a:chOff x="0" y="0"/>
          <a:chExt cx="0" cy="0"/>
        </a:xfrm>
      </p:grpSpPr>
      <p:sp>
        <p:nvSpPr>
          <p:cNvPr id="73" name="Google Shape;73;p71"/>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FFFF"/>
              </a:buClr>
              <a:buSzPts val="4400"/>
              <a:buFont typeface="Candar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1"/>
          <p:cNvSpPr txBox="1"/>
          <p:nvPr>
            <p:ph idx="1" type="body"/>
          </p:nvPr>
        </p:nvSpPr>
        <p:spPr>
          <a:xfrm>
            <a:off x="676656" y="2678114"/>
            <a:ext cx="3822192"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80"/>
              </a:spcBef>
              <a:spcAft>
                <a:spcPts val="0"/>
              </a:spcAft>
              <a:buSzPts val="2400"/>
              <a:buNone/>
              <a:defRPr b="0" sz="2400">
                <a:solidFill>
                  <a:schemeClr val="dk2"/>
                </a:solidFill>
                <a:latin typeface="Candara"/>
                <a:ea typeface="Candara"/>
                <a:cs typeface="Candara"/>
                <a:sym typeface="Candara"/>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84"/>
              </a:spcBef>
              <a:spcAft>
                <a:spcPts val="0"/>
              </a:spcAft>
              <a:buSzPts val="1600"/>
              <a:buNone/>
              <a:defRPr b="1" sz="1600"/>
            </a:lvl6pPr>
            <a:lvl7pPr indent="-228600" lvl="6" marL="3200400" algn="l">
              <a:spcBef>
                <a:spcPts val="384"/>
              </a:spcBef>
              <a:spcAft>
                <a:spcPts val="0"/>
              </a:spcAft>
              <a:buSzPts val="1600"/>
              <a:buNone/>
              <a:defRPr b="1" sz="1600"/>
            </a:lvl7pPr>
            <a:lvl8pPr indent="-228600" lvl="7" marL="3657600" algn="l">
              <a:spcBef>
                <a:spcPts val="384"/>
              </a:spcBef>
              <a:spcAft>
                <a:spcPts val="0"/>
              </a:spcAft>
              <a:buSzPts val="1600"/>
              <a:buNone/>
              <a:defRPr b="1" sz="1600"/>
            </a:lvl8pPr>
            <a:lvl9pPr indent="-228600" lvl="8" marL="4114800" algn="l">
              <a:spcBef>
                <a:spcPts val="384"/>
              </a:spcBef>
              <a:spcAft>
                <a:spcPts val="0"/>
              </a:spcAft>
              <a:buSzPts val="1600"/>
              <a:buNone/>
              <a:defRPr b="1" sz="1600"/>
            </a:lvl9pPr>
          </a:lstStyle>
          <a:p/>
        </p:txBody>
      </p:sp>
      <p:sp>
        <p:nvSpPr>
          <p:cNvPr id="75" name="Google Shape;75;p71"/>
          <p:cNvSpPr txBox="1"/>
          <p:nvPr>
            <p:ph idx="2" type="body"/>
          </p:nvPr>
        </p:nvSpPr>
        <p:spPr>
          <a:xfrm>
            <a:off x="677332" y="3429000"/>
            <a:ext cx="3820055" cy="2697163"/>
          </a:xfrm>
          <a:prstGeom prst="rect">
            <a:avLst/>
          </a:prstGeom>
          <a:noFill/>
          <a:ln>
            <a:noFill/>
          </a:ln>
        </p:spPr>
        <p:txBody>
          <a:bodyPr anchorCtr="0" anchor="t" bIns="45700" lIns="91425" spcFirstLastPara="1" rIns="91425" wrap="square" tIns="45700">
            <a:normAutofit/>
          </a:bodyPr>
          <a:lstStyle>
            <a:lvl1pPr indent="-355600" lvl="0" marL="457200" algn="l">
              <a:spcBef>
                <a:spcPts val="400"/>
              </a:spcBef>
              <a:spcAft>
                <a:spcPts val="0"/>
              </a:spcAft>
              <a:buSzPts val="2000"/>
              <a:buChar char="*"/>
              <a:defRPr sz="2000"/>
            </a:lvl1pPr>
            <a:lvl2pPr indent="-342900" lvl="1" marL="914400" algn="l">
              <a:spcBef>
                <a:spcPts val="360"/>
              </a:spcBef>
              <a:spcAft>
                <a:spcPts val="0"/>
              </a:spcAft>
              <a:buSzPts val="1800"/>
              <a:buChar char="*"/>
              <a:defRPr sz="1800"/>
            </a:lvl2pPr>
            <a:lvl3pPr indent="-330200" lvl="2" marL="1371600" algn="l">
              <a:spcBef>
                <a:spcPts val="320"/>
              </a:spcBef>
              <a:spcAft>
                <a:spcPts val="0"/>
              </a:spcAft>
              <a:buSzPts val="1600"/>
              <a:buChar char="*"/>
              <a:defRPr sz="1600"/>
            </a:lvl3pPr>
            <a:lvl4pPr indent="-317500" lvl="3" marL="1828800" algn="l">
              <a:spcBef>
                <a:spcPts val="280"/>
              </a:spcBef>
              <a:spcAft>
                <a:spcPts val="0"/>
              </a:spcAft>
              <a:buSzPts val="1400"/>
              <a:buChar char="*"/>
              <a:defRPr sz="1400"/>
            </a:lvl4pPr>
            <a:lvl5pPr indent="-317500" lvl="4" marL="2286000" algn="l">
              <a:spcBef>
                <a:spcPts val="280"/>
              </a:spcBef>
              <a:spcAft>
                <a:spcPts val="0"/>
              </a:spcAft>
              <a:buSzPts val="1400"/>
              <a:buChar char="*"/>
              <a:defRPr sz="1400"/>
            </a:lvl5pPr>
            <a:lvl6pPr indent="-330200" lvl="5" marL="2743200" algn="l">
              <a:spcBef>
                <a:spcPts val="384"/>
              </a:spcBef>
              <a:spcAft>
                <a:spcPts val="0"/>
              </a:spcAft>
              <a:buSzPts val="1600"/>
              <a:buChar char="●"/>
              <a:defRPr sz="1600"/>
            </a:lvl6pPr>
            <a:lvl7pPr indent="-330200" lvl="6" marL="3200400" algn="l">
              <a:spcBef>
                <a:spcPts val="384"/>
              </a:spcBef>
              <a:spcAft>
                <a:spcPts val="0"/>
              </a:spcAft>
              <a:buSzPts val="1600"/>
              <a:buChar char="●"/>
              <a:defRPr sz="1600"/>
            </a:lvl7pPr>
            <a:lvl8pPr indent="-330200" lvl="7" marL="3657600" algn="l">
              <a:spcBef>
                <a:spcPts val="384"/>
              </a:spcBef>
              <a:spcAft>
                <a:spcPts val="0"/>
              </a:spcAft>
              <a:buSzPts val="1600"/>
              <a:buChar char="●"/>
              <a:defRPr sz="1600"/>
            </a:lvl8pPr>
            <a:lvl9pPr indent="-330200" lvl="8" marL="4114800" algn="l">
              <a:spcBef>
                <a:spcPts val="384"/>
              </a:spcBef>
              <a:spcAft>
                <a:spcPts val="0"/>
              </a:spcAft>
              <a:buSzPts val="1600"/>
              <a:buChar char="●"/>
              <a:defRPr sz="1600"/>
            </a:lvl9pPr>
          </a:lstStyle>
          <a:p/>
        </p:txBody>
      </p:sp>
      <p:sp>
        <p:nvSpPr>
          <p:cNvPr id="76" name="Google Shape;76;p71"/>
          <p:cNvSpPr txBox="1"/>
          <p:nvPr>
            <p:ph idx="3" type="body"/>
          </p:nvPr>
        </p:nvSpPr>
        <p:spPr>
          <a:xfrm>
            <a:off x="4648200" y="2678113"/>
            <a:ext cx="3822192"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80"/>
              </a:spcBef>
              <a:spcAft>
                <a:spcPts val="0"/>
              </a:spcAft>
              <a:buSzPts val="2400"/>
              <a:buNone/>
              <a:defRPr b="0" i="0" sz="2400">
                <a:solidFill>
                  <a:schemeClr val="dk2"/>
                </a:solidFill>
                <a:latin typeface="Candara"/>
                <a:ea typeface="Candara"/>
                <a:cs typeface="Candara"/>
                <a:sym typeface="Candara"/>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84"/>
              </a:spcBef>
              <a:spcAft>
                <a:spcPts val="0"/>
              </a:spcAft>
              <a:buSzPts val="1600"/>
              <a:buNone/>
              <a:defRPr b="1" sz="1600"/>
            </a:lvl6pPr>
            <a:lvl7pPr indent="-228600" lvl="6" marL="3200400" algn="l">
              <a:spcBef>
                <a:spcPts val="384"/>
              </a:spcBef>
              <a:spcAft>
                <a:spcPts val="0"/>
              </a:spcAft>
              <a:buSzPts val="1600"/>
              <a:buNone/>
              <a:defRPr b="1" sz="1600"/>
            </a:lvl7pPr>
            <a:lvl8pPr indent="-228600" lvl="7" marL="3657600" algn="l">
              <a:spcBef>
                <a:spcPts val="384"/>
              </a:spcBef>
              <a:spcAft>
                <a:spcPts val="0"/>
              </a:spcAft>
              <a:buSzPts val="1600"/>
              <a:buNone/>
              <a:defRPr b="1" sz="1600"/>
            </a:lvl8pPr>
            <a:lvl9pPr indent="-228600" lvl="8" marL="4114800" algn="l">
              <a:spcBef>
                <a:spcPts val="384"/>
              </a:spcBef>
              <a:spcAft>
                <a:spcPts val="0"/>
              </a:spcAft>
              <a:buSzPts val="1600"/>
              <a:buNone/>
              <a:defRPr b="1" sz="1600"/>
            </a:lvl9pPr>
          </a:lstStyle>
          <a:p/>
        </p:txBody>
      </p:sp>
      <p:sp>
        <p:nvSpPr>
          <p:cNvPr id="77" name="Google Shape;77;p71"/>
          <p:cNvSpPr txBox="1"/>
          <p:nvPr>
            <p:ph idx="4" type="body"/>
          </p:nvPr>
        </p:nvSpPr>
        <p:spPr>
          <a:xfrm>
            <a:off x="4645025" y="3429000"/>
            <a:ext cx="3822192" cy="2697163"/>
          </a:xfrm>
          <a:prstGeom prst="rect">
            <a:avLst/>
          </a:prstGeom>
          <a:noFill/>
          <a:ln>
            <a:noFill/>
          </a:ln>
        </p:spPr>
        <p:txBody>
          <a:bodyPr anchorCtr="0" anchor="t" bIns="45700" lIns="91425" spcFirstLastPara="1" rIns="91425" wrap="square" tIns="45700">
            <a:normAutofit/>
          </a:bodyPr>
          <a:lstStyle>
            <a:lvl1pPr indent="-355600" lvl="0" marL="457200" algn="l">
              <a:spcBef>
                <a:spcPts val="400"/>
              </a:spcBef>
              <a:spcAft>
                <a:spcPts val="0"/>
              </a:spcAft>
              <a:buSzPts val="2000"/>
              <a:buChar char="*"/>
              <a:defRPr sz="2000"/>
            </a:lvl1pPr>
            <a:lvl2pPr indent="-342900" lvl="1" marL="914400" algn="l">
              <a:spcBef>
                <a:spcPts val="360"/>
              </a:spcBef>
              <a:spcAft>
                <a:spcPts val="0"/>
              </a:spcAft>
              <a:buSzPts val="1800"/>
              <a:buChar char="*"/>
              <a:defRPr sz="1800"/>
            </a:lvl2pPr>
            <a:lvl3pPr indent="-330200" lvl="2" marL="1371600" algn="l">
              <a:spcBef>
                <a:spcPts val="320"/>
              </a:spcBef>
              <a:spcAft>
                <a:spcPts val="0"/>
              </a:spcAft>
              <a:buSzPts val="1600"/>
              <a:buChar char="*"/>
              <a:defRPr sz="1600"/>
            </a:lvl3pPr>
            <a:lvl4pPr indent="-317500" lvl="3" marL="1828800" algn="l">
              <a:spcBef>
                <a:spcPts val="280"/>
              </a:spcBef>
              <a:spcAft>
                <a:spcPts val="0"/>
              </a:spcAft>
              <a:buSzPts val="1400"/>
              <a:buChar char="*"/>
              <a:defRPr sz="1400"/>
            </a:lvl4pPr>
            <a:lvl5pPr indent="-317500" lvl="4" marL="2286000" algn="l">
              <a:spcBef>
                <a:spcPts val="280"/>
              </a:spcBef>
              <a:spcAft>
                <a:spcPts val="0"/>
              </a:spcAft>
              <a:buSzPts val="1400"/>
              <a:buChar char="*"/>
              <a:defRPr sz="1400"/>
            </a:lvl5pPr>
            <a:lvl6pPr indent="-330200" lvl="5" marL="2743200" algn="l">
              <a:spcBef>
                <a:spcPts val="384"/>
              </a:spcBef>
              <a:spcAft>
                <a:spcPts val="0"/>
              </a:spcAft>
              <a:buSzPts val="1600"/>
              <a:buChar char="●"/>
              <a:defRPr sz="1600"/>
            </a:lvl6pPr>
            <a:lvl7pPr indent="-330200" lvl="6" marL="3200400" algn="l">
              <a:spcBef>
                <a:spcPts val="384"/>
              </a:spcBef>
              <a:spcAft>
                <a:spcPts val="0"/>
              </a:spcAft>
              <a:buSzPts val="1600"/>
              <a:buChar char="●"/>
              <a:defRPr sz="1600"/>
            </a:lvl7pPr>
            <a:lvl8pPr indent="-330200" lvl="7" marL="3657600" algn="l">
              <a:spcBef>
                <a:spcPts val="384"/>
              </a:spcBef>
              <a:spcAft>
                <a:spcPts val="0"/>
              </a:spcAft>
              <a:buSzPts val="1600"/>
              <a:buChar char="●"/>
              <a:defRPr sz="1600"/>
            </a:lvl8pPr>
            <a:lvl9pPr indent="-330200" lvl="8" marL="4114800" algn="l">
              <a:spcBef>
                <a:spcPts val="384"/>
              </a:spcBef>
              <a:spcAft>
                <a:spcPts val="0"/>
              </a:spcAft>
              <a:buSzPts val="1600"/>
              <a:buChar char="●"/>
              <a:defRPr sz="1600"/>
            </a:lvl9pPr>
          </a:lstStyle>
          <a:p/>
        </p:txBody>
      </p:sp>
      <p:sp>
        <p:nvSpPr>
          <p:cNvPr id="78" name="Google Shape;78;p71"/>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71"/>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71"/>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1" name="Shape 81"/>
        <p:cNvGrpSpPr/>
        <p:nvPr/>
      </p:nvGrpSpPr>
      <p:grpSpPr>
        <a:xfrm>
          <a:off x="0" y="0"/>
          <a:ext cx="0" cy="0"/>
          <a:chOff x="0" y="0"/>
          <a:chExt cx="0" cy="0"/>
        </a:xfrm>
      </p:grpSpPr>
      <p:sp>
        <p:nvSpPr>
          <p:cNvPr id="82" name="Google Shape;82;p72"/>
          <p:cNvSpPr/>
          <p:nvPr/>
        </p:nvSpPr>
        <p:spPr>
          <a:xfrm>
            <a:off x="228600" y="228600"/>
            <a:ext cx="8695944" cy="1426464"/>
          </a:xfrm>
          <a:prstGeom prst="roundRect">
            <a:avLst>
              <a:gd fmla="val 7136" name="adj"/>
            </a:avLst>
          </a:prstGeom>
          <a:gradFill>
            <a:gsLst>
              <a:gs pos="0">
                <a:srgbClr val="0293E0"/>
              </a:gs>
              <a:gs pos="90000">
                <a:srgbClr val="81D2FE"/>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83" name="Google Shape;83;p72"/>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2"/>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72"/>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6" name="Google Shape;86;p72"/>
          <p:cNvSpPr txBox="1"/>
          <p:nvPr>
            <p:ph idx="1" type="body"/>
          </p:nvPr>
        </p:nvSpPr>
        <p:spPr>
          <a:xfrm>
            <a:off x="914400" y="3581400"/>
            <a:ext cx="3352800" cy="1905001"/>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dk2"/>
                </a:solidFill>
              </a:defRPr>
            </a:lvl1pPr>
            <a:lvl2pPr indent="-228600" lvl="1" marL="914400" algn="l">
              <a:spcBef>
                <a:spcPts val="60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384"/>
              </a:spcBef>
              <a:spcAft>
                <a:spcPts val="0"/>
              </a:spcAft>
              <a:buSzPts val="900"/>
              <a:buNone/>
              <a:defRPr sz="900"/>
            </a:lvl6pPr>
            <a:lvl7pPr indent="-228600" lvl="6" marL="3200400" algn="l">
              <a:spcBef>
                <a:spcPts val="384"/>
              </a:spcBef>
              <a:spcAft>
                <a:spcPts val="0"/>
              </a:spcAft>
              <a:buSzPts val="900"/>
              <a:buNone/>
              <a:defRPr sz="900"/>
            </a:lvl7pPr>
            <a:lvl8pPr indent="-228600" lvl="7" marL="3657600" algn="l">
              <a:spcBef>
                <a:spcPts val="384"/>
              </a:spcBef>
              <a:spcAft>
                <a:spcPts val="0"/>
              </a:spcAft>
              <a:buSzPts val="900"/>
              <a:buNone/>
              <a:defRPr sz="900"/>
            </a:lvl8pPr>
            <a:lvl9pPr indent="-228600" lvl="8" marL="4114800" algn="l">
              <a:spcBef>
                <a:spcPts val="384"/>
              </a:spcBef>
              <a:spcAft>
                <a:spcPts val="0"/>
              </a:spcAft>
              <a:buSzPts val="900"/>
              <a:buNone/>
              <a:defRPr sz="900"/>
            </a:lvl9pPr>
          </a:lstStyle>
          <a:p/>
        </p:txBody>
      </p:sp>
      <p:grpSp>
        <p:nvGrpSpPr>
          <p:cNvPr id="87" name="Google Shape;87;p72"/>
          <p:cNvGrpSpPr/>
          <p:nvPr/>
        </p:nvGrpSpPr>
        <p:grpSpPr>
          <a:xfrm>
            <a:off x="211665" y="714191"/>
            <a:ext cx="8723376" cy="1331580"/>
            <a:chOff x="-3905250" y="4294188"/>
            <a:chExt cx="13011150" cy="1892300"/>
          </a:xfrm>
        </p:grpSpPr>
        <p:sp>
          <p:nvSpPr>
            <p:cNvPr id="88" name="Google Shape;88;p72"/>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89" name="Google Shape;89;p72"/>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90" name="Google Shape;90;p72"/>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91" name="Google Shape;91;p72"/>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92" name="Google Shape;92;p72"/>
            <p:cNvSpPr/>
            <p:nvPr/>
          </p:nvSpPr>
          <p:spPr>
            <a:xfrm>
              <a:off x="-3905250" y="4294188"/>
              <a:ext cx="13011150"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93" name="Google Shape;93;p72"/>
          <p:cNvSpPr txBox="1"/>
          <p:nvPr>
            <p:ph type="title"/>
          </p:nvPr>
        </p:nvSpPr>
        <p:spPr>
          <a:xfrm>
            <a:off x="914400" y="2286000"/>
            <a:ext cx="3352800" cy="125272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3200"/>
              <a:buFont typeface="Candara"/>
              <a:buNone/>
              <a:defRPr sz="32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72"/>
          <p:cNvSpPr txBox="1"/>
          <p:nvPr>
            <p:ph idx="2" type="body"/>
          </p:nvPr>
        </p:nvSpPr>
        <p:spPr>
          <a:xfrm>
            <a:off x="4651962" y="1828800"/>
            <a:ext cx="3904076" cy="3810000"/>
          </a:xfrm>
          <a:prstGeom prst="rect">
            <a:avLst/>
          </a:prstGeom>
          <a:noFill/>
          <a:ln>
            <a:noFill/>
          </a:ln>
        </p:spPr>
        <p:txBody>
          <a:bodyPr anchorCtr="0" anchor="ctr" bIns="45700" lIns="91425" spcFirstLastPara="1" rIns="91425" wrap="square" tIns="45700">
            <a:normAutofit/>
          </a:bodyPr>
          <a:lstStyle>
            <a:lvl1pPr indent="-368300" lvl="0" marL="457200" algn="l">
              <a:spcBef>
                <a:spcPts val="440"/>
              </a:spcBef>
              <a:spcAft>
                <a:spcPts val="0"/>
              </a:spcAft>
              <a:buClr>
                <a:schemeClr val="lt1"/>
              </a:buClr>
              <a:buSzPts val="2200"/>
              <a:buChar char="*"/>
              <a:defRPr sz="2200">
                <a:solidFill>
                  <a:schemeClr val="dk2"/>
                </a:solidFill>
              </a:defRPr>
            </a:lvl1pPr>
            <a:lvl2pPr indent="-355600" lvl="1" marL="914400" algn="l">
              <a:spcBef>
                <a:spcPts val="400"/>
              </a:spcBef>
              <a:spcAft>
                <a:spcPts val="0"/>
              </a:spcAft>
              <a:buClr>
                <a:schemeClr val="lt1"/>
              </a:buClr>
              <a:buSzPts val="2000"/>
              <a:buChar char="*"/>
              <a:defRPr sz="2000">
                <a:solidFill>
                  <a:schemeClr val="dk2"/>
                </a:solidFill>
              </a:defRPr>
            </a:lvl2pPr>
            <a:lvl3pPr indent="-342900" lvl="2" marL="1371600" algn="l">
              <a:spcBef>
                <a:spcPts val="360"/>
              </a:spcBef>
              <a:spcAft>
                <a:spcPts val="0"/>
              </a:spcAft>
              <a:buClr>
                <a:schemeClr val="lt1"/>
              </a:buClr>
              <a:buSzPts val="1800"/>
              <a:buChar char="*"/>
              <a:defRPr sz="1800">
                <a:solidFill>
                  <a:schemeClr val="dk2"/>
                </a:solidFill>
              </a:defRPr>
            </a:lvl3pPr>
            <a:lvl4pPr indent="-330200" lvl="3" marL="1828800" algn="l">
              <a:spcBef>
                <a:spcPts val="320"/>
              </a:spcBef>
              <a:spcAft>
                <a:spcPts val="0"/>
              </a:spcAft>
              <a:buClr>
                <a:schemeClr val="lt1"/>
              </a:buClr>
              <a:buSzPts val="1600"/>
              <a:buChar char="*"/>
              <a:defRPr sz="1600">
                <a:solidFill>
                  <a:schemeClr val="dk2"/>
                </a:solidFill>
              </a:defRPr>
            </a:lvl4pPr>
            <a:lvl5pPr indent="-330200" lvl="4" marL="2286000" algn="l">
              <a:spcBef>
                <a:spcPts val="320"/>
              </a:spcBef>
              <a:spcAft>
                <a:spcPts val="0"/>
              </a:spcAft>
              <a:buClr>
                <a:schemeClr val="lt1"/>
              </a:buClr>
              <a:buSzPts val="1600"/>
              <a:buChar char="*"/>
              <a:defRPr sz="1600">
                <a:solidFill>
                  <a:schemeClr val="dk2"/>
                </a:solidFill>
              </a:defRPr>
            </a:lvl5pPr>
            <a:lvl6pPr indent="-355600" lvl="5" marL="2743200" algn="l">
              <a:spcBef>
                <a:spcPts val="384"/>
              </a:spcBef>
              <a:spcAft>
                <a:spcPts val="0"/>
              </a:spcAft>
              <a:buSzPts val="2000"/>
              <a:buChar char="●"/>
              <a:defRPr sz="2000"/>
            </a:lvl6pPr>
            <a:lvl7pPr indent="-355600" lvl="6" marL="3200400" algn="l">
              <a:spcBef>
                <a:spcPts val="384"/>
              </a:spcBef>
              <a:spcAft>
                <a:spcPts val="0"/>
              </a:spcAft>
              <a:buSzPts val="2000"/>
              <a:buChar char="●"/>
              <a:defRPr sz="2000"/>
            </a:lvl7pPr>
            <a:lvl8pPr indent="-355600" lvl="7" marL="3657600" algn="l">
              <a:spcBef>
                <a:spcPts val="384"/>
              </a:spcBef>
              <a:spcAft>
                <a:spcPts val="0"/>
              </a:spcAft>
              <a:buSzPts val="2000"/>
              <a:buChar char="●"/>
              <a:defRPr sz="2000"/>
            </a:lvl8pPr>
            <a:lvl9pPr indent="-355600" lvl="8" marL="4114800" algn="l">
              <a:spcBef>
                <a:spcPts val="384"/>
              </a:spcBef>
              <a:spcAft>
                <a:spcPts val="0"/>
              </a:spcAft>
              <a:buSzPts val="2000"/>
              <a:buChar char="●"/>
              <a:defRPr sz="2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5" name="Shape 95"/>
        <p:cNvGrpSpPr/>
        <p:nvPr/>
      </p:nvGrpSpPr>
      <p:grpSpPr>
        <a:xfrm>
          <a:off x="0" y="0"/>
          <a:ext cx="0" cy="0"/>
          <a:chOff x="0" y="0"/>
          <a:chExt cx="0" cy="0"/>
        </a:xfrm>
      </p:grpSpPr>
      <p:sp>
        <p:nvSpPr>
          <p:cNvPr id="96" name="Google Shape;96;p73"/>
          <p:cNvSpPr/>
          <p:nvPr/>
        </p:nvSpPr>
        <p:spPr>
          <a:xfrm>
            <a:off x="228600" y="228600"/>
            <a:ext cx="8695944" cy="6035040"/>
          </a:xfrm>
          <a:prstGeom prst="roundRect">
            <a:avLst>
              <a:gd fmla="val 1272" name="adj"/>
            </a:avLst>
          </a:prstGeom>
          <a:gradFill>
            <a:gsLst>
              <a:gs pos="0">
                <a:srgbClr val="0293E0"/>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grpSp>
        <p:nvGrpSpPr>
          <p:cNvPr id="97" name="Google Shape;97;p73"/>
          <p:cNvGrpSpPr/>
          <p:nvPr/>
        </p:nvGrpSpPr>
        <p:grpSpPr>
          <a:xfrm>
            <a:off x="211665" y="5353963"/>
            <a:ext cx="8723376" cy="1331580"/>
            <a:chOff x="-3905250" y="4294188"/>
            <a:chExt cx="13011150" cy="1892300"/>
          </a:xfrm>
        </p:grpSpPr>
        <p:sp>
          <p:nvSpPr>
            <p:cNvPr id="98" name="Google Shape;98;p73"/>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99" name="Google Shape;99;p73"/>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00" name="Google Shape;100;p73"/>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01" name="Google Shape;101;p73"/>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02" name="Google Shape;102;p73"/>
            <p:cNvSpPr/>
            <p:nvPr/>
          </p:nvSpPr>
          <p:spPr>
            <a:xfrm>
              <a:off x="-3905250" y="4294188"/>
              <a:ext cx="13011150"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103" name="Google Shape;103;p73"/>
          <p:cNvSpPr txBox="1"/>
          <p:nvPr>
            <p:ph type="title"/>
          </p:nvPr>
        </p:nvSpPr>
        <p:spPr>
          <a:xfrm>
            <a:off x="4874155" y="338667"/>
            <a:ext cx="3812645" cy="242993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FFFFF"/>
              </a:buClr>
              <a:buSzPts val="2800"/>
              <a:buFont typeface="Candara"/>
              <a:buNone/>
              <a:defRPr b="0" sz="28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73"/>
          <p:cNvSpPr txBox="1"/>
          <p:nvPr>
            <p:ph idx="1" type="body"/>
          </p:nvPr>
        </p:nvSpPr>
        <p:spPr>
          <a:xfrm>
            <a:off x="4868333" y="2785533"/>
            <a:ext cx="3818467" cy="24214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800"/>
              <a:buNone/>
              <a:defRPr sz="1800">
                <a:solidFill>
                  <a:srgbClr val="FFFFFF"/>
                </a:solidFill>
              </a:defRPr>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384"/>
              </a:spcBef>
              <a:spcAft>
                <a:spcPts val="0"/>
              </a:spcAft>
              <a:buSzPts val="900"/>
              <a:buNone/>
              <a:defRPr sz="900"/>
            </a:lvl6pPr>
            <a:lvl7pPr indent="-228600" lvl="6" marL="3200400" algn="l">
              <a:spcBef>
                <a:spcPts val="384"/>
              </a:spcBef>
              <a:spcAft>
                <a:spcPts val="0"/>
              </a:spcAft>
              <a:buSzPts val="900"/>
              <a:buNone/>
              <a:defRPr sz="900"/>
            </a:lvl7pPr>
            <a:lvl8pPr indent="-228600" lvl="7" marL="3657600" algn="l">
              <a:spcBef>
                <a:spcPts val="384"/>
              </a:spcBef>
              <a:spcAft>
                <a:spcPts val="0"/>
              </a:spcAft>
              <a:buSzPts val="900"/>
              <a:buNone/>
              <a:defRPr sz="900"/>
            </a:lvl8pPr>
            <a:lvl9pPr indent="-228600" lvl="8" marL="4114800" algn="l">
              <a:spcBef>
                <a:spcPts val="384"/>
              </a:spcBef>
              <a:spcAft>
                <a:spcPts val="0"/>
              </a:spcAft>
              <a:buSzPts val="900"/>
              <a:buNone/>
              <a:defRPr sz="900"/>
            </a:lvl9pPr>
          </a:lstStyle>
          <a:p/>
        </p:txBody>
      </p:sp>
      <p:sp>
        <p:nvSpPr>
          <p:cNvPr id="105" name="Google Shape;105;p73"/>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73"/>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73"/>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08" name="Google Shape;108;p73"/>
          <p:cNvSpPr/>
          <p:nvPr>
            <p:ph idx="2" type="pic"/>
          </p:nvPr>
        </p:nvSpPr>
        <p:spPr>
          <a:xfrm>
            <a:off x="838200" y="1371600"/>
            <a:ext cx="3566160" cy="2926080"/>
          </a:xfrm>
          <a:prstGeom prst="roundRect">
            <a:avLst>
              <a:gd fmla="val 3924" name="adj"/>
            </a:avLst>
          </a:prstGeom>
          <a:solidFill>
            <a:schemeClr val="accent1"/>
          </a:solidFill>
          <a:ln>
            <a:noFill/>
          </a:ln>
          <a:effectLst>
            <a:reflection blurRad="0" dir="5400000" dist="5000" endA="0" endPos="30000" fadeDir="5400000" kx="0" rotWithShape="0" algn="bl" stA="30000" stPos="0" sy="-100000" ky="0"/>
          </a:effectLst>
        </p:spPr>
        <p:txBody>
          <a:bodyPr anchorCtr="0" anchor="t" bIns="45700" lIns="91425" spcFirstLastPara="1" rIns="91425" wrap="square" tIns="45700">
            <a:normAutofit/>
          </a:bodyPr>
          <a:lstStyle>
            <a:lvl1pPr lvl="0" marR="0" rtl="0" algn="ctr">
              <a:spcBef>
                <a:spcPts val="640"/>
              </a:spcBef>
              <a:spcAft>
                <a:spcPts val="0"/>
              </a:spcAft>
              <a:buClr>
                <a:schemeClr val="accent1"/>
              </a:buClr>
              <a:buSzPts val="3200"/>
              <a:buFont typeface="Noto Sans Symbols"/>
              <a:buNone/>
              <a:defRPr b="0" i="0" sz="3200" u="none" cap="none" strike="noStrike">
                <a:solidFill>
                  <a:schemeClr val="lt1"/>
                </a:solidFill>
                <a:latin typeface="Candara"/>
                <a:ea typeface="Candara"/>
                <a:cs typeface="Candara"/>
                <a:sym typeface="Candara"/>
              </a:defRPr>
            </a:lvl1pPr>
            <a:lvl2pPr lvl="1" marR="0" rtl="0" algn="l">
              <a:spcBef>
                <a:spcPts val="560"/>
              </a:spcBef>
              <a:spcAft>
                <a:spcPts val="0"/>
              </a:spcAft>
              <a:buClr>
                <a:schemeClr val="accent1"/>
              </a:buClr>
              <a:buSzPts val="2800"/>
              <a:buFont typeface="Noto Sans Symbols"/>
              <a:buNone/>
              <a:defRPr b="0" i="0" sz="2800" u="none" cap="none" strike="noStrike">
                <a:solidFill>
                  <a:schemeClr val="dk2"/>
                </a:solidFill>
                <a:latin typeface="Candara"/>
                <a:ea typeface="Candara"/>
                <a:cs typeface="Candara"/>
                <a:sym typeface="Candara"/>
              </a:defRPr>
            </a:lvl2pPr>
            <a:lvl3pPr lvl="2" marR="0" rtl="0" algn="l">
              <a:spcBef>
                <a:spcPts val="480"/>
              </a:spcBef>
              <a:spcAft>
                <a:spcPts val="0"/>
              </a:spcAft>
              <a:buClr>
                <a:schemeClr val="accent1"/>
              </a:buClr>
              <a:buSzPts val="2400"/>
              <a:buFont typeface="Noto Sans Symbols"/>
              <a:buNone/>
              <a:defRPr b="0" i="0" sz="2400" u="none" cap="none" strike="noStrike">
                <a:solidFill>
                  <a:schemeClr val="dk2"/>
                </a:solidFill>
                <a:latin typeface="Candara"/>
                <a:ea typeface="Candara"/>
                <a:cs typeface="Candara"/>
                <a:sym typeface="Candara"/>
              </a:defRPr>
            </a:lvl3pPr>
            <a:lvl4pPr lvl="3" marR="0" rtl="0" algn="l">
              <a:spcBef>
                <a:spcPts val="400"/>
              </a:spcBef>
              <a:spcAft>
                <a:spcPts val="0"/>
              </a:spcAft>
              <a:buClr>
                <a:schemeClr val="accent1"/>
              </a:buClr>
              <a:buSzPts val="2000"/>
              <a:buFont typeface="Noto Sans Symbols"/>
              <a:buNone/>
              <a:defRPr b="0" i="0" sz="2000" u="none" cap="none" strike="noStrike">
                <a:solidFill>
                  <a:schemeClr val="dk2"/>
                </a:solidFill>
                <a:latin typeface="Candara"/>
                <a:ea typeface="Candara"/>
                <a:cs typeface="Candara"/>
                <a:sym typeface="Candara"/>
              </a:defRPr>
            </a:lvl4pPr>
            <a:lvl5pPr lvl="4" marR="0" rtl="0" algn="l">
              <a:spcBef>
                <a:spcPts val="400"/>
              </a:spcBef>
              <a:spcAft>
                <a:spcPts val="0"/>
              </a:spcAft>
              <a:buClr>
                <a:schemeClr val="accent1"/>
              </a:buClr>
              <a:buSzPts val="2000"/>
              <a:buFont typeface="Noto Sans Symbols"/>
              <a:buNone/>
              <a:defRPr b="0" i="0" sz="2000" u="none" cap="none" strike="noStrike">
                <a:solidFill>
                  <a:schemeClr val="dk2"/>
                </a:solidFill>
                <a:latin typeface="Candara"/>
                <a:ea typeface="Candara"/>
                <a:cs typeface="Candara"/>
                <a:sym typeface="Candara"/>
              </a:defRPr>
            </a:lvl5pPr>
            <a:lvl6pPr lvl="5" marR="0" rtl="0" algn="l">
              <a:spcBef>
                <a:spcPts val="384"/>
              </a:spcBef>
              <a:spcAft>
                <a:spcPts val="0"/>
              </a:spcAft>
              <a:buClr>
                <a:schemeClr val="accent1"/>
              </a:buClr>
              <a:buSzPts val="2000"/>
              <a:buFont typeface="Noto Sans Symbols"/>
              <a:buNone/>
              <a:defRPr b="0" i="0" sz="2000" u="none" cap="none" strike="noStrike">
                <a:solidFill>
                  <a:schemeClr val="dk2"/>
                </a:solidFill>
                <a:latin typeface="Candara"/>
                <a:ea typeface="Candara"/>
                <a:cs typeface="Candara"/>
                <a:sym typeface="Candara"/>
              </a:defRPr>
            </a:lvl6pPr>
            <a:lvl7pPr lvl="6" marR="0" rtl="0" algn="l">
              <a:spcBef>
                <a:spcPts val="384"/>
              </a:spcBef>
              <a:spcAft>
                <a:spcPts val="0"/>
              </a:spcAft>
              <a:buClr>
                <a:schemeClr val="accent1"/>
              </a:buClr>
              <a:buSzPts val="2000"/>
              <a:buFont typeface="Noto Sans Symbols"/>
              <a:buNone/>
              <a:defRPr b="0" i="0" sz="2000" u="none" cap="none" strike="noStrike">
                <a:solidFill>
                  <a:schemeClr val="dk2"/>
                </a:solidFill>
                <a:latin typeface="Candara"/>
                <a:ea typeface="Candara"/>
                <a:cs typeface="Candara"/>
                <a:sym typeface="Candara"/>
              </a:defRPr>
            </a:lvl7pPr>
            <a:lvl8pPr lvl="7" marR="0" rtl="0" algn="l">
              <a:spcBef>
                <a:spcPts val="384"/>
              </a:spcBef>
              <a:spcAft>
                <a:spcPts val="0"/>
              </a:spcAft>
              <a:buClr>
                <a:schemeClr val="accent1"/>
              </a:buClr>
              <a:buSzPts val="2000"/>
              <a:buFont typeface="Noto Sans Symbols"/>
              <a:buNone/>
              <a:defRPr b="0" i="0" sz="2000" u="none" cap="none" strike="noStrike">
                <a:solidFill>
                  <a:schemeClr val="dk2"/>
                </a:solidFill>
                <a:latin typeface="Candara"/>
                <a:ea typeface="Candara"/>
                <a:cs typeface="Candara"/>
                <a:sym typeface="Candara"/>
              </a:defRPr>
            </a:lvl8pPr>
            <a:lvl9pPr lvl="8" marR="0" rtl="0" algn="l">
              <a:spcBef>
                <a:spcPts val="384"/>
              </a:spcBef>
              <a:spcAft>
                <a:spcPts val="0"/>
              </a:spcAft>
              <a:buClr>
                <a:schemeClr val="accent1"/>
              </a:buClr>
              <a:buSzPts val="2000"/>
              <a:buFont typeface="Noto Sans Symbols"/>
              <a:buNone/>
              <a:defRPr b="0" i="0" sz="2000" u="none" cap="none" strike="noStrike">
                <a:solidFill>
                  <a:schemeClr val="dk2"/>
                </a:solidFill>
                <a:latin typeface="Candara"/>
                <a:ea typeface="Candara"/>
                <a:cs typeface="Candara"/>
                <a:sym typeface="Candar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4"/>
          <p:cNvSpPr/>
          <p:nvPr/>
        </p:nvSpPr>
        <p:spPr>
          <a:xfrm>
            <a:off x="228600" y="228600"/>
            <a:ext cx="8695944" cy="2468880"/>
          </a:xfrm>
          <a:prstGeom prst="roundRect">
            <a:avLst>
              <a:gd fmla="val 3362" name="adj"/>
            </a:avLst>
          </a:prstGeom>
          <a:gradFill>
            <a:gsLst>
              <a:gs pos="0">
                <a:srgbClr val="0293E0"/>
              </a:gs>
              <a:gs pos="90000">
                <a:srgbClr val="81D2FE"/>
              </a:gs>
              <a:gs pos="100000">
                <a:srgbClr val="81D2F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grpSp>
        <p:nvGrpSpPr>
          <p:cNvPr id="7" name="Google Shape;7;p64"/>
          <p:cNvGrpSpPr/>
          <p:nvPr/>
        </p:nvGrpSpPr>
        <p:grpSpPr>
          <a:xfrm>
            <a:off x="211665" y="1679429"/>
            <a:ext cx="8723376" cy="1329874"/>
            <a:chOff x="-3905251" y="4294188"/>
            <a:chExt cx="13027839" cy="1892300"/>
          </a:xfrm>
        </p:grpSpPr>
        <p:sp>
          <p:nvSpPr>
            <p:cNvPr id="8" name="Google Shape;8;p64"/>
            <p:cNvSpPr/>
            <p:nvPr/>
          </p:nvSpPr>
          <p:spPr>
            <a:xfrm>
              <a:off x="4810125" y="4500563"/>
              <a:ext cx="4295775" cy="1016000"/>
            </a:xfrm>
            <a:custGeom>
              <a:rect b="b" l="l" r="r" t="t"/>
              <a:pathLst>
                <a:path extrusionOk="0" h="640" w="2706">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lt2">
                <a:alpha val="28627"/>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9" name="Google Shape;9;p64"/>
            <p:cNvSpPr/>
            <p:nvPr/>
          </p:nvSpPr>
          <p:spPr>
            <a:xfrm>
              <a:off x="-309563" y="4318000"/>
              <a:ext cx="8280401" cy="1209675"/>
            </a:xfrm>
            <a:custGeom>
              <a:rect b="b" l="l" r="r" t="t"/>
              <a:pathLst>
                <a:path extrusionOk="0" h="762" w="5216">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lt2">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0" name="Google Shape;10;p64"/>
            <p:cNvSpPr/>
            <p:nvPr/>
          </p:nvSpPr>
          <p:spPr>
            <a:xfrm>
              <a:off x="3175" y="4335463"/>
              <a:ext cx="8166100" cy="1101725"/>
            </a:xfrm>
            <a:custGeom>
              <a:rect b="b" l="l" r="r" t="t"/>
              <a:pathLst>
                <a:path extrusionOk="0" h="694" w="514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1" name="Google Shape;11;p64"/>
            <p:cNvSpPr/>
            <p:nvPr/>
          </p:nvSpPr>
          <p:spPr>
            <a:xfrm>
              <a:off x="4156075" y="4316413"/>
              <a:ext cx="4940300" cy="927100"/>
            </a:xfrm>
            <a:custGeom>
              <a:rect b="b" l="l" r="r" t="t"/>
              <a:pathLst>
                <a:path extrusionOk="0" h="584" w="3112">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cap="flat" cmpd="sng" w="9525">
              <a:solidFill>
                <a:srgbClr val="FFFF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sp>
          <p:nvSpPr>
            <p:cNvPr id="12" name="Google Shape;12;p64"/>
            <p:cNvSpPr/>
            <p:nvPr/>
          </p:nvSpPr>
          <p:spPr>
            <a:xfrm>
              <a:off x="-3905251" y="4294188"/>
              <a:ext cx="13027839" cy="1892300"/>
            </a:xfrm>
            <a:custGeom>
              <a:rect b="b" l="l" r="r" t="t"/>
              <a:pathLst>
                <a:path extrusionOk="0" h="1192" w="8196">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p:txBody>
        </p:sp>
      </p:grpSp>
      <p:sp>
        <p:nvSpPr>
          <p:cNvPr id="13" name="Google Shape;13;p64"/>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FFFFFF"/>
              </a:buClr>
              <a:buSzPts val="4400"/>
              <a:buFont typeface="Candara"/>
              <a:buNone/>
              <a:defRPr b="0" i="0" sz="4400" u="none" cap="none" strike="noStrike">
                <a:solidFill>
                  <a:srgbClr val="FFFFFF"/>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4" name="Google Shape;14;p64"/>
          <p:cNvSpPr txBox="1"/>
          <p:nvPr>
            <p:ph idx="10" type="dt"/>
          </p:nvPr>
        </p:nvSpPr>
        <p:spPr>
          <a:xfrm>
            <a:off x="5163672" y="6250164"/>
            <a:ext cx="378669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1000">
                <a:solidFill>
                  <a:schemeClr val="dk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15" name="Google Shape;15;p64"/>
          <p:cNvSpPr txBox="1"/>
          <p:nvPr>
            <p:ph idx="11" type="ftr"/>
          </p:nvPr>
        </p:nvSpPr>
        <p:spPr>
          <a:xfrm>
            <a:off x="193638" y="6250164"/>
            <a:ext cx="378669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000">
                <a:solidFill>
                  <a:schemeClr val="dk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16" name="Google Shape;16;p64"/>
          <p:cNvSpPr txBox="1"/>
          <p:nvPr>
            <p:ph idx="12" type="sldNum"/>
          </p:nvPr>
        </p:nvSpPr>
        <p:spPr>
          <a:xfrm>
            <a:off x="3991088" y="6250163"/>
            <a:ext cx="1161826"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sz="1000" u="none">
                <a:solidFill>
                  <a:schemeClr val="dk2"/>
                </a:solidFill>
                <a:latin typeface="Candara"/>
                <a:ea typeface="Candara"/>
                <a:cs typeface="Candara"/>
                <a:sym typeface="Candara"/>
              </a:defRPr>
            </a:lvl1pPr>
            <a:lvl2pPr indent="0" lvl="1" marL="0" marR="0" rtl="0" algn="ctr">
              <a:spcBef>
                <a:spcPts val="0"/>
              </a:spcBef>
              <a:buNone/>
              <a:defRPr b="0" sz="1000" u="none">
                <a:solidFill>
                  <a:schemeClr val="dk2"/>
                </a:solidFill>
                <a:latin typeface="Candara"/>
                <a:ea typeface="Candara"/>
                <a:cs typeface="Candara"/>
                <a:sym typeface="Candara"/>
              </a:defRPr>
            </a:lvl2pPr>
            <a:lvl3pPr indent="0" lvl="2" marL="0" marR="0" rtl="0" algn="ctr">
              <a:spcBef>
                <a:spcPts val="0"/>
              </a:spcBef>
              <a:buNone/>
              <a:defRPr b="0" sz="1000" u="none">
                <a:solidFill>
                  <a:schemeClr val="dk2"/>
                </a:solidFill>
                <a:latin typeface="Candara"/>
                <a:ea typeface="Candara"/>
                <a:cs typeface="Candara"/>
                <a:sym typeface="Candara"/>
              </a:defRPr>
            </a:lvl3pPr>
            <a:lvl4pPr indent="0" lvl="3" marL="0" marR="0" rtl="0" algn="ctr">
              <a:spcBef>
                <a:spcPts val="0"/>
              </a:spcBef>
              <a:buNone/>
              <a:defRPr b="0" sz="1000" u="none">
                <a:solidFill>
                  <a:schemeClr val="dk2"/>
                </a:solidFill>
                <a:latin typeface="Candara"/>
                <a:ea typeface="Candara"/>
                <a:cs typeface="Candara"/>
                <a:sym typeface="Candara"/>
              </a:defRPr>
            </a:lvl4pPr>
            <a:lvl5pPr indent="0" lvl="4" marL="0" marR="0" rtl="0" algn="ctr">
              <a:spcBef>
                <a:spcPts val="0"/>
              </a:spcBef>
              <a:buNone/>
              <a:defRPr b="0" sz="1000" u="none">
                <a:solidFill>
                  <a:schemeClr val="dk2"/>
                </a:solidFill>
                <a:latin typeface="Candara"/>
                <a:ea typeface="Candara"/>
                <a:cs typeface="Candara"/>
                <a:sym typeface="Candara"/>
              </a:defRPr>
            </a:lvl5pPr>
            <a:lvl6pPr indent="0" lvl="5" marL="0" marR="0" rtl="0" algn="ctr">
              <a:spcBef>
                <a:spcPts val="0"/>
              </a:spcBef>
              <a:buNone/>
              <a:defRPr b="0" sz="1000" u="none">
                <a:solidFill>
                  <a:schemeClr val="dk2"/>
                </a:solidFill>
                <a:latin typeface="Candara"/>
                <a:ea typeface="Candara"/>
                <a:cs typeface="Candara"/>
                <a:sym typeface="Candara"/>
              </a:defRPr>
            </a:lvl6pPr>
            <a:lvl7pPr indent="0" lvl="6" marL="0" marR="0" rtl="0" algn="ctr">
              <a:spcBef>
                <a:spcPts val="0"/>
              </a:spcBef>
              <a:buNone/>
              <a:defRPr b="0" sz="1000" u="none">
                <a:solidFill>
                  <a:schemeClr val="dk2"/>
                </a:solidFill>
                <a:latin typeface="Candara"/>
                <a:ea typeface="Candara"/>
                <a:cs typeface="Candara"/>
                <a:sym typeface="Candara"/>
              </a:defRPr>
            </a:lvl7pPr>
            <a:lvl8pPr indent="0" lvl="7" marL="0" marR="0" rtl="0" algn="ctr">
              <a:spcBef>
                <a:spcPts val="0"/>
              </a:spcBef>
              <a:buNone/>
              <a:defRPr b="0" sz="1000" u="none">
                <a:solidFill>
                  <a:schemeClr val="dk2"/>
                </a:solidFill>
                <a:latin typeface="Candara"/>
                <a:ea typeface="Candara"/>
                <a:cs typeface="Candara"/>
                <a:sym typeface="Candara"/>
              </a:defRPr>
            </a:lvl8pPr>
            <a:lvl9pPr indent="0" lvl="8" marL="0" marR="0" rtl="0" algn="ctr">
              <a:spcBef>
                <a:spcPts val="0"/>
              </a:spcBef>
              <a:buNone/>
              <a:defRPr b="0" sz="1000" u="none">
                <a:solidFill>
                  <a:schemeClr val="dk2"/>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US"/>
              <a:t>‹#›</a:t>
            </a:fld>
            <a:endParaRPr/>
          </a:p>
        </p:txBody>
      </p:sp>
      <p:sp>
        <p:nvSpPr>
          <p:cNvPr id="17" name="Google Shape;17;p64"/>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accent1"/>
              </a:buClr>
              <a:buSzPts val="2400"/>
              <a:buFont typeface="Noto Sans Symbols"/>
              <a:buChar char="*"/>
              <a:defRPr b="0" i="0" sz="2400" u="none" cap="none" strike="noStrike">
                <a:solidFill>
                  <a:schemeClr val="dk2"/>
                </a:solidFill>
                <a:latin typeface="Candara"/>
                <a:ea typeface="Candara"/>
                <a:cs typeface="Candara"/>
                <a:sym typeface="Candara"/>
              </a:defRPr>
            </a:lvl1pPr>
            <a:lvl2pPr indent="-368300" lvl="1" marL="914400" marR="0" rtl="0" algn="l">
              <a:spcBef>
                <a:spcPts val="440"/>
              </a:spcBef>
              <a:spcAft>
                <a:spcPts val="0"/>
              </a:spcAft>
              <a:buClr>
                <a:schemeClr val="accent1"/>
              </a:buClr>
              <a:buSzPts val="2200"/>
              <a:buFont typeface="Noto Sans Symbols"/>
              <a:buChar char="*"/>
              <a:defRPr b="0" i="0" sz="2200" u="none" cap="none" strike="noStrike">
                <a:solidFill>
                  <a:schemeClr val="dk2"/>
                </a:solidFill>
                <a:latin typeface="Candara"/>
                <a:ea typeface="Candara"/>
                <a:cs typeface="Candara"/>
                <a:sym typeface="Candara"/>
              </a:defRPr>
            </a:lvl2pPr>
            <a:lvl3pPr indent="-355600" lvl="2" marL="1371600" marR="0" rtl="0" algn="l">
              <a:spcBef>
                <a:spcPts val="400"/>
              </a:spcBef>
              <a:spcAft>
                <a:spcPts val="0"/>
              </a:spcAft>
              <a:buClr>
                <a:schemeClr val="accent1"/>
              </a:buClr>
              <a:buSzPts val="2000"/>
              <a:buFont typeface="Noto Sans Symbols"/>
              <a:buChar char="*"/>
              <a:defRPr b="0" i="0" sz="2000" u="none" cap="none" strike="noStrike">
                <a:solidFill>
                  <a:schemeClr val="dk2"/>
                </a:solidFill>
                <a:latin typeface="Candara"/>
                <a:ea typeface="Candara"/>
                <a:cs typeface="Candara"/>
                <a:sym typeface="Candara"/>
              </a:defRPr>
            </a:lvl3pPr>
            <a:lvl4pPr indent="-342900" lvl="3" marL="1828800" marR="0" rtl="0" algn="l">
              <a:spcBef>
                <a:spcPts val="360"/>
              </a:spcBef>
              <a:spcAft>
                <a:spcPts val="0"/>
              </a:spcAft>
              <a:buClr>
                <a:schemeClr val="accent1"/>
              </a:buClr>
              <a:buSzPts val="1800"/>
              <a:buFont typeface="Noto Sans Symbols"/>
              <a:buChar char="*"/>
              <a:defRPr b="0" i="0" sz="1800" u="none" cap="none" strike="noStrike">
                <a:solidFill>
                  <a:schemeClr val="dk2"/>
                </a:solidFill>
                <a:latin typeface="Candara"/>
                <a:ea typeface="Candara"/>
                <a:cs typeface="Candara"/>
                <a:sym typeface="Candara"/>
              </a:defRPr>
            </a:lvl4pPr>
            <a:lvl5pPr indent="-330200" lvl="4" marL="2286000" marR="0" rtl="0" algn="l">
              <a:spcBef>
                <a:spcPts val="320"/>
              </a:spcBef>
              <a:spcAft>
                <a:spcPts val="0"/>
              </a:spcAft>
              <a:buClr>
                <a:schemeClr val="accent1"/>
              </a:buClr>
              <a:buSzPts val="1600"/>
              <a:buFont typeface="Noto Sans Symbols"/>
              <a:buChar char="*"/>
              <a:defRPr b="0" i="0" sz="1600" u="none" cap="none" strike="noStrike">
                <a:solidFill>
                  <a:schemeClr val="dk2"/>
                </a:solidFill>
                <a:latin typeface="Candara"/>
                <a:ea typeface="Candara"/>
                <a:cs typeface="Candara"/>
                <a:sym typeface="Candara"/>
              </a:defRPr>
            </a:lvl5pPr>
            <a:lvl6pPr indent="-317500" lvl="5" marL="27432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6pPr>
            <a:lvl7pPr indent="-317500" lvl="6" marL="32004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7pPr>
            <a:lvl8pPr indent="-317500" lvl="7" marL="36576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8pPr>
            <a:lvl9pPr indent="-317500" lvl="8" marL="4114800" marR="0" rtl="0" algn="l">
              <a:spcBef>
                <a:spcPts val="384"/>
              </a:spcBef>
              <a:spcAft>
                <a:spcPts val="0"/>
              </a:spcAft>
              <a:buClr>
                <a:schemeClr val="accent1"/>
              </a:buClr>
              <a:buSzPts val="1400"/>
              <a:buFont typeface="Noto Sans Symbols"/>
              <a:buChar char="●"/>
              <a:defRPr b="0" i="0" sz="1400" u="none" cap="none" strike="noStrike">
                <a:solidFill>
                  <a:schemeClr val="dk2"/>
                </a:solidFill>
                <a:latin typeface="Candara"/>
                <a:ea typeface="Candara"/>
                <a:cs typeface="Candara"/>
                <a:sym typeface="Candara"/>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jpg"/><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gif"/><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4.jpg"/><Relationship Id="rId4" Type="http://schemas.openxmlformats.org/officeDocument/2006/relationships/image" Target="../media/image1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7.png"/><Relationship Id="rId4" Type="http://schemas.openxmlformats.org/officeDocument/2006/relationships/image" Target="../media/image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6.png"/><Relationship Id="rId4" Type="http://schemas.openxmlformats.org/officeDocument/2006/relationships/image" Target="../media/image6.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6.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6.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6.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6.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
          <p:cNvSpPr txBox="1"/>
          <p:nvPr>
            <p:ph type="ctrTitle"/>
          </p:nvPr>
        </p:nvSpPr>
        <p:spPr>
          <a:xfrm>
            <a:off x="685800" y="1600200"/>
            <a:ext cx="7772400" cy="1780108"/>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b="1" lang="en-US"/>
              <a:t>UNG THƯ TRỰC TRÀNG</a:t>
            </a:r>
            <a:endParaRPr b="1"/>
          </a:p>
        </p:txBody>
      </p:sp>
      <p:sp>
        <p:nvSpPr>
          <p:cNvPr id="133" name="Google Shape;133;p1"/>
          <p:cNvSpPr txBox="1"/>
          <p:nvPr>
            <p:ph idx="1" type="subTitle"/>
          </p:nvPr>
        </p:nvSpPr>
        <p:spPr>
          <a:xfrm>
            <a:off x="1371600" y="3556001"/>
            <a:ext cx="6400800" cy="14732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400"/>
              <a:buNone/>
            </a:pPr>
            <a:r>
              <a:rPr b="1" lang="en-US" sz="2400"/>
              <a:t>TS.BS. Ung Văn Việt</a:t>
            </a:r>
            <a:endParaRPr b="1" sz="2400"/>
          </a:p>
          <a:p>
            <a:pPr indent="0" lvl="0" marL="0" rtl="0" algn="ctr">
              <a:spcBef>
                <a:spcPts val="480"/>
              </a:spcBef>
              <a:spcAft>
                <a:spcPts val="0"/>
              </a:spcAft>
              <a:buSzPts val="2400"/>
              <a:buNone/>
            </a:pPr>
            <a:r>
              <a:rPr b="1" lang="en-US" sz="2400"/>
              <a:t>ThS.BS. Trần Đức Huy</a:t>
            </a:r>
            <a:endParaRPr b="1" sz="2400"/>
          </a:p>
        </p:txBody>
      </p:sp>
      <p:pic>
        <p:nvPicPr>
          <p:cNvPr id="134" name="Google Shape;134;p1"/>
          <p:cNvPicPr preferRelativeResize="0"/>
          <p:nvPr/>
        </p:nvPicPr>
        <p:blipFill rotWithShape="1">
          <a:blip r:embed="rId3">
            <a:alphaModFix/>
          </a:blip>
          <a:srcRect b="0" l="0" r="0" t="0"/>
          <a:stretch/>
        </p:blipFill>
        <p:spPr>
          <a:xfrm>
            <a:off x="602673" y="5618018"/>
            <a:ext cx="1219200" cy="1219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descr="Sabis 48-3" id="214" name="Google Shape;214;p10"/>
          <p:cNvPicPr preferRelativeResize="0"/>
          <p:nvPr>
            <p:ph idx="1" type="body"/>
          </p:nvPr>
        </p:nvPicPr>
        <p:blipFill rotWithShape="1">
          <a:blip r:embed="rId3">
            <a:alphaModFix/>
          </a:blip>
          <a:srcRect b="0" l="0" r="0" t="0"/>
          <a:stretch/>
        </p:blipFill>
        <p:spPr>
          <a:xfrm>
            <a:off x="457200" y="2743200"/>
            <a:ext cx="5105400" cy="3777095"/>
          </a:xfrm>
          <a:prstGeom prst="rect">
            <a:avLst/>
          </a:prstGeom>
          <a:noFill/>
          <a:ln>
            <a:noFill/>
          </a:ln>
        </p:spPr>
      </p:pic>
      <p:sp>
        <p:nvSpPr>
          <p:cNvPr id="215" name="Google Shape;215;p10"/>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Giải phẫu theo quan điểm phẫu thuật</a:t>
            </a:r>
            <a:endParaRPr sz="3959"/>
          </a:p>
        </p:txBody>
      </p:sp>
      <p:pic>
        <p:nvPicPr>
          <p:cNvPr id="216" name="Google Shape;216;p10"/>
          <p:cNvPicPr preferRelativeResize="0"/>
          <p:nvPr/>
        </p:nvPicPr>
        <p:blipFill rotWithShape="1">
          <a:blip r:embed="rId4">
            <a:alphaModFix/>
          </a:blip>
          <a:srcRect b="0" l="0" r="0" t="0"/>
          <a:stretch/>
        </p:blipFill>
        <p:spPr>
          <a:xfrm>
            <a:off x="7239000" y="5181600"/>
            <a:ext cx="1219200" cy="1219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1"/>
          <p:cNvSpPr txBox="1"/>
          <p:nvPr>
            <p:ph idx="1" type="body"/>
          </p:nvPr>
        </p:nvSpPr>
        <p:spPr>
          <a:xfrm>
            <a:off x="838200" y="2819400"/>
            <a:ext cx="7408333" cy="3450696"/>
          </a:xfrm>
          <a:prstGeom prst="rect">
            <a:avLst/>
          </a:prstGeom>
          <a:noFill/>
          <a:ln>
            <a:noFill/>
          </a:ln>
        </p:spPr>
        <p:txBody>
          <a:bodyPr anchorCtr="0" anchor="t" bIns="45700" lIns="91425" spcFirstLastPara="1" rIns="91425" wrap="square" tIns="45700">
            <a:normAutofit/>
          </a:bodyPr>
          <a:lstStyle/>
          <a:p>
            <a:pPr indent="-274320" lvl="0" marL="274320" rtl="0" algn="just">
              <a:lnSpc>
                <a:spcPct val="90000"/>
              </a:lnSpc>
              <a:spcBef>
                <a:spcPts val="0"/>
              </a:spcBef>
              <a:spcAft>
                <a:spcPts val="0"/>
              </a:spcAft>
              <a:buSzPts val="2800"/>
              <a:buChar char="*"/>
            </a:pPr>
            <a:r>
              <a:rPr lang="en-US" sz="2800"/>
              <a:t>Mạc treo trực tràng là phần tiếp theo của mạc treo đại tràng chậu hông, bao gồm lớp mô mỡ bao quanh trực tràng, được mạc riêng trực tràng bao quanh</a:t>
            </a:r>
            <a:endParaRPr sz="2800"/>
          </a:p>
          <a:p>
            <a:pPr indent="-274320" lvl="0" marL="274320" rtl="0" algn="just">
              <a:lnSpc>
                <a:spcPct val="90000"/>
              </a:lnSpc>
              <a:spcBef>
                <a:spcPts val="560"/>
              </a:spcBef>
              <a:spcAft>
                <a:spcPts val="0"/>
              </a:spcAft>
              <a:buSzPts val="2800"/>
              <a:buChar char="*"/>
            </a:pPr>
            <a:r>
              <a:rPr lang="en-US" sz="2800"/>
              <a:t>Lấy được trực tràng cùng với mạc treo trực tràng có vỏ bọc còn nguyên vẹn là yêu cầu có tính bắt buộc trong kỹ thuật cắt toàn bộ mạc treo trực tràng.</a:t>
            </a:r>
            <a:endParaRPr/>
          </a:p>
          <a:p>
            <a:pPr indent="-121920" lvl="0" marL="274320" rtl="0" algn="l">
              <a:lnSpc>
                <a:spcPct val="90000"/>
              </a:lnSpc>
              <a:spcBef>
                <a:spcPts val="480"/>
              </a:spcBef>
              <a:spcAft>
                <a:spcPts val="0"/>
              </a:spcAft>
              <a:buSzPts val="2400"/>
              <a:buNone/>
            </a:pPr>
            <a:r>
              <a:t/>
            </a:r>
            <a:endParaRPr/>
          </a:p>
        </p:txBody>
      </p:sp>
      <p:sp>
        <p:nvSpPr>
          <p:cNvPr id="222" name="Google Shape;222;p11"/>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Mạc treo trực tràng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12"/>
          <p:cNvPicPr preferRelativeResize="0"/>
          <p:nvPr>
            <p:ph idx="4294967295" type="body"/>
          </p:nvPr>
        </p:nvPicPr>
        <p:blipFill rotWithShape="1">
          <a:blip r:embed="rId3">
            <a:alphaModFix/>
          </a:blip>
          <a:srcRect b="0" l="0" r="0" t="0"/>
          <a:stretch/>
        </p:blipFill>
        <p:spPr>
          <a:xfrm>
            <a:off x="838200" y="1676400"/>
            <a:ext cx="7162800" cy="4162504"/>
          </a:xfrm>
          <a:prstGeom prst="rect">
            <a:avLst/>
          </a:prstGeom>
          <a:noFill/>
          <a:ln>
            <a:noFill/>
          </a:ln>
        </p:spPr>
      </p:pic>
      <p:sp>
        <p:nvSpPr>
          <p:cNvPr id="228" name="Google Shape;228;p12"/>
          <p:cNvSpPr txBox="1"/>
          <p:nvPr/>
        </p:nvSpPr>
        <p:spPr>
          <a:xfrm>
            <a:off x="2819400" y="6128266"/>
            <a:ext cx="42672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ndara"/>
                <a:ea typeface="Candara"/>
                <a:cs typeface="Candara"/>
                <a:sym typeface="Candara"/>
              </a:rPr>
              <a:t>Mạc treo trực tràng của Heald</a:t>
            </a:r>
            <a:endParaRPr b="1" sz="2400">
              <a:solidFill>
                <a:schemeClr val="dk1"/>
              </a:solidFill>
              <a:latin typeface="Candara"/>
              <a:ea typeface="Candara"/>
              <a:cs typeface="Candara"/>
              <a:sym typeface="Candar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3"/>
          <p:cNvSpPr txBox="1"/>
          <p:nvPr>
            <p:ph idx="4294967295" type="title"/>
          </p:nvPr>
        </p:nvSpPr>
        <p:spPr>
          <a:xfrm>
            <a:off x="2362200" y="228600"/>
            <a:ext cx="8229600" cy="125253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Động mạch</a:t>
            </a:r>
            <a:endParaRPr/>
          </a:p>
        </p:txBody>
      </p:sp>
      <p:pic>
        <p:nvPicPr>
          <p:cNvPr id="234" name="Google Shape;234;p13"/>
          <p:cNvPicPr preferRelativeResize="0"/>
          <p:nvPr>
            <p:ph idx="4294967295" type="body"/>
          </p:nvPr>
        </p:nvPicPr>
        <p:blipFill rotWithShape="1">
          <a:blip r:embed="rId3">
            <a:alphaModFix/>
          </a:blip>
          <a:srcRect b="0" l="0" r="0" t="0"/>
          <a:stretch/>
        </p:blipFill>
        <p:spPr>
          <a:xfrm>
            <a:off x="304800" y="1711701"/>
            <a:ext cx="4572000" cy="4836754"/>
          </a:xfrm>
          <a:prstGeom prst="rect">
            <a:avLst/>
          </a:prstGeom>
          <a:noFill/>
          <a:ln>
            <a:noFill/>
          </a:ln>
        </p:spPr>
      </p:pic>
      <p:pic>
        <p:nvPicPr>
          <p:cNvPr id="235" name="Google Shape;235;p13"/>
          <p:cNvPicPr preferRelativeResize="0"/>
          <p:nvPr/>
        </p:nvPicPr>
        <p:blipFill rotWithShape="1">
          <a:blip r:embed="rId4">
            <a:alphaModFix/>
          </a:blip>
          <a:srcRect b="0" l="0" r="0" t="0"/>
          <a:stretch/>
        </p:blipFill>
        <p:spPr>
          <a:xfrm>
            <a:off x="7162800" y="5181600"/>
            <a:ext cx="1219200" cy="1219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4"/>
          <p:cNvSpPr txBox="1"/>
          <p:nvPr>
            <p:ph idx="4294967295" type="title"/>
          </p:nvPr>
        </p:nvSpPr>
        <p:spPr>
          <a:xfrm>
            <a:off x="2743200" y="304800"/>
            <a:ext cx="8229600" cy="125253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Tĩnh mạch</a:t>
            </a:r>
            <a:endParaRPr/>
          </a:p>
        </p:txBody>
      </p:sp>
      <p:pic>
        <p:nvPicPr>
          <p:cNvPr id="241" name="Google Shape;241;p14"/>
          <p:cNvPicPr preferRelativeResize="0"/>
          <p:nvPr>
            <p:ph idx="4294967295" type="body"/>
          </p:nvPr>
        </p:nvPicPr>
        <p:blipFill rotWithShape="1">
          <a:blip r:embed="rId3">
            <a:alphaModFix/>
          </a:blip>
          <a:srcRect b="0" l="0" r="0" t="0"/>
          <a:stretch/>
        </p:blipFill>
        <p:spPr>
          <a:xfrm>
            <a:off x="457200" y="1600200"/>
            <a:ext cx="4191000" cy="4880148"/>
          </a:xfrm>
          <a:prstGeom prst="rect">
            <a:avLst/>
          </a:prstGeom>
          <a:noFill/>
          <a:ln>
            <a:noFill/>
          </a:ln>
        </p:spPr>
      </p:pic>
      <p:pic>
        <p:nvPicPr>
          <p:cNvPr id="242" name="Google Shape;242;p14"/>
          <p:cNvPicPr preferRelativeResize="0"/>
          <p:nvPr/>
        </p:nvPicPr>
        <p:blipFill rotWithShape="1">
          <a:blip r:embed="rId4">
            <a:alphaModFix/>
          </a:blip>
          <a:srcRect b="0" l="0" r="0" t="0"/>
          <a:stretch/>
        </p:blipFill>
        <p:spPr>
          <a:xfrm>
            <a:off x="7162800" y="5334000"/>
            <a:ext cx="1219200" cy="1219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5"/>
          <p:cNvSpPr txBox="1"/>
          <p:nvPr/>
        </p:nvSpPr>
        <p:spPr>
          <a:xfrm>
            <a:off x="2514600" y="304800"/>
            <a:ext cx="8229600" cy="1252537"/>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FFFF"/>
              </a:buClr>
              <a:buSzPts val="4400"/>
              <a:buFont typeface="Candara"/>
              <a:buNone/>
            </a:pPr>
            <a:r>
              <a:rPr lang="en-US" sz="4400">
                <a:solidFill>
                  <a:srgbClr val="FFFFFF"/>
                </a:solidFill>
                <a:latin typeface="Candara"/>
                <a:ea typeface="Candara"/>
                <a:cs typeface="Candara"/>
                <a:sym typeface="Candara"/>
              </a:rPr>
              <a:t>Bạch huyết</a:t>
            </a:r>
            <a:endParaRPr sz="4400">
              <a:solidFill>
                <a:srgbClr val="FFFFFF"/>
              </a:solidFill>
              <a:latin typeface="Candara"/>
              <a:ea typeface="Candara"/>
              <a:cs typeface="Candara"/>
              <a:sym typeface="Candara"/>
            </a:endParaRPr>
          </a:p>
        </p:txBody>
      </p:sp>
      <p:pic>
        <p:nvPicPr>
          <p:cNvPr id="248" name="Google Shape;248;p15"/>
          <p:cNvPicPr preferRelativeResize="0"/>
          <p:nvPr/>
        </p:nvPicPr>
        <p:blipFill rotWithShape="1">
          <a:blip r:embed="rId3">
            <a:alphaModFix/>
          </a:blip>
          <a:srcRect b="0" l="0" r="0" t="0"/>
          <a:stretch/>
        </p:blipFill>
        <p:spPr>
          <a:xfrm>
            <a:off x="457200" y="1557337"/>
            <a:ext cx="4762500" cy="4743450"/>
          </a:xfrm>
          <a:prstGeom prst="rect">
            <a:avLst/>
          </a:prstGeom>
          <a:noFill/>
          <a:ln>
            <a:noFill/>
          </a:ln>
        </p:spPr>
      </p:pic>
      <p:pic>
        <p:nvPicPr>
          <p:cNvPr id="249" name="Google Shape;249;p15"/>
          <p:cNvPicPr preferRelativeResize="0"/>
          <p:nvPr/>
        </p:nvPicPr>
        <p:blipFill rotWithShape="1">
          <a:blip r:embed="rId4">
            <a:alphaModFix/>
          </a:blip>
          <a:srcRect b="0" l="0" r="0" t="0"/>
          <a:stretch/>
        </p:blipFill>
        <p:spPr>
          <a:xfrm>
            <a:off x="7010400" y="5081587"/>
            <a:ext cx="1219200" cy="1219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6"/>
          <p:cNvSpPr txBox="1"/>
          <p:nvPr>
            <p:ph idx="1" type="body"/>
          </p:nvPr>
        </p:nvSpPr>
        <p:spPr>
          <a:xfrm>
            <a:off x="381000" y="2590800"/>
            <a:ext cx="8229600" cy="50292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000"/>
              <a:buChar char="*"/>
            </a:pPr>
            <a:r>
              <a:rPr lang="en-US" sz="2000"/>
              <a:t>Trực tràng được chi phối bởi đám rối thần kinh thực vật, ống hậu môn được chi phối bởi thần kinh gai sống.</a:t>
            </a:r>
            <a:endParaRPr/>
          </a:p>
          <a:p>
            <a:pPr indent="-274320" lvl="0" marL="274320" rtl="0" algn="l">
              <a:spcBef>
                <a:spcPts val="400"/>
              </a:spcBef>
              <a:spcAft>
                <a:spcPts val="0"/>
              </a:spcAft>
              <a:buSzPts val="2000"/>
              <a:buChar char="*"/>
            </a:pPr>
            <a:r>
              <a:rPr lang="en-US" sz="2000"/>
              <a:t>Giao cảm: hạch giao cảm thắt lưng 🡪 đám rối mạc treo tràng dưới 🡪 đám rối hạ vị 🡪 nhánh hạ vị.</a:t>
            </a:r>
            <a:endParaRPr/>
          </a:p>
          <a:p>
            <a:pPr indent="-274320" lvl="0" marL="274320" rtl="0" algn="l">
              <a:spcBef>
                <a:spcPts val="400"/>
              </a:spcBef>
              <a:spcAft>
                <a:spcPts val="0"/>
              </a:spcAft>
              <a:buSzPts val="2000"/>
              <a:buChar char="*"/>
            </a:pPr>
            <a:r>
              <a:rPr lang="en-US" sz="2000"/>
              <a:t>Phó giao cảm:  </a:t>
            </a:r>
            <a:endParaRPr/>
          </a:p>
          <a:p>
            <a:pPr indent="-274319" lvl="1" marL="576263" rtl="0" algn="l">
              <a:spcBef>
                <a:spcPts val="400"/>
              </a:spcBef>
              <a:spcAft>
                <a:spcPts val="0"/>
              </a:spcAft>
              <a:buSzPts val="2000"/>
              <a:buChar char="*"/>
            </a:pPr>
            <a:r>
              <a:rPr lang="en-US" sz="2000"/>
              <a:t>Tận cùng dây thần kinh X 🡪 đám rối mạc treo tràng dưới 🡪 nhánh hạ vị chi phối tiết dịch trực tràng</a:t>
            </a:r>
            <a:endParaRPr sz="2000"/>
          </a:p>
          <a:p>
            <a:pPr indent="-274319" lvl="1" marL="576263" rtl="0" algn="l">
              <a:spcBef>
                <a:spcPts val="400"/>
              </a:spcBef>
              <a:spcAft>
                <a:spcPts val="0"/>
              </a:spcAft>
              <a:buSzPts val="2000"/>
              <a:buChar char="*"/>
            </a:pPr>
            <a:r>
              <a:rPr lang="en-US" sz="2000"/>
              <a:t>Các nhánh tách ra từ đoạn cùng của tủy sống, và mượn đường đi của rễ trước các dây thần kinh sống cùng S2, S3, S4 đi tới đám rối hạ vị. Các dây này chi phối các tạng niệu sinh dục.</a:t>
            </a:r>
            <a:endParaRPr/>
          </a:p>
          <a:p>
            <a:pPr indent="-274320" lvl="0" marL="274320" rtl="0" algn="l">
              <a:spcBef>
                <a:spcPts val="400"/>
              </a:spcBef>
              <a:spcAft>
                <a:spcPts val="0"/>
              </a:spcAft>
              <a:buSzPts val="2000"/>
              <a:buChar char="*"/>
            </a:pPr>
            <a:r>
              <a:rPr lang="en-US" sz="2000"/>
              <a:t>Hệ thần kinh gai sống: cho ra dây thần kinh hậu môn từ dây cùng S3, S4, vận động cơ thắt hậu môn và cảm giác vùng quanh lỗ hậu môn.</a:t>
            </a:r>
            <a:endParaRPr/>
          </a:p>
          <a:p>
            <a:pPr indent="-172720" lvl="0" marL="274320" rtl="0" algn="l">
              <a:spcBef>
                <a:spcPts val="320"/>
              </a:spcBef>
              <a:spcAft>
                <a:spcPts val="0"/>
              </a:spcAft>
              <a:buSzPts val="1600"/>
              <a:buNone/>
            </a:pPr>
            <a:r>
              <a:t/>
            </a:r>
            <a:endParaRPr sz="1600"/>
          </a:p>
          <a:p>
            <a:pPr indent="-172720" lvl="0" marL="274320" rtl="0" algn="l">
              <a:spcBef>
                <a:spcPts val="320"/>
              </a:spcBef>
              <a:spcAft>
                <a:spcPts val="0"/>
              </a:spcAft>
              <a:buSzPts val="1600"/>
              <a:buNone/>
            </a:pPr>
            <a:r>
              <a:t/>
            </a:r>
            <a:endParaRPr sz="1600"/>
          </a:p>
        </p:txBody>
      </p:sp>
      <p:sp>
        <p:nvSpPr>
          <p:cNvPr id="255" name="Google Shape;255;p16"/>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Thần kinh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7"/>
          <p:cNvSpPr txBox="1"/>
          <p:nvPr>
            <p:ph idx="1" type="body"/>
          </p:nvPr>
        </p:nvSpPr>
        <p:spPr>
          <a:xfrm>
            <a:off x="838200" y="2819400"/>
            <a:ext cx="7408333" cy="3450696"/>
          </a:xfrm>
          <a:prstGeom prst="rect">
            <a:avLst/>
          </a:prstGeom>
          <a:noFill/>
          <a:ln>
            <a:noFill/>
          </a:ln>
        </p:spPr>
        <p:txBody>
          <a:bodyPr anchorCtr="0" anchor="t" bIns="45700" lIns="91425" spcFirstLastPara="1" rIns="91425" wrap="square" tIns="45700">
            <a:normAutofit/>
          </a:bodyPr>
          <a:lstStyle/>
          <a:p>
            <a:pPr indent="-274319" lvl="1" marL="576263" rtl="0" algn="just">
              <a:spcBef>
                <a:spcPts val="0"/>
              </a:spcBef>
              <a:spcAft>
                <a:spcPts val="0"/>
              </a:spcAft>
              <a:buSzPts val="2800"/>
              <a:buChar char="*"/>
            </a:pPr>
            <a:r>
              <a:rPr lang="en-US" sz="2800"/>
              <a:t>Bao gồm: thể chồi sùi, thể loét, thể thâm nhiễm và dạng vòng nhẫn. </a:t>
            </a:r>
            <a:endParaRPr sz="2800"/>
          </a:p>
          <a:p>
            <a:pPr indent="-274319" lvl="1" marL="576263" rtl="0" algn="just">
              <a:spcBef>
                <a:spcPts val="560"/>
              </a:spcBef>
              <a:spcAft>
                <a:spcPts val="0"/>
              </a:spcAft>
              <a:buSzPts val="2800"/>
              <a:buChar char="*"/>
            </a:pPr>
            <a:r>
              <a:rPr lang="en-US" sz="2800"/>
              <a:t>Kết hợp của các thể này với nhau cũng rất thường gặp.</a:t>
            </a:r>
            <a:endParaRPr/>
          </a:p>
          <a:p>
            <a:pPr indent="-274319" lvl="1" marL="576263" rtl="0" algn="just">
              <a:spcBef>
                <a:spcPts val="560"/>
              </a:spcBef>
              <a:spcAft>
                <a:spcPts val="0"/>
              </a:spcAft>
              <a:buSzPts val="2800"/>
              <a:buChar char="*"/>
            </a:pPr>
            <a:r>
              <a:rPr lang="en-US" sz="2800"/>
              <a:t>Thể loét là dạng thường gặp nhất.</a:t>
            </a:r>
            <a:endParaRPr/>
          </a:p>
          <a:p>
            <a:pPr indent="0" lvl="1" marL="457200" rtl="0" algn="l">
              <a:spcBef>
                <a:spcPts val="440"/>
              </a:spcBef>
              <a:spcAft>
                <a:spcPts val="0"/>
              </a:spcAft>
              <a:buSzPts val="2200"/>
              <a:buNone/>
            </a:pPr>
            <a:r>
              <a:t/>
            </a:r>
            <a:endParaRPr/>
          </a:p>
        </p:txBody>
      </p:sp>
      <p:sp>
        <p:nvSpPr>
          <p:cNvPr id="261" name="Google Shape;261;p17"/>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Giải phẫu bệnh</a:t>
            </a:r>
            <a:br>
              <a:rPr lang="en-US" sz="3959"/>
            </a:br>
            <a:r>
              <a:rPr lang="en-US" sz="3959"/>
              <a:t>- Đại thể -</a:t>
            </a:r>
            <a:endParaRPr sz="3959"/>
          </a:p>
        </p:txBody>
      </p:sp>
      <p:pic>
        <p:nvPicPr>
          <p:cNvPr id="262" name="Google Shape;262;p17"/>
          <p:cNvPicPr preferRelativeResize="0"/>
          <p:nvPr/>
        </p:nvPicPr>
        <p:blipFill rotWithShape="1">
          <a:blip r:embed="rId3">
            <a:alphaModFix/>
          </a:blip>
          <a:srcRect b="0" l="0" r="0" t="0"/>
          <a:stretch/>
        </p:blipFill>
        <p:spPr>
          <a:xfrm>
            <a:off x="381000" y="5410200"/>
            <a:ext cx="1219200" cy="1219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8"/>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t/>
            </a:r>
            <a:endParaRPr/>
          </a:p>
        </p:txBody>
      </p:sp>
      <p:pic>
        <p:nvPicPr>
          <p:cNvPr id="268" name="Google Shape;268;p18"/>
          <p:cNvPicPr preferRelativeResize="0"/>
          <p:nvPr/>
        </p:nvPicPr>
        <p:blipFill rotWithShape="1">
          <a:blip r:embed="rId3">
            <a:alphaModFix/>
          </a:blip>
          <a:srcRect b="0" l="0" r="0" t="2924"/>
          <a:stretch/>
        </p:blipFill>
        <p:spPr>
          <a:xfrm>
            <a:off x="1371600" y="2208979"/>
            <a:ext cx="2607945" cy="3305175"/>
          </a:xfrm>
          <a:prstGeom prst="rect">
            <a:avLst/>
          </a:prstGeom>
          <a:noFill/>
          <a:ln>
            <a:noFill/>
          </a:ln>
        </p:spPr>
      </p:pic>
      <p:pic>
        <p:nvPicPr>
          <p:cNvPr id="269" name="Google Shape;269;p18"/>
          <p:cNvPicPr preferRelativeResize="0"/>
          <p:nvPr/>
        </p:nvPicPr>
        <p:blipFill rotWithShape="1">
          <a:blip r:embed="rId4">
            <a:alphaModFix/>
          </a:blip>
          <a:srcRect b="0" l="0" r="0" t="0"/>
          <a:stretch/>
        </p:blipFill>
        <p:spPr>
          <a:xfrm>
            <a:off x="5285509" y="2174169"/>
            <a:ext cx="2657475" cy="3326130"/>
          </a:xfrm>
          <a:prstGeom prst="rect">
            <a:avLst/>
          </a:prstGeom>
          <a:noFill/>
          <a:ln>
            <a:noFill/>
          </a:ln>
        </p:spPr>
      </p:pic>
      <p:sp>
        <p:nvSpPr>
          <p:cNvPr id="270" name="Google Shape;270;p18"/>
          <p:cNvSpPr/>
          <p:nvPr/>
        </p:nvSpPr>
        <p:spPr>
          <a:xfrm>
            <a:off x="609600" y="5837320"/>
            <a:ext cx="38100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ndara"/>
                <a:ea typeface="Candara"/>
                <a:cs typeface="Candara"/>
                <a:sym typeface="Candara"/>
              </a:rPr>
              <a:t>U trực tràng thấp dạng nhiễm cứng chiếm hết chu vi</a:t>
            </a:r>
            <a:endParaRPr/>
          </a:p>
        </p:txBody>
      </p:sp>
      <p:sp>
        <p:nvSpPr>
          <p:cNvPr id="271" name="Google Shape;271;p18"/>
          <p:cNvSpPr/>
          <p:nvPr/>
        </p:nvSpPr>
        <p:spPr>
          <a:xfrm>
            <a:off x="5257800" y="5837319"/>
            <a:ext cx="2833255"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ndara"/>
                <a:ea typeface="Candara"/>
                <a:cs typeface="Candara"/>
                <a:sym typeface="Candara"/>
              </a:rPr>
              <a:t>Ung thư trực tràng cao dạng loét sùi</a:t>
            </a:r>
            <a:endParaRPr b="1" sz="1800">
              <a:solidFill>
                <a:schemeClr val="dk1"/>
              </a:solidFill>
              <a:latin typeface="Candara"/>
              <a:ea typeface="Candara"/>
              <a:cs typeface="Candara"/>
              <a:sym typeface="Candar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9"/>
          <p:cNvSpPr txBox="1"/>
          <p:nvPr>
            <p:ph idx="1" type="body"/>
          </p:nvPr>
        </p:nvSpPr>
        <p:spPr>
          <a:xfrm>
            <a:off x="609600" y="2667000"/>
            <a:ext cx="8001000" cy="3450696"/>
          </a:xfrm>
          <a:prstGeom prst="rect">
            <a:avLst/>
          </a:prstGeom>
          <a:noFill/>
          <a:ln>
            <a:noFill/>
          </a:ln>
        </p:spPr>
        <p:txBody>
          <a:bodyPr anchorCtr="0" anchor="t" bIns="45700" lIns="91425" spcFirstLastPara="1" rIns="91425" wrap="square" tIns="45700">
            <a:noAutofit/>
          </a:bodyPr>
          <a:lstStyle/>
          <a:p>
            <a:pPr indent="-274319" lvl="1" marL="576263" rtl="0" algn="just">
              <a:spcBef>
                <a:spcPts val="0"/>
              </a:spcBef>
              <a:spcAft>
                <a:spcPts val="0"/>
              </a:spcAft>
              <a:buSzPts val="2400"/>
              <a:buChar char="*"/>
            </a:pPr>
            <a:r>
              <a:rPr lang="en-US" sz="2400"/>
              <a:t>Phân loại theo WHO</a:t>
            </a:r>
            <a:endParaRPr/>
          </a:p>
          <a:p>
            <a:pPr indent="-274319" lvl="1" marL="576263" rtl="0" algn="just">
              <a:spcBef>
                <a:spcPts val="480"/>
              </a:spcBef>
              <a:spcAft>
                <a:spcPts val="0"/>
              </a:spcAft>
              <a:buSzPts val="2400"/>
              <a:buChar char="*"/>
            </a:pPr>
            <a:r>
              <a:rPr lang="en-US" sz="2400"/>
              <a:t>Các loại mô học chính: ung thư biểu mô tuyến, ung thư biểu mô tuyến tiết nhầy, ung thư dạng tế bào nhẫn, ung thư tế bào nhỏ, ung thư biểu mô tế bào gai, ung thư biểu mô tuyến gai, ung thư dạng tủy và ung thư không biệt hóa. </a:t>
            </a:r>
            <a:endParaRPr sz="2400"/>
          </a:p>
          <a:p>
            <a:pPr indent="-274319" lvl="1" marL="576263" rtl="0" algn="just">
              <a:spcBef>
                <a:spcPts val="480"/>
              </a:spcBef>
              <a:spcAft>
                <a:spcPts val="0"/>
              </a:spcAft>
              <a:buSzPts val="2400"/>
              <a:buChar char="*"/>
            </a:pPr>
            <a:r>
              <a:rPr lang="en-US" sz="2400"/>
              <a:t>Hầu hết là ung thư biểu mô tuyến (gần 85%), gồm các loại: dạng biệt hóa rõ, biệt hóa vừa, biệt hóa kém, không biệt hóa, dạng tế bào nhẫn, dạng tế bào tiết nhầy.</a:t>
            </a:r>
            <a:endParaRPr/>
          </a:p>
        </p:txBody>
      </p:sp>
      <p:sp>
        <p:nvSpPr>
          <p:cNvPr id="277" name="Google Shape;277;p19"/>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Giải phẫu bệnh</a:t>
            </a:r>
            <a:br>
              <a:rPr lang="en-US" sz="3959"/>
            </a:br>
            <a:r>
              <a:rPr lang="en-US" sz="3959"/>
              <a:t>- Vi thể -</a:t>
            </a:r>
            <a:endParaRPr sz="3959"/>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
          <p:cNvSpPr txBox="1"/>
          <p:nvPr>
            <p:ph idx="1" type="body"/>
          </p:nvPr>
        </p:nvSpPr>
        <p:spPr>
          <a:xfrm>
            <a:off x="838200" y="2819400"/>
            <a:ext cx="7408333" cy="3450696"/>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2800"/>
              <a:buNone/>
            </a:pPr>
            <a:r>
              <a:rPr b="1" i="1" lang="en-US" sz="2800"/>
              <a:t>1.  Yếu tố thuận lợi của ung thư trực tràng</a:t>
            </a:r>
            <a:endParaRPr b="1" sz="2800"/>
          </a:p>
          <a:p>
            <a:pPr indent="0" lvl="0" marL="0" rtl="0" algn="just">
              <a:spcBef>
                <a:spcPts val="560"/>
              </a:spcBef>
              <a:spcAft>
                <a:spcPts val="0"/>
              </a:spcAft>
              <a:buSzPts val="2800"/>
              <a:buNone/>
            </a:pPr>
            <a:r>
              <a:rPr b="1" i="1" lang="en-US" sz="2800"/>
              <a:t>2.  Chẩn đoán ung thư trực tràng</a:t>
            </a:r>
            <a:endParaRPr b="1" sz="2800"/>
          </a:p>
          <a:p>
            <a:pPr indent="0" lvl="0" marL="0" rtl="0" algn="just">
              <a:spcBef>
                <a:spcPts val="560"/>
              </a:spcBef>
              <a:spcAft>
                <a:spcPts val="0"/>
              </a:spcAft>
              <a:buSzPts val="2800"/>
              <a:buNone/>
            </a:pPr>
            <a:r>
              <a:rPr b="1" i="1" lang="en-US" sz="2800"/>
              <a:t>3. Phương pháp điều trị phẫu thuật ung thư trực tràng</a:t>
            </a:r>
            <a:endParaRPr b="1" sz="2800"/>
          </a:p>
          <a:p>
            <a:pPr indent="-121920" lvl="0" marL="274320" rtl="0" algn="l">
              <a:spcBef>
                <a:spcPts val="480"/>
              </a:spcBef>
              <a:spcAft>
                <a:spcPts val="0"/>
              </a:spcAft>
              <a:buSzPts val="2400"/>
              <a:buNone/>
            </a:pPr>
            <a:r>
              <a:t/>
            </a:r>
            <a:endParaRPr/>
          </a:p>
        </p:txBody>
      </p:sp>
      <p:sp>
        <p:nvSpPr>
          <p:cNvPr id="140" name="Google Shape;140;p2"/>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Mục tiêu</a:t>
            </a:r>
            <a:endParaRPr/>
          </a:p>
        </p:txBody>
      </p:sp>
      <p:pic>
        <p:nvPicPr>
          <p:cNvPr id="141" name="Google Shape;141;p2"/>
          <p:cNvPicPr preferRelativeResize="0"/>
          <p:nvPr/>
        </p:nvPicPr>
        <p:blipFill rotWithShape="1">
          <a:blip r:embed="rId3">
            <a:alphaModFix/>
          </a:blip>
          <a:srcRect b="0" l="0" r="0" t="0"/>
          <a:stretch/>
        </p:blipFill>
        <p:spPr>
          <a:xfrm>
            <a:off x="457200" y="5181600"/>
            <a:ext cx="1219200" cy="1219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0"/>
          <p:cNvSpPr txBox="1"/>
          <p:nvPr>
            <p:ph idx="1" type="body"/>
          </p:nvPr>
        </p:nvSpPr>
        <p:spPr>
          <a:xfrm>
            <a:off x="838200" y="2895600"/>
            <a:ext cx="7408333" cy="3450696"/>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2800"/>
              <a:buChar char="*"/>
            </a:pPr>
            <a:r>
              <a:rPr lang="en-US" sz="2800"/>
              <a:t>Ung thư ăn lan nhanh vào các lớp sâu hơn, nhưng được lớp bao ngoài cùng ngăn cản nên phát triển chậm lại</a:t>
            </a:r>
            <a:endParaRPr sz="2800"/>
          </a:p>
          <a:p>
            <a:pPr indent="-274320" lvl="0" marL="274320" rtl="0" algn="just">
              <a:spcBef>
                <a:spcPts val="560"/>
              </a:spcBef>
              <a:spcAft>
                <a:spcPts val="0"/>
              </a:spcAft>
              <a:buSzPts val="2800"/>
              <a:buChar char="*"/>
            </a:pPr>
            <a:r>
              <a:rPr lang="en-US" sz="2800"/>
              <a:t>Lan theo chiều cao rất chậm,lan theo chu vi nhanh</a:t>
            </a:r>
            <a:endParaRPr sz="2800"/>
          </a:p>
        </p:txBody>
      </p:sp>
      <p:sp>
        <p:nvSpPr>
          <p:cNvPr id="283" name="Google Shape;283;p20"/>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Hướng lan của ung thư</a:t>
            </a:r>
            <a:br>
              <a:rPr lang="en-US" sz="3959"/>
            </a:br>
            <a:r>
              <a:rPr lang="en-US" sz="3959"/>
              <a:t>- Xâm lấn tại chỗ -</a:t>
            </a:r>
            <a:endParaRPr sz="3959"/>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1"/>
          <p:cNvSpPr txBox="1"/>
          <p:nvPr>
            <p:ph idx="1" type="body"/>
          </p:nvPr>
        </p:nvSpPr>
        <p:spPr>
          <a:xfrm>
            <a:off x="685800" y="2667000"/>
            <a:ext cx="7408333" cy="3450696"/>
          </a:xfrm>
          <a:prstGeom prst="rect">
            <a:avLst/>
          </a:prstGeom>
          <a:noFill/>
          <a:ln>
            <a:noFill/>
          </a:ln>
        </p:spPr>
        <p:txBody>
          <a:bodyPr anchorCtr="0" anchor="t" bIns="45700" lIns="91425" spcFirstLastPara="1" rIns="91425" wrap="square" tIns="45700">
            <a:noAutofit/>
          </a:bodyPr>
          <a:lstStyle/>
          <a:p>
            <a:pPr indent="-274320" lvl="0" marL="274320" rtl="0" algn="just">
              <a:spcBef>
                <a:spcPts val="0"/>
              </a:spcBef>
              <a:spcAft>
                <a:spcPts val="0"/>
              </a:spcAft>
              <a:buSzPts val="2800"/>
              <a:buChar char="*"/>
            </a:pPr>
            <a:r>
              <a:rPr lang="en-US" sz="2800"/>
              <a:t>Phía trước: thành sau âm đạo, tử cung ở nữ. Với nam thì vào tiền liệt tuyến, túi tinh, bàng quang.</a:t>
            </a:r>
            <a:endParaRPr/>
          </a:p>
          <a:p>
            <a:pPr indent="-274320" lvl="0" marL="274320" rtl="0" algn="just">
              <a:spcBef>
                <a:spcPts val="560"/>
              </a:spcBef>
              <a:spcAft>
                <a:spcPts val="0"/>
              </a:spcAft>
              <a:buSzPts val="2800"/>
              <a:buChar char="*"/>
            </a:pPr>
            <a:r>
              <a:rPr lang="en-US" sz="2800"/>
              <a:t>Phía sau: xương cùng.</a:t>
            </a:r>
            <a:endParaRPr/>
          </a:p>
          <a:p>
            <a:pPr indent="-274320" lvl="0" marL="274320" rtl="0" algn="just">
              <a:spcBef>
                <a:spcPts val="560"/>
              </a:spcBef>
              <a:spcAft>
                <a:spcPts val="0"/>
              </a:spcAft>
              <a:buSzPts val="2800"/>
              <a:buChar char="*"/>
            </a:pPr>
            <a:r>
              <a:rPr lang="en-US" sz="2800"/>
              <a:t>Hai bên: ở phía trên vào lớp mỡ của khoang chậu hông-trực tràng và vách chậu, ở phía dưới vào lớp mỡ của hố ngồi trực tràng và các cơ nâng hậu môn</a:t>
            </a:r>
            <a:endParaRPr sz="2800"/>
          </a:p>
        </p:txBody>
      </p:sp>
      <p:sp>
        <p:nvSpPr>
          <p:cNvPr id="289" name="Google Shape;289;p21"/>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Hướng lan của ung thư </a:t>
            </a:r>
            <a:br>
              <a:rPr lang="en-US" sz="3959"/>
            </a:br>
            <a:r>
              <a:rPr lang="en-US" sz="3959"/>
              <a:t>- Xâm lấn tại chỗ -</a:t>
            </a:r>
            <a:endParaRPr sz="3959"/>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2"/>
          <p:cNvSpPr txBox="1"/>
          <p:nvPr>
            <p:ph idx="1" type="body"/>
          </p:nvPr>
        </p:nvSpPr>
        <p:spPr>
          <a:xfrm>
            <a:off x="685800" y="2667000"/>
            <a:ext cx="7772400" cy="3733800"/>
          </a:xfrm>
          <a:prstGeom prst="rect">
            <a:avLst/>
          </a:prstGeom>
          <a:noFill/>
          <a:ln>
            <a:noFill/>
          </a:ln>
        </p:spPr>
        <p:txBody>
          <a:bodyPr anchorCtr="0" anchor="t" bIns="45700" lIns="91425" spcFirstLastPara="1" rIns="91425" wrap="square" tIns="45700">
            <a:normAutofit/>
          </a:bodyPr>
          <a:lstStyle/>
          <a:p>
            <a:pPr indent="-274320" lvl="0" marL="274320" rtl="0" algn="just">
              <a:lnSpc>
                <a:spcPct val="90000"/>
              </a:lnSpc>
              <a:spcBef>
                <a:spcPts val="0"/>
              </a:spcBef>
              <a:spcAft>
                <a:spcPts val="0"/>
              </a:spcAft>
              <a:buSzPts val="2590"/>
              <a:buChar char="*"/>
            </a:pPr>
            <a:r>
              <a:rPr lang="en-US" sz="2590"/>
              <a:t>Đám rối trên -&gt; các hạch trực tràng sau -&gt; chuỗi hạch dọc theo động mạch trực tràng trên -&gt; động mạch mạc treo tràng dưới</a:t>
            </a:r>
            <a:endParaRPr sz="2590"/>
          </a:p>
          <a:p>
            <a:pPr indent="-274320" lvl="0" marL="274320" rtl="0" algn="just">
              <a:lnSpc>
                <a:spcPct val="90000"/>
              </a:lnSpc>
              <a:spcBef>
                <a:spcPts val="518"/>
              </a:spcBef>
              <a:spcAft>
                <a:spcPts val="0"/>
              </a:spcAft>
              <a:buSzPts val="2590"/>
              <a:buChar char="*"/>
            </a:pPr>
            <a:r>
              <a:rPr lang="en-US" sz="2590"/>
              <a:t>Động mạch trực tràng giữa -&gt; hạch chậu trong và trực tràng dưới -&gt; hạch hạ vị. </a:t>
            </a:r>
            <a:endParaRPr sz="2590"/>
          </a:p>
          <a:p>
            <a:pPr indent="-274320" lvl="0" marL="274320" rtl="0" algn="just">
              <a:lnSpc>
                <a:spcPct val="90000"/>
              </a:lnSpc>
              <a:spcBef>
                <a:spcPts val="518"/>
              </a:spcBef>
              <a:spcAft>
                <a:spcPts val="0"/>
              </a:spcAft>
              <a:buSzPts val="2590"/>
              <a:buChar char="*"/>
            </a:pPr>
            <a:r>
              <a:rPr lang="en-US" sz="2590"/>
              <a:t>Dưới đường lược, dẫn lưu theo hạch bẹn.</a:t>
            </a:r>
            <a:endParaRPr/>
          </a:p>
          <a:p>
            <a:pPr indent="-274320" lvl="0" marL="274320" rtl="0" algn="just">
              <a:lnSpc>
                <a:spcPct val="90000"/>
              </a:lnSpc>
              <a:spcBef>
                <a:spcPts val="518"/>
              </a:spcBef>
              <a:spcAft>
                <a:spcPts val="0"/>
              </a:spcAft>
              <a:buSzPts val="2590"/>
              <a:buChar char="*"/>
            </a:pPr>
            <a:r>
              <a:rPr lang="en-US" sz="2590"/>
              <a:t>Hướng lan của hạch trong thành trực tràng xu hướng lên trên hoặc xuống dưới dọc theo thành ruột tùy thuộc u nằm trên hay dưới nếp phúc mạc.</a:t>
            </a:r>
            <a:endParaRPr/>
          </a:p>
          <a:p>
            <a:pPr indent="0" lvl="0" marL="0" rtl="0" algn="l">
              <a:lnSpc>
                <a:spcPct val="90000"/>
              </a:lnSpc>
              <a:spcBef>
                <a:spcPts val="444"/>
              </a:spcBef>
              <a:spcAft>
                <a:spcPts val="0"/>
              </a:spcAft>
              <a:buSzPts val="2220"/>
              <a:buNone/>
            </a:pPr>
            <a:r>
              <a:t/>
            </a:r>
            <a:endParaRPr sz="2220"/>
          </a:p>
        </p:txBody>
      </p:sp>
      <p:sp>
        <p:nvSpPr>
          <p:cNvPr id="295" name="Google Shape;295;p22"/>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Hướng lan của ung thư </a:t>
            </a:r>
            <a:br>
              <a:rPr lang="en-US" sz="3959"/>
            </a:br>
            <a:r>
              <a:rPr lang="en-US" sz="3959"/>
              <a:t>- Di căn hạch -</a:t>
            </a:r>
            <a:endParaRPr sz="3959"/>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3"/>
          <p:cNvSpPr txBox="1"/>
          <p:nvPr>
            <p:ph idx="1" type="body"/>
          </p:nvPr>
        </p:nvSpPr>
        <p:spPr>
          <a:xfrm>
            <a:off x="914400" y="2971800"/>
            <a:ext cx="7408333" cy="3450696"/>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2800"/>
              <a:buChar char="*"/>
            </a:pPr>
            <a:r>
              <a:rPr lang="en-US" sz="2800"/>
              <a:t>Di căn xa đến gan và phổi theo con đường tĩnh mạch mạc treo tràng dưới và tĩnh mạch cửa. Di căn cột sống theo con đường tĩnh mạch chậu đến các tĩnh mạch cột sống.</a:t>
            </a:r>
            <a:endParaRPr/>
          </a:p>
          <a:p>
            <a:pPr indent="-274320" lvl="0" marL="274320" rtl="0" algn="just">
              <a:spcBef>
                <a:spcPts val="560"/>
              </a:spcBef>
              <a:spcAft>
                <a:spcPts val="0"/>
              </a:spcAft>
              <a:buSzPts val="2800"/>
              <a:buChar char="*"/>
            </a:pPr>
            <a:r>
              <a:rPr lang="en-US" sz="2800"/>
              <a:t>Ngoài ra ung thư có thể theo đường máu di căn não, buồng trứng.</a:t>
            </a:r>
            <a:endParaRPr/>
          </a:p>
          <a:p>
            <a:pPr indent="0" lvl="0" marL="0" rtl="0" algn="l">
              <a:spcBef>
                <a:spcPts val="480"/>
              </a:spcBef>
              <a:spcAft>
                <a:spcPts val="0"/>
              </a:spcAft>
              <a:buSzPts val="2400"/>
              <a:buNone/>
            </a:pPr>
            <a:r>
              <a:t/>
            </a:r>
            <a:endParaRPr/>
          </a:p>
        </p:txBody>
      </p:sp>
      <p:sp>
        <p:nvSpPr>
          <p:cNvPr id="301" name="Google Shape;301;p23"/>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Hướng lan của ung thư </a:t>
            </a:r>
            <a:br>
              <a:rPr lang="en-US" sz="3959"/>
            </a:br>
            <a:r>
              <a:rPr lang="en-US" sz="3959"/>
              <a:t>- Di căn xa -</a:t>
            </a:r>
            <a:endParaRPr sz="3959"/>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4"/>
          <p:cNvSpPr txBox="1"/>
          <p:nvPr>
            <p:ph idx="4294967295" type="body"/>
          </p:nvPr>
        </p:nvSpPr>
        <p:spPr>
          <a:xfrm>
            <a:off x="1735138" y="2674938"/>
            <a:ext cx="7408862" cy="34512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7200"/>
              <a:buNone/>
            </a:pPr>
            <a:r>
              <a:rPr lang="en-US" sz="7200"/>
              <a:t>CHẨN ĐOÁN</a:t>
            </a:r>
            <a:endParaRPr sz="7200"/>
          </a:p>
        </p:txBody>
      </p:sp>
      <p:pic>
        <p:nvPicPr>
          <p:cNvPr id="307" name="Google Shape;307;p24"/>
          <p:cNvPicPr preferRelativeResize="0"/>
          <p:nvPr/>
        </p:nvPicPr>
        <p:blipFill rotWithShape="1">
          <a:blip r:embed="rId3">
            <a:alphaModFix/>
          </a:blip>
          <a:srcRect b="0" l="0" r="0" t="0"/>
          <a:stretch/>
        </p:blipFill>
        <p:spPr>
          <a:xfrm>
            <a:off x="381000" y="5257800"/>
            <a:ext cx="1219200" cy="1219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5"/>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just">
              <a:lnSpc>
                <a:spcPct val="90000"/>
              </a:lnSpc>
              <a:spcBef>
                <a:spcPts val="0"/>
              </a:spcBef>
              <a:spcAft>
                <a:spcPts val="0"/>
              </a:spcAft>
              <a:buSzPts val="2400"/>
              <a:buChar char="*"/>
            </a:pPr>
            <a:r>
              <a:rPr lang="en-US"/>
              <a:t>Lâm sàng không đặc hiệu, dễ chẩn đoán lầm với các bệnh lý khác.</a:t>
            </a:r>
            <a:endParaRPr/>
          </a:p>
          <a:p>
            <a:pPr indent="-274320" lvl="0" marL="274320" rtl="0" algn="just">
              <a:lnSpc>
                <a:spcPct val="90000"/>
              </a:lnSpc>
              <a:spcBef>
                <a:spcPts val="480"/>
              </a:spcBef>
              <a:spcAft>
                <a:spcPts val="0"/>
              </a:spcAft>
              <a:buSzPts val="2400"/>
              <a:buChar char="*"/>
            </a:pPr>
            <a:r>
              <a:rPr lang="en-US"/>
              <a:t>Triệu chứng điển hình:</a:t>
            </a:r>
            <a:endParaRPr/>
          </a:p>
          <a:p>
            <a:pPr indent="-274319" lvl="1" marL="576263" rtl="0" algn="just">
              <a:lnSpc>
                <a:spcPct val="90000"/>
              </a:lnSpc>
              <a:spcBef>
                <a:spcPts val="440"/>
              </a:spcBef>
              <a:spcAft>
                <a:spcPts val="0"/>
              </a:spcAft>
              <a:buSzPts val="2200"/>
              <a:buChar char="*"/>
            </a:pPr>
            <a:r>
              <a:rPr lang="en-US"/>
              <a:t>Chảy máu tiêu hóa dưới (60%)</a:t>
            </a:r>
            <a:endParaRPr/>
          </a:p>
          <a:p>
            <a:pPr indent="-274319" lvl="1" marL="576263" rtl="0" algn="just">
              <a:lnSpc>
                <a:spcPct val="90000"/>
              </a:lnSpc>
              <a:spcBef>
                <a:spcPts val="440"/>
              </a:spcBef>
              <a:spcAft>
                <a:spcPts val="0"/>
              </a:spcAft>
              <a:buSzPts val="2200"/>
              <a:buChar char="*"/>
            </a:pPr>
            <a:r>
              <a:rPr lang="en-US"/>
              <a:t>Thay đổi thói quen đi cầu thường ngày (43%)</a:t>
            </a:r>
            <a:endParaRPr/>
          </a:p>
          <a:p>
            <a:pPr indent="-274319" lvl="1" marL="576263" rtl="0" algn="just">
              <a:lnSpc>
                <a:spcPct val="90000"/>
              </a:lnSpc>
              <a:spcBef>
                <a:spcPts val="440"/>
              </a:spcBef>
              <a:spcAft>
                <a:spcPts val="0"/>
              </a:spcAft>
              <a:buSzPts val="2200"/>
              <a:buChar char="*"/>
            </a:pPr>
            <a:r>
              <a:rPr lang="en-US"/>
              <a:t>Cảm giác buốt mót vùng hậu môn</a:t>
            </a:r>
            <a:endParaRPr/>
          </a:p>
          <a:p>
            <a:pPr indent="-274319" lvl="1" marL="576263" rtl="0" algn="just">
              <a:lnSpc>
                <a:spcPct val="90000"/>
              </a:lnSpc>
              <a:spcBef>
                <a:spcPts val="440"/>
              </a:spcBef>
              <a:spcAft>
                <a:spcPts val="0"/>
              </a:spcAft>
              <a:buSzPts val="2200"/>
              <a:buChar char="*"/>
            </a:pPr>
            <a:r>
              <a:rPr lang="en-US"/>
              <a:t>Đi cầu nhiều lần trong ngày</a:t>
            </a:r>
            <a:endParaRPr/>
          </a:p>
          <a:p>
            <a:pPr indent="-274319" lvl="1" marL="576263" rtl="0" algn="just">
              <a:lnSpc>
                <a:spcPct val="90000"/>
              </a:lnSpc>
              <a:spcBef>
                <a:spcPts val="440"/>
              </a:spcBef>
              <a:spcAft>
                <a:spcPts val="0"/>
              </a:spcAft>
              <a:buSzPts val="2200"/>
              <a:buChar char="*"/>
            </a:pPr>
            <a:r>
              <a:rPr lang="en-US"/>
              <a:t>Ỉa són, ỉa dầm dề: xâm lấn cơ nâng, cơ thắt hậu môn</a:t>
            </a:r>
            <a:endParaRPr/>
          </a:p>
          <a:p>
            <a:pPr indent="-274319" lvl="1" marL="576263" rtl="0" algn="just">
              <a:lnSpc>
                <a:spcPct val="90000"/>
              </a:lnSpc>
              <a:spcBef>
                <a:spcPts val="440"/>
              </a:spcBef>
              <a:spcAft>
                <a:spcPts val="0"/>
              </a:spcAft>
              <a:buSzPts val="2200"/>
              <a:buChar char="*"/>
            </a:pPr>
            <a:r>
              <a:rPr lang="en-US"/>
              <a:t>Đau bụng  (20%)</a:t>
            </a:r>
            <a:endParaRPr b="1"/>
          </a:p>
        </p:txBody>
      </p:sp>
      <p:sp>
        <p:nvSpPr>
          <p:cNvPr id="313" name="Google Shape;313;p25"/>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LÂM SÀNG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6"/>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just">
              <a:lnSpc>
                <a:spcPct val="90000"/>
              </a:lnSpc>
              <a:spcBef>
                <a:spcPts val="0"/>
              </a:spcBef>
              <a:spcAft>
                <a:spcPts val="0"/>
              </a:spcAft>
              <a:buSzPts val="2220"/>
              <a:buChar char="*"/>
            </a:pPr>
            <a:r>
              <a:rPr lang="en-US" sz="2220"/>
              <a:t>Thăm trực tràng giúp chẩn đoán xác định trong trường hợp u nằm thấp</a:t>
            </a:r>
            <a:endParaRPr sz="2220"/>
          </a:p>
          <a:p>
            <a:pPr indent="-274320" lvl="0" marL="274320" rtl="0" algn="just">
              <a:lnSpc>
                <a:spcPct val="90000"/>
              </a:lnSpc>
              <a:spcBef>
                <a:spcPts val="444"/>
              </a:spcBef>
              <a:spcAft>
                <a:spcPts val="0"/>
              </a:spcAft>
              <a:buSzPts val="2220"/>
              <a:buChar char="*"/>
            </a:pPr>
            <a:r>
              <a:rPr lang="en-US" sz="2220"/>
              <a:t>Đánh giá:</a:t>
            </a:r>
            <a:endParaRPr/>
          </a:p>
          <a:p>
            <a:pPr indent="-274319" lvl="1" marL="576263" rtl="0" algn="just">
              <a:lnSpc>
                <a:spcPct val="90000"/>
              </a:lnSpc>
              <a:spcBef>
                <a:spcPts val="407"/>
              </a:spcBef>
              <a:spcAft>
                <a:spcPts val="0"/>
              </a:spcAft>
              <a:buSzPts val="2035"/>
              <a:buChar char="*"/>
            </a:pPr>
            <a:r>
              <a:rPr lang="en-US" sz="2035"/>
              <a:t>Vị trí bờ dưới u cách rìa hậu môn, theo diện chu vi (trước, sau, trái, phải hay theo kim đồng hồ). Đánh giá bờ trên u nếu được. U có xâm lấn cơ thắt hay không</a:t>
            </a:r>
            <a:endParaRPr sz="2035"/>
          </a:p>
          <a:p>
            <a:pPr indent="-274319" lvl="1" marL="576263" rtl="0" algn="just">
              <a:lnSpc>
                <a:spcPct val="90000"/>
              </a:lnSpc>
              <a:spcBef>
                <a:spcPts val="407"/>
              </a:spcBef>
              <a:spcAft>
                <a:spcPts val="0"/>
              </a:spcAft>
              <a:buSzPts val="2035"/>
              <a:buChar char="*"/>
            </a:pPr>
            <a:r>
              <a:rPr lang="en-US" sz="2035"/>
              <a:t>Kích thước u trong trường hợp sờ được cực trên u</a:t>
            </a:r>
            <a:endParaRPr/>
          </a:p>
          <a:p>
            <a:pPr indent="-274319" lvl="1" marL="576263" rtl="0" algn="just">
              <a:lnSpc>
                <a:spcPct val="90000"/>
              </a:lnSpc>
              <a:spcBef>
                <a:spcPts val="407"/>
              </a:spcBef>
              <a:spcAft>
                <a:spcPts val="0"/>
              </a:spcAft>
              <a:buSzPts val="2035"/>
              <a:buChar char="*"/>
            </a:pPr>
            <a:r>
              <a:rPr lang="en-US" sz="2035"/>
              <a:t>U có gây chít hẹp lòng trực tràng</a:t>
            </a:r>
            <a:endParaRPr sz="2035"/>
          </a:p>
          <a:p>
            <a:pPr indent="-274319" lvl="1" marL="576263" rtl="0" algn="just">
              <a:lnSpc>
                <a:spcPct val="90000"/>
              </a:lnSpc>
              <a:spcBef>
                <a:spcPts val="407"/>
              </a:spcBef>
              <a:spcAft>
                <a:spcPts val="0"/>
              </a:spcAft>
              <a:buSzPts val="2035"/>
              <a:buChar char="*"/>
            </a:pPr>
            <a:r>
              <a:rPr lang="en-US" sz="2035"/>
              <a:t>Mức độ di động : giúp đánh giá khả năng xâm lấn cơ quan lân cận</a:t>
            </a:r>
            <a:endParaRPr sz="2035"/>
          </a:p>
          <a:p>
            <a:pPr indent="-133350" lvl="0" marL="274320" rtl="0" algn="l">
              <a:lnSpc>
                <a:spcPct val="90000"/>
              </a:lnSpc>
              <a:spcBef>
                <a:spcPts val="444"/>
              </a:spcBef>
              <a:spcAft>
                <a:spcPts val="0"/>
              </a:spcAft>
              <a:buSzPts val="2220"/>
              <a:buNone/>
            </a:pPr>
            <a:r>
              <a:t/>
            </a:r>
            <a:endParaRPr sz="2220"/>
          </a:p>
        </p:txBody>
      </p:sp>
      <p:sp>
        <p:nvSpPr>
          <p:cNvPr id="319" name="Google Shape;319;p26"/>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LÂM SÀNG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7"/>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lang="en-US"/>
              <a:t>Biểu hiện di căn xa:</a:t>
            </a:r>
            <a:endParaRPr/>
          </a:p>
          <a:p>
            <a:pPr indent="-274319" lvl="1" marL="576263" rtl="0" algn="l">
              <a:spcBef>
                <a:spcPts val="440"/>
              </a:spcBef>
              <a:spcAft>
                <a:spcPts val="0"/>
              </a:spcAft>
              <a:buSzPts val="2200"/>
              <a:buChar char="*"/>
            </a:pPr>
            <a:r>
              <a:rPr lang="en-US"/>
              <a:t>Hạch ngoại vi: hạch bẹn, hạch thượng đòn trái (Troisier).</a:t>
            </a:r>
            <a:endParaRPr/>
          </a:p>
          <a:p>
            <a:pPr indent="-274319" lvl="1" marL="576263" rtl="0" algn="l">
              <a:spcBef>
                <a:spcPts val="440"/>
              </a:spcBef>
              <a:spcAft>
                <a:spcPts val="0"/>
              </a:spcAft>
              <a:buSzPts val="2200"/>
              <a:buChar char="*"/>
            </a:pPr>
            <a:r>
              <a:rPr lang="en-US"/>
              <a:t>Di căn gan và phúc mạc: bụng báng, gan to lổn nhổn, vàng da</a:t>
            </a:r>
            <a:endParaRPr/>
          </a:p>
          <a:p>
            <a:pPr indent="-274319" lvl="1" marL="576263" rtl="0" algn="l">
              <a:spcBef>
                <a:spcPts val="440"/>
              </a:spcBef>
              <a:spcAft>
                <a:spcPts val="0"/>
              </a:spcAft>
              <a:buSzPts val="2200"/>
              <a:buChar char="*"/>
            </a:pPr>
            <a:r>
              <a:rPr lang="en-US"/>
              <a:t>Di căn phổi: ho, khó thở</a:t>
            </a:r>
            <a:endParaRPr/>
          </a:p>
          <a:p>
            <a:pPr indent="-274319" lvl="1" marL="576263" rtl="0" algn="l">
              <a:spcBef>
                <a:spcPts val="440"/>
              </a:spcBef>
              <a:spcAft>
                <a:spcPts val="0"/>
              </a:spcAft>
              <a:buSzPts val="2200"/>
              <a:buChar char="*"/>
            </a:pPr>
            <a:r>
              <a:rPr lang="en-US"/>
              <a:t>Di căn xương cùng cụt và cột sống: đau nhức ở xương cùng và cột sống. </a:t>
            </a:r>
            <a:endParaRPr/>
          </a:p>
          <a:p>
            <a:pPr indent="-274319" lvl="1" marL="576263" rtl="0" algn="l">
              <a:spcBef>
                <a:spcPts val="440"/>
              </a:spcBef>
              <a:spcAft>
                <a:spcPts val="0"/>
              </a:spcAft>
              <a:buSzPts val="2200"/>
              <a:buChar char="*"/>
            </a:pPr>
            <a:r>
              <a:rPr lang="en-US"/>
              <a:t>Di căn não: nhức đầu, ói mửa</a:t>
            </a:r>
            <a:endParaRPr/>
          </a:p>
        </p:txBody>
      </p:sp>
      <p:sp>
        <p:nvSpPr>
          <p:cNvPr id="325" name="Google Shape;325;p27"/>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LÂM SÀNG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8"/>
          <p:cNvSpPr txBox="1"/>
          <p:nvPr>
            <p:ph idx="1" type="body"/>
          </p:nvPr>
        </p:nvSpPr>
        <p:spPr>
          <a:xfrm>
            <a:off x="457200" y="2438400"/>
            <a:ext cx="7408333" cy="3450696"/>
          </a:xfrm>
          <a:prstGeom prst="rect">
            <a:avLst/>
          </a:prstGeom>
          <a:noFill/>
          <a:ln>
            <a:noFill/>
          </a:ln>
        </p:spPr>
        <p:txBody>
          <a:bodyPr anchorCtr="0" anchor="t" bIns="45700" lIns="91425" spcFirstLastPara="1" rIns="91425" wrap="square" tIns="45700">
            <a:noAutofit/>
          </a:bodyPr>
          <a:lstStyle/>
          <a:p>
            <a:pPr indent="-274320" lvl="0" marL="274320" rtl="0" algn="just">
              <a:spcBef>
                <a:spcPts val="0"/>
              </a:spcBef>
              <a:spcAft>
                <a:spcPts val="0"/>
              </a:spcAft>
              <a:buSzPts val="2400"/>
              <a:buChar char="*"/>
            </a:pPr>
            <a:r>
              <a:rPr lang="en-US"/>
              <a:t>Nhập viện do biến chứng:</a:t>
            </a:r>
            <a:endParaRPr/>
          </a:p>
          <a:p>
            <a:pPr indent="-274319" lvl="1" marL="576263" rtl="0" algn="just">
              <a:spcBef>
                <a:spcPts val="480"/>
              </a:spcBef>
              <a:spcAft>
                <a:spcPts val="0"/>
              </a:spcAft>
              <a:buSzPts val="2400"/>
              <a:buChar char="*"/>
            </a:pPr>
            <a:r>
              <a:rPr lang="en-US" sz="2400"/>
              <a:t>Tắc ruột: thường gặp nhất. Bệnh nhân có các triệu chứng của hội chứng tắc ruột thấp hoặc tắc ruột quai kín.</a:t>
            </a:r>
            <a:endParaRPr/>
          </a:p>
          <a:p>
            <a:pPr indent="-274319" lvl="1" marL="576263" rtl="0" algn="just">
              <a:spcBef>
                <a:spcPts val="480"/>
              </a:spcBef>
              <a:spcAft>
                <a:spcPts val="0"/>
              </a:spcAft>
              <a:buSzPts val="2400"/>
              <a:buChar char="*"/>
            </a:pPr>
            <a:r>
              <a:rPr lang="en-US" sz="2400"/>
              <a:t>Viêm phúc mạc: do vỡ khối u hoặc vỡ đại tràng ngay trên khối u, thậm chí ở manh tràng. Bệnh nhân có dấu hiệu của viêm phúc mạc toàn thể, nhiều khi nhiễm trùng-nhiễm độc nặng.</a:t>
            </a:r>
            <a:endParaRPr/>
          </a:p>
          <a:p>
            <a:pPr indent="-274319" lvl="1" marL="576263" rtl="0" algn="just">
              <a:spcBef>
                <a:spcPts val="480"/>
              </a:spcBef>
              <a:spcAft>
                <a:spcPts val="0"/>
              </a:spcAft>
              <a:buSzPts val="2400"/>
              <a:buChar char="*"/>
            </a:pPr>
            <a:r>
              <a:rPr lang="en-US" sz="2400"/>
              <a:t>Rò: ở nam giới hay gặp rò trực tràng- bàng quang (tiểu ra phân), ở nữ giới gặp rò trực tràng- âm đạo(chảy dịch phân ở âm đạo).</a:t>
            </a:r>
            <a:endParaRPr sz="2400"/>
          </a:p>
        </p:txBody>
      </p:sp>
      <p:sp>
        <p:nvSpPr>
          <p:cNvPr id="331" name="Google Shape;331;p28"/>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LÂM SÀNG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9"/>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5400"/>
              <a:buNone/>
            </a:pPr>
            <a:r>
              <a:rPr b="1" lang="en-US" sz="5400"/>
              <a:t>CẬN LÂM SÀNG</a:t>
            </a:r>
            <a:endParaRPr b="1" sz="5400"/>
          </a:p>
        </p:txBody>
      </p:sp>
      <p:pic>
        <p:nvPicPr>
          <p:cNvPr id="337" name="Google Shape;337;p29"/>
          <p:cNvPicPr preferRelativeResize="0"/>
          <p:nvPr/>
        </p:nvPicPr>
        <p:blipFill rotWithShape="1">
          <a:blip r:embed="rId3">
            <a:alphaModFix/>
          </a:blip>
          <a:srcRect b="0" l="0" r="0" t="0"/>
          <a:stretch/>
        </p:blipFill>
        <p:spPr>
          <a:xfrm>
            <a:off x="304800" y="5257800"/>
            <a:ext cx="1219200" cy="1219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3"/>
          <p:cNvPicPr preferRelativeResize="0"/>
          <p:nvPr>
            <p:ph idx="4294967295" type="body"/>
          </p:nvPr>
        </p:nvPicPr>
        <p:blipFill rotWithShape="1">
          <a:blip r:embed="rId3">
            <a:alphaModFix/>
          </a:blip>
          <a:srcRect b="0" l="0" r="0" t="0"/>
          <a:stretch/>
        </p:blipFill>
        <p:spPr>
          <a:xfrm>
            <a:off x="-1447800" y="152400"/>
            <a:ext cx="15909556" cy="6477000"/>
          </a:xfrm>
          <a:prstGeom prst="rect">
            <a:avLst/>
          </a:prstGeom>
          <a:noFill/>
          <a:ln>
            <a:noFill/>
          </a:ln>
        </p:spPr>
      </p:pic>
      <p:sp>
        <p:nvSpPr>
          <p:cNvPr id="147" name="Google Shape;147;p3"/>
          <p:cNvSpPr/>
          <p:nvPr/>
        </p:nvSpPr>
        <p:spPr>
          <a:xfrm>
            <a:off x="1828800" y="4800600"/>
            <a:ext cx="457200" cy="76200"/>
          </a:xfrm>
          <a:prstGeom prst="rightArrow">
            <a:avLst>
              <a:gd fmla="val 50000" name="adj1"/>
              <a:gd fmla="val 50000" name="adj2"/>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148" name="Google Shape;148;p3"/>
          <p:cNvSpPr/>
          <p:nvPr/>
        </p:nvSpPr>
        <p:spPr>
          <a:xfrm>
            <a:off x="2051793" y="5715000"/>
            <a:ext cx="457200" cy="76200"/>
          </a:xfrm>
          <a:prstGeom prst="rightArrow">
            <a:avLst>
              <a:gd fmla="val 50000" name="adj1"/>
              <a:gd fmla="val 50000" name="adj2"/>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0"/>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2400"/>
              <a:buChar char="*"/>
            </a:pPr>
            <a:r>
              <a:rPr lang="en-US"/>
              <a:t>U </a:t>
            </a:r>
            <a:r>
              <a:rPr lang="en-US">
                <a:latin typeface="Candara"/>
                <a:ea typeface="Candara"/>
                <a:cs typeface="Candara"/>
                <a:sym typeface="Candara"/>
              </a:rPr>
              <a:t>trực tràng ở vị trí thấp, có thể dễ dàng tiếp </a:t>
            </a:r>
            <a:r>
              <a:rPr lang="en-US"/>
              <a:t>cận bằng ống soi cứng.</a:t>
            </a:r>
            <a:endParaRPr/>
          </a:p>
          <a:p>
            <a:pPr indent="-274320" lvl="0" marL="274320" rtl="0" algn="just">
              <a:spcBef>
                <a:spcPts val="480"/>
              </a:spcBef>
              <a:spcAft>
                <a:spcPts val="0"/>
              </a:spcAft>
              <a:buSzPts val="2400"/>
              <a:buChar char="*"/>
            </a:pPr>
            <a:r>
              <a:rPr lang="en-US"/>
              <a:t>Nội soi đánh giá: đại thể, kích thước, có gây tắc hay không, khoảng cách bờ dưới u đến rìa hậu môn, sinh thiết. </a:t>
            </a:r>
            <a:endParaRPr/>
          </a:p>
          <a:p>
            <a:pPr indent="-274320" lvl="0" marL="274320" rtl="0" algn="just">
              <a:spcBef>
                <a:spcPts val="480"/>
              </a:spcBef>
              <a:spcAft>
                <a:spcPts val="0"/>
              </a:spcAft>
              <a:buSzPts val="2400"/>
              <a:buChar char="*"/>
            </a:pPr>
            <a:r>
              <a:rPr lang="en-US"/>
              <a:t>Trên thực tế, bệnh nhân cũng cần được soi toàn bộ khung đại tràng để xác định có u đồng thời khác, tổn thương khác đi kèm.</a:t>
            </a:r>
            <a:endParaRPr/>
          </a:p>
          <a:p>
            <a:pPr indent="-121920" lvl="0" marL="274320" rtl="0" algn="l">
              <a:spcBef>
                <a:spcPts val="480"/>
              </a:spcBef>
              <a:spcAft>
                <a:spcPts val="0"/>
              </a:spcAft>
              <a:buSzPts val="2400"/>
              <a:buNone/>
            </a:pPr>
            <a:r>
              <a:t/>
            </a:r>
            <a:endParaRPr/>
          </a:p>
        </p:txBody>
      </p:sp>
      <p:sp>
        <p:nvSpPr>
          <p:cNvPr id="343" name="Google Shape;343;p30"/>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NỘI SOI ĐẠI TRỰC TRÀNG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p31"/>
          <p:cNvPicPr preferRelativeResize="0"/>
          <p:nvPr>
            <p:ph idx="1" type="body"/>
          </p:nvPr>
        </p:nvPicPr>
        <p:blipFill rotWithShape="1">
          <a:blip r:embed="rId3">
            <a:alphaModFix/>
          </a:blip>
          <a:srcRect b="0" l="0" r="0" t="0"/>
          <a:stretch/>
        </p:blipFill>
        <p:spPr>
          <a:xfrm>
            <a:off x="228600" y="2739231"/>
            <a:ext cx="4387849" cy="3290887"/>
          </a:xfrm>
          <a:prstGeom prst="rect">
            <a:avLst/>
          </a:prstGeom>
          <a:noFill/>
          <a:ln>
            <a:noFill/>
          </a:ln>
        </p:spPr>
      </p:pic>
      <p:sp>
        <p:nvSpPr>
          <p:cNvPr id="349" name="Google Shape;349;p31"/>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t/>
            </a:r>
            <a:endParaRPr/>
          </a:p>
        </p:txBody>
      </p:sp>
      <p:pic>
        <p:nvPicPr>
          <p:cNvPr id="350" name="Google Shape;350;p31"/>
          <p:cNvPicPr preferRelativeResize="0"/>
          <p:nvPr/>
        </p:nvPicPr>
        <p:blipFill rotWithShape="1">
          <a:blip r:embed="rId4">
            <a:alphaModFix/>
          </a:blip>
          <a:srcRect b="0" l="0" r="0" t="0"/>
          <a:stretch/>
        </p:blipFill>
        <p:spPr>
          <a:xfrm>
            <a:off x="4788772" y="2819400"/>
            <a:ext cx="4382937" cy="3130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2"/>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just">
              <a:lnSpc>
                <a:spcPct val="90000"/>
              </a:lnSpc>
              <a:spcBef>
                <a:spcPts val="0"/>
              </a:spcBef>
              <a:spcAft>
                <a:spcPts val="0"/>
              </a:spcAft>
              <a:buSzPts val="2400"/>
              <a:buChar char="*"/>
            </a:pPr>
            <a:r>
              <a:rPr lang="en-US"/>
              <a:t>Cho hình ảnh toàn bộ khung chậu, sự tương quan của khối u trực tràng với cơ quan lân cận đặc biệt trong các trường hợp u tiến triển. </a:t>
            </a:r>
            <a:endParaRPr/>
          </a:p>
          <a:p>
            <a:pPr indent="-274320" lvl="0" marL="274320" rtl="0" algn="just">
              <a:lnSpc>
                <a:spcPct val="90000"/>
              </a:lnSpc>
              <a:spcBef>
                <a:spcPts val="480"/>
              </a:spcBef>
              <a:spcAft>
                <a:spcPts val="0"/>
              </a:spcAft>
              <a:buSzPts val="2400"/>
              <a:buChar char="*"/>
            </a:pPr>
            <a:r>
              <a:rPr lang="en-US"/>
              <a:t>Thường sử dụng cản quang đường tĩnh mạch. Có thể sử dụng cản quang đường uống hay bơm lòng đại tràng (ít làm), hoặc phối hợp cản quang tĩnh mạch với bơm hơi đại tràng. Ngoài ra, có thể dựng hình đại tràng (nội soi ảo) nhằm phát hiện các tổn thương phối hợp.</a:t>
            </a:r>
            <a:endParaRPr/>
          </a:p>
          <a:p>
            <a:pPr indent="-121920" lvl="0" marL="274320" rtl="0" algn="l">
              <a:lnSpc>
                <a:spcPct val="90000"/>
              </a:lnSpc>
              <a:spcBef>
                <a:spcPts val="480"/>
              </a:spcBef>
              <a:spcAft>
                <a:spcPts val="0"/>
              </a:spcAft>
              <a:buSzPts val="2400"/>
              <a:buNone/>
            </a:pPr>
            <a:r>
              <a:t/>
            </a:r>
            <a:endParaRPr/>
          </a:p>
        </p:txBody>
      </p:sp>
      <p:sp>
        <p:nvSpPr>
          <p:cNvPr id="356" name="Google Shape;356;p32"/>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CT-SCAN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3"/>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19" lvl="1" marL="576263" rtl="0" algn="just">
              <a:spcBef>
                <a:spcPts val="0"/>
              </a:spcBef>
              <a:spcAft>
                <a:spcPts val="0"/>
              </a:spcAft>
              <a:buSzPts val="2400"/>
              <a:buChar char="*"/>
            </a:pPr>
            <a:r>
              <a:rPr lang="en-US" sz="2400"/>
              <a:t>Thiếu độ phân giải tương phản và không gian làm giảm độ chính xác đối với khối u còn nằm trong thành (giai đoạn T), khả năng xác định cân mạc treo trực tràng thấp</a:t>
            </a:r>
            <a:endParaRPr sz="2400"/>
          </a:p>
          <a:p>
            <a:pPr indent="-274319" lvl="1" marL="576263" rtl="0" algn="just">
              <a:spcBef>
                <a:spcPts val="480"/>
              </a:spcBef>
              <a:spcAft>
                <a:spcPts val="0"/>
              </a:spcAft>
              <a:buSzPts val="2400"/>
              <a:buChar char="*"/>
            </a:pPr>
            <a:r>
              <a:rPr lang="en-US" sz="2400"/>
              <a:t>Khả năng đánh giá di căn hạch mạc treo trực tràng kém, đặc biệt với hạch &lt;1cm CT scan rất khó phát hiện.</a:t>
            </a:r>
            <a:endParaRPr/>
          </a:p>
          <a:p>
            <a:pPr indent="-121920" lvl="0" marL="274320" rtl="0" algn="l">
              <a:spcBef>
                <a:spcPts val="480"/>
              </a:spcBef>
              <a:spcAft>
                <a:spcPts val="0"/>
              </a:spcAft>
              <a:buSzPts val="2400"/>
              <a:buNone/>
            </a:pPr>
            <a:r>
              <a:t/>
            </a:r>
            <a:endParaRPr/>
          </a:p>
        </p:txBody>
      </p:sp>
      <p:sp>
        <p:nvSpPr>
          <p:cNvPr id="362" name="Google Shape;362;p33"/>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CT-SCAN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34"/>
          <p:cNvPicPr preferRelativeResize="0"/>
          <p:nvPr>
            <p:ph idx="4294967295" type="body"/>
          </p:nvPr>
        </p:nvPicPr>
        <p:blipFill rotWithShape="1">
          <a:blip r:embed="rId3">
            <a:alphaModFix/>
          </a:blip>
          <a:srcRect b="0" l="0" r="0" t="0"/>
          <a:stretch/>
        </p:blipFill>
        <p:spPr>
          <a:xfrm>
            <a:off x="838200" y="2133600"/>
            <a:ext cx="7789862" cy="2941638"/>
          </a:xfrm>
          <a:prstGeom prst="rect">
            <a:avLst/>
          </a:prstGeom>
          <a:noFill/>
          <a:ln>
            <a:noFill/>
          </a:ln>
        </p:spPr>
      </p:pic>
      <p:pic>
        <p:nvPicPr>
          <p:cNvPr id="368" name="Google Shape;368;p34"/>
          <p:cNvPicPr preferRelativeResize="0"/>
          <p:nvPr/>
        </p:nvPicPr>
        <p:blipFill rotWithShape="1">
          <a:blip r:embed="rId4">
            <a:alphaModFix/>
          </a:blip>
          <a:srcRect b="0" l="0" r="0" t="0"/>
          <a:stretch/>
        </p:blipFill>
        <p:spPr>
          <a:xfrm>
            <a:off x="574964" y="5486400"/>
            <a:ext cx="1219200" cy="1219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5"/>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2400"/>
              <a:buChar char="*"/>
            </a:pPr>
            <a:r>
              <a:rPr lang="en-US"/>
              <a:t>Vai trò tốt nhất trong đánh giá trước mổ và theo dõi tái phát. </a:t>
            </a:r>
            <a:endParaRPr/>
          </a:p>
          <a:p>
            <a:pPr indent="-274320" lvl="0" marL="274320" rtl="0" algn="just">
              <a:spcBef>
                <a:spcPts val="480"/>
              </a:spcBef>
              <a:spcAft>
                <a:spcPts val="0"/>
              </a:spcAft>
              <a:buSzPts val="2400"/>
              <a:buChar char="*"/>
            </a:pPr>
            <a:r>
              <a:rPr lang="en-US"/>
              <a:t>An toàn, chính xác cao nhờ phân biệt được các lớp thành trực tràng, đánh giá xâm lấn tốt hơn chụp CT scan, có thể phát hiện các hạch nhỏ 2-3mm.</a:t>
            </a:r>
            <a:endParaRPr/>
          </a:p>
          <a:p>
            <a:pPr indent="-274320" lvl="0" marL="274320" rtl="0" algn="just">
              <a:spcBef>
                <a:spcPts val="480"/>
              </a:spcBef>
              <a:spcAft>
                <a:spcPts val="0"/>
              </a:spcAft>
              <a:buSzPts val="2400"/>
              <a:buChar char="*"/>
            </a:pPr>
            <a:r>
              <a:rPr lang="en-US"/>
              <a:t>Phương tiện tốt nhất trong đánh giá xâm lấn cơ nâng và cơ thắt hậu môn.</a:t>
            </a:r>
            <a:endParaRPr/>
          </a:p>
          <a:p>
            <a:pPr indent="-121920" lvl="0" marL="274320" rtl="0" algn="l">
              <a:spcBef>
                <a:spcPts val="480"/>
              </a:spcBef>
              <a:spcAft>
                <a:spcPts val="0"/>
              </a:spcAft>
              <a:buSzPts val="2400"/>
              <a:buNone/>
            </a:pPr>
            <a:r>
              <a:t/>
            </a:r>
            <a:endParaRPr/>
          </a:p>
        </p:txBody>
      </p:sp>
      <p:sp>
        <p:nvSpPr>
          <p:cNvPr id="374" name="Google Shape;374;p35"/>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CỘNG HƯỞNG TỪ</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6"/>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2400"/>
              <a:buChar char="*"/>
            </a:pPr>
            <a:r>
              <a:rPr lang="en-US"/>
              <a:t>Circumferential resection margin – CRM</a:t>
            </a:r>
            <a:endParaRPr/>
          </a:p>
          <a:p>
            <a:pPr indent="-274320" lvl="0" marL="274320" rtl="0" algn="just">
              <a:spcBef>
                <a:spcPts val="480"/>
              </a:spcBef>
              <a:spcAft>
                <a:spcPts val="0"/>
              </a:spcAft>
              <a:buSzPts val="2400"/>
              <a:buChar char="*"/>
            </a:pPr>
            <a:r>
              <a:rPr lang="en-US"/>
              <a:t>Involved mesorectal fasia – MRF: yếu tố quan trọng trong tiên lượng tái phát tại chỗ, đặc biệt trong phẫu thuật cắt toàn bộ mạc treo trực tràng (TME).</a:t>
            </a:r>
            <a:endParaRPr/>
          </a:p>
          <a:p>
            <a:pPr indent="-274320" lvl="0" marL="274320" rtl="0" algn="just">
              <a:spcBef>
                <a:spcPts val="480"/>
              </a:spcBef>
              <a:spcAft>
                <a:spcPts val="0"/>
              </a:spcAft>
              <a:buSzPts val="2400"/>
              <a:buChar char="*"/>
            </a:pPr>
            <a:r>
              <a:rPr lang="en-US"/>
              <a:t>MRF là khoảng cách ngắn nhất từ khối u hoặc hạch di căn đến mạc riêng trực tràng. MRF dương tính khi khoảng cách này ≤ 1mm.</a:t>
            </a:r>
            <a:endParaRPr/>
          </a:p>
        </p:txBody>
      </p:sp>
      <p:sp>
        <p:nvSpPr>
          <p:cNvPr id="380" name="Google Shape;380;p36"/>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CỘNG HƯỞNG TỪ</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37"/>
          <p:cNvPicPr preferRelativeResize="0"/>
          <p:nvPr/>
        </p:nvPicPr>
        <p:blipFill rotWithShape="1">
          <a:blip r:embed="rId3">
            <a:alphaModFix/>
          </a:blip>
          <a:srcRect b="0" l="0" r="0" t="0"/>
          <a:stretch/>
        </p:blipFill>
        <p:spPr>
          <a:xfrm>
            <a:off x="1600200" y="1905000"/>
            <a:ext cx="5962650" cy="469724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8"/>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lang="en-US"/>
              <a:t>An toàn, tin cậy và rẻ tiền</a:t>
            </a:r>
            <a:endParaRPr/>
          </a:p>
          <a:p>
            <a:pPr indent="-274320" lvl="0" marL="274320" rtl="0" algn="l">
              <a:spcBef>
                <a:spcPts val="480"/>
              </a:spcBef>
              <a:spcAft>
                <a:spcPts val="0"/>
              </a:spcAft>
              <a:buSzPts val="2400"/>
              <a:buChar char="*"/>
            </a:pPr>
            <a:r>
              <a:rPr lang="en-US"/>
              <a:t>Khó phân biệt hình ảnh viêm quanh u hay u xâm lấn, nên khoảng 5% các trường hợp TRUS đánh giá giai đoạn muộn hơn thực tế</a:t>
            </a:r>
            <a:endParaRPr/>
          </a:p>
          <a:p>
            <a:pPr indent="-274320" lvl="0" marL="274320" rtl="0" algn="l">
              <a:spcBef>
                <a:spcPts val="480"/>
              </a:spcBef>
              <a:spcAft>
                <a:spcPts val="0"/>
              </a:spcAft>
              <a:buSzPts val="2400"/>
              <a:buChar char="*"/>
            </a:pPr>
            <a:r>
              <a:rPr lang="en-US"/>
              <a:t>Xạ trị trước mổ gây tạo sợi và sẹo làm giảm độ chính xác của siêu âm, vì vậy nên thực hiện TRUS trước khi xạ trị tân hỗ trợ. </a:t>
            </a:r>
            <a:endParaRPr/>
          </a:p>
          <a:p>
            <a:pPr indent="-121920" lvl="0" marL="274320" rtl="0" algn="l">
              <a:spcBef>
                <a:spcPts val="480"/>
              </a:spcBef>
              <a:spcAft>
                <a:spcPts val="0"/>
              </a:spcAft>
              <a:buSzPts val="2400"/>
              <a:buNone/>
            </a:pPr>
            <a:r>
              <a:t/>
            </a:r>
            <a:endParaRPr/>
          </a:p>
        </p:txBody>
      </p:sp>
      <p:sp>
        <p:nvSpPr>
          <p:cNvPr id="391" name="Google Shape;391;p38"/>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SIÊU ÂM QUA LÒNG TRỰC TRÀNG</a:t>
            </a:r>
            <a:endParaRPr sz="3959"/>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9"/>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lang="en-US"/>
              <a:t>Trường khảo sát nhỏ, không thực hiện được khi u lớn gây hẹp lòng. </a:t>
            </a:r>
            <a:endParaRPr/>
          </a:p>
          <a:p>
            <a:pPr indent="-274320" lvl="0" marL="274320" rtl="0" algn="l">
              <a:spcBef>
                <a:spcPts val="480"/>
              </a:spcBef>
              <a:spcAft>
                <a:spcPts val="0"/>
              </a:spcAft>
              <a:buSzPts val="2400"/>
              <a:buChar char="*"/>
            </a:pPr>
            <a:r>
              <a:rPr lang="en-US"/>
              <a:t>Các nghiên cứu so sánh TRUS với MRI, TRUS tốt hơn trong đánh giá u xâm lấn thành ruột nên thường ưu tiên trong các trường hợp u phát triển tại chỗ và còn nhỏ. </a:t>
            </a:r>
            <a:endParaRPr/>
          </a:p>
          <a:p>
            <a:pPr indent="0" lvl="0" marL="0" rtl="0" algn="l">
              <a:spcBef>
                <a:spcPts val="480"/>
              </a:spcBef>
              <a:spcAft>
                <a:spcPts val="0"/>
              </a:spcAft>
              <a:buSzPts val="2400"/>
              <a:buNone/>
            </a:pPr>
            <a:r>
              <a:t/>
            </a:r>
            <a:endParaRPr/>
          </a:p>
        </p:txBody>
      </p:sp>
      <p:sp>
        <p:nvSpPr>
          <p:cNvPr id="397" name="Google Shape;397;p39"/>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SIÊU ÂM QUA LÒNG TRỰC TRÀNG</a:t>
            </a:r>
            <a:endParaRPr sz="3959"/>
          </a:p>
        </p:txBody>
      </p:sp>
      <p:pic>
        <p:nvPicPr>
          <p:cNvPr id="398" name="Google Shape;398;p39"/>
          <p:cNvPicPr preferRelativeResize="0"/>
          <p:nvPr/>
        </p:nvPicPr>
        <p:blipFill rotWithShape="1">
          <a:blip r:embed="rId3">
            <a:alphaModFix/>
          </a:blip>
          <a:srcRect b="0" l="0" r="0" t="0"/>
          <a:stretch/>
        </p:blipFill>
        <p:spPr>
          <a:xfrm>
            <a:off x="457200" y="5250873"/>
            <a:ext cx="1219200" cy="1219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4"/>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800"/>
              <a:buChar char="*"/>
            </a:pPr>
            <a:r>
              <a:rPr lang="en-US" sz="2800"/>
              <a:t>BV Ung Bướu TPHCM 2006-2007: 30%</a:t>
            </a:r>
            <a:endParaRPr/>
          </a:p>
          <a:p>
            <a:pPr indent="-274320" lvl="0" marL="274320" rtl="0" algn="l">
              <a:spcBef>
                <a:spcPts val="560"/>
              </a:spcBef>
              <a:spcAft>
                <a:spcPts val="0"/>
              </a:spcAft>
              <a:buSzPts val="2800"/>
              <a:buChar char="*"/>
            </a:pPr>
            <a:r>
              <a:rPr lang="en-US" sz="2800"/>
              <a:t>BV E 2004-2007: 30%</a:t>
            </a:r>
            <a:endParaRPr/>
          </a:p>
          <a:p>
            <a:pPr indent="-274320" lvl="0" marL="274320" rtl="0" algn="l">
              <a:spcBef>
                <a:spcPts val="560"/>
              </a:spcBef>
              <a:spcAft>
                <a:spcPts val="0"/>
              </a:spcAft>
              <a:buSzPts val="2800"/>
              <a:buChar char="*"/>
            </a:pPr>
            <a:r>
              <a:rPr lang="en-US" sz="2800"/>
              <a:t>TT Medic 2004: 24%</a:t>
            </a:r>
            <a:endParaRPr/>
          </a:p>
          <a:p>
            <a:pPr indent="-274320" lvl="0" marL="274320" rtl="0" algn="l">
              <a:spcBef>
                <a:spcPts val="560"/>
              </a:spcBef>
              <a:spcAft>
                <a:spcPts val="0"/>
              </a:spcAft>
              <a:buSzPts val="2800"/>
              <a:buChar char="*"/>
            </a:pPr>
            <a:r>
              <a:rPr lang="en-US" sz="2800"/>
              <a:t>BV ĐHYD TPHCM: 24,1% là người nhỏ hơn 50t, 11,7% là người nhỏ hơn 40t. </a:t>
            </a:r>
            <a:endParaRPr sz="2800"/>
          </a:p>
        </p:txBody>
      </p:sp>
      <p:sp>
        <p:nvSpPr>
          <p:cNvPr id="154" name="Google Shape;154;p4"/>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Ung thư đại trực tràng ở người trẻ</a:t>
            </a:r>
            <a:endParaRPr sz="3959"/>
          </a:p>
        </p:txBody>
      </p:sp>
      <p:pic>
        <p:nvPicPr>
          <p:cNvPr id="155" name="Google Shape;155;p4"/>
          <p:cNvPicPr preferRelativeResize="0"/>
          <p:nvPr/>
        </p:nvPicPr>
        <p:blipFill rotWithShape="1">
          <a:blip r:embed="rId3">
            <a:alphaModFix/>
          </a:blip>
          <a:srcRect b="0" l="0" r="0" t="0"/>
          <a:stretch/>
        </p:blipFill>
        <p:spPr>
          <a:xfrm>
            <a:off x="457200" y="5410200"/>
            <a:ext cx="1219200" cy="12192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0"/>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2400"/>
              <a:buChar char="*"/>
            </a:pPr>
            <a:r>
              <a:rPr lang="en-US"/>
              <a:t>Độ nhạy thấp và đặc hiệu thấp -&gt; ít giá trị chẩn đoán.</a:t>
            </a:r>
            <a:endParaRPr/>
          </a:p>
          <a:p>
            <a:pPr indent="-274320" lvl="0" marL="274320" rtl="0" algn="just">
              <a:spcBef>
                <a:spcPts val="480"/>
              </a:spcBef>
              <a:spcAft>
                <a:spcPts val="0"/>
              </a:spcAft>
              <a:buSzPts val="2400"/>
              <a:buChar char="*"/>
            </a:pPr>
            <a:r>
              <a:rPr lang="en-US"/>
              <a:t>Trong cùng giai đoạn bệnh, CEA tăng (&gt;5ng/ml) có ý nghĩa tiên lượng kém hơn CEA bình thường.</a:t>
            </a:r>
            <a:endParaRPr/>
          </a:p>
          <a:p>
            <a:pPr indent="-274320" lvl="0" marL="274320" rtl="0" algn="just">
              <a:spcBef>
                <a:spcPts val="480"/>
              </a:spcBef>
              <a:spcAft>
                <a:spcPts val="0"/>
              </a:spcAft>
              <a:buSzPts val="2400"/>
              <a:buChar char="*"/>
            </a:pPr>
            <a:r>
              <a:rPr lang="en-US"/>
              <a:t>Nồng độ CEA giảm sau phẫu thuật tương quan có ý nghĩa với hiệu quả phẫu thuật. </a:t>
            </a:r>
            <a:endParaRPr/>
          </a:p>
          <a:p>
            <a:pPr indent="-274320" lvl="0" marL="274320" rtl="0" algn="just">
              <a:spcBef>
                <a:spcPts val="480"/>
              </a:spcBef>
              <a:spcAft>
                <a:spcPts val="0"/>
              </a:spcAft>
              <a:buSzPts val="2400"/>
              <a:buChar char="*"/>
            </a:pPr>
            <a:r>
              <a:rPr lang="en-US"/>
              <a:t>Hội ung thư lâm sàng Hoa Kì (ASCO) khuyến cáo thử CEA trước, sau mổ để đánh giá hiệu quả phẫu thuật, theo dõi sau mổ và tiên lượng bệnh.</a:t>
            </a:r>
            <a:endParaRPr/>
          </a:p>
          <a:p>
            <a:pPr indent="-121920" lvl="0" marL="274320" rtl="0" algn="l">
              <a:spcBef>
                <a:spcPts val="480"/>
              </a:spcBef>
              <a:spcAft>
                <a:spcPts val="0"/>
              </a:spcAft>
              <a:buSzPts val="2400"/>
              <a:buNone/>
            </a:pPr>
            <a:r>
              <a:t/>
            </a:r>
            <a:endParaRPr/>
          </a:p>
          <a:p>
            <a:pPr indent="-121920" lvl="0" marL="274320" rtl="0" algn="l">
              <a:spcBef>
                <a:spcPts val="480"/>
              </a:spcBef>
              <a:spcAft>
                <a:spcPts val="0"/>
              </a:spcAft>
              <a:buSzPts val="2400"/>
              <a:buNone/>
            </a:pPr>
            <a:r>
              <a:t/>
            </a:r>
            <a:endParaRPr/>
          </a:p>
          <a:p>
            <a:pPr indent="-121920" lvl="0" marL="274320" rtl="0" algn="l">
              <a:spcBef>
                <a:spcPts val="480"/>
              </a:spcBef>
              <a:spcAft>
                <a:spcPts val="0"/>
              </a:spcAft>
              <a:buSzPts val="2400"/>
              <a:buNone/>
            </a:pPr>
            <a:r>
              <a:t/>
            </a:r>
            <a:endParaRPr/>
          </a:p>
        </p:txBody>
      </p:sp>
      <p:sp>
        <p:nvSpPr>
          <p:cNvPr id="404" name="Google Shape;404;p40"/>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CEA</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1"/>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lang="en-US"/>
              <a:t>Đánh giá giai đoạn của ung thư trực tràng cung cấp những thông tin chính xác về độ lan rộng của bệnh. </a:t>
            </a:r>
            <a:endParaRPr/>
          </a:p>
          <a:p>
            <a:pPr indent="-274320" lvl="0" marL="274320" rtl="0" algn="l">
              <a:spcBef>
                <a:spcPts val="480"/>
              </a:spcBef>
              <a:spcAft>
                <a:spcPts val="0"/>
              </a:spcAft>
              <a:buSzPts val="2400"/>
              <a:buChar char="*"/>
            </a:pPr>
            <a:r>
              <a:rPr lang="en-US"/>
              <a:t>Xác định tiên lượng, hướng dẫn điều trị, đánh giá đáp ứng điều trị với các phương pháp trị liệu.</a:t>
            </a:r>
            <a:endParaRPr/>
          </a:p>
          <a:p>
            <a:pPr indent="-274320" lvl="0" marL="274320" rtl="0" algn="l">
              <a:spcBef>
                <a:spcPts val="480"/>
              </a:spcBef>
              <a:spcAft>
                <a:spcPts val="0"/>
              </a:spcAft>
              <a:buSzPts val="2400"/>
              <a:buChar char="*"/>
            </a:pPr>
            <a:r>
              <a:rPr lang="en-US"/>
              <a:t>Ung thư trực tràng dưới nếp phúc mạc không xếp giai đoạn T4a.</a:t>
            </a:r>
            <a:endParaRPr/>
          </a:p>
          <a:p>
            <a:pPr indent="-274320" lvl="0" marL="274320" rtl="0" algn="l">
              <a:spcBef>
                <a:spcPts val="480"/>
              </a:spcBef>
              <a:spcAft>
                <a:spcPts val="0"/>
              </a:spcAft>
              <a:buSzPts val="2400"/>
              <a:buChar char="*"/>
            </a:pPr>
            <a:r>
              <a:rPr lang="en-US"/>
              <a:t>Phân chia giai đoạn thường sử dụng hệ thống phân loại theo AJCC </a:t>
            </a:r>
            <a:r>
              <a:rPr i="1" lang="en-US"/>
              <a:t>(8</a:t>
            </a:r>
            <a:r>
              <a:rPr baseline="30000" i="1" lang="en-US"/>
              <a:t>th</a:t>
            </a:r>
            <a:r>
              <a:rPr i="1" lang="en-US"/>
              <a:t> edition)</a:t>
            </a:r>
            <a:endParaRPr/>
          </a:p>
        </p:txBody>
      </p:sp>
      <p:sp>
        <p:nvSpPr>
          <p:cNvPr id="410" name="Google Shape;410;p41"/>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PHÂN CHIA GIAI ĐOẠN BỆNH</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pic>
        <p:nvPicPr>
          <p:cNvPr id="415" name="Google Shape;415;p42"/>
          <p:cNvPicPr preferRelativeResize="0"/>
          <p:nvPr/>
        </p:nvPicPr>
        <p:blipFill rotWithShape="1">
          <a:blip r:embed="rId3">
            <a:alphaModFix/>
          </a:blip>
          <a:srcRect b="0" l="0" r="0" t="0"/>
          <a:stretch/>
        </p:blipFill>
        <p:spPr>
          <a:xfrm>
            <a:off x="0" y="1547191"/>
            <a:ext cx="9144000" cy="3763617"/>
          </a:xfrm>
          <a:prstGeom prst="rect">
            <a:avLst/>
          </a:prstGeom>
          <a:noFill/>
          <a:ln>
            <a:noFill/>
          </a:ln>
        </p:spPr>
      </p:pic>
      <p:pic>
        <p:nvPicPr>
          <p:cNvPr id="416" name="Google Shape;416;p42"/>
          <p:cNvPicPr preferRelativeResize="0"/>
          <p:nvPr/>
        </p:nvPicPr>
        <p:blipFill rotWithShape="1">
          <a:blip r:embed="rId4">
            <a:alphaModFix/>
          </a:blip>
          <a:srcRect b="0" l="0" r="0" t="0"/>
          <a:stretch/>
        </p:blipFill>
        <p:spPr>
          <a:xfrm>
            <a:off x="304800" y="5410200"/>
            <a:ext cx="1219200" cy="12192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3"/>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just">
              <a:lnSpc>
                <a:spcPct val="90000"/>
              </a:lnSpc>
              <a:spcBef>
                <a:spcPts val="0"/>
              </a:spcBef>
              <a:spcAft>
                <a:spcPts val="0"/>
              </a:spcAft>
              <a:buSzPts val="2400"/>
              <a:buChar char="*"/>
            </a:pPr>
            <a:r>
              <a:rPr lang="en-US"/>
              <a:t>Điều trị đa mô thức gồm phẫu thuật, hóa trị, xạ trị và điều trị nâng đỡ khác…trong đó phẫu thuật là phương pháp điều trị chủ yếu.</a:t>
            </a:r>
            <a:endParaRPr/>
          </a:p>
          <a:p>
            <a:pPr indent="-274320" lvl="0" marL="274320" rtl="0" algn="just">
              <a:lnSpc>
                <a:spcPct val="90000"/>
              </a:lnSpc>
              <a:spcBef>
                <a:spcPts val="480"/>
              </a:spcBef>
              <a:spcAft>
                <a:spcPts val="0"/>
              </a:spcAft>
              <a:buSzPts val="2400"/>
              <a:buChar char="*"/>
            </a:pPr>
            <a:r>
              <a:rPr lang="en-US"/>
              <a:t>Điều trị phối hợp (đa mô thức) vẫn còn nhiều tranh cãi và chưa có sự thống nhất.</a:t>
            </a:r>
            <a:endParaRPr/>
          </a:p>
          <a:p>
            <a:pPr indent="-274320" lvl="0" marL="274320" rtl="0" algn="just">
              <a:lnSpc>
                <a:spcPct val="90000"/>
              </a:lnSpc>
              <a:spcBef>
                <a:spcPts val="480"/>
              </a:spcBef>
              <a:spcAft>
                <a:spcPts val="0"/>
              </a:spcAft>
              <a:buSzPts val="2400"/>
              <a:buChar char="*"/>
            </a:pPr>
            <a:r>
              <a:rPr lang="en-US"/>
              <a:t>Điều trị hướng tới điều trị cá thể hóa -&gt; đòi hỏi sự đánh giá toàn diện, cũng như phối hợp đa chuyên khoa để đưa ra kế hoạch điều trị tốt nhất cho từng trường hợp.</a:t>
            </a:r>
            <a:endParaRPr/>
          </a:p>
          <a:p>
            <a:pPr indent="-121920" lvl="0" marL="274320" rtl="0" algn="l">
              <a:lnSpc>
                <a:spcPct val="90000"/>
              </a:lnSpc>
              <a:spcBef>
                <a:spcPts val="480"/>
              </a:spcBef>
              <a:spcAft>
                <a:spcPts val="0"/>
              </a:spcAft>
              <a:buSzPts val="2400"/>
              <a:buNone/>
            </a:pPr>
            <a:r>
              <a:t/>
            </a:r>
            <a:endParaRPr/>
          </a:p>
          <a:p>
            <a:pPr indent="0" lvl="0" marL="0" rtl="0" algn="l">
              <a:lnSpc>
                <a:spcPct val="90000"/>
              </a:lnSpc>
              <a:spcBef>
                <a:spcPts val="480"/>
              </a:spcBef>
              <a:spcAft>
                <a:spcPts val="0"/>
              </a:spcAft>
              <a:buSzPts val="2400"/>
              <a:buNone/>
            </a:pPr>
            <a:r>
              <a:t/>
            </a:r>
            <a:endParaRPr/>
          </a:p>
        </p:txBody>
      </p:sp>
      <p:sp>
        <p:nvSpPr>
          <p:cNvPr id="422" name="Google Shape;422;p43"/>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ĐIỀU TRỊ</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grpSp>
        <p:nvGrpSpPr>
          <p:cNvPr id="427" name="Google Shape;427;p44"/>
          <p:cNvGrpSpPr/>
          <p:nvPr/>
        </p:nvGrpSpPr>
        <p:grpSpPr>
          <a:xfrm>
            <a:off x="1324079" y="2058358"/>
            <a:ext cx="6665702" cy="3808082"/>
            <a:chOff x="562079" y="958"/>
            <a:chExt cx="6665702" cy="3808082"/>
          </a:xfrm>
        </p:grpSpPr>
        <p:sp>
          <p:nvSpPr>
            <p:cNvPr id="428" name="Google Shape;428;p44"/>
            <p:cNvSpPr/>
            <p:nvPr/>
          </p:nvSpPr>
          <p:spPr>
            <a:xfrm>
              <a:off x="5659664" y="2646036"/>
              <a:ext cx="261352" cy="716793"/>
            </a:xfrm>
            <a:custGeom>
              <a:rect b="b" l="l" r="r" t="t"/>
              <a:pathLst>
                <a:path extrusionOk="0" h="120000" w="120000">
                  <a:moveTo>
                    <a:pt x="0" y="0"/>
                  </a:moveTo>
                  <a:lnTo>
                    <a:pt x="0" y="120000"/>
                  </a:lnTo>
                  <a:lnTo>
                    <a:pt x="120000" y="120000"/>
                  </a:lnTo>
                </a:path>
              </a:pathLst>
            </a:custGeom>
            <a:noFill/>
            <a:ln cap="flat" cmpd="sng" w="15875">
              <a:solidFill>
                <a:srgbClr val="2BA4E2"/>
              </a:solidFill>
              <a:prstDash val="solid"/>
              <a:round/>
              <a:headEnd len="sm" w="sm" type="none"/>
              <a:tailEnd len="sm" w="sm" type="none"/>
            </a:ln>
          </p:spPr>
        </p:sp>
        <p:sp>
          <p:nvSpPr>
            <p:cNvPr id="429" name="Google Shape;429;p44"/>
            <p:cNvSpPr/>
            <p:nvPr/>
          </p:nvSpPr>
          <p:spPr>
            <a:xfrm>
              <a:off x="3894931" y="645200"/>
              <a:ext cx="2461674" cy="270581"/>
            </a:xfrm>
            <a:custGeom>
              <a:rect b="b" l="l" r="r" t="t"/>
              <a:pathLst>
                <a:path extrusionOk="0" h="120000" w="120000">
                  <a:moveTo>
                    <a:pt x="0" y="0"/>
                  </a:moveTo>
                  <a:lnTo>
                    <a:pt x="0" y="60000"/>
                  </a:lnTo>
                  <a:lnTo>
                    <a:pt x="120000" y="60000"/>
                  </a:lnTo>
                  <a:lnTo>
                    <a:pt x="120000" y="120000"/>
                  </a:lnTo>
                </a:path>
              </a:pathLst>
            </a:custGeom>
            <a:noFill/>
            <a:ln cap="flat" cmpd="sng" w="15875">
              <a:solidFill>
                <a:srgbClr val="238FC8"/>
              </a:solidFill>
              <a:prstDash val="solid"/>
              <a:round/>
              <a:headEnd len="sm" w="sm" type="none"/>
              <a:tailEnd len="sm" w="sm" type="none"/>
            </a:ln>
          </p:spPr>
        </p:sp>
        <p:sp>
          <p:nvSpPr>
            <p:cNvPr id="430" name="Google Shape;430;p44"/>
            <p:cNvSpPr/>
            <p:nvPr/>
          </p:nvSpPr>
          <p:spPr>
            <a:xfrm>
              <a:off x="3138032" y="2633808"/>
              <a:ext cx="346135" cy="592702"/>
            </a:xfrm>
            <a:custGeom>
              <a:rect b="b" l="l" r="r" t="t"/>
              <a:pathLst>
                <a:path extrusionOk="0" h="120000" w="120000">
                  <a:moveTo>
                    <a:pt x="0" y="0"/>
                  </a:moveTo>
                  <a:lnTo>
                    <a:pt x="0" y="120000"/>
                  </a:lnTo>
                  <a:lnTo>
                    <a:pt x="120000" y="120000"/>
                  </a:lnTo>
                </a:path>
              </a:pathLst>
            </a:custGeom>
            <a:noFill/>
            <a:ln cap="flat" cmpd="sng" w="15875">
              <a:solidFill>
                <a:srgbClr val="2BA4E2"/>
              </a:solidFill>
              <a:prstDash val="solid"/>
              <a:round/>
              <a:headEnd len="sm" w="sm" type="none"/>
              <a:tailEnd len="sm" w="sm" type="none"/>
            </a:ln>
          </p:spPr>
        </p:sp>
        <p:sp>
          <p:nvSpPr>
            <p:cNvPr id="431" name="Google Shape;431;p44"/>
            <p:cNvSpPr/>
            <p:nvPr/>
          </p:nvSpPr>
          <p:spPr>
            <a:xfrm>
              <a:off x="3894931" y="645200"/>
              <a:ext cx="166130" cy="270581"/>
            </a:xfrm>
            <a:custGeom>
              <a:rect b="b" l="l" r="r" t="t"/>
              <a:pathLst>
                <a:path extrusionOk="0" h="120000" w="120000">
                  <a:moveTo>
                    <a:pt x="0" y="0"/>
                  </a:moveTo>
                  <a:lnTo>
                    <a:pt x="0" y="60000"/>
                  </a:lnTo>
                  <a:lnTo>
                    <a:pt x="120000" y="60000"/>
                  </a:lnTo>
                  <a:lnTo>
                    <a:pt x="120000" y="120000"/>
                  </a:lnTo>
                </a:path>
              </a:pathLst>
            </a:custGeom>
            <a:noFill/>
            <a:ln cap="flat" cmpd="sng" w="15875">
              <a:solidFill>
                <a:srgbClr val="238FC8"/>
              </a:solidFill>
              <a:prstDash val="solid"/>
              <a:round/>
              <a:headEnd len="sm" w="sm" type="none"/>
              <a:tailEnd len="sm" w="sm" type="none"/>
            </a:ln>
          </p:spPr>
        </p:sp>
        <p:sp>
          <p:nvSpPr>
            <p:cNvPr id="432" name="Google Shape;432;p44"/>
            <p:cNvSpPr/>
            <p:nvPr/>
          </p:nvSpPr>
          <p:spPr>
            <a:xfrm>
              <a:off x="769541" y="2568984"/>
              <a:ext cx="311192" cy="592702"/>
            </a:xfrm>
            <a:custGeom>
              <a:rect b="b" l="l" r="r" t="t"/>
              <a:pathLst>
                <a:path extrusionOk="0" h="120000" w="120000">
                  <a:moveTo>
                    <a:pt x="0" y="0"/>
                  </a:moveTo>
                  <a:lnTo>
                    <a:pt x="0" y="120000"/>
                  </a:lnTo>
                  <a:lnTo>
                    <a:pt x="120000" y="120000"/>
                  </a:lnTo>
                </a:path>
              </a:pathLst>
            </a:custGeom>
            <a:noFill/>
            <a:ln cap="flat" cmpd="sng" w="15875">
              <a:solidFill>
                <a:srgbClr val="2BA4E2"/>
              </a:solidFill>
              <a:prstDash val="solid"/>
              <a:round/>
              <a:headEnd len="sm" w="sm" type="none"/>
              <a:tailEnd len="sm" w="sm" type="none"/>
            </a:ln>
          </p:spPr>
        </p:sp>
        <p:sp>
          <p:nvSpPr>
            <p:cNvPr id="433" name="Google Shape;433;p44"/>
            <p:cNvSpPr/>
            <p:nvPr/>
          </p:nvSpPr>
          <p:spPr>
            <a:xfrm>
              <a:off x="1599386" y="645200"/>
              <a:ext cx="2295544" cy="270581"/>
            </a:xfrm>
            <a:custGeom>
              <a:rect b="b" l="l" r="r" t="t"/>
              <a:pathLst>
                <a:path extrusionOk="0" h="120000" w="120000">
                  <a:moveTo>
                    <a:pt x="120000" y="0"/>
                  </a:moveTo>
                  <a:lnTo>
                    <a:pt x="120000" y="60000"/>
                  </a:lnTo>
                  <a:lnTo>
                    <a:pt x="0" y="60000"/>
                  </a:lnTo>
                  <a:lnTo>
                    <a:pt x="0" y="120000"/>
                  </a:lnTo>
                </a:path>
              </a:pathLst>
            </a:custGeom>
            <a:noFill/>
            <a:ln cap="flat" cmpd="sng" w="15875">
              <a:solidFill>
                <a:srgbClr val="238FC8"/>
              </a:solidFill>
              <a:prstDash val="solid"/>
              <a:round/>
              <a:headEnd len="sm" w="sm" type="none"/>
              <a:tailEnd len="sm" w="sm" type="none"/>
            </a:ln>
          </p:spPr>
        </p:sp>
        <p:sp>
          <p:nvSpPr>
            <p:cNvPr id="434" name="Google Shape;434;p44"/>
            <p:cNvSpPr/>
            <p:nvPr/>
          </p:nvSpPr>
          <p:spPr>
            <a:xfrm>
              <a:off x="2995929" y="958"/>
              <a:ext cx="1798002" cy="644242"/>
            </a:xfrm>
            <a:prstGeom prst="rect">
              <a:avLst/>
            </a:prstGeom>
            <a:solidFill>
              <a:srgbClr val="30B6FB"/>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4"/>
            <p:cNvSpPr txBox="1"/>
            <p:nvPr/>
          </p:nvSpPr>
          <p:spPr>
            <a:xfrm>
              <a:off x="2995929" y="958"/>
              <a:ext cx="1798002" cy="644242"/>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None/>
              </a:pPr>
              <a:r>
                <a:rPr b="0" i="0" lang="en-US" sz="1100">
                  <a:solidFill>
                    <a:schemeClr val="lt1"/>
                  </a:solidFill>
                  <a:latin typeface="Times New Roman"/>
                  <a:ea typeface="Times New Roman"/>
                  <a:cs typeface="Times New Roman"/>
                  <a:sym typeface="Times New Roman"/>
                </a:rPr>
                <a:t>Ung thư trực tràng</a:t>
              </a:r>
              <a:endParaRPr/>
            </a:p>
          </p:txBody>
        </p:sp>
        <p:sp>
          <p:nvSpPr>
            <p:cNvPr id="436" name="Google Shape;436;p44"/>
            <p:cNvSpPr/>
            <p:nvPr/>
          </p:nvSpPr>
          <p:spPr>
            <a:xfrm>
              <a:off x="562079" y="915782"/>
              <a:ext cx="2074614" cy="1653202"/>
            </a:xfrm>
            <a:prstGeom prst="rect">
              <a:avLst/>
            </a:prstGeom>
            <a:solidFill>
              <a:srgbClr val="30B6FB"/>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4"/>
            <p:cNvSpPr txBox="1"/>
            <p:nvPr/>
          </p:nvSpPr>
          <p:spPr>
            <a:xfrm>
              <a:off x="562079" y="915782"/>
              <a:ext cx="2074614" cy="1653202"/>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None/>
              </a:pPr>
              <a:r>
                <a:rPr b="0" i="0" lang="en-US" sz="1100">
                  <a:solidFill>
                    <a:schemeClr val="lt1"/>
                  </a:solidFill>
                  <a:latin typeface="Times New Roman"/>
                  <a:ea typeface="Times New Roman"/>
                  <a:cs typeface="Times New Roman"/>
                  <a:sym typeface="Times New Roman"/>
                </a:rPr>
                <a:t>Nguy cơ thấp </a:t>
              </a:r>
              <a:br>
                <a:rPr b="0" i="0" lang="en-US" sz="1100">
                  <a:solidFill>
                    <a:schemeClr val="lt1"/>
                  </a:solidFill>
                  <a:latin typeface="Times New Roman"/>
                  <a:ea typeface="Times New Roman"/>
                  <a:cs typeface="Times New Roman"/>
                  <a:sym typeface="Times New Roman"/>
                </a:rPr>
              </a:br>
              <a:r>
                <a:rPr b="0" i="0" lang="en-US" sz="1100">
                  <a:solidFill>
                    <a:schemeClr val="lt1"/>
                  </a:solidFill>
                  <a:latin typeface="Times New Roman"/>
                  <a:ea typeface="Times New Roman"/>
                  <a:cs typeface="Times New Roman"/>
                  <a:sym typeface="Times New Roman"/>
                </a:rPr>
                <a:t>cT1-T2,N0</a:t>
              </a:r>
              <a:endParaRPr/>
            </a:p>
            <a:p>
              <a:pPr indent="0" lvl="0" marL="0" marR="0" rtl="0" algn="ctr">
                <a:lnSpc>
                  <a:spcPct val="90000"/>
                </a:lnSpc>
                <a:spcBef>
                  <a:spcPts val="385"/>
                </a:spcBef>
                <a:spcAft>
                  <a:spcPts val="0"/>
                </a:spcAft>
                <a:buNone/>
              </a:pPr>
              <a:r>
                <a:rPr b="0" i="0" lang="en-US" sz="1100">
                  <a:solidFill>
                    <a:schemeClr val="lt1"/>
                  </a:solidFill>
                  <a:latin typeface="Times New Roman"/>
                  <a:ea typeface="Times New Roman"/>
                  <a:cs typeface="Times New Roman"/>
                  <a:sym typeface="Times New Roman"/>
                </a:rPr>
                <a:t>cT3a, N1 u cao</a:t>
              </a:r>
              <a:br>
                <a:rPr b="0" i="0" lang="en-US" sz="1100">
                  <a:solidFill>
                    <a:schemeClr val="lt1"/>
                  </a:solidFill>
                  <a:latin typeface="Times New Roman"/>
                  <a:ea typeface="Times New Roman"/>
                  <a:cs typeface="Times New Roman"/>
                  <a:sym typeface="Times New Roman"/>
                </a:rPr>
              </a:br>
              <a:r>
                <a:rPr b="0" i="0" lang="en-US" sz="1100">
                  <a:solidFill>
                    <a:schemeClr val="lt1"/>
                  </a:solidFill>
                  <a:latin typeface="Times New Roman"/>
                  <a:ea typeface="Times New Roman"/>
                  <a:cs typeface="Times New Roman"/>
                  <a:sym typeface="Times New Roman"/>
                </a:rPr>
                <a:t>Xâm lấn mạch máu(-)</a:t>
              </a:r>
              <a:br>
                <a:rPr b="0" i="0" lang="en-US" sz="1100">
                  <a:solidFill>
                    <a:schemeClr val="lt1"/>
                  </a:solidFill>
                  <a:latin typeface="Times New Roman"/>
                  <a:ea typeface="Times New Roman"/>
                  <a:cs typeface="Times New Roman"/>
                  <a:sym typeface="Times New Roman"/>
                </a:rPr>
              </a:br>
              <a:r>
                <a:rPr b="0" i="0" lang="en-US" sz="1100">
                  <a:solidFill>
                    <a:schemeClr val="lt1"/>
                  </a:solidFill>
                  <a:latin typeface="Times New Roman"/>
                  <a:ea typeface="Times New Roman"/>
                  <a:cs typeface="Times New Roman"/>
                  <a:sym typeface="Times New Roman"/>
                </a:rPr>
                <a:t>MRF(-)</a:t>
              </a:r>
              <a:endParaRPr/>
            </a:p>
          </p:txBody>
        </p:sp>
        <p:sp>
          <p:nvSpPr>
            <p:cNvPr id="438" name="Google Shape;438;p44"/>
            <p:cNvSpPr/>
            <p:nvPr/>
          </p:nvSpPr>
          <p:spPr>
            <a:xfrm>
              <a:off x="1080733" y="2839566"/>
              <a:ext cx="1288484" cy="644242"/>
            </a:xfrm>
            <a:prstGeom prst="rect">
              <a:avLst/>
            </a:prstGeom>
            <a:solidFill>
              <a:srgbClr val="30B6FB"/>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4"/>
            <p:cNvSpPr txBox="1"/>
            <p:nvPr/>
          </p:nvSpPr>
          <p:spPr>
            <a:xfrm>
              <a:off x="1080733" y="2839566"/>
              <a:ext cx="1288484" cy="644242"/>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None/>
              </a:pPr>
              <a:r>
                <a:rPr b="0" i="0" lang="en-US" sz="1100">
                  <a:solidFill>
                    <a:schemeClr val="lt1"/>
                  </a:solidFill>
                  <a:latin typeface="Times New Roman"/>
                  <a:ea typeface="Times New Roman"/>
                  <a:cs typeface="Times New Roman"/>
                  <a:sym typeface="Times New Roman"/>
                </a:rPr>
                <a:t>Phãu thuật</a:t>
              </a:r>
              <a:endParaRPr/>
            </a:p>
          </p:txBody>
        </p:sp>
        <p:sp>
          <p:nvSpPr>
            <p:cNvPr id="440" name="Google Shape;440;p44"/>
            <p:cNvSpPr/>
            <p:nvPr/>
          </p:nvSpPr>
          <p:spPr>
            <a:xfrm>
              <a:off x="2907275" y="915782"/>
              <a:ext cx="2307572" cy="1718026"/>
            </a:xfrm>
            <a:prstGeom prst="rect">
              <a:avLst/>
            </a:prstGeom>
            <a:solidFill>
              <a:srgbClr val="30B6FB"/>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4"/>
            <p:cNvSpPr txBox="1"/>
            <p:nvPr/>
          </p:nvSpPr>
          <p:spPr>
            <a:xfrm>
              <a:off x="2907275" y="915782"/>
              <a:ext cx="2307572" cy="1718026"/>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None/>
              </a:pPr>
              <a:r>
                <a:rPr b="0" i="0" lang="en-US" sz="1100">
                  <a:solidFill>
                    <a:schemeClr val="lt1"/>
                  </a:solidFill>
                  <a:latin typeface="Times New Roman"/>
                  <a:ea typeface="Times New Roman"/>
                  <a:cs typeface="Times New Roman"/>
                  <a:sym typeface="Times New Roman"/>
                </a:rPr>
                <a:t>Nguy cơ trung bình</a:t>
              </a:r>
              <a:br>
                <a:rPr b="0" i="0" lang="en-US" sz="1100">
                  <a:solidFill>
                    <a:schemeClr val="lt1"/>
                  </a:solidFill>
                  <a:latin typeface="Times New Roman"/>
                  <a:ea typeface="Times New Roman"/>
                  <a:cs typeface="Times New Roman"/>
                  <a:sym typeface="Times New Roman"/>
                </a:rPr>
              </a:br>
              <a:r>
                <a:rPr b="0" i="0" lang="en-US" sz="1100">
                  <a:solidFill>
                    <a:schemeClr val="lt1"/>
                  </a:solidFill>
                  <a:latin typeface="Times New Roman"/>
                  <a:ea typeface="Times New Roman"/>
                  <a:cs typeface="Times New Roman"/>
                  <a:sym typeface="Times New Roman"/>
                </a:rPr>
                <a:t>cT2 rất thấp,cT3 MRF(-)</a:t>
              </a:r>
              <a:endParaRPr/>
            </a:p>
            <a:p>
              <a:pPr indent="0" lvl="0" marL="0" marR="0" rtl="0" algn="ctr">
                <a:lnSpc>
                  <a:spcPct val="90000"/>
                </a:lnSpc>
                <a:spcBef>
                  <a:spcPts val="385"/>
                </a:spcBef>
                <a:spcAft>
                  <a:spcPts val="0"/>
                </a:spcAft>
                <a:buNone/>
              </a:pPr>
              <a:r>
                <a:rPr b="0" i="0" lang="en-US" sz="1100">
                  <a:solidFill>
                    <a:schemeClr val="lt1"/>
                  </a:solidFill>
                  <a:latin typeface="Times New Roman"/>
                  <a:ea typeface="Times New Roman"/>
                  <a:cs typeface="Times New Roman"/>
                  <a:sym typeface="Times New Roman"/>
                </a:rPr>
                <a:t>N1-2</a:t>
              </a:r>
              <a:endParaRPr/>
            </a:p>
            <a:p>
              <a:pPr indent="0" lvl="0" marL="0" marR="0" rtl="0" algn="ctr">
                <a:lnSpc>
                  <a:spcPct val="90000"/>
                </a:lnSpc>
                <a:spcBef>
                  <a:spcPts val="385"/>
                </a:spcBef>
                <a:spcAft>
                  <a:spcPts val="0"/>
                </a:spcAft>
                <a:buNone/>
              </a:pPr>
              <a:r>
                <a:rPr b="0" i="0" lang="en-US" sz="1100">
                  <a:solidFill>
                    <a:schemeClr val="lt1"/>
                  </a:solidFill>
                  <a:latin typeface="Times New Roman"/>
                  <a:ea typeface="Times New Roman"/>
                  <a:cs typeface="Times New Roman"/>
                  <a:sym typeface="Times New Roman"/>
                </a:rPr>
                <a:t>Xâm lấn mạch máu(+)</a:t>
              </a:r>
              <a:endParaRPr/>
            </a:p>
          </p:txBody>
        </p:sp>
        <p:sp>
          <p:nvSpPr>
            <p:cNvPr id="442" name="Google Shape;442;p44"/>
            <p:cNvSpPr/>
            <p:nvPr/>
          </p:nvSpPr>
          <p:spPr>
            <a:xfrm>
              <a:off x="3484168" y="2904390"/>
              <a:ext cx="1288484" cy="644242"/>
            </a:xfrm>
            <a:prstGeom prst="rect">
              <a:avLst/>
            </a:prstGeom>
            <a:solidFill>
              <a:srgbClr val="30B6FB"/>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4"/>
            <p:cNvSpPr txBox="1"/>
            <p:nvPr/>
          </p:nvSpPr>
          <p:spPr>
            <a:xfrm>
              <a:off x="3484168" y="2904390"/>
              <a:ext cx="1288484" cy="644242"/>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None/>
              </a:pPr>
              <a:r>
                <a:rPr b="0" i="0" lang="en-US" sz="1100">
                  <a:solidFill>
                    <a:schemeClr val="lt1"/>
                  </a:solidFill>
                  <a:latin typeface="Times New Roman"/>
                  <a:ea typeface="Times New Roman"/>
                  <a:cs typeface="Times New Roman"/>
                  <a:sym typeface="Times New Roman"/>
                </a:rPr>
                <a:t>Xạ trị trước mổ</a:t>
              </a:r>
              <a:br>
                <a:rPr b="0" i="0" lang="en-US" sz="1100">
                  <a:solidFill>
                    <a:schemeClr val="lt1"/>
                  </a:solidFill>
                  <a:latin typeface="Times New Roman"/>
                  <a:ea typeface="Times New Roman"/>
                  <a:cs typeface="Times New Roman"/>
                  <a:sym typeface="Times New Roman"/>
                </a:rPr>
              </a:br>
              <a:r>
                <a:rPr b="0" i="0" lang="en-US" sz="1100">
                  <a:solidFill>
                    <a:schemeClr val="lt1"/>
                  </a:solidFill>
                  <a:latin typeface="Times New Roman"/>
                  <a:ea typeface="Times New Roman"/>
                  <a:cs typeface="Times New Roman"/>
                  <a:sym typeface="Times New Roman"/>
                </a:rPr>
                <a:t>Phẫu thuật</a:t>
              </a:r>
              <a:br>
                <a:rPr b="0" i="0" lang="en-US" sz="1100">
                  <a:solidFill>
                    <a:schemeClr val="lt1"/>
                  </a:solidFill>
                  <a:latin typeface="Times New Roman"/>
                  <a:ea typeface="Times New Roman"/>
                  <a:cs typeface="Times New Roman"/>
                  <a:sym typeface="Times New Roman"/>
                </a:rPr>
              </a:br>
              <a:r>
                <a:rPr b="0" i="0" lang="en-US" sz="1100">
                  <a:solidFill>
                    <a:schemeClr val="lt1"/>
                  </a:solidFill>
                  <a:latin typeface="Times New Roman"/>
                  <a:ea typeface="Times New Roman"/>
                  <a:cs typeface="Times New Roman"/>
                  <a:sym typeface="Times New Roman"/>
                </a:rPr>
                <a:t>Hóa trị sau mổ</a:t>
              </a:r>
              <a:endParaRPr/>
            </a:p>
          </p:txBody>
        </p:sp>
        <p:sp>
          <p:nvSpPr>
            <p:cNvPr id="444" name="Google Shape;444;p44"/>
            <p:cNvSpPr/>
            <p:nvPr/>
          </p:nvSpPr>
          <p:spPr>
            <a:xfrm>
              <a:off x="5485429" y="915782"/>
              <a:ext cx="1742352" cy="1730253"/>
            </a:xfrm>
            <a:prstGeom prst="rect">
              <a:avLst/>
            </a:prstGeom>
            <a:solidFill>
              <a:srgbClr val="30B6FB"/>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4"/>
            <p:cNvSpPr txBox="1"/>
            <p:nvPr/>
          </p:nvSpPr>
          <p:spPr>
            <a:xfrm>
              <a:off x="5485429" y="915782"/>
              <a:ext cx="1742352" cy="1730253"/>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None/>
              </a:pPr>
              <a:r>
                <a:rPr b="0" i="0" lang="en-US" sz="1100">
                  <a:solidFill>
                    <a:schemeClr val="lt1"/>
                  </a:solidFill>
                  <a:latin typeface="Times New Roman"/>
                  <a:ea typeface="Times New Roman"/>
                  <a:cs typeface="Times New Roman"/>
                  <a:sym typeface="Times New Roman"/>
                </a:rPr>
                <a:t>Nguy cơ cao</a:t>
              </a:r>
              <a:br>
                <a:rPr b="0" i="0" lang="en-US" sz="1100">
                  <a:solidFill>
                    <a:schemeClr val="lt1"/>
                  </a:solidFill>
                  <a:latin typeface="Times New Roman"/>
                  <a:ea typeface="Times New Roman"/>
                  <a:cs typeface="Times New Roman"/>
                  <a:sym typeface="Times New Roman"/>
                </a:rPr>
              </a:br>
              <a:r>
                <a:rPr b="0" i="0" lang="en-US" sz="1100">
                  <a:solidFill>
                    <a:schemeClr val="lt1"/>
                  </a:solidFill>
                  <a:latin typeface="Times New Roman"/>
                  <a:ea typeface="Times New Roman"/>
                  <a:cs typeface="Times New Roman"/>
                  <a:sym typeface="Times New Roman"/>
                </a:rPr>
                <a:t>cT4</a:t>
              </a:r>
              <a:br>
                <a:rPr b="0" i="0" lang="en-US" sz="1100">
                  <a:solidFill>
                    <a:schemeClr val="lt1"/>
                  </a:solidFill>
                  <a:latin typeface="Times New Roman"/>
                  <a:ea typeface="Times New Roman"/>
                  <a:cs typeface="Times New Roman"/>
                  <a:sym typeface="Times New Roman"/>
                </a:rPr>
              </a:br>
              <a:r>
                <a:rPr b="0" i="0" lang="en-US" sz="1100">
                  <a:solidFill>
                    <a:schemeClr val="lt1"/>
                  </a:solidFill>
                  <a:latin typeface="Times New Roman"/>
                  <a:ea typeface="Times New Roman"/>
                  <a:cs typeface="Times New Roman"/>
                  <a:sym typeface="Times New Roman"/>
                </a:rPr>
                <a:t>cT3 MRF(+)</a:t>
              </a:r>
              <a:endParaRPr/>
            </a:p>
            <a:p>
              <a:pPr indent="0" lvl="0" marL="0" marR="0" rtl="0" algn="ctr">
                <a:lnSpc>
                  <a:spcPct val="90000"/>
                </a:lnSpc>
                <a:spcBef>
                  <a:spcPts val="385"/>
                </a:spcBef>
                <a:spcAft>
                  <a:spcPts val="0"/>
                </a:spcAft>
                <a:buNone/>
              </a:pPr>
              <a:r>
                <a:rPr b="0" i="0" lang="en-US" sz="1100">
                  <a:solidFill>
                    <a:schemeClr val="lt1"/>
                  </a:solidFill>
                  <a:latin typeface="Times New Roman"/>
                  <a:ea typeface="Times New Roman"/>
                  <a:cs typeface="Times New Roman"/>
                  <a:sym typeface="Times New Roman"/>
                </a:rPr>
                <a:t>Hạch chậu bên(+)</a:t>
              </a:r>
              <a:br>
                <a:rPr b="0" i="0" lang="en-US" sz="1100">
                  <a:solidFill>
                    <a:schemeClr val="lt1"/>
                  </a:solidFill>
                  <a:latin typeface="Times New Roman"/>
                  <a:ea typeface="Times New Roman"/>
                  <a:cs typeface="Times New Roman"/>
                  <a:sym typeface="Times New Roman"/>
                </a:rPr>
              </a:br>
              <a:endParaRPr b="0" i="0" sz="1100">
                <a:solidFill>
                  <a:schemeClr val="lt1"/>
                </a:solidFill>
                <a:latin typeface="Times New Roman"/>
                <a:ea typeface="Times New Roman"/>
                <a:cs typeface="Times New Roman"/>
                <a:sym typeface="Times New Roman"/>
              </a:endParaRPr>
            </a:p>
          </p:txBody>
        </p:sp>
        <p:sp>
          <p:nvSpPr>
            <p:cNvPr id="446" name="Google Shape;446;p44"/>
            <p:cNvSpPr/>
            <p:nvPr/>
          </p:nvSpPr>
          <p:spPr>
            <a:xfrm>
              <a:off x="5921017" y="2916617"/>
              <a:ext cx="1288484" cy="892423"/>
            </a:xfrm>
            <a:prstGeom prst="rect">
              <a:avLst/>
            </a:prstGeom>
            <a:solidFill>
              <a:srgbClr val="30B6FB"/>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4"/>
            <p:cNvSpPr txBox="1"/>
            <p:nvPr/>
          </p:nvSpPr>
          <p:spPr>
            <a:xfrm>
              <a:off x="5921017" y="2916617"/>
              <a:ext cx="1288484" cy="892423"/>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None/>
              </a:pPr>
              <a:r>
                <a:rPr b="0" i="0" lang="en-US" sz="1100">
                  <a:solidFill>
                    <a:schemeClr val="lt1"/>
                  </a:solidFill>
                  <a:latin typeface="Times New Roman"/>
                  <a:ea typeface="Times New Roman"/>
                  <a:cs typeface="Times New Roman"/>
                  <a:sym typeface="Times New Roman"/>
                </a:rPr>
                <a:t>Hóa xạ trị trước mổ</a:t>
              </a:r>
              <a:br>
                <a:rPr b="0" i="0" lang="en-US" sz="1100">
                  <a:solidFill>
                    <a:schemeClr val="lt1"/>
                  </a:solidFill>
                  <a:latin typeface="Times New Roman"/>
                  <a:ea typeface="Times New Roman"/>
                  <a:cs typeface="Times New Roman"/>
                  <a:sym typeface="Times New Roman"/>
                </a:rPr>
              </a:br>
              <a:r>
                <a:rPr b="0" i="0" lang="en-US" sz="1100">
                  <a:solidFill>
                    <a:schemeClr val="lt1"/>
                  </a:solidFill>
                  <a:latin typeface="Times New Roman"/>
                  <a:ea typeface="Times New Roman"/>
                  <a:cs typeface="Times New Roman"/>
                  <a:sym typeface="Times New Roman"/>
                </a:rPr>
                <a:t>Phẫu thuật</a:t>
              </a:r>
              <a:br>
                <a:rPr b="0" i="0" lang="en-US" sz="1100">
                  <a:solidFill>
                    <a:schemeClr val="lt1"/>
                  </a:solidFill>
                  <a:latin typeface="Times New Roman"/>
                  <a:ea typeface="Times New Roman"/>
                  <a:cs typeface="Times New Roman"/>
                  <a:sym typeface="Times New Roman"/>
                </a:rPr>
              </a:br>
              <a:r>
                <a:rPr b="0" i="0" lang="en-US" sz="1100">
                  <a:solidFill>
                    <a:schemeClr val="lt1"/>
                  </a:solidFill>
                  <a:latin typeface="Times New Roman"/>
                  <a:ea typeface="Times New Roman"/>
                  <a:cs typeface="Times New Roman"/>
                  <a:sym typeface="Times New Roman"/>
                </a:rPr>
                <a:t>Hóa trị sau mổ</a:t>
              </a:r>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5"/>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3600"/>
              <a:buNone/>
            </a:pPr>
            <a:r>
              <a:rPr b="1" lang="en-US" sz="3600"/>
              <a:t>PHẪU THUẬT TRONG UNG THƯ TRỰC TRÀNG</a:t>
            </a:r>
            <a:endParaRPr b="1" sz="3600"/>
          </a:p>
        </p:txBody>
      </p:sp>
      <p:sp>
        <p:nvSpPr>
          <p:cNvPr id="453" name="Google Shape;453;p45"/>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t/>
            </a:r>
            <a:endParaRPr/>
          </a:p>
        </p:txBody>
      </p:sp>
      <p:pic>
        <p:nvPicPr>
          <p:cNvPr id="454" name="Google Shape;454;p45"/>
          <p:cNvPicPr preferRelativeResize="0"/>
          <p:nvPr/>
        </p:nvPicPr>
        <p:blipFill rotWithShape="1">
          <a:blip r:embed="rId3">
            <a:alphaModFix/>
          </a:blip>
          <a:srcRect b="0" l="0" r="0" t="0"/>
          <a:stretch/>
        </p:blipFill>
        <p:spPr>
          <a:xfrm>
            <a:off x="526473" y="5084618"/>
            <a:ext cx="1219200" cy="12192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6"/>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19" lvl="1" marL="576263" rtl="0" algn="just">
              <a:spcBef>
                <a:spcPts val="0"/>
              </a:spcBef>
              <a:spcAft>
                <a:spcPts val="0"/>
              </a:spcAft>
              <a:buSzPts val="2800"/>
              <a:buChar char="*"/>
            </a:pPr>
            <a:r>
              <a:rPr lang="en-US" sz="2800"/>
              <a:t>Ung thư T1, N0</a:t>
            </a:r>
            <a:endParaRPr/>
          </a:p>
          <a:p>
            <a:pPr indent="-274319" lvl="1" marL="576263" rtl="0" algn="just">
              <a:spcBef>
                <a:spcPts val="560"/>
              </a:spcBef>
              <a:spcAft>
                <a:spcPts val="0"/>
              </a:spcAft>
              <a:buSzPts val="2800"/>
              <a:buChar char="*"/>
            </a:pPr>
            <a:r>
              <a:rPr lang="en-US" sz="2800"/>
              <a:t>Độ mô học 1, 2</a:t>
            </a:r>
            <a:endParaRPr/>
          </a:p>
          <a:p>
            <a:pPr indent="-274319" lvl="1" marL="576263" rtl="0" algn="just">
              <a:spcBef>
                <a:spcPts val="560"/>
              </a:spcBef>
              <a:spcAft>
                <a:spcPts val="0"/>
              </a:spcAft>
              <a:buSzPts val="2800"/>
              <a:buChar char="*"/>
            </a:pPr>
            <a:r>
              <a:rPr lang="en-US" sz="2800"/>
              <a:t>Vi thể không xâm lấn mạch máu</a:t>
            </a:r>
            <a:endParaRPr sz="2800"/>
          </a:p>
          <a:p>
            <a:pPr indent="-274319" lvl="1" marL="576263" rtl="0" algn="just">
              <a:spcBef>
                <a:spcPts val="560"/>
              </a:spcBef>
              <a:spcAft>
                <a:spcPts val="0"/>
              </a:spcAft>
              <a:buSzPts val="2800"/>
              <a:buChar char="*"/>
            </a:pPr>
            <a:r>
              <a:rPr lang="en-US" sz="2800"/>
              <a:t>Đặc điểm thuận lợi: u nhỏ hơn 30% chu vi ruột, u &lt; 3cm, diện cắt &gt; 2mm, di động, u thấp (trực tràng giữa-dưới).</a:t>
            </a:r>
            <a:endParaRPr/>
          </a:p>
          <a:p>
            <a:pPr indent="-121920" lvl="0" marL="274320" rtl="0" algn="l">
              <a:spcBef>
                <a:spcPts val="480"/>
              </a:spcBef>
              <a:spcAft>
                <a:spcPts val="0"/>
              </a:spcAft>
              <a:buSzPts val="2400"/>
              <a:buNone/>
            </a:pPr>
            <a:r>
              <a:t/>
            </a:r>
            <a:endParaRPr/>
          </a:p>
        </p:txBody>
      </p:sp>
      <p:sp>
        <p:nvSpPr>
          <p:cNvPr id="460" name="Google Shape;460;p46"/>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CẮT BỎ U TẠI CHỖ</a:t>
            </a:r>
            <a:br>
              <a:rPr lang="en-US" sz="3959"/>
            </a:br>
            <a:r>
              <a:rPr lang="en-US" sz="3959"/>
              <a:t>- CHỈ ĐỊNH -</a:t>
            </a:r>
            <a:endParaRPr sz="3959"/>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7"/>
          <p:cNvSpPr txBox="1"/>
          <p:nvPr>
            <p:ph idx="1" type="body"/>
          </p:nvPr>
        </p:nvSpPr>
        <p:spPr>
          <a:xfrm>
            <a:off x="838200" y="2819400"/>
            <a:ext cx="7408333" cy="3450696"/>
          </a:xfrm>
          <a:prstGeom prst="rect">
            <a:avLst/>
          </a:prstGeom>
          <a:noFill/>
          <a:ln>
            <a:noFill/>
          </a:ln>
        </p:spPr>
        <p:txBody>
          <a:bodyPr anchorCtr="0" anchor="t" bIns="45700" lIns="91425" spcFirstLastPara="1" rIns="91425" wrap="square" tIns="45700">
            <a:normAutofit/>
          </a:bodyPr>
          <a:lstStyle/>
          <a:p>
            <a:pPr indent="-274319" lvl="1" marL="576263" rtl="0" algn="just">
              <a:spcBef>
                <a:spcPts val="0"/>
              </a:spcBef>
              <a:spcAft>
                <a:spcPts val="0"/>
              </a:spcAft>
              <a:buSzPts val="2200"/>
              <a:buChar char="*"/>
            </a:pPr>
            <a:r>
              <a:rPr lang="en-US"/>
              <a:t>Cắt qua nội soi tiêu hóa: cắt polyp(polypectomy), cắt niêm mạc (EMR), cắt dưới niêm mạc (ERD).</a:t>
            </a:r>
            <a:endParaRPr/>
          </a:p>
          <a:p>
            <a:pPr indent="-274319" lvl="1" marL="576263" rtl="0" algn="just">
              <a:spcBef>
                <a:spcPts val="440"/>
              </a:spcBef>
              <a:spcAft>
                <a:spcPts val="0"/>
              </a:spcAft>
              <a:buSzPts val="2200"/>
              <a:buChar char="*"/>
            </a:pPr>
            <a:r>
              <a:rPr lang="en-US"/>
              <a:t>Cắt u qua ngả hậu môn (TAE): phẫu thuật Fairve.</a:t>
            </a:r>
            <a:endParaRPr/>
          </a:p>
          <a:p>
            <a:pPr indent="-274319" lvl="1" marL="576263" rtl="0" algn="just">
              <a:spcBef>
                <a:spcPts val="440"/>
              </a:spcBef>
              <a:spcAft>
                <a:spcPts val="0"/>
              </a:spcAft>
              <a:buSzPts val="2200"/>
              <a:buChar char="*"/>
            </a:pPr>
            <a:r>
              <a:rPr lang="en-US"/>
              <a:t>Nhóm PTNS cắt u qua ngả hậu môn : nhiều tên gọi, phụ thuốc vào hệ thống sử dụng. Nguyên tắc chung là sử dụng hệ thống nội soi  và các dụng cụ nội soi ổ bụng với đường tiếp cận ngả hậu môn để cắt u.</a:t>
            </a:r>
            <a:endParaRPr/>
          </a:p>
          <a:p>
            <a:pPr indent="-274319" lvl="1" marL="576263" rtl="0" algn="just">
              <a:spcBef>
                <a:spcPts val="440"/>
              </a:spcBef>
              <a:spcAft>
                <a:spcPts val="0"/>
              </a:spcAft>
              <a:buSzPts val="2200"/>
              <a:buChar char="*"/>
            </a:pPr>
            <a:r>
              <a:rPr lang="en-US"/>
              <a:t>Nhóm phẫu thuật cắt ngả sau: gồm phẫu thuật Kraske, phẫu thuật York-Mason. Hiện nay ít sử dụng.</a:t>
            </a:r>
            <a:endParaRPr/>
          </a:p>
          <a:p>
            <a:pPr indent="-121920" lvl="0" marL="274320" rtl="0" algn="l">
              <a:spcBef>
                <a:spcPts val="480"/>
              </a:spcBef>
              <a:spcAft>
                <a:spcPts val="0"/>
              </a:spcAft>
              <a:buSzPts val="2400"/>
              <a:buNone/>
            </a:pPr>
            <a:r>
              <a:t/>
            </a:r>
            <a:endParaRPr/>
          </a:p>
          <a:p>
            <a:pPr indent="-121920" lvl="0" marL="274320" rtl="0" algn="l">
              <a:spcBef>
                <a:spcPts val="480"/>
              </a:spcBef>
              <a:spcAft>
                <a:spcPts val="0"/>
              </a:spcAft>
              <a:buSzPts val="2400"/>
              <a:buNone/>
            </a:pPr>
            <a:r>
              <a:t/>
            </a:r>
            <a:endParaRPr/>
          </a:p>
        </p:txBody>
      </p:sp>
      <p:sp>
        <p:nvSpPr>
          <p:cNvPr id="466" name="Google Shape;466;p47"/>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CẮT BỎ U TẠI CHỖ</a:t>
            </a:r>
            <a:br>
              <a:rPr lang="en-US" sz="3959"/>
            </a:br>
            <a:r>
              <a:rPr lang="en-US" sz="3959"/>
              <a:t>- PHƯƠNG PHÁP -</a:t>
            </a:r>
            <a:endParaRPr sz="3959"/>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8"/>
          <p:cNvSpPr txBox="1"/>
          <p:nvPr>
            <p:ph idx="1" type="body"/>
          </p:nvPr>
        </p:nvSpPr>
        <p:spPr>
          <a:xfrm>
            <a:off x="838200" y="2819400"/>
            <a:ext cx="7408333" cy="3450696"/>
          </a:xfrm>
          <a:prstGeom prst="rect">
            <a:avLst/>
          </a:prstGeom>
          <a:noFill/>
          <a:ln>
            <a:noFill/>
          </a:ln>
        </p:spPr>
        <p:txBody>
          <a:bodyPr anchorCtr="0" anchor="t" bIns="45700" lIns="91425" spcFirstLastPara="1" rIns="91425" wrap="square" tIns="45700">
            <a:normAutofit/>
          </a:bodyPr>
          <a:lstStyle/>
          <a:p>
            <a:pPr indent="-274319" lvl="1" marL="576263" rtl="0" algn="just">
              <a:spcBef>
                <a:spcPts val="0"/>
              </a:spcBef>
              <a:spcAft>
                <a:spcPts val="0"/>
              </a:spcAft>
              <a:buSzPts val="2400"/>
              <a:buChar char="*"/>
            </a:pPr>
            <a:r>
              <a:rPr lang="en-US" sz="2400"/>
              <a:t>Cắt bỏ rộng rãi khối u trực tràng và hạch vùng và các cơ quan xâm lấn (nếu được) bảo đảm lấy hết tế bào ung thư.</a:t>
            </a:r>
            <a:endParaRPr/>
          </a:p>
          <a:p>
            <a:pPr indent="-274319" lvl="1" marL="576263" rtl="0" algn="just">
              <a:spcBef>
                <a:spcPts val="480"/>
              </a:spcBef>
              <a:spcAft>
                <a:spcPts val="0"/>
              </a:spcAft>
              <a:buSzPts val="2400"/>
              <a:buChar char="*"/>
            </a:pPr>
            <a:r>
              <a:rPr lang="en-US" sz="2400"/>
              <a:t>Có thể phẫu thuật nội soi.</a:t>
            </a:r>
            <a:endParaRPr/>
          </a:p>
          <a:p>
            <a:pPr indent="-274319" lvl="1" marL="576263" rtl="0" algn="just">
              <a:spcBef>
                <a:spcPts val="480"/>
              </a:spcBef>
              <a:spcAft>
                <a:spcPts val="0"/>
              </a:spcAft>
              <a:buSzPts val="2400"/>
              <a:buChar char="*"/>
            </a:pPr>
            <a:r>
              <a:rPr lang="en-US" sz="2400"/>
              <a:t>Cắt toàn bộ mạc treo trực tràng điều trị di căn hạch.</a:t>
            </a:r>
            <a:endParaRPr/>
          </a:p>
          <a:p>
            <a:pPr indent="-274319" lvl="1" marL="576263" rtl="0" algn="just">
              <a:spcBef>
                <a:spcPts val="480"/>
              </a:spcBef>
              <a:spcAft>
                <a:spcPts val="0"/>
              </a:spcAft>
              <a:buSzPts val="2400"/>
              <a:buChar char="*"/>
            </a:pPr>
            <a:r>
              <a:rPr lang="en-US" sz="2400"/>
              <a:t>Phục hồi lưu thông ruột nếu có thể.</a:t>
            </a:r>
            <a:endParaRPr/>
          </a:p>
          <a:p>
            <a:pPr indent="-121920" lvl="0" marL="274320" rtl="0" algn="l">
              <a:spcBef>
                <a:spcPts val="480"/>
              </a:spcBef>
              <a:spcAft>
                <a:spcPts val="0"/>
              </a:spcAft>
              <a:buSzPts val="2400"/>
              <a:buNone/>
            </a:pPr>
            <a:r>
              <a:t/>
            </a:r>
            <a:endParaRPr/>
          </a:p>
        </p:txBody>
      </p:sp>
      <p:sp>
        <p:nvSpPr>
          <p:cNvPr id="472" name="Google Shape;472;p48"/>
          <p:cNvSpPr txBox="1"/>
          <p:nvPr>
            <p:ph type="title"/>
          </p:nvPr>
        </p:nvSpPr>
        <p:spPr>
          <a:xfrm>
            <a:off x="228600" y="533400"/>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240"/>
              <a:buFont typeface="Candara"/>
              <a:buNone/>
            </a:pPr>
            <a:r>
              <a:rPr lang="en-US" sz="3240"/>
              <a:t>PHẪU THUẬT NGẢ BỤNG CÓ BẢO TỒN CƠ THẮT</a:t>
            </a:r>
            <a:br>
              <a:rPr lang="en-US" sz="3240"/>
            </a:br>
            <a:r>
              <a:rPr lang="en-US" sz="3240"/>
              <a:t>-- NGUYÊN TẮC </a:t>
            </a:r>
            <a:r>
              <a:rPr b="1" lang="en-US" sz="3959"/>
              <a:t>-</a:t>
            </a:r>
            <a:endParaRPr b="1" sz="3959"/>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9"/>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2400"/>
              <a:buChar char="*"/>
            </a:pPr>
            <a:r>
              <a:rPr lang="en-US"/>
              <a:t>Phẫu thuật cắt trước</a:t>
            </a:r>
            <a:endParaRPr/>
          </a:p>
          <a:p>
            <a:pPr indent="-274320" lvl="0" marL="274320" rtl="0" algn="just">
              <a:spcBef>
                <a:spcPts val="480"/>
              </a:spcBef>
              <a:spcAft>
                <a:spcPts val="0"/>
              </a:spcAft>
              <a:buSzPts val="2400"/>
              <a:buChar char="*"/>
            </a:pPr>
            <a:r>
              <a:rPr lang="en-US"/>
              <a:t>Phẫu thuật cắt trước thấp</a:t>
            </a:r>
            <a:endParaRPr/>
          </a:p>
          <a:p>
            <a:pPr indent="-274320" lvl="0" marL="274320" rtl="0" algn="just">
              <a:spcBef>
                <a:spcPts val="480"/>
              </a:spcBef>
              <a:spcAft>
                <a:spcPts val="0"/>
              </a:spcAft>
              <a:buSzPts val="2400"/>
              <a:buChar char="*"/>
            </a:pPr>
            <a:r>
              <a:rPr lang="en-US"/>
              <a:t>Phẫu thuật cắt-nối ống hậu môn</a:t>
            </a:r>
            <a:endParaRPr/>
          </a:p>
          <a:p>
            <a:pPr indent="-274320" lvl="0" marL="274320" rtl="0" algn="just">
              <a:spcBef>
                <a:spcPts val="480"/>
              </a:spcBef>
              <a:spcAft>
                <a:spcPts val="0"/>
              </a:spcAft>
              <a:buSzPts val="2400"/>
              <a:buChar char="*"/>
            </a:pPr>
            <a:r>
              <a:rPr lang="en-US"/>
              <a:t>Phẫu thuật cắt gian cơ thắt:</a:t>
            </a:r>
            <a:endParaRPr/>
          </a:p>
          <a:p>
            <a:pPr indent="-274320" lvl="0" marL="274320" rtl="0" algn="just">
              <a:spcBef>
                <a:spcPts val="480"/>
              </a:spcBef>
              <a:spcAft>
                <a:spcPts val="0"/>
              </a:spcAft>
              <a:buSzPts val="2400"/>
              <a:buChar char="*"/>
            </a:pPr>
            <a:r>
              <a:rPr lang="en-US"/>
              <a:t>Phẫu thuật cắt trực tràng ngả bụng  - tầng sinh môn </a:t>
            </a:r>
            <a:endParaRPr/>
          </a:p>
        </p:txBody>
      </p:sp>
      <p:sp>
        <p:nvSpPr>
          <p:cNvPr id="478" name="Google Shape;478;p49"/>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 PHƯƠNG PHÁP -</a:t>
            </a:r>
            <a:endParaRPr/>
          </a:p>
        </p:txBody>
      </p:sp>
      <p:pic>
        <p:nvPicPr>
          <p:cNvPr id="479" name="Google Shape;479;p49"/>
          <p:cNvPicPr preferRelativeResize="0"/>
          <p:nvPr/>
        </p:nvPicPr>
        <p:blipFill rotWithShape="1">
          <a:blip r:embed="rId3">
            <a:alphaModFix/>
          </a:blip>
          <a:srcRect b="0" l="0" r="0" t="0"/>
          <a:stretch/>
        </p:blipFill>
        <p:spPr>
          <a:xfrm rot="-327118">
            <a:off x="602672" y="5241104"/>
            <a:ext cx="1219200" cy="1219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5"/>
          <p:cNvSpPr txBox="1"/>
          <p:nvPr>
            <p:ph idx="1" type="body"/>
          </p:nvPr>
        </p:nvSpPr>
        <p:spPr>
          <a:xfrm>
            <a:off x="838200" y="2667000"/>
            <a:ext cx="7408333" cy="3450696"/>
          </a:xfrm>
          <a:prstGeom prst="rect">
            <a:avLst/>
          </a:prstGeom>
          <a:noFill/>
          <a:ln>
            <a:noFill/>
          </a:ln>
        </p:spPr>
        <p:txBody>
          <a:bodyPr anchorCtr="0" anchor="t" bIns="45700" lIns="91425" spcFirstLastPara="1" rIns="91425" wrap="square" tIns="45700">
            <a:normAutofit/>
          </a:bodyPr>
          <a:lstStyle/>
          <a:p>
            <a:pPr indent="-274319" lvl="1" marL="576263" rtl="0" algn="l">
              <a:spcBef>
                <a:spcPts val="0"/>
              </a:spcBef>
              <a:spcAft>
                <a:spcPts val="0"/>
              </a:spcAft>
              <a:buSzPts val="2800"/>
              <a:buChar char="*"/>
            </a:pPr>
            <a:r>
              <a:rPr lang="en-US" sz="2800"/>
              <a:t>Tăng nguy cơ: ăn nhiều mỡ (động vật), thịt đỏ, thức uống có cồn, béo phì, khói thuốc, viêm ruột (inflammatory bowel disease-IBD).</a:t>
            </a:r>
            <a:endParaRPr/>
          </a:p>
          <a:p>
            <a:pPr indent="-274319" lvl="1" marL="576263" rtl="0" algn="l">
              <a:spcBef>
                <a:spcPts val="560"/>
              </a:spcBef>
              <a:spcAft>
                <a:spcPts val="0"/>
              </a:spcAft>
              <a:buSzPts val="2800"/>
              <a:buChar char="*"/>
            </a:pPr>
            <a:r>
              <a:rPr lang="en-US" sz="2800"/>
              <a:t>Giảm nguy cơ: rau, trái cây, nhiều chất xơ, Canxi,  Folate, Aspirin và NSAID, vận động thể lực.</a:t>
            </a:r>
            <a:endParaRPr/>
          </a:p>
          <a:p>
            <a:pPr indent="-121920" lvl="0" marL="274320" rtl="0" algn="l">
              <a:spcBef>
                <a:spcPts val="480"/>
              </a:spcBef>
              <a:spcAft>
                <a:spcPts val="0"/>
              </a:spcAft>
              <a:buSzPts val="2400"/>
              <a:buNone/>
            </a:pPr>
            <a:r>
              <a:t/>
            </a:r>
            <a:endParaRPr/>
          </a:p>
        </p:txBody>
      </p:sp>
      <p:sp>
        <p:nvSpPr>
          <p:cNvPr id="161" name="Google Shape;161;p5"/>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Yếu tố thuận lợi</a:t>
            </a:r>
            <a:br>
              <a:rPr lang="en-US" sz="3959"/>
            </a:br>
            <a:r>
              <a:rPr lang="en-US" sz="3959"/>
              <a:t>- Chế độ ăn và sinh hoạt - </a:t>
            </a:r>
            <a:endParaRPr sz="3959"/>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0"/>
          <p:cNvSpPr txBox="1"/>
          <p:nvPr>
            <p:ph idx="4294967295" type="title"/>
          </p:nvPr>
        </p:nvSpPr>
        <p:spPr>
          <a:xfrm>
            <a:off x="1828800" y="228600"/>
            <a:ext cx="8229600" cy="125253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Tiên lượng</a:t>
            </a:r>
            <a:endParaRPr/>
          </a:p>
        </p:txBody>
      </p:sp>
      <p:graphicFrame>
        <p:nvGraphicFramePr>
          <p:cNvPr id="485" name="Google Shape;485;p50"/>
          <p:cNvGraphicFramePr/>
          <p:nvPr/>
        </p:nvGraphicFramePr>
        <p:xfrm>
          <a:off x="685800" y="2133600"/>
          <a:ext cx="3000000" cy="3000000"/>
        </p:xfrm>
        <a:graphic>
          <a:graphicData uri="http://schemas.openxmlformats.org/drawingml/2006/table">
            <a:tbl>
              <a:tblPr bandRow="1" firstCol="1" firstRow="1">
                <a:noFill/>
                <a:tableStyleId>{ABCA6326-1380-423D-A15D-CF3A14E3CBC1}</a:tableStyleId>
              </a:tblPr>
              <a:tblGrid>
                <a:gridCol w="4698800"/>
                <a:gridCol w="2921200"/>
              </a:tblGrid>
              <a:tr h="576725">
                <a:tc>
                  <a:txBody>
                    <a:bodyPr/>
                    <a:lstStyle/>
                    <a:p>
                      <a:pPr indent="0" lvl="0" marL="0" marR="0" rtl="0" algn="just">
                        <a:lnSpc>
                          <a:spcPct val="115000"/>
                        </a:lnSpc>
                        <a:spcBef>
                          <a:spcPts val="0"/>
                        </a:spcBef>
                        <a:spcAft>
                          <a:spcPts val="0"/>
                        </a:spcAft>
                        <a:buNone/>
                      </a:pPr>
                      <a:r>
                        <a:rPr lang="en-US" sz="2400" u="none" cap="none" strike="noStrike"/>
                        <a:t>Giai đoạn</a:t>
                      </a:r>
                      <a:endParaRPr sz="2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15000"/>
                        </a:lnSpc>
                        <a:spcBef>
                          <a:spcPts val="0"/>
                        </a:spcBef>
                        <a:spcAft>
                          <a:spcPts val="0"/>
                        </a:spcAft>
                        <a:buNone/>
                      </a:pPr>
                      <a:r>
                        <a:rPr lang="en-US" sz="2400" u="none" cap="none" strike="noStrike"/>
                        <a:t>Tỉ lệ sống sau 5 năm</a:t>
                      </a:r>
                      <a:endParaRPr sz="2400" u="none" cap="none" strike="noStrike">
                        <a:latin typeface="Times New Roman"/>
                        <a:ea typeface="Times New Roman"/>
                        <a:cs typeface="Times New Roman"/>
                        <a:sym typeface="Times New Roman"/>
                      </a:endParaRPr>
                    </a:p>
                  </a:txBody>
                  <a:tcPr marT="0" marB="0" marR="68575" marL="68575"/>
                </a:tc>
              </a:tr>
              <a:tr h="1192300">
                <a:tc>
                  <a:txBody>
                    <a:bodyPr/>
                    <a:lstStyle/>
                    <a:p>
                      <a:pPr indent="0" lvl="0" marL="0" marR="0" rtl="0" algn="just">
                        <a:lnSpc>
                          <a:spcPct val="115000"/>
                        </a:lnSpc>
                        <a:spcBef>
                          <a:spcPts val="0"/>
                        </a:spcBef>
                        <a:spcAft>
                          <a:spcPts val="0"/>
                        </a:spcAft>
                        <a:buNone/>
                      </a:pPr>
                      <a:r>
                        <a:rPr lang="en-US" sz="2400" u="none" cap="none" strike="noStrike"/>
                        <a:t>Khu trú</a:t>
                      </a:r>
                      <a:endParaRPr/>
                    </a:p>
                    <a:p>
                      <a:pPr indent="0" lvl="0" marL="0" marR="0" rtl="0" algn="just">
                        <a:lnSpc>
                          <a:spcPct val="115000"/>
                        </a:lnSpc>
                        <a:spcBef>
                          <a:spcPts val="0"/>
                        </a:spcBef>
                        <a:spcAft>
                          <a:spcPts val="0"/>
                        </a:spcAft>
                        <a:buNone/>
                      </a:pPr>
                      <a:r>
                        <a:rPr lang="en-US" sz="2400" u="none" cap="none" strike="noStrike"/>
                        <a:t>Ung thư chỉ khu trú tại thành ruột</a:t>
                      </a:r>
                      <a:endParaRPr sz="2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15000"/>
                        </a:lnSpc>
                        <a:spcBef>
                          <a:spcPts val="0"/>
                        </a:spcBef>
                        <a:spcAft>
                          <a:spcPts val="0"/>
                        </a:spcAft>
                        <a:buNone/>
                      </a:pPr>
                      <a:r>
                        <a:rPr lang="en-US" sz="2400" u="none" cap="none" strike="noStrike"/>
                        <a:t>89%</a:t>
                      </a:r>
                      <a:endParaRPr sz="2400" u="none" cap="none" strike="noStrike">
                        <a:latin typeface="Times New Roman"/>
                        <a:ea typeface="Times New Roman"/>
                        <a:cs typeface="Times New Roman"/>
                        <a:sym typeface="Times New Roman"/>
                      </a:endParaRPr>
                    </a:p>
                  </a:txBody>
                  <a:tcPr marT="0" marB="0" marR="68575" marL="68575"/>
                </a:tc>
              </a:tr>
              <a:tr h="1192300">
                <a:tc>
                  <a:txBody>
                    <a:bodyPr/>
                    <a:lstStyle/>
                    <a:p>
                      <a:pPr indent="0" lvl="0" marL="0" marR="0" rtl="0" algn="just">
                        <a:lnSpc>
                          <a:spcPct val="115000"/>
                        </a:lnSpc>
                        <a:spcBef>
                          <a:spcPts val="0"/>
                        </a:spcBef>
                        <a:spcAft>
                          <a:spcPts val="0"/>
                        </a:spcAft>
                        <a:buNone/>
                      </a:pPr>
                      <a:r>
                        <a:rPr lang="en-US" sz="2400" u="none" cap="none" strike="noStrike"/>
                        <a:t>Tiến triển tại chỗ</a:t>
                      </a:r>
                      <a:endParaRPr/>
                    </a:p>
                    <a:p>
                      <a:pPr indent="0" lvl="0" marL="0" marR="0" rtl="0" algn="just">
                        <a:lnSpc>
                          <a:spcPct val="115000"/>
                        </a:lnSpc>
                        <a:spcBef>
                          <a:spcPts val="0"/>
                        </a:spcBef>
                        <a:spcAft>
                          <a:spcPts val="0"/>
                        </a:spcAft>
                        <a:buNone/>
                      </a:pPr>
                      <a:r>
                        <a:rPr lang="en-US" sz="2400" u="none" cap="none" strike="noStrike"/>
                        <a:t>Ung thư xâm lấn tại chỗ hoặc di căn hạch</a:t>
                      </a:r>
                      <a:endParaRPr sz="2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15000"/>
                        </a:lnSpc>
                        <a:spcBef>
                          <a:spcPts val="0"/>
                        </a:spcBef>
                        <a:spcAft>
                          <a:spcPts val="0"/>
                        </a:spcAft>
                        <a:buNone/>
                      </a:pPr>
                      <a:r>
                        <a:rPr lang="en-US" sz="2400" u="none" cap="none" strike="noStrike"/>
                        <a:t>71%</a:t>
                      </a:r>
                      <a:endParaRPr sz="2400" u="none" cap="none" strike="noStrike">
                        <a:latin typeface="Times New Roman"/>
                        <a:ea typeface="Times New Roman"/>
                        <a:cs typeface="Times New Roman"/>
                        <a:sym typeface="Times New Roman"/>
                      </a:endParaRPr>
                    </a:p>
                  </a:txBody>
                  <a:tcPr marT="0" marB="0" marR="68575" marL="68575"/>
                </a:tc>
              </a:tr>
              <a:tr h="576725">
                <a:tc>
                  <a:txBody>
                    <a:bodyPr/>
                    <a:lstStyle/>
                    <a:p>
                      <a:pPr indent="0" lvl="0" marL="0" marR="0" rtl="0" algn="just">
                        <a:lnSpc>
                          <a:spcPct val="115000"/>
                        </a:lnSpc>
                        <a:spcBef>
                          <a:spcPts val="0"/>
                        </a:spcBef>
                        <a:spcAft>
                          <a:spcPts val="0"/>
                        </a:spcAft>
                        <a:buNone/>
                      </a:pPr>
                      <a:r>
                        <a:rPr lang="en-US" sz="2400" u="none" cap="none" strike="noStrike"/>
                        <a:t>Di căn xa</a:t>
                      </a:r>
                      <a:endParaRPr sz="2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15000"/>
                        </a:lnSpc>
                        <a:spcBef>
                          <a:spcPts val="0"/>
                        </a:spcBef>
                        <a:spcAft>
                          <a:spcPts val="0"/>
                        </a:spcAft>
                        <a:buNone/>
                      </a:pPr>
                      <a:r>
                        <a:rPr lang="en-US" sz="2400" u="none" cap="none" strike="noStrike"/>
                        <a:t>15%</a:t>
                      </a:r>
                      <a:endParaRPr sz="2400" u="none" cap="none" strike="noStrike">
                        <a:latin typeface="Times New Roman"/>
                        <a:ea typeface="Times New Roman"/>
                        <a:cs typeface="Times New Roman"/>
                        <a:sym typeface="Times New Roman"/>
                      </a:endParaRPr>
                    </a:p>
                  </a:txBody>
                  <a:tcPr marT="0" marB="0" marR="68575" marL="68575"/>
                </a:tc>
              </a:tr>
              <a:tr h="576725">
                <a:tc>
                  <a:txBody>
                    <a:bodyPr/>
                    <a:lstStyle/>
                    <a:p>
                      <a:pPr indent="0" lvl="0" marL="0" marR="0" rtl="0" algn="just">
                        <a:lnSpc>
                          <a:spcPct val="115000"/>
                        </a:lnSpc>
                        <a:spcBef>
                          <a:spcPts val="0"/>
                        </a:spcBef>
                        <a:spcAft>
                          <a:spcPts val="0"/>
                        </a:spcAft>
                        <a:buNone/>
                      </a:pPr>
                      <a:r>
                        <a:rPr lang="en-US" sz="2400" u="none" cap="none" strike="noStrike"/>
                        <a:t>Chung</a:t>
                      </a:r>
                      <a:endParaRPr sz="2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15000"/>
                        </a:lnSpc>
                        <a:spcBef>
                          <a:spcPts val="0"/>
                        </a:spcBef>
                        <a:spcAft>
                          <a:spcPts val="0"/>
                        </a:spcAft>
                        <a:buNone/>
                      </a:pPr>
                      <a:r>
                        <a:rPr lang="en-US" sz="2400" u="none" cap="none" strike="noStrike"/>
                        <a:t>67%</a:t>
                      </a:r>
                      <a:endParaRPr sz="2400" u="none" cap="none" strike="noStrike">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graphicFrame>
        <p:nvGraphicFramePr>
          <p:cNvPr id="490" name="Google Shape;490;p51"/>
          <p:cNvGraphicFramePr/>
          <p:nvPr/>
        </p:nvGraphicFramePr>
        <p:xfrm>
          <a:off x="723901" y="2895600"/>
          <a:ext cx="3000000" cy="3000000"/>
        </p:xfrm>
        <a:graphic>
          <a:graphicData uri="http://schemas.openxmlformats.org/drawingml/2006/table">
            <a:tbl>
              <a:tblPr bandRow="1" firstCol="1" firstRow="1">
                <a:noFill/>
                <a:tableStyleId>{ABCA6326-1380-423D-A15D-CF3A14E3CBC1}</a:tableStyleId>
              </a:tblPr>
              <a:tblGrid>
                <a:gridCol w="2790325"/>
                <a:gridCol w="929800"/>
                <a:gridCol w="797625"/>
                <a:gridCol w="929800"/>
                <a:gridCol w="890425"/>
                <a:gridCol w="783575"/>
                <a:gridCol w="803250"/>
              </a:tblGrid>
              <a:tr h="295475">
                <a:tc>
                  <a:txBody>
                    <a:bodyPr/>
                    <a:lstStyle/>
                    <a:p>
                      <a:pPr indent="0" lvl="0" marL="0" marR="0" rtl="0" algn="just">
                        <a:lnSpc>
                          <a:spcPct val="115000"/>
                        </a:lnSpc>
                        <a:spcBef>
                          <a:spcPts val="0"/>
                        </a:spcBef>
                        <a:spcAft>
                          <a:spcPts val="0"/>
                        </a:spcAft>
                        <a:buNone/>
                      </a:pPr>
                      <a:r>
                        <a:rPr lang="en-US" sz="1800" u="none" cap="none" strike="noStrike"/>
                        <a:t>Giai đoạn</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15000"/>
                        </a:lnSpc>
                        <a:spcBef>
                          <a:spcPts val="0"/>
                        </a:spcBef>
                        <a:spcAft>
                          <a:spcPts val="0"/>
                        </a:spcAft>
                        <a:buNone/>
                      </a:pPr>
                      <a:r>
                        <a:rPr lang="en-US" sz="1800" u="none" cap="none" strike="noStrike"/>
                        <a:t>I</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15000"/>
                        </a:lnSpc>
                        <a:spcBef>
                          <a:spcPts val="0"/>
                        </a:spcBef>
                        <a:spcAft>
                          <a:spcPts val="0"/>
                        </a:spcAft>
                        <a:buNone/>
                      </a:pPr>
                      <a:r>
                        <a:rPr lang="en-US" sz="1800" u="none" cap="none" strike="noStrike"/>
                        <a:t>II</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15000"/>
                        </a:lnSpc>
                        <a:spcBef>
                          <a:spcPts val="0"/>
                        </a:spcBef>
                        <a:spcAft>
                          <a:spcPts val="0"/>
                        </a:spcAft>
                        <a:buNone/>
                      </a:pPr>
                      <a:r>
                        <a:rPr lang="en-US" sz="1800" u="none" cap="none" strike="noStrike"/>
                        <a:t>IIIa</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15000"/>
                        </a:lnSpc>
                        <a:spcBef>
                          <a:spcPts val="0"/>
                        </a:spcBef>
                        <a:spcAft>
                          <a:spcPts val="0"/>
                        </a:spcAft>
                        <a:buNone/>
                      </a:pPr>
                      <a:r>
                        <a:rPr lang="en-US" sz="1800" u="none" cap="none" strike="noStrike"/>
                        <a:t>IIIb</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15000"/>
                        </a:lnSpc>
                        <a:spcBef>
                          <a:spcPts val="0"/>
                        </a:spcBef>
                        <a:spcAft>
                          <a:spcPts val="0"/>
                        </a:spcAft>
                        <a:buNone/>
                      </a:pPr>
                      <a:r>
                        <a:rPr lang="en-US" sz="1800" u="none" cap="none" strike="noStrike"/>
                        <a:t>IV</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15000"/>
                        </a:lnSpc>
                        <a:spcBef>
                          <a:spcPts val="0"/>
                        </a:spcBef>
                        <a:spcAft>
                          <a:spcPts val="0"/>
                        </a:spcAft>
                        <a:buNone/>
                      </a:pPr>
                      <a:r>
                        <a:rPr lang="en-US" sz="1800" u="none" cap="none" strike="noStrike"/>
                        <a:t>Chung</a:t>
                      </a:r>
                      <a:endParaRPr sz="1800" u="none" cap="none" strike="noStrike">
                        <a:latin typeface="Times New Roman"/>
                        <a:ea typeface="Times New Roman"/>
                        <a:cs typeface="Times New Roman"/>
                        <a:sym typeface="Times New Roman"/>
                      </a:endParaRPr>
                    </a:p>
                  </a:txBody>
                  <a:tcPr marT="0" marB="0" marR="68575" marL="68575"/>
                </a:tc>
              </a:tr>
              <a:tr h="228600">
                <a:tc>
                  <a:txBody>
                    <a:bodyPr/>
                    <a:lstStyle/>
                    <a:p>
                      <a:pPr indent="0" lvl="0" marL="0" marR="0" rtl="0" algn="just">
                        <a:lnSpc>
                          <a:spcPct val="115000"/>
                        </a:lnSpc>
                        <a:spcBef>
                          <a:spcPts val="0"/>
                        </a:spcBef>
                        <a:spcAft>
                          <a:spcPts val="0"/>
                        </a:spcAft>
                        <a:buNone/>
                      </a:pPr>
                      <a:r>
                        <a:rPr lang="en-US" sz="1800" u="none" cap="none" strike="noStrike"/>
                        <a:t>Tỉ lệ còn phẫu thuật triệt căn</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15000"/>
                        </a:lnSpc>
                        <a:spcBef>
                          <a:spcPts val="0"/>
                        </a:spcBef>
                        <a:spcAft>
                          <a:spcPts val="0"/>
                        </a:spcAft>
                        <a:buNone/>
                      </a:pPr>
                      <a:r>
                        <a:rPr lang="en-US" sz="1800" u="none" cap="none" strike="noStrike"/>
                        <a:t>97,9%</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15000"/>
                        </a:lnSpc>
                        <a:spcBef>
                          <a:spcPts val="0"/>
                        </a:spcBef>
                        <a:spcAft>
                          <a:spcPts val="0"/>
                        </a:spcAft>
                        <a:buNone/>
                      </a:pPr>
                      <a:r>
                        <a:rPr lang="en-US" sz="1800" u="none" cap="none" strike="noStrike"/>
                        <a:t>95%</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15000"/>
                        </a:lnSpc>
                        <a:spcBef>
                          <a:spcPts val="0"/>
                        </a:spcBef>
                        <a:spcAft>
                          <a:spcPts val="0"/>
                        </a:spcAft>
                        <a:buNone/>
                      </a:pPr>
                      <a:r>
                        <a:rPr lang="en-US" sz="1800" u="none" cap="none" strike="noStrike"/>
                        <a:t>90,9%</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15000"/>
                        </a:lnSpc>
                        <a:spcBef>
                          <a:spcPts val="0"/>
                        </a:spcBef>
                        <a:spcAft>
                          <a:spcPts val="0"/>
                        </a:spcAft>
                        <a:buNone/>
                      </a:pPr>
                      <a:r>
                        <a:rPr lang="en-US" sz="1800" u="none" cap="none" strike="noStrike"/>
                        <a:t>80,5%</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15000"/>
                        </a:lnSpc>
                        <a:spcBef>
                          <a:spcPts val="0"/>
                        </a:spcBef>
                        <a:spcAft>
                          <a:spcPts val="0"/>
                        </a:spcAft>
                        <a:buNone/>
                      </a:pPr>
                      <a:r>
                        <a:rPr lang="en-US" sz="1800" u="none" cap="none" strike="noStrike"/>
                        <a:t>-</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15000"/>
                        </a:lnSpc>
                        <a:spcBef>
                          <a:spcPts val="0"/>
                        </a:spcBef>
                        <a:spcAft>
                          <a:spcPts val="0"/>
                        </a:spcAft>
                        <a:buNone/>
                      </a:pPr>
                      <a:r>
                        <a:rPr lang="en-US" sz="1800" u="none" cap="none" strike="noStrike"/>
                        <a:t>79,9%</a:t>
                      </a:r>
                      <a:endParaRPr sz="1800" u="none" cap="none" strike="noStrike">
                        <a:latin typeface="Times New Roman"/>
                        <a:ea typeface="Times New Roman"/>
                        <a:cs typeface="Times New Roman"/>
                        <a:sym typeface="Times New Roman"/>
                      </a:endParaRPr>
                    </a:p>
                  </a:txBody>
                  <a:tcPr marT="0" marB="0" marR="68575" marL="68575"/>
                </a:tc>
              </a:tr>
              <a:tr h="228600">
                <a:tc>
                  <a:txBody>
                    <a:bodyPr/>
                    <a:lstStyle/>
                    <a:p>
                      <a:pPr indent="0" lvl="0" marL="0" marR="0" rtl="0" algn="just">
                        <a:lnSpc>
                          <a:spcPct val="115000"/>
                        </a:lnSpc>
                        <a:spcBef>
                          <a:spcPts val="0"/>
                        </a:spcBef>
                        <a:spcAft>
                          <a:spcPts val="0"/>
                        </a:spcAft>
                        <a:buNone/>
                      </a:pPr>
                      <a:r>
                        <a:rPr lang="en-US" sz="1800" u="none" cap="none" strike="noStrike"/>
                        <a:t>Sống còn</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15000"/>
                        </a:lnSpc>
                        <a:spcBef>
                          <a:spcPts val="0"/>
                        </a:spcBef>
                        <a:spcAft>
                          <a:spcPts val="0"/>
                        </a:spcAft>
                        <a:buNone/>
                      </a:pPr>
                      <a:r>
                        <a:rPr lang="en-US" sz="1800" u="none" cap="none" strike="noStrike"/>
                        <a:t>90,6%</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15000"/>
                        </a:lnSpc>
                        <a:spcBef>
                          <a:spcPts val="0"/>
                        </a:spcBef>
                        <a:spcAft>
                          <a:spcPts val="0"/>
                        </a:spcAft>
                        <a:buNone/>
                      </a:pPr>
                      <a:r>
                        <a:rPr lang="en-US" sz="1800" u="none" cap="none" strike="noStrike"/>
                        <a:t>83,1%</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15000"/>
                        </a:lnSpc>
                        <a:spcBef>
                          <a:spcPts val="0"/>
                        </a:spcBef>
                        <a:spcAft>
                          <a:spcPts val="0"/>
                        </a:spcAft>
                        <a:buNone/>
                      </a:pPr>
                      <a:r>
                        <a:rPr lang="en-US" sz="1800" u="none" cap="none" strike="noStrike"/>
                        <a:t>73%</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15000"/>
                        </a:lnSpc>
                        <a:spcBef>
                          <a:spcPts val="0"/>
                        </a:spcBef>
                        <a:spcAft>
                          <a:spcPts val="0"/>
                        </a:spcAft>
                        <a:buNone/>
                      </a:pPr>
                      <a:r>
                        <a:rPr lang="en-US" sz="1800" u="none" cap="none" strike="noStrike"/>
                        <a:t>53,5%</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15000"/>
                        </a:lnSpc>
                        <a:spcBef>
                          <a:spcPts val="0"/>
                        </a:spcBef>
                        <a:spcAft>
                          <a:spcPts val="0"/>
                        </a:spcAft>
                        <a:buNone/>
                      </a:pPr>
                      <a:r>
                        <a:rPr lang="en-US" sz="1800" u="none" cap="none" strike="noStrike"/>
                        <a:t>14,8%</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lnSpc>
                          <a:spcPct val="115000"/>
                        </a:lnSpc>
                        <a:spcBef>
                          <a:spcPts val="0"/>
                        </a:spcBef>
                        <a:spcAft>
                          <a:spcPts val="0"/>
                        </a:spcAft>
                        <a:buNone/>
                      </a:pPr>
                      <a:r>
                        <a:rPr lang="en-US" sz="1800" u="none" cap="none" strike="noStrike"/>
                        <a:t>71,3%</a:t>
                      </a:r>
                      <a:endParaRPr sz="1800" u="none" cap="none" strike="noStrike">
                        <a:latin typeface="Times New Roman"/>
                        <a:ea typeface="Times New Roman"/>
                        <a:cs typeface="Times New Roman"/>
                        <a:sym typeface="Times New Roman"/>
                      </a:endParaRPr>
                    </a:p>
                  </a:txBody>
                  <a:tcPr marT="0" marB="0" marR="68575" marL="68575"/>
                </a:tc>
              </a:tr>
            </a:tbl>
          </a:graphicData>
        </a:graphic>
      </p:graphicFrame>
      <p:sp>
        <p:nvSpPr>
          <p:cNvPr id="491" name="Google Shape;491;p51"/>
          <p:cNvSpPr txBox="1"/>
          <p:nvPr/>
        </p:nvSpPr>
        <p:spPr>
          <a:xfrm>
            <a:off x="2971800" y="2362200"/>
            <a:ext cx="3581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ndara"/>
                <a:ea typeface="Candara"/>
                <a:cs typeface="Candara"/>
                <a:sym typeface="Candara"/>
              </a:rPr>
              <a:t>KẾT QUẢ ĐIỀU TRỊ TẠI NHẬT BẢN</a:t>
            </a:r>
            <a:endParaRPr b="1" sz="1800">
              <a:solidFill>
                <a:schemeClr val="dk1"/>
              </a:solidFill>
              <a:latin typeface="Candara"/>
              <a:ea typeface="Candara"/>
              <a:cs typeface="Candara"/>
              <a:sym typeface="Candara"/>
            </a:endParaRPr>
          </a:p>
        </p:txBody>
      </p:sp>
      <p:sp>
        <p:nvSpPr>
          <p:cNvPr id="492" name="Google Shape;492;p51"/>
          <p:cNvSpPr/>
          <p:nvPr/>
        </p:nvSpPr>
        <p:spPr>
          <a:xfrm>
            <a:off x="512618" y="5588215"/>
            <a:ext cx="81534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ndara"/>
                <a:ea typeface="Candara"/>
                <a:cs typeface="Candara"/>
                <a:sym typeface="Candara"/>
              </a:rPr>
              <a:t>Hashiguchi, Y., et al., </a:t>
            </a:r>
            <a:r>
              <a:rPr i="1" lang="en-US" sz="1800">
                <a:solidFill>
                  <a:schemeClr val="dk1"/>
                </a:solidFill>
                <a:latin typeface="Candara"/>
                <a:ea typeface="Candara"/>
                <a:cs typeface="Candara"/>
                <a:sym typeface="Candara"/>
              </a:rPr>
              <a:t>Japanese Society for Cancer of the Colon and Rectum (JSCCR) guidelines 2019 for the treatment of colorectal cancer.</a:t>
            </a:r>
            <a:r>
              <a:rPr lang="en-US" sz="1800">
                <a:solidFill>
                  <a:schemeClr val="dk1"/>
                </a:solidFill>
                <a:latin typeface="Candara"/>
                <a:ea typeface="Candara"/>
                <a:cs typeface="Candara"/>
                <a:sym typeface="Candara"/>
              </a:rPr>
              <a:t> International Journal of Clinical Oncology, 2020. </a:t>
            </a:r>
            <a:r>
              <a:rPr b="1" lang="en-US" sz="1800">
                <a:solidFill>
                  <a:schemeClr val="dk1"/>
                </a:solidFill>
                <a:latin typeface="Candara"/>
                <a:ea typeface="Candara"/>
                <a:cs typeface="Candara"/>
                <a:sym typeface="Candara"/>
              </a:rPr>
              <a:t>25</a:t>
            </a:r>
            <a:r>
              <a:rPr lang="en-US" sz="1800">
                <a:solidFill>
                  <a:schemeClr val="dk1"/>
                </a:solidFill>
                <a:latin typeface="Candara"/>
                <a:ea typeface="Candara"/>
                <a:cs typeface="Candara"/>
                <a:sym typeface="Candara"/>
              </a:rPr>
              <a:t>(1): p. 1-42.</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2"/>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4800"/>
              <a:buNone/>
            </a:pPr>
            <a:r>
              <a:rPr b="1" lang="en-US" sz="4800"/>
              <a:t>TẦM SOÁT</a:t>
            </a:r>
            <a:endParaRPr b="1" sz="4800"/>
          </a:p>
        </p:txBody>
      </p:sp>
      <p:sp>
        <p:nvSpPr>
          <p:cNvPr id="498" name="Google Shape;498;p52"/>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3"/>
          <p:cNvSpPr txBox="1"/>
          <p:nvPr>
            <p:ph idx="1" type="body"/>
          </p:nvPr>
        </p:nvSpPr>
        <p:spPr>
          <a:xfrm>
            <a:off x="838200" y="2895600"/>
            <a:ext cx="7408333" cy="3450696"/>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2400"/>
              <a:buChar char="*"/>
            </a:pPr>
            <a:r>
              <a:rPr lang="en-US"/>
              <a:t>Là xét nghiệm không xâm lấn. </a:t>
            </a:r>
            <a:endParaRPr/>
          </a:p>
          <a:p>
            <a:pPr indent="-274320" lvl="0" marL="274320" rtl="0" algn="just">
              <a:spcBef>
                <a:spcPts val="480"/>
              </a:spcBef>
              <a:spcAft>
                <a:spcPts val="0"/>
              </a:spcAft>
              <a:buSzPts val="2400"/>
              <a:buChar char="*"/>
            </a:pPr>
            <a:r>
              <a:rPr lang="en-US"/>
              <a:t>Dễ cho dương tính giả và âm tính giả. Nếu xét nghiệm dương tính cần chỉ định soi toàn bộ đại tràng.</a:t>
            </a:r>
            <a:endParaRPr/>
          </a:p>
          <a:p>
            <a:pPr indent="-274320" lvl="0" marL="274320" rtl="0" algn="just">
              <a:spcBef>
                <a:spcPts val="480"/>
              </a:spcBef>
              <a:spcAft>
                <a:spcPts val="0"/>
              </a:spcAft>
              <a:buSzPts val="2400"/>
              <a:buChar char="*"/>
            </a:pPr>
            <a:r>
              <a:rPr lang="en-US"/>
              <a:t>Phương pháp mới sử dụng kháng thể đơn dòng nhận diện hemoglobin trong phân. Xét nghiệm có độ chính xác cao hơn FOBT truyền thống.</a:t>
            </a:r>
            <a:endParaRPr/>
          </a:p>
        </p:txBody>
      </p:sp>
      <p:sp>
        <p:nvSpPr>
          <p:cNvPr id="504" name="Google Shape;504;p53"/>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TÌM MÁU ẨN TRONG PHÂN</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4"/>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lang="en-US"/>
              <a:t>Sử dụng kĩ thuật PCR để truy tìm các thay đổi về gen có thể đưa đến ung thư của các tế bào niêm mạc bị bong tróc trong mẫu phân.</a:t>
            </a:r>
            <a:endParaRPr/>
          </a:p>
          <a:p>
            <a:pPr indent="-274320" lvl="0" marL="274320" rtl="0" algn="l">
              <a:spcBef>
                <a:spcPts val="480"/>
              </a:spcBef>
              <a:spcAft>
                <a:spcPts val="0"/>
              </a:spcAft>
              <a:buSzPts val="2400"/>
              <a:buChar char="*"/>
            </a:pPr>
            <a:r>
              <a:rPr lang="en-US"/>
              <a:t>Xét nghiệm có độ nhạy cao tuy nhiên giá thành cao.</a:t>
            </a:r>
            <a:endParaRPr/>
          </a:p>
          <a:p>
            <a:pPr indent="-121920" lvl="0" marL="274320" rtl="0" algn="l">
              <a:spcBef>
                <a:spcPts val="480"/>
              </a:spcBef>
              <a:spcAft>
                <a:spcPts val="0"/>
              </a:spcAft>
              <a:buSzPts val="2400"/>
              <a:buNone/>
            </a:pPr>
            <a:r>
              <a:t/>
            </a:r>
            <a:endParaRPr/>
          </a:p>
        </p:txBody>
      </p:sp>
      <p:sp>
        <p:nvSpPr>
          <p:cNvPr id="510" name="Google Shape;510;p54"/>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DNA TRONG PHÂN(SDNA)</a:t>
            </a:r>
            <a:br>
              <a:rPr b="1" i="1" lang="en-US" sz="3959"/>
            </a:br>
            <a:endParaRPr sz="3959"/>
          </a:p>
        </p:txBody>
      </p:sp>
      <p:pic>
        <p:nvPicPr>
          <p:cNvPr id="511" name="Google Shape;511;p54"/>
          <p:cNvPicPr preferRelativeResize="0"/>
          <p:nvPr/>
        </p:nvPicPr>
        <p:blipFill rotWithShape="1">
          <a:blip r:embed="rId3">
            <a:alphaModFix/>
          </a:blip>
          <a:srcRect b="0" l="0" r="0" t="0"/>
          <a:stretch/>
        </p:blipFill>
        <p:spPr>
          <a:xfrm>
            <a:off x="381000" y="5105400"/>
            <a:ext cx="1219200" cy="12192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5"/>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lang="en-US"/>
              <a:t>Phương tiện quan sát trực tiếp lòng trực tràng và đại tràng chậu hông. </a:t>
            </a:r>
            <a:endParaRPr/>
          </a:p>
          <a:p>
            <a:pPr indent="-274320" lvl="0" marL="274320" rtl="0" algn="l">
              <a:spcBef>
                <a:spcPts val="480"/>
              </a:spcBef>
              <a:spcAft>
                <a:spcPts val="0"/>
              </a:spcAft>
              <a:buSzPts val="2400"/>
              <a:buChar char="*"/>
            </a:pPr>
            <a:r>
              <a:rPr lang="en-US"/>
              <a:t>Ưu điểm là chuẩn bị đơn giản, không cần tiền mê, có thể sinh thiết được thương tổn, đồng thời chẩn đoán được các bệnh lí khác như polyp, viêm loét.</a:t>
            </a:r>
            <a:endParaRPr/>
          </a:p>
          <a:p>
            <a:pPr indent="-121920" lvl="0" marL="274320" rtl="0" algn="l">
              <a:spcBef>
                <a:spcPts val="480"/>
              </a:spcBef>
              <a:spcAft>
                <a:spcPts val="0"/>
              </a:spcAft>
              <a:buSzPts val="2400"/>
              <a:buNone/>
            </a:pPr>
            <a:r>
              <a:t/>
            </a:r>
            <a:endParaRPr/>
          </a:p>
        </p:txBody>
      </p:sp>
      <p:sp>
        <p:nvSpPr>
          <p:cNvPr id="517" name="Google Shape;517;p55"/>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SOI ĐẠI TRỰC TRÀNG </a:t>
            </a:r>
            <a:endParaRPr/>
          </a:p>
        </p:txBody>
      </p:sp>
      <p:pic>
        <p:nvPicPr>
          <p:cNvPr id="518" name="Google Shape;518;p55"/>
          <p:cNvPicPr preferRelativeResize="0"/>
          <p:nvPr/>
        </p:nvPicPr>
        <p:blipFill rotWithShape="1">
          <a:blip r:embed="rId3">
            <a:alphaModFix/>
          </a:blip>
          <a:srcRect b="0" l="0" r="0" t="0"/>
          <a:stretch/>
        </p:blipFill>
        <p:spPr>
          <a:xfrm>
            <a:off x="381000" y="5008418"/>
            <a:ext cx="1219200" cy="12192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6"/>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2400"/>
              <a:buChar char="*"/>
            </a:pPr>
            <a:r>
              <a:rPr lang="en-US"/>
              <a:t>Trước đây thường được sử dụng để chẩn đoán bệnh lí tân sinh ở đại tràng. </a:t>
            </a:r>
            <a:endParaRPr/>
          </a:p>
          <a:p>
            <a:pPr indent="-274320" lvl="0" marL="274320" rtl="0" algn="just">
              <a:spcBef>
                <a:spcPts val="480"/>
              </a:spcBef>
              <a:spcAft>
                <a:spcPts val="0"/>
              </a:spcAft>
              <a:buSzPts val="2400"/>
              <a:buChar char="*"/>
            </a:pPr>
            <a:r>
              <a:rPr lang="en-US"/>
              <a:t>Hiện nay ít được sử dụng (thậm chí không được khuyến cáo) trong tầm soát ung thư đại trực tràng do kĩ thuật phức tạp đòi hỏi kĩ thuật viên kinh nghiêm, bệnh nhân phải hợp tác giữ thuốc trong lòng đại tràng, các tai biến liên quan thuốc cản quang…</a:t>
            </a:r>
            <a:endParaRPr/>
          </a:p>
          <a:p>
            <a:pPr indent="-121920" lvl="0" marL="274320" rtl="0" algn="l">
              <a:spcBef>
                <a:spcPts val="480"/>
              </a:spcBef>
              <a:spcAft>
                <a:spcPts val="0"/>
              </a:spcAft>
              <a:buSzPts val="2400"/>
              <a:buNone/>
            </a:pPr>
            <a:r>
              <a:t/>
            </a:r>
            <a:endParaRPr/>
          </a:p>
        </p:txBody>
      </p:sp>
      <p:sp>
        <p:nvSpPr>
          <p:cNvPr id="524" name="Google Shape;524;p56"/>
          <p:cNvSpPr txBox="1"/>
          <p:nvPr>
            <p:ph type="title"/>
          </p:nvPr>
        </p:nvSpPr>
        <p:spPr>
          <a:xfrm>
            <a:off x="457200" y="533400"/>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CHỤP ĐẠI TRÀNG ĐỐI QUANG KÉP (DCBE)</a:t>
            </a:r>
            <a:br>
              <a:rPr lang="en-US" sz="3959"/>
            </a:br>
            <a:endParaRPr sz="3959"/>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7"/>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just">
              <a:lnSpc>
                <a:spcPct val="90000"/>
              </a:lnSpc>
              <a:spcBef>
                <a:spcPts val="0"/>
              </a:spcBef>
              <a:spcAft>
                <a:spcPts val="0"/>
              </a:spcAft>
              <a:buSzPts val="2400"/>
              <a:buChar char="*"/>
            </a:pPr>
            <a:r>
              <a:rPr lang="en-US"/>
              <a:t>Phương tiên chẩn đoán trực tiếp tốt nhất các thương tổn của đại trực tràng. </a:t>
            </a:r>
            <a:endParaRPr/>
          </a:p>
          <a:p>
            <a:pPr indent="-274320" lvl="0" marL="274320" rtl="0" algn="just">
              <a:lnSpc>
                <a:spcPct val="90000"/>
              </a:lnSpc>
              <a:spcBef>
                <a:spcPts val="480"/>
              </a:spcBef>
              <a:spcAft>
                <a:spcPts val="0"/>
              </a:spcAft>
              <a:buSzPts val="2400"/>
              <a:buChar char="*"/>
            </a:pPr>
            <a:r>
              <a:rPr lang="en-US"/>
              <a:t>Ưu điểm là có thể quan sát được các u tân sinh nhỏ vài milimet mà hầu hết các phương tiện khác bỏ sót, kết hợp sinh thiết hoặc làm thủ thuật (cắt polyp, ESD, EMR). </a:t>
            </a:r>
            <a:endParaRPr/>
          </a:p>
          <a:p>
            <a:pPr indent="-274320" lvl="0" marL="274320" rtl="0" algn="just">
              <a:lnSpc>
                <a:spcPct val="90000"/>
              </a:lnSpc>
              <a:spcBef>
                <a:spcPts val="480"/>
              </a:spcBef>
              <a:spcAft>
                <a:spcPts val="0"/>
              </a:spcAft>
              <a:buSzPts val="2400"/>
              <a:buChar char="*"/>
            </a:pPr>
            <a:r>
              <a:rPr lang="en-US"/>
              <a:t>Cần phải chuẩn bị ruột để trường quan sát tốt hơn, một số trường hợp cần tiền mê -&gt; chỉ thực hiện trên đối tượng nguy cơ cao.</a:t>
            </a:r>
            <a:endParaRPr/>
          </a:p>
        </p:txBody>
      </p:sp>
      <p:sp>
        <p:nvSpPr>
          <p:cNvPr id="530" name="Google Shape;530;p57"/>
          <p:cNvSpPr txBox="1"/>
          <p:nvPr>
            <p:ph type="title"/>
          </p:nvPr>
        </p:nvSpPr>
        <p:spPr>
          <a:xfrm>
            <a:off x="457200" y="609600"/>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NỘI SOI TOÀN BỘ ĐẠI TRÀNG BẰNG ỐNG SOI MỀM</a:t>
            </a:r>
            <a:br>
              <a:rPr b="1" i="1" lang="en-US" sz="3959"/>
            </a:br>
            <a:endParaRPr sz="3959"/>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8"/>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lang="en-US"/>
              <a:t>Sử dụng máy CT đa lớp cắt (li giải cao) để chụp, sau đó tái tạo 3 chiều hình ảnh đại tràng. </a:t>
            </a:r>
            <a:endParaRPr/>
          </a:p>
          <a:p>
            <a:pPr indent="-274320" lvl="0" marL="274320" rtl="0" algn="l">
              <a:spcBef>
                <a:spcPts val="480"/>
              </a:spcBef>
              <a:spcAft>
                <a:spcPts val="0"/>
              </a:spcAft>
              <a:buSzPts val="2400"/>
              <a:buChar char="*"/>
            </a:pPr>
            <a:r>
              <a:rPr lang="en-US"/>
              <a:t>Kĩ thuật không xâm lấn, lại khảo sát được toàn bộ đại tràng nên cũng thường được chỉ định. </a:t>
            </a:r>
            <a:endParaRPr/>
          </a:p>
          <a:p>
            <a:pPr indent="-274320" lvl="0" marL="274320" rtl="0" algn="l">
              <a:spcBef>
                <a:spcPts val="480"/>
              </a:spcBef>
              <a:spcAft>
                <a:spcPts val="0"/>
              </a:spcAft>
              <a:buSzPts val="2400"/>
              <a:buChar char="*"/>
            </a:pPr>
            <a:r>
              <a:rPr lang="en-US"/>
              <a:t>Hình ảnh tái tạo nên vẫn cho âm tính giả (bỏ sót thương tổn nhỏ) và dương tính giả.</a:t>
            </a:r>
            <a:endParaRPr/>
          </a:p>
          <a:p>
            <a:pPr indent="-121920" lvl="0" marL="274320" rtl="0" algn="l">
              <a:spcBef>
                <a:spcPts val="480"/>
              </a:spcBef>
              <a:spcAft>
                <a:spcPts val="0"/>
              </a:spcAft>
              <a:buSzPts val="2400"/>
              <a:buNone/>
            </a:pPr>
            <a:r>
              <a:t/>
            </a:r>
            <a:endParaRPr/>
          </a:p>
        </p:txBody>
      </p:sp>
      <p:sp>
        <p:nvSpPr>
          <p:cNvPr id="536" name="Google Shape;536;p58"/>
          <p:cNvSpPr txBox="1"/>
          <p:nvPr>
            <p:ph type="title"/>
          </p:nvPr>
        </p:nvSpPr>
        <p:spPr>
          <a:xfrm>
            <a:off x="457200" y="609600"/>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CHỤP CẮT LỚP DỰNG HÌNH ĐẠI TRÀNG </a:t>
            </a:r>
            <a:br>
              <a:rPr b="1" i="1" lang="en-US" sz="3959"/>
            </a:br>
            <a:endParaRPr sz="3959"/>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59"/>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b="1" lang="en-US"/>
              <a:t>Nhóm nguy cơ trung bình</a:t>
            </a:r>
            <a:endParaRPr b="1"/>
          </a:p>
          <a:p>
            <a:pPr indent="-274319" lvl="1" marL="576263" rtl="0" algn="l">
              <a:spcBef>
                <a:spcPts val="440"/>
              </a:spcBef>
              <a:spcAft>
                <a:spcPts val="0"/>
              </a:spcAft>
              <a:buSzPts val="2200"/>
              <a:buChar char="*"/>
            </a:pPr>
            <a:r>
              <a:rPr lang="en-US"/>
              <a:t>Trên 45 tuổi không có triệu chứng</a:t>
            </a:r>
            <a:endParaRPr/>
          </a:p>
          <a:p>
            <a:pPr indent="-274319" lvl="1" marL="576263" rtl="0" algn="l">
              <a:spcBef>
                <a:spcPts val="440"/>
              </a:spcBef>
              <a:spcAft>
                <a:spcPts val="0"/>
              </a:spcAft>
              <a:buSzPts val="2200"/>
              <a:buChar char="*"/>
            </a:pPr>
            <a:r>
              <a:rPr lang="en-US"/>
              <a:t>Thay đổi thói quen đi cầu</a:t>
            </a:r>
            <a:endParaRPr/>
          </a:p>
          <a:p>
            <a:pPr indent="-274319" lvl="1" marL="576263" rtl="0" algn="l">
              <a:spcBef>
                <a:spcPts val="440"/>
              </a:spcBef>
              <a:spcAft>
                <a:spcPts val="0"/>
              </a:spcAft>
              <a:buSzPts val="2200"/>
              <a:buChar char="*"/>
            </a:pPr>
            <a:r>
              <a:rPr lang="en-US"/>
              <a:t>Chảy máu tiêu hóa dưới</a:t>
            </a:r>
            <a:endParaRPr/>
          </a:p>
          <a:p>
            <a:pPr indent="-274319" lvl="1" marL="576263" rtl="0" algn="l">
              <a:spcBef>
                <a:spcPts val="440"/>
              </a:spcBef>
              <a:spcAft>
                <a:spcPts val="0"/>
              </a:spcAft>
              <a:buSzPts val="2200"/>
              <a:buChar char="*"/>
            </a:pPr>
            <a:r>
              <a:rPr lang="en-US"/>
              <a:t>Đau bụng không xác định</a:t>
            </a:r>
            <a:endParaRPr/>
          </a:p>
          <a:p>
            <a:pPr indent="-274319" lvl="1" marL="576263" rtl="0" algn="l">
              <a:spcBef>
                <a:spcPts val="440"/>
              </a:spcBef>
              <a:spcAft>
                <a:spcPts val="0"/>
              </a:spcAft>
              <a:buSzPts val="2200"/>
              <a:buChar char="*"/>
            </a:pPr>
            <a:r>
              <a:rPr lang="en-US"/>
              <a:t>Thiếu máu thiếu sắt không xác định</a:t>
            </a:r>
            <a:endParaRPr/>
          </a:p>
          <a:p>
            <a:pPr indent="-274319" lvl="1" marL="576263" rtl="0" algn="l">
              <a:spcBef>
                <a:spcPts val="440"/>
              </a:spcBef>
              <a:spcAft>
                <a:spcPts val="0"/>
              </a:spcAft>
              <a:buSzPts val="2200"/>
              <a:buChar char="*"/>
            </a:pPr>
            <a:r>
              <a:rPr lang="en-US"/>
              <a:t>Bệnh nhân có yêu cầu</a:t>
            </a:r>
            <a:endParaRPr/>
          </a:p>
          <a:p>
            <a:pPr indent="-121920" lvl="0" marL="274320" rtl="0" algn="l">
              <a:spcBef>
                <a:spcPts val="480"/>
              </a:spcBef>
              <a:spcAft>
                <a:spcPts val="0"/>
              </a:spcAft>
              <a:buSzPts val="2400"/>
              <a:buNone/>
            </a:pPr>
            <a:r>
              <a:t/>
            </a:r>
            <a:endParaRPr/>
          </a:p>
        </p:txBody>
      </p:sp>
      <p:sp>
        <p:nvSpPr>
          <p:cNvPr id="542" name="Google Shape;542;p59"/>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CHỈ ĐỊNH TẦM SOÁT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6"/>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00"/>
              <a:buChar char="*"/>
            </a:pPr>
            <a:r>
              <a:rPr lang="en-US"/>
              <a:t>Di truyền: 15-35% có yếu tố di truyền</a:t>
            </a:r>
            <a:endParaRPr/>
          </a:p>
          <a:p>
            <a:pPr indent="0" lvl="0" marL="0" rtl="0" algn="l">
              <a:spcBef>
                <a:spcPts val="480"/>
              </a:spcBef>
              <a:spcAft>
                <a:spcPts val="0"/>
              </a:spcAft>
              <a:buSzPts val="2400"/>
              <a:buNone/>
            </a:pPr>
            <a:r>
              <a:t/>
            </a:r>
            <a:endParaRPr/>
          </a:p>
        </p:txBody>
      </p:sp>
      <p:sp>
        <p:nvSpPr>
          <p:cNvPr id="167" name="Google Shape;167;p6"/>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Yếu tố thuận lợi</a:t>
            </a:r>
            <a:br>
              <a:rPr lang="en-US" sz="3959"/>
            </a:br>
            <a:r>
              <a:rPr lang="en-US" sz="3959"/>
              <a:t>- Di truyền -</a:t>
            </a:r>
            <a:endParaRPr sz="3959"/>
          </a:p>
        </p:txBody>
      </p:sp>
      <p:grpSp>
        <p:nvGrpSpPr>
          <p:cNvPr id="168" name="Google Shape;168;p6"/>
          <p:cNvGrpSpPr/>
          <p:nvPr/>
        </p:nvGrpSpPr>
        <p:grpSpPr>
          <a:xfrm>
            <a:off x="230702" y="3520268"/>
            <a:ext cx="8606395" cy="2179663"/>
            <a:chOff x="2102" y="1005668"/>
            <a:chExt cx="8606395" cy="2179663"/>
          </a:xfrm>
        </p:grpSpPr>
        <p:sp>
          <p:nvSpPr>
            <p:cNvPr id="169" name="Google Shape;169;p6"/>
            <p:cNvSpPr/>
            <p:nvPr/>
          </p:nvSpPr>
          <p:spPr>
            <a:xfrm>
              <a:off x="6363351" y="2497755"/>
              <a:ext cx="374191" cy="402255"/>
            </a:xfrm>
            <a:custGeom>
              <a:rect b="b" l="l" r="r" t="t"/>
              <a:pathLst>
                <a:path extrusionOk="0" h="120000" w="120000">
                  <a:moveTo>
                    <a:pt x="0" y="0"/>
                  </a:moveTo>
                  <a:lnTo>
                    <a:pt x="60000" y="0"/>
                  </a:lnTo>
                  <a:lnTo>
                    <a:pt x="60000" y="120000"/>
                  </a:lnTo>
                  <a:lnTo>
                    <a:pt x="120000" y="120000"/>
                  </a:lnTo>
                </a:path>
              </a:pathLst>
            </a:custGeom>
            <a:noFill/>
            <a:ln cap="flat" cmpd="sng" w="15875">
              <a:solidFill>
                <a:srgbClr val="2BA4E2"/>
              </a:solidFill>
              <a:prstDash val="solid"/>
              <a:round/>
              <a:headEnd len="sm" w="sm" type="none"/>
              <a:tailEnd len="sm" w="sm" type="none"/>
            </a:ln>
          </p:spPr>
        </p:sp>
        <p:sp>
          <p:nvSpPr>
            <p:cNvPr id="170" name="Google Shape;170;p6"/>
            <p:cNvSpPr/>
            <p:nvPr/>
          </p:nvSpPr>
          <p:spPr>
            <a:xfrm>
              <a:off x="6363351" y="2095500"/>
              <a:ext cx="374191" cy="402255"/>
            </a:xfrm>
            <a:custGeom>
              <a:rect b="b" l="l" r="r" t="t"/>
              <a:pathLst>
                <a:path extrusionOk="0" h="120000" w="120000">
                  <a:moveTo>
                    <a:pt x="0" y="120000"/>
                  </a:moveTo>
                  <a:lnTo>
                    <a:pt x="60000" y="120000"/>
                  </a:lnTo>
                  <a:lnTo>
                    <a:pt x="60000" y="0"/>
                  </a:lnTo>
                  <a:lnTo>
                    <a:pt x="120000" y="0"/>
                  </a:lnTo>
                </a:path>
              </a:pathLst>
            </a:custGeom>
            <a:noFill/>
            <a:ln cap="flat" cmpd="sng" w="15875">
              <a:solidFill>
                <a:srgbClr val="2BA4E2"/>
              </a:solidFill>
              <a:prstDash val="solid"/>
              <a:round/>
              <a:headEnd len="sm" w="sm" type="none"/>
              <a:tailEnd len="sm" w="sm" type="none"/>
            </a:ln>
          </p:spPr>
        </p:sp>
        <p:sp>
          <p:nvSpPr>
            <p:cNvPr id="171" name="Google Shape;171;p6"/>
            <p:cNvSpPr/>
            <p:nvPr/>
          </p:nvSpPr>
          <p:spPr>
            <a:xfrm>
              <a:off x="4118204" y="2095500"/>
              <a:ext cx="374191" cy="402255"/>
            </a:xfrm>
            <a:custGeom>
              <a:rect b="b" l="l" r="r" t="t"/>
              <a:pathLst>
                <a:path extrusionOk="0" h="120000" w="120000">
                  <a:moveTo>
                    <a:pt x="0" y="0"/>
                  </a:moveTo>
                  <a:lnTo>
                    <a:pt x="60000" y="0"/>
                  </a:lnTo>
                  <a:lnTo>
                    <a:pt x="60000" y="120000"/>
                  </a:lnTo>
                  <a:lnTo>
                    <a:pt x="120000" y="120000"/>
                  </a:lnTo>
                </a:path>
              </a:pathLst>
            </a:custGeom>
            <a:noFill/>
            <a:ln cap="flat" cmpd="sng" w="15875">
              <a:solidFill>
                <a:srgbClr val="2BA4E2"/>
              </a:solidFill>
              <a:prstDash val="solid"/>
              <a:round/>
              <a:headEnd len="sm" w="sm" type="none"/>
              <a:tailEnd len="sm" w="sm" type="none"/>
            </a:ln>
          </p:spPr>
        </p:sp>
        <p:sp>
          <p:nvSpPr>
            <p:cNvPr id="172" name="Google Shape;172;p6"/>
            <p:cNvSpPr/>
            <p:nvPr/>
          </p:nvSpPr>
          <p:spPr>
            <a:xfrm>
              <a:off x="4118204" y="1693244"/>
              <a:ext cx="374191" cy="402255"/>
            </a:xfrm>
            <a:custGeom>
              <a:rect b="b" l="l" r="r" t="t"/>
              <a:pathLst>
                <a:path extrusionOk="0" h="120000" w="120000">
                  <a:moveTo>
                    <a:pt x="0" y="120000"/>
                  </a:moveTo>
                  <a:lnTo>
                    <a:pt x="60000" y="120000"/>
                  </a:lnTo>
                  <a:lnTo>
                    <a:pt x="60000" y="0"/>
                  </a:lnTo>
                  <a:lnTo>
                    <a:pt x="120000" y="0"/>
                  </a:lnTo>
                </a:path>
              </a:pathLst>
            </a:custGeom>
            <a:noFill/>
            <a:ln cap="flat" cmpd="sng" w="15875">
              <a:solidFill>
                <a:srgbClr val="2BA4E2"/>
              </a:solidFill>
              <a:prstDash val="solid"/>
              <a:round/>
              <a:headEnd len="sm" w="sm" type="none"/>
              <a:tailEnd len="sm" w="sm" type="none"/>
            </a:ln>
          </p:spPr>
        </p:sp>
        <p:sp>
          <p:nvSpPr>
            <p:cNvPr id="173" name="Google Shape;173;p6"/>
            <p:cNvSpPr/>
            <p:nvPr/>
          </p:nvSpPr>
          <p:spPr>
            <a:xfrm>
              <a:off x="1873057" y="1693244"/>
              <a:ext cx="374191" cy="402255"/>
            </a:xfrm>
            <a:custGeom>
              <a:rect b="b" l="l" r="r" t="t"/>
              <a:pathLst>
                <a:path extrusionOk="0" h="120000" w="120000">
                  <a:moveTo>
                    <a:pt x="0" y="0"/>
                  </a:moveTo>
                  <a:lnTo>
                    <a:pt x="60000" y="0"/>
                  </a:lnTo>
                  <a:lnTo>
                    <a:pt x="60000" y="120000"/>
                  </a:lnTo>
                  <a:lnTo>
                    <a:pt x="120000" y="120000"/>
                  </a:lnTo>
                </a:path>
              </a:pathLst>
            </a:custGeom>
            <a:noFill/>
            <a:ln cap="flat" cmpd="sng" w="15875">
              <a:solidFill>
                <a:srgbClr val="238FC8"/>
              </a:solidFill>
              <a:prstDash val="solid"/>
              <a:round/>
              <a:headEnd len="sm" w="sm" type="none"/>
              <a:tailEnd len="sm" w="sm" type="none"/>
            </a:ln>
          </p:spPr>
        </p:sp>
        <p:sp>
          <p:nvSpPr>
            <p:cNvPr id="174" name="Google Shape;174;p6"/>
            <p:cNvSpPr/>
            <p:nvPr/>
          </p:nvSpPr>
          <p:spPr>
            <a:xfrm>
              <a:off x="1873057" y="1290989"/>
              <a:ext cx="374191" cy="402255"/>
            </a:xfrm>
            <a:custGeom>
              <a:rect b="b" l="l" r="r" t="t"/>
              <a:pathLst>
                <a:path extrusionOk="0" h="120000" w="120000">
                  <a:moveTo>
                    <a:pt x="0" y="120000"/>
                  </a:moveTo>
                  <a:lnTo>
                    <a:pt x="60000" y="120000"/>
                  </a:lnTo>
                  <a:lnTo>
                    <a:pt x="60000" y="0"/>
                  </a:lnTo>
                  <a:lnTo>
                    <a:pt x="120000" y="0"/>
                  </a:lnTo>
                </a:path>
              </a:pathLst>
            </a:custGeom>
            <a:noFill/>
            <a:ln cap="flat" cmpd="sng" w="15875">
              <a:solidFill>
                <a:srgbClr val="238FC8"/>
              </a:solidFill>
              <a:prstDash val="solid"/>
              <a:round/>
              <a:headEnd len="sm" w="sm" type="none"/>
              <a:tailEnd len="sm" w="sm" type="none"/>
            </a:ln>
          </p:spPr>
        </p:sp>
        <p:sp>
          <p:nvSpPr>
            <p:cNvPr id="175" name="Google Shape;175;p6"/>
            <p:cNvSpPr/>
            <p:nvPr/>
          </p:nvSpPr>
          <p:spPr>
            <a:xfrm>
              <a:off x="2102" y="1407923"/>
              <a:ext cx="1870955" cy="570641"/>
            </a:xfrm>
            <a:prstGeom prst="rect">
              <a:avLst/>
            </a:prstGeom>
            <a:solidFill>
              <a:srgbClr val="30B6FB"/>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
            <p:cNvSpPr txBox="1"/>
            <p:nvPr/>
          </p:nvSpPr>
          <p:spPr>
            <a:xfrm>
              <a:off x="2102" y="1407923"/>
              <a:ext cx="1870955" cy="570641"/>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None/>
              </a:pPr>
              <a:r>
                <a:rPr lang="en-US" sz="1200">
                  <a:solidFill>
                    <a:schemeClr val="lt1"/>
                  </a:solidFill>
                  <a:latin typeface="Candara"/>
                  <a:ea typeface="Candara"/>
                  <a:cs typeface="Candara"/>
                  <a:sym typeface="Candara"/>
                </a:rPr>
                <a:t>Ung thư đại trực tràng</a:t>
              </a:r>
              <a:endParaRPr/>
            </a:p>
          </p:txBody>
        </p:sp>
        <p:sp>
          <p:nvSpPr>
            <p:cNvPr id="177" name="Google Shape;177;p6"/>
            <p:cNvSpPr/>
            <p:nvPr/>
          </p:nvSpPr>
          <p:spPr>
            <a:xfrm>
              <a:off x="2247248" y="1005668"/>
              <a:ext cx="1870955" cy="570641"/>
            </a:xfrm>
            <a:prstGeom prst="rect">
              <a:avLst/>
            </a:prstGeom>
            <a:solidFill>
              <a:srgbClr val="30B6FB"/>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txBox="1"/>
            <p:nvPr/>
          </p:nvSpPr>
          <p:spPr>
            <a:xfrm>
              <a:off x="2247248" y="1005668"/>
              <a:ext cx="1870955" cy="570641"/>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None/>
              </a:pPr>
              <a:r>
                <a:rPr lang="en-US" sz="1200">
                  <a:solidFill>
                    <a:schemeClr val="lt1"/>
                  </a:solidFill>
                  <a:latin typeface="Candara"/>
                  <a:ea typeface="Candara"/>
                  <a:cs typeface="Candara"/>
                  <a:sym typeface="Candara"/>
                </a:rPr>
                <a:t>65% do môi trường</a:t>
              </a:r>
              <a:endParaRPr/>
            </a:p>
          </p:txBody>
        </p:sp>
        <p:sp>
          <p:nvSpPr>
            <p:cNvPr id="179" name="Google Shape;179;p6"/>
            <p:cNvSpPr/>
            <p:nvPr/>
          </p:nvSpPr>
          <p:spPr>
            <a:xfrm>
              <a:off x="2247248" y="1810179"/>
              <a:ext cx="1870955" cy="570641"/>
            </a:xfrm>
            <a:prstGeom prst="rect">
              <a:avLst/>
            </a:prstGeom>
            <a:solidFill>
              <a:srgbClr val="30B6FB"/>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6"/>
            <p:cNvSpPr txBox="1"/>
            <p:nvPr/>
          </p:nvSpPr>
          <p:spPr>
            <a:xfrm>
              <a:off x="2247248" y="1810179"/>
              <a:ext cx="1870955" cy="570641"/>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None/>
              </a:pPr>
              <a:r>
                <a:rPr lang="en-US" sz="1200">
                  <a:solidFill>
                    <a:schemeClr val="lt1"/>
                  </a:solidFill>
                  <a:latin typeface="Candara"/>
                  <a:ea typeface="Candara"/>
                  <a:cs typeface="Candara"/>
                  <a:sym typeface="Candara"/>
                </a:rPr>
                <a:t>35% do di truyền</a:t>
              </a:r>
              <a:endParaRPr/>
            </a:p>
          </p:txBody>
        </p:sp>
        <p:sp>
          <p:nvSpPr>
            <p:cNvPr id="181" name="Google Shape;181;p6"/>
            <p:cNvSpPr/>
            <p:nvPr/>
          </p:nvSpPr>
          <p:spPr>
            <a:xfrm>
              <a:off x="4492395" y="1407923"/>
              <a:ext cx="1870955" cy="570641"/>
            </a:xfrm>
            <a:prstGeom prst="rect">
              <a:avLst/>
            </a:prstGeom>
            <a:solidFill>
              <a:srgbClr val="30B6FB"/>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txBox="1"/>
            <p:nvPr/>
          </p:nvSpPr>
          <p:spPr>
            <a:xfrm>
              <a:off x="4492395" y="1407923"/>
              <a:ext cx="1870955" cy="570641"/>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None/>
              </a:pPr>
              <a:r>
                <a:rPr lang="en-US" sz="1200">
                  <a:solidFill>
                    <a:schemeClr val="lt1"/>
                  </a:solidFill>
                  <a:latin typeface="Candara"/>
                  <a:ea typeface="Candara"/>
                  <a:cs typeface="Candara"/>
                  <a:sym typeface="Candara"/>
                </a:rPr>
                <a:t>30% không hội chứng</a:t>
              </a:r>
              <a:endParaRPr/>
            </a:p>
          </p:txBody>
        </p:sp>
        <p:sp>
          <p:nvSpPr>
            <p:cNvPr id="183" name="Google Shape;183;p6"/>
            <p:cNvSpPr/>
            <p:nvPr/>
          </p:nvSpPr>
          <p:spPr>
            <a:xfrm>
              <a:off x="4492395" y="2212434"/>
              <a:ext cx="1870955" cy="570641"/>
            </a:xfrm>
            <a:prstGeom prst="rect">
              <a:avLst/>
            </a:prstGeom>
            <a:solidFill>
              <a:srgbClr val="30B6FB"/>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
            <p:cNvSpPr txBox="1"/>
            <p:nvPr/>
          </p:nvSpPr>
          <p:spPr>
            <a:xfrm>
              <a:off x="4492395" y="2212434"/>
              <a:ext cx="1870955" cy="570641"/>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None/>
              </a:pPr>
              <a:r>
                <a:rPr lang="en-US" sz="1200">
                  <a:solidFill>
                    <a:schemeClr val="lt1"/>
                  </a:solidFill>
                  <a:latin typeface="Candara"/>
                  <a:ea typeface="Candara"/>
                  <a:cs typeface="Candara"/>
                  <a:sym typeface="Candara"/>
                </a:rPr>
                <a:t>5% có hội chứng</a:t>
              </a:r>
              <a:endParaRPr/>
            </a:p>
          </p:txBody>
        </p:sp>
        <p:sp>
          <p:nvSpPr>
            <p:cNvPr id="185" name="Google Shape;185;p6"/>
            <p:cNvSpPr/>
            <p:nvPr/>
          </p:nvSpPr>
          <p:spPr>
            <a:xfrm>
              <a:off x="6737542" y="1810179"/>
              <a:ext cx="1870955" cy="570641"/>
            </a:xfrm>
            <a:prstGeom prst="rect">
              <a:avLst/>
            </a:prstGeom>
            <a:solidFill>
              <a:srgbClr val="30B6FB"/>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txBox="1"/>
            <p:nvPr/>
          </p:nvSpPr>
          <p:spPr>
            <a:xfrm>
              <a:off x="6737542" y="1810179"/>
              <a:ext cx="1870955" cy="570641"/>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None/>
              </a:pPr>
              <a:r>
                <a:rPr lang="en-US" sz="1200">
                  <a:solidFill>
                    <a:schemeClr val="lt1"/>
                  </a:solidFill>
                  <a:latin typeface="Candara"/>
                  <a:ea typeface="Candara"/>
                  <a:cs typeface="Candara"/>
                  <a:sym typeface="Candara"/>
                </a:rPr>
                <a:t>2% bệnh đa polyp</a:t>
              </a:r>
              <a:endParaRPr/>
            </a:p>
          </p:txBody>
        </p:sp>
        <p:sp>
          <p:nvSpPr>
            <p:cNvPr id="187" name="Google Shape;187;p6"/>
            <p:cNvSpPr/>
            <p:nvPr/>
          </p:nvSpPr>
          <p:spPr>
            <a:xfrm>
              <a:off x="6737542" y="2614690"/>
              <a:ext cx="1870955" cy="570641"/>
            </a:xfrm>
            <a:prstGeom prst="rect">
              <a:avLst/>
            </a:prstGeom>
            <a:solidFill>
              <a:srgbClr val="30B6FB"/>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txBox="1"/>
            <p:nvPr/>
          </p:nvSpPr>
          <p:spPr>
            <a:xfrm>
              <a:off x="6737542" y="2614690"/>
              <a:ext cx="1870955" cy="570641"/>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None/>
              </a:pPr>
              <a:r>
                <a:rPr lang="en-US" sz="1200">
                  <a:solidFill>
                    <a:schemeClr val="lt1"/>
                  </a:solidFill>
                  <a:latin typeface="Candara"/>
                  <a:ea typeface="Candara"/>
                  <a:cs typeface="Candara"/>
                  <a:sym typeface="Candara"/>
                </a:rPr>
                <a:t>3% không polyp</a:t>
              </a:r>
              <a:endParaRPr/>
            </a:p>
          </p:txBody>
        </p:sp>
      </p:grpSp>
      <p:pic>
        <p:nvPicPr>
          <p:cNvPr id="189" name="Google Shape;189;p6"/>
          <p:cNvPicPr preferRelativeResize="0"/>
          <p:nvPr/>
        </p:nvPicPr>
        <p:blipFill rotWithShape="1">
          <a:blip r:embed="rId3">
            <a:alphaModFix/>
          </a:blip>
          <a:srcRect b="0" l="0" r="0" t="0"/>
          <a:stretch/>
        </p:blipFill>
        <p:spPr>
          <a:xfrm>
            <a:off x="304800" y="5334000"/>
            <a:ext cx="1219200" cy="12192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60"/>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2800"/>
              <a:buChar char="*"/>
            </a:pPr>
            <a:r>
              <a:rPr b="1" lang="en-US" sz="2800"/>
              <a:t>Nhóm nguy cơ cao</a:t>
            </a:r>
            <a:endParaRPr b="1" sz="2800"/>
          </a:p>
          <a:p>
            <a:pPr indent="-274319" lvl="1" marL="576263" rtl="0" algn="just">
              <a:spcBef>
                <a:spcPts val="480"/>
              </a:spcBef>
              <a:spcAft>
                <a:spcPts val="0"/>
              </a:spcAft>
              <a:buSzPts val="2400"/>
              <a:buChar char="*"/>
            </a:pPr>
            <a:r>
              <a:rPr lang="en-US" sz="2400"/>
              <a:t>Tiền sử gia đình có ung thư đại trực tràng, bệnh đa polyp gia đình</a:t>
            </a:r>
            <a:endParaRPr sz="2400"/>
          </a:p>
          <a:p>
            <a:pPr indent="-274319" lvl="1" marL="576263" rtl="0" algn="just">
              <a:spcBef>
                <a:spcPts val="480"/>
              </a:spcBef>
              <a:spcAft>
                <a:spcPts val="0"/>
              </a:spcAft>
              <a:buSzPts val="2400"/>
              <a:buChar char="*"/>
            </a:pPr>
            <a:r>
              <a:rPr lang="en-US" sz="2400"/>
              <a:t>Người bệnh có tiền căn viêm ruột, u tuyến</a:t>
            </a:r>
            <a:endParaRPr sz="2400"/>
          </a:p>
          <a:p>
            <a:pPr indent="-274319" lvl="1" marL="576263" rtl="0" algn="just">
              <a:spcBef>
                <a:spcPts val="480"/>
              </a:spcBef>
              <a:spcAft>
                <a:spcPts val="0"/>
              </a:spcAft>
              <a:buSzPts val="2400"/>
              <a:buChar char="*"/>
            </a:pPr>
            <a:r>
              <a:rPr lang="en-US" sz="2400"/>
              <a:t>Người bệnh có nhiều hơn 1 yếu tố nguy cơ trung bình</a:t>
            </a:r>
            <a:endParaRPr sz="2400"/>
          </a:p>
          <a:p>
            <a:pPr indent="-96520" lvl="0" marL="274320" rtl="0" algn="just">
              <a:spcBef>
                <a:spcPts val="560"/>
              </a:spcBef>
              <a:spcAft>
                <a:spcPts val="0"/>
              </a:spcAft>
              <a:buSzPts val="2800"/>
              <a:buNone/>
            </a:pPr>
            <a:r>
              <a:t/>
            </a:r>
            <a:endParaRPr sz="2800"/>
          </a:p>
        </p:txBody>
      </p:sp>
      <p:sp>
        <p:nvSpPr>
          <p:cNvPr id="548" name="Google Shape;548;p60"/>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CHỈ ĐỊNH TẦM SOÁT</a:t>
            </a:r>
            <a:endParaRPr/>
          </a:p>
        </p:txBody>
      </p:sp>
      <p:pic>
        <p:nvPicPr>
          <p:cNvPr id="549" name="Google Shape;549;p60"/>
          <p:cNvPicPr preferRelativeResize="0"/>
          <p:nvPr/>
        </p:nvPicPr>
        <p:blipFill rotWithShape="1">
          <a:blip r:embed="rId3">
            <a:alphaModFix/>
          </a:blip>
          <a:srcRect b="0" l="0" r="0" t="0"/>
          <a:stretch/>
        </p:blipFill>
        <p:spPr>
          <a:xfrm>
            <a:off x="471055" y="5410200"/>
            <a:ext cx="1219200" cy="12192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1"/>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just">
              <a:lnSpc>
                <a:spcPct val="90000"/>
              </a:lnSpc>
              <a:spcBef>
                <a:spcPts val="0"/>
              </a:spcBef>
              <a:spcAft>
                <a:spcPts val="0"/>
              </a:spcAft>
              <a:buSzPts val="2220"/>
              <a:buChar char="*"/>
            </a:pPr>
            <a:r>
              <a:rPr b="1" lang="en-US" sz="2220"/>
              <a:t>Chỉ định cụ thể</a:t>
            </a:r>
            <a:endParaRPr b="1" sz="2220"/>
          </a:p>
          <a:p>
            <a:pPr indent="-274319" lvl="1" marL="576263" rtl="0" algn="just">
              <a:lnSpc>
                <a:spcPct val="90000"/>
              </a:lnSpc>
              <a:spcBef>
                <a:spcPts val="407"/>
              </a:spcBef>
              <a:spcAft>
                <a:spcPts val="0"/>
              </a:spcAft>
              <a:buSzPts val="2035"/>
              <a:buChar char="*"/>
            </a:pPr>
            <a:r>
              <a:rPr lang="en-US" sz="2035"/>
              <a:t>Chỉ định tầm soát ở nhóm nguy cơ cao từ 40 tuổi hoặc trước 10 năm so với tuổi khởi phát ung thư đại trực tràng trong gia đình</a:t>
            </a:r>
            <a:endParaRPr sz="2035"/>
          </a:p>
          <a:p>
            <a:pPr indent="-274319" lvl="1" marL="576263" rtl="0" algn="just">
              <a:lnSpc>
                <a:spcPct val="90000"/>
              </a:lnSpc>
              <a:spcBef>
                <a:spcPts val="407"/>
              </a:spcBef>
              <a:spcAft>
                <a:spcPts val="0"/>
              </a:spcAft>
              <a:buSzPts val="2035"/>
              <a:buChar char="*"/>
            </a:pPr>
            <a:r>
              <a:rPr lang="en-US" sz="2035"/>
              <a:t>Chỉ định FOBT, soi ống cứng cho nhóm nguy cơ trung bình. Nếu có bất thường sẽ chỉ định soi toàn bộ đại tràng. Đối với nhóm nguy cơ cao cần chỉ định soi toàn bộ đại tràng.</a:t>
            </a:r>
            <a:endParaRPr/>
          </a:p>
          <a:p>
            <a:pPr indent="-274319" lvl="1" marL="576263" rtl="0" algn="just">
              <a:lnSpc>
                <a:spcPct val="90000"/>
              </a:lnSpc>
              <a:spcBef>
                <a:spcPts val="407"/>
              </a:spcBef>
              <a:spcAft>
                <a:spcPts val="0"/>
              </a:spcAft>
              <a:buSzPts val="2035"/>
              <a:buChar char="*"/>
            </a:pPr>
            <a:r>
              <a:rPr lang="en-US" sz="2035"/>
              <a:t>Khoảng cách theo dõi mỗi 10 năm với soi toàn bộ đại tràng; mỗi 5 năm với FS, DCBE và CTC; mỗi năm với FOBT.</a:t>
            </a:r>
            <a:endParaRPr/>
          </a:p>
          <a:p>
            <a:pPr indent="-274319" lvl="1" marL="576263" rtl="0" algn="just">
              <a:lnSpc>
                <a:spcPct val="90000"/>
              </a:lnSpc>
              <a:spcBef>
                <a:spcPts val="407"/>
              </a:spcBef>
              <a:spcAft>
                <a:spcPts val="0"/>
              </a:spcAft>
              <a:buSzPts val="2035"/>
              <a:buChar char="*"/>
            </a:pPr>
            <a:r>
              <a:rPr lang="en-US" sz="2035"/>
              <a:t>Không cần thiết tầm soát trên 75 tuổi hoặc bệnh nhân có tuổi thọ kì vòng dưới 10 năm.</a:t>
            </a:r>
            <a:endParaRPr/>
          </a:p>
          <a:p>
            <a:pPr indent="-133350" lvl="0" marL="274320" rtl="0" algn="l">
              <a:lnSpc>
                <a:spcPct val="90000"/>
              </a:lnSpc>
              <a:spcBef>
                <a:spcPts val="444"/>
              </a:spcBef>
              <a:spcAft>
                <a:spcPts val="0"/>
              </a:spcAft>
              <a:buSzPts val="2220"/>
              <a:buNone/>
            </a:pPr>
            <a:r>
              <a:t/>
            </a:r>
            <a:endParaRPr sz="2220"/>
          </a:p>
        </p:txBody>
      </p:sp>
      <p:sp>
        <p:nvSpPr>
          <p:cNvPr id="555" name="Google Shape;555;p61"/>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CHỈ ĐỊNH TẦM SOÁT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2"/>
          <p:cNvSpPr txBox="1"/>
          <p:nvPr>
            <p:ph idx="1" type="body"/>
          </p:nvPr>
        </p:nvSpPr>
        <p:spPr>
          <a:xfrm>
            <a:off x="872067" y="2675467"/>
            <a:ext cx="7408333" cy="3450696"/>
          </a:xfrm>
          <a:prstGeom prst="rect">
            <a:avLst/>
          </a:prstGeom>
          <a:noFill/>
          <a:ln>
            <a:noFill/>
          </a:ln>
        </p:spPr>
        <p:txBody>
          <a:bodyPr anchorCtr="0" anchor="t" bIns="45700" lIns="91425" spcFirstLastPara="1" rIns="91425" wrap="square" tIns="45700">
            <a:normAutofit/>
          </a:bodyPr>
          <a:lstStyle/>
          <a:p>
            <a:pPr indent="-274320" lvl="0" marL="274320" rtl="0" algn="just">
              <a:lnSpc>
                <a:spcPct val="90000"/>
              </a:lnSpc>
              <a:spcBef>
                <a:spcPts val="0"/>
              </a:spcBef>
              <a:spcAft>
                <a:spcPts val="0"/>
              </a:spcAft>
              <a:buSzPts val="2400"/>
              <a:buChar char="*"/>
            </a:pPr>
            <a:r>
              <a:rPr lang="en-US"/>
              <a:t>Ung thư trực tràng là bệnh thường gặp ở Việt Nam. Gần đây có xu hướng gia tăng ở nhóm bệnh nhân trẻ</a:t>
            </a:r>
            <a:endParaRPr/>
          </a:p>
          <a:p>
            <a:pPr indent="-274320" lvl="0" marL="274320" rtl="0" algn="just">
              <a:lnSpc>
                <a:spcPct val="90000"/>
              </a:lnSpc>
              <a:spcBef>
                <a:spcPts val="480"/>
              </a:spcBef>
              <a:spcAft>
                <a:spcPts val="0"/>
              </a:spcAft>
              <a:buSzPts val="2400"/>
              <a:buChar char="*"/>
            </a:pPr>
            <a:r>
              <a:rPr lang="en-US"/>
              <a:t>Yếu tố nguy cơ của bệnh bao gồm các yếu tố của lối sống, di truyền và những thương tổn tiền ung thư như polyp, Crohn, viêm đại tràng xuất huyết</a:t>
            </a:r>
            <a:endParaRPr/>
          </a:p>
          <a:p>
            <a:pPr indent="-274320" lvl="0" marL="274320" rtl="0" algn="just">
              <a:lnSpc>
                <a:spcPct val="90000"/>
              </a:lnSpc>
              <a:spcBef>
                <a:spcPts val="480"/>
              </a:spcBef>
              <a:spcAft>
                <a:spcPts val="0"/>
              </a:spcAft>
              <a:buSzPts val="2400"/>
              <a:buChar char="*"/>
            </a:pPr>
            <a:r>
              <a:rPr lang="en-US"/>
              <a:t>Lâm sàng trong giai đoạn sớm không đặc hiệu. Cần tầm soát ung thư theo phân loại đối tượng nguy cơ</a:t>
            </a:r>
            <a:endParaRPr/>
          </a:p>
          <a:p>
            <a:pPr indent="-274320" lvl="0" marL="274320" rtl="0" algn="just">
              <a:lnSpc>
                <a:spcPct val="90000"/>
              </a:lnSpc>
              <a:spcBef>
                <a:spcPts val="480"/>
              </a:spcBef>
              <a:spcAft>
                <a:spcPts val="0"/>
              </a:spcAft>
              <a:buSzPts val="2400"/>
              <a:buChar char="*"/>
            </a:pPr>
            <a:r>
              <a:rPr lang="en-US"/>
              <a:t>Điều trị đa mô thức, chủ yếu là phẫu thuât -&gt; hướng tới điều trị cá thể hóa.</a:t>
            </a:r>
            <a:endParaRPr/>
          </a:p>
        </p:txBody>
      </p:sp>
      <p:sp>
        <p:nvSpPr>
          <p:cNvPr id="561" name="Google Shape;561;p62"/>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rPr lang="en-US"/>
              <a:t>TÓM TẮT NỘI DUNG</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63"/>
          <p:cNvSpPr txBox="1"/>
          <p:nvPr>
            <p:ph type="title"/>
          </p:nvPr>
        </p:nvSpPr>
        <p:spPr>
          <a:xfrm>
            <a:off x="457200" y="3276600"/>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5400"/>
              <a:buFont typeface="Candara"/>
              <a:buNone/>
            </a:pPr>
            <a:r>
              <a:rPr b="1" lang="en-US" sz="5400">
                <a:solidFill>
                  <a:schemeClr val="dk1"/>
                </a:solidFill>
              </a:rPr>
              <a:t>XIN CÁM ƠN!</a:t>
            </a:r>
            <a:endParaRPr b="1" sz="5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7"/>
          <p:cNvPicPr preferRelativeResize="0"/>
          <p:nvPr>
            <p:ph idx="4294967295" type="body"/>
          </p:nvPr>
        </p:nvPicPr>
        <p:blipFill rotWithShape="1">
          <a:blip r:embed="rId3">
            <a:alphaModFix/>
          </a:blip>
          <a:srcRect b="0" l="0" r="0" t="0"/>
          <a:stretch/>
        </p:blipFill>
        <p:spPr>
          <a:xfrm>
            <a:off x="381000" y="679582"/>
            <a:ext cx="8229600" cy="617149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8"/>
          <p:cNvSpPr txBox="1"/>
          <p:nvPr>
            <p:ph idx="1" type="body"/>
          </p:nvPr>
        </p:nvSpPr>
        <p:spPr>
          <a:xfrm>
            <a:off x="838200" y="2895600"/>
            <a:ext cx="7408333" cy="3450696"/>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2800"/>
              <a:buChar char="*"/>
            </a:pPr>
            <a:r>
              <a:rPr b="1" lang="en-US" sz="2800"/>
              <a:t>Polyp trực tràng: </a:t>
            </a:r>
            <a:r>
              <a:rPr lang="en-US" sz="2800"/>
              <a:t>Pô-líp có kích thước lớn dễ ung thư hóa. </a:t>
            </a:r>
            <a:endParaRPr sz="2800"/>
          </a:p>
          <a:p>
            <a:pPr indent="-274320" lvl="0" marL="274320" rtl="0" algn="l">
              <a:lnSpc>
                <a:spcPct val="90000"/>
              </a:lnSpc>
              <a:spcBef>
                <a:spcPts val="560"/>
              </a:spcBef>
              <a:spcAft>
                <a:spcPts val="0"/>
              </a:spcAft>
              <a:buSzPts val="2800"/>
              <a:buChar char="*"/>
            </a:pPr>
            <a:r>
              <a:rPr b="1" lang="en-US" sz="2800"/>
              <a:t>Viêm loét đại- trực tràng xuất huyết: </a:t>
            </a:r>
            <a:r>
              <a:rPr lang="en-US" sz="2800"/>
              <a:t>nguy cơ ung thư hóa gia tăng theo thời gian tiến triển của bệnh. </a:t>
            </a:r>
            <a:endParaRPr sz="2800"/>
          </a:p>
          <a:p>
            <a:pPr indent="-274320" lvl="0" marL="274320" rtl="0" algn="l">
              <a:lnSpc>
                <a:spcPct val="90000"/>
              </a:lnSpc>
              <a:spcBef>
                <a:spcPts val="560"/>
              </a:spcBef>
              <a:spcAft>
                <a:spcPts val="0"/>
              </a:spcAft>
              <a:buSzPts val="2800"/>
              <a:buChar char="*"/>
            </a:pPr>
            <a:r>
              <a:rPr b="1" lang="en-US" sz="2800"/>
              <a:t>Bệnh Crohn: </a:t>
            </a:r>
            <a:r>
              <a:rPr lang="en-US" sz="2800"/>
              <a:t>Những người bị bệnh Crohn trước 40 tuổi có nguy cơ ung thư hóa nhiều hơn những người mắc sau 40 tuổi.</a:t>
            </a:r>
            <a:endParaRPr/>
          </a:p>
          <a:p>
            <a:pPr indent="-121920" lvl="0" marL="274320" rtl="0" algn="l">
              <a:lnSpc>
                <a:spcPct val="90000"/>
              </a:lnSpc>
              <a:spcBef>
                <a:spcPts val="480"/>
              </a:spcBef>
              <a:spcAft>
                <a:spcPts val="0"/>
              </a:spcAft>
              <a:buSzPts val="2400"/>
              <a:buNone/>
            </a:pPr>
            <a:r>
              <a:t/>
            </a:r>
            <a:endParaRPr/>
          </a:p>
        </p:txBody>
      </p:sp>
      <p:sp>
        <p:nvSpPr>
          <p:cNvPr id="200" name="Google Shape;200;p8"/>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959"/>
              <a:buFont typeface="Candara"/>
              <a:buNone/>
            </a:pPr>
            <a:r>
              <a:rPr lang="en-US" sz="3959"/>
              <a:t>Yếu tố thuận lợi </a:t>
            </a:r>
            <a:br>
              <a:rPr lang="en-US" sz="3959"/>
            </a:br>
            <a:r>
              <a:rPr lang="en-US" sz="3959"/>
              <a:t>- Tổn thương tiền ung thư - </a:t>
            </a:r>
            <a:endParaRPr sz="3959"/>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9"/>
          <p:cNvPicPr preferRelativeResize="0"/>
          <p:nvPr>
            <p:ph idx="1" type="body"/>
          </p:nvPr>
        </p:nvPicPr>
        <p:blipFill rotWithShape="1">
          <a:blip r:embed="rId3">
            <a:alphaModFix/>
          </a:blip>
          <a:srcRect b="0" l="0" r="0" t="0"/>
          <a:stretch/>
        </p:blipFill>
        <p:spPr>
          <a:xfrm>
            <a:off x="609600" y="2774317"/>
            <a:ext cx="3581400" cy="3037665"/>
          </a:xfrm>
          <a:prstGeom prst="rect">
            <a:avLst/>
          </a:prstGeom>
          <a:noFill/>
          <a:ln>
            <a:noFill/>
          </a:ln>
        </p:spPr>
      </p:pic>
      <p:sp>
        <p:nvSpPr>
          <p:cNvPr id="206" name="Google Shape;206;p9"/>
          <p:cNvSpPr txBox="1"/>
          <p:nvPr>
            <p:ph type="title"/>
          </p:nvPr>
        </p:nvSpPr>
        <p:spPr>
          <a:xfrm>
            <a:off x="457200" y="338328"/>
            <a:ext cx="8229600" cy="1252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ndara"/>
              <a:buNone/>
            </a:pPr>
            <a:r>
              <a:t/>
            </a:r>
            <a:endParaRPr/>
          </a:p>
        </p:txBody>
      </p:sp>
      <p:pic>
        <p:nvPicPr>
          <p:cNvPr id="207" name="Google Shape;207;p9"/>
          <p:cNvPicPr preferRelativeResize="0"/>
          <p:nvPr/>
        </p:nvPicPr>
        <p:blipFill rotWithShape="1">
          <a:blip r:embed="rId4">
            <a:alphaModFix/>
          </a:blip>
          <a:srcRect b="0" l="0" r="0" t="0"/>
          <a:stretch/>
        </p:blipFill>
        <p:spPr>
          <a:xfrm>
            <a:off x="4663704" y="2826327"/>
            <a:ext cx="3773714" cy="2971800"/>
          </a:xfrm>
          <a:prstGeom prst="rect">
            <a:avLst/>
          </a:prstGeom>
          <a:noFill/>
          <a:ln>
            <a:noFill/>
          </a:ln>
        </p:spPr>
      </p:pic>
      <p:sp>
        <p:nvSpPr>
          <p:cNvPr id="208" name="Google Shape;208;p9"/>
          <p:cNvSpPr txBox="1"/>
          <p:nvPr/>
        </p:nvSpPr>
        <p:spPr>
          <a:xfrm>
            <a:off x="838200" y="6096000"/>
            <a:ext cx="31242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ndara"/>
                <a:ea typeface="Candara"/>
                <a:cs typeface="Candara"/>
                <a:sym typeface="Candara"/>
              </a:rPr>
              <a:t>Polyp đại tràng</a:t>
            </a:r>
            <a:endParaRPr b="1" sz="2400">
              <a:solidFill>
                <a:schemeClr val="dk1"/>
              </a:solidFill>
              <a:latin typeface="Candara"/>
              <a:ea typeface="Candara"/>
              <a:cs typeface="Candara"/>
              <a:sym typeface="Candara"/>
            </a:endParaRPr>
          </a:p>
        </p:txBody>
      </p:sp>
      <p:sp>
        <p:nvSpPr>
          <p:cNvPr id="209" name="Google Shape;209;p9"/>
          <p:cNvSpPr txBox="1"/>
          <p:nvPr/>
        </p:nvSpPr>
        <p:spPr>
          <a:xfrm>
            <a:off x="5126182" y="6102137"/>
            <a:ext cx="31242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ndara"/>
                <a:ea typeface="Candara"/>
                <a:cs typeface="Candara"/>
                <a:sym typeface="Candara"/>
              </a:rPr>
              <a:t>Bệnh Crohn</a:t>
            </a:r>
            <a:endParaRPr b="1" sz="2400">
              <a:solidFill>
                <a:schemeClr val="dk1"/>
              </a:solidFill>
              <a:latin typeface="Candara"/>
              <a:ea typeface="Candara"/>
              <a:cs typeface="Candara"/>
              <a:sym typeface="Candara"/>
            </a:endParaRPr>
          </a:p>
        </p:txBody>
      </p:sp>
    </p:spTree>
  </p:cSld>
  <p:clrMapOvr>
    <a:masterClrMapping/>
  </p:clrMapOvr>
</p:sld>
</file>

<file path=ppt/theme/theme1.xml><?xml version="1.0" encoding="utf-8"?>
<a:theme xmlns:a="http://schemas.openxmlformats.org/drawingml/2006/main" xmlns:r="http://schemas.openxmlformats.org/officeDocument/2006/relationships" name="Waveform">
  <a:themeElements>
    <a:clrScheme name="Waveform">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2020-08-03T14:06:12Z</dcterms:created>
  <dc:creator>Windows User</dc:creator>
</cp:coreProperties>
</file>