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0"/>
  </p:notesMasterIdLst>
  <p:sldIdLst>
    <p:sldId id="257" r:id="rId2"/>
    <p:sldId id="581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1" r:id="rId17"/>
    <p:sldId id="652" r:id="rId18"/>
    <p:sldId id="573" r:id="rId19"/>
  </p:sldIdLst>
  <p:sldSz cx="9144000" cy="6858000" type="screen4x3"/>
  <p:notesSz cx="6858000" cy="9144000"/>
  <p:custDataLst>
    <p:tags r:id="rId21"/>
  </p:custData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onganh947@gmail.com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8F"/>
    <a:srgbClr val="007DDA"/>
    <a:srgbClr val="25A2FF"/>
    <a:srgbClr val="33CC33"/>
    <a:srgbClr val="008AF2"/>
    <a:srgbClr val="0A0AB6"/>
    <a:srgbClr val="FFFFFF"/>
    <a:srgbClr val="130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40"/>
    <p:restoredTop sz="94643"/>
  </p:normalViewPr>
  <p:slideViewPr>
    <p:cSldViewPr snapToGrid="0">
      <p:cViewPr varScale="1">
        <p:scale>
          <a:sx n="77" d="100"/>
          <a:sy n="77" d="100"/>
        </p:scale>
        <p:origin x="184" y="1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DB0F07-0940-7390-6A27-07131F62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60336-11D0-19CB-7D49-3B02CB07CE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3C151D-AEFD-4CBA-A915-4174CF0703F3}" type="datetimeFigureOut">
              <a:rPr lang="th-TH"/>
              <a:pPr>
                <a:defRPr/>
              </a:pPr>
              <a:t>11/03/66</a:t>
            </a:fld>
            <a:endParaRPr lang="th-T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B874BB-EEAC-79C0-428F-B233DF92C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F2173-24A9-D7B3-7E00-1C7B1967E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6268-97E0-8F06-C20F-76950FB8B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6FBE-4B69-98BC-5104-F74F2F96B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78B76EC-F7DF-4001-8107-B0F1755AD1A0}" type="slidenum">
              <a:rPr lang="th-TH" altLang="vi-VN"/>
              <a:pPr/>
              <a:t>‹#›</a:t>
            </a:fld>
            <a:endParaRPr lang="th-TH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A302F8-56B5-4230-63F1-1529611442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EC152-0B93-9094-6B1B-A403202D64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6B332C-7F73-9C1D-D8E6-D9073FC4B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EC51E8-E4EB-B351-0E8F-7CF7E8BA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-4495800" y="5273675"/>
            <a:ext cx="3886200" cy="422275"/>
          </a:xfrm>
        </p:spPr>
        <p:txBody>
          <a:bodyPr/>
          <a:lstStyle>
            <a:lvl1pPr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A17DBE-0040-8979-8885-4A74E0D4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1D8E57C9-EBF1-47F8-AF36-8DD738C701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11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F34FC9F-4E4F-73E8-69D1-B67D713CE8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12E96-B946-A4E6-17CE-4BB91F2F98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 i="1">
                <a:solidFill>
                  <a:srgbClr val="000000"/>
                </a:solidFill>
              </a:rPr>
              <a:t>Tiếp cận bệnh nhân than phiền hậu môn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0" y="16669"/>
            <a:ext cx="8629650" cy="933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68C-E243-377E-8E3A-06BAF51E4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A5C8BE-DCD4-AD07-E9D1-B3461E652C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F2E9538D-572A-40E4-A3B5-463E417448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42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49FB83-9865-E271-C78C-3F28127E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192088"/>
            <a:ext cx="862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69A7F3-CBBB-D491-F5D8-F92BE8D5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en-US"/>
              <a:t>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061038-AB42-CA03-015C-D0FA89EE12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24800" y="65182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24/03/2020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5CD25A-6A43-09F4-58C0-BF816B5BD2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81000" y="6553200"/>
            <a:ext cx="3886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defRPr sz="1200" b="0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Tiếp cận bệnh nhân than phiền hậu môn </a:t>
            </a:r>
          </a:p>
        </p:txBody>
      </p:sp>
      <p:sp>
        <p:nvSpPr>
          <p:cNvPr id="1030" name="Rectangle 1">
            <a:extLst>
              <a:ext uri="{FF2B5EF4-FFF2-40B4-BE49-F238E27FC236}">
                <a16:creationId xmlns:a16="http://schemas.microsoft.com/office/drawing/2014/main" id="{E96F2422-AC09-0732-86AF-64BA62390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52388" y="85725"/>
            <a:ext cx="9229726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3" r:id="rId1"/>
    <p:sldLayoutId id="2147486014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4"/>
        </a:buBlip>
        <a:defRPr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00202"/>
        </a:buClr>
        <a:buChar char="•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 Black" panose="020B0A04020102020204" pitchFamily="34" charset="0"/>
        <a:buChar char="–"/>
        <a:defRPr sz="20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521FC-0F6F-E8E5-D1CA-603F34372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2209800"/>
          </a:xfrm>
          <a:solidFill>
            <a:srgbClr val="25A2FF"/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4000"/>
              </a:lnSpc>
              <a:spcAft>
                <a:spcPts val="0"/>
              </a:spcAft>
              <a:defRPr/>
            </a:pPr>
            <a:r>
              <a:rPr lang="en-US" sz="4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 TRỊ SỎI ĐƯỜNG MẬT</a:t>
            </a:r>
            <a:endParaRPr lang="th-TH" sz="4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78AC2-1E33-910B-FD0C-613CC571D6F6}"/>
              </a:ext>
            </a:extLst>
          </p:cNvPr>
          <p:cNvSpPr txBox="1"/>
          <p:nvPr/>
        </p:nvSpPr>
        <p:spPr>
          <a:xfrm>
            <a:off x="3026192" y="3967038"/>
            <a:ext cx="309161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Y6 ĐỢT 3  – </a:t>
            </a:r>
            <a:r>
              <a:rPr lang="en-US" dirty="0" err="1"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nhóm</a:t>
            </a:r>
            <a:r>
              <a:rPr lang="en-US" dirty="0"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EC8ED-948F-E2C4-7C11-EE9C8C4A9F5C}"/>
              </a:ext>
            </a:extLst>
          </p:cNvPr>
          <p:cNvSpPr txBox="1"/>
          <p:nvPr/>
        </p:nvSpPr>
        <p:spPr>
          <a:xfrm>
            <a:off x="3200400" y="4559217"/>
            <a:ext cx="2774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 err="1">
                <a:solidFill>
                  <a:srgbClr val="11078F"/>
                </a:solidFill>
              </a:rPr>
              <a:t>Nguyễn</a:t>
            </a:r>
            <a:r>
              <a:rPr lang="en-US" sz="2000" dirty="0">
                <a:solidFill>
                  <a:srgbClr val="11078F"/>
                </a:solidFill>
              </a:rPr>
              <a:t> </a:t>
            </a:r>
            <a:r>
              <a:rPr lang="en-US" sz="2000" dirty="0" err="1">
                <a:solidFill>
                  <a:srgbClr val="11078F"/>
                </a:solidFill>
              </a:rPr>
              <a:t>Nhật</a:t>
            </a:r>
            <a:r>
              <a:rPr lang="en-US" sz="2000" dirty="0">
                <a:solidFill>
                  <a:srgbClr val="11078F"/>
                </a:solidFill>
              </a:rPr>
              <a:t> Thanh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solidFill>
                  <a:srgbClr val="11078F"/>
                </a:solidFill>
              </a:rPr>
              <a:t>Trần</a:t>
            </a:r>
            <a:r>
              <a:rPr lang="en-US" sz="2000" dirty="0">
                <a:solidFill>
                  <a:srgbClr val="11078F"/>
                </a:solidFill>
              </a:rPr>
              <a:t> </a:t>
            </a:r>
            <a:r>
              <a:rPr lang="en-US" sz="2000" dirty="0" err="1">
                <a:solidFill>
                  <a:srgbClr val="11078F"/>
                </a:solidFill>
              </a:rPr>
              <a:t>Quỳnh</a:t>
            </a:r>
            <a:r>
              <a:rPr lang="en-US" sz="2000" dirty="0">
                <a:solidFill>
                  <a:srgbClr val="11078F"/>
                </a:solidFill>
              </a:rPr>
              <a:t> </a:t>
            </a:r>
            <a:r>
              <a:rPr lang="en-US" sz="2000" dirty="0" err="1">
                <a:solidFill>
                  <a:srgbClr val="11078F"/>
                </a:solidFill>
              </a:rPr>
              <a:t>Trâm</a:t>
            </a:r>
            <a:endParaRPr lang="en-US" sz="2000" dirty="0">
              <a:solidFill>
                <a:srgbClr val="11078F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solidFill>
                  <a:srgbClr val="11078F"/>
                </a:solidFill>
              </a:rPr>
              <a:t>Phạm</a:t>
            </a:r>
            <a:r>
              <a:rPr lang="en-US" sz="2000" dirty="0">
                <a:solidFill>
                  <a:srgbClr val="11078F"/>
                </a:solidFill>
              </a:rPr>
              <a:t> Anh </a:t>
            </a:r>
            <a:r>
              <a:rPr lang="en-US" sz="2000" dirty="0" err="1">
                <a:solidFill>
                  <a:srgbClr val="11078F"/>
                </a:solidFill>
              </a:rPr>
              <a:t>Văn</a:t>
            </a:r>
            <a:endParaRPr lang="en-US" sz="2000" dirty="0">
              <a:solidFill>
                <a:srgbClr val="11078F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solidFill>
                  <a:srgbClr val="11078F"/>
                </a:solidFill>
              </a:rPr>
              <a:t>Đặng</a:t>
            </a:r>
            <a:r>
              <a:rPr lang="en-US" sz="2000" dirty="0">
                <a:solidFill>
                  <a:srgbClr val="11078F"/>
                </a:solidFill>
              </a:rPr>
              <a:t> </a:t>
            </a:r>
            <a:r>
              <a:rPr lang="en-US" sz="2000" dirty="0" err="1">
                <a:solidFill>
                  <a:srgbClr val="11078F"/>
                </a:solidFill>
              </a:rPr>
              <a:t>Bảo</a:t>
            </a:r>
            <a:r>
              <a:rPr lang="en-US" sz="2000" dirty="0">
                <a:solidFill>
                  <a:srgbClr val="11078F"/>
                </a:solidFill>
              </a:rPr>
              <a:t> Vinh</a:t>
            </a:r>
            <a:endParaRPr lang="vi-VN" sz="2000" dirty="0">
              <a:solidFill>
                <a:srgbClr val="11078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776C1-C535-BF90-B772-C96FC55AAB93}"/>
              </a:ext>
            </a:extLst>
          </p:cNvPr>
          <p:cNvSpPr/>
          <p:nvPr/>
        </p:nvSpPr>
        <p:spPr bwMode="auto">
          <a:xfrm>
            <a:off x="-76200" y="-76200"/>
            <a:ext cx="9296400" cy="1231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5" descr="https://upload.wikimedia.org/wikipedia/commons/thumb/0/07/Logo_of_Ho_Chi_Minh_City_Medicine_and_Pharmacy_University.png/200px-Logo_of_Ho_Chi_Minh_City_Medicine_and_Pharmacy_University.png">
            <a:extLst>
              <a:ext uri="{FF2B5EF4-FFF2-40B4-BE49-F238E27FC236}">
                <a16:creationId xmlns:a16="http://schemas.microsoft.com/office/drawing/2014/main" id="{ACBC6873-65D0-3E42-2C3B-88A430AE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1385653" cy="13856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5. Sỏi túi mật + sỏi gan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mở OMC lấy sỏi + dẫn lưu Kehr + lấy sỏi qua Kehr (nếu còn)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4302910"/>
            <a:ext cx="3810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Dẫn lưu túi mật (nếu nặng do túi mật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5726152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 (nếu nặng do sỏi gan)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3024702"/>
            <a:ext cx="448887" cy="693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115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2297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943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5. Sỏi túi mật + sỏi gan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2227811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2903220" y="2181779"/>
            <a:ext cx="185928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Gan xơ teo, nghi K đường mật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2783380" y="4754004"/>
            <a:ext cx="185928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Không yếu tố trên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 flipV="1">
            <a:off x="2227811" y="3024702"/>
            <a:ext cx="675409" cy="97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>
            <a:off x="2227811" y="3994924"/>
            <a:ext cx="555569" cy="1325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86848-DAFF-87C7-E1EE-B5C6CCF3A4A2}"/>
              </a:ext>
            </a:extLst>
          </p:cNvPr>
          <p:cNvSpPr/>
          <p:nvPr/>
        </p:nvSpPr>
        <p:spPr>
          <a:xfrm>
            <a:off x="5833110" y="1585201"/>
            <a:ext cx="185928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cắt 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58E28-EF3A-2706-82A6-7F40DF000E1F}"/>
              </a:ext>
            </a:extLst>
          </p:cNvPr>
          <p:cNvSpPr/>
          <p:nvPr/>
        </p:nvSpPr>
        <p:spPr>
          <a:xfrm>
            <a:off x="5297805" y="3153098"/>
            <a:ext cx="3810000" cy="22398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mở OMC lấy sỏi + dẫn lưu Kehr + lấy sỏi qua đường Kehr (nếu còn)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CBE11-100B-FB46-072C-C90F039F09A8}"/>
              </a:ext>
            </a:extLst>
          </p:cNvPr>
          <p:cNvSpPr/>
          <p:nvPr/>
        </p:nvSpPr>
        <p:spPr>
          <a:xfrm>
            <a:off x="4978631" y="5573752"/>
            <a:ext cx="4165369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PTBD + lấy sỏi qua da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08E0E-A1B4-C964-FE95-4B37ECFBF45F}"/>
              </a:ext>
            </a:extLst>
          </p:cNvPr>
          <p:cNvCxnSpPr>
            <a:stCxn id="3" idx="3"/>
            <a:endCxn id="14" idx="1"/>
          </p:cNvCxnSpPr>
          <p:nvPr/>
        </p:nvCxnSpPr>
        <p:spPr bwMode="auto">
          <a:xfrm flipV="1">
            <a:off x="4762500" y="2151125"/>
            <a:ext cx="1070610" cy="873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0DAE4-3486-4BCA-55D7-6648578A6B50}"/>
              </a:ext>
            </a:extLst>
          </p:cNvPr>
          <p:cNvCxnSpPr>
            <a:stCxn id="4" idx="3"/>
            <a:endCxn id="23" idx="1"/>
          </p:cNvCxnSpPr>
          <p:nvPr/>
        </p:nvCxnSpPr>
        <p:spPr bwMode="auto">
          <a:xfrm flipV="1">
            <a:off x="4642660" y="4273020"/>
            <a:ext cx="655145" cy="1046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9E6E6-9431-F16D-7A7A-EDDD97648CEE}"/>
              </a:ext>
            </a:extLst>
          </p:cNvPr>
          <p:cNvCxnSpPr>
            <a:stCxn id="4" idx="3"/>
            <a:endCxn id="24" idx="1"/>
          </p:cNvCxnSpPr>
          <p:nvPr/>
        </p:nvCxnSpPr>
        <p:spPr bwMode="auto">
          <a:xfrm>
            <a:off x="4642660" y="5319928"/>
            <a:ext cx="335971" cy="81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269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4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6. Sỏi ống mật chủ + sỏi gan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Mở OMC lấy sỏi + dẫn lưu Kehr + lấy sỏi qua Kehr (nếu còn)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430291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ERCP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5726152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3024702"/>
            <a:ext cx="448887" cy="693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87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2297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2222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6. Sỏi ống mật chủ + sỏi gan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2227811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2903220" y="2181779"/>
            <a:ext cx="185928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Gan xơ teo, nghi K đường mật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2783380" y="4754004"/>
            <a:ext cx="185928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Không yếu tố trên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 flipV="1">
            <a:off x="2227811" y="3024702"/>
            <a:ext cx="675409" cy="97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>
            <a:off x="2227811" y="3994924"/>
            <a:ext cx="555569" cy="1325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86848-DAFF-87C7-E1EE-B5C6CCF3A4A2}"/>
              </a:ext>
            </a:extLst>
          </p:cNvPr>
          <p:cNvSpPr/>
          <p:nvPr/>
        </p:nvSpPr>
        <p:spPr>
          <a:xfrm>
            <a:off x="5833110" y="1585201"/>
            <a:ext cx="3249064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gan + mở OMC lấy sỏi + dẫn lưu Kehr + lấy sỏi qua Kehr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58E28-EF3A-2706-82A6-7F40DF000E1F}"/>
              </a:ext>
            </a:extLst>
          </p:cNvPr>
          <p:cNvSpPr/>
          <p:nvPr/>
        </p:nvSpPr>
        <p:spPr>
          <a:xfrm>
            <a:off x="5198229" y="3542433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Mở OMC lấy sỏi + dẫn lưu Kehr + lấy sỏi qua đường Kehr (nếu còn)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CBE11-100B-FB46-072C-C90F039F09A8}"/>
              </a:ext>
            </a:extLst>
          </p:cNvPr>
          <p:cNvSpPr/>
          <p:nvPr/>
        </p:nvSpPr>
        <p:spPr>
          <a:xfrm>
            <a:off x="4978631" y="5885852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 + lấy sỏi qua da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08E0E-A1B4-C964-FE95-4B37ECFBF45F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 bwMode="auto">
          <a:xfrm flipV="1">
            <a:off x="4762500" y="2428124"/>
            <a:ext cx="1070610" cy="59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0DAE4-3486-4BCA-55D7-6648578A6B50}"/>
              </a:ext>
            </a:extLst>
          </p:cNvPr>
          <p:cNvCxnSpPr>
            <a:stCxn id="4" idx="3"/>
            <a:endCxn id="23" idx="1"/>
          </p:cNvCxnSpPr>
          <p:nvPr/>
        </p:nvCxnSpPr>
        <p:spPr bwMode="auto">
          <a:xfrm flipV="1">
            <a:off x="4642660" y="4385356"/>
            <a:ext cx="555569" cy="934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9E6E6-9431-F16D-7A7A-EDDD97648CEE}"/>
              </a:ext>
            </a:extLst>
          </p:cNvPr>
          <p:cNvCxnSpPr>
            <a:stCxn id="4" idx="3"/>
            <a:endCxn id="24" idx="1"/>
          </p:cNvCxnSpPr>
          <p:nvPr/>
        </p:nvCxnSpPr>
        <p:spPr bwMode="auto">
          <a:xfrm>
            <a:off x="4642660" y="5319928"/>
            <a:ext cx="335971" cy="854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70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4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7. Sỏi túi mật + sỏi ống mật chủ + sỏi gan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mở OMC lấy sỏi + dẫn lưu Kehr + lấy sỏi qua Kehr (nếu còn)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430291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ERCP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5141662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3024702"/>
            <a:ext cx="448887" cy="693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87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1712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9B5801-DD5A-4DBB-DA3A-6EE0B163B637}"/>
              </a:ext>
            </a:extLst>
          </p:cNvPr>
          <p:cNvSpPr/>
          <p:nvPr/>
        </p:nvSpPr>
        <p:spPr>
          <a:xfrm>
            <a:off x="4258887" y="5980414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Dẫn lưu túi mật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DB395-CFEC-4D8D-3A0A-8DC24DA2E217}"/>
              </a:ext>
            </a:extLst>
          </p:cNvPr>
          <p:cNvCxnSpPr>
            <a:stCxn id="2" idx="3"/>
            <a:endCxn id="10" idx="1"/>
          </p:cNvCxnSpPr>
          <p:nvPr/>
        </p:nvCxnSpPr>
        <p:spPr bwMode="auto">
          <a:xfrm>
            <a:off x="3810000" y="3717925"/>
            <a:ext cx="448887" cy="2551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588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7. Sỏi túi mật + sỏi ống mật chủ + sỏi gan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2227811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2903220" y="2181779"/>
            <a:ext cx="185928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Gan xơ teo, nghi K đường mật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2783380" y="4754004"/>
            <a:ext cx="185928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Không yếu tố trên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 flipV="1">
            <a:off x="2227811" y="3024702"/>
            <a:ext cx="675409" cy="97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>
            <a:off x="2227811" y="3994924"/>
            <a:ext cx="555569" cy="1325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86848-DAFF-87C7-E1EE-B5C6CCF3A4A2}"/>
              </a:ext>
            </a:extLst>
          </p:cNvPr>
          <p:cNvSpPr/>
          <p:nvPr/>
        </p:nvSpPr>
        <p:spPr>
          <a:xfrm>
            <a:off x="5833110" y="2024656"/>
            <a:ext cx="3249064" cy="22398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gan + cắt túi mật + mở OMC lấy sỏi + dẫn lưu Kehr + lấy sỏi qua Kehr (nếu còn)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58E28-EF3A-2706-82A6-7F40DF000E1F}"/>
              </a:ext>
            </a:extLst>
          </p:cNvPr>
          <p:cNvSpPr/>
          <p:nvPr/>
        </p:nvSpPr>
        <p:spPr>
          <a:xfrm>
            <a:off x="5334000" y="4657426"/>
            <a:ext cx="3810000" cy="22398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Mở OMC lấy sỏi + dẫn lưu Kehr + lấy sỏi qua đường Kehr (nếu còn)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08E0E-A1B4-C964-FE95-4B37ECFBF45F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 bwMode="auto">
          <a:xfrm>
            <a:off x="4762500" y="3024702"/>
            <a:ext cx="1070610" cy="119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0DAE4-3486-4BCA-55D7-6648578A6B50}"/>
              </a:ext>
            </a:extLst>
          </p:cNvPr>
          <p:cNvCxnSpPr>
            <a:stCxn id="4" idx="3"/>
            <a:endCxn id="23" idx="1"/>
          </p:cNvCxnSpPr>
          <p:nvPr/>
        </p:nvCxnSpPr>
        <p:spPr bwMode="auto">
          <a:xfrm>
            <a:off x="4642660" y="5319928"/>
            <a:ext cx="691340" cy="457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531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4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II. SỎI LẦN 2</a:t>
            </a:r>
            <a:endParaRPr lang="vi-VN" altLang="vi-V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1946887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Không hẹp đường mật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842509" y="1948596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Điều trị như sỏi lần đầu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842509" y="4593365"/>
            <a:ext cx="4344785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Điều trị như sỏi lần 3 trở lên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3408218" y="2237521"/>
            <a:ext cx="14342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853370-D8E0-DD13-E381-80C0A9C7E2E6}"/>
              </a:ext>
            </a:extLst>
          </p:cNvPr>
          <p:cNvSpPr/>
          <p:nvPr/>
        </p:nvSpPr>
        <p:spPr>
          <a:xfrm>
            <a:off x="0" y="4593365"/>
            <a:ext cx="2942705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Có hẹp đường mật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82CC48-7733-847C-711B-E59E8CDCFE8A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408218" y="4882290"/>
            <a:ext cx="14342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976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III. SỎI LẦN 3</a:t>
            </a:r>
            <a:endParaRPr lang="vi-VN" altLang="vi-V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1946887"/>
            <a:ext cx="3810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Không hẹp đoạn cuối OMC + còn túi mật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842509" y="1948596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Mật – da bằng túi mật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842509" y="4593365"/>
            <a:ext cx="4344785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Mật – ruột - 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3408218" y="2237521"/>
            <a:ext cx="14342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853370-D8E0-DD13-E381-80C0A9C7E2E6}"/>
              </a:ext>
            </a:extLst>
          </p:cNvPr>
          <p:cNvSpPr/>
          <p:nvPr/>
        </p:nvSpPr>
        <p:spPr>
          <a:xfrm>
            <a:off x="0" y="4593365"/>
            <a:ext cx="2942705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Có hẹp đường mật +/- đã cắt túi mật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82CC48-7733-847C-711B-E59E8CDCFE8A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408218" y="4882290"/>
            <a:ext cx="14342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37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>
            <a:extLst>
              <a:ext uri="{FF2B5EF4-FFF2-40B4-BE49-F238E27FC236}">
                <a16:creationId xmlns:a16="http://schemas.microsoft.com/office/drawing/2014/main" id="{CC1EBB85-B163-2519-CF83-52796F61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D6AC3C-39ED-0A02-13B0-15C1AE4AC9AC}"/>
              </a:ext>
            </a:extLst>
          </p:cNvPr>
          <p:cNvSpPr/>
          <p:nvPr/>
        </p:nvSpPr>
        <p:spPr bwMode="auto">
          <a:xfrm>
            <a:off x="-76200" y="381000"/>
            <a:ext cx="9296400" cy="1600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574E5-DFDA-465B-634B-33AC77B21BF1}"/>
              </a:ext>
            </a:extLst>
          </p:cNvPr>
          <p:cNvSpPr txBox="1"/>
          <p:nvPr/>
        </p:nvSpPr>
        <p:spPr>
          <a:xfrm>
            <a:off x="152400" y="9906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normalizeH="0" baseline="0">
                <a:ln>
                  <a:noFill/>
                </a:ln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Cảm ơn Thầy và các bạn đã lắng nghe!</a:t>
            </a:r>
            <a:endParaRPr kumimoji="0" lang="vi-VN" sz="4000" b="0" i="1" u="none" strike="noStrike" cap="none" normalizeH="0" baseline="0">
              <a:ln>
                <a:noFill/>
              </a:ln>
              <a:solidFill>
                <a:srgbClr val="1107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Sỏi túi mật đơn thuần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CẤP CỨU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4593365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DẪN LƯU TÚI MẬT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932218" y="5236682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Xuyên gan qua da (PTGBD)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0F898-44EA-D73D-FF93-9975FE4C391A}"/>
              </a:ext>
            </a:extLst>
          </p:cNvPr>
          <p:cNvSpPr/>
          <p:nvPr/>
        </p:nvSpPr>
        <p:spPr>
          <a:xfrm>
            <a:off x="4932218" y="5866103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Mổ dẫn lưu túi mật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2470704"/>
            <a:ext cx="448887" cy="1247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1164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81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Sỏi túi mật đơn thuần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CHƯƠNG TRÌNH/TRÌ HOÃN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4593365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DẪN LƯU TÚI MẬT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932218" y="5236682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Xuyên gan qua da (PTGBD)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0F898-44EA-D73D-FF93-9975FE4C391A}"/>
              </a:ext>
            </a:extLst>
          </p:cNvPr>
          <p:cNvSpPr/>
          <p:nvPr/>
        </p:nvSpPr>
        <p:spPr>
          <a:xfrm>
            <a:off x="4932218" y="5866103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Mổ dẫn lưu túi mật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2747703"/>
            <a:ext cx="448887" cy="97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1164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7129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2. Sỏi ống mật chủ đơn thuần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ERCP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3480571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Mở OMC lấy sỏi + dẫn lưu Kehr + lấy sỏi qua đường hầm Kerh (nếu còn sỏi)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5598434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2470704"/>
            <a:ext cx="448887" cy="1247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605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2169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358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2. Sỏi ống mật chủ đơn thuần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ERCP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3480571"/>
            <a:ext cx="3810000" cy="22398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Mở OMC lấy sỏi +/- dẫn lưu Kehr + lấy sỏi qua đường hầm Kerh (nếu còn sỏi)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6060683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 + lấy sỏi qua 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2470704"/>
            <a:ext cx="448887" cy="1247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882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2631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344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3. Sỏi gan đơn thuần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Mở OMC lấy sỏi + dẫn lưu Kehr + lấy sỏi qua đường Kehr (nếu còn)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4984750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3024702"/>
            <a:ext cx="448887" cy="693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155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0047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3. Sỏi gan đơn thuần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2227811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2903220" y="2181779"/>
            <a:ext cx="185928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Gan xơ teo, nghi K đường mật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2783380" y="4754004"/>
            <a:ext cx="185928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Không yếu tố trên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 flipV="1">
            <a:off x="2227811" y="3024702"/>
            <a:ext cx="675409" cy="9702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>
            <a:off x="2227811" y="3994924"/>
            <a:ext cx="555569" cy="1325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86848-DAFF-87C7-E1EE-B5C6CCF3A4A2}"/>
              </a:ext>
            </a:extLst>
          </p:cNvPr>
          <p:cNvSpPr/>
          <p:nvPr/>
        </p:nvSpPr>
        <p:spPr>
          <a:xfrm>
            <a:off x="5833110" y="2735777"/>
            <a:ext cx="185928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58E28-EF3A-2706-82A6-7F40DF000E1F}"/>
              </a:ext>
            </a:extLst>
          </p:cNvPr>
          <p:cNvSpPr/>
          <p:nvPr/>
        </p:nvSpPr>
        <p:spPr>
          <a:xfrm>
            <a:off x="5198229" y="3876754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Mở OMC lấy sỏi + dẫn lưu Kehr + lấy sỏi qua đường Kehr (nếu còn)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CBE11-100B-FB46-072C-C90F039F09A8}"/>
              </a:ext>
            </a:extLst>
          </p:cNvPr>
          <p:cNvSpPr/>
          <p:nvPr/>
        </p:nvSpPr>
        <p:spPr>
          <a:xfrm>
            <a:off x="5198229" y="6116598"/>
            <a:ext cx="4165369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PTBD + lấy sỏi qua da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08E0E-A1B4-C964-FE95-4B37ECFBF45F}"/>
              </a:ext>
            </a:extLst>
          </p:cNvPr>
          <p:cNvCxnSpPr>
            <a:stCxn id="3" idx="3"/>
            <a:endCxn id="14" idx="1"/>
          </p:cNvCxnSpPr>
          <p:nvPr/>
        </p:nvCxnSpPr>
        <p:spPr bwMode="auto">
          <a:xfrm>
            <a:off x="4762500" y="3024702"/>
            <a:ext cx="10706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0DAE4-3486-4BCA-55D7-6648578A6B50}"/>
              </a:ext>
            </a:extLst>
          </p:cNvPr>
          <p:cNvCxnSpPr>
            <a:stCxn id="4" idx="3"/>
            <a:endCxn id="23" idx="1"/>
          </p:cNvCxnSpPr>
          <p:nvPr/>
        </p:nvCxnSpPr>
        <p:spPr bwMode="auto">
          <a:xfrm flipV="1">
            <a:off x="4642660" y="4719677"/>
            <a:ext cx="555569" cy="600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9E6E6-9431-F16D-7A7A-EDDD97648CEE}"/>
              </a:ext>
            </a:extLst>
          </p:cNvPr>
          <p:cNvCxnSpPr>
            <a:stCxn id="4" idx="3"/>
            <a:endCxn id="24" idx="1"/>
          </p:cNvCxnSpPr>
          <p:nvPr/>
        </p:nvCxnSpPr>
        <p:spPr bwMode="auto">
          <a:xfrm>
            <a:off x="4642660" y="5319928"/>
            <a:ext cx="555569" cy="1085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702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4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4. Sỏi túi mật + sỏi ống mật chủ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Cấp cứu (Grade II, III)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2181779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mở OMC lấy sỏi +/- dẫn lưu Kehr + lấy sỏi qua Kehr (nếu còn)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4302910"/>
            <a:ext cx="3810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Dẫn lưu túi mật (nếu nặng do túi mật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5726152"/>
            <a:ext cx="4165369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ERCP (nếu nặng do sỏi OMC)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3024702"/>
            <a:ext cx="448887" cy="693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115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2574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869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 dirty="0"/>
              <a:t>I. SỎI LẦN ĐẦU</a:t>
            </a:r>
            <a:endParaRPr lang="vi-VN" altLang="vi-V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solidFill>
                  <a:srgbClr val="11078F"/>
                </a:solidFill>
                <a:latin typeface="+mj-lt"/>
                <a:ea typeface="MS PGothic"/>
              </a:rPr>
              <a:t>4. Sỏi túi mật + sỏi ống mật chủ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2D7A-AD3B-D470-2AFE-1BE9E946CFE4}"/>
              </a:ext>
            </a:extLst>
          </p:cNvPr>
          <p:cNvSpPr/>
          <p:nvPr/>
        </p:nvSpPr>
        <p:spPr>
          <a:xfrm>
            <a:off x="0" y="3429000"/>
            <a:ext cx="3810000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Chương trình (Grade 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8CFF5-CA51-6333-E9DE-57FA30235CE3}"/>
              </a:ext>
            </a:extLst>
          </p:cNvPr>
          <p:cNvSpPr/>
          <p:nvPr/>
        </p:nvSpPr>
        <p:spPr>
          <a:xfrm>
            <a:off x="4258887" y="1961524"/>
            <a:ext cx="3810000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lấy sỏi OMC qua ống túi mật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E3DA3-D65C-4FD9-2800-1DD4AE25C2E1}"/>
              </a:ext>
            </a:extLst>
          </p:cNvPr>
          <p:cNvSpPr/>
          <p:nvPr/>
        </p:nvSpPr>
        <p:spPr>
          <a:xfrm>
            <a:off x="4258887" y="3229886"/>
            <a:ext cx="3810000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Cắt túi mật + mở OMC lấy sỏi +/- dẫn lưu Kehr + lấy sỏi qua Kehr (nếu còn)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95CB4-1EB9-B75D-B2EA-9F39C7D56B43}"/>
              </a:ext>
            </a:extLst>
          </p:cNvPr>
          <p:cNvSpPr/>
          <p:nvPr/>
        </p:nvSpPr>
        <p:spPr>
          <a:xfrm>
            <a:off x="4258887" y="5222196"/>
            <a:ext cx="4165369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11078F"/>
                </a:solidFill>
                <a:latin typeface="+mj-lt"/>
              </a:rPr>
              <a:t>ERCP trước sau đó cắt túi mật hoặc ERCP cùng lúc mổ cắt túi mật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7CD35-EBD9-FB84-E719-33FCA615E4AE}"/>
              </a:ext>
            </a:extLst>
          </p:cNvPr>
          <p:cNvCxnSpPr>
            <a:stCxn id="2" idx="3"/>
            <a:endCxn id="3" idx="1"/>
          </p:cNvCxnSpPr>
          <p:nvPr/>
        </p:nvCxnSpPr>
        <p:spPr bwMode="auto">
          <a:xfrm flipV="1">
            <a:off x="3810000" y="2527448"/>
            <a:ext cx="448887" cy="11904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916F2C-7290-18EB-AFD8-B5B1CB991F4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3810000" y="3717925"/>
            <a:ext cx="448887" cy="354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245D8-5A75-E778-9856-FD729901A4E3}"/>
              </a:ext>
            </a:extLst>
          </p:cNvPr>
          <p:cNvCxnSpPr>
            <a:stCxn id="2" idx="3"/>
            <a:endCxn id="5" idx="1"/>
          </p:cNvCxnSpPr>
          <p:nvPr/>
        </p:nvCxnSpPr>
        <p:spPr bwMode="auto">
          <a:xfrm>
            <a:off x="3810000" y="3717925"/>
            <a:ext cx="448887" cy="2347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691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862</Words>
  <Application>Microsoft Macintosh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Wingdings</vt:lpstr>
      <vt:lpstr>Blank Presentation</vt:lpstr>
      <vt:lpstr>ĐIỀU TRỊ SỎI ĐƯỜNG MẬT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I. SỎI LẦN ĐẦU</vt:lpstr>
      <vt:lpstr>II. SỎI LẦN 2</vt:lpstr>
      <vt:lpstr>III. SỎI LẦN 3</vt:lpstr>
      <vt:lpstr>PowerPoint Presentation</vt:lpstr>
    </vt:vector>
  </TitlesOfParts>
  <Company>Ramathibodi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Understanding and Management of GERD</dc:title>
  <dc:creator>Duc Quach</dc:creator>
  <cp:lastModifiedBy>Van Pham - Y17</cp:lastModifiedBy>
  <cp:revision>33</cp:revision>
  <dcterms:created xsi:type="dcterms:W3CDTF">2013-08-13T16:42:05Z</dcterms:created>
  <dcterms:modified xsi:type="dcterms:W3CDTF">2023-03-11T07:51:14Z</dcterms:modified>
</cp:coreProperties>
</file>