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83" r:id="rId6"/>
    <p:sldId id="262" r:id="rId7"/>
    <p:sldId id="284" r:id="rId8"/>
    <p:sldId id="263" r:id="rId9"/>
    <p:sldId id="264" r:id="rId10"/>
    <p:sldId id="285" r:id="rId11"/>
    <p:sldId id="265" r:id="rId12"/>
    <p:sldId id="266" r:id="rId13"/>
    <p:sldId id="267" r:id="rId14"/>
    <p:sldId id="268" r:id="rId15"/>
    <p:sldId id="269" r:id="rId16"/>
    <p:sldId id="286" r:id="rId17"/>
    <p:sldId id="287" r:id="rId18"/>
    <p:sldId id="270" r:id="rId19"/>
    <p:sldId id="271" r:id="rId20"/>
    <p:sldId id="272" r:id="rId21"/>
    <p:sldId id="280" r:id="rId22"/>
    <p:sldId id="281" r:id="rId23"/>
    <p:sldId id="28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8FDEE"/>
          </a:solidFill>
        </a:fill>
      </a:tcStyle>
    </a:wholeTbl>
    <a:band2H>
      <a:tcTxStyle/>
      <a:tcStyle>
        <a:tcBdr/>
        <a:fill>
          <a:solidFill>
            <a:srgbClr val="FCFEF7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FF3F6"/>
          </a:solidFill>
        </a:fill>
      </a:tcStyle>
    </a:wholeTbl>
    <a:band2H>
      <a:tcTxStyle/>
      <a:tcStyle>
        <a:tcBdr/>
        <a:fill>
          <a:solidFill>
            <a:srgbClr val="F7F9FA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AEF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6699"/>
              </a:solidFill>
              <a:prstDash val="solid"/>
              <a:round/>
            </a:ln>
          </a:top>
          <a:bottom>
            <a:ln w="25400" cap="flat">
              <a:solidFill>
                <a:srgbClr val="00669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6699"/>
              </a:solidFill>
              <a:prstDash val="solid"/>
              <a:round/>
            </a:ln>
          </a:top>
          <a:bottom>
            <a:ln w="25400" cap="flat">
              <a:solidFill>
                <a:srgbClr val="00669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2DD"/>
          </a:solidFill>
        </a:fill>
      </a:tcStyle>
    </a:wholeTbl>
    <a:band2H>
      <a:tcTxStyle/>
      <a:tcStyle>
        <a:tcBdr/>
        <a:fill>
          <a:solidFill>
            <a:srgbClr val="E6EAE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6699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6699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669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rgbClr val="006699"/>
              </a:solidFill>
              <a:prstDash val="solid"/>
              <a:round/>
            </a:ln>
          </a:left>
          <a:right>
            <a:ln w="12700" cap="flat">
              <a:solidFill>
                <a:srgbClr val="006699"/>
              </a:solidFill>
              <a:prstDash val="solid"/>
              <a:round/>
            </a:ln>
          </a:right>
          <a:top>
            <a:ln w="12700" cap="flat">
              <a:solidFill>
                <a:srgbClr val="006699"/>
              </a:solidFill>
              <a:prstDash val="solid"/>
              <a:round/>
            </a:ln>
          </a:top>
          <a:bottom>
            <a:ln w="12700" cap="flat">
              <a:solidFill>
                <a:srgbClr val="006699"/>
              </a:solidFill>
              <a:prstDash val="solid"/>
              <a:round/>
            </a:ln>
          </a:bottom>
          <a:insideH>
            <a:ln w="12700" cap="flat">
              <a:solidFill>
                <a:srgbClr val="006699"/>
              </a:solidFill>
              <a:prstDash val="solid"/>
              <a:round/>
            </a:ln>
          </a:insideH>
          <a:insideV>
            <a:ln w="12700" cap="flat">
              <a:solidFill>
                <a:srgbClr val="006699"/>
              </a:solidFill>
              <a:prstDash val="solid"/>
              <a:round/>
            </a:ln>
          </a:insideV>
        </a:tcBdr>
        <a:fill>
          <a:solidFill>
            <a:srgbClr val="006699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rgbClr val="006699"/>
              </a:solidFill>
              <a:prstDash val="solid"/>
              <a:round/>
            </a:ln>
          </a:left>
          <a:right>
            <a:ln w="12700" cap="flat">
              <a:solidFill>
                <a:srgbClr val="006699"/>
              </a:solidFill>
              <a:prstDash val="solid"/>
              <a:round/>
            </a:ln>
          </a:right>
          <a:top>
            <a:ln w="12700" cap="flat">
              <a:solidFill>
                <a:srgbClr val="006699"/>
              </a:solidFill>
              <a:prstDash val="solid"/>
              <a:round/>
            </a:ln>
          </a:top>
          <a:bottom>
            <a:ln w="12700" cap="flat">
              <a:solidFill>
                <a:srgbClr val="006699"/>
              </a:solidFill>
              <a:prstDash val="solid"/>
              <a:round/>
            </a:ln>
          </a:bottom>
          <a:insideH>
            <a:ln w="12700" cap="flat">
              <a:solidFill>
                <a:srgbClr val="006699"/>
              </a:solidFill>
              <a:prstDash val="solid"/>
              <a:round/>
            </a:ln>
          </a:insideH>
          <a:insideV>
            <a:ln w="12700" cap="flat">
              <a:solidFill>
                <a:srgbClr val="006699"/>
              </a:solidFill>
              <a:prstDash val="solid"/>
              <a:round/>
            </a:ln>
          </a:insideV>
        </a:tcBdr>
        <a:fill>
          <a:solidFill>
            <a:srgbClr val="006699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rgbClr val="006699"/>
              </a:solidFill>
              <a:prstDash val="solid"/>
              <a:round/>
            </a:ln>
          </a:left>
          <a:right>
            <a:ln w="12700" cap="flat">
              <a:solidFill>
                <a:srgbClr val="006699"/>
              </a:solidFill>
              <a:prstDash val="solid"/>
              <a:round/>
            </a:ln>
          </a:right>
          <a:top>
            <a:ln w="50800" cap="flat">
              <a:solidFill>
                <a:srgbClr val="006699"/>
              </a:solidFill>
              <a:prstDash val="solid"/>
              <a:round/>
            </a:ln>
          </a:top>
          <a:bottom>
            <a:ln w="12700" cap="flat">
              <a:solidFill>
                <a:srgbClr val="006699"/>
              </a:solidFill>
              <a:prstDash val="solid"/>
              <a:round/>
            </a:ln>
          </a:bottom>
          <a:insideH>
            <a:ln w="12700" cap="flat">
              <a:solidFill>
                <a:srgbClr val="006699"/>
              </a:solidFill>
              <a:prstDash val="solid"/>
              <a:round/>
            </a:ln>
          </a:insideH>
          <a:insideV>
            <a:ln w="12700" cap="flat">
              <a:solidFill>
                <a:srgbClr val="00669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rgbClr val="006699"/>
              </a:solidFill>
              <a:prstDash val="solid"/>
              <a:round/>
            </a:ln>
          </a:left>
          <a:right>
            <a:ln w="12700" cap="flat">
              <a:solidFill>
                <a:srgbClr val="006699"/>
              </a:solidFill>
              <a:prstDash val="solid"/>
              <a:round/>
            </a:ln>
          </a:right>
          <a:top>
            <a:ln w="12700" cap="flat">
              <a:solidFill>
                <a:srgbClr val="006699"/>
              </a:solidFill>
              <a:prstDash val="solid"/>
              <a:round/>
            </a:ln>
          </a:top>
          <a:bottom>
            <a:ln w="25400" cap="flat">
              <a:solidFill>
                <a:srgbClr val="006699"/>
              </a:solidFill>
              <a:prstDash val="solid"/>
              <a:round/>
            </a:ln>
          </a:bottom>
          <a:insideH>
            <a:ln w="12700" cap="flat">
              <a:solidFill>
                <a:srgbClr val="006699"/>
              </a:solidFill>
              <a:prstDash val="solid"/>
              <a:round/>
            </a:ln>
          </a:insideH>
          <a:insideV>
            <a:ln w="12700" cap="flat">
              <a:solidFill>
                <a:srgbClr val="00669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1pPr>
    <a:lvl2pPr indent="2286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2pPr>
    <a:lvl3pPr indent="4572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3pPr>
    <a:lvl4pPr indent="6858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4pPr>
    <a:lvl5pPr indent="9144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5pPr>
    <a:lvl6pPr indent="11430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6pPr>
    <a:lvl7pPr indent="13716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7pPr>
    <a:lvl8pPr indent="16002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8pPr>
    <a:lvl9pPr indent="18288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1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77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93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27/02/2023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88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72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27/02/2023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27/02/2023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3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27/02/2023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0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27/02/2023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4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27/02/2023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96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27/02/2023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42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27/02/2023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3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>
            <a:spLocks noGrp="1"/>
          </p:cNvSpPr>
          <p:nvPr>
            <p:ph type="ctrTitle"/>
          </p:nvPr>
        </p:nvSpPr>
        <p:spPr>
          <a:xfrm>
            <a:off x="2210539" y="2796527"/>
            <a:ext cx="8273989" cy="825501"/>
          </a:xfrm>
          <a:prstGeom prst="rect">
            <a:avLst/>
          </a:prstGeom>
        </p:spPr>
        <p:txBody>
          <a:bodyPr/>
          <a:lstStyle>
            <a:lvl1pPr algn="ctr" defTabSz="896111">
              <a:defRPr sz="5292"/>
            </a:lvl1pPr>
          </a:lstStyle>
          <a:p>
            <a:r>
              <a:rPr lang="en-US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endParaRPr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KHÁM LÂM SÀNG (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19H 31/01/23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11" name="Content Placeholder 2"/>
          <p:cNvSpPr txBox="1">
            <a:spLocks noGrp="1"/>
          </p:cNvSpPr>
          <p:nvPr>
            <p:ph idx="1"/>
          </p:nvPr>
        </p:nvSpPr>
        <p:spPr>
          <a:xfrm>
            <a:off x="886717" y="1968768"/>
            <a:ext cx="10972801" cy="42452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2/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SzTx/>
              <a:buNone/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❖Bụng: </a:t>
            </a:r>
          </a:p>
          <a:p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Cân đối, di động theo nhịp thở,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sẹo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mổ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cũ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không tuần hoàn bàng hệ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NĐR: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lần/phút</a:t>
            </a:r>
          </a:p>
          <a:p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Gõ trong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khắp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</a:t>
            </a:r>
            <a:endParaRPr lang="vi-V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 mềm,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ấ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đau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hố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chậu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(P)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đề kháng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(-)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sờ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lách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sờ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chạm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Thận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chạm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thận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(-), rung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thận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(-)</a:t>
            </a:r>
            <a:endParaRPr lang="vi-V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1482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TÓM TẮT BỆNH ÁN</a:t>
            </a:r>
          </a:p>
        </p:txBody>
      </p:sp>
      <p:sp>
        <p:nvSpPr>
          <p:cNvPr id="215" name="Content Placeholder 2"/>
          <p:cNvSpPr txBox="1">
            <a:spLocks noGrp="1"/>
          </p:cNvSpPr>
          <p:nvPr>
            <p:ph idx="1"/>
          </p:nvPr>
        </p:nvSpPr>
        <p:spPr>
          <a:xfrm>
            <a:off x="1451579" y="1939941"/>
            <a:ext cx="9934114" cy="47206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  <a:defRPr sz="2000"/>
            </a:pP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nữ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viện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hố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chậu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spcBef>
                <a:spcPts val="400"/>
              </a:spcBef>
              <a:buNone/>
              <a:defRPr sz="2000"/>
            </a:pP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TCCN: </a:t>
            </a:r>
          </a:p>
          <a:p>
            <a:pPr marL="742950" lvl="1" indent="-285750">
              <a:spcBef>
                <a:spcPts val="400"/>
              </a:spcBef>
              <a:defRPr sz="2000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thượng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hố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chậu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(P)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400"/>
              </a:spcBef>
              <a:defRPr sz="2000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Chán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ăn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uồn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nôn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nôn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ói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00"/>
              </a:spcBef>
              <a:buNone/>
              <a:defRPr sz="2000"/>
            </a:pP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TCTT: </a:t>
            </a:r>
          </a:p>
          <a:p>
            <a:pPr marL="742950" lvl="1" indent="-285750">
              <a:spcBef>
                <a:spcPts val="400"/>
              </a:spcBef>
              <a:defRPr sz="2000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Ấn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hố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chậu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(P),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(-)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 VẤN ĐỀ</a:t>
            </a:r>
          </a:p>
        </p:txBody>
      </p:sp>
      <p:sp>
        <p:nvSpPr>
          <p:cNvPr id="218" name="Content Placeholder 2"/>
          <p:cNvSpPr txBox="1">
            <a:spLocks noGrp="1"/>
          </p:cNvSpPr>
          <p:nvPr>
            <p:ph idx="1"/>
          </p:nvPr>
        </p:nvSpPr>
        <p:spPr>
          <a:xfrm>
            <a:off x="1153046" y="1925906"/>
            <a:ext cx="9706255" cy="4456114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hố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chậu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CHẨN ĐOÁN</a:t>
            </a:r>
          </a:p>
        </p:txBody>
      </p:sp>
      <p:sp>
        <p:nvSpPr>
          <p:cNvPr id="221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Chẩn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sơ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Viêm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ruột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thừa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giờ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thứ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chứng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Chẩn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biệt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thừa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tràng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500"/>
              </a:spcBef>
              <a:defRPr sz="2400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tràng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 txBox="1"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BIỆN LUẬN</a:t>
            </a:r>
          </a:p>
        </p:txBody>
      </p:sp>
      <p:sp>
        <p:nvSpPr>
          <p:cNvPr id="224" name="Content Placeholder 2"/>
          <p:cNvSpPr txBox="1">
            <a:spLocks noGrp="1"/>
          </p:cNvSpPr>
          <p:nvPr>
            <p:ph idx="1"/>
          </p:nvPr>
        </p:nvSpPr>
        <p:spPr>
          <a:xfrm>
            <a:off x="1451579" y="2015732"/>
            <a:ext cx="9603275" cy="418842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gây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HC (P)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BN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ruột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thừa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BN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thượng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HC (P)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kèm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ăn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buồn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nôn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nôn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Mc Burney=&gt;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>
              <a:defRPr sz="2400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thừa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HC (P)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kèm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buồn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nôn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nôn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nhiên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rối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vậy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trừ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defRPr sz="2400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Thủng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ổ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loét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DD-TT: 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ợ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hơi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ợ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NSAIDs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kéo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dài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</a:t>
            </a:r>
            <a:endParaRPr lang="vi-V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500"/>
              </a:spcBef>
              <a:defRPr sz="2400"/>
            </a:pP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Viêm phần phụ: BN không ra huyết, không huyết trắng bất thườn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g=&gt;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không nghĩ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500"/>
              </a:spcBef>
              <a:defRPr sz="2400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TNTC: 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trễ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huyết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500"/>
              </a:spcBef>
              <a:defRPr sz="2400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quặn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thận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phù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tiểu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gắt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buốt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lắt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nhắt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</a:t>
            </a:r>
            <a:endParaRPr lang="vi-V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 NGHỊ CLS</a:t>
            </a:r>
          </a:p>
        </p:txBody>
      </p:sp>
      <p:sp>
        <p:nvSpPr>
          <p:cNvPr id="227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14350" indent="-514350">
              <a:spcBef>
                <a:spcPts val="500"/>
              </a:spcBef>
              <a:buAutoNum type="arabicPeriod"/>
              <a:defRPr sz="2400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Cận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lâm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sàng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chẩn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500"/>
              </a:spcBef>
              <a:defRPr sz="2400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CTM, CRP</a:t>
            </a:r>
          </a:p>
          <a:p>
            <a:pPr>
              <a:spcBef>
                <a:spcPts val="500"/>
              </a:spcBef>
              <a:defRPr sz="2400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Siêu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500"/>
              </a:spcBef>
              <a:buAutoNum type="arabicPeriod" startAt="2"/>
              <a:defRPr sz="2400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Cận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lâm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sàng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khác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  <a:defRPr sz="2400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AST, ALT, BUN,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creatinin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  <a:defRPr sz="2400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huyết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Ion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đồ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  <a:defRPr sz="2400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ECG</a:t>
            </a:r>
          </a:p>
          <a:p>
            <a:pPr>
              <a:spcBef>
                <a:spcPts val="500"/>
              </a:spcBef>
              <a:defRPr sz="2400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Xquang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ngực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thẳng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QUẢ CLS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A8DAC5F-BD2D-2580-9D16-AA1365F7BB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1" t="9605" r="26344" b="65449"/>
          <a:stretch/>
        </p:blipFill>
        <p:spPr>
          <a:xfrm>
            <a:off x="6843253" y="117406"/>
            <a:ext cx="5348747" cy="1736348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2320DAA-1936-2B70-6076-F89E400AC6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1" t="14481" r="26344" b="18995"/>
          <a:stretch/>
        </p:blipFill>
        <p:spPr>
          <a:xfrm>
            <a:off x="6843253" y="1853754"/>
            <a:ext cx="5348748" cy="463025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BF696E5-0CD5-8728-7344-EA9FD79B0018}"/>
              </a:ext>
            </a:extLst>
          </p:cNvPr>
          <p:cNvSpPr txBox="1">
            <a:spLocks/>
          </p:cNvSpPr>
          <p:nvPr/>
        </p:nvSpPr>
        <p:spPr>
          <a:xfrm>
            <a:off x="1451578" y="201624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máu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306212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QUẢ CLS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F03AD-A3DD-B986-C9C7-C9E51E2E3BE6}"/>
              </a:ext>
            </a:extLst>
          </p:cNvPr>
          <p:cNvSpPr txBox="1">
            <a:spLocks/>
          </p:cNvSpPr>
          <p:nvPr/>
        </p:nvSpPr>
        <p:spPr>
          <a:xfrm>
            <a:off x="1451578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máu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DBA15B4-A6A2-4B0D-0FBD-31A3DC6A36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9" t="50036" r="26325" b="42736"/>
          <a:stretch/>
        </p:blipFill>
        <p:spPr>
          <a:xfrm>
            <a:off x="0" y="1960624"/>
            <a:ext cx="6065614" cy="57100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446F675-870F-C929-37B3-8168668994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4" t="52616" r="26466" b="3011"/>
          <a:stretch/>
        </p:blipFill>
        <p:spPr>
          <a:xfrm>
            <a:off x="6126388" y="1960624"/>
            <a:ext cx="6065614" cy="3227155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922E43D-A60E-1285-974B-51E6615445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7" t="80619" r="26344" b="7814"/>
          <a:stretch/>
        </p:blipFill>
        <p:spPr>
          <a:xfrm>
            <a:off x="0" y="2638497"/>
            <a:ext cx="6065613" cy="916443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1CA595B1-4899-C480-EB6A-6F740F6F3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1" t="13333" r="26130" b="60287"/>
          <a:stretch/>
        </p:blipFill>
        <p:spPr>
          <a:xfrm>
            <a:off x="-9565" y="3554940"/>
            <a:ext cx="6065613" cy="209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03887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23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6" name="Picture 23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9" name="Title 1"/>
          <p:cNvSpPr txBox="1">
            <a:spLocks noGrp="1"/>
          </p:cNvSpPr>
          <p:nvPr>
            <p:ph type="title"/>
          </p:nvPr>
        </p:nvSpPr>
        <p:spPr>
          <a:xfrm>
            <a:off x="652496" y="1648352"/>
            <a:ext cx="3002397" cy="1868760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600" dirty="0"/>
              <a:t>KẾT QUẢ CLS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/>
              <a:t>Siêu</a:t>
            </a:r>
            <a:r>
              <a:rPr lang="en-US" sz="3600" dirty="0"/>
              <a:t> </a:t>
            </a:r>
            <a:r>
              <a:rPr lang="en-US" sz="3600" dirty="0" err="1"/>
              <a:t>âm</a:t>
            </a:r>
            <a:r>
              <a:rPr lang="en-US" sz="3600" dirty="0"/>
              <a:t> </a:t>
            </a:r>
            <a:r>
              <a:rPr lang="en-US" sz="3600" dirty="0" err="1"/>
              <a:t>bụng</a:t>
            </a:r>
            <a:endParaRPr lang="en-US" sz="3600" dirty="0"/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Rectangle 251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8664CC5C-B861-53C6-953F-D847B526C1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" t="9555" r="9032" b="30046"/>
          <a:stretch/>
        </p:blipFill>
        <p:spPr>
          <a:xfrm>
            <a:off x="3973670" y="470740"/>
            <a:ext cx="7559029" cy="5196209"/>
          </a:xfrm>
          <a:prstGeom prst="rect">
            <a:avLst/>
          </a:prstGeom>
        </p:spPr>
      </p:pic>
      <p:pic>
        <p:nvPicPr>
          <p:cNvPr id="254" name="Picture 253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QUẢ CLS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89D3E4A-20E6-3DF5-731E-E0EB54AE47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7" t="11731" r="14839" b="20000"/>
          <a:stretch/>
        </p:blipFill>
        <p:spPr>
          <a:xfrm>
            <a:off x="2877257" y="1853754"/>
            <a:ext cx="5750373" cy="42717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HÀNH CHÍNH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Content Placeholder 2"/>
          <p:cNvSpPr txBox="1">
            <a:spLocks noGrp="1"/>
          </p:cNvSpPr>
          <p:nvPr>
            <p:ph idx="1"/>
          </p:nvPr>
        </p:nvSpPr>
        <p:spPr>
          <a:xfrm>
            <a:off x="1229031" y="2037878"/>
            <a:ext cx="10605858" cy="4456114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tên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Mỹ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Năm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2004 (19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Địa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Lâm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Hòa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Nghề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nghiệp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lúc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/2023</a:t>
            </a:r>
          </a:p>
          <a:p>
            <a:pPr marL="514350" indent="-514350">
              <a:buAutoNum type="arabicPeriod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Khoa: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ĐHYD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NV: 23-0017896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alvarado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Content Placeholder 2"/>
          <p:cNvSpPr txBox="1">
            <a:spLocks noGrp="1"/>
          </p:cNvSpPr>
          <p:nvPr>
            <p:ph idx="1"/>
          </p:nvPr>
        </p:nvSpPr>
        <p:spPr>
          <a:xfrm>
            <a:off x="954493" y="1853754"/>
            <a:ext cx="10972801" cy="4456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lvl="1" indent="-285750">
              <a:spcBef>
                <a:spcPts val="400"/>
              </a:spcBef>
              <a:defRPr sz="2000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400"/>
              </a:spcBef>
              <a:defRPr sz="2000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Chán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ăn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400"/>
              </a:spcBef>
              <a:defRPr sz="2000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Buồn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nôn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nôn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1đ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400"/>
              </a:spcBef>
              <a:defRPr sz="2000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Ấn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dưới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2đ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400"/>
              </a:spcBef>
              <a:defRPr sz="2000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dội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400"/>
              </a:spcBef>
              <a:defRPr sz="2000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Sốt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0đ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400"/>
              </a:spcBef>
              <a:defRPr sz="2000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Bạch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400"/>
              </a:spcBef>
              <a:defRPr sz="2000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Bạch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trái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400"/>
              </a:spcBef>
              <a:buFont typeface="Symbol"/>
              <a:buChar char="Þ"/>
              <a:defRPr sz="2000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Bef>
                <a:spcPts val="400"/>
              </a:spcBef>
              <a:buNone/>
              <a:defRPr sz="2000"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CHẨN ĐOÁN XÁC ĐỊNH</a:t>
            </a:r>
          </a:p>
        </p:txBody>
      </p:sp>
      <p:sp>
        <p:nvSpPr>
          <p:cNvPr id="263" name="Content Placeholder 2"/>
          <p:cNvSpPr txBox="1">
            <a:spLocks noGrp="1"/>
          </p:cNvSpPr>
          <p:nvPr>
            <p:ph idx="1"/>
          </p:nvPr>
        </p:nvSpPr>
        <p:spPr>
          <a:xfrm>
            <a:off x="-232379" y="1853754"/>
            <a:ext cx="10972800" cy="353935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SzTx/>
              <a:buNone/>
              <a:defRPr sz="3200"/>
            </a:lvl1pPr>
          </a:lstStyle>
          <a:p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Viêm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ruột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thừa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chứng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ĐIỀU TRỊ</a:t>
            </a:r>
          </a:p>
        </p:txBody>
      </p:sp>
      <p:sp>
        <p:nvSpPr>
          <p:cNvPr id="266" name="Content Placeholder 2"/>
          <p:cNvSpPr txBox="1">
            <a:spLocks noGrp="1"/>
          </p:cNvSpPr>
          <p:nvPr>
            <p:ph idx="1"/>
          </p:nvPr>
        </p:nvSpPr>
        <p:spPr>
          <a:xfrm>
            <a:off x="1479611" y="1944686"/>
            <a:ext cx="10972801" cy="4456114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Phẫu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soi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ruột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thừa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Kháng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phòng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Cefazolin + Metronidazole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45" y="1907577"/>
            <a:ext cx="11523406" cy="34506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CẢM ƠN THẦY VÀ CÁC BẠN ĐÃ LẮNG NGHE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5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LÍ DO NHẬP VIỆN</a:t>
            </a:r>
          </a:p>
        </p:txBody>
      </p:sp>
      <p:sp>
        <p:nvSpPr>
          <p:cNvPr id="197" name="Content Placeholder 2"/>
          <p:cNvSpPr txBox="1">
            <a:spLocks noGrp="1"/>
          </p:cNvSpPr>
          <p:nvPr>
            <p:ph idx="1"/>
          </p:nvPr>
        </p:nvSpPr>
        <p:spPr>
          <a:xfrm>
            <a:off x="1451579" y="2121358"/>
            <a:ext cx="10972800" cy="445611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SzTx/>
              <a:buNone/>
              <a:defRPr sz="3600"/>
            </a:lvl1pPr>
          </a:lstStyle>
          <a:p>
            <a:pPr algn="l"/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hố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chậu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BỆNH SỬ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635EEE-7AEA-1B93-46EA-66765C729E4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0098" y="2113270"/>
            <a:ext cx="10972800" cy="445611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 nhập viện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10h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khoảng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6h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sáng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xuất hiện đau bụng vùng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thượng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không yếu tố khởi phát, đau liên tục, không lan, đau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#4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/10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yếu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giảm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BN chán ăn, buồn nôn nhưng không nôn,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sốt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5h,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xuống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vùng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hố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chậu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lên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7/10,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kèm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nôn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ăn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ăn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nôn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BV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chẩn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ý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sang BV ĐHYD. </a:t>
            </a:r>
            <a:endParaRPr lang="vi-V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 quá trình bệnh, BN tiểu vàng trong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gắt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buốt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tiêu phân vàng đóng khuôn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huyết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BN không sốt, không đau ngực, không khó thở, không sụt cân, không vàng da, không vàng mắt.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BỆNH SỬ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635EEE-7AEA-1B93-46EA-66765C729E4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0098" y="2113270"/>
            <a:ext cx="10972800" cy="4456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Tình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lúc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viện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tỉnh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xúc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tốt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110                                 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Nhiệt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37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Nhịp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thở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20                              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Huyết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120/80mmHg</a:t>
            </a:r>
          </a:p>
          <a:p>
            <a:pPr algn="just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ấn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hố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chậu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1244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TIỀN CĂN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BCD28-BC40-AF54-502E-C643C7CED0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51579" y="1993747"/>
            <a:ext cx="9137650" cy="516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16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288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860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1432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576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hangingPunct="1">
              <a:spcBef>
                <a:spcPts val="400"/>
              </a:spcBef>
              <a:buFontTx/>
              <a:buChar char="➢"/>
              <a:defRPr sz="2000"/>
            </a:pPr>
            <a:r>
              <a:rPr lang="vi-V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 thân:</a:t>
            </a:r>
          </a:p>
          <a:p>
            <a:pPr hangingPunct="1">
              <a:spcBef>
                <a:spcPts val="400"/>
              </a:spcBef>
              <a:defRPr sz="20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đây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hangingPunct="1">
              <a:spcBef>
                <a:spcPts val="400"/>
              </a:spcBef>
              <a:buNone/>
              <a:defRPr sz="20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khoa:</a:t>
            </a:r>
          </a:p>
          <a:p>
            <a:pPr>
              <a:spcBef>
                <a:spcPts val="400"/>
              </a:spcBef>
              <a:defRPr sz="20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THA, ĐTĐ,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khoa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khác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hangingPunct="1">
              <a:spcBef>
                <a:spcPts val="400"/>
              </a:spcBef>
              <a:buNone/>
              <a:defRPr sz="20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Ngoại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khoa:</a:t>
            </a:r>
          </a:p>
          <a:p>
            <a:pPr>
              <a:spcBef>
                <a:spcPts val="400"/>
              </a:spcBef>
              <a:defRPr sz="20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phẫu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hangingPunct="1">
              <a:spcBef>
                <a:spcPts val="400"/>
              </a:spcBef>
              <a:buNone/>
              <a:defRPr sz="20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phụ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khoa:</a:t>
            </a:r>
          </a:p>
          <a:p>
            <a:pPr>
              <a:spcBef>
                <a:spcPts val="400"/>
              </a:spcBef>
              <a:defRPr sz="20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thân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QHTD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defRPr sz="20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nguyệt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chót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10/02/2023,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kỳ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giống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kỳ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hangingPunct="1">
              <a:spcBef>
                <a:spcPts val="400"/>
              </a:spcBef>
              <a:buNone/>
              <a:defRPr sz="2000"/>
            </a:pPr>
            <a:endParaRPr lang="vi-V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TIỀN CĂN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BCD28-BC40-AF54-502E-C643C7CED0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51579" y="1993747"/>
            <a:ext cx="9137650" cy="516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16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288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860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1432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576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indent="0" hangingPunct="1">
              <a:spcBef>
                <a:spcPts val="400"/>
              </a:spcBef>
              <a:buNone/>
              <a:defRPr sz="20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Thói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defRPr sz="20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</a:t>
            </a:r>
            <a:r>
              <a:rPr lang="vi-V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ông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vi-V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rượu bia, không hút thuốc lá</a:t>
            </a:r>
          </a:p>
          <a:p>
            <a:pPr hangingPunct="1">
              <a:spcBef>
                <a:spcPts val="400"/>
              </a:spcBef>
              <a:defRPr sz="2000"/>
            </a:pPr>
            <a:r>
              <a:rPr lang="vi-V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 ghi nhân tiền căn dị ứng thuốc, thức ăn</a:t>
            </a:r>
          </a:p>
          <a:p>
            <a:pPr hangingPunct="1">
              <a:spcBef>
                <a:spcPts val="400"/>
              </a:spcBef>
              <a:buFontTx/>
              <a:buChar char="➢"/>
              <a:defRPr sz="2000"/>
            </a:pPr>
            <a:r>
              <a:rPr lang="vi-V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 đình: </a:t>
            </a:r>
          </a:p>
          <a:p>
            <a:pPr hangingPunct="1">
              <a:spcBef>
                <a:spcPts val="400"/>
              </a:spcBef>
              <a:buFont typeface="Arial"/>
              <a:buChar char="•"/>
              <a:defRPr sz="2000"/>
            </a:pPr>
            <a:r>
              <a:rPr lang="vi-V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Chưa ghi nhận tiền căn bệnh lý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truyền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khác</a:t>
            </a:r>
            <a:endParaRPr lang="vi-V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83211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KHÁM LÂM SÀNG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16h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21/02/2023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09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1/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quát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tỉnh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xúc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tốt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 100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phút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HA 130/80 mmHg; NĐ 37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C; NT 16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phút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Chiều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1m67,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Cân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nặng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45kg=&gt;BMI: 16.1=&gt;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gầy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niêm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hồng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ủng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mạc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mắt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Hạch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ngoại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biên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sờ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chạm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KHÁM LÂM SÀNG (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19H 31/01/23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11" name="Content Placeholder 2"/>
          <p:cNvSpPr txBox="1">
            <a:spLocks noGrp="1"/>
          </p:cNvSpPr>
          <p:nvPr>
            <p:ph idx="1"/>
          </p:nvPr>
        </p:nvSpPr>
        <p:spPr>
          <a:xfrm>
            <a:off x="886717" y="1968768"/>
            <a:ext cx="10972801" cy="424521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SzTx/>
              <a:buNone/>
            </a:pP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2/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SzTx/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❖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mặt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cổ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SzTx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sạch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Tx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Cân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sẹo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Tx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Khí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lệch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tuyến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giáp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</a:t>
            </a:r>
          </a:p>
          <a:p>
            <a:pPr marL="0" indent="0">
              <a:buSzTx/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❖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Ngực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SzTx/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Lồng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ngực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cân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nhịp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thở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tuần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SzTx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mỏm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ở KLS V,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đòn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(T).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Dấu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nảy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ngực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(-),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dấu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Harzer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(-). T1, T2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thổi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SzTx/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Phổi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rung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gõ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rì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rào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phế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êm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dịu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phế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trường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PowerpointTemplate1">
  <a:themeElements>
    <a:clrScheme name="PowerpointTemplate1">
      <a:dk1>
        <a:srgbClr val="999999"/>
      </a:dk1>
      <a:lt1>
        <a:srgbClr val="006699"/>
      </a:lt1>
      <a:dk2>
        <a:srgbClr val="A7A7A7"/>
      </a:dk2>
      <a:lt2>
        <a:srgbClr val="535353"/>
      </a:lt2>
      <a:accent1>
        <a:srgbClr val="EDFAD2"/>
      </a:accent1>
      <a:accent2>
        <a:srgbClr val="EBF7FF"/>
      </a:accent2>
      <a:accent3>
        <a:srgbClr val="8F8F8F"/>
      </a:accent3>
      <a:accent4>
        <a:srgbClr val="005682"/>
      </a:accent4>
      <a:accent5>
        <a:srgbClr val="F4FCE5"/>
      </a:accent5>
      <a:accent6>
        <a:srgbClr val="D5E0E7"/>
      </a:accent6>
      <a:hlink>
        <a:srgbClr val="0000FF"/>
      </a:hlink>
      <a:folHlink>
        <a:srgbClr val="FF00FF"/>
      </a:folHlink>
    </a:clrScheme>
    <a:fontScheme name="PowerpointTemplate1">
      <a:majorFont>
        <a:latin typeface="Helvetica"/>
        <a:ea typeface="Helvetica"/>
        <a:cs typeface="Helvetica"/>
      </a:majorFont>
      <a:minorFont>
        <a:latin typeface="Verdana"/>
        <a:ea typeface="Verdana"/>
        <a:cs typeface="Verdana"/>
      </a:minorFont>
    </a:fontScheme>
    <a:fmtScheme name="Powerpoint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6699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6699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</TotalTime>
  <Words>1025</Words>
  <Application>Microsoft Office PowerPoint</Application>
  <PresentationFormat>Widescreen</PresentationFormat>
  <Paragraphs>118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Gill Sans MT</vt:lpstr>
      <vt:lpstr>Symbol</vt:lpstr>
      <vt:lpstr>Times New Roman</vt:lpstr>
      <vt:lpstr>Verdana</vt:lpstr>
      <vt:lpstr>Gallery</vt:lpstr>
      <vt:lpstr>BệNH ÁN</vt:lpstr>
      <vt:lpstr>HÀNH CHÍNH</vt:lpstr>
      <vt:lpstr>II. LÍ DO NHẬP VIỆN</vt:lpstr>
      <vt:lpstr>II. BỆNH SỬ</vt:lpstr>
      <vt:lpstr>II. BỆNH SỬ</vt:lpstr>
      <vt:lpstr>TIỀN CĂN</vt:lpstr>
      <vt:lpstr>TIỀN CĂN</vt:lpstr>
      <vt:lpstr>KHÁM LÂM SÀNG (16h 21/02/2023)</vt:lpstr>
      <vt:lpstr>KHÁM LÂM SÀNG (19H 31/01/23)</vt:lpstr>
      <vt:lpstr>KHÁM LÂM SÀNG (19H 31/01/23)</vt:lpstr>
      <vt:lpstr>TÓM TẮT BỆNH ÁN</vt:lpstr>
      <vt:lpstr>ĐẶT VẤN ĐỀ</vt:lpstr>
      <vt:lpstr>CHẨN ĐOÁN</vt:lpstr>
      <vt:lpstr>BIỆN LUẬN</vt:lpstr>
      <vt:lpstr>ĐỀ NGHỊ CLS</vt:lpstr>
      <vt:lpstr>KẾT QUẢ CLS</vt:lpstr>
      <vt:lpstr>KẾT QUẢ CLS</vt:lpstr>
      <vt:lpstr>KẾT QUẢ CLS  Siêu âm bụng</vt:lpstr>
      <vt:lpstr>KẾT QUẢ CLS</vt:lpstr>
      <vt:lpstr>Thang điểm alvarado</vt:lpstr>
      <vt:lpstr>CHẨN ĐOÁN XÁC ĐỊNH</vt:lpstr>
      <vt:lpstr>ĐIỀU TRỊ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GIAO BAN TUA TRỰC</dc:title>
  <cp:lastModifiedBy>NGOAI 3</cp:lastModifiedBy>
  <cp:revision>11</cp:revision>
  <dcterms:modified xsi:type="dcterms:W3CDTF">2023-02-27T03:30:19Z</dcterms:modified>
</cp:coreProperties>
</file>