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84" r:id="rId6"/>
    <p:sldId id="261" r:id="rId7"/>
    <p:sldId id="262" r:id="rId8"/>
    <p:sldId id="263" r:id="rId9"/>
    <p:sldId id="264" r:id="rId10"/>
    <p:sldId id="285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t4jn524Dy8O63bduAXfP5YGHt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FEE66D-9208-4B3B-B302-B278C4668113}">
  <a:tblStyle styleId="{97FEE66D-9208-4B3B-B302-B278C466811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fca8d5775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20fca8d57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0b95b99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10b95b998e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fca8d5775_3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20fca8d577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0fca8d577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0fca8d5775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Đauhạsườn phải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1828800" y="2755900"/>
            <a:ext cx="94996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mes New Roman"/>
              <a:buNone/>
              <a:defRPr sz="3600" b="1">
                <a:solidFill>
                  <a:srgbClr val="595959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3623733" y="3657600"/>
            <a:ext cx="826346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Times New Roman"/>
              <a:buNone/>
              <a:defRPr>
                <a:solidFill>
                  <a:srgbClr val="7F7F7F"/>
                </a:solidFill>
              </a:defRPr>
            </a:lvl1pPr>
            <a:lvl2pPr marL="914400" lvl="1" indent="-4064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Times New Roman"/>
              <a:buChar char="–"/>
              <a:defRPr>
                <a:solidFill>
                  <a:srgbClr val="7F7F7F"/>
                </a:solidFill>
              </a:defRPr>
            </a:lvl2pPr>
            <a:lvl3pPr marL="1371600" lvl="2" indent="-4064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Times New Roman"/>
              <a:buChar char="•"/>
              <a:defRPr>
                <a:solidFill>
                  <a:srgbClr val="7F7F7F"/>
                </a:solidFill>
              </a:defRPr>
            </a:lvl3pPr>
            <a:lvl4pPr marL="1828800" lvl="3" indent="-4064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Times New Roman"/>
              <a:buChar char="–"/>
              <a:defRPr>
                <a:solidFill>
                  <a:srgbClr val="7F7F7F"/>
                </a:solidFill>
              </a:defRPr>
            </a:lvl4pPr>
            <a:lvl5pPr marL="2286000" lvl="4" indent="-4064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Times New Roman"/>
              <a:buChar char="»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sldNum" idx="12"/>
          </p:nvPr>
        </p:nvSpPr>
        <p:spPr>
          <a:xfrm>
            <a:off x="11300459" y="6396037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0">
  <p:cSld name="Title and Content 0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45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•"/>
              <a:defRPr>
                <a:solidFill>
                  <a:srgbClr val="FFFFFF"/>
                </a:solidFill>
              </a:defRPr>
            </a:lvl1pPr>
            <a:lvl2pPr marL="91440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–"/>
              <a:defRPr>
                <a:solidFill>
                  <a:srgbClr val="FFFFFF"/>
                </a:solidFill>
              </a:defRPr>
            </a:lvl2pPr>
            <a:lvl3pPr marL="1371600" lvl="2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•"/>
              <a:defRPr>
                <a:solidFill>
                  <a:srgbClr val="FFFFFF"/>
                </a:solidFill>
              </a:defRPr>
            </a:lvl3pPr>
            <a:lvl4pPr marL="1828800" lvl="3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–"/>
              <a:defRPr>
                <a:solidFill>
                  <a:srgbClr val="FFFFFF"/>
                </a:solidFill>
              </a:defRPr>
            </a:lvl4pPr>
            <a:lvl5pPr marL="2286000" lvl="4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»"/>
              <a:defRPr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grpSp>
        <p:nvGrpSpPr>
          <p:cNvPr id="47" name="Google Shape;47;p35"/>
          <p:cNvGrpSpPr/>
          <p:nvPr/>
        </p:nvGrpSpPr>
        <p:grpSpPr>
          <a:xfrm>
            <a:off x="837496" y="1689693"/>
            <a:ext cx="10516397" cy="60998"/>
            <a:chOff x="-77" y="-1"/>
            <a:chExt cx="10516396" cy="60996"/>
          </a:xfrm>
        </p:grpSpPr>
        <p:sp>
          <p:nvSpPr>
            <p:cNvPr id="48" name="Google Shape;48;p35"/>
            <p:cNvSpPr/>
            <p:nvPr/>
          </p:nvSpPr>
          <p:spPr>
            <a:xfrm>
              <a:off x="-77" y="144"/>
              <a:ext cx="10516180" cy="60810"/>
            </a:xfrm>
            <a:custGeom>
              <a:avLst/>
              <a:gdLst/>
              <a:ahLst/>
              <a:cxnLst/>
              <a:rect l="l" t="t" r="r" b="b"/>
              <a:pathLst>
                <a:path w="21599" h="14270" extrusionOk="0">
                  <a:moveTo>
                    <a:pt x="1" y="4713"/>
                  </a:moveTo>
                  <a:cubicBezTo>
                    <a:pt x="475" y="8082"/>
                    <a:pt x="684" y="9733"/>
                    <a:pt x="1135" y="4713"/>
                  </a:cubicBezTo>
                  <a:cubicBezTo>
                    <a:pt x="1586" y="-307"/>
                    <a:pt x="1566" y="1349"/>
                    <a:pt x="1837" y="4713"/>
                  </a:cubicBezTo>
                  <a:cubicBezTo>
                    <a:pt x="2108" y="8078"/>
                    <a:pt x="2962" y="1076"/>
                    <a:pt x="3619" y="4713"/>
                  </a:cubicBezTo>
                  <a:cubicBezTo>
                    <a:pt x="4276" y="8350"/>
                    <a:pt x="4338" y="6421"/>
                    <a:pt x="4753" y="4713"/>
                  </a:cubicBezTo>
                  <a:cubicBezTo>
                    <a:pt x="5167" y="3005"/>
                    <a:pt x="5636" y="526"/>
                    <a:pt x="5886" y="4713"/>
                  </a:cubicBezTo>
                  <a:cubicBezTo>
                    <a:pt x="6137" y="8901"/>
                    <a:pt x="6872" y="6640"/>
                    <a:pt x="7668" y="4713"/>
                  </a:cubicBezTo>
                  <a:cubicBezTo>
                    <a:pt x="8465" y="2787"/>
                    <a:pt x="8235" y="3972"/>
                    <a:pt x="8586" y="4713"/>
                  </a:cubicBezTo>
                  <a:cubicBezTo>
                    <a:pt x="8937" y="5455"/>
                    <a:pt x="9726" y="8824"/>
                    <a:pt x="10368" y="4713"/>
                  </a:cubicBezTo>
                  <a:cubicBezTo>
                    <a:pt x="11010" y="603"/>
                    <a:pt x="11630" y="542"/>
                    <a:pt x="12150" y="4713"/>
                  </a:cubicBezTo>
                  <a:cubicBezTo>
                    <a:pt x="12669" y="8885"/>
                    <a:pt x="12958" y="11836"/>
                    <a:pt x="13499" y="4713"/>
                  </a:cubicBezTo>
                  <a:cubicBezTo>
                    <a:pt x="14041" y="-2409"/>
                    <a:pt x="14599" y="2454"/>
                    <a:pt x="15281" y="4713"/>
                  </a:cubicBezTo>
                  <a:cubicBezTo>
                    <a:pt x="15964" y="6973"/>
                    <a:pt x="16111" y="2578"/>
                    <a:pt x="16415" y="4713"/>
                  </a:cubicBezTo>
                  <a:cubicBezTo>
                    <a:pt x="16719" y="6848"/>
                    <a:pt x="17027" y="-36"/>
                    <a:pt x="17549" y="4713"/>
                  </a:cubicBezTo>
                  <a:cubicBezTo>
                    <a:pt x="18071" y="9463"/>
                    <a:pt x="18474" y="11654"/>
                    <a:pt x="19115" y="4713"/>
                  </a:cubicBezTo>
                  <a:cubicBezTo>
                    <a:pt x="19756" y="-2227"/>
                    <a:pt x="20004" y="-880"/>
                    <a:pt x="20249" y="4713"/>
                  </a:cubicBezTo>
                  <a:cubicBezTo>
                    <a:pt x="20493" y="10307"/>
                    <a:pt x="21300" y="3758"/>
                    <a:pt x="21598" y="4713"/>
                  </a:cubicBezTo>
                  <a:cubicBezTo>
                    <a:pt x="21598" y="6074"/>
                    <a:pt x="21599" y="9260"/>
                    <a:pt x="21598" y="11151"/>
                  </a:cubicBezTo>
                  <a:cubicBezTo>
                    <a:pt x="21165" y="14642"/>
                    <a:pt x="20682" y="5496"/>
                    <a:pt x="20033" y="11151"/>
                  </a:cubicBezTo>
                  <a:cubicBezTo>
                    <a:pt x="19383" y="16806"/>
                    <a:pt x="19489" y="10311"/>
                    <a:pt x="19331" y="11151"/>
                  </a:cubicBezTo>
                  <a:cubicBezTo>
                    <a:pt x="19173" y="11991"/>
                    <a:pt x="18863" y="15064"/>
                    <a:pt x="18413" y="11151"/>
                  </a:cubicBezTo>
                  <a:cubicBezTo>
                    <a:pt x="17963" y="7238"/>
                    <a:pt x="17005" y="19191"/>
                    <a:pt x="16631" y="11151"/>
                  </a:cubicBezTo>
                  <a:cubicBezTo>
                    <a:pt x="16257" y="3111"/>
                    <a:pt x="15628" y="18690"/>
                    <a:pt x="15281" y="11151"/>
                  </a:cubicBezTo>
                  <a:cubicBezTo>
                    <a:pt x="14934" y="3612"/>
                    <a:pt x="14695" y="11056"/>
                    <a:pt x="14363" y="11151"/>
                  </a:cubicBezTo>
                  <a:cubicBezTo>
                    <a:pt x="14031" y="11246"/>
                    <a:pt x="13427" y="16722"/>
                    <a:pt x="13014" y="11151"/>
                  </a:cubicBezTo>
                  <a:cubicBezTo>
                    <a:pt x="12600" y="5579"/>
                    <a:pt x="12525" y="7311"/>
                    <a:pt x="12312" y="11151"/>
                  </a:cubicBezTo>
                  <a:cubicBezTo>
                    <a:pt x="12098" y="14991"/>
                    <a:pt x="11901" y="12715"/>
                    <a:pt x="11610" y="11151"/>
                  </a:cubicBezTo>
                  <a:cubicBezTo>
                    <a:pt x="11319" y="9587"/>
                    <a:pt x="10616" y="3857"/>
                    <a:pt x="10260" y="11151"/>
                  </a:cubicBezTo>
                  <a:cubicBezTo>
                    <a:pt x="9904" y="18445"/>
                    <a:pt x="9560" y="9726"/>
                    <a:pt x="9342" y="11151"/>
                  </a:cubicBezTo>
                  <a:cubicBezTo>
                    <a:pt x="9124" y="12575"/>
                    <a:pt x="8532" y="12463"/>
                    <a:pt x="7776" y="11151"/>
                  </a:cubicBezTo>
                  <a:cubicBezTo>
                    <a:pt x="7021" y="9839"/>
                    <a:pt x="7282" y="11716"/>
                    <a:pt x="6858" y="11151"/>
                  </a:cubicBezTo>
                  <a:cubicBezTo>
                    <a:pt x="6435" y="10586"/>
                    <a:pt x="5715" y="15496"/>
                    <a:pt x="5293" y="11151"/>
                  </a:cubicBezTo>
                  <a:cubicBezTo>
                    <a:pt x="4870" y="6806"/>
                    <a:pt x="4822" y="8029"/>
                    <a:pt x="4591" y="11151"/>
                  </a:cubicBezTo>
                  <a:cubicBezTo>
                    <a:pt x="4359" y="14273"/>
                    <a:pt x="3669" y="16231"/>
                    <a:pt x="3025" y="11151"/>
                  </a:cubicBezTo>
                  <a:cubicBezTo>
                    <a:pt x="2381" y="6070"/>
                    <a:pt x="2474" y="13616"/>
                    <a:pt x="2107" y="11151"/>
                  </a:cubicBezTo>
                  <a:cubicBezTo>
                    <a:pt x="1740" y="8686"/>
                    <a:pt x="1740" y="8936"/>
                    <a:pt x="1405" y="11151"/>
                  </a:cubicBezTo>
                  <a:cubicBezTo>
                    <a:pt x="1070" y="13365"/>
                    <a:pt x="660" y="15667"/>
                    <a:pt x="1" y="11151"/>
                  </a:cubicBezTo>
                  <a:cubicBezTo>
                    <a:pt x="0" y="9374"/>
                    <a:pt x="-1" y="7406"/>
                    <a:pt x="1" y="4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" name="Google Shape;49;p35"/>
            <p:cNvSpPr/>
            <p:nvPr/>
          </p:nvSpPr>
          <p:spPr>
            <a:xfrm>
              <a:off x="625" y="-1"/>
              <a:ext cx="10515694" cy="60996"/>
            </a:xfrm>
            <a:custGeom>
              <a:avLst/>
              <a:gdLst/>
              <a:ahLst/>
              <a:cxnLst/>
              <a:rect l="l" t="t" r="r" b="b"/>
              <a:pathLst>
                <a:path w="21600" h="15169" extrusionOk="0">
                  <a:moveTo>
                    <a:pt x="0" y="5032"/>
                  </a:moveTo>
                  <a:cubicBezTo>
                    <a:pt x="246" y="1465"/>
                    <a:pt x="520" y="3146"/>
                    <a:pt x="918" y="5032"/>
                  </a:cubicBezTo>
                  <a:cubicBezTo>
                    <a:pt x="1316" y="6918"/>
                    <a:pt x="1728" y="3275"/>
                    <a:pt x="2268" y="5032"/>
                  </a:cubicBezTo>
                  <a:cubicBezTo>
                    <a:pt x="2808" y="6790"/>
                    <a:pt x="3072" y="5344"/>
                    <a:pt x="3834" y="5032"/>
                  </a:cubicBezTo>
                  <a:cubicBezTo>
                    <a:pt x="4596" y="4720"/>
                    <a:pt x="4198" y="8018"/>
                    <a:pt x="4536" y="5032"/>
                  </a:cubicBezTo>
                  <a:cubicBezTo>
                    <a:pt x="4874" y="2047"/>
                    <a:pt x="4970" y="7491"/>
                    <a:pt x="5238" y="5032"/>
                  </a:cubicBezTo>
                  <a:cubicBezTo>
                    <a:pt x="5506" y="2573"/>
                    <a:pt x="6364" y="5984"/>
                    <a:pt x="7020" y="5032"/>
                  </a:cubicBezTo>
                  <a:cubicBezTo>
                    <a:pt x="7676" y="4081"/>
                    <a:pt x="8044" y="3482"/>
                    <a:pt x="8370" y="5032"/>
                  </a:cubicBezTo>
                  <a:cubicBezTo>
                    <a:pt x="8696" y="6583"/>
                    <a:pt x="8790" y="6440"/>
                    <a:pt x="9072" y="5032"/>
                  </a:cubicBezTo>
                  <a:cubicBezTo>
                    <a:pt x="9354" y="3624"/>
                    <a:pt x="10097" y="11504"/>
                    <a:pt x="10422" y="5032"/>
                  </a:cubicBezTo>
                  <a:cubicBezTo>
                    <a:pt x="10746" y="-1440"/>
                    <a:pt x="11528" y="13048"/>
                    <a:pt x="12204" y="5032"/>
                  </a:cubicBezTo>
                  <a:cubicBezTo>
                    <a:pt x="12880" y="-2984"/>
                    <a:pt x="12968" y="5794"/>
                    <a:pt x="13338" y="5032"/>
                  </a:cubicBezTo>
                  <a:cubicBezTo>
                    <a:pt x="13707" y="4270"/>
                    <a:pt x="14178" y="-214"/>
                    <a:pt x="14472" y="5032"/>
                  </a:cubicBezTo>
                  <a:cubicBezTo>
                    <a:pt x="14765" y="10279"/>
                    <a:pt x="15361" y="9356"/>
                    <a:pt x="15822" y="5032"/>
                  </a:cubicBezTo>
                  <a:cubicBezTo>
                    <a:pt x="16283" y="708"/>
                    <a:pt x="17040" y="-3708"/>
                    <a:pt x="17388" y="5032"/>
                  </a:cubicBezTo>
                  <a:cubicBezTo>
                    <a:pt x="17736" y="13773"/>
                    <a:pt x="18338" y="6053"/>
                    <a:pt x="18954" y="5032"/>
                  </a:cubicBezTo>
                  <a:cubicBezTo>
                    <a:pt x="19569" y="4012"/>
                    <a:pt x="20757" y="671"/>
                    <a:pt x="21600" y="5032"/>
                  </a:cubicBezTo>
                  <a:cubicBezTo>
                    <a:pt x="21600" y="8097"/>
                    <a:pt x="21600" y="8673"/>
                    <a:pt x="21600" y="11855"/>
                  </a:cubicBezTo>
                  <a:cubicBezTo>
                    <a:pt x="21246" y="8833"/>
                    <a:pt x="21000" y="12756"/>
                    <a:pt x="20682" y="11855"/>
                  </a:cubicBezTo>
                  <a:cubicBezTo>
                    <a:pt x="20363" y="10953"/>
                    <a:pt x="19539" y="6052"/>
                    <a:pt x="18900" y="11855"/>
                  </a:cubicBezTo>
                  <a:cubicBezTo>
                    <a:pt x="18260" y="17657"/>
                    <a:pt x="18212" y="5818"/>
                    <a:pt x="17550" y="11855"/>
                  </a:cubicBezTo>
                  <a:cubicBezTo>
                    <a:pt x="16888" y="17892"/>
                    <a:pt x="17025" y="14306"/>
                    <a:pt x="16848" y="11855"/>
                  </a:cubicBezTo>
                  <a:cubicBezTo>
                    <a:pt x="16671" y="9404"/>
                    <a:pt x="16016" y="6682"/>
                    <a:pt x="15498" y="11855"/>
                  </a:cubicBezTo>
                  <a:cubicBezTo>
                    <a:pt x="14980" y="17028"/>
                    <a:pt x="14600" y="15420"/>
                    <a:pt x="14364" y="11855"/>
                  </a:cubicBezTo>
                  <a:cubicBezTo>
                    <a:pt x="14127" y="8290"/>
                    <a:pt x="13698" y="7009"/>
                    <a:pt x="13230" y="11855"/>
                  </a:cubicBezTo>
                  <a:cubicBezTo>
                    <a:pt x="12761" y="16701"/>
                    <a:pt x="12381" y="13793"/>
                    <a:pt x="12096" y="11855"/>
                  </a:cubicBezTo>
                  <a:cubicBezTo>
                    <a:pt x="11811" y="9917"/>
                    <a:pt x="11450" y="15883"/>
                    <a:pt x="10962" y="11855"/>
                  </a:cubicBezTo>
                  <a:cubicBezTo>
                    <a:pt x="10473" y="7827"/>
                    <a:pt x="9937" y="15449"/>
                    <a:pt x="9396" y="11855"/>
                  </a:cubicBezTo>
                  <a:cubicBezTo>
                    <a:pt x="8855" y="8261"/>
                    <a:pt x="8476" y="11667"/>
                    <a:pt x="8046" y="11855"/>
                  </a:cubicBezTo>
                  <a:cubicBezTo>
                    <a:pt x="7616" y="12042"/>
                    <a:pt x="7512" y="15002"/>
                    <a:pt x="7344" y="11855"/>
                  </a:cubicBezTo>
                  <a:cubicBezTo>
                    <a:pt x="7175" y="8707"/>
                    <a:pt x="6543" y="16440"/>
                    <a:pt x="6210" y="11855"/>
                  </a:cubicBezTo>
                  <a:cubicBezTo>
                    <a:pt x="5877" y="7270"/>
                    <a:pt x="5335" y="13936"/>
                    <a:pt x="4644" y="11855"/>
                  </a:cubicBezTo>
                  <a:cubicBezTo>
                    <a:pt x="3953" y="9773"/>
                    <a:pt x="4101" y="8938"/>
                    <a:pt x="3726" y="11855"/>
                  </a:cubicBezTo>
                  <a:cubicBezTo>
                    <a:pt x="3351" y="14771"/>
                    <a:pt x="2439" y="17261"/>
                    <a:pt x="1944" y="11855"/>
                  </a:cubicBezTo>
                  <a:cubicBezTo>
                    <a:pt x="1449" y="6449"/>
                    <a:pt x="831" y="12053"/>
                    <a:pt x="0" y="11855"/>
                  </a:cubicBezTo>
                  <a:cubicBezTo>
                    <a:pt x="1" y="8837"/>
                    <a:pt x="1" y="6805"/>
                    <a:pt x="0" y="5032"/>
                  </a:cubicBez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0" name="Google Shape;50;p35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Times New Roman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sldNum" idx="12"/>
          </p:nvPr>
        </p:nvSpPr>
        <p:spPr>
          <a:xfrm>
            <a:off x="11300459" y="6243637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sldNum" idx="1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7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19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19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19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19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sldNum" idx="1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 txBox="1">
            <a:spLocks noGrp="1"/>
          </p:cNvSpPr>
          <p:nvPr>
            <p:ph type="title"/>
          </p:nvPr>
        </p:nvSpPr>
        <p:spPr>
          <a:xfrm>
            <a:off x="831850" y="1709740"/>
            <a:ext cx="1051560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sldNum" idx="1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9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19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19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19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19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sldNum" idx="1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0"/>
          <p:cNvSpPr txBox="1">
            <a:spLocks noGrp="1"/>
          </p:cNvSpPr>
          <p:nvPr>
            <p:ph type="title"/>
          </p:nvPr>
        </p:nvSpPr>
        <p:spPr>
          <a:xfrm>
            <a:off x="839787" y="365127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body" idx="2"/>
          </p:nvPr>
        </p:nvSpPr>
        <p:spPr>
          <a:xfrm>
            <a:off x="6172201" y="1681163"/>
            <a:ext cx="5183189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sldNum" idx="1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1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sldNum" idx="1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2"/>
          <p:cNvSpPr txBox="1">
            <a:spLocks noGrp="1"/>
          </p:cNvSpPr>
          <p:nvPr>
            <p:ph type="sldNum" idx="1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3"/>
          <p:cNvSpPr txBox="1">
            <a:spLocks noGrp="1"/>
          </p:cNvSpPr>
          <p:nvPr>
            <p:ph type="body" idx="1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43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2" name="Google Shape;82;p43"/>
          <p:cNvSpPr txBox="1">
            <a:spLocks noGrp="1"/>
          </p:cNvSpPr>
          <p:nvPr>
            <p:ph type="sldNum" idx="1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4"/>
          <p:cNvSpPr>
            <a:spLocks noGrp="1"/>
          </p:cNvSpPr>
          <p:nvPr>
            <p:ph type="pic" idx="2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4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7" name="Google Shape;87;p44"/>
          <p:cNvSpPr txBox="1">
            <a:spLocks noGrp="1"/>
          </p:cNvSpPr>
          <p:nvPr>
            <p:ph type="sldNum" idx="1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45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sldNum" idx="12"/>
          </p:nvPr>
        </p:nvSpPr>
        <p:spPr>
          <a:xfrm>
            <a:off x="11300459" y="6243637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4000"/>
              <a:buFont typeface="Times New Roman"/>
              <a:buNone/>
              <a:defRPr sz="4000" b="1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imes New Roman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imes New Roman"/>
              <a:buNone/>
              <a:defRPr sz="2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imes New Roman"/>
              <a:buNone/>
              <a:defRPr sz="20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imes New Roman"/>
              <a:buNone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11300459" y="6243637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00" cy="445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11300459" y="6243637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None/>
              <a:defRPr sz="24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None/>
              <a:defRPr sz="24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None/>
              <a:defRPr sz="2400" b="1"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body" idx="2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sldNum" idx="12"/>
          </p:nvPr>
        </p:nvSpPr>
        <p:spPr>
          <a:xfrm>
            <a:off x="11300459" y="6243637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sldNum" idx="12"/>
          </p:nvPr>
        </p:nvSpPr>
        <p:spPr>
          <a:xfrm>
            <a:off x="11300459" y="6243637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>
            <a:spLocks noGrp="1"/>
          </p:cNvSpPr>
          <p:nvPr>
            <p:ph type="sldNum" idx="12"/>
          </p:nvPr>
        </p:nvSpPr>
        <p:spPr>
          <a:xfrm>
            <a:off x="11300459" y="6243637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Times New Roman"/>
              <a:buNone/>
              <a:defRPr sz="20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Times New Roman"/>
              <a:buChar char="•"/>
              <a:defRPr sz="3200"/>
            </a:lvl1pPr>
            <a:lvl2pPr marL="914400" lvl="1" indent="-431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Times New Roman"/>
              <a:buChar char="–"/>
              <a:defRPr sz="3200"/>
            </a:lvl2pPr>
            <a:lvl3pPr marL="1371600" lvl="2" indent="-431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Times New Roman"/>
              <a:buChar char="•"/>
              <a:defRPr sz="3200"/>
            </a:lvl3pPr>
            <a:lvl4pPr marL="1828800" lvl="3" indent="-431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Times New Roman"/>
              <a:buChar char="–"/>
              <a:defRPr sz="3200"/>
            </a:lvl4pPr>
            <a:lvl5pPr marL="2286000" lvl="4" indent="-431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Times New Roman"/>
              <a:buChar char="»"/>
              <a:defRPr sz="3200"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body" idx="2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sldNum" idx="12"/>
          </p:nvPr>
        </p:nvSpPr>
        <p:spPr>
          <a:xfrm>
            <a:off x="11300459" y="6243637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>
  <p:cSld name="1_Picture with 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Times New Roman"/>
              <a:buNone/>
              <a:defRPr sz="20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>
            <a:spLocks noGrp="1"/>
          </p:cNvSpPr>
          <p:nvPr>
            <p:ph type="pic" idx="2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34"/>
          <p:cNvSpPr txBox="1">
            <a:spLocks noGrp="1"/>
          </p:cNvSpPr>
          <p:nvPr>
            <p:ph type="body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Times New Roman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Times New Roman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Times New Roman"/>
              <a:buNone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sldNum" idx="12"/>
          </p:nvPr>
        </p:nvSpPr>
        <p:spPr>
          <a:xfrm>
            <a:off x="11300459" y="6243637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  <a:defRPr sz="3100" b="0" i="0" u="none" strike="noStrike" cap="none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  <a:defRPr sz="3100" b="0" i="0" u="none" strike="noStrike" cap="none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  <a:defRPr sz="3100" b="0" i="0" u="none" strike="noStrike" cap="none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  <a:defRPr sz="3100" b="0" i="0" u="none" strike="noStrike" cap="none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  <a:defRPr sz="3100" b="0" i="0" u="none" strike="noStrike" cap="none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  <a:defRPr sz="3100" b="0" i="0" u="none" strike="noStrike" cap="none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  <a:defRPr sz="3100" b="0" i="0" u="none" strike="noStrike" cap="none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  <a:defRPr sz="3100" b="0" i="0" u="none" strike="noStrike" cap="none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  <a:defRPr sz="3100" b="0" i="0" u="none" strike="noStrike" cap="none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•"/>
              <a:defRPr sz="2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•"/>
              <a:defRPr sz="2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»"/>
              <a:defRPr sz="2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»"/>
              <a:defRPr sz="2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»"/>
              <a:defRPr sz="2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»"/>
              <a:defRPr sz="2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»"/>
              <a:defRPr sz="2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11300459" y="6243637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title"/>
          </p:nvPr>
        </p:nvSpPr>
        <p:spPr>
          <a:xfrm>
            <a:off x="2210539" y="2796527"/>
            <a:ext cx="8273989" cy="825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292"/>
              <a:buFont typeface="Times New Roman"/>
              <a:buNone/>
            </a:pPr>
            <a:r>
              <a:rPr lang="en-US" sz="5292" b="1" i="0" u="none" strike="noStrike" cap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BỆNH ÁN</a:t>
            </a:r>
            <a:endParaRPr sz="5292" b="1" i="0" u="none" strike="noStrike" cap="non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body" idx="1"/>
          </p:nvPr>
        </p:nvSpPr>
        <p:spPr>
          <a:xfrm>
            <a:off x="609600" y="3726426"/>
            <a:ext cx="11002297" cy="232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Times New Roman"/>
              <a:buNone/>
            </a:pPr>
            <a:r>
              <a:rPr lang="en-US" dirty="0" err="1" smtClean="0"/>
              <a:t>Nhóm</a:t>
            </a:r>
            <a:r>
              <a:rPr lang="en-US" dirty="0" smtClean="0"/>
              <a:t> 6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(10h </a:t>
            </a:r>
            <a:r>
              <a:rPr lang="en-US" dirty="0" err="1"/>
              <a:t>ngày</a:t>
            </a:r>
            <a:r>
              <a:rPr lang="en-US" dirty="0"/>
              <a:t> 27/02/2023)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endParaRPr lang="en-US" dirty="0" smtClean="0"/>
          </a:p>
          <a:p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,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khô</a:t>
            </a:r>
            <a:r>
              <a:rPr lang="en-US" dirty="0" smtClean="0"/>
              <a:t>, </a:t>
            </a:r>
            <a:r>
              <a:rPr lang="en-US" dirty="0" err="1" smtClean="0"/>
              <a:t>lưỡi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dơ</a:t>
            </a:r>
            <a:endParaRPr lang="en-US" dirty="0"/>
          </a:p>
          <a:p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giáp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to, TMC (-)</a:t>
            </a:r>
          </a:p>
          <a:p>
            <a:r>
              <a:rPr lang="en-US" dirty="0" err="1" smtClean="0"/>
              <a:t>Hạch</a:t>
            </a:r>
            <a:r>
              <a:rPr lang="en-US" dirty="0" smtClean="0"/>
              <a:t> </a:t>
            </a:r>
            <a:r>
              <a:rPr lang="en-US" dirty="0" err="1" smtClean="0"/>
              <a:t>thượng</a:t>
            </a:r>
            <a:r>
              <a:rPr lang="en-US" dirty="0" smtClean="0"/>
              <a:t> </a:t>
            </a:r>
            <a:r>
              <a:rPr lang="en-US" dirty="0" err="1" smtClean="0"/>
              <a:t>đòn</a:t>
            </a:r>
            <a:r>
              <a:rPr lang="en-US" dirty="0" smtClean="0"/>
              <a:t>, </a:t>
            </a:r>
            <a:r>
              <a:rPr lang="en-US" dirty="0" err="1" smtClean="0"/>
              <a:t>hạch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sờ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ngực</a:t>
            </a:r>
            <a:endParaRPr lang="en-US" dirty="0" smtClean="0"/>
          </a:p>
          <a:p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, di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sẹo</a:t>
            </a:r>
            <a:r>
              <a:rPr lang="en-US" dirty="0" smtClean="0"/>
              <a:t> </a:t>
            </a:r>
            <a:r>
              <a:rPr lang="en-US" dirty="0" err="1" smtClean="0"/>
              <a:t>mổ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bàng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  <a:p>
            <a:pPr lvl="1"/>
            <a:r>
              <a:rPr lang="en-US" dirty="0" err="1" smtClean="0"/>
              <a:t>Phổi</a:t>
            </a:r>
            <a:r>
              <a:rPr lang="en-US" dirty="0" smtClean="0"/>
              <a:t>: rung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, </a:t>
            </a:r>
            <a:r>
              <a:rPr lang="en-US" dirty="0" err="1" smtClean="0"/>
              <a:t>gõ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, </a:t>
            </a:r>
            <a:r>
              <a:rPr lang="en-US" dirty="0" err="1" smtClean="0"/>
              <a:t>rì</a:t>
            </a:r>
            <a:r>
              <a:rPr lang="en-US" dirty="0" smtClean="0"/>
              <a:t> </a:t>
            </a:r>
            <a:r>
              <a:rPr lang="en-US" dirty="0" err="1" smtClean="0"/>
              <a:t>rào</a:t>
            </a:r>
            <a:r>
              <a:rPr lang="en-US" dirty="0" smtClean="0"/>
              <a:t> </a:t>
            </a:r>
            <a:r>
              <a:rPr lang="en-US" dirty="0" err="1" smtClean="0"/>
              <a:t>phế</a:t>
            </a:r>
            <a:r>
              <a:rPr lang="en-US" dirty="0" smtClean="0"/>
              <a:t> </a:t>
            </a:r>
            <a:r>
              <a:rPr lang="en-US" dirty="0" err="1" smtClean="0"/>
              <a:t>nang</a:t>
            </a:r>
            <a:r>
              <a:rPr lang="en-US" dirty="0" smtClean="0"/>
              <a:t> </a:t>
            </a:r>
            <a:r>
              <a:rPr lang="en-US" dirty="0" err="1" smtClean="0"/>
              <a:t>êm</a:t>
            </a:r>
            <a:r>
              <a:rPr lang="en-US" dirty="0" smtClean="0"/>
              <a:t> </a:t>
            </a:r>
            <a:r>
              <a:rPr lang="en-US" dirty="0" err="1" smtClean="0"/>
              <a:t>dịu</a:t>
            </a:r>
            <a:endParaRPr lang="en-US" dirty="0" smtClean="0"/>
          </a:p>
          <a:p>
            <a:pPr lvl="1"/>
            <a:r>
              <a:rPr lang="en-US" dirty="0" smtClean="0"/>
              <a:t>Tim: </a:t>
            </a:r>
            <a:r>
              <a:rPr lang="en-US" dirty="0" err="1" smtClean="0"/>
              <a:t>mỏm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KLS V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đòn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,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đập</a:t>
            </a:r>
            <a:r>
              <a:rPr lang="en-US" dirty="0" smtClean="0"/>
              <a:t> 1x1 cm2, T1, T2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, </a:t>
            </a:r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80 </a:t>
            </a:r>
            <a:r>
              <a:rPr lang="en-US" dirty="0" err="1" smtClean="0"/>
              <a:t>lần</a:t>
            </a:r>
            <a:r>
              <a:rPr lang="en-US" dirty="0" smtClean="0"/>
              <a:t>/</a:t>
            </a:r>
            <a:r>
              <a:rPr lang="en-US" dirty="0" err="1" smtClean="0"/>
              <a:t>phút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thổi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689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9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</a:pPr>
            <a:r>
              <a:rPr lang="en-US" dirty="0"/>
              <a:t>VI.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(10h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smtClean="0"/>
              <a:t>27/02/2023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47" name="Google Shape;147;p4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45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rPr lang="en-US" dirty="0" smtClean="0"/>
              <a:t>4. </a:t>
            </a:r>
            <a:r>
              <a:rPr lang="en-US" dirty="0" err="1" smtClean="0"/>
              <a:t>Bụng</a:t>
            </a:r>
            <a:endParaRPr lang="en-US" dirty="0" smtClean="0"/>
          </a:p>
          <a:p>
            <a:pPr indent="-457200"/>
            <a:r>
              <a:rPr lang="en-US" dirty="0" err="1" smtClean="0"/>
              <a:t>Bụng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, di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, </a:t>
            </a:r>
            <a:r>
              <a:rPr lang="en-US" dirty="0" err="1" smtClean="0"/>
              <a:t>sẹo</a:t>
            </a:r>
            <a:r>
              <a:rPr lang="en-US" dirty="0" smtClean="0"/>
              <a:t> </a:t>
            </a:r>
            <a:r>
              <a:rPr lang="en-US" dirty="0" err="1" smtClean="0"/>
              <a:t>mổ</a:t>
            </a:r>
            <a:r>
              <a:rPr lang="en-US" dirty="0" smtClean="0"/>
              <a:t> </a:t>
            </a:r>
            <a:r>
              <a:rPr lang="en-US" dirty="0" err="1" smtClean="0"/>
              <a:t>lành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sưng</a:t>
            </a:r>
            <a:r>
              <a:rPr lang="en-US" dirty="0" smtClean="0"/>
              <a:t> </a:t>
            </a:r>
            <a:r>
              <a:rPr lang="en-US" dirty="0" err="1" smtClean="0"/>
              <a:t>đỏ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pPr indent="-457200"/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ruột</a:t>
            </a:r>
            <a:r>
              <a:rPr lang="en-US" dirty="0" smtClean="0"/>
              <a:t> 6 </a:t>
            </a:r>
            <a:r>
              <a:rPr lang="en-US" dirty="0" err="1" smtClean="0"/>
              <a:t>lần</a:t>
            </a:r>
            <a:r>
              <a:rPr lang="en-US" dirty="0" smtClean="0"/>
              <a:t>/</a:t>
            </a:r>
            <a:r>
              <a:rPr lang="en-US" dirty="0" err="1" smtClean="0"/>
              <a:t>phút</a:t>
            </a:r>
            <a:endParaRPr lang="en-US" dirty="0" smtClean="0"/>
          </a:p>
          <a:p>
            <a:pPr indent="-457200"/>
            <a:r>
              <a:rPr lang="en-US" dirty="0" err="1" smtClean="0"/>
              <a:t>Bụng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điểu</a:t>
            </a:r>
            <a:r>
              <a:rPr lang="en-US" dirty="0" smtClean="0"/>
              <a:t> </a:t>
            </a:r>
            <a:r>
              <a:rPr lang="en-US" dirty="0" err="1" smtClean="0"/>
              <a:t>đau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trú</a:t>
            </a:r>
            <a:endParaRPr lang="en-US" dirty="0" smtClean="0"/>
          </a:p>
          <a:p>
            <a:pPr indent="-457200"/>
            <a:r>
              <a:rPr lang="en-US" dirty="0" err="1" smtClean="0"/>
              <a:t>Gan</a:t>
            </a:r>
            <a:r>
              <a:rPr lang="en-US" dirty="0" smtClean="0"/>
              <a:t> </a:t>
            </a:r>
            <a:r>
              <a:rPr lang="en-US" dirty="0" err="1" smtClean="0"/>
              <a:t>lách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sờ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endParaRPr lang="en-US" dirty="0" smtClean="0"/>
          </a:p>
          <a:p>
            <a:pPr indent="-457200"/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thăm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tràng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fca8d5775_0_0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</a:pPr>
            <a:r>
              <a:rPr lang="en-US"/>
              <a:t>VII. Tóm tắt bệnh án</a:t>
            </a:r>
            <a:endParaRPr/>
          </a:p>
        </p:txBody>
      </p:sp>
      <p:sp>
        <p:nvSpPr>
          <p:cNvPr id="159" name="Google Shape;159;g20fca8d5775_0_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 smtClean="0"/>
              <a:t>nữ</a:t>
            </a:r>
            <a:r>
              <a:rPr lang="en-US" dirty="0" smtClean="0"/>
              <a:t>, 76 </a:t>
            </a:r>
            <a:r>
              <a:rPr lang="en-US" dirty="0" err="1" smtClean="0"/>
              <a:t>tuổi</a:t>
            </a:r>
            <a:r>
              <a:rPr lang="en-US" dirty="0" smtClean="0"/>
              <a:t>,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thói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, </a:t>
            </a:r>
            <a:r>
              <a:rPr lang="en-US" dirty="0"/>
              <a:t>qua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TCCN</a:t>
            </a:r>
            <a:r>
              <a:rPr lang="en-US" dirty="0" smtClean="0"/>
              <a:t>:</a:t>
            </a:r>
          </a:p>
          <a:p>
            <a:pPr lvl="1">
              <a:buChar char="-"/>
            </a:pPr>
            <a:r>
              <a:rPr lang="en-US" dirty="0" err="1" smtClean="0"/>
              <a:t>Táo</a:t>
            </a:r>
            <a:r>
              <a:rPr lang="en-US" dirty="0" smtClean="0"/>
              <a:t> </a:t>
            </a:r>
            <a:r>
              <a:rPr lang="en-US" dirty="0" err="1" smtClean="0"/>
              <a:t>bón</a:t>
            </a:r>
            <a:r>
              <a:rPr lang="en-US" dirty="0" smtClean="0"/>
              <a:t>,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,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US" dirty="0" smtClean="0"/>
          </a:p>
          <a:p>
            <a:pPr lvl="1">
              <a:buChar char="-"/>
            </a:pPr>
            <a:r>
              <a:rPr lang="en-US" dirty="0" err="1" smtClean="0"/>
              <a:t>Sụt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5kg/6 </a:t>
            </a:r>
            <a:r>
              <a:rPr lang="en-US" dirty="0" err="1" smtClean="0"/>
              <a:t>tháng</a:t>
            </a:r>
            <a:r>
              <a:rPr lang="en-US" dirty="0" smtClean="0"/>
              <a:t> (50 </a:t>
            </a:r>
            <a:r>
              <a:rPr lang="en-US" dirty="0" smtClean="0">
                <a:sym typeface="Wingdings" panose="05000000000000000000" pitchFamily="2" charset="2"/>
              </a:rPr>
              <a:t> 45kg)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TCTT</a:t>
            </a:r>
            <a:r>
              <a:rPr lang="en-US" dirty="0" smtClean="0"/>
              <a:t>: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dirty="0" err="1" smtClean="0">
                <a:solidFill>
                  <a:srgbClr val="FF0000"/>
                </a:solidFill>
              </a:rPr>
              <a:t>Sẹo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mổ</a:t>
            </a:r>
            <a:r>
              <a:rPr lang="en-US" dirty="0" smtClean="0">
                <a:solidFill>
                  <a:srgbClr val="FF0000"/>
                </a:solidFill>
              </a:rPr>
              <a:t> ở </a:t>
            </a:r>
            <a:r>
              <a:rPr lang="en-US" dirty="0" err="1" smtClean="0">
                <a:solidFill>
                  <a:srgbClr val="FF0000"/>
                </a:solidFill>
              </a:rPr>
              <a:t>bụng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: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 smtClean="0"/>
              <a:t>THA,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, ĐTĐ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1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</a:pPr>
            <a:r>
              <a:rPr lang="en-US"/>
              <a:t>VIII. Đặt vấn đề</a:t>
            </a:r>
            <a:endParaRPr/>
          </a:p>
        </p:txBody>
      </p:sp>
      <p:sp>
        <p:nvSpPr>
          <p:cNvPr id="165" name="Google Shape;165;p5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45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1.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thói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2. </a:t>
            </a:r>
            <a:r>
              <a:rPr lang="en-US" dirty="0" err="1" smtClean="0"/>
              <a:t>Sụt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3.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: THA –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- ĐTĐ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2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</a:pPr>
            <a:r>
              <a:rPr lang="en-US"/>
              <a:t>IX. Chẩn đoán</a:t>
            </a:r>
            <a:endParaRPr/>
          </a:p>
        </p:txBody>
      </p:sp>
      <p:sp>
        <p:nvSpPr>
          <p:cNvPr id="171" name="Google Shape;171;p5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45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64285"/>
              <a:buNone/>
            </a:pPr>
            <a:r>
              <a:rPr lang="en-US" dirty="0"/>
              <a:t>1.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: </a:t>
            </a:r>
            <a:endParaRPr dirty="0"/>
          </a:p>
          <a:p>
            <a:pPr marL="122873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ct val="64285"/>
              <a:buNone/>
            </a:pPr>
            <a:r>
              <a:rPr lang="en-US" dirty="0" smtClean="0"/>
              <a:t>- Ung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tràng</a:t>
            </a:r>
            <a:r>
              <a:rPr lang="en-US" dirty="0" smtClean="0"/>
              <a:t> 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ct val="64285"/>
              <a:buNone/>
            </a:pPr>
            <a:endParaRPr dirty="0"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64285"/>
              <a:buNone/>
            </a:pPr>
            <a:r>
              <a:rPr lang="en-US" dirty="0"/>
              <a:t>2.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 smtClean="0"/>
              <a:t>biệt</a:t>
            </a:r>
            <a:endParaRPr lang="en-US" dirty="0"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64285"/>
              <a:buNone/>
            </a:pPr>
            <a:r>
              <a:rPr lang="en-US" dirty="0" smtClean="0"/>
              <a:t>- Ung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tràng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3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</a:pPr>
            <a:r>
              <a:rPr lang="en-US"/>
              <a:t>X. Biện luận</a:t>
            </a:r>
            <a:endParaRPr/>
          </a:p>
        </p:txBody>
      </p:sp>
      <p:sp>
        <p:nvSpPr>
          <p:cNvPr id="177" name="Google Shape;177;p5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45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1.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Thay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đổi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thói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quen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đi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tiêu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ct val="64285"/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4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</a:pPr>
            <a:r>
              <a:rPr lang="en-US"/>
              <a:t>XI. Đề nghị cận lâm sàng</a:t>
            </a:r>
            <a:endParaRPr/>
          </a:p>
        </p:txBody>
      </p:sp>
      <p:sp>
        <p:nvSpPr>
          <p:cNvPr id="183" name="Google Shape;183;p5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4638300" cy="4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69498"/>
              <a:buNone/>
            </a:pPr>
            <a:r>
              <a:rPr lang="en-US" dirty="0"/>
              <a:t>1.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ct val="69498"/>
              <a:buChar char="•"/>
            </a:pP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soi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tràng</a:t>
            </a:r>
            <a:r>
              <a:rPr lang="en-US" dirty="0" smtClean="0"/>
              <a:t> +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GPB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endParaRPr lang="en-US" dirty="0" smtClean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ct val="69498"/>
              <a:buChar char="•"/>
            </a:pPr>
            <a:r>
              <a:rPr lang="en-US" dirty="0" smtClean="0"/>
              <a:t>CT-scan </a:t>
            </a:r>
            <a:r>
              <a:rPr lang="en-US" dirty="0" err="1" smtClean="0"/>
              <a:t>bụng</a:t>
            </a:r>
            <a:r>
              <a:rPr lang="en-US" dirty="0" smtClean="0"/>
              <a:t> </a:t>
            </a:r>
            <a:r>
              <a:rPr lang="en-US" dirty="0" err="1" smtClean="0"/>
              <a:t>chậu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 smtClean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ct val="69498"/>
              <a:buChar char="•"/>
            </a:pPr>
            <a:endParaRPr lang="en-US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ct val="69498"/>
              <a:buChar char="•"/>
            </a:pPr>
            <a:endParaRPr dirty="0"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69498"/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ct val="69498"/>
              <a:buNone/>
            </a:pPr>
            <a:endParaRPr dirty="0"/>
          </a:p>
        </p:txBody>
      </p:sp>
      <p:sp>
        <p:nvSpPr>
          <p:cNvPr id="184" name="Google Shape;184;p54"/>
          <p:cNvSpPr txBox="1">
            <a:spLocks noGrp="1"/>
          </p:cNvSpPr>
          <p:nvPr>
            <p:ph type="body" idx="1"/>
          </p:nvPr>
        </p:nvSpPr>
        <p:spPr>
          <a:xfrm>
            <a:off x="6495475" y="1600200"/>
            <a:ext cx="4638300" cy="4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69498"/>
              <a:buNone/>
            </a:pPr>
            <a:r>
              <a:rPr lang="en-US" dirty="0"/>
              <a:t>2.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ct val="69498"/>
              <a:buChar char="•"/>
            </a:pPr>
            <a:r>
              <a:rPr lang="en-US" dirty="0" smtClean="0"/>
              <a:t>TPTTBM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ct val="69498"/>
              <a:buChar char="•"/>
            </a:pP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huyết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ct val="69498"/>
              <a:buChar char="•"/>
            </a:pPr>
            <a:r>
              <a:rPr lang="en-US" dirty="0"/>
              <a:t>ECG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ct val="69498"/>
              <a:buChar char="•"/>
            </a:pPr>
            <a:r>
              <a:rPr lang="en-US" dirty="0" err="1"/>
              <a:t>Xquang</a:t>
            </a:r>
            <a:r>
              <a:rPr lang="en-US" dirty="0"/>
              <a:t> </a:t>
            </a:r>
            <a:r>
              <a:rPr lang="en-US" dirty="0" err="1"/>
              <a:t>ngực</a:t>
            </a:r>
            <a:r>
              <a:rPr lang="en-US" dirty="0"/>
              <a:t> </a:t>
            </a:r>
            <a:r>
              <a:rPr lang="en-US" dirty="0" err="1"/>
              <a:t>thẳng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ct val="69498"/>
              <a:buChar char="•"/>
            </a:pPr>
            <a:r>
              <a:rPr lang="en-US" dirty="0"/>
              <a:t>BUN, </a:t>
            </a:r>
            <a:r>
              <a:rPr lang="en-US" dirty="0" err="1"/>
              <a:t>Creatinin</a:t>
            </a:r>
            <a:r>
              <a:rPr lang="en-US" dirty="0"/>
              <a:t> </a:t>
            </a:r>
            <a:r>
              <a:rPr lang="en-US" dirty="0" err="1" smtClean="0"/>
              <a:t>máu</a:t>
            </a:r>
            <a:endParaRPr lang="en-US" dirty="0" smtClean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ct val="69498"/>
              <a:buChar char="•"/>
            </a:pPr>
            <a:r>
              <a:rPr lang="en-US" dirty="0" smtClean="0"/>
              <a:t>AST, ALT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ct val="69498"/>
              <a:buChar char="•"/>
            </a:pPr>
            <a:r>
              <a:rPr lang="en-US" dirty="0"/>
              <a:t>Ion </a:t>
            </a:r>
            <a:r>
              <a:rPr lang="en-US" dirty="0" err="1"/>
              <a:t>đồ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ct val="69498"/>
              <a:buChar char="•"/>
            </a:pPr>
            <a:r>
              <a:rPr lang="en-US" dirty="0"/>
              <a:t>TPTNT</a:t>
            </a:r>
            <a:endParaRPr dirty="0"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69498"/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ct val="69498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5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</a:pPr>
            <a:r>
              <a:rPr lang="en-US"/>
              <a:t>XII. Biện luận cận lâm sàng</a:t>
            </a:r>
            <a:endParaRPr/>
          </a:p>
        </p:txBody>
      </p:sp>
      <p:sp>
        <p:nvSpPr>
          <p:cNvPr id="190" name="Google Shape;190;p5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3628104" cy="445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1.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soi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tràng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1369" y="3135058"/>
            <a:ext cx="4474852" cy="2792577"/>
          </a:xfrm>
          <a:prstGeom prst="rect">
            <a:avLst/>
          </a:prstGeom>
        </p:spPr>
      </p:pic>
      <p:sp>
        <p:nvSpPr>
          <p:cNvPr id="5" name="Google Shape;190;p55"/>
          <p:cNvSpPr txBox="1">
            <a:spLocks/>
          </p:cNvSpPr>
          <p:nvPr/>
        </p:nvSpPr>
        <p:spPr>
          <a:xfrm>
            <a:off x="4449097" y="1600200"/>
            <a:ext cx="7457768" cy="445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imes New Roman"/>
              <a:buChar char="•"/>
              <a:defRPr sz="2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imes New Roman"/>
              <a:buChar char="–"/>
              <a:defRPr sz="2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imes New Roman"/>
              <a:buChar char="•"/>
              <a:defRPr sz="2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imes New Roman"/>
              <a:buChar char="–"/>
              <a:defRPr sz="2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imes New Roman"/>
              <a:buChar char="»"/>
              <a:defRPr sz="2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imes New Roman"/>
              <a:buChar char="»"/>
              <a:defRPr sz="2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imes New Roman"/>
              <a:buChar char="»"/>
              <a:defRPr sz="2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imes New Roman"/>
              <a:buChar char="»"/>
              <a:defRPr sz="2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imes New Roman"/>
              <a:buChar char="»"/>
              <a:defRPr sz="2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>
              <a:buFontTx/>
              <a:buChar char="-"/>
            </a:pP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: </a:t>
            </a:r>
            <a:r>
              <a:rPr lang="en-US" dirty="0" err="1" smtClean="0"/>
              <a:t>trĩ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I</a:t>
            </a:r>
          </a:p>
          <a:p>
            <a:pPr>
              <a:buFontTx/>
              <a:buChar char="-"/>
            </a:pP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tràng</a:t>
            </a:r>
            <a:r>
              <a:rPr lang="en-US" dirty="0" smtClean="0"/>
              <a:t> –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tràng</a:t>
            </a:r>
            <a:r>
              <a:rPr lang="en-US" dirty="0" smtClean="0"/>
              <a:t> Sigma: </a:t>
            </a:r>
            <a:r>
              <a:rPr lang="en-US" dirty="0" err="1" smtClean="0"/>
              <a:t>Niêm</a:t>
            </a:r>
            <a:r>
              <a:rPr lang="en-US" dirty="0" smtClean="0"/>
              <a:t> </a:t>
            </a:r>
            <a:r>
              <a:rPr lang="en-US" dirty="0" err="1" smtClean="0"/>
              <a:t>mạc</a:t>
            </a:r>
            <a:r>
              <a:rPr lang="en-US" dirty="0" smtClean="0"/>
              <a:t> </a:t>
            </a:r>
            <a:r>
              <a:rPr lang="en-US" dirty="0" err="1" smtClean="0"/>
              <a:t>trơn</a:t>
            </a:r>
            <a:r>
              <a:rPr lang="en-US" dirty="0" smtClean="0"/>
              <a:t> </a:t>
            </a:r>
            <a:r>
              <a:rPr lang="en-US" dirty="0" err="1" smtClean="0"/>
              <a:t>láng</a:t>
            </a:r>
            <a:r>
              <a:rPr lang="en-US" dirty="0" smtClean="0"/>
              <a:t>, polyp 1.5 cm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bờ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20cm</a:t>
            </a:r>
          </a:p>
          <a:p>
            <a:pPr>
              <a:buFontTx/>
              <a:buChar char="-"/>
            </a:pP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tràng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/>
              <a:t> </a:t>
            </a:r>
            <a:r>
              <a:rPr lang="en-US" dirty="0" err="1" smtClean="0"/>
              <a:t>lách</a:t>
            </a:r>
            <a:r>
              <a:rPr lang="en-US" dirty="0" smtClean="0"/>
              <a:t>: </a:t>
            </a:r>
            <a:r>
              <a:rPr lang="en-US" dirty="0" err="1" smtClean="0"/>
              <a:t>niêm</a:t>
            </a:r>
            <a:r>
              <a:rPr lang="en-US" dirty="0" smtClean="0"/>
              <a:t> </a:t>
            </a:r>
            <a:r>
              <a:rPr lang="en-US" dirty="0" err="1" smtClean="0"/>
              <a:t>mạc</a:t>
            </a:r>
            <a:r>
              <a:rPr lang="en-US" dirty="0" smtClean="0"/>
              <a:t> </a:t>
            </a:r>
            <a:r>
              <a:rPr lang="en-US" dirty="0" err="1" smtClean="0"/>
              <a:t>trơn</a:t>
            </a:r>
            <a:r>
              <a:rPr lang="en-US" dirty="0" smtClean="0"/>
              <a:t> </a:t>
            </a:r>
            <a:r>
              <a:rPr lang="en-US" dirty="0" err="1" smtClean="0"/>
              <a:t>láng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u </a:t>
            </a:r>
            <a:r>
              <a:rPr lang="en-US" dirty="0" err="1" smtClean="0"/>
              <a:t>bướu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tràng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gan</a:t>
            </a:r>
            <a:r>
              <a:rPr lang="en-US" dirty="0" smtClean="0"/>
              <a:t>: u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ruột</a:t>
            </a:r>
            <a:r>
              <a:rPr lang="en-US" dirty="0" smtClean="0"/>
              <a:t>,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tràng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: </a:t>
            </a:r>
            <a:r>
              <a:rPr lang="en-US" dirty="0" err="1" smtClean="0"/>
              <a:t>niêm</a:t>
            </a:r>
            <a:r>
              <a:rPr lang="en-US" dirty="0" smtClean="0"/>
              <a:t> </a:t>
            </a:r>
            <a:r>
              <a:rPr lang="en-US" dirty="0" err="1" smtClean="0"/>
              <a:t>mạc</a:t>
            </a:r>
            <a:r>
              <a:rPr lang="en-US" dirty="0" smtClean="0"/>
              <a:t> </a:t>
            </a:r>
            <a:r>
              <a:rPr lang="en-US" dirty="0" err="1" smtClean="0"/>
              <a:t>trơn</a:t>
            </a:r>
            <a:r>
              <a:rPr lang="en-US" dirty="0" smtClean="0"/>
              <a:t> </a:t>
            </a:r>
            <a:r>
              <a:rPr lang="en-US" dirty="0" err="1" smtClean="0"/>
              <a:t>láng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u </a:t>
            </a:r>
            <a:r>
              <a:rPr lang="en-US" dirty="0" err="1" smtClean="0"/>
              <a:t>bướu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6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</a:pPr>
            <a:r>
              <a:rPr lang="en-US"/>
              <a:t>XII. Biện luận cận lâm sàng</a:t>
            </a:r>
            <a:endParaRPr/>
          </a:p>
        </p:txBody>
      </p:sp>
      <p:sp>
        <p:nvSpPr>
          <p:cNvPr id="196" name="Google Shape;196;p5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45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/>
              <a:t>1. CT-scan bụng có cản quang</a:t>
            </a:r>
            <a:endParaRPr/>
          </a:p>
        </p:txBody>
      </p:sp>
      <p:pic>
        <p:nvPicPr>
          <p:cNvPr id="197" name="Google Shape;197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091488"/>
            <a:ext cx="11310425" cy="4766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7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</a:pPr>
            <a:r>
              <a:rPr lang="en-US"/>
              <a:t>XII. Biện luận cận lâm sàng</a:t>
            </a:r>
            <a:endParaRPr/>
          </a:p>
        </p:txBody>
      </p:sp>
      <p:sp>
        <p:nvSpPr>
          <p:cNvPr id="203" name="Google Shape;203;p5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45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55000" lnSpcReduction="20000"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64171"/>
              <a:buNone/>
            </a:pPr>
            <a:r>
              <a:rPr lang="en-US" sz="5100">
                <a:latin typeface="Times New Roman"/>
                <a:ea typeface="Times New Roman"/>
                <a:cs typeface="Times New Roman"/>
                <a:sym typeface="Times New Roman"/>
              </a:rPr>
              <a:t>1. CT-scan bụng có cản quang</a:t>
            </a:r>
            <a:endParaRPr sz="5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2272"/>
              <a:buNone/>
            </a:pPr>
            <a:r>
              <a:rPr lang="en-US" sz="3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Gan và đường mật :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Gan :Không to, bờ khá đều.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Nhu mô gan :Ổ tổn thương phân thùy bên, gây lồi nhẹ bờ gan, KT # 2.2 x 2.8 cm, đậm độ thấp, bắt thuốc kém ở thì động mạch và thải thuốc ở các thì sau.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Nốt đậm độ thấp ở hạ phân thùy VIII, d# 9mm.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 thấy huyết khối tĩnh mạch cửa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Đường mật :Đường mật trong và ngoài gan không giãn.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Túi mật :Không to.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Tụy :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-Không thấy bất thường đậm độ nhu mô tuỵ.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Lách :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-Không thấy bất thường đậm độ nhu mô lách.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Thận và niệu quản :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-Vài nang hai thận, d ≤ 3cm.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Đài thận, bể thận và niệu quản hai bên :Không giãn.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Sỏi nhỏ thận trái, d # 4mm.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</a:pPr>
            <a:r>
              <a:rPr lang="en-US"/>
              <a:t>I. Hành chính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45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•"/>
            </a:pP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 smtClean="0"/>
              <a:t>: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Lang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•"/>
            </a:pPr>
            <a:r>
              <a:rPr lang="en-US" dirty="0" err="1"/>
              <a:t>Tuổi</a:t>
            </a:r>
            <a:r>
              <a:rPr lang="en-US" dirty="0"/>
              <a:t>: </a:t>
            </a:r>
            <a:r>
              <a:rPr lang="en-US" dirty="0" smtClean="0"/>
              <a:t>76 </a:t>
            </a:r>
            <a:r>
              <a:rPr lang="en-US" dirty="0" err="1"/>
              <a:t>tuổi</a:t>
            </a:r>
            <a:r>
              <a:rPr lang="en-US" dirty="0"/>
              <a:t> (</a:t>
            </a:r>
            <a:r>
              <a:rPr lang="en-US" dirty="0" smtClean="0"/>
              <a:t>1947)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•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 </a:t>
            </a:r>
            <a:r>
              <a:rPr lang="en-US" dirty="0" err="1" smtClean="0"/>
              <a:t>Nữ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•"/>
            </a:pP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: </a:t>
            </a:r>
            <a:r>
              <a:rPr lang="en-US" dirty="0" err="1" smtClean="0"/>
              <a:t>Quận</a:t>
            </a:r>
            <a:r>
              <a:rPr lang="en-US" dirty="0" smtClean="0"/>
              <a:t> 10, TP.HCM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•"/>
            </a:pP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: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hưu</a:t>
            </a:r>
            <a:r>
              <a:rPr lang="en-US" dirty="0" smtClean="0"/>
              <a:t> (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•"/>
            </a:pP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: </a:t>
            </a:r>
            <a:r>
              <a:rPr lang="en-US" dirty="0" smtClean="0"/>
              <a:t>9h30 </a:t>
            </a:r>
            <a:r>
              <a:rPr lang="en-US" dirty="0" err="1" smtClean="0"/>
              <a:t>ngày</a:t>
            </a:r>
            <a:r>
              <a:rPr lang="en-US" dirty="0" smtClean="0"/>
              <a:t> 17/02/2023</a:t>
            </a:r>
            <a:endParaRPr dirty="0"/>
          </a:p>
          <a:p>
            <a:pPr marL="342900" lvl="0">
              <a:buSzPts val="2800"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: N23-0037160</a:t>
            </a:r>
            <a:r>
              <a:rPr lang="en-US" dirty="0" smtClean="0"/>
              <a:t>             </a:t>
            </a:r>
            <a:r>
              <a:rPr lang="en-US" dirty="0" err="1"/>
              <a:t>Số</a:t>
            </a:r>
            <a:r>
              <a:rPr lang="en-US" dirty="0"/>
              <a:t> VV : 23-0016555</a:t>
            </a:r>
            <a:endParaRPr lang="en-US" dirty="0" smtClean="0"/>
          </a:p>
          <a:p>
            <a:pPr marL="342900" lvl="0">
              <a:buSzPts val="2800"/>
            </a:pPr>
            <a:r>
              <a:rPr lang="en-US" dirty="0" err="1" smtClean="0"/>
              <a:t>Giường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12-15A-01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–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tràng</a:t>
            </a:r>
            <a:r>
              <a:rPr lang="en-US" dirty="0" smtClean="0"/>
              <a:t> </a:t>
            </a:r>
            <a:r>
              <a:rPr lang="en-US" dirty="0"/>
              <a:t>BV ĐHYD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8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</a:pPr>
            <a:r>
              <a:rPr lang="en-US"/>
              <a:t>XII. Biện luận cận lâm sàng</a:t>
            </a:r>
            <a:endParaRPr/>
          </a:p>
        </p:txBody>
      </p:sp>
      <p:sp>
        <p:nvSpPr>
          <p:cNvPr id="209" name="Google Shape;209;p5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45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77500" lnSpcReduction="20000"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64516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1. CT-scan bụng có cản quang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2949"/>
              <a:buNone/>
            </a:pPr>
            <a:endParaRPr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2949"/>
              <a:buNone/>
            </a:pPr>
            <a:r>
              <a:rPr lang="en-US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Mạch máu 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-Không thấy bất thường mạch máu.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Hạch 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-Không phát hiện hạch to.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Phổi / trung thất trong trường khảo sát: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Ghi nhận khác 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-Thoái hóa cột sống thắt lưng và ngực thấp. Trượt trước nhẹ của tầng L5/S1.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Vài nốt tăng đậm độ ở xương chậu và xương đùi trong trường khảo sát, nghĩ đảo xương.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 Luận: * Ổ tổn thương gan trái, LIRADS 4, khả năng HCC.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Nốt đậm độ thấp gan phải, cần theo dõi thêm.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Sỏi thận trái + Nang hai thận.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0b95b998e_0_0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900" cy="7050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XII. Biện luận cận lâm sàng</a:t>
            </a:r>
            <a:endParaRPr/>
          </a:p>
        </p:txBody>
      </p:sp>
      <p:pic>
        <p:nvPicPr>
          <p:cNvPr id="215" name="Google Shape;215;g210b95b998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549377"/>
            <a:ext cx="9375727" cy="26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210b95b998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88" y="4182176"/>
            <a:ext cx="9028645" cy="237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9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</a:pPr>
            <a:r>
              <a:rPr lang="en-US"/>
              <a:t>XII. Biện luận cận lâm sàng</a:t>
            </a:r>
            <a:endParaRPr/>
          </a:p>
        </p:txBody>
      </p:sp>
      <p:sp>
        <p:nvSpPr>
          <p:cNvPr id="222" name="Google Shape;222;p5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45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/>
              <a:t>2. TPTTBM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223" name="Google Shape;223;p59"/>
          <p:cNvGraphicFramePr/>
          <p:nvPr/>
        </p:nvGraphicFramePr>
        <p:xfrm>
          <a:off x="609599" y="240792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{97FEE66D-9208-4B3B-B302-B278C4668113}</a:tableStyleId>
              </a:tblPr>
              <a:tblGrid>
                <a:gridCol w="239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2"/>
                          </a:solidFill>
                        </a:rPr>
                        <a:t>WBC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0" u="none" strike="noStrike" cap="none">
                          <a:solidFill>
                            <a:srgbClr val="050505"/>
                          </a:solidFill>
                        </a:rPr>
                        <a:t>6.</a:t>
                      </a:r>
                      <a:r>
                        <a:rPr lang="en-US">
                          <a:solidFill>
                            <a:srgbClr val="050505"/>
                          </a:solidFill>
                        </a:rPr>
                        <a:t>83</a:t>
                      </a:r>
                      <a:r>
                        <a:rPr lang="en-US" sz="1400" i="0" u="none" strike="noStrike" cap="none">
                          <a:solidFill>
                            <a:srgbClr val="050505"/>
                          </a:solidFill>
                        </a:rPr>
                        <a:t> </a:t>
                      </a:r>
                      <a:r>
                        <a:rPr lang="en-US">
                          <a:solidFill>
                            <a:srgbClr val="050505"/>
                          </a:solidFill>
                        </a:rPr>
                        <a:t>G</a:t>
                      </a:r>
                      <a:r>
                        <a:rPr lang="en-US" sz="1400" i="0" u="none" strike="noStrike" cap="none">
                          <a:solidFill>
                            <a:srgbClr val="050505"/>
                          </a:solidFill>
                        </a:rPr>
                        <a:t> /L </a:t>
                      </a:r>
                      <a:endParaRPr sz="1400" i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0" u="none" strike="noStrike" cap="none">
                          <a:solidFill>
                            <a:schemeClr val="lt2"/>
                          </a:solidFill>
                        </a:rPr>
                        <a:t>Neu%​​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0" u="none" strike="noStrike" cap="none">
                          <a:solidFill>
                            <a:srgbClr val="050505"/>
                          </a:solidFill>
                        </a:rPr>
                        <a:t>66 % N </a:t>
                      </a:r>
                      <a:endParaRPr sz="1400" i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0" u="none" strike="noStrike" cap="none">
                          <a:solidFill>
                            <a:schemeClr val="lt2"/>
                          </a:solidFill>
                        </a:rPr>
                        <a:t>Neu#​​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0" u="none" strike="noStrike" cap="none">
                          <a:solidFill>
                            <a:srgbClr val="050505"/>
                          </a:solidFill>
                        </a:rPr>
                        <a:t>4.51 N </a:t>
                      </a:r>
                      <a:endParaRPr sz="1400" i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0" u="none" strike="noStrike" cap="none">
                          <a:solidFill>
                            <a:schemeClr val="lt2"/>
                          </a:solidFill>
                        </a:rPr>
                        <a:t>Lym%​​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0" u="none" strike="noStrike" cap="none">
                          <a:solidFill>
                            <a:srgbClr val="050505"/>
                          </a:solidFill>
                        </a:rPr>
                        <a:t>22.7 % L </a:t>
                      </a:r>
                      <a:endParaRPr sz="1400" i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0" u="none" strike="noStrike" cap="none">
                          <a:solidFill>
                            <a:schemeClr val="lt2"/>
                          </a:solidFill>
                        </a:rPr>
                        <a:t>Lym#​​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0" u="none" strike="noStrike" cap="none">
                          <a:solidFill>
                            <a:srgbClr val="050505"/>
                          </a:solidFill>
                        </a:rPr>
                        <a:t>1.55 L </a:t>
                      </a:r>
                      <a:endParaRPr sz="1400" i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0" u="none" strike="noStrike" cap="none">
                          <a:solidFill>
                            <a:schemeClr val="lt2"/>
                          </a:solidFill>
                        </a:rPr>
                        <a:t>Mono%​​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50505"/>
                          </a:solidFill>
                        </a:rPr>
                        <a:t>8.45</a:t>
                      </a:r>
                      <a:r>
                        <a:rPr lang="en-US" sz="1400" i="0" u="none" strike="noStrike" cap="none">
                          <a:solidFill>
                            <a:srgbClr val="050505"/>
                          </a:solidFill>
                        </a:rPr>
                        <a:t> % M </a:t>
                      </a:r>
                      <a:endParaRPr sz="1400" i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0" u="none" strike="noStrike" cap="none">
                          <a:solidFill>
                            <a:schemeClr val="lt2"/>
                          </a:solidFill>
                        </a:rPr>
                        <a:t>Mono#​​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0" u="none" strike="noStrike" cap="none">
                          <a:solidFill>
                            <a:srgbClr val="050505"/>
                          </a:solidFill>
                        </a:rPr>
                        <a:t>0.577 M </a:t>
                      </a:r>
                      <a:endParaRPr sz="1400" i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0" u="none" strike="noStrike" cap="none">
                          <a:solidFill>
                            <a:schemeClr val="lt2"/>
                          </a:solidFill>
                        </a:rPr>
                        <a:t>Eos%​​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50505"/>
                          </a:solidFill>
                        </a:rPr>
                        <a:t>2.17</a:t>
                      </a:r>
                      <a:r>
                        <a:rPr lang="en-US" sz="1400" i="0" u="none" strike="noStrike" cap="none">
                          <a:solidFill>
                            <a:srgbClr val="050505"/>
                          </a:solidFill>
                        </a:rPr>
                        <a:t>% E </a:t>
                      </a:r>
                      <a:endParaRPr sz="1400" i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0" u="none" strike="noStrike" cap="none">
                          <a:solidFill>
                            <a:schemeClr val="lt2"/>
                          </a:solidFill>
                        </a:rPr>
                        <a:t>Eos#​​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0" u="none" strike="noStrike" cap="none">
                          <a:solidFill>
                            <a:srgbClr val="050505"/>
                          </a:solidFill>
                        </a:rPr>
                        <a:t>0.149 E </a:t>
                      </a:r>
                      <a:endParaRPr sz="1400" i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0" u="none" strike="noStrike" cap="none">
                          <a:solidFill>
                            <a:schemeClr val="lt2"/>
                          </a:solidFill>
                        </a:rPr>
                        <a:t>Baso%​​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0" u="none" strike="noStrike" cap="none">
                          <a:solidFill>
                            <a:srgbClr val="050505"/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rgbClr val="050505"/>
                          </a:solidFill>
                        </a:rPr>
                        <a:t>663</a:t>
                      </a:r>
                      <a:r>
                        <a:rPr lang="en-US" sz="1400" i="0" u="none" strike="noStrike" cap="none">
                          <a:solidFill>
                            <a:srgbClr val="050505"/>
                          </a:solidFill>
                        </a:rPr>
                        <a:t> % B </a:t>
                      </a:r>
                      <a:endParaRPr sz="1400" i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0" u="none" strike="noStrike" cap="none">
                          <a:solidFill>
                            <a:schemeClr val="lt2"/>
                          </a:solidFill>
                        </a:rPr>
                        <a:t>Baso#</a:t>
                      </a:r>
                      <a:endParaRPr sz="1400" i="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0" u="none" strike="noStrike" cap="none">
                          <a:solidFill>
                            <a:srgbClr val="050505"/>
                          </a:solidFill>
                        </a:rPr>
                        <a:t>0.0</a:t>
                      </a:r>
                      <a:r>
                        <a:rPr lang="en-US">
                          <a:solidFill>
                            <a:srgbClr val="050505"/>
                          </a:solidFill>
                        </a:rPr>
                        <a:t>45 B</a:t>
                      </a:r>
                      <a:r>
                        <a:rPr lang="en-US" sz="1400" i="0" u="none" strike="noStrike" cap="none">
                          <a:solidFill>
                            <a:srgbClr val="050505"/>
                          </a:solidFill>
                        </a:rPr>
                        <a:t> </a:t>
                      </a:r>
                      <a:endParaRPr sz="1400" i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24" name="Google Shape;224;p59"/>
          <p:cNvGraphicFramePr/>
          <p:nvPr/>
        </p:nvGraphicFramePr>
        <p:xfrm>
          <a:off x="6790006" y="240791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{97FEE66D-9208-4B3B-B302-B278C4668113}</a:tableStyleId>
              </a:tblPr>
              <a:tblGrid>
                <a:gridCol w="239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RBC​​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4.89 </a:t>
                      </a:r>
                      <a:r>
                        <a:rPr lang="en-US">
                          <a:solidFill>
                            <a:schemeClr val="lt2"/>
                          </a:solidFill>
                        </a:rPr>
                        <a:t>T</a:t>
                      </a: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/L 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HGB​​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152 g/L 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HCT​​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0.411 L/L 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MCV​​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94.4 fL 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MCH​​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30.2 pG 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MCHC​​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320 g/L 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RDW​​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13.5 % </a:t>
                      </a:r>
                      <a:endParaRPr sz="140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PLT​​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 </a:t>
                      </a:r>
                      <a:r>
                        <a:rPr lang="en-US">
                          <a:solidFill>
                            <a:schemeClr val="lt2"/>
                          </a:solidFill>
                        </a:rPr>
                        <a:t>G</a:t>
                      </a: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/L </a:t>
                      </a:r>
                      <a:endParaRPr sz="140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0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</a:pPr>
            <a:r>
              <a:rPr lang="en-US"/>
              <a:t>XII. Biện luận cận lâm sàng</a:t>
            </a:r>
            <a:endParaRPr/>
          </a:p>
        </p:txBody>
      </p:sp>
      <p:sp>
        <p:nvSpPr>
          <p:cNvPr id="230" name="Google Shape;230;p6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45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/>
              <a:t>3. Sinh hoá máu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231" name="Google Shape;231;p60"/>
          <p:cNvGraphicFramePr/>
          <p:nvPr/>
        </p:nvGraphicFramePr>
        <p:xfrm>
          <a:off x="1026942" y="240792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{97FEE66D-9208-4B3B-B302-B278C4668113}</a:tableStyleId>
              </a:tblPr>
              <a:tblGrid>
                <a:gridCol w="218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AFP</a:t>
                      </a:r>
                      <a:endParaRPr sz="140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sng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142.6</a:t>
                      </a:r>
                      <a:endParaRPr b="1" u="sng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13.6 giây</a:t>
                      </a:r>
                      <a:endParaRPr sz="140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aPTT​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32.4 giây</a:t>
                      </a:r>
                      <a:endParaRPr sz="140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INR</a:t>
                      </a:r>
                      <a:endParaRPr sz="1400" b="0" i="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sng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1.24</a:t>
                      </a:r>
                      <a:endParaRPr sz="1400" b="1" u="sng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Nhóm máu ABO, Rh(D)​​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O+</a:t>
                      </a:r>
                      <a:endParaRPr sz="140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AST</a:t>
                      </a:r>
                      <a:endParaRPr sz="1400" b="0" i="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</a:t>
                      </a:r>
                      <a:endParaRPr sz="140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</a:t>
                      </a:r>
                      <a:endParaRPr sz="1400" b="0" i="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</a:t>
                      </a:r>
                      <a:endParaRPr sz="140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Bilirubin TP</a:t>
                      </a:r>
                      <a:endParaRPr sz="1400" b="0" i="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 mg/dL</a:t>
                      </a:r>
                      <a:endParaRPr sz="140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Bilirubin TT</a:t>
                      </a:r>
                      <a:endParaRPr sz="1400" b="0" i="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 mg/dL</a:t>
                      </a:r>
                      <a:endParaRPr sz="140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Protein toàn phần</a:t>
                      </a:r>
                      <a:endParaRPr sz="1400" b="0" i="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78.4 g/L</a:t>
                      </a:r>
                      <a:endParaRPr sz="140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Albumin</a:t>
                      </a:r>
                      <a:endParaRPr sz="1400" b="0" i="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43.2 g/L</a:t>
                      </a:r>
                      <a:endParaRPr sz="140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HBsAG</a:t>
                      </a:r>
                      <a:endParaRPr sz="1400" b="0" i="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sng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4922.58 Dương tính</a:t>
                      </a:r>
                      <a:endParaRPr sz="1400" b="1" u="sng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Anti - HCV</a:t>
                      </a:r>
                      <a:endParaRPr sz="1400" b="0" i="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0.13 Âm tính</a:t>
                      </a:r>
                      <a:endParaRPr sz="140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32" name="Google Shape;232;p60"/>
          <p:cNvGraphicFramePr/>
          <p:nvPr/>
        </p:nvGraphicFramePr>
        <p:xfrm>
          <a:off x="6790004" y="240792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{97FEE66D-9208-4B3B-B302-B278C4668113}</a:tableStyleId>
              </a:tblPr>
              <a:tblGrid>
                <a:gridCol w="239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Glucose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81 mg/dL</a:t>
                      </a:r>
                      <a:endParaRPr sz="140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Ure</a:t>
                      </a:r>
                      <a:endParaRPr sz="1400" b="0" i="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33.56 mg/dL</a:t>
                      </a:r>
                      <a:endParaRPr sz="140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Creatinin​​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74.5 umol/L</a:t>
                      </a:r>
                      <a:endParaRPr sz="140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eGFR</a:t>
                      </a:r>
                      <a:endParaRPr sz="1400" b="0" i="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93 ml/ph/1.73m2 da</a:t>
                      </a:r>
                      <a:endParaRPr sz="140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Cholesterol​​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191 mg/dL</a:t>
                      </a:r>
                      <a:endParaRPr sz="140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HDL Cholesterol​​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 mg/dL</a:t>
                      </a:r>
                      <a:endParaRPr sz="140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 - HDL​​ Cholesterol​​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138.2 mg/dL</a:t>
                      </a:r>
                      <a:endParaRPr sz="140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LDL​​ Cholesterol​​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125 mg/dL</a:t>
                      </a:r>
                      <a:endParaRPr sz="140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Triglyceride</a:t>
                      </a:r>
                      <a:endParaRPr sz="1400" b="0" i="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0.68 mmol/L</a:t>
                      </a:r>
                      <a:endParaRPr sz="140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</a:t>
                      </a:r>
                      <a:endParaRPr sz="1400" b="0" i="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141 mmol/L</a:t>
                      </a:r>
                      <a:endParaRPr sz="140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endParaRPr sz="1400" b="0" i="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4.11 mmol/L</a:t>
                      </a:r>
                      <a:endParaRPr sz="140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</a:t>
                      </a:r>
                      <a:endParaRPr sz="1400" b="0" i="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108 mmol/L</a:t>
                      </a:r>
                      <a:endParaRPr sz="140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0fca8d5775_3_0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</a:pPr>
            <a:r>
              <a:rPr lang="en-US"/>
              <a:t>XII. Biện luận cận lâm sàng</a:t>
            </a:r>
            <a:endParaRPr/>
          </a:p>
        </p:txBody>
      </p:sp>
      <p:pic>
        <p:nvPicPr>
          <p:cNvPr id="238" name="Google Shape;238;g20fca8d5775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573" y="5571075"/>
            <a:ext cx="9721599" cy="13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20fca8d5775_3_0" descr="Medical therapies for hepatocellular carcinoma: a critical view of the  evidence | Nature Reviews Gastroenterology &amp; Hepatolog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9350" y="1218325"/>
            <a:ext cx="8722900" cy="42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1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</a:pPr>
            <a:r>
              <a:rPr lang="en-US"/>
              <a:t>XII. Biện luận cận lâm sàng</a:t>
            </a:r>
            <a:endParaRPr/>
          </a:p>
        </p:txBody>
      </p:sp>
      <p:sp>
        <p:nvSpPr>
          <p:cNvPr id="245" name="Google Shape;245;p6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45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</a:pPr>
            <a:r>
              <a:rPr lang="en-US"/>
              <a:t>Kết quả CT-scan bụng ghi nhận hình ảnh tổn thương phân thuỳ bên bắt thuốc ở thì động mạch và thải thuốc ở thì tĩnh mạch → HCC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</a:pPr>
            <a:r>
              <a:rPr lang="en-US"/>
              <a:t>Phân giai đoạn theo BCLC : Child-Pugh A (5 điểm), ECOG 0, khối u đơn độc &lt; 5cm (2.2 x 2.8 cm), không tăng áp tĩnh mạch cửa, billirubin trong giới hạn bình thường → BCLC A1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</a:pPr>
            <a:r>
              <a:rPr lang="en-US"/>
              <a:t>Đánh giá chức năng gan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Chức năng tế bào gan bình thường (AST, ALT, Bilirubin, INR, Protein, Albumin trong giới hạn bình thường)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Không ghi nhận tình trạng tăng áp lực tĩnh mạch cửa (Tiểu cầu bình thường, lách không to)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2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</a:pPr>
            <a:r>
              <a:rPr lang="en-US"/>
              <a:t>XIII. Chẩn đoán xác định</a:t>
            </a:r>
            <a:endParaRPr/>
          </a:p>
        </p:txBody>
      </p:sp>
      <p:sp>
        <p:nvSpPr>
          <p:cNvPr id="251" name="Google Shape;251;p6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45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11430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/>
              <a:t>Ung thư biểu mô tế bào gan phân thuỳ bên BCLC A1</a:t>
            </a:r>
            <a:br>
              <a:rPr lang="en-US"/>
            </a:br>
            <a:r>
              <a:rPr lang="en-US"/>
              <a:t>/Viêm gan siêu vi B mạn, THA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3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</a:pPr>
            <a:r>
              <a:rPr lang="en-US"/>
              <a:t>XIV. Điều trị</a:t>
            </a:r>
            <a:endParaRPr/>
          </a:p>
        </p:txBody>
      </p:sp>
      <p:sp>
        <p:nvSpPr>
          <p:cNvPr id="257" name="Google Shape;257;p6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45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Phẫu thuật cắt phân thuỳ bên gan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0fca8d5775_0_7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900" cy="7050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XV. Tiên lượng</a:t>
            </a:r>
            <a:endParaRPr/>
          </a:p>
        </p:txBody>
      </p:sp>
      <p:sp>
        <p:nvSpPr>
          <p:cNvPr id="263" name="Google Shape;263;g20fca8d5775_0_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4562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U đơn độc, kích thước &lt; 3cm, giai đoạn sớm, chức năng gan tốt, AFP &lt; 200 → Tiên lượng tốt, tỉ lệ sống còn 5 năm là 50 - 70%, tuy nhiên tỉ lệ tái phát cũng cao 50 - 70%.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</a:pPr>
            <a:r>
              <a:rPr lang="en-US" sz="3100" b="0" i="0" u="none" strike="noStrike" cap="none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II. Lý do nhập viện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678426" y="2367164"/>
            <a:ext cx="10972800" cy="445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Times New Roman"/>
              <a:buNone/>
            </a:pPr>
            <a:r>
              <a:rPr lang="en-US" sz="3600" b="0" i="0" u="none" strike="noStrike" cap="none" dirty="0" err="1" smtClean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Thay</a:t>
            </a:r>
            <a:r>
              <a:rPr lang="en-US" sz="3600" b="0" i="0" u="none" strike="noStrike" cap="none" dirty="0" smtClean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 smtClean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đổi</a:t>
            </a:r>
            <a:r>
              <a:rPr lang="en-US" sz="3600" b="0" i="0" u="none" strike="noStrike" cap="none" dirty="0" smtClean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 smtClean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thói</a:t>
            </a:r>
            <a:r>
              <a:rPr lang="en-US" sz="3600" b="0" i="0" u="none" strike="noStrike" cap="none" dirty="0" smtClean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 smtClean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quen</a:t>
            </a:r>
            <a:r>
              <a:rPr lang="en-US" sz="3600" b="0" i="0" u="none" strike="noStrike" cap="none" dirty="0" smtClean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 smtClean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</a:t>
            </a:r>
            <a:r>
              <a:rPr lang="en-US" sz="3600" b="0" i="0" u="none" strike="noStrike" cap="none" dirty="0" smtClean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 smtClean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tiêu</a:t>
            </a:r>
            <a:endParaRPr sz="3600" b="0" i="0" u="none" strike="noStrike" cap="none" dirty="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</a:pPr>
            <a:r>
              <a:rPr lang="en-US" sz="3100" b="0" i="0" u="none" strike="noStrike" cap="none" dirty="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III.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sử</a:t>
            </a:r>
            <a:endParaRPr dirty="0"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742950" y="1493838"/>
            <a:ext cx="10972800" cy="44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•"/>
            </a:pPr>
            <a:r>
              <a:rPr lang="en-US" dirty="0" err="1" smtClean="0">
                <a:solidFill>
                  <a:schemeClr val="lt2"/>
                </a:solidFill>
              </a:rPr>
              <a:t>Trong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vòng</a:t>
            </a:r>
            <a:r>
              <a:rPr lang="en-US" dirty="0" smtClean="0">
                <a:solidFill>
                  <a:schemeClr val="lt2"/>
                </a:solidFill>
              </a:rPr>
              <a:t> 8 </a:t>
            </a:r>
            <a:r>
              <a:rPr lang="en-US" dirty="0" err="1" smtClean="0">
                <a:solidFill>
                  <a:schemeClr val="lt2"/>
                </a:solidFill>
              </a:rPr>
              <a:t>tháng</a:t>
            </a:r>
            <a:r>
              <a:rPr lang="en-US" dirty="0" smtClean="0">
                <a:solidFill>
                  <a:schemeClr val="lt2"/>
                </a:solidFill>
              </a:rPr>
              <a:t> nay (06/2022), </a:t>
            </a:r>
            <a:r>
              <a:rPr lang="en-US" dirty="0" err="1" smtClean="0">
                <a:solidFill>
                  <a:schemeClr val="lt2"/>
                </a:solidFill>
              </a:rPr>
              <a:t>bệnh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nhân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đi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cầu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thay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đổi</a:t>
            </a:r>
            <a:r>
              <a:rPr lang="en-US" dirty="0" smtClean="0">
                <a:solidFill>
                  <a:schemeClr val="lt2"/>
                </a:solidFill>
              </a:rPr>
              <a:t> so </a:t>
            </a:r>
            <a:r>
              <a:rPr lang="en-US" dirty="0" err="1" smtClean="0">
                <a:solidFill>
                  <a:schemeClr val="lt2"/>
                </a:solidFill>
              </a:rPr>
              <a:t>với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trước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đây</a:t>
            </a:r>
            <a:r>
              <a:rPr lang="en-US" dirty="0" smtClean="0">
                <a:solidFill>
                  <a:schemeClr val="lt2"/>
                </a:solidFill>
              </a:rPr>
              <a:t> (</a:t>
            </a:r>
            <a:r>
              <a:rPr lang="en-US" dirty="0" err="1" smtClean="0">
                <a:solidFill>
                  <a:schemeClr val="lt2"/>
                </a:solidFill>
              </a:rPr>
              <a:t>bình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thường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bệnh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nhân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đi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tiêu</a:t>
            </a:r>
            <a:r>
              <a:rPr lang="en-US" dirty="0" smtClean="0">
                <a:solidFill>
                  <a:schemeClr val="lt2"/>
                </a:solidFill>
              </a:rPr>
              <a:t> 1 </a:t>
            </a:r>
            <a:r>
              <a:rPr lang="en-US" dirty="0" err="1" smtClean="0">
                <a:solidFill>
                  <a:schemeClr val="lt2"/>
                </a:solidFill>
              </a:rPr>
              <a:t>lần</a:t>
            </a:r>
            <a:r>
              <a:rPr lang="en-US" dirty="0" smtClean="0">
                <a:solidFill>
                  <a:schemeClr val="lt2"/>
                </a:solidFill>
              </a:rPr>
              <a:t>/1 </a:t>
            </a:r>
            <a:r>
              <a:rPr lang="en-US" dirty="0" err="1" smtClean="0">
                <a:solidFill>
                  <a:schemeClr val="lt2"/>
                </a:solidFill>
              </a:rPr>
              <a:t>ngày</a:t>
            </a:r>
            <a:r>
              <a:rPr lang="en-US" dirty="0" smtClean="0">
                <a:solidFill>
                  <a:schemeClr val="lt2"/>
                </a:solidFill>
              </a:rPr>
              <a:t>, </a:t>
            </a:r>
            <a:r>
              <a:rPr lang="en-US" dirty="0" err="1" smtClean="0">
                <a:solidFill>
                  <a:schemeClr val="lt2"/>
                </a:solidFill>
              </a:rPr>
              <a:t>phân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vàng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đóng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khuôn</a:t>
            </a:r>
            <a:r>
              <a:rPr lang="en-US" dirty="0" smtClean="0">
                <a:solidFill>
                  <a:schemeClr val="lt2"/>
                </a:solidFill>
              </a:rPr>
              <a:t>), </a:t>
            </a:r>
            <a:r>
              <a:rPr lang="en-US" dirty="0" err="1" smtClean="0">
                <a:solidFill>
                  <a:schemeClr val="lt2"/>
                </a:solidFill>
              </a:rPr>
              <a:t>hiện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tại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xuất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hiện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táo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bón</a:t>
            </a:r>
            <a:r>
              <a:rPr lang="en-US" dirty="0" smtClean="0">
                <a:solidFill>
                  <a:schemeClr val="lt2"/>
                </a:solidFill>
              </a:rPr>
              <a:t>, </a:t>
            </a:r>
            <a:r>
              <a:rPr lang="en-US" dirty="0" err="1" smtClean="0">
                <a:solidFill>
                  <a:schemeClr val="lt2"/>
                </a:solidFill>
              </a:rPr>
              <a:t>đi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tiêu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khó</a:t>
            </a:r>
            <a:r>
              <a:rPr lang="en-US" dirty="0" smtClean="0">
                <a:solidFill>
                  <a:schemeClr val="lt2"/>
                </a:solidFill>
              </a:rPr>
              <a:t>, </a:t>
            </a:r>
            <a:r>
              <a:rPr lang="en-US" dirty="0" err="1" smtClean="0">
                <a:solidFill>
                  <a:schemeClr val="lt2"/>
                </a:solidFill>
              </a:rPr>
              <a:t>phải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rặn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nhiều</a:t>
            </a:r>
            <a:r>
              <a:rPr lang="en-US" dirty="0" smtClean="0">
                <a:solidFill>
                  <a:schemeClr val="lt2"/>
                </a:solidFill>
              </a:rPr>
              <a:t>, </a:t>
            </a:r>
            <a:r>
              <a:rPr lang="en-US" dirty="0" err="1" smtClean="0">
                <a:solidFill>
                  <a:schemeClr val="lt2"/>
                </a:solidFill>
              </a:rPr>
              <a:t>cảm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giác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đi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tiêu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không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hết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phân</a:t>
            </a:r>
            <a:r>
              <a:rPr lang="en-US" dirty="0" smtClean="0">
                <a:solidFill>
                  <a:schemeClr val="lt2"/>
                </a:solidFill>
              </a:rPr>
              <a:t>, </a:t>
            </a:r>
            <a:r>
              <a:rPr lang="en-US" dirty="0" err="1" smtClean="0">
                <a:solidFill>
                  <a:schemeClr val="lt2"/>
                </a:solidFill>
              </a:rPr>
              <a:t>đi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tiêu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phân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nhỏ</a:t>
            </a:r>
            <a:r>
              <a:rPr lang="en-US" dirty="0" smtClean="0">
                <a:solidFill>
                  <a:schemeClr val="lt2"/>
                </a:solidFill>
              </a:rPr>
              <a:t>, </a:t>
            </a:r>
            <a:r>
              <a:rPr lang="en-US" dirty="0" err="1" smtClean="0">
                <a:solidFill>
                  <a:schemeClr val="lt2"/>
                </a:solidFill>
              </a:rPr>
              <a:t>khoảng</a:t>
            </a:r>
            <a:r>
              <a:rPr lang="en-US" dirty="0" smtClean="0">
                <a:solidFill>
                  <a:schemeClr val="lt2"/>
                </a:solidFill>
              </a:rPr>
              <a:t> 2-3 </a:t>
            </a:r>
            <a:r>
              <a:rPr lang="en-US" dirty="0" err="1" smtClean="0">
                <a:solidFill>
                  <a:schemeClr val="lt2"/>
                </a:solidFill>
              </a:rPr>
              <a:t>lần</a:t>
            </a:r>
            <a:r>
              <a:rPr lang="en-US" dirty="0" smtClean="0">
                <a:solidFill>
                  <a:schemeClr val="lt2"/>
                </a:solidFill>
              </a:rPr>
              <a:t>/</a:t>
            </a:r>
            <a:r>
              <a:rPr lang="en-US" dirty="0" err="1" smtClean="0">
                <a:solidFill>
                  <a:schemeClr val="lt2"/>
                </a:solidFill>
              </a:rPr>
              <a:t>ngày</a:t>
            </a:r>
            <a:r>
              <a:rPr lang="en-US" dirty="0" smtClean="0">
                <a:solidFill>
                  <a:schemeClr val="lt2"/>
                </a:solidFill>
              </a:rPr>
              <a:t>. </a:t>
            </a:r>
            <a:r>
              <a:rPr lang="en-US" dirty="0" err="1" smtClean="0">
                <a:solidFill>
                  <a:schemeClr val="lt2"/>
                </a:solidFill>
              </a:rPr>
              <a:t>Tình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trạng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diễn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tiến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kéo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dài</a:t>
            </a:r>
            <a:r>
              <a:rPr lang="en-US" dirty="0" smtClean="0">
                <a:solidFill>
                  <a:schemeClr val="lt2"/>
                </a:solidFill>
              </a:rPr>
              <a:t>, </a:t>
            </a:r>
            <a:r>
              <a:rPr lang="en-US" dirty="0" err="1" smtClean="0">
                <a:solidFill>
                  <a:schemeClr val="lt2"/>
                </a:solidFill>
              </a:rPr>
              <a:t>bệnh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nhân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khám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sức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khỏe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định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kỳ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phát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hiện</a:t>
            </a:r>
            <a:r>
              <a:rPr lang="en-US" dirty="0" smtClean="0">
                <a:solidFill>
                  <a:schemeClr val="lt2"/>
                </a:solidFill>
              </a:rPr>
              <a:t> CEA </a:t>
            </a:r>
            <a:r>
              <a:rPr lang="en-US" dirty="0" err="1" smtClean="0">
                <a:solidFill>
                  <a:schemeClr val="lt2"/>
                </a:solidFill>
              </a:rPr>
              <a:t>tăng</a:t>
            </a:r>
            <a:r>
              <a:rPr lang="en-US" dirty="0" smtClean="0">
                <a:solidFill>
                  <a:schemeClr val="lt2"/>
                </a:solidFill>
              </a:rPr>
              <a:t>  </a:t>
            </a:r>
            <a:r>
              <a:rPr lang="en-US" dirty="0" smtClean="0">
                <a:solidFill>
                  <a:schemeClr val="lt2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lt2"/>
                </a:solidFill>
              </a:rPr>
              <a:t> BN </a:t>
            </a:r>
            <a:r>
              <a:rPr lang="en-US" dirty="0" err="1" smtClean="0">
                <a:solidFill>
                  <a:schemeClr val="lt2"/>
                </a:solidFill>
              </a:rPr>
              <a:t>đi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khám</a:t>
            </a:r>
            <a:r>
              <a:rPr lang="en-US" dirty="0" smtClean="0">
                <a:solidFill>
                  <a:schemeClr val="lt2"/>
                </a:solidFill>
              </a:rPr>
              <a:t> BV Victoria, </a:t>
            </a:r>
            <a:r>
              <a:rPr lang="en-US" dirty="0" err="1" smtClean="0">
                <a:solidFill>
                  <a:schemeClr val="lt2"/>
                </a:solidFill>
              </a:rPr>
              <a:t>được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nội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soi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và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sinh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thiết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chẩn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đoán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ung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thư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đại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tràng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smtClean="0">
                <a:solidFill>
                  <a:schemeClr val="lt2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Đi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khám</a:t>
            </a:r>
            <a:r>
              <a:rPr lang="en-US" dirty="0" smtClean="0">
                <a:solidFill>
                  <a:schemeClr val="lt2"/>
                </a:solidFill>
              </a:rPr>
              <a:t> ĐHYD</a:t>
            </a: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•"/>
            </a:pPr>
            <a:r>
              <a:rPr lang="en-US" dirty="0" err="1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dirty="0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quá</a:t>
            </a:r>
            <a:r>
              <a:rPr lang="en-US" dirty="0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dirty="0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bệnh</a:t>
            </a:r>
            <a:r>
              <a:rPr lang="en-US" dirty="0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bệnh</a:t>
            </a:r>
            <a:r>
              <a:rPr lang="en-US" dirty="0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dirty="0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dirty="0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sốt</a:t>
            </a:r>
            <a:r>
              <a:rPr lang="en-US" dirty="0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dirty="0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buồn</a:t>
            </a:r>
            <a:r>
              <a:rPr lang="en-US" dirty="0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nôn</a:t>
            </a:r>
            <a:r>
              <a:rPr lang="en-US" dirty="0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nôn</a:t>
            </a:r>
            <a:r>
              <a:rPr lang="en-US" dirty="0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dirty="0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đau</a:t>
            </a:r>
            <a:r>
              <a:rPr lang="en-US" dirty="0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bụng</a:t>
            </a:r>
            <a:r>
              <a:rPr lang="en-US" dirty="0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dirty="0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khó</a:t>
            </a:r>
            <a:r>
              <a:rPr lang="en-US" dirty="0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thở</a:t>
            </a:r>
            <a:r>
              <a:rPr lang="en-US" dirty="0" smtClean="0">
                <a:solidFill>
                  <a:schemeClr val="lt2"/>
                </a:solidFill>
              </a:rPr>
              <a:t>, </a:t>
            </a:r>
            <a:r>
              <a:rPr lang="en-US" dirty="0" err="1" smtClean="0">
                <a:solidFill>
                  <a:schemeClr val="lt2"/>
                </a:solidFill>
              </a:rPr>
              <a:t>đi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tiểu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vàng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trong</a:t>
            </a:r>
            <a:r>
              <a:rPr lang="en-US" dirty="0" smtClean="0">
                <a:solidFill>
                  <a:schemeClr val="lt2"/>
                </a:solidFill>
              </a:rPr>
              <a:t>, </a:t>
            </a:r>
            <a:r>
              <a:rPr lang="en-US" dirty="0" err="1" smtClean="0">
                <a:solidFill>
                  <a:schemeClr val="lt2"/>
                </a:solidFill>
              </a:rPr>
              <a:t>không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gắt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buốt</a:t>
            </a:r>
            <a:r>
              <a:rPr lang="en-US" dirty="0" smtClean="0">
                <a:solidFill>
                  <a:schemeClr val="lt2"/>
                </a:solidFill>
              </a:rPr>
              <a:t>, </a:t>
            </a:r>
            <a:r>
              <a:rPr lang="en-US" dirty="0" err="1" smtClean="0">
                <a:solidFill>
                  <a:schemeClr val="lt2"/>
                </a:solidFill>
              </a:rPr>
              <a:t>lượng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không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đổi</a:t>
            </a:r>
            <a:r>
              <a:rPr lang="en-US" dirty="0" smtClean="0">
                <a:solidFill>
                  <a:schemeClr val="lt2"/>
                </a:solidFill>
              </a:rPr>
              <a:t> so </a:t>
            </a:r>
            <a:r>
              <a:rPr lang="en-US" dirty="0" err="1" smtClean="0">
                <a:solidFill>
                  <a:schemeClr val="lt2"/>
                </a:solidFill>
              </a:rPr>
              <a:t>với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bình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thường</a:t>
            </a:r>
            <a:r>
              <a:rPr lang="en-US" dirty="0" smtClean="0">
                <a:solidFill>
                  <a:schemeClr val="lt2"/>
                </a:solidFill>
              </a:rPr>
              <a:t>, </a:t>
            </a:r>
            <a:r>
              <a:rPr lang="en-US" dirty="0" err="1" smtClean="0">
                <a:solidFill>
                  <a:schemeClr val="lt2"/>
                </a:solidFill>
              </a:rPr>
              <a:t>sụt</a:t>
            </a:r>
            <a:r>
              <a:rPr lang="en-US" dirty="0" smtClean="0">
                <a:solidFill>
                  <a:schemeClr val="lt2"/>
                </a:solidFill>
              </a:rPr>
              <a:t> 5kg/6 </a:t>
            </a:r>
            <a:r>
              <a:rPr lang="en-US" dirty="0" err="1" smtClean="0">
                <a:solidFill>
                  <a:schemeClr val="lt2"/>
                </a:solidFill>
              </a:rPr>
              <a:t>tháng</a:t>
            </a:r>
            <a:r>
              <a:rPr lang="en-US" dirty="0" smtClean="0">
                <a:solidFill>
                  <a:schemeClr val="lt2"/>
                </a:solidFill>
              </a:rPr>
              <a:t> (50 </a:t>
            </a:r>
            <a:r>
              <a:rPr lang="en-US" dirty="0" smtClean="0">
                <a:solidFill>
                  <a:schemeClr val="lt2"/>
                </a:solidFill>
                <a:sym typeface="Wingdings" panose="05000000000000000000" pitchFamily="2" charset="2"/>
              </a:rPr>
              <a:t> 45kg)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None/>
            </a:pPr>
            <a:endParaRPr lang="en-US" dirty="0" smtClean="0">
              <a:solidFill>
                <a:schemeClr val="lt2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sử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endParaRPr lang="en-US" dirty="0" smtClean="0"/>
          </a:p>
          <a:p>
            <a:pPr lvl="1"/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tỉnh</a:t>
            </a:r>
            <a:r>
              <a:rPr lang="en-US" dirty="0" smtClean="0"/>
              <a:t>,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endParaRPr lang="en-US" dirty="0" smtClean="0"/>
          </a:p>
          <a:p>
            <a:pPr lvl="1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endParaRPr lang="en-US" dirty="0" smtClean="0"/>
          </a:p>
          <a:p>
            <a:pPr lvl="2"/>
            <a:r>
              <a:rPr lang="en-US" dirty="0" err="1" smtClean="0"/>
              <a:t>Mạch</a:t>
            </a:r>
            <a:r>
              <a:rPr lang="en-US" dirty="0" smtClean="0"/>
              <a:t> 99 </a:t>
            </a:r>
            <a:r>
              <a:rPr lang="en-US" dirty="0" err="1" smtClean="0"/>
              <a:t>lần</a:t>
            </a:r>
            <a:r>
              <a:rPr lang="en-US" dirty="0" smtClean="0"/>
              <a:t>/</a:t>
            </a:r>
            <a:r>
              <a:rPr lang="en-US" dirty="0" err="1" smtClean="0"/>
              <a:t>phút</a:t>
            </a:r>
            <a:r>
              <a:rPr lang="en-US" dirty="0" smtClean="0"/>
              <a:t>		HA 116/65 mmHg</a:t>
            </a:r>
          </a:p>
          <a:p>
            <a:pPr lvl="2"/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18 </a:t>
            </a:r>
            <a:r>
              <a:rPr lang="en-US" dirty="0" err="1" smtClean="0"/>
              <a:t>lần</a:t>
            </a:r>
            <a:r>
              <a:rPr lang="en-US" dirty="0" smtClean="0"/>
              <a:t>/</a:t>
            </a:r>
            <a:r>
              <a:rPr lang="en-US" dirty="0" err="1" smtClean="0"/>
              <a:t>phút</a:t>
            </a:r>
            <a:r>
              <a:rPr lang="en-US" dirty="0" smtClean="0"/>
              <a:t>		</a:t>
            </a:r>
            <a:r>
              <a:rPr lang="en-US" dirty="0" err="1" smtClean="0"/>
              <a:t>Nhiệt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37 </a:t>
            </a:r>
            <a:r>
              <a:rPr lang="en-US" dirty="0" err="1" smtClean="0"/>
              <a:t>độ</a:t>
            </a:r>
            <a:r>
              <a:rPr lang="en-US" dirty="0" smtClean="0"/>
              <a:t> C		SpO2 98%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7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6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</a:pPr>
            <a:r>
              <a:rPr lang="en-US"/>
              <a:t>IV. Tiền căn</a:t>
            </a:r>
            <a:endParaRPr/>
          </a:p>
        </p:txBody>
      </p:sp>
      <p:sp>
        <p:nvSpPr>
          <p:cNvPr id="123" name="Google Shape;123;p4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45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1.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endParaRPr dirty="0"/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:</a:t>
            </a:r>
            <a:endParaRPr dirty="0"/>
          </a:p>
          <a:p>
            <a:pPr marL="8001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-US" dirty="0" smtClean="0"/>
              <a:t>THA,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5 </a:t>
            </a:r>
            <a:r>
              <a:rPr lang="en-US" dirty="0" err="1" smtClean="0"/>
              <a:t>năm</a:t>
            </a:r>
            <a:r>
              <a:rPr lang="en-US" dirty="0" smtClean="0"/>
              <a:t>,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Concor</a:t>
            </a:r>
            <a:r>
              <a:rPr lang="en-US" dirty="0" smtClean="0"/>
              <a:t> 2.5mg, Lipitor 10mg, </a:t>
            </a:r>
            <a:r>
              <a:rPr lang="en-US" dirty="0" err="1" smtClean="0"/>
              <a:t>Vastarel</a:t>
            </a:r>
            <a:r>
              <a:rPr lang="en-US" dirty="0" smtClean="0"/>
              <a:t> 20mg, Plavix 75mg</a:t>
            </a:r>
          </a:p>
          <a:p>
            <a:pPr marL="8001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-US" dirty="0" smtClean="0"/>
              <a:t>ĐTĐ 1 </a:t>
            </a:r>
            <a:r>
              <a:rPr lang="en-US" dirty="0" err="1" smtClean="0"/>
              <a:t>năm</a:t>
            </a:r>
            <a:r>
              <a:rPr lang="en-US" dirty="0" smtClean="0"/>
              <a:t>,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Metformin 500mg, </a:t>
            </a:r>
            <a:r>
              <a:rPr lang="en-US" dirty="0" err="1" smtClean="0"/>
              <a:t>Diamicrom</a:t>
            </a:r>
            <a:r>
              <a:rPr lang="en-US" dirty="0" smtClean="0"/>
              <a:t> 30mg</a:t>
            </a:r>
            <a:endParaRPr dirty="0"/>
          </a:p>
          <a:p>
            <a:pPr marL="8001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gan</a:t>
            </a:r>
            <a:r>
              <a:rPr lang="en-US" dirty="0" smtClean="0"/>
              <a:t> B, C,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marL="342900" algn="just">
              <a:spcBef>
                <a:spcPts val="0"/>
              </a:spcBef>
              <a:buSzPts val="2000"/>
              <a:buFont typeface="Times New Roman"/>
              <a:buChar char="➢"/>
            </a:pP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endParaRPr lang="en-US" dirty="0" smtClean="0"/>
          </a:p>
          <a:p>
            <a:pPr marL="800100" lvl="1" algn="just">
              <a:spcBef>
                <a:spcPts val="0"/>
              </a:spcBef>
              <a:buSzPts val="2000"/>
              <a:buFont typeface="Times New Roman"/>
              <a:buChar char="➢"/>
            </a:pP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40 </a:t>
            </a:r>
            <a:r>
              <a:rPr lang="en-US" dirty="0" err="1" smtClean="0"/>
              <a:t>tuổi</a:t>
            </a:r>
            <a:r>
              <a:rPr lang="en-US" dirty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u </a:t>
            </a:r>
            <a:r>
              <a:rPr lang="en-US" dirty="0" err="1" smtClean="0"/>
              <a:t>xơ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7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</a:pPr>
            <a:r>
              <a:rPr lang="en-US"/>
              <a:t>IV. Tiền căn</a:t>
            </a:r>
            <a:endParaRPr/>
          </a:p>
        </p:txBody>
      </p:sp>
      <p:sp>
        <p:nvSpPr>
          <p:cNvPr id="129" name="Google Shape;129;p4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algn="just">
              <a:spcBef>
                <a:spcPts val="0"/>
              </a:spcBef>
              <a:buSzPts val="2000"/>
              <a:buFont typeface="Times New Roman"/>
              <a:buChar char="➢"/>
            </a:pP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endParaRPr lang="en-US" dirty="0" smtClean="0"/>
          </a:p>
          <a:p>
            <a:pPr marL="800100" lvl="1" algn="just">
              <a:spcBef>
                <a:spcPts val="0"/>
              </a:spcBef>
              <a:buSzPts val="2000"/>
              <a:buFont typeface="Times New Roman"/>
              <a:buChar char="➢"/>
            </a:pPr>
            <a:r>
              <a:rPr lang="en-US" dirty="0" smtClean="0"/>
              <a:t>PARA</a:t>
            </a:r>
          </a:p>
          <a:p>
            <a:pPr marL="800100" lvl="1" algn="just">
              <a:spcBef>
                <a:spcPts val="0"/>
              </a:spcBef>
              <a:buSzPts val="2000"/>
              <a:buFont typeface="Times New Roman"/>
              <a:buChar char="➢"/>
            </a:pP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50 </a:t>
            </a:r>
            <a:r>
              <a:rPr lang="en-US" dirty="0" err="1" smtClean="0"/>
              <a:t>tuổi</a:t>
            </a:r>
            <a:endParaRPr lang="en-US" dirty="0" smtClean="0"/>
          </a:p>
          <a:p>
            <a:pPr marL="342900" algn="just">
              <a:spcBef>
                <a:spcPts val="0"/>
              </a:spcBef>
              <a:buSzPts val="2000"/>
              <a:buFont typeface="Times New Roman"/>
              <a:buChar char="➢"/>
            </a:pPr>
            <a:r>
              <a:rPr lang="en-US" dirty="0" err="1" smtClean="0"/>
              <a:t>Thói</a:t>
            </a:r>
            <a:r>
              <a:rPr lang="en-US" dirty="0" smtClean="0"/>
              <a:t> </a:t>
            </a:r>
            <a:r>
              <a:rPr lang="en-US" dirty="0" err="1"/>
              <a:t>quen</a:t>
            </a:r>
            <a:r>
              <a:rPr lang="en-US" dirty="0"/>
              <a:t>: </a:t>
            </a:r>
            <a:r>
              <a:rPr lang="vi-VN" dirty="0"/>
              <a:t>không sử dụng rượu bia, thuốc lá, ăn chay trường 11 năm</a:t>
            </a: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-US" dirty="0" err="1" smtClean="0"/>
              <a:t>Dị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: </a:t>
            </a:r>
            <a:r>
              <a:rPr lang="en-US" dirty="0" err="1" smtClean="0"/>
              <a:t>Nấm</a:t>
            </a:r>
            <a:r>
              <a:rPr lang="en-US" dirty="0" smtClean="0"/>
              <a:t>, </a:t>
            </a:r>
            <a:r>
              <a:rPr lang="en-US" dirty="0" err="1" smtClean="0"/>
              <a:t>trứng</a:t>
            </a:r>
            <a:endParaRPr lang="en-US" dirty="0" smtClean="0"/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2.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 smtClean="0"/>
              <a:t>đình</a:t>
            </a:r>
            <a:endParaRPr dirty="0" smtClean="0"/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polyp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tràng</a:t>
            </a:r>
            <a:r>
              <a:rPr lang="en-US" dirty="0" smtClean="0"/>
              <a:t>, </a:t>
            </a:r>
            <a:r>
              <a:rPr lang="en-US" dirty="0" err="1" smtClean="0"/>
              <a:t>ung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tràng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dirty="0"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2133600" y="449261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</a:pPr>
            <a:r>
              <a:rPr lang="en-US"/>
              <a:t>V. Lược qua các cơ quan</a:t>
            </a:r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45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None/>
            </a:pPr>
            <a:r>
              <a:rPr lang="en-US" dirty="0" smtClean="0"/>
              <a:t>- </a:t>
            </a:r>
            <a:r>
              <a:rPr lang="en-US" dirty="0" err="1" smtClean="0">
                <a:solidFill>
                  <a:srgbClr val="FF0000"/>
                </a:solidFill>
              </a:rPr>
              <a:t>Chưa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ghi</a:t>
            </a:r>
            <a:r>
              <a:rPr lang="en-US" dirty="0" smtClean="0">
                <a:solidFill>
                  <a:srgbClr val="FF0000"/>
                </a:solidFill>
              </a:rPr>
              <a:t> – NA </a:t>
            </a:r>
            <a:r>
              <a:rPr lang="en-US" dirty="0" err="1" smtClean="0">
                <a:solidFill>
                  <a:srgbClr val="FF0000"/>
                </a:solidFill>
              </a:rPr>
              <a:t>ghi</a:t>
            </a:r>
            <a:r>
              <a:rPr lang="en-US" dirty="0" smtClean="0"/>
              <a:t> </a:t>
            </a: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8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</a:pPr>
            <a:r>
              <a:rPr lang="en-US" dirty="0"/>
              <a:t>VI.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(10h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smtClean="0"/>
              <a:t>27/02/2023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41" name="Google Shape;141;p4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45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rPr lang="en-US" dirty="0"/>
              <a:t>1.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: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tỉnh</a:t>
            </a:r>
            <a:r>
              <a:rPr lang="en-US" dirty="0"/>
              <a:t>,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xúc</a:t>
            </a:r>
            <a:r>
              <a:rPr lang="en-US" dirty="0"/>
              <a:t> </a:t>
            </a:r>
            <a:r>
              <a:rPr lang="en-US" dirty="0" err="1" smtClean="0"/>
              <a:t>tốt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smtClean="0"/>
              <a:t>76 </a:t>
            </a:r>
            <a:r>
              <a:rPr lang="en-US" dirty="0" err="1"/>
              <a:t>lần</a:t>
            </a:r>
            <a:r>
              <a:rPr lang="en-US" dirty="0"/>
              <a:t>/</a:t>
            </a:r>
            <a:r>
              <a:rPr lang="en-US" dirty="0" err="1"/>
              <a:t>phút</a:t>
            </a:r>
            <a:r>
              <a:rPr lang="en-US" dirty="0"/>
              <a:t>			HA </a:t>
            </a:r>
            <a:r>
              <a:rPr lang="en-US" dirty="0" smtClean="0"/>
              <a:t>130/70 </a:t>
            </a:r>
            <a:r>
              <a:rPr lang="en-US" dirty="0"/>
              <a:t>mmHg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 err="1"/>
              <a:t>Nhịp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 18 </a:t>
            </a:r>
            <a:r>
              <a:rPr lang="en-US" dirty="0" err="1"/>
              <a:t>lần</a:t>
            </a:r>
            <a:r>
              <a:rPr lang="en-US" dirty="0"/>
              <a:t>/</a:t>
            </a:r>
            <a:r>
              <a:rPr lang="en-US" dirty="0" err="1"/>
              <a:t>phút</a:t>
            </a:r>
            <a:r>
              <a:rPr lang="en-US" dirty="0"/>
              <a:t>		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37 </a:t>
            </a:r>
            <a:r>
              <a:rPr lang="en-US" dirty="0" err="1"/>
              <a:t>độ</a:t>
            </a:r>
            <a:r>
              <a:rPr lang="en-US" dirty="0"/>
              <a:t> C		SpO2 98</a:t>
            </a:r>
            <a:r>
              <a:rPr lang="en-US" dirty="0" smtClean="0"/>
              <a:t>%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smtClean="0"/>
              <a:t>148 </a:t>
            </a:r>
            <a:r>
              <a:rPr lang="en-US" dirty="0"/>
              <a:t>cm,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</a:t>
            </a:r>
            <a:r>
              <a:rPr lang="en-US" dirty="0" smtClean="0"/>
              <a:t>45kg </a:t>
            </a:r>
            <a:r>
              <a:rPr lang="en-US" dirty="0"/>
              <a:t>→ BMI </a:t>
            </a:r>
            <a:r>
              <a:rPr lang="en-US" dirty="0" smtClean="0"/>
              <a:t>20.5 </a:t>
            </a:r>
            <a:r>
              <a:rPr lang="en-US" dirty="0"/>
              <a:t>kg/m2 da,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Da </a:t>
            </a:r>
            <a:r>
              <a:rPr lang="en-US" dirty="0" err="1"/>
              <a:t>niêm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 smtClean="0"/>
              <a:t>hồng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da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 err="1"/>
              <a:t>Hạch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sờ</a:t>
            </a:r>
            <a:r>
              <a:rPr lang="en-US" dirty="0"/>
              <a:t> </a:t>
            </a:r>
            <a:r>
              <a:rPr lang="en-US" dirty="0" err="1"/>
              <a:t>chạm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pointTemplate1">
  <a:themeElements>
    <a:clrScheme name="PowerpointTemplate1">
      <a:dk1>
        <a:srgbClr val="999999"/>
      </a:dk1>
      <a:lt1>
        <a:srgbClr val="006699"/>
      </a:lt1>
      <a:dk2>
        <a:srgbClr val="A7A7A7"/>
      </a:dk2>
      <a:lt2>
        <a:srgbClr val="535353"/>
      </a:lt2>
      <a:accent1>
        <a:srgbClr val="EDFAD2"/>
      </a:accent1>
      <a:accent2>
        <a:srgbClr val="EBF7FF"/>
      </a:accent2>
      <a:accent3>
        <a:srgbClr val="8F8F8F"/>
      </a:accent3>
      <a:accent4>
        <a:srgbClr val="005682"/>
      </a:accent4>
      <a:accent5>
        <a:srgbClr val="F4FCE5"/>
      </a:accent5>
      <a:accent6>
        <a:srgbClr val="D5E0E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werpointTemplate1">
  <a:themeElements>
    <a:clrScheme name="PowerpointTemplate1">
      <a:dk1>
        <a:srgbClr val="999999"/>
      </a:dk1>
      <a:lt1>
        <a:srgbClr val="006699"/>
      </a:lt1>
      <a:dk2>
        <a:srgbClr val="A7A7A7"/>
      </a:dk2>
      <a:lt2>
        <a:srgbClr val="535353"/>
      </a:lt2>
      <a:accent1>
        <a:srgbClr val="EDFAD2"/>
      </a:accent1>
      <a:accent2>
        <a:srgbClr val="EBF7FF"/>
      </a:accent2>
      <a:accent3>
        <a:srgbClr val="8F8F8F"/>
      </a:accent3>
      <a:accent4>
        <a:srgbClr val="005682"/>
      </a:accent4>
      <a:accent5>
        <a:srgbClr val="F4FCE5"/>
      </a:accent5>
      <a:accent6>
        <a:srgbClr val="D5E0E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1410</Words>
  <Application>Microsoft Office PowerPoint</Application>
  <PresentationFormat>Widescreen</PresentationFormat>
  <Paragraphs>230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Times New Roman</vt:lpstr>
      <vt:lpstr>Verdana</vt:lpstr>
      <vt:lpstr>Wingdings</vt:lpstr>
      <vt:lpstr>PowerpointTemplate1</vt:lpstr>
      <vt:lpstr>BỆNH ÁN</vt:lpstr>
      <vt:lpstr>I. Hành chính</vt:lpstr>
      <vt:lpstr>II. Lý do nhập viện</vt:lpstr>
      <vt:lpstr>III. Bệnh sử</vt:lpstr>
      <vt:lpstr>III. Bệnh sử</vt:lpstr>
      <vt:lpstr>IV. Tiền căn</vt:lpstr>
      <vt:lpstr>IV. Tiền căn</vt:lpstr>
      <vt:lpstr>V. Lược qua các cơ quan</vt:lpstr>
      <vt:lpstr>VI. Khám lâm sàng (10h ngày 27/02/2023)</vt:lpstr>
      <vt:lpstr>VI. Khám lâm sàng (10h ngày 27/02/2023)</vt:lpstr>
      <vt:lpstr>VI. Khám lâm sàng (10h ngày 27/02/2023)</vt:lpstr>
      <vt:lpstr>VII. Tóm tắt bệnh án</vt:lpstr>
      <vt:lpstr>VIII. Đặt vấn đề</vt:lpstr>
      <vt:lpstr>IX. Chẩn đoán</vt:lpstr>
      <vt:lpstr>X. Biện luận</vt:lpstr>
      <vt:lpstr>XI. Đề nghị cận lâm sàng</vt:lpstr>
      <vt:lpstr>XII. Biện luận cận lâm sàng</vt:lpstr>
      <vt:lpstr>XII. Biện luận cận lâm sàng</vt:lpstr>
      <vt:lpstr>XII. Biện luận cận lâm sàng</vt:lpstr>
      <vt:lpstr>XII. Biện luận cận lâm sàng</vt:lpstr>
      <vt:lpstr>XII. Biện luận cận lâm sàng</vt:lpstr>
      <vt:lpstr>XII. Biện luận cận lâm sàng</vt:lpstr>
      <vt:lpstr>XII. Biện luận cận lâm sàng</vt:lpstr>
      <vt:lpstr>XII. Biện luận cận lâm sàng</vt:lpstr>
      <vt:lpstr>XII. Biện luận cận lâm sàng</vt:lpstr>
      <vt:lpstr>XIII. Chẩn đoán xác định</vt:lpstr>
      <vt:lpstr>XIV. Điều trị</vt:lpstr>
      <vt:lpstr>XV. Tiên lượng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ÁN</dc:title>
  <cp:lastModifiedBy>NGOAI 3</cp:lastModifiedBy>
  <cp:revision>12</cp:revision>
  <dcterms:modified xsi:type="dcterms:W3CDTF">2023-03-06T00:25:11Z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0x0101000EE73B3928A96444B387422009DDA562</vt:lpwstr>
  </property>
</Properties>
</file>