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8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88" r:id="rId6"/>
    <p:sldId id="294" r:id="rId7"/>
    <p:sldId id="283" r:id="rId8"/>
    <p:sldId id="262" r:id="rId9"/>
    <p:sldId id="284" r:id="rId10"/>
    <p:sldId id="289" r:id="rId11"/>
    <p:sldId id="263" r:id="rId12"/>
    <p:sldId id="264" r:id="rId13"/>
    <p:sldId id="285" r:id="rId14"/>
    <p:sldId id="265" r:id="rId15"/>
    <p:sldId id="266" r:id="rId16"/>
    <p:sldId id="267" r:id="rId17"/>
    <p:sldId id="268" r:id="rId18"/>
    <p:sldId id="295" r:id="rId19"/>
    <p:sldId id="269" r:id="rId20"/>
    <p:sldId id="286" r:id="rId21"/>
    <p:sldId id="290" r:id="rId22"/>
    <p:sldId id="291" r:id="rId23"/>
    <p:sldId id="287" r:id="rId24"/>
    <p:sldId id="271" r:id="rId25"/>
    <p:sldId id="292" r:id="rId26"/>
    <p:sldId id="293" r:id="rId27"/>
    <p:sldId id="297" r:id="rId28"/>
    <p:sldId id="280" r:id="rId29"/>
    <p:sldId id="281" r:id="rId30"/>
    <p:sldId id="296" r:id="rId31"/>
    <p:sldId id="29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6699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8FDEE"/>
          </a:solidFill>
        </a:fill>
      </a:tcStyle>
    </a:wholeTbl>
    <a:band2H>
      <a:tcTxStyle/>
      <a:tcStyle>
        <a:tcBdr/>
        <a:fill>
          <a:solidFill>
            <a:srgbClr val="FCFEF7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6699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6699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FF3F6"/>
          </a:solidFill>
        </a:fill>
      </a:tcStyle>
    </a:wholeTbl>
    <a:band2H>
      <a:tcTxStyle/>
      <a:tcStyle>
        <a:tcBdr/>
        <a:fill>
          <a:solidFill>
            <a:srgbClr val="F7F9FA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669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AEF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669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6699"/>
              </a:solidFill>
              <a:prstDash val="solid"/>
              <a:round/>
            </a:ln>
          </a:top>
          <a:bottom>
            <a:ln w="25400" cap="flat">
              <a:solidFill>
                <a:srgbClr val="00669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6699"/>
              </a:solidFill>
              <a:prstDash val="solid"/>
              <a:round/>
            </a:ln>
          </a:top>
          <a:bottom>
            <a:ln w="25400" cap="flat">
              <a:solidFill>
                <a:srgbClr val="00669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6699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D2DD"/>
          </a:solidFill>
        </a:fill>
      </a:tcStyle>
    </a:wholeTbl>
    <a:band2H>
      <a:tcTxStyle/>
      <a:tcStyle>
        <a:tcBdr/>
        <a:fill>
          <a:solidFill>
            <a:srgbClr val="E6EAE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6699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6699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669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6699"/>
      </a:tcTxStyle>
      <a:tcStyle>
        <a:tcBdr>
          <a:left>
            <a:ln w="12700" cap="flat">
              <a:solidFill>
                <a:srgbClr val="006699"/>
              </a:solidFill>
              <a:prstDash val="solid"/>
              <a:round/>
            </a:ln>
          </a:left>
          <a:right>
            <a:ln w="12700" cap="flat">
              <a:solidFill>
                <a:srgbClr val="006699"/>
              </a:solidFill>
              <a:prstDash val="solid"/>
              <a:round/>
            </a:ln>
          </a:right>
          <a:top>
            <a:ln w="12700" cap="flat">
              <a:solidFill>
                <a:srgbClr val="006699"/>
              </a:solidFill>
              <a:prstDash val="solid"/>
              <a:round/>
            </a:ln>
          </a:top>
          <a:bottom>
            <a:ln w="12700" cap="flat">
              <a:solidFill>
                <a:srgbClr val="006699"/>
              </a:solidFill>
              <a:prstDash val="solid"/>
              <a:round/>
            </a:ln>
          </a:bottom>
          <a:insideH>
            <a:ln w="12700" cap="flat">
              <a:solidFill>
                <a:srgbClr val="006699"/>
              </a:solidFill>
              <a:prstDash val="solid"/>
              <a:round/>
            </a:ln>
          </a:insideH>
          <a:insideV>
            <a:ln w="12700" cap="flat">
              <a:solidFill>
                <a:srgbClr val="006699"/>
              </a:solidFill>
              <a:prstDash val="solid"/>
              <a:round/>
            </a:ln>
          </a:insideV>
        </a:tcBdr>
        <a:fill>
          <a:solidFill>
            <a:srgbClr val="006699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006699"/>
      </a:tcTxStyle>
      <a:tcStyle>
        <a:tcBdr>
          <a:left>
            <a:ln w="12700" cap="flat">
              <a:solidFill>
                <a:srgbClr val="006699"/>
              </a:solidFill>
              <a:prstDash val="solid"/>
              <a:round/>
            </a:ln>
          </a:left>
          <a:right>
            <a:ln w="12700" cap="flat">
              <a:solidFill>
                <a:srgbClr val="006699"/>
              </a:solidFill>
              <a:prstDash val="solid"/>
              <a:round/>
            </a:ln>
          </a:right>
          <a:top>
            <a:ln w="12700" cap="flat">
              <a:solidFill>
                <a:srgbClr val="006699"/>
              </a:solidFill>
              <a:prstDash val="solid"/>
              <a:round/>
            </a:ln>
          </a:top>
          <a:bottom>
            <a:ln w="12700" cap="flat">
              <a:solidFill>
                <a:srgbClr val="006699"/>
              </a:solidFill>
              <a:prstDash val="solid"/>
              <a:round/>
            </a:ln>
          </a:bottom>
          <a:insideH>
            <a:ln w="12700" cap="flat">
              <a:solidFill>
                <a:srgbClr val="006699"/>
              </a:solidFill>
              <a:prstDash val="solid"/>
              <a:round/>
            </a:ln>
          </a:insideH>
          <a:insideV>
            <a:ln w="12700" cap="flat">
              <a:solidFill>
                <a:srgbClr val="006699"/>
              </a:solidFill>
              <a:prstDash val="solid"/>
              <a:round/>
            </a:ln>
          </a:insideV>
        </a:tcBdr>
        <a:fill>
          <a:solidFill>
            <a:srgbClr val="006699">
              <a:alpha val="20000"/>
            </a:srgb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6699"/>
      </a:tcTxStyle>
      <a:tcStyle>
        <a:tcBdr>
          <a:left>
            <a:ln w="12700" cap="flat">
              <a:solidFill>
                <a:srgbClr val="006699"/>
              </a:solidFill>
              <a:prstDash val="solid"/>
              <a:round/>
            </a:ln>
          </a:left>
          <a:right>
            <a:ln w="12700" cap="flat">
              <a:solidFill>
                <a:srgbClr val="006699"/>
              </a:solidFill>
              <a:prstDash val="solid"/>
              <a:round/>
            </a:ln>
          </a:right>
          <a:top>
            <a:ln w="50800" cap="flat">
              <a:solidFill>
                <a:srgbClr val="006699"/>
              </a:solidFill>
              <a:prstDash val="solid"/>
              <a:round/>
            </a:ln>
          </a:top>
          <a:bottom>
            <a:ln w="12700" cap="flat">
              <a:solidFill>
                <a:srgbClr val="006699"/>
              </a:solidFill>
              <a:prstDash val="solid"/>
              <a:round/>
            </a:ln>
          </a:bottom>
          <a:insideH>
            <a:ln w="12700" cap="flat">
              <a:solidFill>
                <a:srgbClr val="006699"/>
              </a:solidFill>
              <a:prstDash val="solid"/>
              <a:round/>
            </a:ln>
          </a:insideH>
          <a:insideV>
            <a:ln w="12700" cap="flat">
              <a:solidFill>
                <a:srgbClr val="00669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006699"/>
      </a:tcTxStyle>
      <a:tcStyle>
        <a:tcBdr>
          <a:left>
            <a:ln w="12700" cap="flat">
              <a:solidFill>
                <a:srgbClr val="006699"/>
              </a:solidFill>
              <a:prstDash val="solid"/>
              <a:round/>
            </a:ln>
          </a:left>
          <a:right>
            <a:ln w="12700" cap="flat">
              <a:solidFill>
                <a:srgbClr val="006699"/>
              </a:solidFill>
              <a:prstDash val="solid"/>
              <a:round/>
            </a:ln>
          </a:right>
          <a:top>
            <a:ln w="12700" cap="flat">
              <a:solidFill>
                <a:srgbClr val="006699"/>
              </a:solidFill>
              <a:prstDash val="solid"/>
              <a:round/>
            </a:ln>
          </a:top>
          <a:bottom>
            <a:ln w="25400" cap="flat">
              <a:solidFill>
                <a:srgbClr val="006699"/>
              </a:solidFill>
              <a:prstDash val="solid"/>
              <a:round/>
            </a:ln>
          </a:bottom>
          <a:insideH>
            <a:ln w="12700" cap="flat">
              <a:solidFill>
                <a:srgbClr val="006699"/>
              </a:solidFill>
              <a:prstDash val="solid"/>
              <a:round/>
            </a:ln>
          </a:insideH>
          <a:insideV>
            <a:ln w="12700" cap="flat">
              <a:solidFill>
                <a:srgbClr val="00669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>
      <p:cViewPr varScale="1">
        <p:scale>
          <a:sx n="58" d="100"/>
          <a:sy n="58" d="100"/>
        </p:scale>
        <p:origin x="11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" name="Shape 18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latinLnBrk="0">
      <a:defRPr sz="1200">
        <a:solidFill>
          <a:srgbClr val="006699"/>
        </a:solidFill>
        <a:latin typeface="+mn-lt"/>
        <a:ea typeface="+mn-ea"/>
        <a:cs typeface="+mn-cs"/>
        <a:sym typeface="Verdana"/>
      </a:defRPr>
    </a:lvl1pPr>
    <a:lvl2pPr indent="228600" latinLnBrk="0">
      <a:defRPr sz="1200">
        <a:solidFill>
          <a:srgbClr val="006699"/>
        </a:solidFill>
        <a:latin typeface="+mn-lt"/>
        <a:ea typeface="+mn-ea"/>
        <a:cs typeface="+mn-cs"/>
        <a:sym typeface="Verdana"/>
      </a:defRPr>
    </a:lvl2pPr>
    <a:lvl3pPr indent="457200" latinLnBrk="0">
      <a:defRPr sz="1200">
        <a:solidFill>
          <a:srgbClr val="006699"/>
        </a:solidFill>
        <a:latin typeface="+mn-lt"/>
        <a:ea typeface="+mn-ea"/>
        <a:cs typeface="+mn-cs"/>
        <a:sym typeface="Verdana"/>
      </a:defRPr>
    </a:lvl3pPr>
    <a:lvl4pPr indent="685800" latinLnBrk="0">
      <a:defRPr sz="1200">
        <a:solidFill>
          <a:srgbClr val="006699"/>
        </a:solidFill>
        <a:latin typeface="+mn-lt"/>
        <a:ea typeface="+mn-ea"/>
        <a:cs typeface="+mn-cs"/>
        <a:sym typeface="Verdana"/>
      </a:defRPr>
    </a:lvl4pPr>
    <a:lvl5pPr indent="914400" latinLnBrk="0">
      <a:defRPr sz="1200">
        <a:solidFill>
          <a:srgbClr val="006699"/>
        </a:solidFill>
        <a:latin typeface="+mn-lt"/>
        <a:ea typeface="+mn-ea"/>
        <a:cs typeface="+mn-cs"/>
        <a:sym typeface="Verdana"/>
      </a:defRPr>
    </a:lvl5pPr>
    <a:lvl6pPr indent="1143000" latinLnBrk="0">
      <a:defRPr sz="1200">
        <a:solidFill>
          <a:srgbClr val="006699"/>
        </a:solidFill>
        <a:latin typeface="+mn-lt"/>
        <a:ea typeface="+mn-ea"/>
        <a:cs typeface="+mn-cs"/>
        <a:sym typeface="Verdana"/>
      </a:defRPr>
    </a:lvl6pPr>
    <a:lvl7pPr indent="1371600" latinLnBrk="0">
      <a:defRPr sz="1200">
        <a:solidFill>
          <a:srgbClr val="006699"/>
        </a:solidFill>
        <a:latin typeface="+mn-lt"/>
        <a:ea typeface="+mn-ea"/>
        <a:cs typeface="+mn-cs"/>
        <a:sym typeface="Verdana"/>
      </a:defRPr>
    </a:lvl7pPr>
    <a:lvl8pPr indent="1600200" latinLnBrk="0">
      <a:defRPr sz="1200">
        <a:solidFill>
          <a:srgbClr val="006699"/>
        </a:solidFill>
        <a:latin typeface="+mn-lt"/>
        <a:ea typeface="+mn-ea"/>
        <a:cs typeface="+mn-cs"/>
        <a:sym typeface="Verdana"/>
      </a:defRPr>
    </a:lvl8pPr>
    <a:lvl9pPr indent="1828800" latinLnBrk="0">
      <a:defRPr sz="1200">
        <a:solidFill>
          <a:srgbClr val="006699"/>
        </a:solidFill>
        <a:latin typeface="+mn-lt"/>
        <a:ea typeface="+mn-ea"/>
        <a:cs typeface="+mn-cs"/>
        <a:sym typeface="Verdana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828800" y="2755900"/>
            <a:ext cx="9499600" cy="82550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600" b="1">
                <a:solidFill>
                  <a:srgbClr val="595959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623733" y="3657600"/>
            <a:ext cx="8263467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SzTx/>
              <a:buNone/>
              <a:defRPr>
                <a:solidFill>
                  <a:srgbClr val="7F7F7F"/>
                </a:solidFill>
              </a:defRPr>
            </a:lvl1pPr>
            <a:lvl2pPr algn="r">
              <a:defRPr>
                <a:solidFill>
                  <a:srgbClr val="7F7F7F"/>
                </a:solidFill>
              </a:defRPr>
            </a:lvl2pPr>
            <a:lvl3pPr algn="r">
              <a:defRPr>
                <a:solidFill>
                  <a:srgbClr val="7F7F7F"/>
                </a:solidFill>
              </a:defRPr>
            </a:lvl3pPr>
            <a:lvl4pPr algn="r">
              <a:defRPr>
                <a:solidFill>
                  <a:srgbClr val="7F7F7F"/>
                </a:solidFill>
              </a:defRPr>
            </a:lvl4pPr>
            <a:lvl5pPr algn="r">
              <a:defRPr>
                <a:solidFill>
                  <a:srgbClr val="7F7F7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00459" y="6396037"/>
            <a:ext cx="281941" cy="2870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337512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Content 0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09600" y="1600200"/>
            <a:ext cx="10972800" cy="44561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Nội dung Cấp Một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grpSp>
        <p:nvGrpSpPr>
          <p:cNvPr id="95" name="Rectangle 7"/>
          <p:cNvGrpSpPr/>
          <p:nvPr/>
        </p:nvGrpSpPr>
        <p:grpSpPr>
          <a:xfrm>
            <a:off x="837497" y="1689694"/>
            <a:ext cx="10516396" cy="60996"/>
            <a:chOff x="-76" y="0"/>
            <a:chExt cx="10516395" cy="60994"/>
          </a:xfrm>
        </p:grpSpPr>
        <p:sp>
          <p:nvSpPr>
            <p:cNvPr id="93" name="Hình"/>
            <p:cNvSpPr/>
            <p:nvPr/>
          </p:nvSpPr>
          <p:spPr>
            <a:xfrm>
              <a:off x="-77" y="144"/>
              <a:ext cx="10516180" cy="60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14270" extrusionOk="0">
                  <a:moveTo>
                    <a:pt x="1" y="4713"/>
                  </a:moveTo>
                  <a:cubicBezTo>
                    <a:pt x="475" y="8082"/>
                    <a:pt x="684" y="9733"/>
                    <a:pt x="1135" y="4713"/>
                  </a:cubicBezTo>
                  <a:cubicBezTo>
                    <a:pt x="1586" y="-307"/>
                    <a:pt x="1566" y="1349"/>
                    <a:pt x="1837" y="4713"/>
                  </a:cubicBezTo>
                  <a:cubicBezTo>
                    <a:pt x="2108" y="8078"/>
                    <a:pt x="2962" y="1076"/>
                    <a:pt x="3619" y="4713"/>
                  </a:cubicBezTo>
                  <a:cubicBezTo>
                    <a:pt x="4276" y="8350"/>
                    <a:pt x="4338" y="6421"/>
                    <a:pt x="4753" y="4713"/>
                  </a:cubicBezTo>
                  <a:cubicBezTo>
                    <a:pt x="5167" y="3005"/>
                    <a:pt x="5636" y="526"/>
                    <a:pt x="5886" y="4713"/>
                  </a:cubicBezTo>
                  <a:cubicBezTo>
                    <a:pt x="6137" y="8901"/>
                    <a:pt x="6872" y="6640"/>
                    <a:pt x="7668" y="4713"/>
                  </a:cubicBezTo>
                  <a:cubicBezTo>
                    <a:pt x="8465" y="2787"/>
                    <a:pt x="8235" y="3972"/>
                    <a:pt x="8586" y="4713"/>
                  </a:cubicBezTo>
                  <a:cubicBezTo>
                    <a:pt x="8937" y="5455"/>
                    <a:pt x="9726" y="8824"/>
                    <a:pt x="10368" y="4713"/>
                  </a:cubicBezTo>
                  <a:cubicBezTo>
                    <a:pt x="11010" y="603"/>
                    <a:pt x="11630" y="542"/>
                    <a:pt x="12150" y="4713"/>
                  </a:cubicBezTo>
                  <a:cubicBezTo>
                    <a:pt x="12669" y="8885"/>
                    <a:pt x="12958" y="11836"/>
                    <a:pt x="13499" y="4713"/>
                  </a:cubicBezTo>
                  <a:cubicBezTo>
                    <a:pt x="14041" y="-2409"/>
                    <a:pt x="14599" y="2454"/>
                    <a:pt x="15281" y="4713"/>
                  </a:cubicBezTo>
                  <a:cubicBezTo>
                    <a:pt x="15964" y="6973"/>
                    <a:pt x="16111" y="2578"/>
                    <a:pt x="16415" y="4713"/>
                  </a:cubicBezTo>
                  <a:cubicBezTo>
                    <a:pt x="16719" y="6848"/>
                    <a:pt x="17027" y="-36"/>
                    <a:pt x="17549" y="4713"/>
                  </a:cubicBezTo>
                  <a:cubicBezTo>
                    <a:pt x="18071" y="9463"/>
                    <a:pt x="18474" y="11654"/>
                    <a:pt x="19115" y="4713"/>
                  </a:cubicBezTo>
                  <a:cubicBezTo>
                    <a:pt x="19756" y="-2227"/>
                    <a:pt x="20004" y="-880"/>
                    <a:pt x="20249" y="4713"/>
                  </a:cubicBezTo>
                  <a:cubicBezTo>
                    <a:pt x="20493" y="10307"/>
                    <a:pt x="21300" y="3758"/>
                    <a:pt x="21598" y="4713"/>
                  </a:cubicBezTo>
                  <a:cubicBezTo>
                    <a:pt x="21598" y="6074"/>
                    <a:pt x="21599" y="9260"/>
                    <a:pt x="21598" y="11151"/>
                  </a:cubicBezTo>
                  <a:cubicBezTo>
                    <a:pt x="21165" y="14642"/>
                    <a:pt x="20682" y="5496"/>
                    <a:pt x="20033" y="11151"/>
                  </a:cubicBezTo>
                  <a:cubicBezTo>
                    <a:pt x="19383" y="16806"/>
                    <a:pt x="19489" y="10311"/>
                    <a:pt x="19331" y="11151"/>
                  </a:cubicBezTo>
                  <a:cubicBezTo>
                    <a:pt x="19173" y="11991"/>
                    <a:pt x="18863" y="15064"/>
                    <a:pt x="18413" y="11151"/>
                  </a:cubicBezTo>
                  <a:cubicBezTo>
                    <a:pt x="17963" y="7238"/>
                    <a:pt x="17005" y="19191"/>
                    <a:pt x="16631" y="11151"/>
                  </a:cubicBezTo>
                  <a:cubicBezTo>
                    <a:pt x="16257" y="3111"/>
                    <a:pt x="15628" y="18690"/>
                    <a:pt x="15281" y="11151"/>
                  </a:cubicBezTo>
                  <a:cubicBezTo>
                    <a:pt x="14934" y="3612"/>
                    <a:pt x="14695" y="11056"/>
                    <a:pt x="14363" y="11151"/>
                  </a:cubicBezTo>
                  <a:cubicBezTo>
                    <a:pt x="14031" y="11246"/>
                    <a:pt x="13427" y="16722"/>
                    <a:pt x="13014" y="11151"/>
                  </a:cubicBezTo>
                  <a:cubicBezTo>
                    <a:pt x="12600" y="5579"/>
                    <a:pt x="12525" y="7311"/>
                    <a:pt x="12312" y="11151"/>
                  </a:cubicBezTo>
                  <a:cubicBezTo>
                    <a:pt x="12098" y="14991"/>
                    <a:pt x="11901" y="12715"/>
                    <a:pt x="11610" y="11151"/>
                  </a:cubicBezTo>
                  <a:cubicBezTo>
                    <a:pt x="11319" y="9587"/>
                    <a:pt x="10616" y="3857"/>
                    <a:pt x="10260" y="11151"/>
                  </a:cubicBezTo>
                  <a:cubicBezTo>
                    <a:pt x="9904" y="18445"/>
                    <a:pt x="9560" y="9726"/>
                    <a:pt x="9342" y="11151"/>
                  </a:cubicBezTo>
                  <a:cubicBezTo>
                    <a:pt x="9124" y="12575"/>
                    <a:pt x="8532" y="12463"/>
                    <a:pt x="7776" y="11151"/>
                  </a:cubicBezTo>
                  <a:cubicBezTo>
                    <a:pt x="7021" y="9839"/>
                    <a:pt x="7282" y="11716"/>
                    <a:pt x="6858" y="11151"/>
                  </a:cubicBezTo>
                  <a:cubicBezTo>
                    <a:pt x="6435" y="10586"/>
                    <a:pt x="5715" y="15496"/>
                    <a:pt x="5293" y="11151"/>
                  </a:cubicBezTo>
                  <a:cubicBezTo>
                    <a:pt x="4870" y="6806"/>
                    <a:pt x="4822" y="8029"/>
                    <a:pt x="4591" y="11151"/>
                  </a:cubicBezTo>
                  <a:cubicBezTo>
                    <a:pt x="4359" y="14273"/>
                    <a:pt x="3669" y="16231"/>
                    <a:pt x="3025" y="11151"/>
                  </a:cubicBezTo>
                  <a:cubicBezTo>
                    <a:pt x="2381" y="6070"/>
                    <a:pt x="2474" y="13616"/>
                    <a:pt x="2107" y="11151"/>
                  </a:cubicBezTo>
                  <a:cubicBezTo>
                    <a:pt x="1740" y="8686"/>
                    <a:pt x="1740" y="8936"/>
                    <a:pt x="1405" y="11151"/>
                  </a:cubicBezTo>
                  <a:cubicBezTo>
                    <a:pt x="1070" y="13365"/>
                    <a:pt x="660" y="15667"/>
                    <a:pt x="1" y="11151"/>
                  </a:cubicBezTo>
                  <a:cubicBezTo>
                    <a:pt x="0" y="9374"/>
                    <a:pt x="-1" y="7406"/>
                    <a:pt x="1" y="4713"/>
                  </a:cubicBez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"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94" name="Hình"/>
            <p:cNvSpPr/>
            <p:nvPr/>
          </p:nvSpPr>
          <p:spPr>
            <a:xfrm>
              <a:off x="625" y="-1"/>
              <a:ext cx="10515694" cy="60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169" extrusionOk="0">
                  <a:moveTo>
                    <a:pt x="0" y="5032"/>
                  </a:moveTo>
                  <a:cubicBezTo>
                    <a:pt x="246" y="1465"/>
                    <a:pt x="520" y="3146"/>
                    <a:pt x="918" y="5032"/>
                  </a:cubicBezTo>
                  <a:cubicBezTo>
                    <a:pt x="1316" y="6918"/>
                    <a:pt x="1728" y="3275"/>
                    <a:pt x="2268" y="5032"/>
                  </a:cubicBezTo>
                  <a:cubicBezTo>
                    <a:pt x="2808" y="6790"/>
                    <a:pt x="3072" y="5344"/>
                    <a:pt x="3834" y="5032"/>
                  </a:cubicBezTo>
                  <a:cubicBezTo>
                    <a:pt x="4596" y="4720"/>
                    <a:pt x="4198" y="8018"/>
                    <a:pt x="4536" y="5032"/>
                  </a:cubicBezTo>
                  <a:cubicBezTo>
                    <a:pt x="4874" y="2047"/>
                    <a:pt x="4970" y="7491"/>
                    <a:pt x="5238" y="5032"/>
                  </a:cubicBezTo>
                  <a:cubicBezTo>
                    <a:pt x="5506" y="2573"/>
                    <a:pt x="6364" y="5984"/>
                    <a:pt x="7020" y="5032"/>
                  </a:cubicBezTo>
                  <a:cubicBezTo>
                    <a:pt x="7676" y="4081"/>
                    <a:pt x="8044" y="3482"/>
                    <a:pt x="8370" y="5032"/>
                  </a:cubicBezTo>
                  <a:cubicBezTo>
                    <a:pt x="8696" y="6583"/>
                    <a:pt x="8790" y="6440"/>
                    <a:pt x="9072" y="5032"/>
                  </a:cubicBezTo>
                  <a:cubicBezTo>
                    <a:pt x="9354" y="3624"/>
                    <a:pt x="10097" y="11504"/>
                    <a:pt x="10422" y="5032"/>
                  </a:cubicBezTo>
                  <a:cubicBezTo>
                    <a:pt x="10746" y="-1440"/>
                    <a:pt x="11528" y="13048"/>
                    <a:pt x="12204" y="5032"/>
                  </a:cubicBezTo>
                  <a:cubicBezTo>
                    <a:pt x="12880" y="-2984"/>
                    <a:pt x="12968" y="5794"/>
                    <a:pt x="13338" y="5032"/>
                  </a:cubicBezTo>
                  <a:cubicBezTo>
                    <a:pt x="13707" y="4270"/>
                    <a:pt x="14178" y="-214"/>
                    <a:pt x="14472" y="5032"/>
                  </a:cubicBezTo>
                  <a:cubicBezTo>
                    <a:pt x="14765" y="10279"/>
                    <a:pt x="15361" y="9356"/>
                    <a:pt x="15822" y="5032"/>
                  </a:cubicBezTo>
                  <a:cubicBezTo>
                    <a:pt x="16283" y="708"/>
                    <a:pt x="17040" y="-3708"/>
                    <a:pt x="17388" y="5032"/>
                  </a:cubicBezTo>
                  <a:cubicBezTo>
                    <a:pt x="17736" y="13773"/>
                    <a:pt x="18338" y="6053"/>
                    <a:pt x="18954" y="5032"/>
                  </a:cubicBezTo>
                  <a:cubicBezTo>
                    <a:pt x="19569" y="4012"/>
                    <a:pt x="20757" y="671"/>
                    <a:pt x="21600" y="5032"/>
                  </a:cubicBezTo>
                  <a:cubicBezTo>
                    <a:pt x="21600" y="8097"/>
                    <a:pt x="21600" y="8673"/>
                    <a:pt x="21600" y="11855"/>
                  </a:cubicBezTo>
                  <a:cubicBezTo>
                    <a:pt x="21246" y="8833"/>
                    <a:pt x="21000" y="12756"/>
                    <a:pt x="20682" y="11855"/>
                  </a:cubicBezTo>
                  <a:cubicBezTo>
                    <a:pt x="20363" y="10953"/>
                    <a:pt x="19539" y="6052"/>
                    <a:pt x="18900" y="11855"/>
                  </a:cubicBezTo>
                  <a:cubicBezTo>
                    <a:pt x="18260" y="17657"/>
                    <a:pt x="18212" y="5818"/>
                    <a:pt x="17550" y="11855"/>
                  </a:cubicBezTo>
                  <a:cubicBezTo>
                    <a:pt x="16888" y="17892"/>
                    <a:pt x="17025" y="14306"/>
                    <a:pt x="16848" y="11855"/>
                  </a:cubicBezTo>
                  <a:cubicBezTo>
                    <a:pt x="16671" y="9404"/>
                    <a:pt x="16016" y="6682"/>
                    <a:pt x="15498" y="11855"/>
                  </a:cubicBezTo>
                  <a:cubicBezTo>
                    <a:pt x="14980" y="17028"/>
                    <a:pt x="14600" y="15420"/>
                    <a:pt x="14364" y="11855"/>
                  </a:cubicBezTo>
                  <a:cubicBezTo>
                    <a:pt x="14127" y="8290"/>
                    <a:pt x="13698" y="7009"/>
                    <a:pt x="13230" y="11855"/>
                  </a:cubicBezTo>
                  <a:cubicBezTo>
                    <a:pt x="12761" y="16701"/>
                    <a:pt x="12381" y="13793"/>
                    <a:pt x="12096" y="11855"/>
                  </a:cubicBezTo>
                  <a:cubicBezTo>
                    <a:pt x="11811" y="9917"/>
                    <a:pt x="11450" y="15883"/>
                    <a:pt x="10962" y="11855"/>
                  </a:cubicBezTo>
                  <a:cubicBezTo>
                    <a:pt x="10473" y="7827"/>
                    <a:pt x="9937" y="15449"/>
                    <a:pt x="9396" y="11855"/>
                  </a:cubicBezTo>
                  <a:cubicBezTo>
                    <a:pt x="8855" y="8261"/>
                    <a:pt x="8476" y="11667"/>
                    <a:pt x="8046" y="11855"/>
                  </a:cubicBezTo>
                  <a:cubicBezTo>
                    <a:pt x="7616" y="12042"/>
                    <a:pt x="7512" y="15002"/>
                    <a:pt x="7344" y="11855"/>
                  </a:cubicBezTo>
                  <a:cubicBezTo>
                    <a:pt x="7175" y="8707"/>
                    <a:pt x="6543" y="16440"/>
                    <a:pt x="6210" y="11855"/>
                  </a:cubicBezTo>
                  <a:cubicBezTo>
                    <a:pt x="5877" y="7270"/>
                    <a:pt x="5335" y="13936"/>
                    <a:pt x="4644" y="11855"/>
                  </a:cubicBezTo>
                  <a:cubicBezTo>
                    <a:pt x="3953" y="9773"/>
                    <a:pt x="4101" y="8938"/>
                    <a:pt x="3726" y="11855"/>
                  </a:cubicBezTo>
                  <a:cubicBezTo>
                    <a:pt x="3351" y="14771"/>
                    <a:pt x="2439" y="17261"/>
                    <a:pt x="1944" y="11855"/>
                  </a:cubicBezTo>
                  <a:cubicBezTo>
                    <a:pt x="1449" y="6449"/>
                    <a:pt x="831" y="12053"/>
                    <a:pt x="0" y="11855"/>
                  </a:cubicBezTo>
                  <a:cubicBezTo>
                    <a:pt x="1" y="8837"/>
                    <a:pt x="1" y="6805"/>
                    <a:pt x="0" y="5032"/>
                  </a:cubicBezTo>
                  <a:close/>
                </a:path>
              </a:pathLst>
            </a:custGeom>
            <a:noFill/>
            <a:ln w="38100" cap="rnd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"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</p:grpSp>
      <p:sp>
        <p:nvSpPr>
          <p:cNvPr id="96" name="Văn bản Tiêu đề"/>
          <p:cNvSpPr txBox="1">
            <a:spLocks noGrp="1"/>
          </p:cNvSpPr>
          <p:nvPr>
            <p:ph type="title" hasCustomPrompt="1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Văn bản Tiêu đề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363283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685800">
              <a:defRPr sz="45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0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342900" algn="ctr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685800" algn="ctr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028700" algn="ctr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371600" algn="ctr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rgbClr val="888888"/>
                </a:solid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953008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and Content"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Text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685800">
              <a:defRPr sz="33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14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685800">
              <a:lnSpc>
                <a:spcPct val="90000"/>
              </a:lnSpc>
              <a:spcBef>
                <a:spcPts val="700"/>
              </a:spcBef>
              <a:buFont typeface="Arial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2925" indent="-200025" defTabSz="685800">
              <a:lnSpc>
                <a:spcPct val="90000"/>
              </a:lnSpc>
              <a:spcBef>
                <a:spcPts val="700"/>
              </a:spcBef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5830" indent="-240030" defTabSz="685800">
              <a:lnSpc>
                <a:spcPct val="90000"/>
              </a:lnSpc>
              <a:spcBef>
                <a:spcPts val="700"/>
              </a:spcBef>
              <a:buFont typeface="Arial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05657" indent="-276957" defTabSz="685800">
              <a:lnSpc>
                <a:spcPct val="90000"/>
              </a:lnSpc>
              <a:spcBef>
                <a:spcPts val="700"/>
              </a:spcBef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48557" indent="-276957" defTabSz="685800">
              <a:lnSpc>
                <a:spcPct val="90000"/>
              </a:lnSpc>
              <a:spcBef>
                <a:spcPts val="700"/>
              </a:spcBef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rgbClr val="888888"/>
                </a:solid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024655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Section Header"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Text"/>
          <p:cNvSpPr txBox="1">
            <a:spLocks noGrp="1"/>
          </p:cNvSpPr>
          <p:nvPr>
            <p:ph type="title"/>
          </p:nvPr>
        </p:nvSpPr>
        <p:spPr>
          <a:xfrm>
            <a:off x="831850" y="1709740"/>
            <a:ext cx="10515601" cy="2852737"/>
          </a:xfrm>
          <a:prstGeom prst="rect">
            <a:avLst/>
          </a:prstGeom>
        </p:spPr>
        <p:txBody>
          <a:bodyPr>
            <a:normAutofit/>
          </a:bodyPr>
          <a:lstStyle>
            <a:lvl1pPr defTabSz="685800">
              <a:defRPr sz="45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2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34290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68580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02870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37160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rgbClr val="888888"/>
                </a:solid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354165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wo Content"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Text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685800">
              <a:defRPr sz="33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3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685800">
              <a:lnSpc>
                <a:spcPct val="90000"/>
              </a:lnSpc>
              <a:spcBef>
                <a:spcPts val="700"/>
              </a:spcBef>
              <a:buFont typeface="Arial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2925" indent="-200025" defTabSz="685800">
              <a:lnSpc>
                <a:spcPct val="90000"/>
              </a:lnSpc>
              <a:spcBef>
                <a:spcPts val="700"/>
              </a:spcBef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5830" indent="-240030" defTabSz="685800">
              <a:lnSpc>
                <a:spcPct val="90000"/>
              </a:lnSpc>
              <a:spcBef>
                <a:spcPts val="700"/>
              </a:spcBef>
              <a:buFont typeface="Arial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05657" indent="-276957" defTabSz="685800">
              <a:lnSpc>
                <a:spcPct val="90000"/>
              </a:lnSpc>
              <a:spcBef>
                <a:spcPts val="700"/>
              </a:spcBef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48557" indent="-276957" defTabSz="685800">
              <a:lnSpc>
                <a:spcPct val="90000"/>
              </a:lnSpc>
              <a:spcBef>
                <a:spcPts val="700"/>
              </a:spcBef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rgbClr val="888888"/>
                </a:solid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752534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Comparison"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Text"/>
          <p:cNvSpPr txBox="1">
            <a:spLocks noGrp="1"/>
          </p:cNvSpPr>
          <p:nvPr>
            <p:ph type="title"/>
          </p:nvPr>
        </p:nvSpPr>
        <p:spPr>
          <a:xfrm>
            <a:off x="839787" y="365127"/>
            <a:ext cx="10515601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685800">
              <a:defRPr sz="33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8" y="1681163"/>
            <a:ext cx="5157789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34290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68580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02870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37160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1" y="1681163"/>
            <a:ext cx="5183189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rgbClr val="888888"/>
                </a:solid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975494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Only"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Text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685800">
              <a:defRPr sz="33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rgbClr val="888888"/>
                </a:solid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27041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rgbClr val="888888"/>
                </a:solid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027458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Content with Caption"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>
            <a:normAutofit/>
          </a:bodyPr>
          <a:lstStyle>
            <a:lvl1pPr defTabSz="685800">
              <a:defRPr sz="2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6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7"/>
            <a:ext cx="6172201" cy="4873626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685800">
              <a:lnSpc>
                <a:spcPct val="90000"/>
              </a:lnSpc>
              <a:spcBef>
                <a:spcPts val="700"/>
              </a:spcBef>
              <a:buFont typeface="Arial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38842" indent="-195942" defTabSz="685800">
              <a:lnSpc>
                <a:spcPct val="90000"/>
              </a:lnSpc>
              <a:spcBef>
                <a:spcPts val="700"/>
              </a:spcBef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indent="-228600" defTabSz="685800">
              <a:lnSpc>
                <a:spcPct val="90000"/>
              </a:lnSpc>
              <a:spcBef>
                <a:spcPts val="700"/>
              </a:spcBef>
              <a:buFont typeface="Arial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03019" indent="-274319" defTabSz="685800">
              <a:lnSpc>
                <a:spcPct val="90000"/>
              </a:lnSpc>
              <a:spcBef>
                <a:spcPts val="700"/>
              </a:spcBef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45920" indent="-274320" defTabSz="685800">
              <a:lnSpc>
                <a:spcPct val="90000"/>
              </a:lnSpc>
              <a:spcBef>
                <a:spcPts val="700"/>
              </a:spcBef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rgbClr val="888888"/>
                </a:solid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552926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Picture with Caption"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>
            <a:normAutofit/>
          </a:bodyPr>
          <a:lstStyle>
            <a:lvl1pPr defTabSz="685800">
              <a:defRPr sz="2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76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7"/>
            <a:ext cx="6172201" cy="487362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34290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68580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02870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371600" defTabSz="685800">
              <a:lnSpc>
                <a:spcPct val="90000"/>
              </a:lnSpc>
              <a:spcBef>
                <a:spcPts val="700"/>
              </a:spcBef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rgbClr val="888888"/>
                </a:solid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969686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45611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873976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1" cy="136207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70238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456114"/>
          </a:xfrm>
          <a:prstGeom prst="rect">
            <a:avLst/>
          </a:prstGeom>
        </p:spPr>
        <p:txBody>
          <a:bodyPr>
            <a:normAutofit/>
          </a:bodyPr>
          <a:lstStyle>
            <a:lvl4pPr marL="1727200" indent="-355600"/>
            <a:lvl5pPr marL="2184400" indent="-3556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652904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Sz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93368" y="1535112"/>
            <a:ext cx="5389034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647797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815098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122332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1"/>
          </p:nvPr>
        </p:nvSpPr>
        <p:spPr>
          <a:xfrm>
            <a:off x="609600" y="1435101"/>
            <a:ext cx="401108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561692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509600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00459" y="6243637"/>
            <a:ext cx="281941" cy="28708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4575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00" b="0" i="0" u="none" strike="noStrike" cap="none" spc="0" baseline="0">
          <a:solidFill>
            <a:srgbClr val="4F81BD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00" b="0" i="0" u="none" strike="noStrike" cap="none" spc="0" baseline="0">
          <a:solidFill>
            <a:srgbClr val="4F81BD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00" b="0" i="0" u="none" strike="noStrike" cap="none" spc="0" baseline="0">
          <a:solidFill>
            <a:srgbClr val="4F81BD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00" b="0" i="0" u="none" strike="noStrike" cap="none" spc="0" baseline="0">
          <a:solidFill>
            <a:srgbClr val="4F81BD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00" b="0" i="0" u="none" strike="noStrike" cap="none" spc="0" baseline="0">
          <a:solidFill>
            <a:srgbClr val="4F81BD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00" b="0" i="0" u="none" strike="noStrike" cap="none" spc="0" baseline="0">
          <a:solidFill>
            <a:srgbClr val="4F81BD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00" b="0" i="0" u="none" strike="noStrike" cap="none" spc="0" baseline="0">
          <a:solidFill>
            <a:srgbClr val="4F81BD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00" b="0" i="0" u="none" strike="noStrike" cap="none" spc="0" baseline="0">
          <a:solidFill>
            <a:srgbClr val="4F81BD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00" b="0" i="0" u="none" strike="noStrike" cap="none" spc="0" baseline="0">
          <a:solidFill>
            <a:srgbClr val="4F81BD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sz="2800" b="0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344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6916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sz="2800" b="0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28850" marR="0" indent="-4000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86050" marR="0" indent="-4000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43250" marR="0" indent="-4000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600450" marR="0" indent="-4000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57650" marR="0" indent="-4000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solidFill>
            <a:srgbClr val="40404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1"/>
          <p:cNvSpPr txBox="1">
            <a:spLocks noGrp="1"/>
          </p:cNvSpPr>
          <p:nvPr>
            <p:ph type="title"/>
          </p:nvPr>
        </p:nvSpPr>
        <p:spPr>
          <a:xfrm>
            <a:off x="2210539" y="2796527"/>
            <a:ext cx="8273989" cy="825501"/>
          </a:xfrm>
          <a:prstGeom prst="rect">
            <a:avLst/>
          </a:prstGeom>
        </p:spPr>
        <p:txBody>
          <a:bodyPr/>
          <a:lstStyle>
            <a:lvl1pPr algn="ctr" defTabSz="896111">
              <a:defRPr sz="5292"/>
            </a:lvl1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BỆNH ÁN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LƯỢC QUA CÁC CƠ QUAN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BCD28-BC40-AF54-502E-C643C7CED0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27175" y="1827493"/>
            <a:ext cx="9137650" cy="5164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16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28850" marR="0" indent="-40005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86050" marR="0" indent="-40005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143250" marR="0" indent="-40005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00450" marR="0" indent="-40005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57650" marR="0" indent="-40005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>
              <a:spcBef>
                <a:spcPts val="400"/>
              </a:spcBef>
              <a:defRPr sz="2000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ngực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khó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thở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defRPr sz="2000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buồn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nôn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nôn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defRPr sz="2000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Ấn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vùng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hạ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sườn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phải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defRPr sz="2000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Niêm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hồng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mạc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mắt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defRPr sz="2000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Nước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tiểu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đóng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khuôn</a:t>
            </a:r>
            <a:endParaRPr lang="vi-V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119741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KHÁM LÂM SÀNG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9h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03/03/2023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09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SzTx/>
              <a:buNone/>
            </a:pP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1/ </a:t>
            </a:r>
            <a:r>
              <a:rPr b="1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Tổng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b="1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quát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: </a:t>
            </a:r>
          </a:p>
          <a:p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Bệnh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nhân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tỉnh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,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tiếp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xúc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tố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Chi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ấm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mạch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rõ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Sinh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hiệu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Mạch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74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lần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phút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Nhiệt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36.6</a:t>
            </a:r>
            <a:r>
              <a:rPr lang="en-US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Nhịp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thở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18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lần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phút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Huyết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135/80mmHg</a:t>
            </a: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Chiều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cao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: 1m48;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Cân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nặng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: 61kg=&gt;BMI=27.8 kg/m</a:t>
            </a:r>
            <a:r>
              <a:rPr lang="en-US" baseline="30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Thể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trạng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béo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phì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Da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niêm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hồng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,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kết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mạc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mắt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không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vàng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</a:t>
            </a:r>
          </a:p>
          <a:p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Hạch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cổ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hạch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thượng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đòn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sờ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chạm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KHÁM LÂM SÀNG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03</a:t>
            </a: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23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1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86717" y="1968768"/>
            <a:ext cx="10972801" cy="4245219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SzTx/>
              <a:buNone/>
            </a:pP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2/ </a:t>
            </a:r>
            <a:r>
              <a:rPr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SzTx/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❖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mặt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cổ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SzTx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Họng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sạch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Tx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Cân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sẹo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Tx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Khí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lệch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tuyến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giáp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</a:t>
            </a:r>
          </a:p>
          <a:p>
            <a:pPr marL="0" indent="0">
              <a:buSzTx/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❖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Ngực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SzTx/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Lồng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ngực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cân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di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đều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nhịp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thở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tuần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hoàn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bàng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hệ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SzTx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mỏm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ở KLS V,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đường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đòn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(T).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Dấu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nảy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trước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ngực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(-),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dấu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Harzer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(-). T1, T2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đều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rõ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tần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74 l/p,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âm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thổi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lý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SzTx/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Phổi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rung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đều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gõ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rì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rào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phế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êm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dịu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phế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trường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KHÁM LÂM SÀNG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03</a:t>
            </a: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23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1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86717" y="1968768"/>
            <a:ext cx="10972801" cy="4245219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SzTx/>
              <a:buNone/>
            </a:pP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2/ </a:t>
            </a:r>
            <a:r>
              <a:rPr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SzTx/>
              <a:buNone/>
            </a:pP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❖Bụng: </a:t>
            </a:r>
          </a:p>
          <a:p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Cân đối, di động theo nhịp thở,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sẹo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mổ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cũ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không tuần hoàn bàng hệ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NĐR:</a:t>
            </a: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lần/phút</a:t>
            </a:r>
          </a:p>
          <a:p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Gõ trong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khắp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bụng</a:t>
            </a:r>
            <a:endParaRPr lang="vi-V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Bụng mềm,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ấ</a:t>
            </a: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đau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hạ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sườn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dấu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Murphy (-), </a:t>
            </a: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đề kháng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bụng</a:t>
            </a: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(-)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sờ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thấy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Gan,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lách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túi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sờ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thấy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(-),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ấn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kẽ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sườn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(-)</a:t>
            </a: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Thận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chạm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thận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(-), rung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thận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(-)</a:t>
            </a: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Cầu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bàng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(-) </a:t>
            </a:r>
          </a:p>
          <a:p>
            <a:pPr marL="0" indent="0">
              <a:buNone/>
            </a:pPr>
            <a:endParaRPr lang="vi-V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814823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TÓM TẮT BỆNH ÁN</a:t>
            </a:r>
          </a:p>
        </p:txBody>
      </p:sp>
      <p:sp>
        <p:nvSpPr>
          <p:cNvPr id="21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493143" y="1565868"/>
            <a:ext cx="9934114" cy="47206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  <a:defRPr sz="2000"/>
            </a:pPr>
            <a:r>
              <a:rPr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nữ</a:t>
            </a: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69</a:t>
            </a: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tuổi</a:t>
            </a: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viện</a:t>
            </a: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thượng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vị</a:t>
            </a: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tháng</a:t>
            </a: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400"/>
              </a:spcBef>
              <a:buNone/>
              <a:defRPr sz="2000"/>
            </a:pP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TCCN: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defRPr sz="2000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mắt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bạc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màu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hết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stent</a:t>
            </a:r>
          </a:p>
          <a:p>
            <a:pPr>
              <a:spcBef>
                <a:spcPts val="400"/>
              </a:spcBef>
              <a:defRPr sz="2000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hạ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sườn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phải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400"/>
              </a:spcBef>
              <a:buNone/>
              <a:defRPr sz="2000"/>
            </a:pPr>
            <a:r>
              <a:rPr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TCTT: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defRPr sz="2000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Ấn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hạ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sườn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kháng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bụng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(-)</a:t>
            </a:r>
          </a:p>
          <a:p>
            <a:pPr marL="0" indent="0">
              <a:spcBef>
                <a:spcPts val="400"/>
              </a:spcBef>
              <a:buNone/>
              <a:defRPr sz="2000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Tiền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căn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spcBef>
                <a:spcPts val="400"/>
              </a:spcBef>
              <a:defRPr sz="2000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 5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năm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ĐTĐ type 2 5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năm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defRPr sz="2000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stent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ống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CNV 3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tháng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u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nhú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vater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defRPr sz="2000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siêu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âm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stent (26/12/2022):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dãn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ống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ống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Wirsung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dãn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400"/>
              </a:spcBef>
              <a:buNone/>
              <a:defRPr sz="2000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ĐẶT VẤN ĐỀ</a:t>
            </a:r>
          </a:p>
        </p:txBody>
      </p:sp>
      <p:sp>
        <p:nvSpPr>
          <p:cNvPr id="21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153046" y="1925906"/>
            <a:ext cx="9706255" cy="4456114"/>
          </a:xfrm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Đau thượng vị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 startAt="2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Hội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chứng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tắc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hết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stent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ống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chủ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 startAt="2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Tiền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căn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ĐTĐ type 2, THA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CHẨN ĐOÁN</a:t>
            </a:r>
          </a:p>
        </p:txBody>
      </p:sp>
      <p:sp>
        <p:nvSpPr>
          <p:cNvPr id="22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Chẩn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đoán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sơ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tụy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stent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ống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THA – ĐTĐ type 2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Chẩn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đoán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biệt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bóng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vater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stent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ống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THA – ĐTĐ type 2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đoạn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cuối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ống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stent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ống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THA – ĐTĐ type 2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1"/>
          <p:cNvSpPr txBox="1">
            <a:spLocks noGrp="1"/>
          </p:cNvSpPr>
          <p:nvPr>
            <p:ph type="title"/>
          </p:nvPr>
        </p:nvSpPr>
        <p:spPr>
          <a:xfrm>
            <a:off x="2055324" y="129227"/>
            <a:ext cx="9603275" cy="1049235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BIỆN LUẬN</a:t>
            </a:r>
          </a:p>
        </p:txBody>
      </p:sp>
      <p:sp>
        <p:nvSpPr>
          <p:cNvPr id="22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36418" y="1548141"/>
            <a:ext cx="11222181" cy="418842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nữ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69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tuổi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mắt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bạc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màu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=&gt;H/C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tắc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Nguyên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hội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chứng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tắc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lớn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tuổi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tăng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dần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vòng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tháng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chất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giống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cơn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quặn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đợt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giảm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tiền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căn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phẫu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trước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nghĩ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tắc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nguyên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sỏi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OMC,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hẹp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đường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hội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chứng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Mirizzi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đường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siêu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âm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cũ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ảnh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giãn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đường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ngoài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nghĩ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nguyên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gây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tắc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(Ung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U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Klatskin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Hạch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căn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rốn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Ung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túi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chèn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đường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endParaRPr lang="vi-V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1"/>
          <p:cNvSpPr txBox="1">
            <a:spLocks noGrp="1"/>
          </p:cNvSpPr>
          <p:nvPr>
            <p:ph type="title"/>
          </p:nvPr>
        </p:nvSpPr>
        <p:spPr>
          <a:xfrm>
            <a:off x="2055324" y="129227"/>
            <a:ext cx="9603275" cy="1049235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BIỆN LUẬN</a:t>
            </a:r>
          </a:p>
        </p:txBody>
      </p:sp>
      <p:sp>
        <p:nvSpPr>
          <p:cNvPr id="22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36418" y="1548141"/>
            <a:ext cx="11222181" cy="4188423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nguyên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gây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tắc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+Ung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tụy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vùng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hạ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sườn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tiền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căn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ĐTĐ,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tần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suất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tụy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nghĩ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nhiều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+Ung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đoạn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cuối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ống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bắt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triệu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chứng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tiên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nhiên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đoạn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cuối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ống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gây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+Ung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bóng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Vater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thiếu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máu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huyết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siêu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âm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thấy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ống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Wirsung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giãn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+Ung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tá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tràng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nôn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ói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+U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ống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chèn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đường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rối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loạn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tắc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kéo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dài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nhiên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khám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bụng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siêu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âm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cũ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thấy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u=&gt;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vi-V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146311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ĐỀ NGHỊ CLS</a:t>
            </a:r>
          </a:p>
        </p:txBody>
      </p:sp>
      <p:sp>
        <p:nvSpPr>
          <p:cNvPr id="22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spcBef>
                <a:spcPts val="500"/>
              </a:spcBef>
              <a:buAutoNum type="arabicPeriod"/>
              <a:defRPr sz="2400"/>
            </a:pP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Cận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lâm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sàng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chẩn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đoán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spcBef>
                <a:spcPts val="500"/>
              </a:spcBef>
              <a:defRPr sz="2400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Bilirubin TP, TT, AST, ALT, ALP, CA19-9, CEA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00"/>
              </a:spcBef>
              <a:defRPr sz="2400"/>
            </a:pP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Siêu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âm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bụng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CT scan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bụng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chậu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cản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00"/>
              </a:spcBef>
              <a:defRPr sz="2400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Nội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soi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dạ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dày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tá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tràng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thiết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spcBef>
                <a:spcPts val="500"/>
              </a:spcBef>
              <a:buAutoNum type="arabicPeriod" startAt="2"/>
              <a:defRPr sz="2400"/>
            </a:pP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Cận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lâm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sàng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khác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00"/>
              </a:spcBef>
              <a:defRPr sz="2400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CTM,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máu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(PT, APTT, Fibrinogen), Albumin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máu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BUN,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huyết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thanh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00"/>
              </a:spcBef>
              <a:defRPr sz="2400"/>
            </a:pP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Đường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huyết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Ion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đồ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00"/>
              </a:spcBef>
              <a:defRPr sz="2400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TPTNT,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Xquang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ngực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thẳng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HÀNH CHÍNH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793071" y="1632633"/>
            <a:ext cx="10605858" cy="4456114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Họ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tên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Cao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C.,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nữ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Năm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1954 (69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tuổi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Địa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Hội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Quảng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Nam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Nghề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nghiệp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buôn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bán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viện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lúc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23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01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/2023</a:t>
            </a:r>
          </a:p>
          <a:p>
            <a:pPr marL="514350" indent="-514350">
              <a:buAutoNum type="arabicPeriod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Khoa: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Cấp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cứu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viện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ĐHYD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NV: 23-0020545      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NB: N23-0051572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 QUẢ CLS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31AA51-D6CB-D0E8-AAC1-9E199845A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38" y="1766454"/>
            <a:ext cx="10972800" cy="4456114"/>
          </a:xfrm>
        </p:spPr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lang="en-US" sz="4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WBC: 8.03 G/L</a:t>
            </a:r>
          </a:p>
          <a:p>
            <a:pPr marL="0" indent="0">
              <a:buNone/>
            </a:pPr>
            <a:r>
              <a:rPr lang="en-US" sz="4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NEU%: 55.9%</a:t>
            </a:r>
          </a:p>
          <a:p>
            <a:pPr marL="0" indent="0">
              <a:buNone/>
            </a:pPr>
            <a:r>
              <a:rPr lang="en-US" sz="4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LYM%: 33.9%</a:t>
            </a:r>
          </a:p>
          <a:p>
            <a:pPr marL="0" indent="0">
              <a:buNone/>
            </a:pPr>
            <a:r>
              <a:rPr lang="en-US" sz="4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MONO%: 5.36%</a:t>
            </a:r>
          </a:p>
          <a:p>
            <a:pPr marL="0" indent="0">
              <a:buNone/>
            </a:pPr>
            <a:r>
              <a:rPr lang="en-US" sz="4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EOS%: 3.4%</a:t>
            </a:r>
          </a:p>
          <a:p>
            <a:pPr marL="0" indent="0">
              <a:buNone/>
            </a:pPr>
            <a:r>
              <a:rPr lang="en-US" sz="4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BASO%: 1.44%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HGB: 141 g/L</a:t>
            </a:r>
          </a:p>
          <a:p>
            <a:pPr marL="0" indent="0">
              <a:buNone/>
            </a:pPr>
            <a:r>
              <a:rPr lang="en-US" sz="4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HCT: 0.429</a:t>
            </a:r>
          </a:p>
          <a:p>
            <a:pPr marL="0" indent="0">
              <a:buNone/>
            </a:pPr>
            <a:r>
              <a:rPr lang="en-US" sz="4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MCV: 83.2</a:t>
            </a:r>
          </a:p>
          <a:p>
            <a:pPr marL="0" indent="0">
              <a:buNone/>
            </a:pPr>
            <a:r>
              <a:rPr lang="en-US" sz="4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MCH: 27.4</a:t>
            </a:r>
          </a:p>
          <a:p>
            <a:pPr marL="0" indent="0">
              <a:buNone/>
            </a:pPr>
            <a:r>
              <a:rPr lang="en-US" sz="4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MCHC: 330</a:t>
            </a:r>
          </a:p>
          <a:p>
            <a:pPr marL="0" indent="0">
              <a:buNone/>
            </a:pPr>
            <a:r>
              <a:rPr lang="en-US" sz="4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RDW 13.7%</a:t>
            </a:r>
          </a:p>
          <a:p>
            <a:pPr marL="0" indent="0">
              <a:buNone/>
            </a:pPr>
            <a:endParaRPr lang="en-US" sz="4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PLT: 195 G/L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BF696E5-0CD5-8728-7344-EA9FD79B0018}"/>
              </a:ext>
            </a:extLst>
          </p:cNvPr>
          <p:cNvSpPr txBox="1">
            <a:spLocks/>
          </p:cNvSpPr>
          <p:nvPr/>
        </p:nvSpPr>
        <p:spPr>
          <a:xfrm>
            <a:off x="2012687" y="116205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máu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(11h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1/3/2023)</a:t>
            </a:r>
          </a:p>
        </p:txBody>
      </p:sp>
    </p:spTree>
    <p:extLst>
      <p:ext uri="{BB962C8B-B14F-4D97-AF65-F5344CB8AC3E}">
        <p14:creationId xmlns:p14="http://schemas.microsoft.com/office/powerpoint/2010/main" val="3048306212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 QUẢ CLS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31AA51-D6CB-D0E8-AAC1-9E199845A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38" y="1766454"/>
            <a:ext cx="10972800" cy="4456114"/>
          </a:xfrm>
        </p:spPr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máu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(11h 1/3/2023)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PT: 12.2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giây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INR: 0.88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APTT: 29.4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giây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Fibrinogen: 3.68 g/L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(11h 1/3/2023)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 141 mmol/L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 4.91 mmol/L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 104 mmol/L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2.54 mmol/L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764845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 QUẢ CLS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31AA51-D6CB-D0E8-AAC1-9E199845A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38" y="1766454"/>
            <a:ext cx="10972800" cy="4456114"/>
          </a:xfrm>
        </p:spPr>
        <p:txBody>
          <a:bodyPr numCol="2"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BUN: 19.13 mg/dL</a:t>
            </a:r>
          </a:p>
          <a:p>
            <a:pPr marL="0" indent="0">
              <a:buNone/>
            </a:pPr>
            <a:r>
              <a:rPr lang="en-US" sz="1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Creatinin</a:t>
            </a:r>
            <a:r>
              <a:rPr lang="en-US" sz="1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0.79 mg/dL</a:t>
            </a:r>
          </a:p>
          <a:p>
            <a:pPr marL="0" indent="0">
              <a:buNone/>
            </a:pPr>
            <a:r>
              <a:rPr lang="en-US" sz="1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=&gt;eGFR (CKD-EPI): 72</a:t>
            </a:r>
          </a:p>
          <a:p>
            <a:pPr marL="0" indent="0">
              <a:buNone/>
            </a:pPr>
            <a:r>
              <a:rPr lang="en-US" sz="1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AST: 44</a:t>
            </a:r>
          </a:p>
          <a:p>
            <a:pPr marL="0" indent="0">
              <a:buNone/>
            </a:pPr>
            <a:r>
              <a:rPr lang="en-US" sz="1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ALT: 25</a:t>
            </a:r>
          </a:p>
          <a:p>
            <a:pPr marL="0" indent="0">
              <a:buNone/>
            </a:pPr>
            <a:r>
              <a:rPr lang="en-US" sz="1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Bilirubin TP: 0.25 mg/dL</a:t>
            </a:r>
          </a:p>
          <a:p>
            <a:pPr marL="0" indent="0">
              <a:buNone/>
            </a:pPr>
            <a:r>
              <a:rPr lang="en-US" sz="1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Bilirubin TT: 0.036 mg/dL</a:t>
            </a:r>
          </a:p>
          <a:p>
            <a:pPr marL="0" indent="0">
              <a:buNone/>
            </a:pPr>
            <a:endParaRPr lang="en-US" sz="1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Glucose: 5.6 mmol/L</a:t>
            </a:r>
          </a:p>
          <a:p>
            <a:pPr marL="0" indent="0">
              <a:buNone/>
            </a:pPr>
            <a:r>
              <a:rPr lang="en-US" sz="1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Albumin: 40.4 g/L</a:t>
            </a:r>
          </a:p>
          <a:p>
            <a:pPr marL="0" indent="0">
              <a:buNone/>
            </a:pPr>
            <a:r>
              <a:rPr lang="en-US" sz="1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CEA: 0.51 ng/mL</a:t>
            </a:r>
          </a:p>
          <a:p>
            <a:pPr marL="0" indent="0">
              <a:buNone/>
            </a:pPr>
            <a:r>
              <a:rPr lang="en-US" sz="1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CA19-9: 13.4 U/mL</a:t>
            </a:r>
          </a:p>
          <a:p>
            <a:pPr marL="0" indent="0">
              <a:buNone/>
            </a:pPr>
            <a:endParaRPr lang="en-US" sz="1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BF696E5-0CD5-8728-7344-EA9FD79B0018}"/>
              </a:ext>
            </a:extLst>
          </p:cNvPr>
          <p:cNvSpPr txBox="1">
            <a:spLocks/>
          </p:cNvSpPr>
          <p:nvPr/>
        </p:nvSpPr>
        <p:spPr>
          <a:xfrm>
            <a:off x="2012687" y="116205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máu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(11h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1/3/2023)</a:t>
            </a:r>
          </a:p>
        </p:txBody>
      </p:sp>
    </p:spTree>
    <p:extLst>
      <p:ext uri="{BB962C8B-B14F-4D97-AF65-F5344CB8AC3E}">
        <p14:creationId xmlns:p14="http://schemas.microsoft.com/office/powerpoint/2010/main" val="1561045909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 QUẢ CLS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0A499-9E88-5BA0-81A3-885FD556E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85900"/>
            <a:ext cx="10972800" cy="445611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 Scan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bụng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chậu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cản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(15h 1/3/2023)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đường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+Gan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bờ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đều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ảnh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tổn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thương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Đường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giãn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đường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bên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ống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ống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trái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#10mm.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Ống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giãn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#18mm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đoạn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cuối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stent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đoạn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cuối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ống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xuống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tá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tràng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Tụy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thấy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bất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thường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Lách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thấy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bất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thường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Thận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niệu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+Nang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nhỏ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thận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phải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Đài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thận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bể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thận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niệu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bên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giãn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Mạch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máu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thấy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bất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thường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Hạch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hạch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Ghi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dày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nhẹ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mất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trúc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niêm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mạc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tá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tràng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vùng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Vater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rõ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khối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choán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chỗ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03887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 QUẢ CLS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DC7AA3-2F2D-A034-B19C-15718364A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75509"/>
            <a:ext cx="10972800" cy="458080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 Scan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ngực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cản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(14h 1/3/2023)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ngực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thường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Màng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phổi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thường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Phổi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Xơ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nhẹ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đáy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phổi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bên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Xẹp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nhẹ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thùy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lưỡi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phổi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trái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Nốt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kính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mờ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thùy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dưới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phổi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trái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d#6mm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Khí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phế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thường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thất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thường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 QUẢ CLS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DC7AA3-2F2D-A034-B19C-15718364A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75509"/>
            <a:ext cx="10972800" cy="458080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Nội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soi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dạ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dày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(8h 2/3/2023)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thường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Tâm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vị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đường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Z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răng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38cm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Phình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vị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niêm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mạc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thường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Thân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vị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thường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+Hang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môn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vị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thường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Môn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vị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tròn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bóp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tốt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Tá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tràng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soi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D2,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khối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dạng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chồi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sùi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ngay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nhú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Vater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thiết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090886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 QUẢ CLS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DC7AA3-2F2D-A034-B19C-15718364A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75509"/>
            <a:ext cx="10972800" cy="458080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phẫu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(9h 4/3/2023)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thượng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tuyến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tăng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sắp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xếp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dạng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ống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nhánh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ống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nhánh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lót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bởi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thượng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trụ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tế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bào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điển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tăng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sắc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đệm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thấm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viêm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tuyến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ảnh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loạn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cao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luận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Phù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tuyến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ống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nhánh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loạn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chưa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loại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trừ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carcinoma</a:t>
            </a:r>
          </a:p>
        </p:txBody>
      </p:sp>
    </p:spTree>
    <p:extLst>
      <p:ext uri="{BB962C8B-B14F-4D97-AF65-F5344CB8AC3E}">
        <p14:creationId xmlns:p14="http://schemas.microsoft.com/office/powerpoint/2010/main" val="2875639269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 QUẢ CLS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DC7AA3-2F2D-A034-B19C-15718364A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75509"/>
            <a:ext cx="10972800" cy="458080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Siêu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âm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TPTNT: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giới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hạn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thường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767138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CHẨN ĐOÁN XÁC ĐỊNH</a:t>
            </a:r>
          </a:p>
        </p:txBody>
      </p:sp>
      <p:sp>
        <p:nvSpPr>
          <p:cNvPr id="26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733975" y="1510854"/>
            <a:ext cx="10972800" cy="353935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700"/>
              </a:spcBef>
              <a:buSzTx/>
              <a:buNone/>
              <a:defRPr sz="3200"/>
            </a:lvl1pPr>
          </a:lstStyle>
          <a:p>
            <a:pPr algn="l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bóng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Vater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T1aNxM0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stent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ống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THA – ĐTĐ type 2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ĐIỀU TRỊ</a:t>
            </a:r>
          </a:p>
        </p:txBody>
      </p:sp>
      <p:sp>
        <p:nvSpPr>
          <p:cNvPr id="26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700293" y="1466705"/>
            <a:ext cx="10972801" cy="445611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trạng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BN: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da, albumin &gt;4g/dL,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máu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giới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hạn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thiếu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máu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đường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huyết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phẫu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thuật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cụ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Phẫu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cắt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khối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tá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tụy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kèm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nạo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hạch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II. 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Ý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NHẬP VIỆN</a:t>
            </a:r>
          </a:p>
        </p:txBody>
      </p:sp>
      <p:sp>
        <p:nvSpPr>
          <p:cNvPr id="19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451579" y="2121358"/>
            <a:ext cx="10972800" cy="445611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SzTx/>
              <a:buNone/>
              <a:defRPr sz="3600"/>
            </a:lvl1pPr>
          </a:lstStyle>
          <a:p>
            <a:pPr algn="l"/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hạ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sườn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phải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TIÊN LƯỢNG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700293" y="1466705"/>
            <a:ext cx="10972801" cy="445611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Tiên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gần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+BN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nữ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tuổi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THA, ĐTĐ type 2.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thận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đường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huyết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máu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Siêu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âm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ghi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bất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tắc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hết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stent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ống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=&gt;BN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chịu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cuộc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mổ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Yếu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tố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rò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tụy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trước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mổ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BMI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(&gt;25kg/m</a:t>
            </a:r>
            <a:r>
              <a:rPr lang="en-US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)=&gt;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tăng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rò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tụy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cẩn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thận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mổ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Tiên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+BN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bóng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Vater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tỷ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lệ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sống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còn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5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năm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39%,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10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năm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25%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38876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itle 1"/>
          <p:cNvSpPr txBox="1">
            <a:spLocks noGrp="1"/>
          </p:cNvSpPr>
          <p:nvPr>
            <p:ph type="title"/>
          </p:nvPr>
        </p:nvSpPr>
        <p:spPr>
          <a:xfrm>
            <a:off x="1655618" y="3429000"/>
            <a:ext cx="8880764" cy="70485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CẢM ƠN THẦY VÀ CÁC BẠN ĐÃ CHÚ Ý LẮNG NGHE</a:t>
            </a:r>
            <a:endParaRPr sz="6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47533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II. BỆNH SỬ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635EEE-7AEA-1B93-46EA-66765C729E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520988"/>
            <a:ext cx="10972800" cy="4456112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viện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4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tháng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BN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thấy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vàng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mắt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vàn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tiểu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sậm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màu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BN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sốt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bụng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chán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ăn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sụt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cân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Tình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trạng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tăng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dần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viện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tháng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BN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vàng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thân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mắt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bạc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màu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bắt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vùng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hạ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sườn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yếu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tố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khởi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liên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tục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mức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#4/10,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yếu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tố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tăng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giảm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kèm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sốt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rõ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nhiệt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=&gt;BN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khám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ở BV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Đà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Nẵng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chụp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CT scan. CĐ: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iêm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đường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sỏi+Sỏi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túi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cho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thuốc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nghị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chuyển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sang BV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phẫu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(BN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giữ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XN). </a:t>
            </a:r>
          </a:p>
          <a:p>
            <a:pPr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khám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ở BV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Dân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chẩn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đoán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nhú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vater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ERCP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stent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ống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phẫu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tuổi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Sau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10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hết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sốt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hết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đóng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khuôn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nước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tiểu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hạ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sườn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chất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tương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tái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khám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ở BV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Dân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siêu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âm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vi-V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II. BỆNH SỬ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635EEE-7AEA-1B93-46EA-66765C729E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402773"/>
            <a:ext cx="10972800" cy="445611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Siêu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âm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ổ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bụng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(9h50 26/12/2022):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-Gan: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bờ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đều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phản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âm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dày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đồng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nhất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Túi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xẹp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Đường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dãn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sỏi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Ống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d#10mm.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Khí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đường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ống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Stent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ống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chủ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Tụy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trúc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đồng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nhất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Ống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Wirsung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giãn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Lách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tĩnh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mạch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lách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dãn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Thận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sỏi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ứ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nước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Bàng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nước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tiểu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Dịch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ổ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bụng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775223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II. BỆNH SỬ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635EEE-7AEA-1B93-46EA-66765C729E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402773"/>
            <a:ext cx="10972800" cy="445611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just"/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chẩn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đoán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đường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ngoài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stent – men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thuốc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ngoại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trú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Esomeprazole 1v x 2 (U), L-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Ornithin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-L-aspartate 1v x 2 (U),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Ursodeoxycholic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acid 1v x 2 (U),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Banitase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1v x 2 (U). BN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nhà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uống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thuốc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thấy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đỡ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mức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đạu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giảm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còn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#2/10.</a:t>
            </a:r>
          </a:p>
          <a:p>
            <a:pPr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CNV 1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tháng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bắt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vùng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hạ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sườn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(P)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chất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tương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mức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#4/10,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cường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tăng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dần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sốt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đóng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khuôn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viện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#6/10=&gt;NV BV ĐHYD</a:t>
            </a:r>
          </a:p>
          <a:p>
            <a:pPr algn="just"/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quá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buồn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nôn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nôn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chán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ăn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sụt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cân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372894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II. BỆNH SỬ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635EEE-7AEA-1B93-46EA-66765C729E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583334"/>
            <a:ext cx="10972800" cy="44561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Tình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trạng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lúc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viện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just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BN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tỉnh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tiếp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xúc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tốt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Mạch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70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lần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phút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Nhiệt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36.2</a:t>
            </a:r>
            <a:r>
              <a:rPr lang="en-US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Nhịp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thở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18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lần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phút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Huyết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120/70mmHg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SpO2: 98%</a:t>
            </a:r>
          </a:p>
          <a:p>
            <a:pPr algn="just"/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Bụng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mềm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ấn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hạ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sườn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phải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11244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TIỀN CĂN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BCD28-BC40-AF54-502E-C643C7CED0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7527" y="1443028"/>
            <a:ext cx="9581311" cy="5164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16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28850" marR="0" indent="-40005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86050" marR="0" indent="-40005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143250" marR="0" indent="-40005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00450" marR="0" indent="-40005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57650" marR="0" indent="-40005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hangingPunct="1">
              <a:spcBef>
                <a:spcPts val="400"/>
              </a:spcBef>
              <a:buFontTx/>
              <a:buChar char="➢"/>
              <a:defRPr sz="2000"/>
            </a:pPr>
            <a:r>
              <a:rPr lang="vi-V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Bản thân:</a:t>
            </a:r>
          </a:p>
          <a:p>
            <a:pPr marL="0" indent="0" hangingPunct="1">
              <a:spcBef>
                <a:spcPts val="400"/>
              </a:spcBef>
              <a:buNone/>
              <a:defRPr sz="2000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Chưa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từng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trước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đây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hangingPunct="1">
              <a:spcBef>
                <a:spcPts val="400"/>
              </a:spcBef>
              <a:buNone/>
              <a:defRPr sz="2000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Nội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khoa:</a:t>
            </a:r>
          </a:p>
          <a:p>
            <a:pPr>
              <a:spcBef>
                <a:spcPts val="400"/>
              </a:spcBef>
              <a:defRPr sz="2000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 5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năm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Amlodipine 5mg 1v (u). HATB 120-130mmHg, HACN 160mmHg. </a:t>
            </a:r>
          </a:p>
          <a:p>
            <a:pPr>
              <a:spcBef>
                <a:spcPts val="400"/>
              </a:spcBef>
              <a:defRPr sz="2000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ĐTĐ type 2 5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năm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uống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thuốc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rõ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loại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400"/>
              </a:spcBef>
              <a:defRPr sz="2000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ghi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tiền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căn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nhiễm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VG B, C. </a:t>
            </a:r>
          </a:p>
          <a:p>
            <a:pPr>
              <a:spcBef>
                <a:spcPts val="400"/>
              </a:spcBef>
              <a:defRPr sz="2000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ghi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tiền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căn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viêm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tụy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cấp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mạn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sỏi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hangingPunct="1">
              <a:spcBef>
                <a:spcPts val="400"/>
              </a:spcBef>
              <a:buNone/>
              <a:defRPr sz="2000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Ngoại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khoa:</a:t>
            </a:r>
          </a:p>
          <a:p>
            <a:pPr>
              <a:spcBef>
                <a:spcPts val="400"/>
              </a:spcBef>
              <a:defRPr sz="2000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Chưa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ghi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tiền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căn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phẫu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thuật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hangingPunct="1">
              <a:spcBef>
                <a:spcPts val="400"/>
              </a:spcBef>
              <a:buNone/>
              <a:defRPr sz="2000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phụ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khoa:</a:t>
            </a:r>
          </a:p>
          <a:p>
            <a:pPr>
              <a:spcBef>
                <a:spcPts val="400"/>
              </a:spcBef>
              <a:defRPr sz="2000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PARA: 5005,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thường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defRPr sz="2000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mãn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hơn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năm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hangingPunct="1">
              <a:spcBef>
                <a:spcPts val="400"/>
              </a:spcBef>
              <a:buNone/>
              <a:defRPr sz="2000"/>
            </a:pPr>
            <a:endParaRPr lang="vi-V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TIỀN CĂN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BCD28-BC40-AF54-502E-C643C7CED0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73175" y="1536547"/>
            <a:ext cx="9137650" cy="5164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16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28850" marR="0" indent="-40005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86050" marR="0" indent="-40005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143250" marR="0" indent="-40005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00450" marR="0" indent="-40005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57650" marR="0" indent="-40005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40404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indent="0" hangingPunct="1">
              <a:spcBef>
                <a:spcPts val="400"/>
              </a:spcBef>
              <a:buNone/>
              <a:defRPr sz="2000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Thói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defRPr sz="2000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</a:t>
            </a:r>
            <a:r>
              <a:rPr lang="vi-V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ông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vi-V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rượu bia, không hút thuốc lá</a:t>
            </a:r>
          </a:p>
          <a:p>
            <a:pPr hangingPunct="1">
              <a:spcBef>
                <a:spcPts val="400"/>
              </a:spcBef>
              <a:defRPr sz="2000"/>
            </a:pPr>
            <a:r>
              <a:rPr lang="vi-V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 ghi nhân tiền căn dị ứng thuốc, thức ăn</a:t>
            </a:r>
          </a:p>
          <a:p>
            <a:pPr hangingPunct="1">
              <a:spcBef>
                <a:spcPts val="400"/>
              </a:spcBef>
              <a:buFontTx/>
              <a:buChar char="➢"/>
              <a:defRPr sz="2000"/>
            </a:pPr>
            <a:r>
              <a:rPr lang="vi-V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Gia đình: </a:t>
            </a:r>
          </a:p>
          <a:p>
            <a:pPr hangingPunct="1">
              <a:spcBef>
                <a:spcPts val="400"/>
              </a:spcBef>
              <a:buFont typeface="Arial"/>
              <a:buChar char="•"/>
              <a:defRPr sz="2000"/>
            </a:pPr>
            <a:r>
              <a:rPr lang="vi-V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Chưa ghi nhận tiền căn bệnh lý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đường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vú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mật</a:t>
            </a:r>
            <a:endParaRPr lang="vi-V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83211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PowerpointTemplate1">
  <a:themeElements>
    <a:clrScheme name="PowerpointTemplate1">
      <a:dk1>
        <a:srgbClr val="999999"/>
      </a:dk1>
      <a:lt1>
        <a:srgbClr val="006699"/>
      </a:lt1>
      <a:dk2>
        <a:srgbClr val="A7A7A7"/>
      </a:dk2>
      <a:lt2>
        <a:srgbClr val="535353"/>
      </a:lt2>
      <a:accent1>
        <a:srgbClr val="EDFAD2"/>
      </a:accent1>
      <a:accent2>
        <a:srgbClr val="EBF7FF"/>
      </a:accent2>
      <a:accent3>
        <a:srgbClr val="8F8F8F"/>
      </a:accent3>
      <a:accent4>
        <a:srgbClr val="005682"/>
      </a:accent4>
      <a:accent5>
        <a:srgbClr val="F4FCE5"/>
      </a:accent5>
      <a:accent6>
        <a:srgbClr val="D5E0E7"/>
      </a:accent6>
      <a:hlink>
        <a:srgbClr val="0000FF"/>
      </a:hlink>
      <a:folHlink>
        <a:srgbClr val="FF00FF"/>
      </a:folHlink>
    </a:clrScheme>
    <a:fontScheme name="PowerpointTemplate1">
      <a:majorFont>
        <a:latin typeface="Helvetica"/>
        <a:ea typeface="Helvetica"/>
        <a:cs typeface="Helvetica"/>
      </a:majorFont>
      <a:minorFont>
        <a:latin typeface="Verdana"/>
        <a:ea typeface="Verdana"/>
        <a:cs typeface="Verdana"/>
      </a:minorFont>
    </a:fontScheme>
    <a:fmtScheme name="Powerpoint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6699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6699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owerpointTemplate1">
  <a:themeElements>
    <a:clrScheme name="PowerpointTemplate1">
      <a:dk1>
        <a:srgbClr val="999999"/>
      </a:dk1>
      <a:lt1>
        <a:srgbClr val="006699"/>
      </a:lt1>
      <a:dk2>
        <a:srgbClr val="A7A7A7"/>
      </a:dk2>
      <a:lt2>
        <a:srgbClr val="535353"/>
      </a:lt2>
      <a:accent1>
        <a:srgbClr val="EDFAD2"/>
      </a:accent1>
      <a:accent2>
        <a:srgbClr val="EBF7FF"/>
      </a:accent2>
      <a:accent3>
        <a:srgbClr val="8F8F8F"/>
      </a:accent3>
      <a:accent4>
        <a:srgbClr val="005682"/>
      </a:accent4>
      <a:accent5>
        <a:srgbClr val="F4FCE5"/>
      </a:accent5>
      <a:accent6>
        <a:srgbClr val="D5E0E7"/>
      </a:accent6>
      <a:hlink>
        <a:srgbClr val="0000FF"/>
      </a:hlink>
      <a:folHlink>
        <a:srgbClr val="FF00FF"/>
      </a:folHlink>
    </a:clrScheme>
    <a:fontScheme name="PowerpointTemplate1">
      <a:majorFont>
        <a:latin typeface="Helvetica"/>
        <a:ea typeface="Helvetica"/>
        <a:cs typeface="Helvetica"/>
      </a:majorFont>
      <a:minorFont>
        <a:latin typeface="Verdana"/>
        <a:ea typeface="Verdana"/>
        <a:cs typeface="Verdana"/>
      </a:minorFont>
    </a:fontScheme>
    <a:fmtScheme name="Powerpoint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6699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6699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</TotalTime>
  <Words>2514</Words>
  <Application>Microsoft Office PowerPoint</Application>
  <PresentationFormat>Widescreen</PresentationFormat>
  <Paragraphs>261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Verdana</vt:lpstr>
      <vt:lpstr>PowerpointTemplate1</vt:lpstr>
      <vt:lpstr>BỆNH ÁN</vt:lpstr>
      <vt:lpstr>HÀNH CHÍNH</vt:lpstr>
      <vt:lpstr>II. LÝ DO NHẬP VIỆN</vt:lpstr>
      <vt:lpstr>II. BỆNH SỬ</vt:lpstr>
      <vt:lpstr>II. BỆNH SỬ</vt:lpstr>
      <vt:lpstr>II. BỆNH SỬ</vt:lpstr>
      <vt:lpstr>II. BỆNH SỬ</vt:lpstr>
      <vt:lpstr>TIỀN CĂN</vt:lpstr>
      <vt:lpstr>TIỀN CĂN</vt:lpstr>
      <vt:lpstr>LƯỢC QUA CÁC CƠ QUAN</vt:lpstr>
      <vt:lpstr>KHÁM LÂM SÀNG (9h 03/03/2023)</vt:lpstr>
      <vt:lpstr>KHÁM LÂM SÀNG (9H 03/03/2023)</vt:lpstr>
      <vt:lpstr>KHÁM LÂM SÀNG (9H 03/03/2023)</vt:lpstr>
      <vt:lpstr>TÓM TẮT BỆNH ÁN</vt:lpstr>
      <vt:lpstr>ĐẶT VẤN ĐỀ</vt:lpstr>
      <vt:lpstr>CHẨN ĐOÁN</vt:lpstr>
      <vt:lpstr>BIỆN LUẬN</vt:lpstr>
      <vt:lpstr>BIỆN LUẬN</vt:lpstr>
      <vt:lpstr>ĐỀ NGHỊ CLS</vt:lpstr>
      <vt:lpstr>KẾT QUẢ CLS</vt:lpstr>
      <vt:lpstr>KẾT QUẢ CLS</vt:lpstr>
      <vt:lpstr>KẾT QUẢ CLS</vt:lpstr>
      <vt:lpstr>KẾT QUẢ CLS</vt:lpstr>
      <vt:lpstr>KẾT QUẢ CLS</vt:lpstr>
      <vt:lpstr>KẾT QUẢ CLS</vt:lpstr>
      <vt:lpstr>KẾT QUẢ CLS</vt:lpstr>
      <vt:lpstr>KẾT QUẢ CLS</vt:lpstr>
      <vt:lpstr>CHẨN ĐOÁN XÁC ĐỊNH</vt:lpstr>
      <vt:lpstr>ĐIỀU TRỊ</vt:lpstr>
      <vt:lpstr>TIÊN LƯỢNG</vt:lpstr>
      <vt:lpstr>CẢM ƠN THẦY VÀ CÁC BẠN ĐÃ CHÚ Ý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GIAO BAN TUA TRỰC</dc:title>
  <cp:lastModifiedBy>Le Hoang An</cp:lastModifiedBy>
  <cp:revision>17</cp:revision>
  <dcterms:modified xsi:type="dcterms:W3CDTF">2023-03-06T18:19:08Z</dcterms:modified>
</cp:coreProperties>
</file>