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22"/>
  </p:notesMasterIdLst>
  <p:sldIdLst>
    <p:sldId id="581" r:id="rId2"/>
    <p:sldId id="582" r:id="rId3"/>
    <p:sldId id="583" r:id="rId4"/>
    <p:sldId id="584" r:id="rId5"/>
    <p:sldId id="585" r:id="rId6"/>
    <p:sldId id="597" r:id="rId7"/>
    <p:sldId id="598" r:id="rId8"/>
    <p:sldId id="629" r:id="rId9"/>
    <p:sldId id="616" r:id="rId10"/>
    <p:sldId id="587" r:id="rId11"/>
    <p:sldId id="589" r:id="rId12"/>
    <p:sldId id="590" r:id="rId13"/>
    <p:sldId id="624" r:id="rId14"/>
    <p:sldId id="633" r:id="rId15"/>
    <p:sldId id="621" r:id="rId16"/>
    <p:sldId id="622" r:id="rId17"/>
    <p:sldId id="605" r:id="rId18"/>
    <p:sldId id="634" r:id="rId19"/>
    <p:sldId id="593" r:id="rId20"/>
    <p:sldId id="573" r:id="rId21"/>
  </p:sldIdLst>
  <p:sldSz cx="9144000" cy="6858000" type="screen4x3"/>
  <p:notesSz cx="6858000" cy="9144000"/>
  <p:custDataLst>
    <p:tags r:id="rId23"/>
  </p:custDataLst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onganh947@gmail.com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78F"/>
    <a:srgbClr val="007DDA"/>
    <a:srgbClr val="25A2FF"/>
    <a:srgbClr val="33CC33"/>
    <a:srgbClr val="008AF2"/>
    <a:srgbClr val="0A0AB6"/>
    <a:srgbClr val="FFFFFF"/>
    <a:srgbClr val="130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>
      <p:cViewPr varScale="1">
        <p:scale>
          <a:sx n="81" d="100"/>
          <a:sy n="81" d="100"/>
        </p:scale>
        <p:origin x="1498" y="1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DB0F07-0940-7390-6A27-07131F623A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860336-11D0-19CB-7D49-3B02CB07CE0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63C151D-AEFD-4CBA-A915-4174CF0703F3}" type="datetimeFigureOut">
              <a:rPr lang="th-TH"/>
              <a:pPr>
                <a:defRPr/>
              </a:pPr>
              <a:t>27/02/66</a:t>
            </a:fld>
            <a:endParaRPr lang="th-TH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FB874BB-EEAC-79C0-428F-B233DF92C1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h-TH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CFF2173-24A9-D7B3-7E00-1C7B1967E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h-TH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F6268-97E0-8F06-C20F-76950FB8BD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B6FBE-4B69-98BC-5104-F74F2F96B6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78B76EC-F7DF-4001-8107-B0F1755AD1A0}" type="slidenum">
              <a:rPr lang="th-TH" altLang="vi-VN"/>
              <a:pPr/>
              <a:t>‹#›</a:t>
            </a:fld>
            <a:endParaRPr lang="th-TH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Cordia New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Cordia New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Cordia New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Cordia New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Cordia New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DA302F8-56B5-4230-63F1-1529611442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60325" y="0"/>
            <a:ext cx="9229725" cy="966788"/>
          </a:xfrm>
          <a:prstGeom prst="rect">
            <a:avLst/>
          </a:prstGeom>
          <a:solidFill>
            <a:srgbClr val="25A2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vi-VN" altLang="vi-VN" sz="900">
              <a:latin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3EC152-0B93-9094-6B1B-A403202D64C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2400" y="6451600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1400" i="1">
              <a:solidFill>
                <a:srgbClr val="000000"/>
              </a:solidFill>
            </a:endParaRPr>
          </a:p>
          <a:p>
            <a:pPr>
              <a:defRPr/>
            </a:pPr>
            <a:endParaRPr lang="en-US" altLang="en-US" sz="1400" i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76B332C-7F73-9C1D-D8E6-D9073FC4B3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1" fontAlgn="t" hangingPunct="1">
              <a:spcBef>
                <a:spcPct val="50000"/>
              </a:spcBef>
              <a:spcAft>
                <a:spcPts val="0"/>
              </a:spcAft>
              <a:defRPr b="1"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CEC51E8-E4EB-B351-0E8F-7CF7E8BA29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-4495800" y="5273675"/>
            <a:ext cx="3886200" cy="422275"/>
          </a:xfrm>
        </p:spPr>
        <p:txBody>
          <a:bodyPr/>
          <a:lstStyle>
            <a:lvl1pPr eaLnBrk="1" fontAlgn="t" hangingPunct="1">
              <a:spcBef>
                <a:spcPct val="50000"/>
              </a:spcBef>
              <a:spcAft>
                <a:spcPts val="0"/>
              </a:spcAft>
              <a:defRPr b="1"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4A17DBE-0040-8979-8885-4A74E0D4EF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3475038" y="64516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t" hangingPunct="1">
              <a:spcBef>
                <a:spcPct val="50000"/>
              </a:spcBef>
              <a:defRPr sz="1600">
                <a:ea typeface="Arial Unicode MS" pitchFamily="34" charset="-128"/>
              </a:defRPr>
            </a:lvl1pPr>
          </a:lstStyle>
          <a:p>
            <a:fld id="{1D8E57C9-EBF1-47F8-AF36-8DD738C701D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5114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F34FC9F-4E4F-73E8-69D1-B67D713CE82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60325" y="0"/>
            <a:ext cx="9229725" cy="966788"/>
          </a:xfrm>
          <a:prstGeom prst="rect">
            <a:avLst/>
          </a:prstGeom>
          <a:solidFill>
            <a:srgbClr val="25A2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vi-VN" altLang="vi-VN" sz="900">
              <a:latin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112E96-B946-A4E6-17CE-4BB91F2F98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2400" y="6451600"/>
            <a:ext cx="457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400" i="1">
                <a:solidFill>
                  <a:srgbClr val="000000"/>
                </a:solidFill>
              </a:rPr>
              <a:t>Tiếp cận bệnh nhân than phiền hậu môn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70" y="16669"/>
            <a:ext cx="8629650" cy="933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A068C-E243-377E-8E3A-06BAF51E4D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1" fontAlgn="t" hangingPunct="1">
              <a:spcBef>
                <a:spcPct val="50000"/>
              </a:spcBef>
              <a:spcAft>
                <a:spcPts val="0"/>
              </a:spcAft>
              <a:defRPr b="1"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BA5C8BE-DCD4-AD07-E9D1-B3461E652C1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3475038" y="64516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t" hangingPunct="1">
              <a:spcBef>
                <a:spcPct val="50000"/>
              </a:spcBef>
              <a:defRPr sz="1600">
                <a:ea typeface="Arial Unicode MS" pitchFamily="34" charset="-128"/>
              </a:defRPr>
            </a:lvl1pPr>
          </a:lstStyle>
          <a:p>
            <a:fld id="{F2E9538D-572A-40E4-A3B5-463E4174480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2423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949FB83-9865-E271-C78C-3F28127E4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7650" y="192088"/>
            <a:ext cx="86296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269A7F3-CBBB-D491-F5D8-F92BE8D58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981200"/>
            <a:ext cx="7315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4"/>
            <a:r>
              <a:rPr lang="en-US" altLang="en-US"/>
              <a:t>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D061038-AB42-CA03-015C-D0FA89EE125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24800" y="651827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base">
              <a:spcBef>
                <a:spcPct val="0"/>
              </a:spcBef>
              <a:defRPr sz="1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24/03/2020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65CD25A-6A43-09F4-58C0-BF816B5BD2B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81000" y="6553200"/>
            <a:ext cx="38862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spcBef>
                <a:spcPct val="0"/>
              </a:spcBef>
              <a:defRPr sz="1200" b="0" i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Tiếp cận bệnh nhân than phiền hậu môn </a:t>
            </a:r>
          </a:p>
        </p:txBody>
      </p:sp>
      <p:sp>
        <p:nvSpPr>
          <p:cNvPr id="1030" name="Rectangle 1">
            <a:extLst>
              <a:ext uri="{FF2B5EF4-FFF2-40B4-BE49-F238E27FC236}">
                <a16:creationId xmlns:a16="http://schemas.microsoft.com/office/drawing/2014/main" id="{E96F2422-AC09-0732-86AF-64BA623907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52388" y="85725"/>
            <a:ext cx="9229726" cy="966788"/>
          </a:xfrm>
          <a:prstGeom prst="rect">
            <a:avLst/>
          </a:prstGeom>
          <a:solidFill>
            <a:srgbClr val="25A2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vi-VN" altLang="vi-VN" sz="9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13" r:id="rId1"/>
    <p:sldLayoutId id="2147486014" r:id="rId2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Arial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Arial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Arial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Arial" charset="0"/>
          <a:ea typeface="MS PGothic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Arial" charset="0"/>
          <a:ea typeface="MS PGothic" pitchFamily="34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Arial" charset="0"/>
          <a:ea typeface="MS PGothic" pitchFamily="34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Arial" charset="0"/>
          <a:ea typeface="MS PGothic" pitchFamily="34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Arial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4"/>
        </a:buBlip>
        <a:defRPr sz="2400" b="1">
          <a:solidFill>
            <a:srgbClr val="FFFF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00202"/>
        </a:buClr>
        <a:buChar char="•"/>
        <a:defRPr sz="20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 Black" panose="020B0A04020102020204" pitchFamily="34" charset="0"/>
        <a:buChar char="–"/>
        <a:defRPr sz="20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I. HÀNH CHÍNH:</a:t>
            </a:r>
            <a:endParaRPr lang="vi-VN" altLang="vi-VN" sz="3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60289-B7CC-9984-40CF-91DDF2813878}"/>
              </a:ext>
            </a:extLst>
          </p:cNvPr>
          <p:cNvSpPr/>
          <p:nvPr/>
        </p:nvSpPr>
        <p:spPr>
          <a:xfrm>
            <a:off x="762000" y="1295400"/>
            <a:ext cx="8001000" cy="445583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11078F"/>
                </a:solidFill>
                <a:latin typeface="+mj-lt"/>
                <a:ea typeface="MS PGothic"/>
              </a:rPr>
              <a:t>Họ</a:t>
            </a: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+mj-lt"/>
                <a:ea typeface="MS PGothic"/>
              </a:rPr>
              <a:t>và</a:t>
            </a: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+mj-lt"/>
                <a:ea typeface="MS PGothic"/>
              </a:rPr>
              <a:t>tên</a:t>
            </a: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</a:rPr>
              <a:t>: </a:t>
            </a:r>
            <a:r>
              <a:rPr lang="en-GB" sz="2400" dirty="0" err="1">
                <a:solidFill>
                  <a:srgbClr val="11078F"/>
                </a:solidFill>
                <a:latin typeface="+mj-lt"/>
                <a:ea typeface="MS PGothic"/>
              </a:rPr>
              <a:t>Huỳnh</a:t>
            </a:r>
            <a:r>
              <a:rPr lang="en-GB" sz="2400" dirty="0">
                <a:solidFill>
                  <a:srgbClr val="11078F"/>
                </a:solidFill>
                <a:latin typeface="+mj-lt"/>
                <a:ea typeface="MS PGothic"/>
              </a:rPr>
              <a:t> Thanh T.   </a:t>
            </a:r>
            <a:r>
              <a:rPr lang="en-GB" sz="2400" dirty="0" err="1">
                <a:solidFill>
                  <a:srgbClr val="11078F"/>
                </a:solidFill>
                <a:latin typeface="+mj-lt"/>
                <a:ea typeface="MS PGothic"/>
              </a:rPr>
              <a:t>Mã</a:t>
            </a:r>
            <a:r>
              <a:rPr lang="en-GB" sz="2400" dirty="0">
                <a:solidFill>
                  <a:srgbClr val="11078F"/>
                </a:solidFill>
                <a:latin typeface="+mj-lt"/>
                <a:ea typeface="MS PGothic"/>
              </a:rPr>
              <a:t> BN: N23-0041855</a:t>
            </a:r>
            <a:endParaRPr lang="vi-VN" sz="2400" dirty="0">
              <a:solidFill>
                <a:srgbClr val="11078F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11078F"/>
                </a:solidFill>
                <a:latin typeface="+mj-lt"/>
              </a:rPr>
              <a:t>Giới</a:t>
            </a:r>
            <a:r>
              <a:rPr lang="en-US" sz="2400" dirty="0">
                <a:solidFill>
                  <a:srgbClr val="11078F"/>
                </a:solidFill>
                <a:latin typeface="+mj-lt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+mj-lt"/>
              </a:rPr>
              <a:t>tính</a:t>
            </a:r>
            <a:r>
              <a:rPr lang="en-US" sz="2400" dirty="0">
                <a:solidFill>
                  <a:srgbClr val="11078F"/>
                </a:solidFill>
                <a:latin typeface="+mj-lt"/>
              </a:rPr>
              <a:t>: </a:t>
            </a:r>
            <a:r>
              <a:rPr lang="en-GB" sz="2400" dirty="0" err="1">
                <a:solidFill>
                  <a:srgbClr val="11078F"/>
                </a:solidFill>
                <a:latin typeface="+mj-lt"/>
              </a:rPr>
              <a:t>Nữ</a:t>
            </a:r>
            <a:endParaRPr lang="en-US" sz="2400" dirty="0">
              <a:solidFill>
                <a:srgbClr val="11078F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11078F"/>
                </a:solidFill>
                <a:latin typeface="+mj-lt"/>
              </a:rPr>
              <a:t>Năm</a:t>
            </a:r>
            <a:r>
              <a:rPr lang="en-US" sz="2400" dirty="0">
                <a:solidFill>
                  <a:srgbClr val="11078F"/>
                </a:solidFill>
                <a:latin typeface="+mj-lt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+mj-lt"/>
              </a:rPr>
              <a:t>sinh</a:t>
            </a:r>
            <a:r>
              <a:rPr lang="en-US" sz="2400" dirty="0">
                <a:solidFill>
                  <a:srgbClr val="11078F"/>
                </a:solidFill>
                <a:latin typeface="+mj-lt"/>
              </a:rPr>
              <a:t>: 1980</a:t>
            </a:r>
            <a:r>
              <a:rPr lang="vi-VN" sz="2400" dirty="0">
                <a:solidFill>
                  <a:srgbClr val="11078F"/>
                </a:solidFill>
                <a:latin typeface="+mj-lt"/>
              </a:rPr>
              <a:t> (43 tuổi)</a:t>
            </a:r>
            <a:r>
              <a:rPr lang="en-US" sz="2400" dirty="0">
                <a:solidFill>
                  <a:srgbClr val="11078F"/>
                </a:solidFill>
                <a:latin typeface="+mj-lt"/>
              </a:rPr>
              <a:t>​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11078F"/>
                </a:solidFill>
                <a:latin typeface="+mj-lt"/>
                <a:ea typeface="MS PGothic"/>
              </a:rPr>
              <a:t>Địa</a:t>
            </a: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+mj-lt"/>
                <a:ea typeface="MS PGothic"/>
              </a:rPr>
              <a:t>chỉ</a:t>
            </a: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</a:rPr>
              <a:t>: Q11, TPHCM 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11078F"/>
                </a:solidFill>
                <a:latin typeface="+mj-lt"/>
                <a:ea typeface="MS PGothic"/>
              </a:rPr>
              <a:t>Nghề</a:t>
            </a: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+mj-lt"/>
                <a:ea typeface="MS PGothic"/>
              </a:rPr>
              <a:t>nghiệp</a:t>
            </a: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</a:rPr>
              <a:t>: </a:t>
            </a:r>
            <a:r>
              <a:rPr lang="en-US" sz="2400" dirty="0" err="1">
                <a:solidFill>
                  <a:srgbClr val="11078F"/>
                </a:solidFill>
                <a:latin typeface="+mj-lt"/>
                <a:ea typeface="MS PGothic"/>
              </a:rPr>
              <a:t>nội</a:t>
            </a: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+mj-lt"/>
                <a:ea typeface="MS PGothic"/>
              </a:rPr>
              <a:t>trợ</a:t>
            </a: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</a:rPr>
              <a:t> </a:t>
            </a:r>
            <a:endParaRPr lang="en-US" sz="2400" dirty="0">
              <a:solidFill>
                <a:srgbClr val="11078F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11078F"/>
                </a:solidFill>
                <a:latin typeface="+mj-lt"/>
              </a:rPr>
              <a:t>Ngày</a:t>
            </a:r>
            <a:r>
              <a:rPr lang="en-US" sz="2400" dirty="0">
                <a:solidFill>
                  <a:srgbClr val="11078F"/>
                </a:solidFill>
                <a:latin typeface="+mj-lt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+mj-lt"/>
              </a:rPr>
              <a:t>nhập</a:t>
            </a:r>
            <a:r>
              <a:rPr lang="en-US" sz="2400" dirty="0">
                <a:solidFill>
                  <a:srgbClr val="11078F"/>
                </a:solidFill>
                <a:latin typeface="+mj-lt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+mj-lt"/>
              </a:rPr>
              <a:t>viện</a:t>
            </a:r>
            <a:r>
              <a:rPr lang="en-US" sz="2400" dirty="0">
                <a:solidFill>
                  <a:srgbClr val="11078F"/>
                </a:solidFill>
                <a:latin typeface="+mj-lt"/>
              </a:rPr>
              <a:t>:</a:t>
            </a:r>
            <a:r>
              <a:rPr lang="vi-VN" sz="2400" dirty="0">
                <a:solidFill>
                  <a:srgbClr val="11078F"/>
                </a:solidFill>
                <a:latin typeface="+mj-lt"/>
              </a:rPr>
              <a:t> 0h30h ngày 23/02/2023 </a:t>
            </a:r>
            <a:r>
              <a:rPr lang="en-GB" sz="2400" dirty="0">
                <a:solidFill>
                  <a:srgbClr val="11078F"/>
                </a:solidFill>
                <a:latin typeface="+mj-lt"/>
              </a:rPr>
              <a:t>khoa </a:t>
            </a:r>
            <a:r>
              <a:rPr lang="en-GB" sz="2400" dirty="0" err="1">
                <a:solidFill>
                  <a:srgbClr val="11078F"/>
                </a:solidFill>
                <a:latin typeface="+mj-lt"/>
              </a:rPr>
              <a:t>cấp</a:t>
            </a:r>
            <a:r>
              <a:rPr lang="en-GB" sz="2400" dirty="0">
                <a:solidFill>
                  <a:srgbClr val="11078F"/>
                </a:solidFill>
                <a:latin typeface="+mj-lt"/>
              </a:rPr>
              <a:t> </a:t>
            </a:r>
            <a:r>
              <a:rPr lang="en-GB" sz="2400" dirty="0" err="1">
                <a:solidFill>
                  <a:srgbClr val="11078F"/>
                </a:solidFill>
                <a:latin typeface="+mj-lt"/>
              </a:rPr>
              <a:t>cứu</a:t>
            </a:r>
            <a:r>
              <a:rPr lang="en-GB" sz="2400" dirty="0">
                <a:solidFill>
                  <a:srgbClr val="11078F"/>
                </a:solidFill>
                <a:latin typeface="+mj-lt"/>
              </a:rPr>
              <a:t> BV DHYD TPHCM.</a:t>
            </a:r>
            <a:endParaRPr lang="en-US" sz="2400" dirty="0">
              <a:solidFill>
                <a:srgbClr val="11078F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  <a:defRPr/>
            </a:pPr>
            <a:endParaRPr lang="vi-VN" sz="2400" dirty="0">
              <a:solidFill>
                <a:srgbClr val="11078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816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VII. ĐẶT VẤN ĐỀ:</a:t>
            </a:r>
            <a:endParaRPr lang="vi-VN" altLang="vi-VN" sz="32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E9187C-6545-1492-66D5-3C1A504DBCAD}"/>
              </a:ext>
            </a:extLst>
          </p:cNvPr>
          <p:cNvSpPr/>
          <p:nvPr/>
        </p:nvSpPr>
        <p:spPr>
          <a:xfrm>
            <a:off x="228600" y="1295400"/>
            <a:ext cx="8610600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Ấn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đau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¼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trên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phải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vi-VN" sz="2400" b="1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Đau bụng quặn cơn vùng hạ</a:t>
            </a:r>
            <a:r>
              <a:rPr lang="en-US" sz="2400" b="1" dirty="0">
                <a:solidFill>
                  <a:srgbClr val="11078F"/>
                </a:solidFill>
                <a:latin typeface="+mj-lt"/>
                <a:ea typeface="MS PGothic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+mj-lt"/>
                <a:ea typeface="MS PGothic"/>
              </a:rPr>
              <a:t>sườn</a:t>
            </a:r>
            <a:r>
              <a:rPr lang="en-US" sz="2400" b="1" dirty="0">
                <a:solidFill>
                  <a:srgbClr val="11078F"/>
                </a:solidFill>
                <a:latin typeface="+mj-lt"/>
                <a:ea typeface="MS PGothic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+mj-lt"/>
                <a:ea typeface="MS PGothic"/>
              </a:rPr>
              <a:t>phải</a:t>
            </a:r>
            <a:r>
              <a:rPr lang="vi-VN" sz="2400" b="1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lan sau lưng</a:t>
            </a:r>
            <a:endParaRPr lang="en-US" sz="2400" b="1" dirty="0">
              <a:solidFill>
                <a:srgbClr val="11078F"/>
              </a:solidFill>
              <a:latin typeface="Arial"/>
              <a:cs typeface="Arial"/>
            </a:endParaRPr>
          </a:p>
          <a:p>
            <a:endParaRPr lang="en-US" sz="2400" b="1" dirty="0">
              <a:solidFill>
                <a:srgbClr val="11078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245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IX. CHẨN ĐOÁN:</a:t>
            </a:r>
            <a:endParaRPr lang="vi-VN" altLang="vi-VN" sz="3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60289-B7CC-9984-40CF-91DDF2813878}"/>
              </a:ext>
            </a:extLst>
          </p:cNvPr>
          <p:cNvSpPr/>
          <p:nvPr/>
        </p:nvSpPr>
        <p:spPr>
          <a:xfrm>
            <a:off x="381000" y="1295400"/>
            <a:ext cx="8382000" cy="445583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*CĐSB: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Viêm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túi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mật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cấp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do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sỏi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/ Thai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phụ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15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tuần</a:t>
            </a:r>
            <a:endParaRPr lang="en-US" sz="2400" b="1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*CĐPB: </a:t>
            </a:r>
          </a:p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Viêm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tuỵ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cấp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do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sỏi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/ Thai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phụ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15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tuần</a:t>
            </a:r>
            <a:endParaRPr lang="en-US" sz="2400" b="1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Viêm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đường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mật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cấp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do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sỏi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ống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mật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chủ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/ Thai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phụ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15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tuần</a:t>
            </a:r>
            <a:endParaRPr lang="en-US" sz="2400" b="1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rgbClr val="11078F"/>
                </a:solidFill>
                <a:latin typeface="Arial"/>
                <a:cs typeface="Arial"/>
              </a:rPr>
              <a:t>Viêm</a:t>
            </a:r>
            <a:r>
              <a:rPr lang="en-US" sz="2400" b="1" dirty="0">
                <a:solidFill>
                  <a:srgbClr val="11078F"/>
                </a:solidFill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cs typeface="Arial"/>
              </a:rPr>
              <a:t>đại</a:t>
            </a:r>
            <a:r>
              <a:rPr lang="en-US" sz="2400" b="1" dirty="0">
                <a:solidFill>
                  <a:srgbClr val="11078F"/>
                </a:solidFill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cs typeface="Arial"/>
              </a:rPr>
              <a:t>tràng</a:t>
            </a:r>
            <a:r>
              <a:rPr lang="en-US" sz="2400" b="1" dirty="0">
                <a:solidFill>
                  <a:srgbClr val="11078F"/>
                </a:solidFill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cs typeface="Arial"/>
              </a:rPr>
              <a:t>góc</a:t>
            </a:r>
            <a:r>
              <a:rPr lang="en-US" sz="2400" b="1" dirty="0">
                <a:solidFill>
                  <a:srgbClr val="11078F"/>
                </a:solidFill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cs typeface="Arial"/>
              </a:rPr>
              <a:t>gan</a:t>
            </a:r>
            <a:r>
              <a:rPr lang="en-US" sz="2400" b="1" dirty="0">
                <a:solidFill>
                  <a:srgbClr val="11078F"/>
                </a:solidFill>
                <a:latin typeface="Arial"/>
                <a:cs typeface="Arial"/>
              </a:rPr>
              <a:t>/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Thai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phụ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15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tuần</a:t>
            </a:r>
            <a:endParaRPr lang="en-US" sz="2400" b="1" dirty="0">
              <a:solidFill>
                <a:srgbClr val="11078F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rgbClr val="11078F"/>
                </a:solidFill>
                <a:latin typeface="Arial"/>
                <a:cs typeface="Arial"/>
              </a:rPr>
              <a:t>Viêm</a:t>
            </a:r>
            <a:r>
              <a:rPr lang="en-US" sz="2400" b="1" dirty="0">
                <a:solidFill>
                  <a:srgbClr val="11078F"/>
                </a:solidFill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cs typeface="Arial"/>
              </a:rPr>
              <a:t>túi</a:t>
            </a:r>
            <a:r>
              <a:rPr lang="en-US" sz="2400" b="1" dirty="0">
                <a:solidFill>
                  <a:srgbClr val="11078F"/>
                </a:solidFill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cs typeface="Arial"/>
              </a:rPr>
              <a:t>thừa</a:t>
            </a:r>
            <a:r>
              <a:rPr lang="en-US" sz="2400" b="1" dirty="0">
                <a:solidFill>
                  <a:srgbClr val="11078F"/>
                </a:solidFill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cs typeface="Arial"/>
              </a:rPr>
              <a:t>đại</a:t>
            </a:r>
            <a:r>
              <a:rPr lang="en-US" sz="2400" b="1" dirty="0">
                <a:solidFill>
                  <a:srgbClr val="11078F"/>
                </a:solidFill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cs typeface="Arial"/>
              </a:rPr>
              <a:t>tràng</a:t>
            </a:r>
            <a:r>
              <a:rPr lang="en-US" sz="2400" b="1" dirty="0">
                <a:solidFill>
                  <a:srgbClr val="11078F"/>
                </a:solidFill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cs typeface="Arial"/>
              </a:rPr>
              <a:t>góc</a:t>
            </a:r>
            <a:r>
              <a:rPr lang="en-US" sz="2400" b="1" dirty="0">
                <a:solidFill>
                  <a:srgbClr val="11078F"/>
                </a:solidFill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cs typeface="Arial"/>
              </a:rPr>
              <a:t>gan</a:t>
            </a:r>
            <a:r>
              <a:rPr lang="en-US" sz="2400" b="1" dirty="0">
                <a:solidFill>
                  <a:srgbClr val="11078F"/>
                </a:solidFill>
                <a:latin typeface="Arial"/>
                <a:cs typeface="Arial"/>
              </a:rPr>
              <a:t>/ 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Thai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phụ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15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tuần</a:t>
            </a:r>
            <a:endParaRPr lang="en-US" sz="2400" b="1" dirty="0">
              <a:solidFill>
                <a:srgbClr val="11078F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11078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020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X. ĐỀ NGHỊ CẬN LÂM SÀNG:</a:t>
            </a:r>
            <a:endParaRPr lang="vi-VN" altLang="vi-VN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FBDE8-E00A-6353-4111-E3907B4F6361}"/>
              </a:ext>
            </a:extLst>
          </p:cNvPr>
          <p:cNvSpPr txBox="1"/>
          <p:nvPr/>
        </p:nvSpPr>
        <p:spPr>
          <a:xfrm>
            <a:off x="533400" y="1203960"/>
            <a:ext cx="8991600" cy="412420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400" b="1" dirty="0">
                <a:solidFill>
                  <a:srgbClr val="11078F"/>
                </a:solidFill>
                <a:latin typeface="+mj-lt"/>
                <a:ea typeface="MS PGothic"/>
              </a:rPr>
              <a:t>CLS </a:t>
            </a:r>
            <a:r>
              <a:rPr lang="en-US" sz="2400" b="1" dirty="0" err="1">
                <a:solidFill>
                  <a:srgbClr val="11078F"/>
                </a:solidFill>
                <a:latin typeface="+mj-lt"/>
                <a:ea typeface="MS PGothic"/>
              </a:rPr>
              <a:t>chẩn</a:t>
            </a:r>
            <a:r>
              <a:rPr lang="en-US" sz="2400" b="1" dirty="0">
                <a:solidFill>
                  <a:srgbClr val="11078F"/>
                </a:solidFill>
                <a:latin typeface="+mj-lt"/>
                <a:ea typeface="MS PGothic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+mj-lt"/>
                <a:ea typeface="MS PGothic"/>
              </a:rPr>
              <a:t>đoán</a:t>
            </a:r>
            <a:r>
              <a:rPr lang="en-US" sz="2400" b="1" dirty="0">
                <a:solidFill>
                  <a:srgbClr val="11078F"/>
                </a:solidFill>
                <a:latin typeface="+mj-lt"/>
                <a:ea typeface="MS PGothic"/>
              </a:rPr>
              <a:t>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Calibri"/>
              <a:buChar char="-"/>
            </a:pPr>
            <a:r>
              <a:rPr lang="en-US" sz="2400" dirty="0" err="1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Siêu</a:t>
            </a: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âm</a:t>
            </a: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bụng</a:t>
            </a: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, MRCP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Calibri"/>
              <a:buChar char="-"/>
            </a:pP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CTM, CRP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Bilirubin TP, TT; AST, ALT, GGT, ALP </a:t>
            </a:r>
            <a:r>
              <a:rPr lang="en-US" sz="2400" dirty="0" err="1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máu</a:t>
            </a: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Lipase </a:t>
            </a:r>
            <a:r>
              <a:rPr lang="en-US" sz="2400" dirty="0" err="1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máu</a:t>
            </a:r>
            <a:endParaRPr lang="en-US" sz="2400" dirty="0">
              <a:solidFill>
                <a:srgbClr val="11078F"/>
              </a:solidFill>
              <a:latin typeface="+mj-lt"/>
              <a:ea typeface="MS PGothic"/>
              <a:cs typeface="Arial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Albumin </a:t>
            </a:r>
            <a:r>
              <a:rPr lang="en-US" sz="2400" dirty="0" err="1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máu</a:t>
            </a: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  <a:cs typeface="Arial"/>
              </a:rPr>
              <a:t>, KMĐM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</a:rPr>
              <a:t>-   Glucose </a:t>
            </a:r>
            <a:r>
              <a:rPr lang="en-US" sz="2400" dirty="0" err="1">
                <a:solidFill>
                  <a:srgbClr val="11078F"/>
                </a:solidFill>
                <a:latin typeface="+mj-lt"/>
                <a:ea typeface="MS PGothic"/>
              </a:rPr>
              <a:t>máu</a:t>
            </a: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</a:rPr>
              <a:t>, ECG</a:t>
            </a:r>
            <a:endParaRPr lang="en-US" sz="2400" dirty="0">
              <a:solidFill>
                <a:srgbClr val="11078F"/>
              </a:solidFill>
              <a:latin typeface="+mj-lt"/>
              <a:ea typeface="MS PGothic"/>
              <a:cs typeface="Arial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</a:rPr>
              <a:t>-   Creatinine, ion </a:t>
            </a:r>
            <a:r>
              <a:rPr lang="en-US" sz="2400" dirty="0" err="1">
                <a:solidFill>
                  <a:srgbClr val="11078F"/>
                </a:solidFill>
                <a:latin typeface="+mj-lt"/>
                <a:ea typeface="MS PGothic"/>
              </a:rPr>
              <a:t>đồ</a:t>
            </a: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</a:rPr>
              <a:t>, TPTNT</a:t>
            </a:r>
            <a:endParaRPr lang="en-US" sz="2400" dirty="0">
              <a:solidFill>
                <a:srgbClr val="11078F"/>
              </a:solidFill>
              <a:latin typeface="+mj-lt"/>
              <a:ea typeface="MS PGothic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518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XI. PHÂN TÍCH CẬN LÂM SÀNG:</a:t>
            </a:r>
            <a:endParaRPr lang="vi-VN" altLang="vi-VN" sz="3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04E9D-8B53-C0AF-B3B1-C0A0E7909E0F}"/>
              </a:ext>
            </a:extLst>
          </p:cNvPr>
          <p:cNvSpPr/>
          <p:nvPr/>
        </p:nvSpPr>
        <p:spPr>
          <a:xfrm>
            <a:off x="697555" y="1065879"/>
            <a:ext cx="8195761" cy="13234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GB" sz="20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Siêu</a:t>
            </a:r>
            <a:r>
              <a:rPr lang="en-GB" sz="20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GB" sz="20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âm</a:t>
            </a:r>
            <a:r>
              <a:rPr lang="en-GB" sz="20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GB" sz="20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bụng</a:t>
            </a:r>
            <a:r>
              <a:rPr lang="en-GB" sz="20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endParaRPr lang="vi-VN" sz="2000" b="1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vi-VN" sz="2000" b="1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vi-VN" sz="2000" b="1" dirty="0">
              <a:solidFill>
                <a:srgbClr val="11078F"/>
              </a:solidFill>
              <a:latin typeface="Arial"/>
              <a:ea typeface="MS PGothic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539EBD-558C-D177-DCF3-498B71295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607545"/>
            <a:ext cx="7564225" cy="502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5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XI. PHÂN TÍCH CẬN LÂM SÀNG:</a:t>
            </a:r>
            <a:endParaRPr lang="vi-VN" altLang="vi-VN" sz="3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04E9D-8B53-C0AF-B3B1-C0A0E7909E0F}"/>
              </a:ext>
            </a:extLst>
          </p:cNvPr>
          <p:cNvSpPr/>
          <p:nvPr/>
        </p:nvSpPr>
        <p:spPr>
          <a:xfrm>
            <a:off x="697555" y="1065879"/>
            <a:ext cx="8195761" cy="13234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20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2. MRCP</a:t>
            </a:r>
            <a:r>
              <a:rPr lang="en-GB" sz="20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endParaRPr lang="vi-VN" sz="2000" b="1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vi-VN" sz="2000" b="1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vi-VN" sz="2000" b="1" dirty="0">
              <a:solidFill>
                <a:srgbClr val="11078F"/>
              </a:solidFill>
              <a:latin typeface="Arial"/>
              <a:ea typeface="MS PGothic"/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703B93-1258-86F5-3C6E-062C8E72F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2667"/>
            <a:ext cx="9144000" cy="463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9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XI. PHÂN TÍCH CẬN LÂM SÀNG:</a:t>
            </a:r>
            <a:endParaRPr lang="vi-VN" altLang="vi-VN" sz="320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859AE5-1603-ED90-D294-9FDE23B98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000702"/>
              </p:ext>
            </p:extLst>
          </p:nvPr>
        </p:nvGraphicFramePr>
        <p:xfrm>
          <a:off x="2213854" y="1464459"/>
          <a:ext cx="3980688" cy="41692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9968">
                  <a:extLst>
                    <a:ext uri="{9D8B030D-6E8A-4147-A177-3AD203B41FA5}">
                      <a16:colId xmlns:a16="http://schemas.microsoft.com/office/drawing/2014/main" val="1759428669"/>
                    </a:ext>
                  </a:extLst>
                </a:gridCol>
                <a:gridCol w="1900720">
                  <a:extLst>
                    <a:ext uri="{9D8B030D-6E8A-4147-A177-3AD203B41FA5}">
                      <a16:colId xmlns:a16="http://schemas.microsoft.com/office/drawing/2014/main" val="2904586787"/>
                    </a:ext>
                  </a:extLst>
                </a:gridCol>
              </a:tblGrid>
              <a:tr h="463248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vi-VN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532703"/>
                  </a:ext>
                </a:extLst>
              </a:tr>
              <a:tr h="463248">
                <a:tc>
                  <a:txBody>
                    <a:bodyPr/>
                    <a:lstStyle/>
                    <a:p>
                      <a:r>
                        <a:rPr lang="vi-VN" b="1" dirty="0">
                          <a:latin typeface="Arial"/>
                          <a:cs typeface="Arial"/>
                        </a:rPr>
                        <a:t>WBC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b="1" dirty="0">
                          <a:latin typeface="Arial"/>
                          <a:cs typeface="Arial"/>
                        </a:rPr>
                        <a:t>12.8k/uL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344347"/>
                  </a:ext>
                </a:extLst>
              </a:tr>
              <a:tr h="463248">
                <a:tc>
                  <a:txBody>
                    <a:bodyPr/>
                    <a:lstStyle/>
                    <a:p>
                      <a:r>
                        <a:rPr lang="vi-VN" dirty="0">
                          <a:latin typeface="Arial"/>
                          <a:cs typeface="Arial"/>
                        </a:rPr>
                        <a:t>Neu%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b="0" dirty="0">
                          <a:latin typeface="Arial"/>
                          <a:cs typeface="Arial"/>
                        </a:rPr>
                        <a:t>72,7%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83786"/>
                  </a:ext>
                </a:extLst>
              </a:tr>
              <a:tr h="463248">
                <a:tc>
                  <a:txBody>
                    <a:bodyPr/>
                    <a:lstStyle/>
                    <a:p>
                      <a:r>
                        <a:rPr lang="vi-VN" dirty="0">
                          <a:latin typeface="Arial"/>
                          <a:cs typeface="Arial"/>
                        </a:rPr>
                        <a:t>Neu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b="0" dirty="0">
                          <a:latin typeface="Arial"/>
                          <a:cs typeface="Arial"/>
                        </a:rPr>
                        <a:t>9.3 k/uL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32711"/>
                  </a:ext>
                </a:extLst>
              </a:tr>
              <a:tr h="463248">
                <a:tc>
                  <a:txBody>
                    <a:bodyPr/>
                    <a:lstStyle/>
                    <a:p>
                      <a:r>
                        <a:rPr lang="vi-VN" dirty="0">
                          <a:latin typeface="Arial"/>
                          <a:cs typeface="Arial"/>
                        </a:rPr>
                        <a:t>PLT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b="0" dirty="0">
                          <a:latin typeface="Arial"/>
                          <a:cs typeface="Arial"/>
                        </a:rPr>
                        <a:t>336k/uL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379621"/>
                  </a:ext>
                </a:extLst>
              </a:tr>
              <a:tr h="463248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  <a:cs typeface="Arial"/>
                        </a:rPr>
                        <a:t>Hb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Arial"/>
                          <a:cs typeface="Arial"/>
                        </a:rPr>
                        <a:t>11.1 g/dL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087930"/>
                  </a:ext>
                </a:extLst>
              </a:tr>
              <a:tr h="463248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  <a:cs typeface="Arial"/>
                        </a:rPr>
                        <a:t>MCV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Arial"/>
                          <a:cs typeface="Arial"/>
                        </a:rPr>
                        <a:t>90.7fL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837490"/>
                  </a:ext>
                </a:extLst>
              </a:tr>
              <a:tr h="463248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  <a:cs typeface="Arial"/>
                        </a:rPr>
                        <a:t>MCHC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Arial"/>
                          <a:cs typeface="Arial"/>
                        </a:rPr>
                        <a:t>342 g/L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423979"/>
                  </a:ext>
                </a:extLst>
              </a:tr>
              <a:tr h="463248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  <a:cs typeface="Arial"/>
                        </a:rPr>
                        <a:t>CRP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>
                          <a:latin typeface="Arial"/>
                          <a:cs typeface="Arial"/>
                        </a:rPr>
                        <a:t>5.7 mg/L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975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70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XI. PHÂN TÍCH CẬN LÂM SÀNG:</a:t>
            </a:r>
            <a:endParaRPr lang="vi-VN" altLang="vi-VN" sz="3200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C5E6E1C3-4DBC-4991-7D78-D9612B0725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7284499"/>
              </p:ext>
            </p:extLst>
          </p:nvPr>
        </p:nvGraphicFramePr>
        <p:xfrm>
          <a:off x="1922189" y="1691382"/>
          <a:ext cx="5496706" cy="41046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66728">
                  <a:extLst>
                    <a:ext uri="{9D8B030D-6E8A-4147-A177-3AD203B41FA5}">
                      <a16:colId xmlns:a16="http://schemas.microsoft.com/office/drawing/2014/main" val="3027554357"/>
                    </a:ext>
                  </a:extLst>
                </a:gridCol>
                <a:gridCol w="2829978">
                  <a:extLst>
                    <a:ext uri="{9D8B030D-6E8A-4147-A177-3AD203B41FA5}">
                      <a16:colId xmlns:a16="http://schemas.microsoft.com/office/drawing/2014/main" val="2981348771"/>
                    </a:ext>
                  </a:extLst>
                </a:gridCol>
              </a:tblGrid>
              <a:tr h="447056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79621"/>
                  </a:ext>
                </a:extLst>
              </a:tr>
              <a:tr h="328901">
                <a:tc>
                  <a:txBody>
                    <a:bodyPr/>
                    <a:lstStyle/>
                    <a:p>
                      <a:r>
                        <a:rPr lang="vi-VN">
                          <a:latin typeface="Arial"/>
                          <a:cs typeface="Arial"/>
                        </a:rPr>
                        <a:t>Lipase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latin typeface="Arial"/>
                          <a:cs typeface="Arial"/>
                        </a:rPr>
                        <a:t>8.75 U/L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958573"/>
                  </a:ext>
                </a:extLst>
              </a:tr>
              <a:tr h="3289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>
                          <a:latin typeface="Arial"/>
                          <a:cs typeface="Arial"/>
                        </a:rPr>
                        <a:t>Bilirubin 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dirty="0">
                          <a:latin typeface="Arial"/>
                          <a:cs typeface="Arial"/>
                        </a:rPr>
                        <a:t>0.35 mg/dL</a:t>
                      </a:r>
                      <a:r>
                        <a:rPr lang="en-US" dirty="0">
                          <a:latin typeface="Arial"/>
                          <a:cs typeface="Arial"/>
                        </a:rPr>
                        <a:t>-&gt; 2.4mg/dL</a:t>
                      </a:r>
                      <a:endParaRPr lang="vi-VN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872103"/>
                  </a:ext>
                </a:extLst>
              </a:tr>
              <a:tr h="3289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>
                          <a:latin typeface="Arial"/>
                          <a:cs typeface="Arial"/>
                        </a:rPr>
                        <a:t>Bilirubin 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dirty="0">
                          <a:latin typeface="Arial"/>
                          <a:cs typeface="Arial"/>
                        </a:rPr>
                        <a:t>0.26 mg/dL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34628"/>
                  </a:ext>
                </a:extLst>
              </a:tr>
              <a:tr h="3289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>
                          <a:latin typeface="Arial"/>
                          <a:cs typeface="Arial"/>
                        </a:rPr>
                        <a:t>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dirty="0">
                          <a:latin typeface="Arial"/>
                          <a:cs typeface="Arial"/>
                        </a:rPr>
                        <a:t>50 U/L</a:t>
                      </a:r>
                      <a:r>
                        <a:rPr lang="en-US" dirty="0">
                          <a:latin typeface="Arial"/>
                          <a:cs typeface="Arial"/>
                        </a:rPr>
                        <a:t> -&gt; 44U/L</a:t>
                      </a:r>
                      <a:endParaRPr lang="vi-VN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875897"/>
                  </a:ext>
                </a:extLst>
              </a:tr>
              <a:tr h="3289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>
                          <a:latin typeface="Arial"/>
                          <a:cs typeface="Arial"/>
                        </a:rPr>
                        <a:t>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dirty="0">
                          <a:latin typeface="Arial"/>
                          <a:cs typeface="Arial"/>
                        </a:rPr>
                        <a:t>32 U/L</a:t>
                      </a:r>
                      <a:r>
                        <a:rPr lang="en-US" dirty="0">
                          <a:latin typeface="Arial"/>
                          <a:cs typeface="Arial"/>
                        </a:rPr>
                        <a:t> -&gt; 65 U/L</a:t>
                      </a:r>
                      <a:endParaRPr lang="vi-VN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89075"/>
                  </a:ext>
                </a:extLst>
              </a:tr>
              <a:tr h="3289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>
                          <a:latin typeface="Arial"/>
                          <a:cs typeface="Arial"/>
                        </a:rPr>
                        <a:t>GGT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vi-VN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631713"/>
                  </a:ext>
                </a:extLst>
              </a:tr>
              <a:tr h="328901">
                <a:tc>
                  <a:txBody>
                    <a:bodyPr/>
                    <a:lstStyle/>
                    <a:p>
                      <a:r>
                        <a:rPr lang="en-US">
                          <a:latin typeface="Arial"/>
                          <a:cs typeface="Arial"/>
                        </a:rPr>
                        <a:t>CRP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>
                          <a:latin typeface="Arial"/>
                          <a:cs typeface="Arial"/>
                        </a:rPr>
                        <a:t>16.4 mg/dL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247518"/>
                  </a:ext>
                </a:extLst>
              </a:tr>
              <a:tr h="32890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  <a:cs typeface="Arial"/>
                        </a:rPr>
                        <a:t>Creatinine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Arial"/>
                          <a:cs typeface="Arial"/>
                        </a:rPr>
                        <a:t>0.63 mg/dL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520646"/>
                  </a:ext>
                </a:extLst>
              </a:tr>
              <a:tr h="32890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  <a:cs typeface="Arial"/>
                        </a:rPr>
                        <a:t>Triglyceride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Arial"/>
                          <a:cs typeface="Arial"/>
                        </a:rPr>
                        <a:t>1.7 mmol/L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662560"/>
                  </a:ext>
                </a:extLst>
              </a:tr>
              <a:tr h="32890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  <a:cs typeface="Arial"/>
                        </a:rPr>
                        <a:t>INR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Arial"/>
                          <a:cs typeface="Arial"/>
                        </a:rPr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994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92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XII. CHẨN ĐOÁN XÁC ĐỊNH:</a:t>
            </a:r>
            <a:endParaRPr lang="vi-VN" altLang="vi-VN" sz="320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2C166993-9847-4111-8A5C-F3A2D7E5265B}"/>
              </a:ext>
            </a:extLst>
          </p:cNvPr>
          <p:cNvSpPr txBox="1">
            <a:spLocks/>
          </p:cNvSpPr>
          <p:nvPr/>
        </p:nvSpPr>
        <p:spPr bwMode="auto">
          <a:xfrm>
            <a:off x="-76200" y="598833"/>
            <a:ext cx="9601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9pPr>
          </a:lstStyle>
          <a:p>
            <a:endParaRPr lang="vi-VN" sz="2800" kern="0">
              <a:solidFill>
                <a:srgbClr val="11078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862235-B71C-ECD8-6725-F35EDFCEE359}"/>
              </a:ext>
            </a:extLst>
          </p:cNvPr>
          <p:cNvSpPr txBox="1"/>
          <p:nvPr/>
        </p:nvSpPr>
        <p:spPr>
          <a:xfrm>
            <a:off x="418512" y="1834033"/>
            <a:ext cx="8306976" cy="334784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A: </a:t>
            </a:r>
            <a:r>
              <a:rPr lang="en-US" sz="2400" b="1" dirty="0" err="1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Bạch</a:t>
            </a:r>
            <a:r>
              <a:rPr lang="en-US" sz="2400" b="1" dirty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b="1" dirty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10k/</a:t>
            </a:r>
            <a:r>
              <a:rPr lang="en-US" sz="2400" b="1" dirty="0" err="1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sz="2400" b="1" dirty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CRP &gt; 1mg/dL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B: Bilirubin TP &gt; 2mg/dL; ALT &gt; 1.5 ULN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 </a:t>
            </a:r>
            <a:r>
              <a:rPr lang="en-US" sz="2400" b="1" dirty="0" err="1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b="1" dirty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MRCP </a:t>
            </a:r>
            <a:r>
              <a:rPr lang="en-US" sz="2400" b="1" dirty="0" err="1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400" b="1" dirty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 b="1" dirty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giãn</a:t>
            </a:r>
            <a:r>
              <a:rPr lang="en-US" sz="2400" b="1" dirty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400" b="1" dirty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400" b="1" dirty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2400" b="1" dirty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</a:t>
            </a:r>
            <a:r>
              <a:rPr lang="en-US" sz="2400" b="1" dirty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b="1" dirty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sỏi</a:t>
            </a:r>
            <a:r>
              <a:rPr lang="en-US" sz="2400" b="1" dirty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400" b="1" dirty="0" err="1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ống</a:t>
            </a:r>
            <a:r>
              <a:rPr lang="en-US" sz="2400" b="1" dirty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</a:t>
            </a:r>
            <a:r>
              <a:rPr lang="en-US" sz="2400" b="1" dirty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sz="2400" b="1" dirty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ống</a:t>
            </a:r>
            <a:r>
              <a:rPr lang="en-US" sz="2400" b="1" dirty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400" b="1" dirty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endParaRPr lang="en-US" sz="2400" b="1" dirty="0">
              <a:solidFill>
                <a:srgbClr val="1107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2400" b="1" dirty="0" err="1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Viêm</a:t>
            </a:r>
            <a:r>
              <a:rPr lang="en-US" sz="2400" b="1" dirty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400" b="1" dirty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400" b="1" dirty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b="1" dirty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400" b="1" dirty="0" err="1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sỏi</a:t>
            </a:r>
            <a:endParaRPr lang="en-US" sz="2400" b="1" dirty="0">
              <a:solidFill>
                <a:srgbClr val="1107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b="1" dirty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WBC &gt; 12k =&gt; </a:t>
            </a:r>
            <a:r>
              <a:rPr lang="en-US" sz="2400" b="1" dirty="0" err="1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b="1" dirty="0">
                <a:solidFill>
                  <a:srgbClr val="110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II</a:t>
            </a:r>
          </a:p>
        </p:txBody>
      </p:sp>
    </p:spTree>
    <p:extLst>
      <p:ext uri="{BB962C8B-B14F-4D97-AF65-F5344CB8AC3E}">
        <p14:creationId xmlns:p14="http://schemas.microsoft.com/office/powerpoint/2010/main" val="163468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XII. CHẨN ĐOÁN XÁC ĐỊNH:</a:t>
            </a:r>
            <a:endParaRPr lang="vi-VN" altLang="vi-VN" sz="320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2C166993-9847-4111-8A5C-F3A2D7E5265B}"/>
              </a:ext>
            </a:extLst>
          </p:cNvPr>
          <p:cNvSpPr txBox="1">
            <a:spLocks/>
          </p:cNvSpPr>
          <p:nvPr/>
        </p:nvSpPr>
        <p:spPr bwMode="auto">
          <a:xfrm>
            <a:off x="-76200" y="598833"/>
            <a:ext cx="9601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66"/>
                </a:solidFill>
                <a:latin typeface="Arial" charset="0"/>
                <a:ea typeface="MS PGothic" pitchFamily="34" charset="-128"/>
              </a:defRPr>
            </a:lvl9pPr>
          </a:lstStyle>
          <a:p>
            <a:endParaRPr lang="vi-VN" sz="2800" kern="0">
              <a:solidFill>
                <a:srgbClr val="11078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862235-B71C-ECD8-6725-F35EDFCEE359}"/>
              </a:ext>
            </a:extLst>
          </p:cNvPr>
          <p:cNvSpPr txBox="1"/>
          <p:nvPr/>
        </p:nvSpPr>
        <p:spPr>
          <a:xfrm>
            <a:off x="418512" y="1834033"/>
            <a:ext cx="8306976" cy="113184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Viêm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đường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mật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cấp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grad 2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theo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TOKYO GUIDELINES 2018 do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sỏi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ống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mật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chủ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/ Thai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phụ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15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tuần</a:t>
            </a:r>
            <a:endParaRPr lang="en-US" sz="2400" b="1" dirty="0">
              <a:solidFill>
                <a:srgbClr val="1107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16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XIII. ĐIỀU TRỊ</a:t>
            </a:r>
            <a:endParaRPr lang="vi-VN" altLang="vi-VN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0D99F6-C706-6B17-E817-AA85A0F87D73}"/>
              </a:ext>
            </a:extLst>
          </p:cNvPr>
          <p:cNvSpPr txBox="1"/>
          <p:nvPr/>
        </p:nvSpPr>
        <p:spPr>
          <a:xfrm>
            <a:off x="163193" y="1606050"/>
            <a:ext cx="8782844" cy="22398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Mở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ống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mật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chủ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lấy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sỏi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+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dẫn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lưu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Kehr</a:t>
            </a:r>
            <a:endParaRPr lang="en-US" sz="2400" b="1" dirty="0">
              <a:solidFill>
                <a:srgbClr val="1107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Kháng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sinh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:</a:t>
            </a:r>
            <a:endParaRPr lang="en-US" sz="2400" b="1" dirty="0">
              <a:solidFill>
                <a:srgbClr val="1107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Bacsulfo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 TTM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mỗi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12h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trong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thời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gian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7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ngày</a:t>
            </a:r>
            <a:endParaRPr lang="en-US" sz="2400" b="1" dirty="0">
              <a:solidFill>
                <a:srgbClr val="1107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sz="2400" b="1" dirty="0">
              <a:solidFill>
                <a:srgbClr val="1107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97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II. LÍ DO NHẬP VIỆN:</a:t>
            </a:r>
            <a:endParaRPr lang="vi-VN" altLang="vi-VN" sz="3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60289-B7CC-9984-40CF-91DDF2813878}"/>
              </a:ext>
            </a:extLst>
          </p:cNvPr>
          <p:cNvSpPr/>
          <p:nvPr/>
        </p:nvSpPr>
        <p:spPr>
          <a:xfrm>
            <a:off x="533400" y="1461427"/>
            <a:ext cx="8001000" cy="65883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dirty="0">
                <a:solidFill>
                  <a:srgbClr val="11078F"/>
                </a:solidFill>
                <a:latin typeface="+mj-lt"/>
              </a:rPr>
              <a:t>Đau hạ </a:t>
            </a:r>
            <a:r>
              <a:rPr lang="en-US" sz="2800" dirty="0" err="1">
                <a:solidFill>
                  <a:srgbClr val="11078F"/>
                </a:solidFill>
                <a:latin typeface="+mj-lt"/>
                <a:ea typeface="MS PGothic"/>
              </a:rPr>
              <a:t>sườn</a:t>
            </a:r>
            <a:r>
              <a:rPr lang="en-US" sz="2800" dirty="0">
                <a:solidFill>
                  <a:srgbClr val="11078F"/>
                </a:solidFill>
                <a:latin typeface="+mj-lt"/>
                <a:ea typeface="MS PGothic"/>
              </a:rPr>
              <a:t> </a:t>
            </a:r>
            <a:r>
              <a:rPr lang="en-US" sz="2800" dirty="0" err="1">
                <a:solidFill>
                  <a:srgbClr val="11078F"/>
                </a:solidFill>
                <a:latin typeface="+mj-lt"/>
                <a:ea typeface="MS PGothic"/>
              </a:rPr>
              <a:t>phải</a:t>
            </a:r>
            <a:r>
              <a:rPr lang="vi-VN" dirty="0">
                <a:solidFill>
                  <a:srgbClr val="11078F"/>
                </a:solidFill>
                <a:latin typeface="+mj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6566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8" name="Picture 4">
            <a:extLst>
              <a:ext uri="{FF2B5EF4-FFF2-40B4-BE49-F238E27FC236}">
                <a16:creationId xmlns:a16="http://schemas.microsoft.com/office/drawing/2014/main" id="{CC1EBB85-B163-2519-CF83-52796F611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9144000" cy="494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D6AC3C-39ED-0A02-13B0-15C1AE4AC9AC}"/>
              </a:ext>
            </a:extLst>
          </p:cNvPr>
          <p:cNvSpPr/>
          <p:nvPr/>
        </p:nvSpPr>
        <p:spPr bwMode="auto">
          <a:xfrm>
            <a:off x="-76200" y="381000"/>
            <a:ext cx="9296400" cy="1600200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A574E5-DFDA-465B-634B-33AC77B21BF1}"/>
              </a:ext>
            </a:extLst>
          </p:cNvPr>
          <p:cNvSpPr txBox="1"/>
          <p:nvPr/>
        </p:nvSpPr>
        <p:spPr>
          <a:xfrm>
            <a:off x="152400" y="9906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1" u="none" strike="noStrike" cap="none" normalizeH="0" baseline="0">
                <a:ln>
                  <a:noFill/>
                </a:ln>
                <a:solidFill>
                  <a:srgbClr val="11078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  <a:t>Cảm ơn Thầy và các bạn đã lắng nghe!</a:t>
            </a:r>
            <a:endParaRPr kumimoji="0" lang="vi-VN" sz="4000" b="0" i="1" u="none" strike="noStrike" cap="none" normalizeH="0" baseline="0">
              <a:ln>
                <a:noFill/>
              </a:ln>
              <a:solidFill>
                <a:srgbClr val="11078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III. BỆNH SỬ:</a:t>
            </a:r>
            <a:endParaRPr lang="vi-VN" altLang="vi-VN" sz="3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60289-B7CC-9984-40CF-91DDF2813878}"/>
              </a:ext>
            </a:extLst>
          </p:cNvPr>
          <p:cNvSpPr/>
          <p:nvPr/>
        </p:nvSpPr>
        <p:spPr>
          <a:xfrm>
            <a:off x="99203" y="920120"/>
            <a:ext cx="9060611" cy="521604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	Ngày nhập viện, BN đau bụng quặn cơn vùng </a:t>
            </a:r>
            <a:r>
              <a:rPr lang="en-US" sz="2400" dirty="0" err="1">
                <a:solidFill>
                  <a:srgbClr val="11078F"/>
                </a:solidFill>
                <a:latin typeface="+mj-lt"/>
                <a:ea typeface="MS PGothic"/>
              </a:rPr>
              <a:t>hạ</a:t>
            </a: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+mj-lt"/>
                <a:ea typeface="MS PGothic"/>
              </a:rPr>
              <a:t>sườn</a:t>
            </a: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+mj-lt"/>
                <a:ea typeface="MS PGothic"/>
              </a:rPr>
              <a:t>phải</a:t>
            </a:r>
            <a:r>
              <a:rPr lang="vi-VN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lan ra sau lưng, mức độ 3/10, đau kéo dài khoảng 15p, không liên quan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bữa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vi-VN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ăn,</a:t>
            </a:r>
            <a:r>
              <a:rPr lang="vi-VN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không có yếu tố tăng giảm đau. BN không buồn nôn, không nôn, không sốt, không ợ hơi, không ợ chua, không vàng da, tiểu vàng trong khoảng 1,5 L/ngày, tiêu phân vàng đóng khuôn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.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Tối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ngày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nhập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viện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BN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đau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bụng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với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tính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chất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tương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tự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nhưng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cường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độ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đau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dữ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dội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nên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nhập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BV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Hùng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Vương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rồi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chuyển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cấp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cứu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BV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Đại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học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Y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Dược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.</a:t>
            </a:r>
            <a:endParaRPr lang="en-GB" sz="2400" dirty="0">
              <a:solidFill>
                <a:srgbClr val="11078F"/>
              </a:solidFill>
              <a:latin typeface="Arial"/>
              <a:ea typeface="Tahoma"/>
              <a:cs typeface="Arial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	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Sinh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hiệu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lúc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nhập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viện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: BN 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tỉnh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tiếp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xúc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tốt</a:t>
            </a:r>
            <a:endParaRPr lang="en-GB" sz="2400" dirty="0">
              <a:solidFill>
                <a:srgbClr val="11078F"/>
              </a:solidFill>
              <a:latin typeface="Arial"/>
              <a:ea typeface="Tahoma"/>
              <a:cs typeface="Arial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	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Mạch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: 90 l/p; 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Huyết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áp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120/80mmHg; 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Nhịp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thở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18 l/p;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	SpO2 98%. 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Chiều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cao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: 157cm; 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Cân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</a:t>
            </a:r>
            <a:r>
              <a:rPr lang="en-GB" sz="2400" dirty="0" err="1">
                <a:solidFill>
                  <a:srgbClr val="11078F"/>
                </a:solidFill>
                <a:latin typeface="Arial"/>
                <a:ea typeface="Tahoma"/>
                <a:cs typeface="Arial"/>
              </a:rPr>
              <a:t>nặng</a:t>
            </a:r>
            <a:r>
              <a:rPr lang="en-GB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 56kg</a:t>
            </a:r>
            <a:endParaRPr lang="vi-VN" sz="2400" dirty="0">
              <a:solidFill>
                <a:srgbClr val="11078F"/>
              </a:solidFill>
              <a:latin typeface="Arial"/>
              <a:ea typeface="Tahoma"/>
              <a:cs typeface="Arial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vi-VN" sz="2400" dirty="0">
              <a:solidFill>
                <a:srgbClr val="11078F"/>
              </a:solidFill>
              <a:latin typeface="Arial"/>
              <a:ea typeface="Tahom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63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IV. TIỀN CĂN:</a:t>
            </a:r>
            <a:endParaRPr lang="vi-VN" altLang="vi-VN" sz="3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60289-B7CC-9984-40CF-91DDF2813878}"/>
              </a:ext>
            </a:extLst>
          </p:cNvPr>
          <p:cNvSpPr/>
          <p:nvPr/>
        </p:nvSpPr>
        <p:spPr>
          <a:xfrm>
            <a:off x="762000" y="1295400"/>
            <a:ext cx="8001000" cy="452431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Nội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khoa</a:t>
            </a:r>
          </a:p>
          <a:p>
            <a:pPr marL="342900" indent="-342900">
              <a:buChar char="-"/>
            </a:pP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Chưa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ghi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nhận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tiền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căn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đau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bụng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thượng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vị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trước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đây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.</a:t>
            </a:r>
          </a:p>
          <a:p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-  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Chưa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ghi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nhận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tiền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căn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viêm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dạ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dày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đái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tháo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đường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tăng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huyết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áp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ung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thư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hay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các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bệnh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lí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nội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khoa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khác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2.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Ngoại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khoa</a:t>
            </a:r>
          </a:p>
          <a:p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-   BN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chưa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ghi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nhận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tiền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căn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phẫu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thuật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</a:p>
          <a:p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3.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Sản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khoa:</a:t>
            </a:r>
            <a:endParaRPr lang="en-US" sz="2400" b="1" dirty="0">
              <a:solidFill>
                <a:srgbClr val="1107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alibri"/>
              <a:buChar char="-"/>
            </a:pP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PARA: 3003,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sinh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thường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đủ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tháng</a:t>
            </a:r>
            <a:endParaRPr lang="en-US" sz="2400" dirty="0">
              <a:solidFill>
                <a:srgbClr val="1107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alibri"/>
              <a:buChar char="-"/>
            </a:pP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Đang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mang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01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thai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15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tuần</a:t>
            </a:r>
            <a:endParaRPr lang="en-US" sz="2400" dirty="0">
              <a:solidFill>
                <a:srgbClr val="1107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1107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3540" indent="-383540">
              <a:buChar char="-"/>
            </a:pPr>
            <a:endParaRPr lang="en-US" sz="2400" dirty="0">
              <a:solidFill>
                <a:srgbClr val="1107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11078F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00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IV. TIỀN CĂN:</a:t>
            </a:r>
            <a:endParaRPr lang="vi-VN" altLang="vi-VN" sz="3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60289-B7CC-9984-40CF-91DDF2813878}"/>
              </a:ext>
            </a:extLst>
          </p:cNvPr>
          <p:cNvSpPr/>
          <p:nvPr/>
        </p:nvSpPr>
        <p:spPr>
          <a:xfrm>
            <a:off x="762000" y="1295400"/>
            <a:ext cx="8001000" cy="39130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4. 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Dị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ứng</a:t>
            </a:r>
            <a:endParaRPr lang="en-US" sz="2400" b="1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 marL="383540" indent="-383540">
              <a:lnSpc>
                <a:spcPct val="150000"/>
              </a:lnSpc>
              <a:buFont typeface="Calibri" panose="020B0503020102020204" pitchFamily="34" charset="0"/>
              <a:buChar char="-"/>
            </a:pPr>
            <a:r>
              <a:rPr lang="en-US" sz="2400" dirty="0" err="1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Chưa</a:t>
            </a:r>
            <a:r>
              <a:rPr lang="en-US" sz="2400" dirty="0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ghi</a:t>
            </a:r>
            <a:r>
              <a:rPr lang="en-US" sz="2400" dirty="0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nhận</a:t>
            </a:r>
            <a:r>
              <a:rPr lang="en-US" sz="2400" dirty="0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tiền</a:t>
            </a:r>
            <a:r>
              <a:rPr lang="en-US" sz="2400" dirty="0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căn</a:t>
            </a:r>
            <a:r>
              <a:rPr lang="en-US" sz="2400" dirty="0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dị</a:t>
            </a:r>
            <a:r>
              <a:rPr lang="en-US" sz="2400" dirty="0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ứng</a:t>
            </a:r>
            <a:r>
              <a:rPr lang="en-US" sz="2400" dirty="0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thuốc</a:t>
            </a:r>
            <a:r>
              <a:rPr lang="en-US" sz="2400" dirty="0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 hay </a:t>
            </a:r>
            <a:r>
              <a:rPr lang="en-US" sz="2400" dirty="0" err="1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thức</a:t>
            </a:r>
            <a:r>
              <a:rPr lang="en-US" sz="2400" dirty="0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ăn</a:t>
            </a:r>
            <a:endParaRPr lang="en-US" sz="2400" dirty="0">
              <a:solidFill>
                <a:srgbClr val="11078F"/>
              </a:solidFill>
              <a:latin typeface="Arial" panose="020B0604020202020204" pitchFamily="34" charset="0"/>
              <a:ea typeface="MS PGothic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5. 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Thói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quen</a:t>
            </a:r>
            <a:endParaRPr lang="en-US" sz="2400" b="1" dirty="0">
              <a:solidFill>
                <a:srgbClr val="11078F"/>
              </a:solidFill>
              <a:latin typeface="Arial"/>
              <a:ea typeface="+mn-lt"/>
              <a:cs typeface="Arial"/>
            </a:endParaRPr>
          </a:p>
          <a:p>
            <a:pPr marL="383540" indent="-383540">
              <a:lnSpc>
                <a:spcPct val="150000"/>
              </a:lnSpc>
              <a:buFont typeface="Calibri" panose="020B0503020102020204" pitchFamily="34" charset="0"/>
              <a:buChar char="-"/>
            </a:pPr>
            <a:r>
              <a:rPr lang="en-US" sz="2400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Không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hút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thuốc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lá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,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không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uống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rượu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bia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6. Gia 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đình</a:t>
            </a:r>
            <a:endParaRPr lang="en-US" sz="2400" b="1" dirty="0">
              <a:solidFill>
                <a:srgbClr val="11078F"/>
              </a:solidFill>
              <a:latin typeface="Arial"/>
              <a:ea typeface="+mn-lt"/>
              <a:cs typeface="Arial"/>
            </a:endParaRPr>
          </a:p>
          <a:p>
            <a:pPr marL="383540" indent="-383540">
              <a:lnSpc>
                <a:spcPct val="150000"/>
              </a:lnSpc>
              <a:buFont typeface="Calibri" panose="020B0503020102020204" pitchFamily="34" charset="0"/>
              <a:buChar char="-"/>
            </a:pPr>
            <a:r>
              <a:rPr lang="en-US" sz="2400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Chưa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ghi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nhận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tiền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căn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ung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thư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đường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tiêu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+mn-lt"/>
                <a:cs typeface="Arial"/>
              </a:rPr>
              <a:t>hóa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+mn-lt"/>
                <a:cs typeface="Arial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rgbClr val="11078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729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V. KHÁM LÂM SÀNG:</a:t>
            </a:r>
            <a:endParaRPr lang="vi-VN" altLang="vi-VN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22112-DDC9-4307-B675-FD4B9C80552F}"/>
              </a:ext>
            </a:extLst>
          </p:cNvPr>
          <p:cNvSpPr txBox="1"/>
          <p:nvPr/>
        </p:nvSpPr>
        <p:spPr>
          <a:xfrm>
            <a:off x="228600" y="1066800"/>
            <a:ext cx="7500937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i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7h30 </a:t>
            </a:r>
            <a:r>
              <a:rPr lang="en-US" sz="2400" i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ngày</a:t>
            </a:r>
            <a:r>
              <a:rPr lang="en-US" sz="2400" i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 24/02/2023 </a:t>
            </a:r>
          </a:p>
          <a:p>
            <a:endParaRPr lang="vi-VN" sz="2400" i="1" dirty="0">
              <a:solidFill>
                <a:srgbClr val="11078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65045-31EE-AA1A-1CAD-6F7A001BF44F}"/>
              </a:ext>
            </a:extLst>
          </p:cNvPr>
          <p:cNvSpPr txBox="1"/>
          <p:nvPr/>
        </p:nvSpPr>
        <p:spPr>
          <a:xfrm>
            <a:off x="228600" y="1752600"/>
            <a:ext cx="8686800" cy="452431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14350" indent="-514350">
              <a:buAutoNum type="arabicPeriod"/>
            </a:pP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Tổng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quát</a:t>
            </a:r>
            <a:endParaRPr lang="en-US" sz="2400" b="1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 marL="383540" indent="-383540">
              <a:buFontTx/>
              <a:buChar char="-"/>
            </a:pP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Bệnh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nhân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tỉnh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tiếp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xúc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tốt</a:t>
            </a:r>
            <a:endParaRPr lang="en-US" sz="2400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 marL="383540" indent="-383540">
              <a:buFontTx/>
              <a:buChar char="-"/>
            </a:pP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Sinh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hiệu</a:t>
            </a:r>
            <a:endParaRPr lang="en-US" sz="2400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       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Mạch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 80 l/p           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Nhịp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thở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18 l/p    </a:t>
            </a:r>
            <a:endParaRPr lang="en-US" sz="2400" dirty="0">
              <a:solidFill>
                <a:srgbClr val="11078F"/>
              </a:solidFill>
              <a:latin typeface="Arial"/>
              <a:cs typeface="Arial"/>
            </a:endParaRPr>
          </a:p>
          <a:p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       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Huyết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áp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: 110/70 mmHg</a:t>
            </a:r>
          </a:p>
          <a:p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        SpO2: 98%           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Nhiệt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độ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: 37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độ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C</a:t>
            </a:r>
          </a:p>
          <a:p>
            <a:pPr marL="383540" indent="-383540">
              <a:buFont typeface="Franklin Gothic Book"/>
              <a:buChar char="■"/>
            </a:pP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CN: 57 kg, CC 157 cm –&gt; BMI: 22,72 kg/m2 </a:t>
            </a:r>
          </a:p>
          <a:p>
            <a:pPr marL="383540" indent="-383540">
              <a:buFontTx/>
              <a:buChar char="-"/>
            </a:pP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Niêm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hồng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kết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mạc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mắt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không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vàng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.</a:t>
            </a:r>
          </a:p>
          <a:p>
            <a:pPr marL="383540" indent="-383540">
              <a:buFontTx/>
              <a:buChar char="-"/>
            </a:pP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Hạch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ngoại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biên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không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sờ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chạm</a:t>
            </a:r>
            <a:endParaRPr lang="en-US" sz="2400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 marL="383540" indent="-383540">
              <a:buFontTx/>
              <a:buChar char="-"/>
            </a:pP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Không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dấu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xuất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huyết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da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niêm</a:t>
            </a:r>
            <a:endParaRPr lang="en-US" sz="2400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 marL="383540" indent="-383540">
              <a:buFontTx/>
              <a:buChar char="-"/>
            </a:pP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Không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phù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rgbClr val="11078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437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V. KHÁM LÂM SÀNG:</a:t>
            </a:r>
            <a:endParaRPr lang="vi-VN" altLang="vi-VN" sz="3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65045-31EE-AA1A-1CAD-6F7A001BF44F}"/>
              </a:ext>
            </a:extLst>
          </p:cNvPr>
          <p:cNvSpPr txBox="1"/>
          <p:nvPr/>
        </p:nvSpPr>
        <p:spPr>
          <a:xfrm>
            <a:off x="228600" y="1143000"/>
            <a:ext cx="8686800" cy="563231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2.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Cơ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quan</a:t>
            </a:r>
            <a:endParaRPr lang="en-US" sz="2400" b="1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 marL="457200" indent="-457200">
              <a:buAutoNum type="alphaLcPeriod"/>
            </a:pPr>
            <a:r>
              <a:rPr lang="en-US" sz="2400" b="1" i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Lồng</a:t>
            </a:r>
            <a:r>
              <a:rPr lang="en-US" sz="2400" b="1" i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i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ngực</a:t>
            </a:r>
            <a:r>
              <a:rPr lang="en-US" sz="2400" b="1" i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: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không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sao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mạch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không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THBH</a:t>
            </a:r>
            <a:endParaRPr lang="en-US" sz="2400" dirty="0">
              <a:solidFill>
                <a:srgbClr val="11078F"/>
              </a:solidFill>
              <a:latin typeface="Arial"/>
              <a:cs typeface="Arial"/>
            </a:endParaRPr>
          </a:p>
          <a:p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+ Tim: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không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ổ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đập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bất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thường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mỏm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tim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KLS V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đường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trung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đòn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 (T), T1, T2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đều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rõ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tần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số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 80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lần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/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phút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không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âm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thổi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bất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thường</a:t>
            </a:r>
            <a:endParaRPr lang="en-US" sz="2400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+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Phổi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: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gõ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trong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khắp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phổi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không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rale,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âm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phế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bào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êm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dịu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hai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phế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trường</a:t>
            </a:r>
            <a:endParaRPr lang="en-US" sz="2400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b.   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Bụng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  </a:t>
            </a:r>
          </a:p>
          <a:p>
            <a:pPr marL="383540" indent="-383540">
              <a:buFont typeface="Franklin Gothic Book"/>
              <a:buChar char="-"/>
            </a:pP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Bụng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không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 THBH,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không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sẹo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mổ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cũ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.</a:t>
            </a:r>
            <a:endParaRPr lang="en-US" sz="2400" dirty="0">
              <a:solidFill>
                <a:srgbClr val="11078F"/>
              </a:solidFill>
              <a:latin typeface="Arial"/>
              <a:cs typeface="Arial"/>
            </a:endParaRPr>
          </a:p>
          <a:p>
            <a:pPr marL="383540" indent="-383540">
              <a:buFont typeface="Franklin Gothic Book"/>
              <a:buChar char="-"/>
            </a:pP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Nhu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động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ruột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 8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lần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/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phút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âm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sắc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bình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thường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.</a:t>
            </a:r>
          </a:p>
          <a:p>
            <a:pPr marL="383540" indent="-383540">
              <a:buFont typeface="Franklin Gothic Book"/>
              <a:buChar char="-"/>
            </a:pP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Gõ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trong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khắp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bụng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.</a:t>
            </a:r>
          </a:p>
          <a:p>
            <a:pPr marL="383540" indent="-383540">
              <a:buFont typeface="Franklin Gothic Book"/>
              <a:buChar char="-"/>
            </a:pP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Ấn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đau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¼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trên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phải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không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đề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kháng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thành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bụng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phản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ứng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dội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(-)</a:t>
            </a:r>
          </a:p>
          <a:p>
            <a:pPr marL="383540" indent="-383540">
              <a:buFont typeface="Franklin Gothic Book"/>
              <a:buChar char="-"/>
            </a:pP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Gan,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lách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không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sờ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chạm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. Rung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gan</a:t>
            </a:r>
            <a:r>
              <a:rPr lang="en-US" sz="240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(-),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ấn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kẽ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sườn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(-).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Chạm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thận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(-)</a:t>
            </a:r>
          </a:p>
        </p:txBody>
      </p:sp>
    </p:spTree>
    <p:extLst>
      <p:ext uri="{BB962C8B-B14F-4D97-AF65-F5344CB8AC3E}">
        <p14:creationId xmlns:p14="http://schemas.microsoft.com/office/powerpoint/2010/main" val="120881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V. KHÁM LÂM SÀNG:</a:t>
            </a:r>
            <a:endParaRPr lang="vi-VN" altLang="vi-VN" sz="3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65045-31EE-AA1A-1CAD-6F7A001BF44F}"/>
              </a:ext>
            </a:extLst>
          </p:cNvPr>
          <p:cNvSpPr txBox="1"/>
          <p:nvPr/>
        </p:nvSpPr>
        <p:spPr>
          <a:xfrm>
            <a:off x="228600" y="1143000"/>
            <a:ext cx="8686800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2.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Cơ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quan</a:t>
            </a:r>
            <a:endParaRPr lang="en-US" sz="2400" b="1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c.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Khám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b="1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phụ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khoa</a:t>
            </a:r>
          </a:p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Âm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hộ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âm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đạo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bình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thường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không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xuất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huyết</a:t>
            </a:r>
            <a:endParaRPr lang="en-US" sz="2400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Cổ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tử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cung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láng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đóng</a:t>
            </a:r>
            <a:endParaRPr lang="en-US" sz="2400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489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D37A1D-3F81-A5F7-B88A-FEB342CA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2000"/>
          </a:xfrm>
        </p:spPr>
        <p:txBody>
          <a:bodyPr/>
          <a:lstStyle/>
          <a:p>
            <a:r>
              <a:rPr lang="en-US" altLang="vi-VN" sz="3200"/>
              <a:t>VI. TÓM TẮT BỆNH ÁN:</a:t>
            </a:r>
            <a:endParaRPr lang="vi-VN" altLang="vi-VN" sz="3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60289-B7CC-9984-40CF-91DDF2813878}"/>
              </a:ext>
            </a:extLst>
          </p:cNvPr>
          <p:cNvSpPr/>
          <p:nvPr/>
        </p:nvSpPr>
        <p:spPr>
          <a:xfrm>
            <a:off x="228600" y="1295400"/>
            <a:ext cx="8763000" cy="452431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Thai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phụ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01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thai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15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tuần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43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tuổi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PARA: 3003,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nhập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viện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vì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đau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bụng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hạ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sườn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phải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bệnh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1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ngày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qua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hỏi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bệnh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và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thăm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khám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ghi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nhận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:</a:t>
            </a:r>
          </a:p>
          <a:p>
            <a:r>
              <a:rPr lang="en-US" sz="2400" b="1" i="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*TCCN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:   </a:t>
            </a:r>
            <a:endParaRPr lang="en-US" sz="2400" dirty="0">
              <a:solidFill>
                <a:srgbClr val="11078F"/>
              </a:solidFill>
              <a:latin typeface="Arial"/>
              <a:ea typeface="MS PGothic"/>
              <a:cs typeface="Arial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Đau bụng quặn cơn vùng hạ</a:t>
            </a: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+mj-lt"/>
                <a:ea typeface="MS PGothic"/>
              </a:rPr>
              <a:t>sườn</a:t>
            </a:r>
            <a:r>
              <a:rPr lang="en-US" sz="2400" dirty="0">
                <a:solidFill>
                  <a:srgbClr val="11078F"/>
                </a:solidFill>
                <a:latin typeface="+mj-lt"/>
                <a:ea typeface="MS PGothic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+mj-lt"/>
                <a:ea typeface="MS PGothic"/>
              </a:rPr>
              <a:t>phải</a:t>
            </a:r>
            <a:r>
              <a:rPr lang="vi-VN" sz="2400" dirty="0">
                <a:solidFill>
                  <a:srgbClr val="11078F"/>
                </a:solidFill>
                <a:latin typeface="Arial"/>
                <a:ea typeface="Tahoma"/>
                <a:cs typeface="Arial"/>
              </a:rPr>
              <a:t>, lan sau lưng.</a:t>
            </a:r>
          </a:p>
          <a:p>
            <a:pPr marL="10795" lvl="1"/>
            <a:r>
              <a:rPr lang="en-US" sz="2400" b="1" i="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*TCTT</a:t>
            </a:r>
            <a:r>
              <a:rPr lang="en-US" sz="2400" b="1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:   </a:t>
            </a:r>
            <a:endParaRPr lang="en-US" dirty="0"/>
          </a:p>
          <a:p>
            <a:pPr marL="10795" lvl="1"/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	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Ấn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đau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¼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trên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 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phải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không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đề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kháng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thành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bụng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,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phản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ứng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</a:t>
            </a:r>
            <a:r>
              <a:rPr lang="en-US" sz="2400" dirty="0" err="1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dội</a:t>
            </a:r>
            <a:r>
              <a:rPr lang="en-US" sz="2400" dirty="0">
                <a:solidFill>
                  <a:srgbClr val="11078F"/>
                </a:solidFill>
                <a:latin typeface="Arial"/>
                <a:ea typeface="MS PGothic"/>
                <a:cs typeface="Arial"/>
              </a:rPr>
              <a:t> (-)</a:t>
            </a:r>
            <a:endParaRPr lang="en-US" sz="2400" dirty="0">
              <a:solidFill>
                <a:srgbClr val="11078F"/>
              </a:solidFill>
              <a:latin typeface="Arial"/>
              <a:cs typeface="Arial"/>
            </a:endParaRPr>
          </a:p>
          <a:p>
            <a:endParaRPr lang="en-US" sz="2400" dirty="0">
              <a:solidFill>
                <a:srgbClr val="11078F"/>
              </a:solidFill>
              <a:latin typeface="Arial"/>
              <a:cs typeface="Arial"/>
            </a:endParaRPr>
          </a:p>
          <a:p>
            <a:pPr marL="457200" lvl="1"/>
            <a:endParaRPr lang="en-US" sz="2400" dirty="0">
              <a:solidFill>
                <a:srgbClr val="11078F"/>
              </a:solidFill>
              <a:latin typeface="Arial"/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1078F"/>
              </a:solidFill>
              <a:latin typeface="Franklin Gothic Book"/>
              <a:cs typeface="Calibri" panose="020F0502020204030204" pitchFamily="34" charset="0"/>
            </a:endParaRPr>
          </a:p>
          <a:p>
            <a:endParaRPr lang="en-US" sz="2400" dirty="0">
              <a:solidFill>
                <a:srgbClr val="11078F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60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3.1.3337"/>
  <p:tag name="PPTVERSION" val="15"/>
  <p:tag name="TPOS" val="2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1106</Words>
  <Application>Microsoft Office PowerPoint</Application>
  <PresentationFormat>On-screen Show (4:3)</PresentationFormat>
  <Paragraphs>140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Calibri</vt:lpstr>
      <vt:lpstr>Franklin Gothic Book</vt:lpstr>
      <vt:lpstr>Times New Roman</vt:lpstr>
      <vt:lpstr>Wingdings</vt:lpstr>
      <vt:lpstr>Blank Presentation</vt:lpstr>
      <vt:lpstr>I. HÀNH CHÍNH:</vt:lpstr>
      <vt:lpstr>II. LÍ DO NHẬP VIỆN:</vt:lpstr>
      <vt:lpstr>III. BỆNH SỬ:</vt:lpstr>
      <vt:lpstr>IV. TIỀN CĂN:</vt:lpstr>
      <vt:lpstr>IV. TIỀN CĂN:</vt:lpstr>
      <vt:lpstr>V. KHÁM LÂM SÀNG:</vt:lpstr>
      <vt:lpstr>V. KHÁM LÂM SÀNG:</vt:lpstr>
      <vt:lpstr>V. KHÁM LÂM SÀNG:</vt:lpstr>
      <vt:lpstr>VI. TÓM TẮT BỆNH ÁN:</vt:lpstr>
      <vt:lpstr>VII. ĐẶT VẤN ĐỀ:</vt:lpstr>
      <vt:lpstr>IX. CHẨN ĐOÁN:</vt:lpstr>
      <vt:lpstr>X. ĐỀ NGHỊ CẬN LÂM SÀNG:</vt:lpstr>
      <vt:lpstr>XI. PHÂN TÍCH CẬN LÂM SÀNG:</vt:lpstr>
      <vt:lpstr>XI. PHÂN TÍCH CẬN LÂM SÀNG:</vt:lpstr>
      <vt:lpstr>XI. PHÂN TÍCH CẬN LÂM SÀNG:</vt:lpstr>
      <vt:lpstr>XI. PHÂN TÍCH CẬN LÂM SÀNG:</vt:lpstr>
      <vt:lpstr>XII. CHẨN ĐOÁN XÁC ĐỊNH:</vt:lpstr>
      <vt:lpstr>XII. CHẨN ĐOÁN XÁC ĐỊNH:</vt:lpstr>
      <vt:lpstr>XIII. ĐIỀU TRỊ</vt:lpstr>
      <vt:lpstr>PowerPoint Presentation</vt:lpstr>
    </vt:vector>
  </TitlesOfParts>
  <Company>Ramathibodi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Understanding and Management of GERD</dc:title>
  <dc:creator>Duc Quach</dc:creator>
  <cp:lastModifiedBy>Phat Tran - Y17</cp:lastModifiedBy>
  <cp:revision>32</cp:revision>
  <dcterms:created xsi:type="dcterms:W3CDTF">2013-08-13T16:42:05Z</dcterms:created>
  <dcterms:modified xsi:type="dcterms:W3CDTF">2023-02-26T23:37:42Z</dcterms:modified>
</cp:coreProperties>
</file>