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3RVv5C/4RkRhkWQN0HfRxYzF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981895cff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1981895c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5f4aa3e6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15f4aa3e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f4aa3e6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15f4aa3e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828800" y="2755900"/>
            <a:ext cx="9499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Times New Roman"/>
              <a:buNone/>
              <a:defRPr sz="3600" b="1">
                <a:solidFill>
                  <a:srgbClr val="595959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3623733" y="3657600"/>
            <a:ext cx="826346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None/>
              <a:defRPr>
                <a:solidFill>
                  <a:srgbClr val="7F7F7F"/>
                </a:solidFill>
              </a:defRPr>
            </a:lvl1pPr>
            <a:lvl2pPr marL="914400" lvl="1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–"/>
              <a:defRPr>
                <a:solidFill>
                  <a:srgbClr val="7F7F7F"/>
                </a:solidFill>
              </a:defRPr>
            </a:lvl2pPr>
            <a:lvl3pPr marL="1371600" lvl="2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•"/>
              <a:defRPr>
                <a:solidFill>
                  <a:srgbClr val="7F7F7F"/>
                </a:solidFill>
              </a:defRPr>
            </a:lvl3pPr>
            <a:lvl4pPr marL="1828800" lvl="3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–"/>
              <a:defRPr>
                <a:solidFill>
                  <a:srgbClr val="7F7F7F"/>
                </a:solidFill>
              </a:defRPr>
            </a:lvl4pPr>
            <a:lvl5pPr marL="2286000" lvl="4" indent="-406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Times New Roman"/>
              <a:buChar char="»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11300459" y="63960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">
  <p:cSld name="Title and Content 0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  <a:defRPr>
                <a:solidFill>
                  <a:srgbClr val="FFFFFF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  <a:defRPr>
                <a:solidFill>
                  <a:srgbClr val="FFFFFF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  <a:defRPr>
                <a:solidFill>
                  <a:srgbClr val="FFFFFF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–"/>
              <a:defRPr>
                <a:solidFill>
                  <a:srgbClr val="FFFFFF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»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grpSp>
        <p:nvGrpSpPr>
          <p:cNvPr id="47" name="Google Shape;47;p32"/>
          <p:cNvGrpSpPr/>
          <p:nvPr/>
        </p:nvGrpSpPr>
        <p:grpSpPr>
          <a:xfrm>
            <a:off x="837496" y="1689693"/>
            <a:ext cx="10516397" cy="60998"/>
            <a:chOff x="-77" y="-1"/>
            <a:chExt cx="10516396" cy="60996"/>
          </a:xfrm>
        </p:grpSpPr>
        <p:sp>
          <p:nvSpPr>
            <p:cNvPr id="48" name="Google Shape;48;p32"/>
            <p:cNvSpPr/>
            <p:nvPr/>
          </p:nvSpPr>
          <p:spPr>
            <a:xfrm>
              <a:off x="-77" y="144"/>
              <a:ext cx="10516180" cy="60810"/>
            </a:xfrm>
            <a:custGeom>
              <a:avLst/>
              <a:gdLst/>
              <a:ahLst/>
              <a:cxnLst/>
              <a:rect l="l" t="t" r="r" b="b"/>
              <a:pathLst>
                <a:path w="21599" h="14270" extrusionOk="0">
                  <a:moveTo>
                    <a:pt x="1" y="4713"/>
                  </a:moveTo>
                  <a:cubicBezTo>
                    <a:pt x="475" y="8082"/>
                    <a:pt x="684" y="9733"/>
                    <a:pt x="1135" y="4713"/>
                  </a:cubicBezTo>
                  <a:cubicBezTo>
                    <a:pt x="1586" y="-307"/>
                    <a:pt x="1566" y="1349"/>
                    <a:pt x="1837" y="4713"/>
                  </a:cubicBezTo>
                  <a:cubicBezTo>
                    <a:pt x="2108" y="8078"/>
                    <a:pt x="2962" y="1076"/>
                    <a:pt x="3619" y="4713"/>
                  </a:cubicBezTo>
                  <a:cubicBezTo>
                    <a:pt x="4276" y="8350"/>
                    <a:pt x="4338" y="6421"/>
                    <a:pt x="4753" y="4713"/>
                  </a:cubicBezTo>
                  <a:cubicBezTo>
                    <a:pt x="5167" y="3005"/>
                    <a:pt x="5636" y="526"/>
                    <a:pt x="5886" y="4713"/>
                  </a:cubicBezTo>
                  <a:cubicBezTo>
                    <a:pt x="6137" y="8901"/>
                    <a:pt x="6872" y="6640"/>
                    <a:pt x="7668" y="4713"/>
                  </a:cubicBezTo>
                  <a:cubicBezTo>
                    <a:pt x="8465" y="2787"/>
                    <a:pt x="8235" y="3972"/>
                    <a:pt x="8586" y="4713"/>
                  </a:cubicBezTo>
                  <a:cubicBezTo>
                    <a:pt x="8937" y="5455"/>
                    <a:pt x="9726" y="8824"/>
                    <a:pt x="10368" y="4713"/>
                  </a:cubicBezTo>
                  <a:cubicBezTo>
                    <a:pt x="11010" y="603"/>
                    <a:pt x="11630" y="542"/>
                    <a:pt x="12150" y="4713"/>
                  </a:cubicBezTo>
                  <a:cubicBezTo>
                    <a:pt x="12669" y="8885"/>
                    <a:pt x="12958" y="11836"/>
                    <a:pt x="13499" y="4713"/>
                  </a:cubicBezTo>
                  <a:cubicBezTo>
                    <a:pt x="14041" y="-2409"/>
                    <a:pt x="14599" y="2454"/>
                    <a:pt x="15281" y="4713"/>
                  </a:cubicBezTo>
                  <a:cubicBezTo>
                    <a:pt x="15964" y="6973"/>
                    <a:pt x="16111" y="2578"/>
                    <a:pt x="16415" y="4713"/>
                  </a:cubicBezTo>
                  <a:cubicBezTo>
                    <a:pt x="16719" y="6848"/>
                    <a:pt x="17027" y="-36"/>
                    <a:pt x="17549" y="4713"/>
                  </a:cubicBezTo>
                  <a:cubicBezTo>
                    <a:pt x="18071" y="9463"/>
                    <a:pt x="18474" y="11654"/>
                    <a:pt x="19115" y="4713"/>
                  </a:cubicBezTo>
                  <a:cubicBezTo>
                    <a:pt x="19756" y="-2227"/>
                    <a:pt x="20004" y="-880"/>
                    <a:pt x="20249" y="4713"/>
                  </a:cubicBezTo>
                  <a:cubicBezTo>
                    <a:pt x="20493" y="10307"/>
                    <a:pt x="21300" y="3758"/>
                    <a:pt x="21598" y="4713"/>
                  </a:cubicBezTo>
                  <a:cubicBezTo>
                    <a:pt x="21598" y="6074"/>
                    <a:pt x="21599" y="9260"/>
                    <a:pt x="21598" y="11151"/>
                  </a:cubicBezTo>
                  <a:cubicBezTo>
                    <a:pt x="21165" y="14642"/>
                    <a:pt x="20682" y="5496"/>
                    <a:pt x="20033" y="11151"/>
                  </a:cubicBezTo>
                  <a:cubicBezTo>
                    <a:pt x="19383" y="16806"/>
                    <a:pt x="19489" y="10311"/>
                    <a:pt x="19331" y="11151"/>
                  </a:cubicBezTo>
                  <a:cubicBezTo>
                    <a:pt x="19173" y="11991"/>
                    <a:pt x="18863" y="15064"/>
                    <a:pt x="18413" y="11151"/>
                  </a:cubicBezTo>
                  <a:cubicBezTo>
                    <a:pt x="17963" y="7238"/>
                    <a:pt x="17005" y="19191"/>
                    <a:pt x="16631" y="11151"/>
                  </a:cubicBezTo>
                  <a:cubicBezTo>
                    <a:pt x="16257" y="3111"/>
                    <a:pt x="15628" y="18690"/>
                    <a:pt x="15281" y="11151"/>
                  </a:cubicBezTo>
                  <a:cubicBezTo>
                    <a:pt x="14934" y="3612"/>
                    <a:pt x="14695" y="11056"/>
                    <a:pt x="14363" y="11151"/>
                  </a:cubicBezTo>
                  <a:cubicBezTo>
                    <a:pt x="14031" y="11246"/>
                    <a:pt x="13427" y="16722"/>
                    <a:pt x="13014" y="11151"/>
                  </a:cubicBezTo>
                  <a:cubicBezTo>
                    <a:pt x="12600" y="5579"/>
                    <a:pt x="12525" y="7311"/>
                    <a:pt x="12312" y="11151"/>
                  </a:cubicBezTo>
                  <a:cubicBezTo>
                    <a:pt x="12098" y="14991"/>
                    <a:pt x="11901" y="12715"/>
                    <a:pt x="11610" y="11151"/>
                  </a:cubicBezTo>
                  <a:cubicBezTo>
                    <a:pt x="11319" y="9587"/>
                    <a:pt x="10616" y="3857"/>
                    <a:pt x="10260" y="11151"/>
                  </a:cubicBezTo>
                  <a:cubicBezTo>
                    <a:pt x="9904" y="18445"/>
                    <a:pt x="9560" y="9726"/>
                    <a:pt x="9342" y="11151"/>
                  </a:cubicBezTo>
                  <a:cubicBezTo>
                    <a:pt x="9124" y="12575"/>
                    <a:pt x="8532" y="12463"/>
                    <a:pt x="7776" y="11151"/>
                  </a:cubicBezTo>
                  <a:cubicBezTo>
                    <a:pt x="7021" y="9839"/>
                    <a:pt x="7282" y="11716"/>
                    <a:pt x="6858" y="11151"/>
                  </a:cubicBezTo>
                  <a:cubicBezTo>
                    <a:pt x="6435" y="10586"/>
                    <a:pt x="5715" y="15496"/>
                    <a:pt x="5293" y="11151"/>
                  </a:cubicBezTo>
                  <a:cubicBezTo>
                    <a:pt x="4870" y="6806"/>
                    <a:pt x="4822" y="8029"/>
                    <a:pt x="4591" y="11151"/>
                  </a:cubicBezTo>
                  <a:cubicBezTo>
                    <a:pt x="4359" y="14273"/>
                    <a:pt x="3669" y="16231"/>
                    <a:pt x="3025" y="11151"/>
                  </a:cubicBezTo>
                  <a:cubicBezTo>
                    <a:pt x="2381" y="6070"/>
                    <a:pt x="2474" y="13616"/>
                    <a:pt x="2107" y="11151"/>
                  </a:cubicBezTo>
                  <a:cubicBezTo>
                    <a:pt x="1740" y="8686"/>
                    <a:pt x="1740" y="8936"/>
                    <a:pt x="1405" y="11151"/>
                  </a:cubicBezTo>
                  <a:cubicBezTo>
                    <a:pt x="1070" y="13365"/>
                    <a:pt x="660" y="15667"/>
                    <a:pt x="1" y="11151"/>
                  </a:cubicBezTo>
                  <a:cubicBezTo>
                    <a:pt x="0" y="9374"/>
                    <a:pt x="-1" y="7406"/>
                    <a:pt x="1" y="4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625" y="-1"/>
              <a:ext cx="10515694" cy="60996"/>
            </a:xfrm>
            <a:custGeom>
              <a:avLst/>
              <a:gdLst/>
              <a:ahLst/>
              <a:cxnLst/>
              <a:rect l="l" t="t" r="r" b="b"/>
              <a:pathLst>
                <a:path w="21600" h="15169" extrusionOk="0">
                  <a:moveTo>
                    <a:pt x="0" y="5032"/>
                  </a:moveTo>
                  <a:cubicBezTo>
                    <a:pt x="246" y="1465"/>
                    <a:pt x="520" y="3146"/>
                    <a:pt x="918" y="5032"/>
                  </a:cubicBezTo>
                  <a:cubicBezTo>
                    <a:pt x="1316" y="6918"/>
                    <a:pt x="1728" y="3275"/>
                    <a:pt x="2268" y="5032"/>
                  </a:cubicBezTo>
                  <a:cubicBezTo>
                    <a:pt x="2808" y="6790"/>
                    <a:pt x="3072" y="5344"/>
                    <a:pt x="3834" y="5032"/>
                  </a:cubicBezTo>
                  <a:cubicBezTo>
                    <a:pt x="4596" y="4720"/>
                    <a:pt x="4198" y="8018"/>
                    <a:pt x="4536" y="5032"/>
                  </a:cubicBezTo>
                  <a:cubicBezTo>
                    <a:pt x="4874" y="2047"/>
                    <a:pt x="4970" y="7491"/>
                    <a:pt x="5238" y="5032"/>
                  </a:cubicBezTo>
                  <a:cubicBezTo>
                    <a:pt x="5506" y="2573"/>
                    <a:pt x="6364" y="5984"/>
                    <a:pt x="7020" y="5032"/>
                  </a:cubicBezTo>
                  <a:cubicBezTo>
                    <a:pt x="7676" y="4081"/>
                    <a:pt x="8044" y="3482"/>
                    <a:pt x="8370" y="5032"/>
                  </a:cubicBezTo>
                  <a:cubicBezTo>
                    <a:pt x="8696" y="6583"/>
                    <a:pt x="8790" y="6440"/>
                    <a:pt x="9072" y="5032"/>
                  </a:cubicBezTo>
                  <a:cubicBezTo>
                    <a:pt x="9354" y="3624"/>
                    <a:pt x="10097" y="11504"/>
                    <a:pt x="10422" y="5032"/>
                  </a:cubicBezTo>
                  <a:cubicBezTo>
                    <a:pt x="10746" y="-1440"/>
                    <a:pt x="11528" y="13048"/>
                    <a:pt x="12204" y="5032"/>
                  </a:cubicBezTo>
                  <a:cubicBezTo>
                    <a:pt x="12880" y="-2984"/>
                    <a:pt x="12968" y="5794"/>
                    <a:pt x="13338" y="5032"/>
                  </a:cubicBezTo>
                  <a:cubicBezTo>
                    <a:pt x="13707" y="4270"/>
                    <a:pt x="14178" y="-214"/>
                    <a:pt x="14472" y="5032"/>
                  </a:cubicBezTo>
                  <a:cubicBezTo>
                    <a:pt x="14765" y="10279"/>
                    <a:pt x="15361" y="9356"/>
                    <a:pt x="15822" y="5032"/>
                  </a:cubicBezTo>
                  <a:cubicBezTo>
                    <a:pt x="16283" y="708"/>
                    <a:pt x="17040" y="-3708"/>
                    <a:pt x="17388" y="5032"/>
                  </a:cubicBezTo>
                  <a:cubicBezTo>
                    <a:pt x="17736" y="13773"/>
                    <a:pt x="18338" y="6053"/>
                    <a:pt x="18954" y="5032"/>
                  </a:cubicBezTo>
                  <a:cubicBezTo>
                    <a:pt x="19569" y="4012"/>
                    <a:pt x="20757" y="671"/>
                    <a:pt x="21600" y="5032"/>
                  </a:cubicBezTo>
                  <a:cubicBezTo>
                    <a:pt x="21600" y="8097"/>
                    <a:pt x="21600" y="8673"/>
                    <a:pt x="21600" y="11855"/>
                  </a:cubicBezTo>
                  <a:cubicBezTo>
                    <a:pt x="21246" y="8833"/>
                    <a:pt x="21000" y="12756"/>
                    <a:pt x="20682" y="11855"/>
                  </a:cubicBezTo>
                  <a:cubicBezTo>
                    <a:pt x="20363" y="10953"/>
                    <a:pt x="19539" y="6052"/>
                    <a:pt x="18900" y="11855"/>
                  </a:cubicBezTo>
                  <a:cubicBezTo>
                    <a:pt x="18260" y="17657"/>
                    <a:pt x="18212" y="5818"/>
                    <a:pt x="17550" y="11855"/>
                  </a:cubicBezTo>
                  <a:cubicBezTo>
                    <a:pt x="16888" y="17892"/>
                    <a:pt x="17025" y="14306"/>
                    <a:pt x="16848" y="11855"/>
                  </a:cubicBezTo>
                  <a:cubicBezTo>
                    <a:pt x="16671" y="9404"/>
                    <a:pt x="16016" y="6682"/>
                    <a:pt x="15498" y="11855"/>
                  </a:cubicBezTo>
                  <a:cubicBezTo>
                    <a:pt x="14980" y="17028"/>
                    <a:pt x="14600" y="15420"/>
                    <a:pt x="14364" y="11855"/>
                  </a:cubicBezTo>
                  <a:cubicBezTo>
                    <a:pt x="14127" y="8290"/>
                    <a:pt x="13698" y="7009"/>
                    <a:pt x="13230" y="11855"/>
                  </a:cubicBezTo>
                  <a:cubicBezTo>
                    <a:pt x="12761" y="16701"/>
                    <a:pt x="12381" y="13793"/>
                    <a:pt x="12096" y="11855"/>
                  </a:cubicBezTo>
                  <a:cubicBezTo>
                    <a:pt x="11811" y="9917"/>
                    <a:pt x="11450" y="15883"/>
                    <a:pt x="10962" y="11855"/>
                  </a:cubicBezTo>
                  <a:cubicBezTo>
                    <a:pt x="10473" y="7827"/>
                    <a:pt x="9937" y="15449"/>
                    <a:pt x="9396" y="11855"/>
                  </a:cubicBezTo>
                  <a:cubicBezTo>
                    <a:pt x="8855" y="8261"/>
                    <a:pt x="8476" y="11667"/>
                    <a:pt x="8046" y="11855"/>
                  </a:cubicBezTo>
                  <a:cubicBezTo>
                    <a:pt x="7616" y="12042"/>
                    <a:pt x="7512" y="15002"/>
                    <a:pt x="7344" y="11855"/>
                  </a:cubicBezTo>
                  <a:cubicBezTo>
                    <a:pt x="7175" y="8707"/>
                    <a:pt x="6543" y="16440"/>
                    <a:pt x="6210" y="11855"/>
                  </a:cubicBezTo>
                  <a:cubicBezTo>
                    <a:pt x="5877" y="7270"/>
                    <a:pt x="5335" y="13936"/>
                    <a:pt x="4644" y="11855"/>
                  </a:cubicBezTo>
                  <a:cubicBezTo>
                    <a:pt x="3953" y="9773"/>
                    <a:pt x="4101" y="8938"/>
                    <a:pt x="3726" y="11855"/>
                  </a:cubicBezTo>
                  <a:cubicBezTo>
                    <a:pt x="3351" y="14771"/>
                    <a:pt x="2439" y="17261"/>
                    <a:pt x="1944" y="11855"/>
                  </a:cubicBezTo>
                  <a:cubicBezTo>
                    <a:pt x="1449" y="6449"/>
                    <a:pt x="831" y="12053"/>
                    <a:pt x="0" y="11855"/>
                  </a:cubicBezTo>
                  <a:cubicBezTo>
                    <a:pt x="1" y="8837"/>
                    <a:pt x="1" y="6805"/>
                    <a:pt x="0" y="5032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Times New Roma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 2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 2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 2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19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 2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 2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 2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 2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>
            <a:spLocks noGrp="1"/>
          </p:cNvSpPr>
          <p:nvPr>
            <p:ph type="pic" idx="2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sldNum" idx="12"/>
          </p:nvPr>
        </p:nvSpPr>
        <p:spPr>
          <a:xfrm>
            <a:off x="11104329" y="6423344"/>
            <a:ext cx="249472" cy="23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Verdana"/>
              <a:buNone/>
              <a:defRPr sz="9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4000"/>
              <a:buFont typeface="Times New Roman"/>
              <a:buNone/>
              <a:defRPr sz="4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Times New Roman"/>
              <a:buNone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Times New Roman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•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–"/>
              <a:defRPr sz="3200"/>
            </a:lvl2pPr>
            <a:lvl3pPr marL="1371600" lvl="2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•"/>
              <a:defRPr sz="3200"/>
            </a:lvl3pPr>
            <a:lvl4pPr marL="1828800" lvl="3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–"/>
              <a:defRPr sz="3200"/>
            </a:lvl4pPr>
            <a:lvl5pPr marL="2286000" lvl="4" indent="-431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Char char="»"/>
              <a:defRPr sz="32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2000"/>
              <a:buFont typeface="Times New Roman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  <a:defRPr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»"/>
              <a:defRPr sz="28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11300459" y="6243637"/>
            <a:ext cx="281941" cy="28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2210539" y="2796527"/>
            <a:ext cx="8273989" cy="82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292"/>
              <a:buFont typeface="Times New Roman"/>
              <a:buNone/>
            </a:pPr>
            <a:r>
              <a:rPr lang="en-US" sz="5292" dirty="0"/>
              <a:t>BỆNH ÁN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body" idx="1"/>
          </p:nvPr>
        </p:nvSpPr>
        <p:spPr>
          <a:xfrm>
            <a:off x="5233200" y="3759643"/>
            <a:ext cx="6958800" cy="2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imes New Roman"/>
              <a:buNone/>
            </a:pPr>
            <a:r>
              <a:rPr lang="en-US" dirty="0" err="1"/>
              <a:t>Nhóm</a:t>
            </a:r>
            <a:r>
              <a:rPr lang="en-US" dirty="0"/>
              <a:t>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imes New Roman"/>
              <a:buNone/>
            </a:pPr>
            <a:r>
              <a:rPr lang="en-US" dirty="0"/>
              <a:t>	</a:t>
            </a:r>
            <a:r>
              <a:rPr lang="en-US" dirty="0" err="1"/>
              <a:t>Trần</a:t>
            </a:r>
            <a:r>
              <a:rPr lang="en-US" dirty="0"/>
              <a:t> Anh </a:t>
            </a:r>
            <a:r>
              <a:rPr lang="en-US" dirty="0" err="1"/>
              <a:t>Đức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imes New Roman"/>
              <a:buNone/>
            </a:pPr>
            <a:r>
              <a:rPr lang="en-US" dirty="0"/>
              <a:t>	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Kiên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imes New Roman"/>
              <a:buNone/>
            </a:pPr>
            <a:r>
              <a:rPr lang="en-US" dirty="0"/>
              <a:t>	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imes New Roman"/>
              <a:buNone/>
            </a:pPr>
            <a:r>
              <a:rPr lang="en-US" dirty="0"/>
              <a:t>	</a:t>
            </a:r>
            <a:r>
              <a:rPr lang="en-US" dirty="0" err="1"/>
              <a:t>Nguyễn</a:t>
            </a:r>
            <a:r>
              <a:rPr lang="en-US" dirty="0"/>
              <a:t> Phan </a:t>
            </a:r>
            <a:r>
              <a:rPr lang="en-US" dirty="0" err="1"/>
              <a:t>Như</a:t>
            </a:r>
            <a:r>
              <a:rPr lang="en-US" dirty="0"/>
              <a:t> Phin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VII. Tóm tắt bệnh án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1799616" y="1458160"/>
            <a:ext cx="9554923" cy="47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, 88 </a:t>
            </a:r>
            <a:r>
              <a:rPr lang="en-US" sz="2400" dirty="0" err="1"/>
              <a:t>tuổi</a:t>
            </a:r>
            <a:r>
              <a:rPr lang="en-US" sz="2400" dirty="0"/>
              <a:t>,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rốn</a:t>
            </a:r>
            <a:r>
              <a:rPr lang="en-US" sz="2400" dirty="0"/>
              <a:t>, </a:t>
            </a:r>
            <a:r>
              <a:rPr lang="en-US" sz="2400" dirty="0" err="1"/>
              <a:t>bệnh</a:t>
            </a:r>
            <a:r>
              <a:rPr lang="en-US" sz="2400" dirty="0"/>
              <a:t> 10 </a:t>
            </a:r>
            <a:r>
              <a:rPr lang="en-US" sz="2400" dirty="0" err="1"/>
              <a:t>ngày</a:t>
            </a:r>
            <a:r>
              <a:rPr lang="en-US" sz="2400" dirty="0"/>
              <a:t>: 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/>
              <a:t>TCCN: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hạ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endParaRPr sz="2400" dirty="0"/>
          </a:p>
          <a:p>
            <a:pPr marL="8001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Chướng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endParaRPr sz="2400" dirty="0"/>
          </a:p>
          <a:p>
            <a:pPr marL="8001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/>
              <a:t>Bí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đại</a:t>
            </a:r>
            <a:r>
              <a:rPr lang="en-US" sz="2400" dirty="0"/>
              <a:t> </a:t>
            </a:r>
            <a:r>
              <a:rPr lang="en-US" sz="2400" dirty="0" err="1"/>
              <a:t>tiện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/>
              <a:t>TCTT: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khô</a:t>
            </a:r>
            <a:r>
              <a:rPr lang="en-US" sz="2400" dirty="0"/>
              <a:t>, </a:t>
            </a:r>
            <a:r>
              <a:rPr lang="en-US" sz="2400" dirty="0" err="1"/>
              <a:t>lưỡi</a:t>
            </a:r>
            <a:r>
              <a:rPr lang="en-US" sz="2400" dirty="0"/>
              <a:t> </a:t>
            </a:r>
            <a:r>
              <a:rPr lang="en-US" sz="2400" dirty="0" err="1"/>
              <a:t>dơ</a:t>
            </a:r>
            <a:r>
              <a:rPr lang="en-US" sz="2400" dirty="0"/>
              <a:t>. </a:t>
            </a:r>
            <a:r>
              <a:rPr lang="en-US" sz="2400" dirty="0" err="1"/>
              <a:t>Mạch</a:t>
            </a:r>
            <a:r>
              <a:rPr lang="en-US" sz="2400" dirty="0"/>
              <a:t> 130 </a:t>
            </a:r>
            <a:r>
              <a:rPr lang="en-US" sz="2400" dirty="0" err="1"/>
              <a:t>lần</a:t>
            </a:r>
            <a:r>
              <a:rPr lang="en-US" sz="2400" dirty="0"/>
              <a:t>/</a:t>
            </a:r>
            <a:r>
              <a:rPr lang="en-US" sz="2400" dirty="0" err="1"/>
              <a:t>phút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Chướng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khắp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r>
              <a:rPr lang="en-US" sz="2400" dirty="0"/>
              <a:t>,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khắp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r>
              <a:rPr lang="en-US" sz="2400" dirty="0"/>
              <a:t>,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kháng</a:t>
            </a:r>
            <a:r>
              <a:rPr lang="en-US" sz="2400" dirty="0"/>
              <a:t> (+) </a:t>
            </a:r>
            <a:r>
              <a:rPr lang="en-US" sz="2400" dirty="0" err="1"/>
              <a:t>khắp</a:t>
            </a:r>
            <a:r>
              <a:rPr lang="en-US" sz="2400" dirty="0"/>
              <a:t> </a:t>
            </a:r>
            <a:r>
              <a:rPr lang="en-US" sz="2400" dirty="0" err="1"/>
              <a:t>bụng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: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20 </a:t>
            </a:r>
            <a:r>
              <a:rPr lang="en-US" sz="2400" dirty="0" err="1"/>
              <a:t>năm</a:t>
            </a:r>
            <a:endParaRPr sz="2400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VIII. Đặt vấn đề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133375" y="1680100"/>
            <a:ext cx="9706200" cy="1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Hội</a:t>
            </a:r>
            <a:r>
              <a:rPr lang="en-US" dirty="0"/>
              <a:t> </a:t>
            </a:r>
            <a:r>
              <a:rPr lang="en-US" dirty="0" err="1"/>
              <a:t>chứng</a:t>
            </a:r>
            <a:r>
              <a:rPr lang="en-US" dirty="0"/>
              <a:t>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dirty="0" err="1"/>
              <a:t>ruột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Hội</a:t>
            </a:r>
            <a:r>
              <a:rPr lang="en-US" dirty="0"/>
              <a:t> </a:t>
            </a:r>
            <a:r>
              <a:rPr lang="en-US" dirty="0" err="1"/>
              <a:t>chứng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</a:t>
            </a:r>
            <a:r>
              <a:rPr lang="en-US" dirty="0" err="1"/>
              <a:t>phân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IX. Chẩn đoán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50750" y="1600200"/>
            <a:ext cx="120414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thủng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/ THA</a:t>
            </a:r>
            <a:endParaRPr dirty="0"/>
          </a:p>
          <a:p>
            <a:pPr marL="295275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  <a:endParaRPr dirty="0"/>
          </a:p>
          <a:p>
            <a:pPr marL="790575" lvl="1" indent="-371475" algn="l" rtl="0">
              <a:spcBef>
                <a:spcPts val="50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u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thủng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/ THA</a:t>
            </a:r>
            <a:endParaRPr dirty="0"/>
          </a:p>
          <a:p>
            <a:pPr marL="790575" lvl="1" indent="-333375" algn="l" rtl="0"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do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thủng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/ THA</a:t>
            </a:r>
            <a:endParaRPr dirty="0"/>
          </a:p>
          <a:p>
            <a:pPr marL="742950" lvl="1" indent="-247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r>
              <a:rPr lang="en-US" dirty="0" err="1"/>
              <a:t>Thủng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/ THA</a:t>
            </a:r>
            <a:endParaRPr dirty="0"/>
          </a:p>
          <a:p>
            <a:pPr marL="742950" lvl="1" indent="-2476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X. Biện luận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3429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lt2"/>
                </a:solidFill>
              </a:rPr>
              <a:t>Hội chứng tắc ruột: BN đau bụng quặn từng cơn khắp bụng, mỗi cơn kéo dài khoảng 5-10 phút, giảm đau đau sau xì hơi; chướng bụng, không trung đại tiện 2 ngày nay =&gt; BN có hội chứng tắc ruột</a:t>
            </a:r>
            <a:endParaRPr sz="2400">
              <a:solidFill>
                <a:schemeClr val="lt2"/>
              </a:solidFill>
            </a:endParaRPr>
          </a:p>
          <a:p>
            <a:pPr marL="342900" lvl="0" indent="-3314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lt2"/>
                </a:solidFill>
              </a:rPr>
              <a:t>Vị trí: tắc ruột thấp </a:t>
            </a:r>
            <a:endParaRPr sz="2400">
              <a:solidFill>
                <a:schemeClr val="lt2"/>
              </a:solidFill>
            </a:endParaRPr>
          </a:p>
          <a:p>
            <a:pPr marL="342900" lvl="0" indent="-3314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•"/>
            </a:pPr>
            <a:r>
              <a:rPr lang="en-US" sz="2400">
                <a:solidFill>
                  <a:schemeClr val="lt2"/>
                </a:solidFill>
              </a:rPr>
              <a:t>Nguyên nhân của hội chứng tắc ruột:​</a:t>
            </a:r>
            <a:endParaRPr/>
          </a:p>
          <a:p>
            <a:pPr marL="790575" lvl="1" indent="-3219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Char char="–"/>
            </a:pPr>
            <a:r>
              <a:rPr lang="en-US" sz="2400">
                <a:solidFill>
                  <a:schemeClr val="lt2"/>
                </a:solidFill>
              </a:rPr>
              <a:t>Trong lòng ruột: nghĩ nhiều do phân</a:t>
            </a:r>
            <a:endParaRPr sz="2400">
              <a:solidFill>
                <a:schemeClr val="lt2"/>
              </a:solidFill>
            </a:endParaRPr>
          </a:p>
          <a:p>
            <a:pPr marL="790575" lvl="1" indent="-3219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–"/>
            </a:pPr>
            <a:r>
              <a:rPr lang="en-US" sz="2400">
                <a:solidFill>
                  <a:schemeClr val="lt2"/>
                </a:solidFill>
              </a:rPr>
              <a:t>Từ thành ruột: </a:t>
            </a:r>
            <a:endParaRPr sz="2400">
              <a:solidFill>
                <a:schemeClr val="lt2"/>
              </a:solidFill>
            </a:endParaRPr>
          </a:p>
          <a:p>
            <a:pPr marL="1234438" lvl="2" indent="-3467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•"/>
            </a:pPr>
            <a:r>
              <a:rPr lang="en-US" sz="2400">
                <a:solidFill>
                  <a:schemeClr val="lt2"/>
                </a:solidFill>
              </a:rPr>
              <a:t>U đại tràng: không ghi nhận thay đổi thói quen đi tiêu hay sụt cân, không có nội soi toàn bộ khung đại tràng gần đây → chưa loại trừ</a:t>
            </a:r>
            <a:endParaRPr sz="2400">
              <a:solidFill>
                <a:schemeClr val="lt2"/>
              </a:solidFill>
            </a:endParaRPr>
          </a:p>
          <a:p>
            <a:pPr marL="1234438" lvl="2" indent="-3467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•"/>
            </a:pPr>
            <a:r>
              <a:rPr lang="en-US" sz="2400">
                <a:solidFill>
                  <a:schemeClr val="lt2"/>
                </a:solidFill>
              </a:rPr>
              <a:t>Lao ruột: không ghi nhận tiền căn Lao phổi, không ho kéo dài, nhưng loại trừ được lao ruột tiên phát</a:t>
            </a:r>
            <a:endParaRPr sz="2400">
              <a:solidFill>
                <a:schemeClr val="lt2"/>
              </a:solidFill>
            </a:endParaRPr>
          </a:p>
          <a:p>
            <a:pPr marL="1234438" lvl="2" indent="-3467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•"/>
            </a:pPr>
            <a:r>
              <a:rPr lang="en-US" sz="2400">
                <a:solidFill>
                  <a:schemeClr val="lt2"/>
                </a:solidFill>
              </a:rPr>
              <a:t>Viêm túi thừa đại tràng: không loại trừ</a:t>
            </a:r>
            <a:endParaRPr sz="2400">
              <a:solidFill>
                <a:schemeClr val="lt2"/>
              </a:solidFill>
            </a:endParaRPr>
          </a:p>
          <a:p>
            <a:pPr marL="790575" lvl="1" indent="-36004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–"/>
            </a:pPr>
            <a:r>
              <a:rPr lang="en-US" sz="2400">
                <a:solidFill>
                  <a:schemeClr val="lt2"/>
                </a:solidFill>
              </a:rPr>
              <a:t>Bên ngoài chèn ép: Không nghĩ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609600" y="1609929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​</a:t>
            </a:r>
            <a:endParaRPr dirty="0"/>
          </a:p>
          <a:p>
            <a:pPr marL="790575" lvl="1" indent="-3333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Hoại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̉ </a:t>
            </a:r>
            <a:r>
              <a:rPr lang="en-US" sz="2400" dirty="0" err="1"/>
              <a:t>ruột</a:t>
            </a:r>
            <a:r>
              <a:rPr lang="en-US" sz="2400" dirty="0"/>
              <a:t>: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nhiều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̃ </a:t>
            </a:r>
            <a:r>
              <a:rPr lang="en-US" sz="2400" dirty="0" err="1"/>
              <a:t>phu</a:t>
            </a:r>
            <a:r>
              <a:rPr lang="en-US" sz="2400" dirty="0"/>
              <a:t>̀ </a:t>
            </a:r>
            <a:r>
              <a:rPr lang="en-US" sz="2400" dirty="0" err="1"/>
              <a:t>hợp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diễn</a:t>
            </a:r>
            <a:r>
              <a:rPr lang="en-US" sz="2400" dirty="0"/>
              <a:t> </a:t>
            </a:r>
            <a:r>
              <a:rPr lang="en-US" sz="2400" dirty="0" err="1"/>
              <a:t>tiến</a:t>
            </a:r>
            <a:r>
              <a:rPr lang="en-US" sz="2400" dirty="0"/>
              <a:t> </a:t>
            </a:r>
            <a:r>
              <a:rPr lang="en-US" sz="2400" dirty="0" err="1"/>
              <a:t>bệnh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̃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khắp</a:t>
            </a:r>
            <a:r>
              <a:rPr lang="en-US" sz="2400" dirty="0"/>
              <a:t> </a:t>
            </a:r>
            <a:r>
              <a:rPr lang="en-US" sz="2400" dirty="0" err="1"/>
              <a:t>bụng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̃ </a:t>
            </a:r>
            <a:r>
              <a:rPr lang="en-US" sz="2400" dirty="0" err="1"/>
              <a:t>thủng</a:t>
            </a:r>
            <a:r>
              <a:rPr lang="en-US" sz="2400" dirty="0"/>
              <a:t> </a:t>
            </a:r>
            <a:r>
              <a:rPr lang="en-US" sz="2400" dirty="0" err="1"/>
              <a:t>chô</a:t>
            </a:r>
            <a:r>
              <a:rPr lang="en-US" sz="2400" dirty="0"/>
              <a:t>̃ </a:t>
            </a:r>
            <a:r>
              <a:rPr lang="en-US" sz="2400" dirty="0" err="1"/>
              <a:t>hoại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̉.</a:t>
            </a:r>
            <a:endParaRPr sz="2400" dirty="0"/>
          </a:p>
          <a:p>
            <a:pPr marL="790575" lvl="1" indent="-3333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Thủng</a:t>
            </a:r>
            <a:r>
              <a:rPr lang="en-US" sz="2400" dirty="0"/>
              <a:t> </a:t>
            </a:r>
            <a:r>
              <a:rPr lang="en-US" sz="2400" dirty="0" err="1"/>
              <a:t>ruột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phúc</a:t>
            </a:r>
            <a:r>
              <a:rPr lang="en-US" sz="2400" dirty="0"/>
              <a:t> </a:t>
            </a:r>
            <a:r>
              <a:rPr lang="en-US" sz="2400" dirty="0" err="1"/>
              <a:t>mạc</a:t>
            </a:r>
            <a:r>
              <a:rPr lang="en-US" sz="2400" dirty="0"/>
              <a:t>: </a:t>
            </a:r>
            <a:r>
              <a:rPr lang="en-US" sz="2400" dirty="0" err="1"/>
              <a:t>đê</a:t>
            </a:r>
            <a:r>
              <a:rPr lang="en-US" sz="2400" dirty="0"/>
              <a:t>̀ </a:t>
            </a:r>
            <a:r>
              <a:rPr lang="en-US" sz="2400" dirty="0" err="1"/>
              <a:t>kháng</a:t>
            </a:r>
            <a:r>
              <a:rPr lang="en-US" sz="2400" dirty="0"/>
              <a:t> </a:t>
            </a:r>
            <a:r>
              <a:rPr lang="en-US" sz="2400" dirty="0" err="1"/>
              <a:t>khắp</a:t>
            </a:r>
            <a:r>
              <a:rPr lang="en-US" sz="2400" dirty="0"/>
              <a:t> </a:t>
            </a:r>
            <a:r>
              <a:rPr lang="en-US" sz="2400" dirty="0" err="1"/>
              <a:t>bụng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̃ </a:t>
            </a:r>
            <a:r>
              <a:rPr lang="en-US" sz="2400" dirty="0" err="1"/>
              <a:t>nhiều</a:t>
            </a:r>
            <a:endParaRPr dirty="0"/>
          </a:p>
          <a:p>
            <a:pPr marL="790575" lvl="1" indent="-3333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Sốc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, </a:t>
            </a:r>
            <a:r>
              <a:rPr lang="en-US" sz="2400" dirty="0" err="1"/>
              <a:t>sốc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​: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hiệu</a:t>
            </a:r>
            <a:r>
              <a:rPr lang="en-US" sz="2400" dirty="0"/>
              <a:t> </a:t>
            </a:r>
            <a:r>
              <a:rPr lang="en-US" sz="2400" dirty="0" err="1"/>
              <a:t>ổn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̃</a:t>
            </a:r>
            <a:endParaRPr sz="2400" dirty="0"/>
          </a:p>
        </p:txBody>
      </p:sp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X. Biện luận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981895cff_0_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•"/>
            </a:pPr>
            <a:r>
              <a:rPr lang="en-US" sz="2400" dirty="0" err="1">
                <a:solidFill>
                  <a:schemeClr val="lt2"/>
                </a:solidFill>
              </a:rPr>
              <a:t>Hội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chứng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nhiễm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trùng</a:t>
            </a:r>
            <a:r>
              <a:rPr lang="en-US" sz="2400" dirty="0">
                <a:solidFill>
                  <a:schemeClr val="lt2"/>
                </a:solidFill>
              </a:rPr>
              <a:t>: BN có </a:t>
            </a:r>
            <a:r>
              <a:rPr lang="en-US" sz="2400" dirty="0" err="1">
                <a:solidFill>
                  <a:schemeClr val="lt2"/>
                </a:solidFill>
              </a:rPr>
              <a:t>môi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khô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lưỡi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dơ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mạch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nhanh</a:t>
            </a:r>
            <a:r>
              <a:rPr lang="en-US" sz="2400" dirty="0">
                <a:solidFill>
                  <a:schemeClr val="lt2"/>
                </a:solidFill>
              </a:rPr>
              <a:t> 130 </a:t>
            </a:r>
            <a:r>
              <a:rPr lang="en-US" sz="2400" dirty="0" err="1">
                <a:solidFill>
                  <a:schemeClr val="lt2"/>
                </a:solidFill>
              </a:rPr>
              <a:t>lần</a:t>
            </a:r>
            <a:r>
              <a:rPr lang="en-US" sz="2400" dirty="0">
                <a:solidFill>
                  <a:schemeClr val="lt2"/>
                </a:solidFill>
              </a:rPr>
              <a:t>/</a:t>
            </a:r>
            <a:r>
              <a:rPr lang="en-US" sz="2400" dirty="0" err="1">
                <a:solidFill>
                  <a:schemeClr val="lt2"/>
                </a:solidFill>
              </a:rPr>
              <a:t>phút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tuy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không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sốt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ớn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lạnh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nhưng</a:t>
            </a:r>
            <a:r>
              <a:rPr lang="en-US" sz="2400" dirty="0">
                <a:solidFill>
                  <a:schemeClr val="lt2"/>
                </a:solidFill>
              </a:rPr>
              <a:t> do BN </a:t>
            </a:r>
            <a:r>
              <a:rPr lang="en-US" sz="2400" dirty="0" err="1">
                <a:solidFill>
                  <a:schemeClr val="lt2"/>
                </a:solidFill>
              </a:rPr>
              <a:t>lớn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tuổi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va</a:t>
            </a:r>
            <a:r>
              <a:rPr lang="en-US" sz="2400" dirty="0">
                <a:solidFill>
                  <a:schemeClr val="lt2"/>
                </a:solidFill>
              </a:rPr>
              <a:t>̀ có </a:t>
            </a:r>
            <a:r>
              <a:rPr lang="en-US" sz="2400" dirty="0" err="1">
                <a:solidFill>
                  <a:schemeClr val="lt2"/>
                </a:solidFill>
              </a:rPr>
              <a:t>điều</a:t>
            </a:r>
            <a:r>
              <a:rPr lang="en-US" sz="2400" dirty="0">
                <a:solidFill>
                  <a:schemeClr val="lt2"/>
                </a:solidFill>
              </a:rPr>
              <a:t> trị </a:t>
            </a:r>
            <a:r>
              <a:rPr lang="en-US" sz="2400" dirty="0" err="1">
                <a:solidFill>
                  <a:schemeClr val="lt2"/>
                </a:solidFill>
              </a:rPr>
              <a:t>tư</a:t>
            </a:r>
            <a:r>
              <a:rPr lang="en-US" sz="2400" dirty="0">
                <a:solidFill>
                  <a:schemeClr val="lt2"/>
                </a:solidFill>
              </a:rPr>
              <a:t>̀ </a:t>
            </a:r>
            <a:r>
              <a:rPr lang="en-US" sz="2400" dirty="0" err="1">
                <a:solidFill>
                  <a:schemeClr val="lt2"/>
                </a:solidFill>
              </a:rPr>
              <a:t>tuyến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trước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nên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triệu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chứng</a:t>
            </a:r>
            <a:r>
              <a:rPr lang="en-US" sz="2400" dirty="0">
                <a:solidFill>
                  <a:schemeClr val="lt2"/>
                </a:solidFill>
              </a:rPr>
              <a:t> có </a:t>
            </a:r>
            <a:r>
              <a:rPr lang="en-US" sz="2400" dirty="0" err="1">
                <a:solidFill>
                  <a:schemeClr val="lt2"/>
                </a:solidFill>
              </a:rPr>
              <a:t>thê</a:t>
            </a:r>
            <a:r>
              <a:rPr lang="en-US" sz="2400" dirty="0">
                <a:solidFill>
                  <a:schemeClr val="lt2"/>
                </a:solidFill>
              </a:rPr>
              <a:t>̉ </a:t>
            </a:r>
            <a:r>
              <a:rPr lang="en-US" sz="2400" dirty="0" err="1">
                <a:solidFill>
                  <a:schemeClr val="lt2"/>
                </a:solidFill>
              </a:rPr>
              <a:t>không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ro</a:t>
            </a:r>
            <a:r>
              <a:rPr lang="en-US" sz="2400" dirty="0">
                <a:solidFill>
                  <a:schemeClr val="lt2"/>
                </a:solidFill>
              </a:rPr>
              <a:t>̃ </a:t>
            </a:r>
            <a:r>
              <a:rPr lang="en-US" sz="2400" dirty="0" err="1">
                <a:solidFill>
                  <a:schemeClr val="lt2"/>
                </a:solidFill>
              </a:rPr>
              <a:t>ràng</a:t>
            </a:r>
            <a:endParaRPr sz="2400" dirty="0">
              <a:solidFill>
                <a:schemeClr val="lt2"/>
              </a:solidFill>
            </a:endParaRPr>
          </a:p>
          <a:p>
            <a:pPr marL="790575" lvl="1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Char char="–"/>
            </a:pPr>
            <a:r>
              <a:rPr lang="en-US" sz="2400" dirty="0">
                <a:solidFill>
                  <a:schemeClr val="lt2"/>
                </a:solidFill>
              </a:rPr>
              <a:t>BN có </a:t>
            </a:r>
            <a:r>
              <a:rPr lang="en-US" sz="2400" dirty="0" err="1">
                <a:solidFill>
                  <a:schemeClr val="lt2"/>
                </a:solidFill>
              </a:rPr>
              <a:t>đê</a:t>
            </a:r>
            <a:r>
              <a:rPr lang="en-US" sz="2400" dirty="0">
                <a:solidFill>
                  <a:schemeClr val="lt2"/>
                </a:solidFill>
              </a:rPr>
              <a:t>̀ </a:t>
            </a:r>
            <a:r>
              <a:rPr lang="en-US" sz="2400" dirty="0" err="1">
                <a:solidFill>
                  <a:schemeClr val="lt2"/>
                </a:solidFill>
              </a:rPr>
              <a:t>kháng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khắp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bụng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nên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nghi</a:t>
            </a:r>
            <a:r>
              <a:rPr lang="en-US" sz="2400" dirty="0">
                <a:solidFill>
                  <a:schemeClr val="lt2"/>
                </a:solidFill>
              </a:rPr>
              <a:t>̃ </a:t>
            </a:r>
            <a:r>
              <a:rPr lang="en-US" sz="2400" dirty="0" err="1">
                <a:solidFill>
                  <a:schemeClr val="lt2"/>
                </a:solidFill>
              </a:rPr>
              <a:t>nhiều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viêm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phúc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mạc</a:t>
            </a:r>
            <a:endParaRPr sz="2400" dirty="0">
              <a:solidFill>
                <a:schemeClr val="lt2"/>
              </a:solidFill>
            </a:endParaRPr>
          </a:p>
          <a:p>
            <a:pPr marL="790575" lvl="1" indent="-371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–"/>
            </a:pPr>
            <a:r>
              <a:rPr lang="en-US" sz="2400" dirty="0" err="1">
                <a:solidFill>
                  <a:schemeClr val="lt2"/>
                </a:solidFill>
              </a:rPr>
              <a:t>Diễn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tiến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bệnh</a:t>
            </a:r>
            <a:r>
              <a:rPr lang="en-US" sz="2400" dirty="0">
                <a:solidFill>
                  <a:schemeClr val="lt2"/>
                </a:solidFill>
              </a:rPr>
              <a:t>: </a:t>
            </a:r>
            <a:r>
              <a:rPr lang="en-US" sz="2400" dirty="0" err="1">
                <a:solidFill>
                  <a:schemeClr val="lt2"/>
                </a:solidFill>
              </a:rPr>
              <a:t>hội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chứng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tắc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ruột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trước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rồi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mới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viêm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phúc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mạc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nên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loại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các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nguyên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nhân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như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thủng</a:t>
            </a:r>
            <a:r>
              <a:rPr lang="en-US" sz="2400" dirty="0">
                <a:solidFill>
                  <a:schemeClr val="lt2"/>
                </a:solidFill>
              </a:rPr>
              <a:t> dạ </a:t>
            </a:r>
            <a:r>
              <a:rPr lang="en-US" sz="2400" dirty="0" err="1">
                <a:solidFill>
                  <a:schemeClr val="lt2"/>
                </a:solidFill>
              </a:rPr>
              <a:t>dày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viêm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ruột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thừa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biến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chứng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nhồi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máu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mạc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treo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83" name="Google Shape;183;g21981895cff_0_5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X. Biện luận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XI. Đề nghị CLS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/>
            </a:pP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/>
              <a:t>CT scan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TPTTBM, CRP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AutoNum type="arabicPeriod" startAt="2"/>
            </a:pP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/>
              <a:t>AST, ALT, BUN, Creatinine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, Ion </a:t>
            </a:r>
            <a:r>
              <a:rPr lang="en-US" dirty="0" err="1"/>
              <a:t>đồ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/>
              <a:t>ECG</a:t>
            </a:r>
            <a:endParaRPr dirty="0"/>
          </a:p>
          <a:p>
            <a:pPr marL="342900" lvl="0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TPTNT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dirty="0" err="1"/>
              <a:t>Xquang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XII. Phân tích CLS</a:t>
            </a:r>
            <a:endParaRPr/>
          </a:p>
        </p:txBody>
      </p:sp>
      <p:sp>
        <p:nvSpPr>
          <p:cNvPr id="195" name="Google Shape;195;p14"/>
          <p:cNvSpPr txBox="1"/>
          <p:nvPr/>
        </p:nvSpPr>
        <p:spPr>
          <a:xfrm>
            <a:off x="2480441" y="1492469"/>
            <a:ext cx="7504387" cy="55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000"/>
              <a:buFont typeface="Times New Roman"/>
              <a:buNone/>
            </a:pPr>
            <a:r>
              <a:rPr lang="en-US" sz="3000" b="0" i="0" u="none" strike="noStrike" cap="none">
                <a:solidFill>
                  <a:srgbClr val="00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 scan</a:t>
            </a:r>
            <a:endParaRPr sz="3000" b="0" i="0" u="none" strike="noStrike" cap="none">
              <a:solidFill>
                <a:srgbClr val="006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5" y="2275075"/>
            <a:ext cx="7085675" cy="3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98875"/>
            <a:ext cx="5841788" cy="34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XII. Phân tích CLS</a:t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000" y="129186"/>
            <a:ext cx="6955300" cy="143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000" y="1565325"/>
            <a:ext cx="6955300" cy="52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1394450"/>
            <a:ext cx="9391035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XII. Phân tích CLS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Hành chính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219199" y="1644588"/>
            <a:ext cx="10605858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̣ </a:t>
            </a:r>
            <a:r>
              <a:rPr lang="en-US" dirty="0" err="1"/>
              <a:t>Bính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1935 (88 </a:t>
            </a:r>
            <a:r>
              <a:rPr lang="en-US" dirty="0" err="1"/>
              <a:t>tuổi</a:t>
            </a:r>
            <a:r>
              <a:rPr lang="en-US" dirty="0"/>
              <a:t>)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en-US" dirty="0" err="1"/>
              <a:t>huyện</a:t>
            </a:r>
            <a:r>
              <a:rPr lang="en-US" dirty="0"/>
              <a:t> Bù </a:t>
            </a:r>
            <a:r>
              <a:rPr lang="en-US" dirty="0" err="1"/>
              <a:t>Đăng</a:t>
            </a:r>
            <a:r>
              <a:rPr lang="en-US" dirty="0"/>
              <a:t>, </a:t>
            </a:r>
            <a:r>
              <a:rPr lang="en-US" dirty="0" err="1"/>
              <a:t>tỉnh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Phước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en-US" dirty="0" err="1"/>
              <a:t>không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: 11h25p </a:t>
            </a:r>
            <a:r>
              <a:rPr lang="en-US" dirty="0" err="1"/>
              <a:t>ngày</a:t>
            </a:r>
            <a:r>
              <a:rPr lang="en-US" dirty="0"/>
              <a:t> 12/03/2023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AutoNum type="arabicPeriod"/>
            </a:pPr>
            <a:r>
              <a:rPr lang="en-US" dirty="0"/>
              <a:t>Khoa: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ĐHYD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50" y="1678175"/>
            <a:ext cx="102870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XII. Phân tích CLS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XIII. Chẩn đoán xác định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609600" y="2516957"/>
            <a:ext cx="10972800" cy="353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None/>
            </a:pPr>
            <a:r>
              <a:rPr lang="en-US" sz="3200" dirty="0" err="1"/>
              <a:t>Viêm</a:t>
            </a:r>
            <a:r>
              <a:rPr lang="en-US" sz="3200" dirty="0"/>
              <a:t> </a:t>
            </a:r>
            <a:r>
              <a:rPr lang="en-US" sz="3200" dirty="0" err="1"/>
              <a:t>phúc</a:t>
            </a:r>
            <a:r>
              <a:rPr lang="en-US" sz="3200" dirty="0"/>
              <a:t> </a:t>
            </a:r>
            <a:r>
              <a:rPr lang="en-US" sz="3200" dirty="0" err="1"/>
              <a:t>mạc</a:t>
            </a:r>
            <a:r>
              <a:rPr lang="en-US" sz="3200" dirty="0"/>
              <a:t> </a:t>
            </a:r>
            <a:r>
              <a:rPr lang="en-US" sz="3200" dirty="0" err="1"/>
              <a:t>toàn</a:t>
            </a:r>
            <a:r>
              <a:rPr lang="en-US" sz="3200" dirty="0"/>
              <a:t> </a:t>
            </a:r>
            <a:r>
              <a:rPr lang="en-US" sz="3200" dirty="0" err="1"/>
              <a:t>thê</a:t>
            </a:r>
            <a:r>
              <a:rPr lang="en-US" sz="3200" dirty="0"/>
              <a:t>̉ do </a:t>
            </a:r>
            <a:r>
              <a:rPr lang="en-US" sz="3200" dirty="0" err="1"/>
              <a:t>thủng</a:t>
            </a:r>
            <a:r>
              <a:rPr lang="en-US" sz="3200" dirty="0"/>
              <a:t> </a:t>
            </a:r>
            <a:r>
              <a:rPr lang="en-US" sz="3200" dirty="0" err="1"/>
              <a:t>tắc</a:t>
            </a:r>
            <a:r>
              <a:rPr lang="en-US" sz="3200" dirty="0"/>
              <a:t> </a:t>
            </a:r>
            <a:r>
              <a:rPr lang="en-US" sz="3200" dirty="0" err="1"/>
              <a:t>đại</a:t>
            </a:r>
            <a:r>
              <a:rPr lang="en-US" sz="3200" dirty="0"/>
              <a:t> </a:t>
            </a:r>
            <a:r>
              <a:rPr lang="en-US" sz="3200" dirty="0" err="1"/>
              <a:t>tràng</a:t>
            </a:r>
            <a:r>
              <a:rPr lang="en-US" sz="3200" dirty="0"/>
              <a:t> </a:t>
            </a:r>
            <a:r>
              <a:rPr lang="en-US" sz="3200" dirty="0" err="1"/>
              <a:t>chậu</a:t>
            </a:r>
            <a:r>
              <a:rPr lang="en-US" sz="3200" dirty="0"/>
              <a:t> </a:t>
            </a:r>
            <a:r>
              <a:rPr lang="en-US" sz="3200" dirty="0" err="1"/>
              <a:t>hông</a:t>
            </a:r>
            <a:r>
              <a:rPr lang="en-US" sz="3200" dirty="0"/>
              <a:t>,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dõi</a:t>
            </a:r>
            <a:r>
              <a:rPr lang="en-US" sz="3200" dirty="0"/>
              <a:t> U/ </a:t>
            </a:r>
            <a:r>
              <a:rPr lang="en-US" sz="3200" dirty="0" err="1"/>
              <a:t>Hạ</a:t>
            </a:r>
            <a:r>
              <a:rPr lang="en-US" sz="3200" dirty="0"/>
              <a:t> kali </a:t>
            </a:r>
            <a:r>
              <a:rPr lang="en-US" sz="3200" dirty="0" err="1"/>
              <a:t>máu</a:t>
            </a:r>
            <a:r>
              <a:rPr lang="en-US" sz="3200" dirty="0"/>
              <a:t> </a:t>
            </a:r>
            <a:r>
              <a:rPr lang="en-US" sz="3200" dirty="0" err="1"/>
              <a:t>mức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- THA</a:t>
            </a:r>
            <a:endParaRPr sz="32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None/>
            </a:pPr>
            <a:endParaRPr sz="32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XIV. Điều trị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1479611" y="1944686"/>
            <a:ext cx="9502917" cy="445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+ </a:t>
            </a:r>
            <a:r>
              <a:rPr lang="en-US" dirty="0" err="1"/>
              <a:t>Kháng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dirty="0"/>
          </a:p>
          <a:p>
            <a:pPr marL="790575" lvl="1" indent="-396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</a:pPr>
            <a:r>
              <a:rPr lang="en-US" dirty="0" err="1"/>
              <a:t>Phẫu</a:t>
            </a:r>
            <a:r>
              <a:rPr lang="en-US" dirty="0"/>
              <a:t> </a:t>
            </a:r>
            <a:r>
              <a:rPr lang="en-US" dirty="0" err="1"/>
              <a:t>thuật</a:t>
            </a:r>
            <a:r>
              <a:rPr lang="en-US" dirty="0"/>
              <a:t> </a:t>
            </a:r>
            <a:r>
              <a:rPr lang="en-US" dirty="0" err="1"/>
              <a:t>cắt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 sigma + </a:t>
            </a:r>
            <a:r>
              <a:rPr lang="en-US" dirty="0" err="1"/>
              <a:t>mở</a:t>
            </a:r>
            <a:r>
              <a:rPr lang="en-US" dirty="0"/>
              <a:t> HMNT </a:t>
            </a:r>
            <a:r>
              <a:rPr lang="en-US" dirty="0" err="1"/>
              <a:t>ra</a:t>
            </a:r>
            <a:r>
              <a:rPr lang="en-US" dirty="0"/>
              <a:t> da</a:t>
            </a:r>
            <a:endParaRPr dirty="0"/>
          </a:p>
          <a:p>
            <a:pPr marL="790575" lvl="1" indent="-3968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–"/>
            </a:pP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: Carbapenem + Metronidazole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GB" dirty="0" err="1"/>
              <a:t>Bù</a:t>
            </a:r>
            <a:r>
              <a:rPr lang="en-GB" dirty="0"/>
              <a:t> kali:</a:t>
            </a:r>
          </a:p>
          <a:p>
            <a:pPr marL="34290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GB" dirty="0"/>
              <a:t>Kali </a:t>
            </a:r>
            <a:r>
              <a:rPr lang="en-GB" dirty="0" err="1"/>
              <a:t>clorua</a:t>
            </a:r>
            <a:r>
              <a:rPr lang="en-GB" dirty="0"/>
              <a:t> 10% 10mL 1.5A </a:t>
            </a:r>
            <a:r>
              <a:rPr lang="en-GB" dirty="0" err="1"/>
              <a:t>pha</a:t>
            </a:r>
            <a:r>
              <a:rPr lang="en-GB" dirty="0"/>
              <a:t> NaCl 0.9% 500mL TTM XXX </a:t>
            </a:r>
            <a:r>
              <a:rPr lang="en-GB" dirty="0" err="1"/>
              <a:t>giọt</a:t>
            </a:r>
            <a:r>
              <a:rPr lang="en-GB" dirty="0"/>
              <a:t>/</a:t>
            </a:r>
            <a:r>
              <a:rPr lang="en-GB" dirty="0" err="1"/>
              <a:t>phút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XV. Tiên lượng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609599" y="2607012"/>
            <a:ext cx="10972801" cy="344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/>
              <a:t>Bệnh nhân lớn tuổi, theo dõi U → tiên lượng xấu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 sz="3100" b="0" i="0" u="none" strike="noStrike" cap="non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L</a:t>
            </a:r>
            <a:r>
              <a:rPr lang="en-US"/>
              <a:t>ý do nhập viện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78426" y="2367164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Đau</a:t>
            </a:r>
            <a:r>
              <a:rPr lang="en-US" sz="3600"/>
              <a:t> bụng dưới rốn</a:t>
            </a:r>
            <a:endParaRPr sz="36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III. Bệnh sử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42950" y="1493838"/>
            <a:ext cx="109728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342900" lvl="0" indent="-3162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10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BN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đau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vùng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/>
              <a:t>dưới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rốn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khởi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trưa</a:t>
            </a:r>
            <a:r>
              <a:rPr lang="en-US" dirty="0"/>
              <a:t> 1 </a:t>
            </a:r>
            <a:r>
              <a:rPr lang="en-US" dirty="0" err="1"/>
              <a:t>tiếng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đau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quặn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mỗi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khoảng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1-2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phút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cách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/>
              <a:t>30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phút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- 1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ti</a:t>
            </a:r>
            <a:r>
              <a:rPr lang="en-US" dirty="0" err="1"/>
              <a:t>ếng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cường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̣ 3/10,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xì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62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•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5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cơn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vẫn</a:t>
            </a:r>
            <a:r>
              <a:rPr lang="en-US" dirty="0"/>
              <a:t> </a:t>
            </a:r>
            <a:r>
              <a:rPr lang="en-US" dirty="0" err="1"/>
              <a:t>tiếp</a:t>
            </a:r>
            <a:r>
              <a:rPr lang="en-US" dirty="0"/>
              <a:t> </a:t>
            </a:r>
            <a:r>
              <a:rPr lang="en-US" dirty="0" err="1"/>
              <a:t>tục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chất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cường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lên</a:t>
            </a:r>
            <a:r>
              <a:rPr lang="en-US" dirty="0"/>
              <a:t> 5/10,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. Sau </a:t>
            </a:r>
            <a:r>
              <a:rPr lang="en-US" dirty="0" err="1"/>
              <a:t>xì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. </a:t>
            </a:r>
            <a:r>
              <a:rPr lang="en-US" dirty="0" err="1"/>
              <a:t>Bệnh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BV </a:t>
            </a:r>
            <a:r>
              <a:rPr lang="en-US" dirty="0" err="1"/>
              <a:t>Đa</a:t>
            </a:r>
            <a:r>
              <a:rPr lang="en-US" dirty="0"/>
              <a:t> khoa </a:t>
            </a:r>
            <a:r>
              <a:rPr lang="en-US" dirty="0" err="1"/>
              <a:t>tỉnh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Phước</a:t>
            </a:r>
            <a:r>
              <a:rPr lang="en-US" dirty="0"/>
              <a:t>,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chụp</a:t>
            </a:r>
            <a:r>
              <a:rPr lang="en-US" dirty="0"/>
              <a:t> CT scan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nhận</a:t>
            </a:r>
            <a:r>
              <a:rPr lang="en-US" dirty="0"/>
              <a:t>: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dirty="0" err="1"/>
              <a:t>ruột</a:t>
            </a:r>
            <a:r>
              <a:rPr lang="en-US" dirty="0"/>
              <a:t> do </a:t>
            </a:r>
            <a:r>
              <a:rPr lang="en-US" dirty="0" err="1"/>
              <a:t>phân</a:t>
            </a:r>
            <a:r>
              <a:rPr lang="en-US" dirty="0"/>
              <a:t> →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trị </a:t>
            </a:r>
            <a:r>
              <a:rPr lang="en-US" dirty="0" err="1"/>
              <a:t>nội</a:t>
            </a:r>
            <a:r>
              <a:rPr lang="en-US" dirty="0"/>
              <a:t> khoa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̃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giảm</a:t>
            </a:r>
            <a:r>
              <a:rPr lang="en-US" dirty="0"/>
              <a:t> →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chuyển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qua BV ĐH Y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TP HCM.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1623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quá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trình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bệnh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BN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tiện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lần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cuối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vào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lần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cuối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BN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r>
              <a:rPr lang="en-US" dirty="0" err="1"/>
              <a:t>án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buồn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sốt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,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đau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́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̉,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da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vàng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gắt</a:t>
            </a:r>
            <a:r>
              <a:rPr lang="en-US" dirty="0"/>
              <a:t> </a:t>
            </a:r>
            <a:r>
              <a:rPr lang="en-US" dirty="0" err="1"/>
              <a:t>buốt</a:t>
            </a:r>
            <a:r>
              <a:rPr lang="en-US" dirty="0"/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f4aa3e62_0_0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III. Bệnh sử</a:t>
            </a:r>
            <a:endParaRPr/>
          </a:p>
        </p:txBody>
      </p:sp>
      <p:sp>
        <p:nvSpPr>
          <p:cNvPr id="117" name="Google Shape;117;g215f4aa3e62_0_0"/>
          <p:cNvSpPr txBox="1">
            <a:spLocks noGrp="1"/>
          </p:cNvSpPr>
          <p:nvPr>
            <p:ph type="body" idx="1"/>
          </p:nvPr>
        </p:nvSpPr>
        <p:spPr>
          <a:xfrm>
            <a:off x="742950" y="1493838"/>
            <a:ext cx="109728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  <a:endParaRPr dirty="0"/>
          </a:p>
          <a:p>
            <a:pPr marL="342900" lvl="0" indent="-2794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 err="1"/>
              <a:t>Mạch</a:t>
            </a:r>
            <a:r>
              <a:rPr lang="en-US" b="1" dirty="0"/>
              <a:t>: 130 l/p</a:t>
            </a:r>
            <a:endParaRPr b="1" dirty="0"/>
          </a:p>
          <a:p>
            <a:pPr marL="342900" lvl="0" indent="-2794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: 140/80 mmHg</a:t>
            </a:r>
            <a:endParaRPr dirty="0"/>
          </a:p>
          <a:p>
            <a:pPr marL="342900" lvl="0" indent="-2794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36.6 </a:t>
            </a:r>
            <a:r>
              <a:rPr lang="en-US" dirty="0" err="1"/>
              <a:t>độ</a:t>
            </a:r>
            <a:r>
              <a:rPr lang="en-US" dirty="0"/>
              <a:t> C</a:t>
            </a:r>
            <a:endParaRPr dirty="0"/>
          </a:p>
          <a:p>
            <a:pPr marL="342900" lvl="0" indent="-2794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: 20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dirty="0"/>
          </a:p>
          <a:p>
            <a:pPr marL="342900" lvl="0" indent="-2794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SpO2: 94%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IV. Tiền căn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1958975" y="1236663"/>
            <a:ext cx="9137650" cy="51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➢"/>
            </a:pPr>
            <a:r>
              <a:rPr lang="en-US" sz="2400" b="1" i="0" u="none" strike="noStrike" cap="none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2400" b="1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 err="1"/>
              <a:t>Nội</a:t>
            </a:r>
            <a:r>
              <a:rPr lang="en-US" sz="2400" dirty="0"/>
              <a:t> khoa</a:t>
            </a:r>
            <a:endParaRPr sz="2400" dirty="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endParaRPr sz="2400" dirty="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huyết</a:t>
            </a:r>
            <a:r>
              <a:rPr lang="en-US" sz="2400" dirty="0"/>
              <a:t> </a:t>
            </a:r>
            <a:r>
              <a:rPr lang="en-US" sz="2400" dirty="0" err="1"/>
              <a:t>áp</a:t>
            </a:r>
            <a:r>
              <a:rPr lang="en-US" sz="2400" dirty="0"/>
              <a:t> 20 </a:t>
            </a:r>
            <a:r>
              <a:rPr lang="en-US" sz="2400" dirty="0" err="1"/>
              <a:t>năm</a:t>
            </a:r>
            <a:r>
              <a:rPr lang="en-US" sz="2400" dirty="0"/>
              <a:t>, </a:t>
            </a:r>
            <a:r>
              <a:rPr lang="en-US" sz="2400" dirty="0" err="1"/>
              <a:t>điều</a:t>
            </a:r>
            <a:r>
              <a:rPr lang="en-US" sz="2400" dirty="0"/>
              <a:t> trị </a:t>
            </a:r>
            <a:r>
              <a:rPr lang="en-US" sz="2400" dirty="0" err="1"/>
              <a:t>tại</a:t>
            </a:r>
            <a:r>
              <a:rPr lang="en-US" sz="2400" dirty="0"/>
              <a:t> </a:t>
            </a:r>
            <a:r>
              <a:rPr lang="en-US" sz="2400" dirty="0" err="1"/>
              <a:t>địa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, HA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bình</a:t>
            </a:r>
            <a:r>
              <a:rPr lang="en-US" sz="2400" dirty="0"/>
              <a:t> 130 – 140 mmHg</a:t>
            </a:r>
            <a:endParaRPr sz="2400" dirty="0"/>
          </a:p>
          <a:p>
            <a:pPr marL="790575" lvl="1" indent="-371475" algn="l" rtl="0"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, polyp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r>
              <a:rPr lang="en-US" sz="2400" dirty="0"/>
              <a:t>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,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soi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tràng</a:t>
            </a:r>
            <a:endParaRPr sz="2400" dirty="0"/>
          </a:p>
          <a:p>
            <a:pPr marL="790575" lvl="1" indent="-371475" algn="l" rtl="0"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nhận</a:t>
            </a:r>
            <a:r>
              <a:rPr lang="en-US" sz="2400" dirty="0"/>
              <a:t> </a:t>
            </a:r>
            <a:r>
              <a:rPr lang="en-US" sz="2400" dirty="0" err="1"/>
              <a:t>tiền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loét</a:t>
            </a:r>
            <a:r>
              <a:rPr lang="en-US" sz="2400" dirty="0"/>
              <a:t> dạ </a:t>
            </a:r>
            <a:r>
              <a:rPr lang="en-US" sz="2400" dirty="0" err="1"/>
              <a:t>dày</a:t>
            </a:r>
            <a:r>
              <a:rPr lang="en-US" sz="2400" dirty="0"/>
              <a:t> tá </a:t>
            </a:r>
            <a:r>
              <a:rPr lang="en-US" sz="2400" dirty="0" err="1"/>
              <a:t>tràng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nhận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thượng</a:t>
            </a:r>
            <a:r>
              <a:rPr lang="en-US" sz="2400" dirty="0"/>
              <a:t> vị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̉ </a:t>
            </a:r>
            <a:r>
              <a:rPr lang="en-US" sz="2400" dirty="0" err="1"/>
              <a:t>kéo</a:t>
            </a:r>
            <a:r>
              <a:rPr lang="en-US" sz="2400" dirty="0"/>
              <a:t> </a:t>
            </a:r>
            <a:r>
              <a:rPr lang="en-US" sz="2400" dirty="0" err="1"/>
              <a:t>dài</a:t>
            </a:r>
            <a:endParaRPr sz="2400" dirty="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ĐTĐ, </a:t>
            </a:r>
            <a:r>
              <a:rPr lang="en-US" sz="2400" dirty="0" err="1"/>
              <a:t>viêm</a:t>
            </a:r>
            <a:r>
              <a:rPr lang="en-US" sz="2400" dirty="0"/>
              <a:t> </a:t>
            </a:r>
            <a:r>
              <a:rPr lang="en-US" sz="2400" dirty="0" err="1"/>
              <a:t>gan</a:t>
            </a:r>
            <a:r>
              <a:rPr lang="en-US" sz="2400" dirty="0"/>
              <a:t> B, C, hay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khoa </a:t>
            </a:r>
            <a:r>
              <a:rPr lang="en-US" sz="2400" dirty="0" err="1"/>
              <a:t>khác</a:t>
            </a:r>
            <a:endParaRPr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 dirty="0" err="1"/>
              <a:t>Ngoại</a:t>
            </a:r>
            <a:r>
              <a:rPr lang="en-US" sz="2400" dirty="0"/>
              <a:t> khoa</a:t>
            </a:r>
            <a:endParaRPr sz="2400" dirty="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Chưa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, </a:t>
            </a:r>
            <a:r>
              <a:rPr lang="en-US" sz="2400" dirty="0" err="1"/>
              <a:t>mổ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dạ</a:t>
            </a:r>
            <a:r>
              <a:rPr lang="en-US" sz="2400" dirty="0"/>
              <a:t> </a:t>
            </a:r>
            <a:r>
              <a:rPr lang="en-US" sz="2400" dirty="0" err="1"/>
              <a:t>dày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endParaRPr sz="2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f4aa3e62_0_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IV. Tiền căn</a:t>
            </a:r>
            <a:endParaRPr/>
          </a:p>
        </p:txBody>
      </p:sp>
      <p:sp>
        <p:nvSpPr>
          <p:cNvPr id="129" name="Google Shape;129;g215f4aa3e62_0_6"/>
          <p:cNvSpPr txBox="1">
            <a:spLocks noGrp="1"/>
          </p:cNvSpPr>
          <p:nvPr>
            <p:ph type="body" idx="1"/>
          </p:nvPr>
        </p:nvSpPr>
        <p:spPr>
          <a:xfrm>
            <a:off x="1958975" y="1236663"/>
            <a:ext cx="9137700" cy="5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➢"/>
            </a:pPr>
            <a:r>
              <a:rPr lang="en-US" sz="2400" b="1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 thân: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/>
              <a:t>Thói quen</a:t>
            </a:r>
            <a:endParaRPr sz="240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Không hút thuốc lá, không sử dụng rượu bia</a:t>
            </a:r>
            <a:endParaRPr sz="240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•"/>
            </a:pPr>
            <a:r>
              <a:rPr lang="en-US" sz="2400"/>
              <a:t>Dị ứng</a:t>
            </a:r>
            <a:endParaRPr sz="2400"/>
          </a:p>
          <a:p>
            <a:pPr marL="790575" marR="0" lvl="1" indent="-3714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ghi </a:t>
            </a:r>
            <a:r>
              <a:rPr lang="en-US" sz="2400"/>
              <a:t>nhận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căn dị ứng thuốc, thức ăn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imes New Roman"/>
              <a:buChar char="➢"/>
            </a:pPr>
            <a:r>
              <a:rPr lang="en-US" sz="2400" b="1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 đình: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Chưa ghi nhận tiền căn bệnh lý ung thư đại trực tràng, polyp đại trực tràng</a:t>
            </a:r>
            <a:endParaRPr sz="2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 dirty="0"/>
              <a:t>V.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(15h00 12/03/2023)</a:t>
            </a:r>
            <a:endParaRPr dirty="0"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dirty="0"/>
              <a:t>1/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M 112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; HA 140/85 mmHg; NĐ 37</a:t>
            </a:r>
            <a:r>
              <a:rPr lang="en-US" baseline="30000" dirty="0"/>
              <a:t>0</a:t>
            </a:r>
            <a:r>
              <a:rPr lang="en-US" dirty="0"/>
              <a:t>C; NT 20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150cm,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45 kg -&gt; BMI = 20 →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dirty="0"/>
          </a:p>
          <a:p>
            <a:pPr marL="34290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, </a:t>
            </a:r>
            <a:r>
              <a:rPr lang="en-US" dirty="0" err="1"/>
              <a:t>lưỡi</a:t>
            </a:r>
            <a:r>
              <a:rPr lang="en-US" dirty="0"/>
              <a:t> </a:t>
            </a:r>
            <a:r>
              <a:rPr lang="en-US" dirty="0" err="1"/>
              <a:t>dơ</a:t>
            </a:r>
            <a:r>
              <a:rPr lang="en-US" dirty="0"/>
              <a:t>,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867052" y="1555813"/>
            <a:ext cx="10972801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dirty="0"/>
              <a:t>2/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dirty="0"/>
              <a:t>❖</a:t>
            </a:r>
            <a:r>
              <a:rPr lang="en-US" dirty="0" err="1"/>
              <a:t>Bụng</a:t>
            </a:r>
            <a:r>
              <a:rPr lang="en-US" dirty="0"/>
              <a:t>: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u,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bò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quai</a:t>
            </a:r>
            <a:r>
              <a:rPr lang="en-US" dirty="0"/>
              <a:t> </a:t>
            </a:r>
            <a:r>
              <a:rPr lang="en-US" dirty="0" err="1"/>
              <a:t>ruột</a:t>
            </a:r>
            <a:r>
              <a:rPr lang="en-US" dirty="0"/>
              <a:t> </a:t>
            </a:r>
            <a:r>
              <a:rPr lang="en-US" dirty="0" err="1"/>
              <a:t>nổi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Chướng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Gõ</a:t>
            </a:r>
            <a:r>
              <a:rPr lang="en-US" dirty="0"/>
              <a:t> vang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(+)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bụng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Char char="•"/>
            </a:pP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hậu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trực</a:t>
            </a:r>
            <a:r>
              <a:rPr lang="en-US" dirty="0"/>
              <a:t> </a:t>
            </a:r>
            <a:r>
              <a:rPr lang="en-US" dirty="0" err="1"/>
              <a:t>tràng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khám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imes New Roman"/>
              <a:buNone/>
            </a:pPr>
            <a:r>
              <a:rPr lang="en-US" dirty="0"/>
              <a:t>❖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dirty="0"/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416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3100"/>
              <a:buFont typeface="Times New Roman"/>
              <a:buNone/>
            </a:pPr>
            <a:r>
              <a:rPr lang="en-US"/>
              <a:t>VI. Khám lâm sàng (15H00 12/03/2023)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Template1">
  <a:themeElements>
    <a:clrScheme name="PowerpointTemplate1">
      <a:dk1>
        <a:srgbClr val="999999"/>
      </a:dk1>
      <a:lt1>
        <a:srgbClr val="006699"/>
      </a:lt1>
      <a:dk2>
        <a:srgbClr val="A7A7A7"/>
      </a:dk2>
      <a:lt2>
        <a:srgbClr val="535353"/>
      </a:lt2>
      <a:accent1>
        <a:srgbClr val="EDFAD2"/>
      </a:accent1>
      <a:accent2>
        <a:srgbClr val="EBF7FF"/>
      </a:accent2>
      <a:accent3>
        <a:srgbClr val="8F8F8F"/>
      </a:accent3>
      <a:accent4>
        <a:srgbClr val="005682"/>
      </a:accent4>
      <a:accent5>
        <a:srgbClr val="F4FCE5"/>
      </a:accent5>
      <a:accent6>
        <a:srgbClr val="D5E0E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1332</Words>
  <Application>Microsoft Office PowerPoint</Application>
  <PresentationFormat>Màn hình rộng</PresentationFormat>
  <Paragraphs>130</Paragraphs>
  <Slides>23</Slides>
  <Notes>23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4" baseType="lpstr">
      <vt:lpstr>PowerpointTemplate1</vt:lpstr>
      <vt:lpstr>BỆNH ÁN</vt:lpstr>
      <vt:lpstr>I. Hành chính</vt:lpstr>
      <vt:lpstr>II. Lý do nhập viện</vt:lpstr>
      <vt:lpstr>III. Bệnh sử</vt:lpstr>
      <vt:lpstr>III. Bệnh sử</vt:lpstr>
      <vt:lpstr>IV. Tiền căn</vt:lpstr>
      <vt:lpstr>IV. Tiền căn</vt:lpstr>
      <vt:lpstr>V. Khám lâm sàng (15h00 12/03/2023)</vt:lpstr>
      <vt:lpstr>VI. Khám lâm sàng (15H00 12/03/2023)</vt:lpstr>
      <vt:lpstr>VII. Tóm tắt bệnh án</vt:lpstr>
      <vt:lpstr>VIII. Đặt vấn đề</vt:lpstr>
      <vt:lpstr>IX. Chẩn đoán</vt:lpstr>
      <vt:lpstr>X. Biện luận</vt:lpstr>
      <vt:lpstr>X. Biện luận</vt:lpstr>
      <vt:lpstr>X. Biện luận</vt:lpstr>
      <vt:lpstr>XI. Đề nghị CLS</vt:lpstr>
      <vt:lpstr>XII. Phân tích CLS</vt:lpstr>
      <vt:lpstr>XII. Phân tích CLS</vt:lpstr>
      <vt:lpstr>XII. Phân tích CLS</vt:lpstr>
      <vt:lpstr>XII. Phân tích CLS</vt:lpstr>
      <vt:lpstr>XIII. Chẩn đoán xác định</vt:lpstr>
      <vt:lpstr>XIV. Điều trị</vt:lpstr>
      <vt:lpstr>XV. 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cp:lastModifiedBy>Duc Tran - Y17</cp:lastModifiedBy>
  <cp:revision>2</cp:revision>
  <dcterms:modified xsi:type="dcterms:W3CDTF">2023-03-16T12:20:14Z</dcterms:modified>
</cp:coreProperties>
</file>