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notesMasterIdLst>
    <p:notesMasterId r:id="rId24"/>
  </p:notesMasterIdLst>
  <p:sldIdLst>
    <p:sldId id="256" r:id="rId2"/>
    <p:sldId id="257" r:id="rId3"/>
    <p:sldId id="258" r:id="rId4"/>
    <p:sldId id="259" r:id="rId5"/>
    <p:sldId id="261" r:id="rId6"/>
    <p:sldId id="262" r:id="rId7"/>
    <p:sldId id="263" r:id="rId8"/>
    <p:sldId id="264" r:id="rId9"/>
    <p:sldId id="279" r:id="rId10"/>
    <p:sldId id="266" r:id="rId11"/>
    <p:sldId id="267" r:id="rId12"/>
    <p:sldId id="268" r:id="rId13"/>
    <p:sldId id="270" r:id="rId14"/>
    <p:sldId id="269" r:id="rId15"/>
    <p:sldId id="278" r:id="rId16"/>
    <p:sldId id="272" r:id="rId17"/>
    <p:sldId id="273" r:id="rId18"/>
    <p:sldId id="274" r:id="rId19"/>
    <p:sldId id="275" r:id="rId20"/>
    <p:sldId id="280" r:id="rId21"/>
    <p:sldId id="281"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80"/>
    <p:restoredTop sz="95853"/>
  </p:normalViewPr>
  <p:slideViewPr>
    <p:cSldViewPr snapToGrid="0" snapToObjects="1">
      <p:cViewPr varScale="1">
        <p:scale>
          <a:sx n="66" d="100"/>
          <a:sy n="66" d="100"/>
        </p:scale>
        <p:origin x="2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E3757-92BB-6A46-8F90-629F0508FFBA}" type="datetimeFigureOut">
              <a:rPr lang="en-VN" smtClean="0"/>
              <a:t>04/12/2023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29DBC-7043-D94A-B987-6814F992A88F}" type="slidenum">
              <a:rPr lang="en-VN" smtClean="0"/>
              <a:t>‹#›</a:t>
            </a:fld>
            <a:endParaRPr lang="en-VN"/>
          </a:p>
        </p:txBody>
      </p:sp>
    </p:spTree>
    <p:extLst>
      <p:ext uri="{BB962C8B-B14F-4D97-AF65-F5344CB8AC3E}">
        <p14:creationId xmlns:p14="http://schemas.microsoft.com/office/powerpoint/2010/main" val="279242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Nghiệm pháp chẹn lỗ bẹn sâu: ấn cho xẹp khối phồng, rồi dùng ngón 1 ấn vào </a:t>
            </a:r>
          </a:p>
          <a:p>
            <a:r>
              <a:rPr lang="vi-VN" dirty="0"/>
              <a:t>lỗ bẹn sâu (từ vị trí động mạch đùi ở nếp bẹn đi thẳng lên trên </a:t>
            </a:r>
            <a:r>
              <a:rPr lang="vi-VN" dirty="0" err="1"/>
              <a:t>1,5-2cm</a:t>
            </a:r>
            <a:r>
              <a:rPr lang="vi-VN" dirty="0"/>
              <a:t>), sau đó cho bệnh nhân rặn hay làm phình bụng lên, nếu khối phồng không xuất hiện là thoát vị bẹn gián tiếp; nếu khối phồng vẫn xuất hiện là thoát vị bẹn trực tiếp</a:t>
            </a:r>
          </a:p>
          <a:p>
            <a:endParaRPr lang="vi-VN" dirty="0"/>
          </a:p>
          <a:p>
            <a:r>
              <a:rPr lang="vi-VN" dirty="0"/>
              <a:t>Nghiệm pháp chạm ngón: ấn khối phồng cho xẹp, rồi dùng ngón 2 đẩy da </a:t>
            </a:r>
          </a:p>
          <a:p>
            <a:r>
              <a:rPr lang="vi-VN" dirty="0"/>
              <a:t>bìu đi vào lỗ bẹn nông, đầu ngón tay hướng về lỗ bẹn sâu, lòng ngón tay hướng về trong bụng, sau đó cho bệnh nhân rặn hay phình bụng lên, nếu khối phồng chạm vào đầu ngón tay là thoát vị bẹn gián tiếp; nếu khối phồng chạm vào mặt lòng ngón tay là thoát vị bẹn trực tiếp</a:t>
            </a:r>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10</a:t>
            </a:fld>
            <a:endParaRPr lang="en-VN"/>
          </a:p>
        </p:txBody>
      </p:sp>
    </p:spTree>
    <p:extLst>
      <p:ext uri="{BB962C8B-B14F-4D97-AF65-F5344CB8AC3E}">
        <p14:creationId xmlns:p14="http://schemas.microsoft.com/office/powerpoint/2010/main" val="402465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dirty="0">
                <a:solidFill>
                  <a:schemeClr val="tx1"/>
                </a:solidFill>
                <a:latin typeface="Corbel" panose="020B0503020204020204" pitchFamily="34" charset="0"/>
              </a:rPr>
              <a:t>Khối phồng vùng bẹn, xuất hiện khi đứng, ho, rặn, biến mất khi nằm, ấn xẹp =&gt; </a:t>
            </a:r>
            <a:r>
              <a:rPr lang="en-VN" sz="1200" b="1" dirty="0">
                <a:solidFill>
                  <a:schemeClr val="tx1"/>
                </a:solidFill>
                <a:latin typeface="Corbel" panose="020B0503020204020204" pitchFamily="34" charset="0"/>
              </a:rPr>
              <a:t>Thoát vị</a:t>
            </a:r>
            <a:endParaRPr lang="vi-VN" sz="1200" dirty="0">
              <a:solidFill>
                <a:schemeClr val="tx1"/>
              </a:solidFill>
              <a:latin typeface="Corbel" panose="020B0503020204020204" pitchFamily="34" charset="0"/>
            </a:endParaRPr>
          </a:p>
          <a:p>
            <a:endParaRPr lang="vi-VN" sz="1200" dirty="0">
              <a:solidFill>
                <a:schemeClr val="tx1"/>
              </a:solidFill>
              <a:latin typeface="Corbel" panose="020B0503020204020204" pitchFamily="34" charset="0"/>
            </a:endParaRPr>
          </a:p>
          <a:p>
            <a:r>
              <a:rPr lang="en-US" sz="1200" dirty="0">
                <a:solidFill>
                  <a:schemeClr val="tx1"/>
                </a:solidFill>
                <a:latin typeface="Corbel" panose="020B0503020204020204" pitchFamily="34" charset="0"/>
              </a:rPr>
              <a:t>T</a:t>
            </a:r>
            <a:r>
              <a:rPr lang="en-VN" sz="1200" dirty="0">
                <a:solidFill>
                  <a:schemeClr val="tx1"/>
                </a:solidFill>
                <a:latin typeface="Corbel" panose="020B0503020204020204" pitchFamily="34" charset="0"/>
              </a:rPr>
              <a:t>rên nếp bẹn P =&gt; </a:t>
            </a:r>
            <a:r>
              <a:rPr lang="en-VN" sz="1200" b="1" dirty="0">
                <a:solidFill>
                  <a:schemeClr val="tx1"/>
                </a:solidFill>
                <a:latin typeface="Corbel" panose="020B0503020204020204" pitchFamily="34" charset="0"/>
              </a:rPr>
              <a:t>Thoát vị bẹn P</a:t>
            </a:r>
          </a:p>
          <a:p>
            <a:r>
              <a:rPr lang="en-US" sz="1200" dirty="0">
                <a:solidFill>
                  <a:schemeClr val="tx1"/>
                </a:solidFill>
                <a:latin typeface="Corbel" panose="020B0503020204020204" pitchFamily="34" charset="0"/>
              </a:rPr>
              <a:t>X</a:t>
            </a:r>
            <a:r>
              <a:rPr lang="en-VN" sz="1200" dirty="0">
                <a:solidFill>
                  <a:schemeClr val="tx1"/>
                </a:solidFill>
                <a:latin typeface="Corbel" panose="020B0503020204020204" pitchFamily="34" charset="0"/>
              </a:rPr>
              <a:t>uất hiện từ ngoài vào trong, từ trên xuống dưới, chẹn lỗ bẹn sâu: không xuất hiện, chạm ngón: chạm đầu ngón </a:t>
            </a:r>
            <a:br>
              <a:rPr lang="en-VN" sz="1200" dirty="0">
                <a:solidFill>
                  <a:schemeClr val="tx1"/>
                </a:solidFill>
                <a:latin typeface="Corbel" panose="020B0503020204020204" pitchFamily="34" charset="0"/>
              </a:rPr>
            </a:br>
            <a:r>
              <a:rPr lang="en-VN" sz="1200" dirty="0">
                <a:solidFill>
                  <a:schemeClr val="tx1"/>
                </a:solidFill>
                <a:latin typeface="Corbel" panose="020B0503020204020204" pitchFamily="34" charset="0"/>
              </a:rPr>
              <a:t>=&gt; </a:t>
            </a:r>
            <a:r>
              <a:rPr lang="en-VN" sz="1200" b="1" dirty="0">
                <a:solidFill>
                  <a:schemeClr val="tx1"/>
                </a:solidFill>
                <a:latin typeface="Corbel" panose="020B0503020204020204" pitchFamily="34" charset="0"/>
              </a:rPr>
              <a:t>Thoát vị bẹn gián tiếp</a:t>
            </a:r>
          </a:p>
          <a:p>
            <a:r>
              <a:rPr lang="en-VN" sz="1200" dirty="0">
                <a:solidFill>
                  <a:schemeClr val="tx1"/>
                </a:solidFill>
                <a:latin typeface="Corbel" panose="020B0503020204020204" pitchFamily="34" charset="0"/>
              </a:rPr>
              <a:t>Kích thước: 2 x 3 cm, &gt; 2 ngón tay =&gt; </a:t>
            </a:r>
            <a:r>
              <a:rPr lang="en-VN" sz="1200" b="1" dirty="0">
                <a:solidFill>
                  <a:schemeClr val="tx1"/>
                </a:solidFill>
                <a:latin typeface="Corbel" panose="020B0503020204020204" pitchFamily="34" charset="0"/>
              </a:rPr>
              <a:t>L3 theo EHS 2007</a:t>
            </a:r>
          </a:p>
          <a:p>
            <a:endParaRPr lang="vi-VN" dirty="0"/>
          </a:p>
          <a:p>
            <a:r>
              <a:rPr lang="en-VN" sz="1200" dirty="0">
                <a:solidFill>
                  <a:schemeClr val="tx1"/>
                </a:solidFill>
                <a:latin typeface="Corbel" panose="020B0503020204020204" pitchFamily="34" charset="0"/>
              </a:rPr>
              <a:t>Biến chứng nghẹt, kẹt: khối thoát vị không đau, xuất hiện không thường xuyên, ấn xẹp, không cảm giác vướng víu </a:t>
            </a:r>
            <a:br>
              <a:rPr lang="en-VN" sz="1200" dirty="0">
                <a:solidFill>
                  <a:schemeClr val="tx1"/>
                </a:solidFill>
                <a:latin typeface="Corbel" panose="020B0503020204020204" pitchFamily="34" charset="0"/>
              </a:rPr>
            </a:br>
            <a:r>
              <a:rPr lang="en-VN" sz="1200" dirty="0">
                <a:solidFill>
                  <a:schemeClr val="tx1"/>
                </a:solidFill>
                <a:latin typeface="Corbel" panose="020B0503020204020204" pitchFamily="34" charset="0"/>
              </a:rPr>
              <a:t>=&gt; </a:t>
            </a:r>
            <a:r>
              <a:rPr lang="en-VN" sz="1200" b="1" dirty="0">
                <a:solidFill>
                  <a:schemeClr val="tx1"/>
                </a:solidFill>
                <a:latin typeface="Corbel" panose="020B0503020204020204" pitchFamily="34" charset="0"/>
              </a:rPr>
              <a:t>Chưa biến chứng</a:t>
            </a:r>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14</a:t>
            </a:fld>
            <a:endParaRPr lang="en-VN"/>
          </a:p>
        </p:txBody>
      </p:sp>
    </p:spTree>
    <p:extLst>
      <p:ext uri="{BB962C8B-B14F-4D97-AF65-F5344CB8AC3E}">
        <p14:creationId xmlns:p14="http://schemas.microsoft.com/office/powerpoint/2010/main" val="411974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dirty="0">
                <a:solidFill>
                  <a:schemeClr val="tx1"/>
                </a:solidFill>
                <a:latin typeface="Corbel" panose="020B0503020204020204" pitchFamily="34" charset="0"/>
              </a:rPr>
              <a:t>Khối phồng vùng bẹn, xuất hiện khi đứng, ho, rặn, biến mất khi nằm, ấn xẹp =&gt; </a:t>
            </a:r>
            <a:r>
              <a:rPr lang="en-VN" sz="1200" b="1" dirty="0">
                <a:solidFill>
                  <a:schemeClr val="tx1"/>
                </a:solidFill>
                <a:latin typeface="Corbel" panose="020B0503020204020204" pitchFamily="34" charset="0"/>
              </a:rPr>
              <a:t>Thoát vị</a:t>
            </a:r>
            <a:endParaRPr lang="vi-VN" sz="1200" dirty="0">
              <a:solidFill>
                <a:schemeClr val="tx1"/>
              </a:solidFill>
              <a:latin typeface="Corbel" panose="020B0503020204020204" pitchFamily="34" charset="0"/>
            </a:endParaRPr>
          </a:p>
          <a:p>
            <a:endParaRPr lang="vi-VN" sz="1200" dirty="0">
              <a:solidFill>
                <a:schemeClr val="tx1"/>
              </a:solidFill>
              <a:latin typeface="Corbel" panose="020B0503020204020204" pitchFamily="34" charset="0"/>
            </a:endParaRPr>
          </a:p>
          <a:p>
            <a:r>
              <a:rPr lang="en-US" sz="1200" dirty="0">
                <a:solidFill>
                  <a:schemeClr val="tx1"/>
                </a:solidFill>
                <a:latin typeface="Corbel" panose="020B0503020204020204" pitchFamily="34" charset="0"/>
              </a:rPr>
              <a:t>T</a:t>
            </a:r>
            <a:r>
              <a:rPr lang="en-VN" sz="1200" dirty="0">
                <a:solidFill>
                  <a:schemeClr val="tx1"/>
                </a:solidFill>
                <a:latin typeface="Corbel" panose="020B0503020204020204" pitchFamily="34" charset="0"/>
              </a:rPr>
              <a:t>rên nếp bẹn P =&gt; </a:t>
            </a:r>
            <a:r>
              <a:rPr lang="en-VN" sz="1200" b="1" dirty="0">
                <a:solidFill>
                  <a:schemeClr val="tx1"/>
                </a:solidFill>
                <a:latin typeface="Corbel" panose="020B0503020204020204" pitchFamily="34" charset="0"/>
              </a:rPr>
              <a:t>Thoát vị bẹn P</a:t>
            </a:r>
          </a:p>
          <a:p>
            <a:r>
              <a:rPr lang="en-US" sz="1200" dirty="0">
                <a:solidFill>
                  <a:schemeClr val="tx1"/>
                </a:solidFill>
                <a:latin typeface="Corbel" panose="020B0503020204020204" pitchFamily="34" charset="0"/>
              </a:rPr>
              <a:t>X</a:t>
            </a:r>
            <a:r>
              <a:rPr lang="en-VN" sz="1200" dirty="0">
                <a:solidFill>
                  <a:schemeClr val="tx1"/>
                </a:solidFill>
                <a:latin typeface="Corbel" panose="020B0503020204020204" pitchFamily="34" charset="0"/>
              </a:rPr>
              <a:t>uất hiện từ ngoài vào trong, từ trên xuống dưới, chẹn lỗ bẹn sâu: không xuất hiện, chạm ngón: chạm đầu ngón </a:t>
            </a:r>
            <a:br>
              <a:rPr lang="en-VN" sz="1200" dirty="0">
                <a:solidFill>
                  <a:schemeClr val="tx1"/>
                </a:solidFill>
                <a:latin typeface="Corbel" panose="020B0503020204020204" pitchFamily="34" charset="0"/>
              </a:rPr>
            </a:br>
            <a:r>
              <a:rPr lang="en-VN" sz="1200" dirty="0">
                <a:solidFill>
                  <a:schemeClr val="tx1"/>
                </a:solidFill>
                <a:latin typeface="Corbel" panose="020B0503020204020204" pitchFamily="34" charset="0"/>
              </a:rPr>
              <a:t>=&gt; </a:t>
            </a:r>
            <a:r>
              <a:rPr lang="en-VN" sz="1200" b="1" dirty="0">
                <a:solidFill>
                  <a:schemeClr val="tx1"/>
                </a:solidFill>
                <a:latin typeface="Corbel" panose="020B0503020204020204" pitchFamily="34" charset="0"/>
              </a:rPr>
              <a:t>Thoát vị bẹn gián tiếp</a:t>
            </a:r>
            <a:endParaRPr lang="vi-VN" sz="1200" b="1" dirty="0">
              <a:solidFill>
                <a:schemeClr val="tx1"/>
              </a:solidFill>
              <a:latin typeface="Corbel" panose="020B0503020204020204" pitchFamily="34" charset="0"/>
            </a:endParaRPr>
          </a:p>
          <a:p>
            <a:r>
              <a:rPr lang="vi-VN" sz="1200" b="0" dirty="0">
                <a:solidFill>
                  <a:schemeClr val="tx1"/>
                </a:solidFill>
                <a:latin typeface="Corbel" panose="020B0503020204020204" pitchFamily="34" charset="0"/>
              </a:rPr>
              <a:t>Gián tiếp: </a:t>
            </a:r>
            <a:r>
              <a:rPr lang="vi-VN" sz="1200" b="0" dirty="0" err="1">
                <a:solidFill>
                  <a:schemeClr val="tx1"/>
                </a:solidFill>
                <a:latin typeface="Corbel" panose="020B0503020204020204" pitchFamily="34" charset="0"/>
              </a:rPr>
              <a:t>qualỗbẹnsâu</a:t>
            </a:r>
            <a:endParaRPr lang="vi-VN" sz="1200" b="0" dirty="0">
              <a:solidFill>
                <a:schemeClr val="tx1"/>
              </a:solidFill>
              <a:latin typeface="Corbel" panose="020B0503020204020204" pitchFamily="34" charset="0"/>
            </a:endParaRPr>
          </a:p>
          <a:p>
            <a:r>
              <a:rPr lang="vi-VN" sz="1200" b="0" dirty="0">
                <a:solidFill>
                  <a:schemeClr val="tx1"/>
                </a:solidFill>
                <a:latin typeface="Corbel" panose="020B0503020204020204" pitchFamily="34" charset="0"/>
              </a:rPr>
              <a:t>Trực tiếp: qua </a:t>
            </a:r>
            <a:r>
              <a:rPr lang="vi-VN" sz="1200" b="0" dirty="0" err="1">
                <a:solidFill>
                  <a:schemeClr val="tx1"/>
                </a:solidFill>
                <a:latin typeface="Corbel" panose="020B0503020204020204" pitchFamily="34" charset="0"/>
              </a:rPr>
              <a:t>tam</a:t>
            </a:r>
            <a:r>
              <a:rPr lang="vi-VN" sz="1200" b="0" dirty="0">
                <a:solidFill>
                  <a:schemeClr val="tx1"/>
                </a:solidFill>
                <a:latin typeface="Corbel" panose="020B0503020204020204" pitchFamily="34" charset="0"/>
              </a:rPr>
              <a:t> </a:t>
            </a:r>
            <a:r>
              <a:rPr lang="vi-VN" sz="1200" b="0" dirty="0" err="1">
                <a:solidFill>
                  <a:schemeClr val="tx1"/>
                </a:solidFill>
                <a:latin typeface="Corbel" panose="020B0503020204020204" pitchFamily="34" charset="0"/>
              </a:rPr>
              <a:t>giácHesselbach</a:t>
            </a:r>
            <a:endParaRPr lang="en-VN" sz="1200" b="0" dirty="0">
              <a:solidFill>
                <a:schemeClr val="tx1"/>
              </a:solidFill>
              <a:latin typeface="Corbel" panose="020B0503020204020204" pitchFamily="34" charset="0"/>
            </a:endParaRPr>
          </a:p>
          <a:p>
            <a:endParaRPr lang="vi-VN" dirty="0"/>
          </a:p>
          <a:p>
            <a:r>
              <a:rPr lang="en-VN" sz="1200" dirty="0">
                <a:solidFill>
                  <a:schemeClr val="tx1"/>
                </a:solidFill>
                <a:latin typeface="Corbel" panose="020B0503020204020204" pitchFamily="34" charset="0"/>
              </a:rPr>
              <a:t>Biến chứng nghẹt, kẹt: khối thoát vị không đau, xuất hiện không thường xuyên, ấn xẹp, không cảm giác vướng víu </a:t>
            </a:r>
            <a:br>
              <a:rPr lang="en-VN" sz="1200" dirty="0">
                <a:solidFill>
                  <a:schemeClr val="tx1"/>
                </a:solidFill>
                <a:latin typeface="Corbel" panose="020B0503020204020204" pitchFamily="34" charset="0"/>
              </a:rPr>
            </a:br>
            <a:r>
              <a:rPr lang="en-VN" sz="1200" dirty="0">
                <a:solidFill>
                  <a:schemeClr val="tx1"/>
                </a:solidFill>
                <a:latin typeface="Corbel" panose="020B0503020204020204" pitchFamily="34" charset="0"/>
              </a:rPr>
              <a:t>=&gt; </a:t>
            </a:r>
            <a:r>
              <a:rPr lang="en-VN" sz="1200" b="1" dirty="0">
                <a:solidFill>
                  <a:schemeClr val="tx1"/>
                </a:solidFill>
                <a:latin typeface="Corbel" panose="020B0503020204020204" pitchFamily="34" charset="0"/>
              </a:rPr>
              <a:t>Chưa biến chứng</a:t>
            </a:r>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15</a:t>
            </a:fld>
            <a:endParaRPr lang="en-VN"/>
          </a:p>
        </p:txBody>
      </p:sp>
    </p:spTree>
    <p:extLst>
      <p:ext uri="{BB962C8B-B14F-4D97-AF65-F5344CB8AC3E}">
        <p14:creationId xmlns:p14="http://schemas.microsoft.com/office/powerpoint/2010/main" val="411974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16</a:t>
            </a:fld>
            <a:endParaRPr lang="en-VN"/>
          </a:p>
        </p:txBody>
      </p:sp>
    </p:spTree>
    <p:extLst>
      <p:ext uri="{BB962C8B-B14F-4D97-AF65-F5344CB8AC3E}">
        <p14:creationId xmlns:p14="http://schemas.microsoft.com/office/powerpoint/2010/main" val="263984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19</a:t>
            </a:fld>
            <a:endParaRPr lang="en-VN"/>
          </a:p>
        </p:txBody>
      </p:sp>
    </p:spTree>
    <p:extLst>
      <p:ext uri="{BB962C8B-B14F-4D97-AF65-F5344CB8AC3E}">
        <p14:creationId xmlns:p14="http://schemas.microsoft.com/office/powerpoint/2010/main" val="245675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Chọnlựa</a:t>
            </a:r>
            <a:r>
              <a:rPr lang="vi-VN" dirty="0"/>
              <a:t> </a:t>
            </a:r>
            <a:r>
              <a:rPr lang="vi-VN" dirty="0" err="1"/>
              <a:t>ppnàocòn</a:t>
            </a:r>
            <a:r>
              <a:rPr lang="vi-VN" dirty="0"/>
              <a:t> tuỳ </a:t>
            </a:r>
            <a:r>
              <a:rPr lang="vi-VN" dirty="0" err="1"/>
              <a:t>thuộcvào</a:t>
            </a:r>
            <a:r>
              <a:rPr lang="vi-VN" dirty="0"/>
              <a:t> </a:t>
            </a:r>
            <a:r>
              <a:rPr lang="vi-VN" dirty="0" err="1"/>
              <a:t>khảnăngvàkỹ</a:t>
            </a:r>
            <a:r>
              <a:rPr lang="vi-VN" dirty="0"/>
              <a:t> </a:t>
            </a:r>
            <a:r>
              <a:rPr lang="vi-VN" dirty="0" err="1"/>
              <a:t>thuậtcủatừng</a:t>
            </a:r>
            <a:r>
              <a:rPr lang="vi-VN" dirty="0"/>
              <a:t> </a:t>
            </a:r>
            <a:r>
              <a:rPr lang="vi-VN" dirty="0" err="1"/>
              <a:t>trungtâm</a:t>
            </a:r>
            <a:r>
              <a:rPr lang="vi-VN" dirty="0"/>
              <a:t>, tổng trạng BN</a:t>
            </a:r>
          </a:p>
          <a:p>
            <a:r>
              <a:rPr lang="vi-VN" dirty="0"/>
              <a:t>Thảo luận với </a:t>
            </a:r>
            <a:r>
              <a:rPr lang="vi-VN" dirty="0" err="1"/>
              <a:t>Bnlựa</a:t>
            </a:r>
            <a:r>
              <a:rPr lang="vi-VN" dirty="0"/>
              <a:t> chọn </a:t>
            </a:r>
            <a:r>
              <a:rPr lang="vi-VN" dirty="0" err="1"/>
              <a:t>ppmổ</a:t>
            </a:r>
            <a:endParaRPr lang="vi-VN" dirty="0"/>
          </a:p>
          <a:p>
            <a:r>
              <a:rPr lang="vi-VN" dirty="0"/>
              <a:t>Trên </a:t>
            </a:r>
            <a:r>
              <a:rPr lang="vi-VN" dirty="0" err="1"/>
              <a:t>Bnnày</a:t>
            </a:r>
            <a:r>
              <a:rPr lang="vi-VN" dirty="0"/>
              <a:t> thì em ưu </a:t>
            </a:r>
            <a:r>
              <a:rPr lang="vi-VN" dirty="0" err="1"/>
              <a:t>tiênmổ</a:t>
            </a:r>
            <a:r>
              <a:rPr lang="vi-VN" dirty="0"/>
              <a:t> </a:t>
            </a:r>
            <a:r>
              <a:rPr lang="vi-VN" dirty="0" err="1"/>
              <a:t>NSvìcác</a:t>
            </a:r>
            <a:r>
              <a:rPr lang="vi-VN" dirty="0"/>
              <a:t> ưu điểm</a:t>
            </a:r>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20</a:t>
            </a:fld>
            <a:endParaRPr lang="en-VN"/>
          </a:p>
        </p:txBody>
      </p:sp>
    </p:spTree>
    <p:extLst>
      <p:ext uri="{BB962C8B-B14F-4D97-AF65-F5344CB8AC3E}">
        <p14:creationId xmlns:p14="http://schemas.microsoft.com/office/powerpoint/2010/main" val="263984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21</a:t>
            </a:fld>
            <a:endParaRPr lang="en-VN"/>
          </a:p>
        </p:txBody>
      </p:sp>
    </p:spTree>
    <p:extLst>
      <p:ext uri="{BB962C8B-B14F-4D97-AF65-F5344CB8AC3E}">
        <p14:creationId xmlns:p14="http://schemas.microsoft.com/office/powerpoint/2010/main" val="263984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8E29DBC-7043-D94A-B987-6814F992A88F}" type="slidenum">
              <a:rPr lang="en-VN" smtClean="0"/>
              <a:t>22</a:t>
            </a:fld>
            <a:endParaRPr lang="en-VN"/>
          </a:p>
        </p:txBody>
      </p:sp>
    </p:spTree>
    <p:extLst>
      <p:ext uri="{BB962C8B-B14F-4D97-AF65-F5344CB8AC3E}">
        <p14:creationId xmlns:p14="http://schemas.microsoft.com/office/powerpoint/2010/main" val="100150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891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155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4220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917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7783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226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124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7DE6118-2437-4B30-8E3C-4D2BE6020583}" type="datetimeFigureOut">
              <a:rPr lang="en-US" smtClean="0"/>
              <a:t>12/04/2023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77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DE6118-2437-4B30-8E3C-4D2BE6020583}" type="datetimeFigureOut">
              <a:rPr lang="en-US" smtClean="0"/>
              <a:t>12/04/2023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3606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8141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7DE6118-2437-4B30-8E3C-4D2BE6020583}" type="datetimeFigureOut">
              <a:rPr lang="en-US" smtClean="0"/>
              <a:pPr/>
              <a:t>12/04/2023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VN"/>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3792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7DE6118-2437-4B30-8E3C-4D2BE6020583}" type="datetimeFigureOut">
              <a:rPr lang="en-US" smtClean="0"/>
              <a:pPr/>
              <a:t>12/04/2023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7985899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7228-C992-344B-9A0F-A57E0933B89A}"/>
              </a:ext>
            </a:extLst>
          </p:cNvPr>
          <p:cNvSpPr>
            <a:spLocks noGrp="1"/>
          </p:cNvSpPr>
          <p:nvPr>
            <p:ph type="ctrTitle"/>
          </p:nvPr>
        </p:nvSpPr>
        <p:spPr/>
        <p:txBody>
          <a:bodyPr>
            <a:normAutofit/>
          </a:bodyPr>
          <a:lstStyle/>
          <a:p>
            <a:r>
              <a:rPr lang="en-US" sz="8000" b="1" dirty="0">
                <a:latin typeface="Calibri" panose="020F0502020204030204" pitchFamily="34" charset="0"/>
                <a:cs typeface="Calibri" panose="020F0502020204030204" pitchFamily="34" charset="0"/>
              </a:rPr>
              <a:t>B</a:t>
            </a:r>
            <a:r>
              <a:rPr lang="en-VN" sz="8000" b="1" dirty="0">
                <a:latin typeface="Calibri" panose="020F0502020204030204" pitchFamily="34" charset="0"/>
                <a:cs typeface="Calibri" panose="020F0502020204030204" pitchFamily="34" charset="0"/>
              </a:rPr>
              <a:t>ỆNH ÁN</a:t>
            </a:r>
          </a:p>
        </p:txBody>
      </p:sp>
      <p:sp>
        <p:nvSpPr>
          <p:cNvPr id="3" name="Subtitle 2">
            <a:extLst>
              <a:ext uri="{FF2B5EF4-FFF2-40B4-BE49-F238E27FC236}">
                <a16:creationId xmlns:a16="http://schemas.microsoft.com/office/drawing/2014/main" id="{0486D968-0670-CE47-82C7-2B3F877EDE50}"/>
              </a:ext>
            </a:extLst>
          </p:cNvPr>
          <p:cNvSpPr>
            <a:spLocks noGrp="1"/>
          </p:cNvSpPr>
          <p:nvPr>
            <p:ph type="subTitle" idx="1"/>
          </p:nvPr>
        </p:nvSpPr>
        <p:spPr/>
        <p:txBody>
          <a:bodyPr>
            <a:normAutofit fontScale="92500" lnSpcReduction="10000"/>
          </a:bodyPr>
          <a:lstStyle/>
          <a:p>
            <a:r>
              <a:rPr lang="en-US" sz="2800" dirty="0">
                <a:solidFill>
                  <a:schemeClr val="bg1"/>
                </a:solidFill>
              </a:rPr>
              <a:t>G</a:t>
            </a:r>
            <a:r>
              <a:rPr lang="en-VN" sz="2800" dirty="0">
                <a:solidFill>
                  <a:schemeClr val="bg1"/>
                </a:solidFill>
              </a:rPr>
              <a:t>VHD: BS. Lê Quan Anh Tuấn</a:t>
            </a:r>
          </a:p>
          <a:p>
            <a:r>
              <a:rPr lang="en-VN" sz="2800" dirty="0">
                <a:solidFill>
                  <a:schemeClr val="bg1"/>
                </a:solidFill>
              </a:rPr>
              <a:t>Nhóm 6 – Đợt 4</a:t>
            </a:r>
          </a:p>
        </p:txBody>
      </p:sp>
      <p:sp>
        <p:nvSpPr>
          <p:cNvPr id="4" name="TextBox 3">
            <a:extLst>
              <a:ext uri="{FF2B5EF4-FFF2-40B4-BE49-F238E27FC236}">
                <a16:creationId xmlns:a16="http://schemas.microsoft.com/office/drawing/2014/main" id="{2E77156D-FC37-A74A-989D-8F5A80F8884D}"/>
              </a:ext>
            </a:extLst>
          </p:cNvPr>
          <p:cNvSpPr txBox="1"/>
          <p:nvPr/>
        </p:nvSpPr>
        <p:spPr>
          <a:xfrm>
            <a:off x="7756071" y="4245429"/>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494998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KHÁM:</a:t>
            </a:r>
            <a:br>
              <a:rPr lang="en-VN" sz="5400" b="1" dirty="0">
                <a:latin typeface="Calibri" panose="020F0502020204030204" pitchFamily="34" charset="0"/>
                <a:cs typeface="Calibri" panose="020F0502020204030204" pitchFamily="34" charset="0"/>
              </a:rPr>
            </a:br>
            <a:r>
              <a:rPr lang="en-VN" sz="3200" b="1" dirty="0">
                <a:latin typeface="Calibri" panose="020F0502020204030204" pitchFamily="34" charset="0"/>
                <a:cs typeface="Calibri" panose="020F0502020204030204" pitchFamily="34" charset="0"/>
              </a:rPr>
              <a:t>9h30 10/4/2023</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200" b="1" dirty="0">
                <a:solidFill>
                  <a:schemeClr val="tx1"/>
                </a:solidFill>
              </a:rPr>
              <a:t>KHÁM VÙNG:</a:t>
            </a:r>
          </a:p>
          <a:p>
            <a:pPr marL="0" indent="0">
              <a:buNone/>
            </a:pPr>
            <a:r>
              <a:rPr lang="en-VN" sz="2200" b="1" dirty="0">
                <a:solidFill>
                  <a:schemeClr val="tx1"/>
                </a:solidFill>
                <a:latin typeface="Corbel" panose="020B0503020204020204" pitchFamily="34" charset="0"/>
              </a:rPr>
              <a:t>Bẹn đùi:</a:t>
            </a:r>
            <a:endParaRPr lang="vi-VN" sz="2200" b="1" dirty="0">
              <a:solidFill>
                <a:schemeClr val="tx1"/>
              </a:solidFill>
              <a:latin typeface="Corbel" panose="020B0503020204020204" pitchFamily="34" charset="0"/>
            </a:endParaRPr>
          </a:p>
          <a:p>
            <a:r>
              <a:rPr lang="vi-VN" sz="2200" b="1" dirty="0">
                <a:solidFill>
                  <a:schemeClr val="tx1"/>
                </a:solidFill>
                <a:latin typeface="Corbel" panose="020B0503020204020204" pitchFamily="34" charset="0"/>
              </a:rPr>
              <a:t>Tư thế đứng: </a:t>
            </a:r>
            <a:r>
              <a:rPr lang="vi-VN" sz="2200" dirty="0">
                <a:solidFill>
                  <a:schemeClr val="tx1"/>
                </a:solidFill>
                <a:latin typeface="Corbel" panose="020B0503020204020204" pitchFamily="34" charset="0"/>
              </a:rPr>
              <a:t>xuất hiện 1 khối phồng trên nếp bẹn P</a:t>
            </a:r>
            <a:r>
              <a:rPr lang="vi-VN" sz="2200" dirty="0" smtClean="0">
                <a:solidFill>
                  <a:schemeClr val="tx1"/>
                </a:solidFill>
                <a:latin typeface="Corbel" panose="020B0503020204020204" pitchFamily="34" charset="0"/>
              </a:rPr>
              <a:t>,</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đi</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từ</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sau</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ra</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trước</a:t>
            </a:r>
            <a:r>
              <a:rPr lang="vi-VN" sz="2200"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không xuống bìu, kích thước 2 x 3cm, mật độ mềm, ấn xẹp, không đỏ, không đau</a:t>
            </a:r>
          </a:p>
          <a:p>
            <a:r>
              <a:rPr lang="vi-VN" sz="2200" b="1" dirty="0">
                <a:solidFill>
                  <a:schemeClr val="tx1"/>
                </a:solidFill>
                <a:latin typeface="Corbel" panose="020B0503020204020204" pitchFamily="34" charset="0"/>
              </a:rPr>
              <a:t>Tư thế nằm: </a:t>
            </a:r>
            <a:r>
              <a:rPr lang="vi-VN" sz="2200" dirty="0">
                <a:solidFill>
                  <a:schemeClr val="tx1"/>
                </a:solidFill>
                <a:latin typeface="Corbel" panose="020B0503020204020204" pitchFamily="34" charset="0"/>
              </a:rPr>
              <a:t>khối phồng tự biến mất, xuất hiện khi ho và rặn, tính chất tương tự</a:t>
            </a:r>
          </a:p>
          <a:p>
            <a:r>
              <a:rPr lang="vi-VN" sz="2200" b="1" dirty="0">
                <a:solidFill>
                  <a:schemeClr val="tx1"/>
                </a:solidFill>
                <a:latin typeface="Corbel" panose="020B0503020204020204" pitchFamily="34" charset="0"/>
              </a:rPr>
              <a:t>Nghiệm </a:t>
            </a:r>
            <a:r>
              <a:rPr lang="vi-VN" sz="2200" b="1" dirty="0" smtClean="0">
                <a:solidFill>
                  <a:schemeClr val="tx1"/>
                </a:solidFill>
                <a:latin typeface="Corbel" panose="020B0503020204020204" pitchFamily="34" charset="0"/>
              </a:rPr>
              <a:t>pháp:</a:t>
            </a:r>
            <a:r>
              <a:rPr lang="en-US" sz="2200" b="1" dirty="0" smtClean="0">
                <a:solidFill>
                  <a:schemeClr val="tx1"/>
                </a:solidFill>
                <a:latin typeface="Corbel" panose="020B0503020204020204" pitchFamily="34" charset="0"/>
              </a:rPr>
              <a:t> </a:t>
            </a:r>
            <a:r>
              <a:rPr lang="vi-VN" sz="2200" dirty="0" smtClean="0">
                <a:solidFill>
                  <a:schemeClr val="tx1"/>
                </a:solidFill>
                <a:latin typeface="Corbel" panose="020B0503020204020204" pitchFamily="34" charset="0"/>
              </a:rPr>
              <a:t>Chẹn </a:t>
            </a:r>
            <a:r>
              <a:rPr lang="vi-VN" sz="2200" dirty="0">
                <a:solidFill>
                  <a:schemeClr val="tx1"/>
                </a:solidFill>
                <a:latin typeface="Corbel" panose="020B0503020204020204" pitchFamily="34" charset="0"/>
              </a:rPr>
              <a:t>lỗ bẹn sâu: khối phồng </a:t>
            </a:r>
            <a:r>
              <a:rPr lang="vi-VN" sz="2200" dirty="0" smtClean="0">
                <a:solidFill>
                  <a:schemeClr val="tx1"/>
                </a:solidFill>
                <a:latin typeface="Corbel" panose="020B0503020204020204" pitchFamily="34" charset="0"/>
              </a:rPr>
              <a:t>xuất </a:t>
            </a:r>
            <a:r>
              <a:rPr lang="vi-VN" sz="2200" dirty="0">
                <a:solidFill>
                  <a:schemeClr val="tx1"/>
                </a:solidFill>
                <a:latin typeface="Corbel" panose="020B0503020204020204" pitchFamily="34" charset="0"/>
              </a:rPr>
              <a:t>hiện</a:t>
            </a:r>
          </a:p>
          <a:p>
            <a:r>
              <a:rPr lang="vi-VN" sz="2200" dirty="0" smtClean="0">
                <a:solidFill>
                  <a:schemeClr val="tx1"/>
                </a:solidFill>
                <a:latin typeface="Corbel" panose="020B0503020204020204" pitchFamily="34" charset="0"/>
              </a:rPr>
              <a:t>Đủ </a:t>
            </a:r>
            <a:r>
              <a:rPr lang="vi-VN" sz="2200" dirty="0">
                <a:solidFill>
                  <a:schemeClr val="tx1"/>
                </a:solidFill>
                <a:latin typeface="Corbel" panose="020B0503020204020204" pitchFamily="34" charset="0"/>
              </a:rPr>
              <a:t>2 tinh hoàn, kích thước đều 2 bên, không sưng không đỏ, không đau</a:t>
            </a:r>
          </a:p>
        </p:txBody>
      </p:sp>
    </p:spTree>
    <p:extLst>
      <p:ext uri="{BB962C8B-B14F-4D97-AF65-F5344CB8AC3E}">
        <p14:creationId xmlns:p14="http://schemas.microsoft.com/office/powerpoint/2010/main" val="2859117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TÓM TẮT BỆNH ÁN</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vi-VN" sz="2200" dirty="0">
                <a:solidFill>
                  <a:schemeClr val="tx1"/>
                </a:solidFill>
                <a:latin typeface="Corbel" panose="020B0503020204020204" pitchFamily="34" charset="0"/>
              </a:rPr>
              <a:t>BN nam, 56 tuổi, nhập viện vì khối phồng vùng bẹn P, </a:t>
            </a:r>
            <a:r>
              <a:rPr lang="en-US" sz="2200" dirty="0" smtClean="0">
                <a:solidFill>
                  <a:schemeClr val="tx1"/>
                </a:solidFill>
                <a:latin typeface="Corbel" panose="020B0503020204020204" pitchFamily="34" charset="0"/>
              </a:rPr>
              <a:t/>
            </a:r>
            <a:br>
              <a:rPr lang="en-US" sz="2200" dirty="0" smtClean="0">
                <a:solidFill>
                  <a:schemeClr val="tx1"/>
                </a:solidFill>
                <a:latin typeface="Corbel" panose="020B0503020204020204" pitchFamily="34" charset="0"/>
              </a:rPr>
            </a:br>
            <a:r>
              <a:rPr lang="vi-VN" sz="2200" dirty="0" smtClean="0">
                <a:solidFill>
                  <a:schemeClr val="tx1"/>
                </a:solidFill>
                <a:latin typeface="Corbel" panose="020B0503020204020204" pitchFamily="34" charset="0"/>
              </a:rPr>
              <a:t>bệnh </a:t>
            </a:r>
            <a:r>
              <a:rPr lang="vi-VN" sz="2200" dirty="0">
                <a:solidFill>
                  <a:schemeClr val="tx1"/>
                </a:solidFill>
                <a:latin typeface="Corbel" panose="020B0503020204020204" pitchFamily="34" charset="0"/>
              </a:rPr>
              <a:t>1 tuần:</a:t>
            </a:r>
          </a:p>
          <a:p>
            <a:r>
              <a:rPr lang="vi-VN" sz="2200" b="1" dirty="0" smtClean="0">
                <a:solidFill>
                  <a:schemeClr val="tx1"/>
                </a:solidFill>
                <a:latin typeface="Corbel" panose="020B0503020204020204" pitchFamily="34" charset="0"/>
              </a:rPr>
              <a:t>T</a:t>
            </a:r>
            <a:r>
              <a:rPr lang="en-US" sz="2200" b="1" dirty="0" err="1" smtClean="0">
                <a:solidFill>
                  <a:schemeClr val="tx1"/>
                </a:solidFill>
                <a:latin typeface="Corbel" panose="020B0503020204020204" pitchFamily="34" charset="0"/>
              </a:rPr>
              <a:t>riệu</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chứng</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cơ</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năng</a:t>
            </a:r>
            <a:r>
              <a:rPr lang="vi-VN" sz="2200" b="1"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khối phồng vùng bẹn P, không đau, xuất hiện khi đứng, mất khi nằm, ấn xẹp, không cảm giác vướng víu</a:t>
            </a:r>
          </a:p>
          <a:p>
            <a:r>
              <a:rPr lang="vi-VN" sz="2200" b="1" dirty="0" smtClean="0">
                <a:solidFill>
                  <a:schemeClr val="tx1"/>
                </a:solidFill>
                <a:latin typeface="Corbel" panose="020B0503020204020204" pitchFamily="34" charset="0"/>
              </a:rPr>
              <a:t>T</a:t>
            </a:r>
            <a:r>
              <a:rPr lang="en-US" sz="2200" b="1" dirty="0" err="1" smtClean="0">
                <a:solidFill>
                  <a:schemeClr val="tx1"/>
                </a:solidFill>
                <a:latin typeface="Corbel" panose="020B0503020204020204" pitchFamily="34" charset="0"/>
              </a:rPr>
              <a:t>riệu</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chứng</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thực</a:t>
            </a:r>
            <a:r>
              <a:rPr lang="en-US" sz="2200" b="1" dirty="0" smtClean="0">
                <a:solidFill>
                  <a:schemeClr val="tx1"/>
                </a:solidFill>
                <a:latin typeface="Corbel" panose="020B0503020204020204" pitchFamily="34" charset="0"/>
              </a:rPr>
              <a:t> </a:t>
            </a:r>
            <a:r>
              <a:rPr lang="en-US" sz="2200" b="1" dirty="0" err="1" smtClean="0">
                <a:solidFill>
                  <a:schemeClr val="tx1"/>
                </a:solidFill>
                <a:latin typeface="Corbel" panose="020B0503020204020204" pitchFamily="34" charset="0"/>
              </a:rPr>
              <a:t>thể</a:t>
            </a:r>
            <a:r>
              <a:rPr lang="vi-VN" sz="2200" b="1"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khối phồng 2 x 3 cm trên nếp bẹn P, không xuất hiện khi nằm, xuất hiện khi đứng, ho và rặn, ấn xẹp, không đau, chẹn lỗ bẹn sâu: khối phồng </a:t>
            </a:r>
            <a:r>
              <a:rPr lang="vi-VN" sz="2200" dirty="0" smtClean="0">
                <a:solidFill>
                  <a:schemeClr val="tx1"/>
                </a:solidFill>
                <a:latin typeface="Corbel" panose="020B0503020204020204" pitchFamily="34" charset="0"/>
              </a:rPr>
              <a:t>xuất hiện</a:t>
            </a:r>
            <a:endParaRPr lang="en-VN" sz="2200" dirty="0">
              <a:solidFill>
                <a:schemeClr val="tx1"/>
              </a:solidFill>
              <a:latin typeface="Corbel" panose="020B0503020204020204" pitchFamily="34" charset="0"/>
            </a:endParaRPr>
          </a:p>
        </p:txBody>
      </p:sp>
    </p:spTree>
    <p:extLst>
      <p:ext uri="{BB962C8B-B14F-4D97-AF65-F5344CB8AC3E}">
        <p14:creationId xmlns:p14="http://schemas.microsoft.com/office/powerpoint/2010/main" val="1935042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ĐẶT VẤN ĐỀ</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800" dirty="0">
                <a:solidFill>
                  <a:schemeClr val="tx1"/>
                </a:solidFill>
                <a:latin typeface="Corbel" panose="020B0503020204020204" pitchFamily="34" charset="0"/>
              </a:rPr>
              <a:t>KHỐI PHỒNG VÙNG BẸN PHẢI</a:t>
            </a:r>
          </a:p>
        </p:txBody>
      </p:sp>
    </p:spTree>
    <p:extLst>
      <p:ext uri="{BB962C8B-B14F-4D97-AF65-F5344CB8AC3E}">
        <p14:creationId xmlns:p14="http://schemas.microsoft.com/office/powerpoint/2010/main" val="2781288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CHẨN ĐOÁN SƠ BỘ</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a:xfrm>
            <a:off x="3869267" y="873733"/>
            <a:ext cx="7815801" cy="5120640"/>
          </a:xfrm>
        </p:spPr>
        <p:txBody>
          <a:bodyPr>
            <a:normAutofit/>
          </a:bodyPr>
          <a:lstStyle/>
          <a:p>
            <a:pPr marL="0" indent="0">
              <a:buNone/>
            </a:pPr>
            <a:r>
              <a:rPr lang="en-US" sz="2800" dirty="0">
                <a:solidFill>
                  <a:schemeClr val="tx1"/>
                </a:solidFill>
                <a:latin typeface="Corbel" panose="020B0503020204020204" pitchFamily="34" charset="0"/>
              </a:rPr>
              <a:t>T</a:t>
            </a:r>
            <a:r>
              <a:rPr lang="en-VN" sz="2800" dirty="0">
                <a:solidFill>
                  <a:schemeClr val="tx1"/>
                </a:solidFill>
                <a:latin typeface="Corbel" panose="020B0503020204020204" pitchFamily="34" charset="0"/>
              </a:rPr>
              <a:t>hoát vị bẹn phải </a:t>
            </a:r>
            <a:r>
              <a:rPr lang="en-US" sz="2800" dirty="0" err="1" smtClean="0">
                <a:solidFill>
                  <a:schemeClr val="tx1"/>
                </a:solidFill>
                <a:latin typeface="Corbel" panose="020B0503020204020204" pitchFamily="34" charset="0"/>
              </a:rPr>
              <a:t>trực</a:t>
            </a:r>
            <a:r>
              <a:rPr lang="en-VN" sz="2800" dirty="0" smtClean="0">
                <a:solidFill>
                  <a:schemeClr val="tx1"/>
                </a:solidFill>
                <a:latin typeface="Corbel" panose="020B0503020204020204" pitchFamily="34" charset="0"/>
              </a:rPr>
              <a:t> </a:t>
            </a:r>
            <a:r>
              <a:rPr lang="en-VN" sz="2800" dirty="0">
                <a:solidFill>
                  <a:schemeClr val="tx1"/>
                </a:solidFill>
                <a:latin typeface="Corbel" panose="020B0503020204020204" pitchFamily="34" charset="0"/>
              </a:rPr>
              <a:t>tiếp lần đầu chưa biến chứng</a:t>
            </a:r>
          </a:p>
        </p:txBody>
      </p:sp>
    </p:spTree>
    <p:extLst>
      <p:ext uri="{BB962C8B-B14F-4D97-AF65-F5344CB8AC3E}">
        <p14:creationId xmlns:p14="http://schemas.microsoft.com/office/powerpoint/2010/main" val="106859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BIỆN LUẬN</a:t>
            </a:r>
            <a:endParaRPr lang="en-VN" dirty="0"/>
          </a:p>
        </p:txBody>
      </p:sp>
      <p:pic>
        <p:nvPicPr>
          <p:cNvPr id="5" name="Picture 5">
            <a:extLst>
              <a:ext uri="{FF2B5EF4-FFF2-40B4-BE49-F238E27FC236}">
                <a16:creationId xmlns:a16="http://schemas.microsoft.com/office/drawing/2014/main" id="{CFA30402-3E2B-9042-25C9-6AEFE3F15185}"/>
              </a:ext>
            </a:extLst>
          </p:cNvPr>
          <p:cNvPicPr>
            <a:picLocks noChangeAspect="1"/>
          </p:cNvPicPr>
          <p:nvPr/>
        </p:nvPicPr>
        <p:blipFill rotWithShape="1">
          <a:blip r:embed="rId3"/>
          <a:srcRect l="10714" t="2910" r="-1293" b="36494"/>
          <a:stretch/>
        </p:blipFill>
        <p:spPr>
          <a:xfrm>
            <a:off x="3644902" y="1464932"/>
            <a:ext cx="7823674" cy="3928135"/>
          </a:xfrm>
          <a:prstGeom prst="rect">
            <a:avLst/>
          </a:prstGeom>
        </p:spPr>
      </p:pic>
    </p:spTree>
    <p:extLst>
      <p:ext uri="{BB962C8B-B14F-4D97-AF65-F5344CB8AC3E}">
        <p14:creationId xmlns:p14="http://schemas.microsoft.com/office/powerpoint/2010/main" val="1340355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BIỆN LUẬN</a:t>
            </a:r>
            <a:endParaRPr lang="en-VN" dirty="0"/>
          </a:p>
        </p:txBody>
      </p:sp>
      <p:pic>
        <p:nvPicPr>
          <p:cNvPr id="4" name="Picture 4">
            <a:extLst>
              <a:ext uri="{FF2B5EF4-FFF2-40B4-BE49-F238E27FC236}">
                <a16:creationId xmlns:a16="http://schemas.microsoft.com/office/drawing/2014/main" id="{8586FAFA-006B-4F0C-F6C2-783E16A19B4D}"/>
              </a:ext>
            </a:extLst>
          </p:cNvPr>
          <p:cNvPicPr>
            <a:picLocks noChangeAspect="1"/>
          </p:cNvPicPr>
          <p:nvPr/>
        </p:nvPicPr>
        <p:blipFill>
          <a:blip r:embed="rId3"/>
          <a:stretch>
            <a:fillRect/>
          </a:stretch>
        </p:blipFill>
        <p:spPr>
          <a:xfrm>
            <a:off x="4531692" y="1766429"/>
            <a:ext cx="5865370" cy="3325142"/>
          </a:xfrm>
          <a:prstGeom prst="rect">
            <a:avLst/>
          </a:prstGeom>
        </p:spPr>
      </p:pic>
    </p:spTree>
    <p:extLst>
      <p:ext uri="{BB962C8B-B14F-4D97-AF65-F5344CB8AC3E}">
        <p14:creationId xmlns:p14="http://schemas.microsoft.com/office/powerpoint/2010/main" val="3138172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KẾT QUẢ CLS</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400" b="1" dirty="0">
                <a:solidFill>
                  <a:schemeClr val="tx1"/>
                </a:solidFill>
                <a:latin typeface="Corbel" panose="020B0503020204020204" pitchFamily="34" charset="0"/>
              </a:rPr>
              <a:t>TPTTBM</a:t>
            </a:r>
            <a:r>
              <a:rPr lang="en-VN" sz="2400"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WBC 7.68K/</a:t>
            </a:r>
            <a:r>
              <a:rPr lang="vi-VN" sz="2400" dirty="0" err="1">
                <a:solidFill>
                  <a:schemeClr val="tx1"/>
                </a:solidFill>
                <a:latin typeface="Corbel" panose="020B0503020204020204" pitchFamily="34" charset="0"/>
              </a:rPr>
              <a:t>mm3</a:t>
            </a:r>
            <a:r>
              <a:rPr lang="vi-VN" sz="2400" dirty="0">
                <a:solidFill>
                  <a:schemeClr val="tx1"/>
                </a:solidFill>
                <a:latin typeface="Corbel" panose="020B0503020204020204" pitchFamily="34" charset="0"/>
              </a:rPr>
              <a:t>, </a:t>
            </a:r>
            <a:r>
              <a:rPr lang="vi-VN" sz="2400" dirty="0" err="1">
                <a:solidFill>
                  <a:schemeClr val="tx1"/>
                </a:solidFill>
                <a:latin typeface="Corbel" panose="020B0503020204020204" pitchFamily="34" charset="0"/>
              </a:rPr>
              <a:t>Neu</a:t>
            </a:r>
            <a:r>
              <a:rPr lang="vi-VN" sz="2400" dirty="0">
                <a:solidFill>
                  <a:schemeClr val="tx1"/>
                </a:solidFill>
                <a:latin typeface="Corbel" panose="020B0503020204020204" pitchFamily="34" charset="0"/>
              </a:rPr>
              <a:t>% 50.9%, Hb 138 g/L, </a:t>
            </a:r>
            <a:r>
              <a:rPr lang="vi-VN" sz="2400" dirty="0" err="1">
                <a:solidFill>
                  <a:schemeClr val="tx1"/>
                </a:solidFill>
                <a:latin typeface="Corbel" panose="020B0503020204020204" pitchFamily="34" charset="0"/>
              </a:rPr>
              <a:t>Hct</a:t>
            </a:r>
            <a:r>
              <a:rPr lang="vi-VN" sz="2400" dirty="0">
                <a:solidFill>
                  <a:schemeClr val="tx1"/>
                </a:solidFill>
                <a:latin typeface="Corbel" panose="020B0503020204020204" pitchFamily="34" charset="0"/>
              </a:rPr>
              <a:t> 41.6%, PLT: 298K</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Nhóm máu:</a:t>
            </a:r>
            <a:r>
              <a:rPr lang="vi-VN" sz="2400" dirty="0">
                <a:solidFill>
                  <a:schemeClr val="tx1"/>
                </a:solidFill>
                <a:latin typeface="Corbel" panose="020B0503020204020204" pitchFamily="34" charset="0"/>
              </a:rPr>
              <a:t> O+</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Bilan đông máu:</a:t>
            </a:r>
            <a:r>
              <a:rPr lang="vi-VN" sz="2400" dirty="0">
                <a:solidFill>
                  <a:schemeClr val="tx1"/>
                </a:solidFill>
                <a:latin typeface="Corbel" panose="020B0503020204020204" pitchFamily="34" charset="0"/>
              </a:rPr>
              <a:t> PT 10.2s, aPTT 32.2s, INR 1.13, </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Ion đồ:</a:t>
            </a:r>
            <a:r>
              <a:rPr lang="vi-VN" sz="2400" dirty="0">
                <a:solidFill>
                  <a:schemeClr val="tx1"/>
                </a:solidFill>
                <a:latin typeface="Corbel" panose="020B0503020204020204" pitchFamily="34" charset="0"/>
              </a:rPr>
              <a:t> Na 145, K 4.0, Cl 106 </a:t>
            </a:r>
            <a:r>
              <a:rPr lang="vi-VN" sz="2400" dirty="0" err="1">
                <a:solidFill>
                  <a:schemeClr val="tx1"/>
                </a:solidFill>
                <a:latin typeface="Corbel" panose="020B0503020204020204" pitchFamily="34" charset="0"/>
              </a:rPr>
              <a:t>mmol</a:t>
            </a:r>
            <a:r>
              <a:rPr lang="vi-VN" sz="2400" dirty="0">
                <a:solidFill>
                  <a:schemeClr val="tx1"/>
                </a:solidFill>
                <a:latin typeface="Corbel" panose="020B0503020204020204" pitchFamily="34" charset="0"/>
              </a:rPr>
              <a:t>/L</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Ure</a:t>
            </a:r>
            <a:r>
              <a:rPr lang="vi-VN" sz="2400" b="1"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25.17 </a:t>
            </a:r>
            <a:r>
              <a:rPr lang="vi-VN" sz="2400" dirty="0" err="1">
                <a:solidFill>
                  <a:schemeClr val="tx1"/>
                </a:solidFill>
                <a:latin typeface="Corbel" panose="020B0503020204020204" pitchFamily="34" charset="0"/>
              </a:rPr>
              <a:t>mg</a:t>
            </a:r>
            <a:r>
              <a:rPr lang="vi-VN" sz="2400" dirty="0">
                <a:solidFill>
                  <a:schemeClr val="tx1"/>
                </a:solidFill>
                <a:latin typeface="Corbel" panose="020B0503020204020204" pitchFamily="34" charset="0"/>
              </a:rPr>
              <a:t>/dL,  </a:t>
            </a:r>
            <a:r>
              <a:rPr lang="vi-VN" sz="2400" b="1" dirty="0" err="1">
                <a:solidFill>
                  <a:schemeClr val="tx1"/>
                </a:solidFill>
                <a:latin typeface="Corbel" panose="020B0503020204020204" pitchFamily="34" charset="0"/>
              </a:rPr>
              <a:t>Creatinine</a:t>
            </a:r>
            <a:r>
              <a:rPr lang="vi-VN" sz="2400" b="1"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0.79 </a:t>
            </a:r>
            <a:r>
              <a:rPr lang="vi-VN" sz="2400" dirty="0" err="1">
                <a:solidFill>
                  <a:schemeClr val="tx1"/>
                </a:solidFill>
                <a:latin typeface="Corbel" panose="020B0503020204020204" pitchFamily="34" charset="0"/>
              </a:rPr>
              <a:t>mg</a:t>
            </a:r>
            <a:r>
              <a:rPr lang="vi-VN" sz="2400" dirty="0">
                <a:solidFill>
                  <a:schemeClr val="tx1"/>
                </a:solidFill>
                <a:latin typeface="Corbel" panose="020B0503020204020204" pitchFamily="34" charset="0"/>
              </a:rPr>
              <a:t>/dL</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AST</a:t>
            </a:r>
            <a:r>
              <a:rPr lang="vi-VN" sz="2400" dirty="0">
                <a:solidFill>
                  <a:schemeClr val="tx1"/>
                </a:solidFill>
                <a:latin typeface="Corbel" panose="020B0503020204020204" pitchFamily="34" charset="0"/>
              </a:rPr>
              <a:t>: 21 U/L, </a:t>
            </a:r>
            <a:r>
              <a:rPr lang="vi-VN" sz="2400" b="1" dirty="0">
                <a:solidFill>
                  <a:schemeClr val="tx1"/>
                </a:solidFill>
                <a:latin typeface="Corbel" panose="020B0503020204020204" pitchFamily="34" charset="0"/>
              </a:rPr>
              <a:t>ALT</a:t>
            </a:r>
            <a:r>
              <a:rPr lang="vi-VN" sz="2400" dirty="0">
                <a:solidFill>
                  <a:schemeClr val="tx1"/>
                </a:solidFill>
                <a:latin typeface="Corbel" panose="020B0503020204020204" pitchFamily="34" charset="0"/>
              </a:rPr>
              <a:t>: 14 U/L</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TPTNT</a:t>
            </a:r>
            <a:r>
              <a:rPr lang="en-VN" sz="2400"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chưa ghi nhận bất thường</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ECG</a:t>
            </a:r>
            <a:r>
              <a:rPr lang="en-VN" sz="2400"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chưa ghi nhận bất thường</a:t>
            </a:r>
            <a:endParaRPr lang="en-VN" sz="2400" dirty="0">
              <a:solidFill>
                <a:schemeClr val="tx1"/>
              </a:solidFill>
              <a:latin typeface="Corbel" panose="020B0503020204020204" pitchFamily="34" charset="0"/>
            </a:endParaRPr>
          </a:p>
          <a:p>
            <a:pPr marL="0" indent="0">
              <a:buNone/>
            </a:pPr>
            <a:r>
              <a:rPr lang="en-VN" sz="2400" b="1" dirty="0">
                <a:solidFill>
                  <a:schemeClr val="tx1"/>
                </a:solidFill>
                <a:latin typeface="Corbel" panose="020B0503020204020204" pitchFamily="34" charset="0"/>
              </a:rPr>
              <a:t>X-quang ngực thẳng</a:t>
            </a:r>
            <a:r>
              <a:rPr lang="en-VN" sz="2400" dirty="0">
                <a:solidFill>
                  <a:schemeClr val="tx1"/>
                </a:solidFill>
                <a:latin typeface="Corbel" panose="020B0503020204020204" pitchFamily="34" charset="0"/>
              </a:rPr>
              <a:t>:</a:t>
            </a:r>
            <a:r>
              <a:rPr lang="vi-VN" sz="2400" dirty="0">
                <a:solidFill>
                  <a:schemeClr val="tx1"/>
                </a:solidFill>
                <a:latin typeface="Corbel" panose="020B0503020204020204" pitchFamily="34" charset="0"/>
              </a:rPr>
              <a:t> chưa ghi nhận bất thường</a:t>
            </a:r>
            <a:endParaRPr lang="en-VN" sz="2400" dirty="0">
              <a:solidFill>
                <a:schemeClr val="tx1"/>
              </a:solidFill>
              <a:latin typeface="Corbel" panose="020B0503020204020204" pitchFamily="34" charset="0"/>
            </a:endParaRPr>
          </a:p>
        </p:txBody>
      </p:sp>
    </p:spTree>
    <p:extLst>
      <p:ext uri="{BB962C8B-B14F-4D97-AF65-F5344CB8AC3E}">
        <p14:creationId xmlns:p14="http://schemas.microsoft.com/office/powerpoint/2010/main" val="1438206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ĐIỀU TRỊ</a:t>
            </a:r>
            <a:endParaRPr lang="en-VN" dirty="0"/>
          </a:p>
        </p:txBody>
      </p:sp>
      <p:pic>
        <p:nvPicPr>
          <p:cNvPr id="4" name="Picture 4">
            <a:extLst>
              <a:ext uri="{FF2B5EF4-FFF2-40B4-BE49-F238E27FC236}">
                <a16:creationId xmlns:a16="http://schemas.microsoft.com/office/drawing/2014/main" id="{1D856AFF-22D6-75B5-908D-A8E2493CB1C6}"/>
              </a:ext>
            </a:extLst>
          </p:cNvPr>
          <p:cNvPicPr>
            <a:picLocks noChangeAspect="1"/>
          </p:cNvPicPr>
          <p:nvPr/>
        </p:nvPicPr>
        <p:blipFill rotWithShape="1">
          <a:blip r:embed="rId2"/>
          <a:srcRect b="56127"/>
          <a:stretch/>
        </p:blipFill>
        <p:spPr>
          <a:xfrm>
            <a:off x="4148542" y="1170999"/>
            <a:ext cx="4649652" cy="2405918"/>
          </a:xfrm>
          <a:prstGeom prst="rect">
            <a:avLst/>
          </a:prstGeom>
        </p:spPr>
      </p:pic>
      <p:sp>
        <p:nvSpPr>
          <p:cNvPr id="5" name="TextBox 4">
            <a:extLst>
              <a:ext uri="{FF2B5EF4-FFF2-40B4-BE49-F238E27FC236}">
                <a16:creationId xmlns:a16="http://schemas.microsoft.com/office/drawing/2014/main" id="{BA9D1AE5-F696-6FBA-5A25-2ADFC7BBE265}"/>
              </a:ext>
            </a:extLst>
          </p:cNvPr>
          <p:cNvSpPr txBox="1"/>
          <p:nvPr/>
        </p:nvSpPr>
        <p:spPr>
          <a:xfrm>
            <a:off x="2490116" y="-3393196"/>
            <a:ext cx="8587955" cy="2862322"/>
          </a:xfrm>
          <a:prstGeom prst="rect">
            <a:avLst/>
          </a:prstGeom>
          <a:noFill/>
        </p:spPr>
        <p:txBody>
          <a:bodyPr wrap="square" rtlCol="0">
            <a:spAutoFit/>
          </a:bodyPr>
          <a:lstStyle/>
          <a:p>
            <a:endParaRPr lang="en-VN" dirty="0"/>
          </a:p>
        </p:txBody>
      </p:sp>
      <p:sp>
        <p:nvSpPr>
          <p:cNvPr id="6" name="TextBox 5">
            <a:extLst>
              <a:ext uri="{FF2B5EF4-FFF2-40B4-BE49-F238E27FC236}">
                <a16:creationId xmlns:a16="http://schemas.microsoft.com/office/drawing/2014/main" id="{3EAC2DE0-7C3F-564C-53F9-CEA0CF635C1C}"/>
              </a:ext>
            </a:extLst>
          </p:cNvPr>
          <p:cNvSpPr txBox="1"/>
          <p:nvPr/>
        </p:nvSpPr>
        <p:spPr>
          <a:xfrm>
            <a:off x="8930396" y="2714937"/>
            <a:ext cx="2836231" cy="938719"/>
          </a:xfrm>
          <a:prstGeom prst="rect">
            <a:avLst/>
          </a:prstGeom>
          <a:noFill/>
        </p:spPr>
        <p:txBody>
          <a:bodyPr wrap="square" rtlCol="0">
            <a:spAutoFit/>
          </a:bodyPr>
          <a:lstStyle/>
          <a:p>
            <a:pPr algn="l"/>
            <a:r>
              <a:rPr lang="en-US" sz="1100" b="0" i="0" u="none" strike="noStrike" dirty="0">
                <a:solidFill>
                  <a:srgbClr val="333333"/>
                </a:solidFill>
                <a:effectLst/>
                <a:latin typeface="-apple-system"/>
              </a:rPr>
              <a:t>Simons, M.P., </a:t>
            </a:r>
            <a:r>
              <a:rPr lang="en-US" sz="1100" b="0" i="0" u="none" strike="noStrike" dirty="0" err="1">
                <a:solidFill>
                  <a:srgbClr val="333333"/>
                </a:solidFill>
                <a:effectLst/>
                <a:latin typeface="-apple-system"/>
              </a:rPr>
              <a:t>Aufenacker</a:t>
            </a:r>
            <a:r>
              <a:rPr lang="en-US" sz="1100" b="0" i="0" u="none" strike="noStrike" dirty="0">
                <a:solidFill>
                  <a:srgbClr val="333333"/>
                </a:solidFill>
                <a:effectLst/>
                <a:latin typeface="-apple-system"/>
              </a:rPr>
              <a:t>, T., Bay-Nielsen, M. </a:t>
            </a:r>
            <a:r>
              <a:rPr lang="en-US" sz="1100" b="0" i="1" u="none" strike="noStrike" dirty="0">
                <a:solidFill>
                  <a:srgbClr val="333333"/>
                </a:solidFill>
                <a:effectLst/>
                <a:latin typeface="-apple-system"/>
              </a:rPr>
              <a:t>et al.</a:t>
            </a:r>
            <a:r>
              <a:rPr lang="en-US" sz="1100" b="0" i="0" u="none" strike="noStrike" dirty="0">
                <a:solidFill>
                  <a:srgbClr val="333333"/>
                </a:solidFill>
                <a:effectLst/>
                <a:latin typeface="-apple-system"/>
              </a:rPr>
              <a:t> European Hernia Society guidelines on the treatment of inguinal hernia in adult patients. </a:t>
            </a:r>
            <a:r>
              <a:rPr lang="en-US" sz="1100" b="0" i="1" u="none" strike="noStrike" dirty="0">
                <a:solidFill>
                  <a:srgbClr val="333333"/>
                </a:solidFill>
                <a:effectLst/>
                <a:latin typeface="-apple-system"/>
              </a:rPr>
              <a:t>Hernia</a:t>
            </a:r>
            <a:r>
              <a:rPr lang="en-US" sz="1100" b="0" i="0" u="none" strike="noStrike" dirty="0">
                <a:solidFill>
                  <a:srgbClr val="333333"/>
                </a:solidFill>
                <a:effectLst/>
                <a:latin typeface="-apple-system"/>
              </a:rPr>
              <a:t> </a:t>
            </a:r>
            <a:r>
              <a:rPr lang="en-US" sz="1100" b="1" i="0" u="none" strike="noStrike" dirty="0">
                <a:solidFill>
                  <a:srgbClr val="333333"/>
                </a:solidFill>
                <a:effectLst/>
                <a:latin typeface="-apple-system"/>
              </a:rPr>
              <a:t>13</a:t>
            </a:r>
            <a:r>
              <a:rPr lang="en-US" sz="1100" b="0" i="0" u="none" strike="noStrike" dirty="0">
                <a:solidFill>
                  <a:srgbClr val="333333"/>
                </a:solidFill>
                <a:effectLst/>
                <a:latin typeface="-apple-system"/>
              </a:rPr>
              <a:t>, 343–403 (2009). https://</a:t>
            </a:r>
            <a:r>
              <a:rPr lang="en-US" sz="1100" b="0" i="0" u="none" strike="noStrike" dirty="0" err="1">
                <a:solidFill>
                  <a:srgbClr val="333333"/>
                </a:solidFill>
                <a:effectLst/>
                <a:latin typeface="-apple-system"/>
              </a:rPr>
              <a:t>doi.org</a:t>
            </a:r>
            <a:r>
              <a:rPr lang="en-US" sz="1100" b="0" i="0" u="none" strike="noStrike" dirty="0">
                <a:solidFill>
                  <a:srgbClr val="333333"/>
                </a:solidFill>
                <a:effectLst/>
                <a:latin typeface="-apple-system"/>
              </a:rPr>
              <a:t>/10.1007/s10029-009-0529-7</a:t>
            </a:r>
            <a:endParaRPr lang="en-VN" sz="1100" dirty="0"/>
          </a:p>
        </p:txBody>
      </p:sp>
      <p:sp>
        <p:nvSpPr>
          <p:cNvPr id="9" name="Content Placeholder 2">
            <a:extLst>
              <a:ext uri="{FF2B5EF4-FFF2-40B4-BE49-F238E27FC236}">
                <a16:creationId xmlns:a16="http://schemas.microsoft.com/office/drawing/2014/main" id="{2CD9BBE4-A3A7-7DFD-5CC6-809C26131CC3}"/>
              </a:ext>
            </a:extLst>
          </p:cNvPr>
          <p:cNvSpPr>
            <a:spLocks noGrp="1"/>
          </p:cNvSpPr>
          <p:nvPr/>
        </p:nvSpPr>
        <p:spPr>
          <a:xfrm>
            <a:off x="3888420" y="613523"/>
            <a:ext cx="7315200" cy="55747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VN" sz="2400" b="1" dirty="0">
                <a:solidFill>
                  <a:schemeClr val="tx1"/>
                </a:solidFill>
                <a:latin typeface="Corbel" panose="020B0503020204020204" pitchFamily="34" charset="0"/>
              </a:rPr>
              <a:t>HƯỚNG ĐIỀU TRỊ:</a:t>
            </a:r>
          </a:p>
        </p:txBody>
      </p:sp>
      <p:sp>
        <p:nvSpPr>
          <p:cNvPr id="10" name="TextBox 9">
            <a:extLst>
              <a:ext uri="{FF2B5EF4-FFF2-40B4-BE49-F238E27FC236}">
                <a16:creationId xmlns:a16="http://schemas.microsoft.com/office/drawing/2014/main" id="{A3E41A4E-FDEF-5844-9E32-782D13F17DA4}"/>
              </a:ext>
            </a:extLst>
          </p:cNvPr>
          <p:cNvSpPr txBox="1"/>
          <p:nvPr/>
        </p:nvSpPr>
        <p:spPr>
          <a:xfrm>
            <a:off x="3696101" y="3653656"/>
            <a:ext cx="7873465" cy="2123658"/>
          </a:xfrm>
          <a:prstGeom prst="rect">
            <a:avLst/>
          </a:prstGeom>
          <a:noFill/>
        </p:spPr>
        <p:txBody>
          <a:bodyPr wrap="square" rtlCol="0">
            <a:spAutoFit/>
          </a:bodyPr>
          <a:lstStyle/>
          <a:p>
            <a:pPr marL="0" indent="0">
              <a:buNone/>
            </a:pPr>
            <a:r>
              <a:rPr lang="en-VN" sz="2200" b="1" dirty="0">
                <a:solidFill>
                  <a:schemeClr val="tx1"/>
                </a:solidFill>
                <a:latin typeface="Corbel" panose="020B0503020204020204" pitchFamily="34" charset="0"/>
              </a:rPr>
              <a:t>Mổ chương trình:</a:t>
            </a:r>
            <a:endParaRPr lang="vi-VN" sz="2200" b="1" dirty="0">
              <a:latin typeface="Corbel" panose="020B0503020204020204" pitchFamily="34" charset="0"/>
            </a:endParaRPr>
          </a:p>
          <a:p>
            <a:pPr marL="342900" indent="-342900">
              <a:buFont typeface="Arial" panose="020B0604020202020204" pitchFamily="34" charset="0"/>
              <a:buChar char="•"/>
            </a:pPr>
            <a:r>
              <a:rPr lang="vi-VN" sz="2200" dirty="0">
                <a:solidFill>
                  <a:schemeClr val="tx1"/>
                </a:solidFill>
                <a:latin typeface="Corbel" panose="020B0503020204020204" pitchFamily="34" charset="0"/>
              </a:rPr>
              <a:t>Thoát vị </a:t>
            </a:r>
            <a:r>
              <a:rPr lang="en-VN" sz="2200" dirty="0">
                <a:solidFill>
                  <a:schemeClr val="tx1"/>
                </a:solidFill>
                <a:latin typeface="Corbel" panose="020B0503020204020204" pitchFamily="34" charset="0"/>
              </a:rPr>
              <a:t>chưa biến chứng</a:t>
            </a:r>
            <a:endParaRPr lang="vi-VN" sz="2200" dirty="0">
              <a:latin typeface="Corbel" panose="020B0503020204020204" pitchFamily="34" charset="0"/>
            </a:endParaRPr>
          </a:p>
          <a:p>
            <a:pPr marL="342900" indent="-342900">
              <a:buFont typeface="Arial" panose="020B0604020202020204" pitchFamily="34" charset="0"/>
              <a:buChar char="•"/>
            </a:pPr>
            <a:r>
              <a:rPr lang="vi-VN" sz="2200" dirty="0">
                <a:solidFill>
                  <a:schemeClr val="tx1"/>
                </a:solidFill>
                <a:latin typeface="Corbel" panose="020B0503020204020204" pitchFamily="34" charset="0"/>
              </a:rPr>
              <a:t>Khối thoát vị gây đau, ảnh hưởng đến sinh hoạt của bệnh nhân</a:t>
            </a:r>
          </a:p>
          <a:p>
            <a:pPr marL="342900" indent="-342900">
              <a:buFont typeface="Arial" panose="020B0604020202020204" pitchFamily="34" charset="0"/>
              <a:buChar char="•"/>
            </a:pPr>
            <a:r>
              <a:rPr lang="vi-VN" sz="2200" dirty="0">
                <a:solidFill>
                  <a:schemeClr val="tx1"/>
                </a:solidFill>
                <a:latin typeface="Corbel" panose="020B0503020204020204" pitchFamily="34" charset="0"/>
              </a:rPr>
              <a:t>Có biến chứng nghẹt thì sẽ rất nặng nề (dù tỉ lệ nhỏ 0.3%)</a:t>
            </a:r>
          </a:p>
          <a:p>
            <a:pPr marL="342900" indent="-342900">
              <a:buFont typeface="Arial" panose="020B0604020202020204" pitchFamily="34" charset="0"/>
              <a:buChar char="•"/>
            </a:pPr>
            <a:r>
              <a:rPr lang="vi-VN" sz="2200" dirty="0">
                <a:latin typeface="Corbel" panose="020B0503020204020204" pitchFamily="34" charset="0"/>
              </a:rPr>
              <a:t>M</a:t>
            </a:r>
            <a:r>
              <a:rPr lang="vi-VN" sz="2200" dirty="0">
                <a:solidFill>
                  <a:schemeClr val="tx1"/>
                </a:solidFill>
                <a:latin typeface="Corbel" panose="020B0503020204020204" pitchFamily="34" charset="0"/>
              </a:rPr>
              <a:t>ổ chương trình chủ động được</a:t>
            </a:r>
          </a:p>
          <a:p>
            <a:pPr marL="342900" indent="-342900">
              <a:buFont typeface="Arial" panose="020B0604020202020204" pitchFamily="34" charset="0"/>
              <a:buChar char="•"/>
            </a:pPr>
            <a:r>
              <a:rPr lang="vi-VN" sz="2200" dirty="0">
                <a:latin typeface="Corbel" panose="020B0503020204020204" pitchFamily="34" charset="0"/>
              </a:rPr>
              <a:t>B</a:t>
            </a:r>
            <a:r>
              <a:rPr lang="vi-VN" sz="2200" dirty="0">
                <a:solidFill>
                  <a:schemeClr val="tx1"/>
                </a:solidFill>
                <a:latin typeface="Corbel" panose="020B0503020204020204" pitchFamily="34" charset="0"/>
              </a:rPr>
              <a:t>ệnh nhân mong muốn điều trị</a:t>
            </a:r>
            <a:endParaRPr lang="en-VN" sz="2200" dirty="0"/>
          </a:p>
        </p:txBody>
      </p:sp>
    </p:spTree>
    <p:extLst>
      <p:ext uri="{BB962C8B-B14F-4D97-AF65-F5344CB8AC3E}">
        <p14:creationId xmlns:p14="http://schemas.microsoft.com/office/powerpoint/2010/main" val="3776234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ĐIỀU TRỊ</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a:xfrm>
            <a:off x="3792268" y="565724"/>
            <a:ext cx="7604046" cy="1908725"/>
          </a:xfrm>
        </p:spPr>
        <p:txBody>
          <a:bodyPr>
            <a:normAutofit/>
          </a:bodyPr>
          <a:lstStyle/>
          <a:p>
            <a:pPr marL="0" indent="0">
              <a:buNone/>
            </a:pPr>
            <a:r>
              <a:rPr lang="en-VN" sz="2400" b="1" dirty="0">
                <a:solidFill>
                  <a:schemeClr val="tx1"/>
                </a:solidFill>
                <a:latin typeface="Corbel" panose="020B0503020204020204" pitchFamily="34" charset="0"/>
              </a:rPr>
              <a:t>NGUYÊN TẮC ĐIỀU TRỊ:</a:t>
            </a:r>
          </a:p>
          <a:p>
            <a:r>
              <a:rPr lang="en-VN" sz="2400" dirty="0">
                <a:solidFill>
                  <a:schemeClr val="tx1"/>
                </a:solidFill>
                <a:latin typeface="Corbel" panose="020B0503020204020204" pitchFamily="34" charset="0"/>
              </a:rPr>
              <a:t>Loại bỏ túi thoát vị</a:t>
            </a:r>
          </a:p>
          <a:p>
            <a:r>
              <a:rPr lang="en-US" sz="2400" dirty="0">
                <a:solidFill>
                  <a:schemeClr val="tx1"/>
                </a:solidFill>
                <a:latin typeface="Corbel" panose="020B0503020204020204" pitchFamily="34" charset="0"/>
              </a:rPr>
              <a:t>T</a:t>
            </a:r>
            <a:r>
              <a:rPr lang="en-VN" sz="2400" dirty="0">
                <a:solidFill>
                  <a:schemeClr val="tx1"/>
                </a:solidFill>
                <a:latin typeface="Corbel" panose="020B0503020204020204" pitchFamily="34" charset="0"/>
              </a:rPr>
              <a:t>ạo hình thành bụng: bằng mô tự thân hoặc mảnh ghép</a:t>
            </a:r>
          </a:p>
        </p:txBody>
      </p:sp>
      <p:pic>
        <p:nvPicPr>
          <p:cNvPr id="5" name="Picture 4">
            <a:extLst>
              <a:ext uri="{FF2B5EF4-FFF2-40B4-BE49-F238E27FC236}">
                <a16:creationId xmlns:a16="http://schemas.microsoft.com/office/drawing/2014/main" id="{DCF9B953-CF65-AC1F-A237-2C5730AE8F48}"/>
              </a:ext>
            </a:extLst>
          </p:cNvPr>
          <p:cNvPicPr>
            <a:picLocks noChangeAspect="1"/>
          </p:cNvPicPr>
          <p:nvPr/>
        </p:nvPicPr>
        <p:blipFill rotWithShape="1">
          <a:blip r:embed="rId2"/>
          <a:srcRect t="36918" b="-617"/>
          <a:stretch/>
        </p:blipFill>
        <p:spPr>
          <a:xfrm>
            <a:off x="4087192" y="2474449"/>
            <a:ext cx="4649652" cy="3493183"/>
          </a:xfrm>
          <a:prstGeom prst="rect">
            <a:avLst/>
          </a:prstGeom>
        </p:spPr>
      </p:pic>
      <p:sp>
        <p:nvSpPr>
          <p:cNvPr id="7" name="TextBox 6">
            <a:extLst>
              <a:ext uri="{FF2B5EF4-FFF2-40B4-BE49-F238E27FC236}">
                <a16:creationId xmlns:a16="http://schemas.microsoft.com/office/drawing/2014/main" id="{87B47DCC-1293-675B-096A-513CD87ACC83}"/>
              </a:ext>
            </a:extLst>
          </p:cNvPr>
          <p:cNvSpPr txBox="1"/>
          <p:nvPr/>
        </p:nvSpPr>
        <p:spPr>
          <a:xfrm>
            <a:off x="8736844" y="4957276"/>
            <a:ext cx="2836231" cy="938719"/>
          </a:xfrm>
          <a:prstGeom prst="rect">
            <a:avLst/>
          </a:prstGeom>
          <a:noFill/>
        </p:spPr>
        <p:txBody>
          <a:bodyPr wrap="square" rtlCol="0">
            <a:spAutoFit/>
          </a:bodyPr>
          <a:lstStyle/>
          <a:p>
            <a:pPr algn="l"/>
            <a:r>
              <a:rPr lang="en-US" sz="1100" b="0" i="0" u="none" strike="noStrike" dirty="0">
                <a:solidFill>
                  <a:srgbClr val="333333"/>
                </a:solidFill>
                <a:effectLst/>
                <a:latin typeface="-apple-system"/>
              </a:rPr>
              <a:t>Simons, M.P., </a:t>
            </a:r>
            <a:r>
              <a:rPr lang="en-US" sz="1100" b="0" i="0" u="none" strike="noStrike" dirty="0" err="1">
                <a:solidFill>
                  <a:srgbClr val="333333"/>
                </a:solidFill>
                <a:effectLst/>
                <a:latin typeface="-apple-system"/>
              </a:rPr>
              <a:t>Aufenacker</a:t>
            </a:r>
            <a:r>
              <a:rPr lang="en-US" sz="1100" b="0" i="0" u="none" strike="noStrike" dirty="0">
                <a:solidFill>
                  <a:srgbClr val="333333"/>
                </a:solidFill>
                <a:effectLst/>
                <a:latin typeface="-apple-system"/>
              </a:rPr>
              <a:t>, T., Bay-Nielsen, M. </a:t>
            </a:r>
            <a:r>
              <a:rPr lang="en-US" sz="1100" b="0" i="1" u="none" strike="noStrike" dirty="0">
                <a:solidFill>
                  <a:srgbClr val="333333"/>
                </a:solidFill>
                <a:effectLst/>
                <a:latin typeface="-apple-system"/>
              </a:rPr>
              <a:t>et al.</a:t>
            </a:r>
            <a:r>
              <a:rPr lang="en-US" sz="1100" b="0" i="0" u="none" strike="noStrike" dirty="0">
                <a:solidFill>
                  <a:srgbClr val="333333"/>
                </a:solidFill>
                <a:effectLst/>
                <a:latin typeface="-apple-system"/>
              </a:rPr>
              <a:t> European Hernia Society guidelines on the treatment of inguinal hernia in adult patients. </a:t>
            </a:r>
            <a:r>
              <a:rPr lang="en-US" sz="1100" b="0" i="1" u="none" strike="noStrike" dirty="0">
                <a:solidFill>
                  <a:srgbClr val="333333"/>
                </a:solidFill>
                <a:effectLst/>
                <a:latin typeface="-apple-system"/>
              </a:rPr>
              <a:t>Hernia</a:t>
            </a:r>
            <a:r>
              <a:rPr lang="en-US" sz="1100" b="0" i="0" u="none" strike="noStrike" dirty="0">
                <a:solidFill>
                  <a:srgbClr val="333333"/>
                </a:solidFill>
                <a:effectLst/>
                <a:latin typeface="-apple-system"/>
              </a:rPr>
              <a:t> </a:t>
            </a:r>
            <a:r>
              <a:rPr lang="en-US" sz="1100" b="1" i="0" u="none" strike="noStrike" dirty="0">
                <a:solidFill>
                  <a:srgbClr val="333333"/>
                </a:solidFill>
                <a:effectLst/>
                <a:latin typeface="-apple-system"/>
              </a:rPr>
              <a:t>13</a:t>
            </a:r>
            <a:r>
              <a:rPr lang="en-US" sz="1100" b="0" i="0" u="none" strike="noStrike" dirty="0">
                <a:solidFill>
                  <a:srgbClr val="333333"/>
                </a:solidFill>
                <a:effectLst/>
                <a:latin typeface="-apple-system"/>
              </a:rPr>
              <a:t>, 343–403 (2009). https://</a:t>
            </a:r>
            <a:r>
              <a:rPr lang="en-US" sz="1100" b="0" i="0" u="none" strike="noStrike" dirty="0" err="1">
                <a:solidFill>
                  <a:srgbClr val="333333"/>
                </a:solidFill>
                <a:effectLst/>
                <a:latin typeface="-apple-system"/>
              </a:rPr>
              <a:t>doi.org</a:t>
            </a:r>
            <a:r>
              <a:rPr lang="en-US" sz="1100" b="0" i="0" u="none" strike="noStrike" dirty="0">
                <a:solidFill>
                  <a:srgbClr val="333333"/>
                </a:solidFill>
                <a:effectLst/>
                <a:latin typeface="-apple-system"/>
              </a:rPr>
              <a:t>/10.1007/s10029-009-0529-7</a:t>
            </a:r>
            <a:endParaRPr lang="en-VN" sz="1100" dirty="0"/>
          </a:p>
        </p:txBody>
      </p:sp>
    </p:spTree>
    <p:extLst>
      <p:ext uri="{BB962C8B-B14F-4D97-AF65-F5344CB8AC3E}">
        <p14:creationId xmlns:p14="http://schemas.microsoft.com/office/powerpoint/2010/main" val="1402869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ĐIỀU TRỊ</a:t>
            </a:r>
            <a:endParaRPr lang="en-VN" dirty="0"/>
          </a:p>
        </p:txBody>
      </p:sp>
      <p:graphicFrame>
        <p:nvGraphicFramePr>
          <p:cNvPr id="14" name="Table 8">
            <a:extLst>
              <a:ext uri="{FF2B5EF4-FFF2-40B4-BE49-F238E27FC236}">
                <a16:creationId xmlns:a16="http://schemas.microsoft.com/office/drawing/2014/main" id="{53DAD73A-DC0A-9949-AA07-5B86F0BCB5C1}"/>
              </a:ext>
            </a:extLst>
          </p:cNvPr>
          <p:cNvGraphicFramePr>
            <a:graphicFrameLocks noGrp="1"/>
          </p:cNvGraphicFramePr>
          <p:nvPr>
            <p:extLst>
              <p:ext uri="{D42A27DB-BD31-4B8C-83A1-F6EECF244321}">
                <p14:modId xmlns:p14="http://schemas.microsoft.com/office/powerpoint/2010/main" val="3837730236"/>
              </p:ext>
            </p:extLst>
          </p:nvPr>
        </p:nvGraphicFramePr>
        <p:xfrm>
          <a:off x="3594601" y="450088"/>
          <a:ext cx="8128000" cy="594868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979560402"/>
                    </a:ext>
                  </a:extLst>
                </a:gridCol>
                <a:gridCol w="4064000">
                  <a:extLst>
                    <a:ext uri="{9D8B030D-6E8A-4147-A177-3AD203B41FA5}">
                      <a16:colId xmlns:a16="http://schemas.microsoft.com/office/drawing/2014/main" val="2320357894"/>
                    </a:ext>
                  </a:extLst>
                </a:gridCol>
              </a:tblGrid>
              <a:tr h="370840">
                <a:tc>
                  <a:txBody>
                    <a:bodyPr/>
                    <a:lstStyle/>
                    <a:p>
                      <a:pPr algn="ctr"/>
                      <a:r>
                        <a:rPr lang="en-VN" dirty="0">
                          <a:latin typeface="Corbel" panose="020B0503020204020204" pitchFamily="34" charset="0"/>
                        </a:rPr>
                        <a:t>Mô tự thân</a:t>
                      </a:r>
                    </a:p>
                  </a:txBody>
                  <a:tcPr/>
                </a:tc>
                <a:tc>
                  <a:txBody>
                    <a:bodyPr/>
                    <a:lstStyle/>
                    <a:p>
                      <a:pPr algn="ctr"/>
                      <a:r>
                        <a:rPr lang="en-VN" dirty="0">
                          <a:latin typeface="Corbel" panose="020B0503020204020204" pitchFamily="34" charset="0"/>
                        </a:rPr>
                        <a:t>Mảnh ghép</a:t>
                      </a:r>
                    </a:p>
                  </a:txBody>
                  <a:tcPr/>
                </a:tc>
                <a:extLst>
                  <a:ext uri="{0D108BD9-81ED-4DB2-BD59-A6C34878D82A}">
                    <a16:rowId xmlns:a16="http://schemas.microsoft.com/office/drawing/2014/main" val="3088248189"/>
                  </a:ext>
                </a:extLst>
              </a:tr>
              <a:tr h="370840">
                <a:tc>
                  <a:txBody>
                    <a:bodyPr/>
                    <a:lstStyle/>
                    <a:p>
                      <a:pPr marL="285750" indent="-285750">
                        <a:buFontTx/>
                        <a:buChar char="-"/>
                      </a:pPr>
                      <a:r>
                        <a:rPr lang="en-VN" dirty="0">
                          <a:latin typeface="Corbel" panose="020B0503020204020204" pitchFamily="34" charset="0"/>
                        </a:rPr>
                        <a:t>Dây chằng bẹn</a:t>
                      </a:r>
                    </a:p>
                    <a:p>
                      <a:pPr marL="742950" lvl="1" indent="-285750">
                        <a:buFont typeface="Arial" panose="020B0604020202020204" pitchFamily="34" charset="0"/>
                        <a:buChar char="•"/>
                      </a:pPr>
                      <a:r>
                        <a:rPr lang="en-VN" dirty="0">
                          <a:latin typeface="Corbel" panose="020B0503020204020204" pitchFamily="34" charset="0"/>
                        </a:rPr>
                        <a:t>Bassini</a:t>
                      </a:r>
                    </a:p>
                    <a:p>
                      <a:pPr marL="742950" lvl="1" indent="-285750">
                        <a:buFont typeface="Arial" panose="020B0604020202020204" pitchFamily="34" charset="0"/>
                        <a:buChar char="•"/>
                      </a:pPr>
                      <a:r>
                        <a:rPr lang="en-VN" dirty="0">
                          <a:latin typeface="Corbel" panose="020B0503020204020204" pitchFamily="34" charset="0"/>
                        </a:rPr>
                        <a:t>Shouldice</a:t>
                      </a:r>
                    </a:p>
                    <a:p>
                      <a:pPr marL="285750" indent="-285750">
                        <a:buFontTx/>
                        <a:buChar char="-"/>
                      </a:pPr>
                      <a:r>
                        <a:rPr lang="en-VN" dirty="0">
                          <a:latin typeface="Corbel" panose="020B0503020204020204" pitchFamily="34" charset="0"/>
                        </a:rPr>
                        <a:t>Dải chậu mu</a:t>
                      </a:r>
                    </a:p>
                    <a:p>
                      <a:pPr marL="742950" lvl="1" indent="-285750">
                        <a:buFont typeface="Arial" panose="020B0604020202020204" pitchFamily="34" charset="0"/>
                        <a:buChar char="•"/>
                      </a:pPr>
                      <a:r>
                        <a:rPr lang="en-VN" dirty="0">
                          <a:latin typeface="Corbel" panose="020B0503020204020204" pitchFamily="34" charset="0"/>
                        </a:rPr>
                        <a:t>Condon</a:t>
                      </a:r>
                    </a:p>
                    <a:p>
                      <a:pPr marL="742950" lvl="1" indent="-285750">
                        <a:buFont typeface="Arial" panose="020B0604020202020204" pitchFamily="34" charset="0"/>
                        <a:buChar char="•"/>
                      </a:pPr>
                      <a:r>
                        <a:rPr lang="en-VN" dirty="0">
                          <a:latin typeface="Corbel" panose="020B0503020204020204" pitchFamily="34" charset="0"/>
                        </a:rPr>
                        <a:t>Nyhus</a:t>
                      </a:r>
                    </a:p>
                    <a:p>
                      <a:pPr marL="285750" indent="-285750">
                        <a:buFontTx/>
                        <a:buChar char="-"/>
                      </a:pPr>
                      <a:r>
                        <a:rPr lang="en-VN" dirty="0">
                          <a:latin typeface="Corbel" panose="020B0503020204020204" pitchFamily="34" charset="0"/>
                        </a:rPr>
                        <a:t>Dây chằng Cooper: Mac Vay</a:t>
                      </a:r>
                    </a:p>
                  </a:txBody>
                  <a:tcPr/>
                </a:tc>
                <a:tc>
                  <a:txBody>
                    <a:bodyPr/>
                    <a:lstStyle/>
                    <a:p>
                      <a:pPr marL="285750" indent="-285750">
                        <a:buFontTx/>
                        <a:buChar char="-"/>
                      </a:pPr>
                      <a:r>
                        <a:rPr lang="en-VN" dirty="0">
                          <a:latin typeface="Corbel" panose="020B0503020204020204" pitchFamily="34" charset="0"/>
                        </a:rPr>
                        <a:t>Mổ mở:</a:t>
                      </a:r>
                    </a:p>
                    <a:p>
                      <a:pPr marL="742950" lvl="1" indent="-285750">
                        <a:buFont typeface="Arial" panose="020B0604020202020204" pitchFamily="34" charset="0"/>
                        <a:buChar char="•"/>
                      </a:pPr>
                      <a:r>
                        <a:rPr lang="en-VN" dirty="0">
                          <a:highlight>
                            <a:srgbClr val="FFFF00"/>
                          </a:highlight>
                          <a:latin typeface="Corbel" panose="020B0503020204020204" pitchFamily="34" charset="0"/>
                        </a:rPr>
                        <a:t>Lichtenstein</a:t>
                      </a:r>
                    </a:p>
                    <a:p>
                      <a:pPr marL="742950" lvl="1" indent="-285750">
                        <a:buFont typeface="Arial" panose="020B0604020202020204" pitchFamily="34" charset="0"/>
                        <a:buChar char="•"/>
                      </a:pPr>
                      <a:r>
                        <a:rPr lang="en-VN" dirty="0">
                          <a:latin typeface="Corbel" panose="020B0503020204020204" pitchFamily="34" charset="0"/>
                        </a:rPr>
                        <a:t>Rutkow</a:t>
                      </a:r>
                    </a:p>
                    <a:p>
                      <a:pPr marL="742950" lvl="1" indent="-285750">
                        <a:buFont typeface="Arial" panose="020B0604020202020204" pitchFamily="34" charset="0"/>
                        <a:buChar char="•"/>
                      </a:pPr>
                      <a:r>
                        <a:rPr lang="en-VN" dirty="0">
                          <a:latin typeface="Corbel" panose="020B0503020204020204" pitchFamily="34" charset="0"/>
                        </a:rPr>
                        <a:t>Mảnh ghép đôi</a:t>
                      </a:r>
                    </a:p>
                    <a:p>
                      <a:pPr marL="285750" indent="-285750">
                        <a:buFontTx/>
                        <a:buChar char="-"/>
                      </a:pPr>
                      <a:r>
                        <a:rPr lang="en-VN" dirty="0">
                          <a:latin typeface="Corbel" panose="020B0503020204020204" pitchFamily="34" charset="0"/>
                        </a:rPr>
                        <a:t>Mổ nội soi:</a:t>
                      </a:r>
                    </a:p>
                    <a:p>
                      <a:pPr marL="742950" lvl="1" indent="-285750">
                        <a:buFont typeface="Arial" panose="020B0604020202020204" pitchFamily="34" charset="0"/>
                        <a:buChar char="•"/>
                      </a:pPr>
                      <a:r>
                        <a:rPr lang="en-VN" dirty="0">
                          <a:highlight>
                            <a:srgbClr val="FFFF00"/>
                          </a:highlight>
                          <a:latin typeface="Corbel" panose="020B0503020204020204" pitchFamily="34" charset="0"/>
                        </a:rPr>
                        <a:t>TAPP</a:t>
                      </a:r>
                    </a:p>
                    <a:p>
                      <a:pPr marL="742950" lvl="1" indent="-285750">
                        <a:buFont typeface="Arial" panose="020B0604020202020204" pitchFamily="34" charset="0"/>
                        <a:buChar char="•"/>
                      </a:pPr>
                      <a:r>
                        <a:rPr lang="en-VN" dirty="0">
                          <a:highlight>
                            <a:srgbClr val="FFFF00"/>
                          </a:highlight>
                          <a:latin typeface="Corbel" panose="020B0503020204020204" pitchFamily="34" charset="0"/>
                        </a:rPr>
                        <a:t>TEP</a:t>
                      </a:r>
                    </a:p>
                  </a:txBody>
                  <a:tcPr/>
                </a:tc>
                <a:extLst>
                  <a:ext uri="{0D108BD9-81ED-4DB2-BD59-A6C34878D82A}">
                    <a16:rowId xmlns:a16="http://schemas.microsoft.com/office/drawing/2014/main" val="1943140762"/>
                  </a:ext>
                </a:extLst>
              </a:tr>
              <a:tr h="370840">
                <a:tc>
                  <a:txBody>
                    <a:bodyPr/>
                    <a:lstStyle/>
                    <a:p>
                      <a:r>
                        <a:rPr lang="en-VN" dirty="0">
                          <a:latin typeface="Corbel" panose="020B0503020204020204" pitchFamily="34" charset="0"/>
                        </a:rPr>
                        <a:t>Chỉ còn hạn chế trong trường hợp hoại tử ruột hoặc cắt ruột</a:t>
                      </a:r>
                    </a:p>
                  </a:txBody>
                  <a:tcPr/>
                </a:tc>
                <a:tc>
                  <a:txBody>
                    <a:bodyPr/>
                    <a:lstStyle/>
                    <a:p>
                      <a:r>
                        <a:rPr lang="en-VN" dirty="0">
                          <a:latin typeface="Corbel" panose="020B0503020204020204" pitchFamily="34" charset="0"/>
                        </a:rPr>
                        <a:t>Thường sử dụng nhất hiện nay ở hầu hết các trường hợp TRỪ hoại tử ruột hoặc cắt ruột</a:t>
                      </a:r>
                    </a:p>
                  </a:txBody>
                  <a:tcPr/>
                </a:tc>
                <a:extLst>
                  <a:ext uri="{0D108BD9-81ED-4DB2-BD59-A6C34878D82A}">
                    <a16:rowId xmlns:a16="http://schemas.microsoft.com/office/drawing/2014/main" val="725866761"/>
                  </a:ext>
                </a:extLst>
              </a:tr>
              <a:tr h="370840">
                <a:tc>
                  <a:txBody>
                    <a:bodyPr/>
                    <a:lstStyle/>
                    <a:p>
                      <a:r>
                        <a:rPr lang="en-VN" dirty="0">
                          <a:latin typeface="Corbel" panose="020B0503020204020204" pitchFamily="34" charset="0"/>
                        </a:rPr>
                        <a:t>Ưu điểm: </a:t>
                      </a:r>
                      <a:endParaRPr lang="vi-VN" dirty="0">
                        <a:latin typeface="Corbel" panose="020B0503020204020204" pitchFamily="34" charset="0"/>
                      </a:endParaRPr>
                    </a:p>
                    <a:p>
                      <a:pPr marL="285750" indent="-285750">
                        <a:buFont typeface="Arial" panose="020B0604020202020204" pitchFamily="34" charset="0"/>
                        <a:buChar char="•"/>
                      </a:pPr>
                      <a:r>
                        <a:rPr lang="vi-VN" dirty="0">
                          <a:latin typeface="Corbel" panose="020B0503020204020204" pitchFamily="34" charset="0"/>
                        </a:rPr>
                        <a:t>Đơn </a:t>
                      </a:r>
                      <a:r>
                        <a:rPr lang="en-VN" dirty="0">
                          <a:latin typeface="Corbel" panose="020B0503020204020204" pitchFamily="34" charset="0"/>
                        </a:rPr>
                        <a:t>giản, dễ thực hiện</a:t>
                      </a:r>
                      <a:endParaRPr lang="vi-VN" dirty="0">
                        <a:latin typeface="Corbel" panose="020B0503020204020204" pitchFamily="34" charset="0"/>
                      </a:endParaRPr>
                    </a:p>
                    <a:p>
                      <a:pPr marL="285750" indent="-285750">
                        <a:buFont typeface="Arial" panose="020B0604020202020204" pitchFamily="34" charset="0"/>
                        <a:buChar char="•"/>
                      </a:pPr>
                      <a:r>
                        <a:rPr lang="vi-VN" dirty="0">
                          <a:latin typeface="Corbel" panose="020B0503020204020204" pitchFamily="34" charset="0"/>
                        </a:rPr>
                        <a:t>Mô tự thân nên không thải ghép</a:t>
                      </a:r>
                      <a:endParaRPr lang="en-VN" dirty="0">
                        <a:latin typeface="Corbel" panose="020B0503020204020204" pitchFamily="34" charset="0"/>
                      </a:endParaRPr>
                    </a:p>
                  </a:txBody>
                  <a:tcPr/>
                </a:tc>
                <a:tc>
                  <a:txBody>
                    <a:bodyPr/>
                    <a:lstStyle/>
                    <a:p>
                      <a:r>
                        <a:rPr lang="en-VN" dirty="0">
                          <a:latin typeface="Corbel" panose="020B0503020204020204" pitchFamily="34" charset="0"/>
                        </a:rPr>
                        <a:t>Ưu điểm: </a:t>
                      </a:r>
                    </a:p>
                    <a:p>
                      <a:pPr marL="285750" indent="-285750">
                        <a:buFont typeface="Arial" panose="020B0604020202020204" pitchFamily="34" charset="0"/>
                        <a:buChar char="•"/>
                      </a:pPr>
                      <a:r>
                        <a:rPr lang="en-VN" dirty="0">
                          <a:latin typeface="Corbel" panose="020B0503020204020204" pitchFamily="34" charset="0"/>
                        </a:rPr>
                        <a:t>Không căng =&gt; ít đau, hồi phục nhanh</a:t>
                      </a:r>
                    </a:p>
                    <a:p>
                      <a:pPr marL="285750" indent="-285750">
                        <a:buFont typeface="Arial" panose="020B0604020202020204" pitchFamily="34" charset="0"/>
                        <a:buChar char="•"/>
                      </a:pPr>
                      <a:r>
                        <a:rPr lang="en-VN" dirty="0">
                          <a:latin typeface="Corbel" panose="020B0503020204020204" pitchFamily="34" charset="0"/>
                        </a:rPr>
                        <a:t>Tái phát thấp: 0-3%, nguyên nhân tái phát chủ yếu do lỗi kỹ thuật</a:t>
                      </a:r>
                    </a:p>
                  </a:txBody>
                  <a:tcPr/>
                </a:tc>
                <a:extLst>
                  <a:ext uri="{0D108BD9-81ED-4DB2-BD59-A6C34878D82A}">
                    <a16:rowId xmlns:a16="http://schemas.microsoft.com/office/drawing/2014/main" val="4037336512"/>
                  </a:ext>
                </a:extLst>
              </a:tr>
              <a:tr h="370840">
                <a:tc>
                  <a:txBody>
                    <a:bodyPr/>
                    <a:lstStyle/>
                    <a:p>
                      <a:r>
                        <a:rPr lang="en-VN" dirty="0">
                          <a:latin typeface="Corbel" panose="020B0503020204020204" pitchFamily="34" charset="0"/>
                        </a:rPr>
                        <a:t>Nhược điểm: </a:t>
                      </a:r>
                    </a:p>
                    <a:p>
                      <a:pPr marL="285750" indent="-285750">
                        <a:buFont typeface="Arial" panose="020B0604020202020204" pitchFamily="34" charset="0"/>
                        <a:buChar char="•"/>
                      </a:pPr>
                      <a:r>
                        <a:rPr lang="en-VN" dirty="0">
                          <a:latin typeface="Corbel" panose="020B0503020204020204" pitchFamily="34" charset="0"/>
                        </a:rPr>
                        <a:t>Căng =&gt; đau, chậm hồi phục</a:t>
                      </a:r>
                    </a:p>
                    <a:p>
                      <a:pPr marL="285750" indent="-285750">
                        <a:buFont typeface="Arial" panose="020B0604020202020204" pitchFamily="34" charset="0"/>
                        <a:buChar char="•"/>
                      </a:pPr>
                      <a:r>
                        <a:rPr lang="en-VN" dirty="0">
                          <a:latin typeface="Corbel" panose="020B0503020204020204" pitchFamily="34" charset="0"/>
                        </a:rPr>
                        <a:t>Tái phát cao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dirty="0">
                          <a:latin typeface="Corbel" panose="020B0503020204020204" pitchFamily="34" charset="0"/>
                        </a:rPr>
                        <a:t>Nhược điểm: </a:t>
                      </a:r>
                      <a:endParaRPr lang="vi-VN" dirty="0">
                        <a:latin typeface="Corbel" panose="020B0503020204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smtClean="0">
                          <a:effectLst/>
                          <a:latin typeface="Corbel" panose="020B0503020204020204" pitchFamily="34" charset="0"/>
                        </a:rPr>
                        <a:t>Phẫu</a:t>
                      </a:r>
                      <a:r>
                        <a:rPr lang="en-US" b="0" i="0" baseline="0" dirty="0" smtClean="0">
                          <a:effectLst/>
                          <a:latin typeface="Corbel" panose="020B0503020204020204" pitchFamily="34" charset="0"/>
                        </a:rPr>
                        <a:t> </a:t>
                      </a:r>
                      <a:r>
                        <a:rPr lang="en-US" b="0" i="0" baseline="0" dirty="0" err="1" smtClean="0">
                          <a:effectLst/>
                          <a:latin typeface="Corbel" panose="020B0503020204020204" pitchFamily="34" charset="0"/>
                        </a:rPr>
                        <a:t>thuật</a:t>
                      </a:r>
                      <a:r>
                        <a:rPr lang="en-US" b="0" i="0" baseline="0" dirty="0" smtClean="0">
                          <a:effectLst/>
                          <a:latin typeface="Corbel" panose="020B0503020204020204" pitchFamily="34" charset="0"/>
                        </a:rPr>
                        <a:t> </a:t>
                      </a:r>
                      <a:r>
                        <a:rPr lang="en-US" b="0" i="0" baseline="0" dirty="0" err="1" smtClean="0">
                          <a:effectLst/>
                          <a:latin typeface="Corbel" panose="020B0503020204020204" pitchFamily="34" charset="0"/>
                        </a:rPr>
                        <a:t>viên</a:t>
                      </a:r>
                      <a:r>
                        <a:rPr lang="en-US" b="0" i="0" dirty="0" smtClean="0">
                          <a:effectLst/>
                          <a:latin typeface="Corbel" panose="020B0503020204020204" pitchFamily="34" charset="0"/>
                        </a:rPr>
                        <a:t> </a:t>
                      </a:r>
                      <a:r>
                        <a:rPr lang="en-US" b="0" i="0" dirty="0" err="1">
                          <a:effectLst/>
                          <a:latin typeface="Corbel" panose="020B0503020204020204" pitchFamily="34" charset="0"/>
                        </a:rPr>
                        <a:t>có</a:t>
                      </a:r>
                      <a:r>
                        <a:rPr lang="en-US" b="0" i="0" dirty="0">
                          <a:effectLst/>
                          <a:latin typeface="Corbel" panose="020B0503020204020204" pitchFamily="34" charset="0"/>
                        </a:rPr>
                        <a:t> </a:t>
                      </a:r>
                      <a:r>
                        <a:rPr lang="en-US" b="0" i="0" dirty="0" err="1">
                          <a:effectLst/>
                          <a:latin typeface="Corbel" panose="020B0503020204020204" pitchFamily="34" charset="0"/>
                        </a:rPr>
                        <a:t>kinh</a:t>
                      </a:r>
                      <a:r>
                        <a:rPr lang="en-US" b="0" i="0" dirty="0">
                          <a:effectLst/>
                          <a:latin typeface="Corbel" panose="020B0503020204020204" pitchFamily="34" charset="0"/>
                        </a:rPr>
                        <a:t> nghiệm</a:t>
                      </a:r>
                      <a:endParaRPr lang="vi-VN" dirty="0">
                        <a:latin typeface="Corbel" panose="020B0503020204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VN" dirty="0">
                          <a:latin typeface="Corbel" panose="020B0503020204020204" pitchFamily="34" charset="0"/>
                        </a:rPr>
                        <a:t>Nhiễm trùng mảnh ghép: 0-0.6%</a:t>
                      </a:r>
                      <a:r>
                        <a:rPr lang="vi-VN" dirty="0">
                          <a:latin typeface="Corbel" panose="020B0503020204020204" pitchFamily="34" charset="0"/>
                        </a:rPr>
                        <a:t> =&gt; </a:t>
                      </a:r>
                      <a:r>
                        <a:rPr lang="en-US" b="0" i="0" dirty="0" err="1">
                          <a:effectLst/>
                          <a:latin typeface="Corbel" panose="020B0503020204020204" pitchFamily="34" charset="0"/>
                        </a:rPr>
                        <a:t>Yêu</a:t>
                      </a:r>
                      <a:r>
                        <a:rPr lang="en-US" b="0" i="0" dirty="0">
                          <a:effectLst/>
                          <a:latin typeface="Corbel" panose="020B0503020204020204" pitchFamily="34" charset="0"/>
                        </a:rPr>
                        <a:t> cầu </a:t>
                      </a:r>
                      <a:r>
                        <a:rPr lang="en-US" b="0" i="0" dirty="0" err="1">
                          <a:effectLst/>
                          <a:latin typeface="Corbel" panose="020B0503020204020204" pitchFamily="34" charset="0"/>
                        </a:rPr>
                        <a:t>vô</a:t>
                      </a:r>
                      <a:r>
                        <a:rPr lang="en-US" b="0" i="0" dirty="0">
                          <a:effectLst/>
                          <a:latin typeface="Corbel" panose="020B0503020204020204" pitchFamily="34" charset="0"/>
                        </a:rPr>
                        <a:t> </a:t>
                      </a:r>
                      <a:r>
                        <a:rPr lang="en-US" b="0" i="0" dirty="0" err="1">
                          <a:effectLst/>
                          <a:latin typeface="Corbel" panose="020B0503020204020204" pitchFamily="34" charset="0"/>
                        </a:rPr>
                        <a:t>trùng</a:t>
                      </a:r>
                      <a:r>
                        <a:rPr lang="en-US" b="0" i="0" dirty="0">
                          <a:effectLst/>
                          <a:latin typeface="Corbel" panose="020B0503020204020204" pitchFamily="34" charset="0"/>
                        </a:rPr>
                        <a:t> tốt</a:t>
                      </a:r>
                      <a:endParaRPr lang="en-VN" dirty="0">
                        <a:latin typeface="Corbel" panose="020B0503020204020204" pitchFamily="34" charset="0"/>
                      </a:endParaRPr>
                    </a:p>
                    <a:p>
                      <a:pPr marL="285750" indent="-285750">
                        <a:buFont typeface="Arial" panose="020B0604020202020204" pitchFamily="34" charset="0"/>
                        <a:buChar char="•"/>
                      </a:pPr>
                      <a:r>
                        <a:rPr lang="en-VN" dirty="0">
                          <a:latin typeface="Corbel" panose="020B0503020204020204" pitchFamily="34" charset="0"/>
                        </a:rPr>
                        <a:t>Phản ứng thải ghép: rất hiếm gặp</a:t>
                      </a:r>
                    </a:p>
                  </a:txBody>
                  <a:tcPr/>
                </a:tc>
                <a:extLst>
                  <a:ext uri="{0D108BD9-81ED-4DB2-BD59-A6C34878D82A}">
                    <a16:rowId xmlns:a16="http://schemas.microsoft.com/office/drawing/2014/main" val="2744231947"/>
                  </a:ext>
                </a:extLst>
              </a:tr>
            </a:tbl>
          </a:graphicData>
        </a:graphic>
      </p:graphicFrame>
    </p:spTree>
    <p:extLst>
      <p:ext uri="{BB962C8B-B14F-4D97-AF65-F5344CB8AC3E}">
        <p14:creationId xmlns:p14="http://schemas.microsoft.com/office/powerpoint/2010/main" val="4031222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C094-657E-DF4C-B166-BD0B87F8933E}"/>
              </a:ext>
            </a:extLst>
          </p:cNvPr>
          <p:cNvSpPr>
            <a:spLocks noGrp="1"/>
          </p:cNvSpPr>
          <p:nvPr>
            <p:ph type="title"/>
          </p:nvPr>
        </p:nvSpPr>
        <p:spPr/>
        <p:txBody>
          <a:bodyPr>
            <a:normAutofit/>
          </a:bodyPr>
          <a:lstStyle/>
          <a:p>
            <a:r>
              <a:rPr lang="en-VN" sz="5400" b="1" dirty="0">
                <a:latin typeface="Calibri" panose="020F0502020204030204" pitchFamily="34" charset="0"/>
                <a:cs typeface="Calibri" panose="020F0502020204030204" pitchFamily="34" charset="0"/>
              </a:rPr>
              <a:t>HÀNH CHÍNH</a:t>
            </a:r>
          </a:p>
        </p:txBody>
      </p:sp>
      <p:sp>
        <p:nvSpPr>
          <p:cNvPr id="3" name="Content Placeholder 2">
            <a:extLst>
              <a:ext uri="{FF2B5EF4-FFF2-40B4-BE49-F238E27FC236}">
                <a16:creationId xmlns:a16="http://schemas.microsoft.com/office/drawing/2014/main" id="{A8FCBAF5-DBE0-8846-8052-C649D805B7BE}"/>
              </a:ext>
            </a:extLst>
          </p:cNvPr>
          <p:cNvSpPr>
            <a:spLocks noGrp="1"/>
          </p:cNvSpPr>
          <p:nvPr>
            <p:ph idx="1"/>
          </p:nvPr>
        </p:nvSpPr>
        <p:spPr/>
        <p:txBody>
          <a:bodyPr>
            <a:normAutofit/>
          </a:bodyPr>
          <a:lstStyle/>
          <a:p>
            <a:r>
              <a:rPr lang="en-VN" sz="2200" b="1" dirty="0">
                <a:solidFill>
                  <a:schemeClr val="tx1"/>
                </a:solidFill>
              </a:rPr>
              <a:t>Họ và tên: </a:t>
            </a:r>
            <a:r>
              <a:rPr lang="en-VN" sz="2200" dirty="0">
                <a:solidFill>
                  <a:schemeClr val="tx1"/>
                </a:solidFill>
              </a:rPr>
              <a:t>PHẠM THANH ĐÀM</a:t>
            </a:r>
          </a:p>
          <a:p>
            <a:r>
              <a:rPr lang="en-US" sz="2200" b="1" dirty="0">
                <a:solidFill>
                  <a:schemeClr val="tx1"/>
                </a:solidFill>
              </a:rPr>
              <a:t>G</a:t>
            </a:r>
            <a:r>
              <a:rPr lang="en-VN" sz="2200" b="1" dirty="0">
                <a:solidFill>
                  <a:schemeClr val="tx1"/>
                </a:solidFill>
              </a:rPr>
              <a:t>iới tính: </a:t>
            </a:r>
            <a:r>
              <a:rPr lang="en-VN" sz="2200" dirty="0">
                <a:solidFill>
                  <a:schemeClr val="tx1"/>
                </a:solidFill>
              </a:rPr>
              <a:t>nam</a:t>
            </a:r>
          </a:p>
          <a:p>
            <a:r>
              <a:rPr lang="en-US" sz="2200" b="1" dirty="0">
                <a:solidFill>
                  <a:schemeClr val="tx1"/>
                </a:solidFill>
              </a:rPr>
              <a:t>N</a:t>
            </a:r>
            <a:r>
              <a:rPr lang="en-VN" sz="2200" b="1" dirty="0">
                <a:solidFill>
                  <a:schemeClr val="tx1"/>
                </a:solidFill>
              </a:rPr>
              <a:t>ăm sinh: </a:t>
            </a:r>
            <a:r>
              <a:rPr lang="en-VN" sz="2200" dirty="0">
                <a:solidFill>
                  <a:schemeClr val="tx1"/>
                </a:solidFill>
              </a:rPr>
              <a:t>1967 (56 tuổi)</a:t>
            </a:r>
          </a:p>
          <a:p>
            <a:r>
              <a:rPr lang="en-VN" sz="2200" b="1" dirty="0">
                <a:solidFill>
                  <a:schemeClr val="tx1"/>
                </a:solidFill>
              </a:rPr>
              <a:t>Nghề nghiệp: </a:t>
            </a:r>
            <a:r>
              <a:rPr lang="en-VN" sz="2200" dirty="0">
                <a:solidFill>
                  <a:schemeClr val="tx1"/>
                </a:solidFill>
              </a:rPr>
              <a:t>Giáo viên</a:t>
            </a:r>
          </a:p>
          <a:p>
            <a:r>
              <a:rPr lang="en-US" sz="2200" b="1" dirty="0" err="1">
                <a:solidFill>
                  <a:schemeClr val="tx1"/>
                </a:solidFill>
              </a:rPr>
              <a:t>Đ</a:t>
            </a:r>
            <a:r>
              <a:rPr lang="en-VN" sz="2200" b="1" dirty="0">
                <a:solidFill>
                  <a:schemeClr val="tx1"/>
                </a:solidFill>
              </a:rPr>
              <a:t>ịa chỉ: </a:t>
            </a:r>
            <a:r>
              <a:rPr lang="en-VN" sz="2200" dirty="0">
                <a:solidFill>
                  <a:schemeClr val="tx1"/>
                </a:solidFill>
              </a:rPr>
              <a:t>Bình Thạnh – TP.HCM</a:t>
            </a:r>
          </a:p>
          <a:p>
            <a:r>
              <a:rPr lang="en-US" sz="2200" b="1" dirty="0">
                <a:solidFill>
                  <a:schemeClr val="tx1"/>
                </a:solidFill>
              </a:rPr>
              <a:t>N</a:t>
            </a:r>
            <a:r>
              <a:rPr lang="en-VN" sz="2200" b="1" dirty="0">
                <a:solidFill>
                  <a:schemeClr val="tx1"/>
                </a:solidFill>
              </a:rPr>
              <a:t>gày giờ nhập viện</a:t>
            </a:r>
            <a:r>
              <a:rPr lang="en-VN" sz="2200" dirty="0">
                <a:solidFill>
                  <a:schemeClr val="tx1"/>
                </a:solidFill>
              </a:rPr>
              <a:t>: </a:t>
            </a:r>
            <a:r>
              <a:rPr lang="vi-VN" sz="2200" dirty="0" err="1">
                <a:solidFill>
                  <a:schemeClr val="tx1"/>
                </a:solidFill>
                <a:latin typeface="Corbel" panose="020B0503020204020204" pitchFamily="34" charset="0"/>
              </a:rPr>
              <a:t>11g</a:t>
            </a:r>
            <a:r>
              <a:rPr lang="vi-VN" sz="2200" dirty="0">
                <a:solidFill>
                  <a:schemeClr val="tx1"/>
                </a:solidFill>
                <a:latin typeface="Corbel" panose="020B0503020204020204" pitchFamily="34" charset="0"/>
              </a:rPr>
              <a:t> 10/04/2023</a:t>
            </a:r>
            <a:endParaRPr lang="en-VN" sz="2200" dirty="0">
              <a:solidFill>
                <a:schemeClr val="tx1"/>
              </a:solidFill>
              <a:latin typeface="Corbel" panose="020B0503020204020204" pitchFamily="34" charset="0"/>
            </a:endParaRPr>
          </a:p>
          <a:p>
            <a:r>
              <a:rPr lang="en-VN" sz="2200" b="1" dirty="0">
                <a:solidFill>
                  <a:schemeClr val="tx1"/>
                </a:solidFill>
              </a:rPr>
              <a:t>Khoa phòng: </a:t>
            </a:r>
            <a:r>
              <a:rPr lang="en-VN" sz="2200" dirty="0">
                <a:solidFill>
                  <a:schemeClr val="tx1"/>
                </a:solidFill>
              </a:rPr>
              <a:t>W-15 – Ngoại Tiêu hóa – BV. ĐHYD</a:t>
            </a:r>
          </a:p>
        </p:txBody>
      </p:sp>
    </p:spTree>
    <p:extLst>
      <p:ext uri="{BB962C8B-B14F-4D97-AF65-F5344CB8AC3E}">
        <p14:creationId xmlns:p14="http://schemas.microsoft.com/office/powerpoint/2010/main" val="4261640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vi-VN" sz="5400" b="1" dirty="0">
                <a:latin typeface="Calibri" panose="020F0502020204030204" pitchFamily="34" charset="0"/>
              </a:rPr>
              <a:t>ĐIỀU TRỊ</a:t>
            </a:r>
            <a:endParaRPr lang="en-VN" dirty="0"/>
          </a:p>
        </p:txBody>
      </p:sp>
      <p:pic>
        <p:nvPicPr>
          <p:cNvPr id="4" name="Picture 4">
            <a:extLst>
              <a:ext uri="{FF2B5EF4-FFF2-40B4-BE49-F238E27FC236}">
                <a16:creationId xmlns:a16="http://schemas.microsoft.com/office/drawing/2014/main" id="{C11607F1-DACB-F337-A3BD-4CA0ADB0FD1C}"/>
              </a:ext>
            </a:extLst>
          </p:cNvPr>
          <p:cNvPicPr>
            <a:picLocks noGrp="1" noChangeAspect="1"/>
          </p:cNvPicPr>
          <p:nvPr>
            <p:ph idx="1"/>
          </p:nvPr>
        </p:nvPicPr>
        <p:blipFill>
          <a:blip r:embed="rId3"/>
          <a:stretch>
            <a:fillRect/>
          </a:stretch>
        </p:blipFill>
        <p:spPr>
          <a:xfrm>
            <a:off x="4241801" y="505284"/>
            <a:ext cx="5849072" cy="3464450"/>
          </a:xfrm>
        </p:spPr>
      </p:pic>
      <p:pic>
        <p:nvPicPr>
          <p:cNvPr id="6" name="Picture 6">
            <a:extLst>
              <a:ext uri="{FF2B5EF4-FFF2-40B4-BE49-F238E27FC236}">
                <a16:creationId xmlns:a16="http://schemas.microsoft.com/office/drawing/2014/main" id="{3B7B6ADA-2235-B2ED-EA3B-8977444738B9}"/>
              </a:ext>
            </a:extLst>
          </p:cNvPr>
          <p:cNvPicPr>
            <a:picLocks noChangeAspect="1"/>
          </p:cNvPicPr>
          <p:nvPr/>
        </p:nvPicPr>
        <p:blipFill>
          <a:blip r:embed="rId4"/>
          <a:stretch>
            <a:fillRect/>
          </a:stretch>
        </p:blipFill>
        <p:spPr>
          <a:xfrm>
            <a:off x="5581073" y="4225466"/>
            <a:ext cx="5642969" cy="2127250"/>
          </a:xfrm>
          <a:prstGeom prst="rect">
            <a:avLst/>
          </a:prstGeom>
        </p:spPr>
      </p:pic>
    </p:spTree>
    <p:extLst>
      <p:ext uri="{BB962C8B-B14F-4D97-AF65-F5344CB8AC3E}">
        <p14:creationId xmlns:p14="http://schemas.microsoft.com/office/powerpoint/2010/main" val="2558864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normAutofit/>
          </a:bodyPr>
          <a:lstStyle/>
          <a:p>
            <a:r>
              <a:rPr lang="vi-VN" sz="5400" b="1" dirty="0">
                <a:latin typeface="Calibri" panose="020F0502020204030204" pitchFamily="34" charset="0"/>
              </a:rPr>
              <a:t>TƯỜNG TRÌNH PHẪU THUẬT</a:t>
            </a:r>
            <a:endParaRPr lang="en-VN" sz="5400" b="1" dirty="0">
              <a:latin typeface="Calibri" panose="020F0502020204030204" pitchFamily="34" charset="0"/>
            </a:endParaRPr>
          </a:p>
        </p:txBody>
      </p:sp>
      <p:pic>
        <p:nvPicPr>
          <p:cNvPr id="7" name="Picture 7">
            <a:extLst>
              <a:ext uri="{FF2B5EF4-FFF2-40B4-BE49-F238E27FC236}">
                <a16:creationId xmlns:a16="http://schemas.microsoft.com/office/drawing/2014/main" id="{FA46B1A3-492D-B5F1-89B3-3DADA14EB93E}"/>
              </a:ext>
            </a:extLst>
          </p:cNvPr>
          <p:cNvPicPr>
            <a:picLocks noGrp="1" noChangeAspect="1"/>
          </p:cNvPicPr>
          <p:nvPr>
            <p:ph idx="1"/>
          </p:nvPr>
        </p:nvPicPr>
        <p:blipFill rotWithShape="1">
          <a:blip r:embed="rId3"/>
          <a:srcRect t="-4896" b="1"/>
          <a:stretch/>
        </p:blipFill>
        <p:spPr>
          <a:xfrm>
            <a:off x="3744227" y="1433778"/>
            <a:ext cx="7757961" cy="3981299"/>
          </a:xfrm>
        </p:spPr>
      </p:pic>
    </p:spTree>
    <p:extLst>
      <p:ext uri="{BB962C8B-B14F-4D97-AF65-F5344CB8AC3E}">
        <p14:creationId xmlns:p14="http://schemas.microsoft.com/office/powerpoint/2010/main" val="2126932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TIÊN LƯỢNG</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200" b="1" dirty="0">
                <a:solidFill>
                  <a:schemeClr val="tx1"/>
                </a:solidFill>
                <a:latin typeface="Corbel" panose="020B0503020204020204" pitchFamily="34" charset="0"/>
              </a:rPr>
              <a:t>GẦN: </a:t>
            </a:r>
            <a:r>
              <a:rPr lang="en-VN" sz="2200" dirty="0" smtClean="0">
                <a:solidFill>
                  <a:schemeClr val="tx1"/>
                </a:solidFill>
                <a:latin typeface="Corbel" panose="020B0503020204020204" pitchFamily="34" charset="0"/>
              </a:rPr>
              <a:t>B</a:t>
            </a:r>
            <a:r>
              <a:rPr lang="en-US" sz="2200" dirty="0" err="1" smtClean="0">
                <a:solidFill>
                  <a:schemeClr val="tx1"/>
                </a:solidFill>
                <a:latin typeface="Corbel" panose="020B0503020204020204" pitchFamily="34" charset="0"/>
              </a:rPr>
              <a:t>ệnh</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nhân</a:t>
            </a:r>
            <a:r>
              <a:rPr lang="en-VN" sz="2200" dirty="0" smtClean="0">
                <a:solidFill>
                  <a:schemeClr val="tx1"/>
                </a:solidFill>
                <a:latin typeface="Corbel" panose="020B0503020204020204" pitchFamily="34" charset="0"/>
              </a:rPr>
              <a:t> </a:t>
            </a:r>
            <a:r>
              <a:rPr lang="en-VN" sz="2200" dirty="0">
                <a:solidFill>
                  <a:schemeClr val="tx1"/>
                </a:solidFill>
                <a:latin typeface="Corbel" panose="020B0503020204020204" pitchFamily="34" charset="0"/>
              </a:rPr>
              <a:t>khỏe, tổng trạng tốt, không bệnh nền, thoát vị chưa biến chứng =&gt; tiên lượng cuộc mổ tốt</a:t>
            </a:r>
          </a:p>
          <a:p>
            <a:pPr marL="0" indent="0">
              <a:buNone/>
            </a:pPr>
            <a:endParaRPr lang="en-VN" sz="2200" dirty="0">
              <a:solidFill>
                <a:schemeClr val="tx1"/>
              </a:solidFill>
              <a:latin typeface="Corbel" panose="020B0503020204020204" pitchFamily="34" charset="0"/>
            </a:endParaRPr>
          </a:p>
          <a:p>
            <a:pPr marL="0" indent="0">
              <a:buNone/>
            </a:pPr>
            <a:r>
              <a:rPr lang="en-VN" sz="2200" b="1" dirty="0">
                <a:solidFill>
                  <a:schemeClr val="tx1"/>
                </a:solidFill>
                <a:latin typeface="Corbel" panose="020B0503020204020204" pitchFamily="34" charset="0"/>
              </a:rPr>
              <a:t>XA: </a:t>
            </a:r>
            <a:r>
              <a:rPr lang="vi-VN" sz="2200" b="0" i="0" dirty="0">
                <a:solidFill>
                  <a:schemeClr val="tx1"/>
                </a:solidFill>
                <a:effectLst/>
                <a:latin typeface="Corbel" panose="020B0503020204020204" pitchFamily="34" charset="0"/>
              </a:rPr>
              <a:t>Nghề nghiệp không khuân vác nặng, không có bệnh kèm theo làm tăng áp lực ổ bụng =&gt; giáo dục </a:t>
            </a:r>
            <a:r>
              <a:rPr lang="en-US" sz="2200" dirty="0" err="1" smtClean="0">
                <a:solidFill>
                  <a:schemeClr val="tx1"/>
                </a:solidFill>
                <a:latin typeface="Corbel" panose="020B0503020204020204" pitchFamily="34" charset="0"/>
              </a:rPr>
              <a:t>bệnh</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nhân</a:t>
            </a:r>
            <a:r>
              <a:rPr lang="vi-VN" sz="2200" b="0" i="0" dirty="0" smtClean="0">
                <a:solidFill>
                  <a:schemeClr val="tx1"/>
                </a:solidFill>
                <a:effectLst/>
                <a:latin typeface="Corbel" panose="020B0503020204020204" pitchFamily="34" charset="0"/>
              </a:rPr>
              <a:t> </a:t>
            </a:r>
            <a:r>
              <a:rPr lang="vi-VN" sz="2200" b="0" i="0" dirty="0">
                <a:solidFill>
                  <a:schemeClr val="tx1"/>
                </a:solidFill>
                <a:effectLst/>
                <a:latin typeface="Corbel" panose="020B0503020204020204" pitchFamily="34" charset="0"/>
              </a:rPr>
              <a:t>hạn chế vận động nặng tăng áp lực ổ bụng thì nguy cơ tái phát thấp</a:t>
            </a:r>
            <a:endParaRPr lang="en-VN" sz="2200" dirty="0">
              <a:solidFill>
                <a:schemeClr val="tx1"/>
              </a:solidFill>
              <a:latin typeface="Corbel" panose="020B0503020204020204" pitchFamily="34" charset="0"/>
            </a:endParaRPr>
          </a:p>
        </p:txBody>
      </p:sp>
    </p:spTree>
    <p:extLst>
      <p:ext uri="{BB962C8B-B14F-4D97-AF65-F5344CB8AC3E}">
        <p14:creationId xmlns:p14="http://schemas.microsoft.com/office/powerpoint/2010/main" val="178962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F841E4-5755-1348-B546-9AFFF649B117}"/>
              </a:ext>
            </a:extLst>
          </p:cNvPr>
          <p:cNvSpPr>
            <a:spLocks noGrp="1"/>
          </p:cNvSpPr>
          <p:nvPr>
            <p:ph type="title"/>
          </p:nvPr>
        </p:nvSpPr>
        <p:spPr/>
        <p:txBody>
          <a:bodyPr>
            <a:normAutofit/>
          </a:bodyPr>
          <a:lstStyle/>
          <a:p>
            <a:r>
              <a:rPr lang="en-VN" sz="5400" b="1" dirty="0">
                <a:latin typeface="Calibri" panose="020F0502020204030204" pitchFamily="34" charset="0"/>
                <a:cs typeface="Calibri" panose="020F0502020204030204" pitchFamily="34" charset="0"/>
              </a:rPr>
              <a:t>LÝ DO NHẬP VIỆN</a:t>
            </a:r>
          </a:p>
        </p:txBody>
      </p:sp>
      <p:sp>
        <p:nvSpPr>
          <p:cNvPr id="3" name="Content Placeholder 2">
            <a:extLst>
              <a:ext uri="{FF2B5EF4-FFF2-40B4-BE49-F238E27FC236}">
                <a16:creationId xmlns:a16="http://schemas.microsoft.com/office/drawing/2014/main" id="{DC106F07-0429-9A45-9C01-38123CA92B83}"/>
              </a:ext>
            </a:extLst>
          </p:cNvPr>
          <p:cNvSpPr>
            <a:spLocks noGrp="1"/>
          </p:cNvSpPr>
          <p:nvPr>
            <p:ph idx="1"/>
          </p:nvPr>
        </p:nvSpPr>
        <p:spPr/>
        <p:txBody>
          <a:bodyPr>
            <a:normAutofit/>
          </a:bodyPr>
          <a:lstStyle/>
          <a:p>
            <a:pPr marL="0" indent="0">
              <a:buNone/>
            </a:pPr>
            <a:r>
              <a:rPr lang="en-VN" sz="2800" dirty="0">
                <a:solidFill>
                  <a:schemeClr val="tx1"/>
                </a:solidFill>
              </a:rPr>
              <a:t>KHỐI PHỒNG VÙNG BẸN PHẢI</a:t>
            </a:r>
          </a:p>
        </p:txBody>
      </p:sp>
    </p:spTree>
    <p:extLst>
      <p:ext uri="{BB962C8B-B14F-4D97-AF65-F5344CB8AC3E}">
        <p14:creationId xmlns:p14="http://schemas.microsoft.com/office/powerpoint/2010/main" val="96432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4477-09B8-CD40-AD13-B642CF265835}"/>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BỆNH</a:t>
            </a:r>
            <a:r>
              <a:rPr lang="en-VN" dirty="0"/>
              <a:t> </a:t>
            </a:r>
            <a:r>
              <a:rPr lang="en-VN" sz="5400" b="1" dirty="0">
                <a:latin typeface="Calibri" panose="020F0502020204030204" pitchFamily="34" charset="0"/>
                <a:cs typeface="Calibri" panose="020F0502020204030204" pitchFamily="34" charset="0"/>
              </a:rPr>
              <a:t>SỬ</a:t>
            </a:r>
          </a:p>
        </p:txBody>
      </p:sp>
      <p:sp>
        <p:nvSpPr>
          <p:cNvPr id="3" name="Content Placeholder 2">
            <a:extLst>
              <a:ext uri="{FF2B5EF4-FFF2-40B4-BE49-F238E27FC236}">
                <a16:creationId xmlns:a16="http://schemas.microsoft.com/office/drawing/2014/main" id="{1C298C62-11A2-144E-A1B0-415B8D3149EF}"/>
              </a:ext>
            </a:extLst>
          </p:cNvPr>
          <p:cNvSpPr>
            <a:spLocks noGrp="1"/>
          </p:cNvSpPr>
          <p:nvPr>
            <p:ph idx="1"/>
          </p:nvPr>
        </p:nvSpPr>
        <p:spPr>
          <a:xfrm>
            <a:off x="3869268" y="646938"/>
            <a:ext cx="7315200" cy="5554980"/>
          </a:xfrm>
        </p:spPr>
        <p:txBody>
          <a:bodyPr>
            <a:noAutofit/>
          </a:bodyPr>
          <a:lstStyle/>
          <a:p>
            <a:r>
              <a:rPr lang="vi-VN" sz="2200" dirty="0">
                <a:solidFill>
                  <a:schemeClr val="tx1"/>
                </a:solidFill>
                <a:latin typeface="Corbel" panose="020B0503020204020204" pitchFamily="34" charset="0"/>
              </a:rPr>
              <a:t>Cách nhập viện 1 tuần, </a:t>
            </a:r>
            <a:r>
              <a:rPr lang="en-US" sz="2200" dirty="0" err="1" smtClean="0">
                <a:solidFill>
                  <a:schemeClr val="tx1"/>
                </a:solidFill>
                <a:latin typeface="Corbel" panose="020B0503020204020204" pitchFamily="34" charset="0"/>
              </a:rPr>
              <a:t>bệnh</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nhân</a:t>
            </a:r>
            <a:r>
              <a:rPr lang="vi-VN" sz="2200"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thấy xuất hiện một khối phồng vùng bẹn P kích thước 2 x 2 cm, mật độ mềm, xuất hiện khi đứng, tự biến mất khi nằm, ấn xẹp, không đau, không gây cảm giác vướng víu =&gt; Khám BV ĐHYD TP.HCM, được chẩn đoán Thoát vị bẹn P và nhập viện theo hẹn phẫu thuật.</a:t>
            </a:r>
          </a:p>
          <a:p>
            <a:r>
              <a:rPr lang="vi-VN" sz="2200" dirty="0">
                <a:solidFill>
                  <a:schemeClr val="tx1"/>
                </a:solidFill>
                <a:latin typeface="Corbel" panose="020B0503020204020204" pitchFamily="34" charset="0"/>
              </a:rPr>
              <a:t>Trong quá trình bệnh, </a:t>
            </a:r>
            <a:r>
              <a:rPr lang="en-US" sz="2200" dirty="0" err="1" smtClean="0">
                <a:solidFill>
                  <a:schemeClr val="tx1"/>
                </a:solidFill>
                <a:latin typeface="Corbel" panose="020B0503020204020204" pitchFamily="34" charset="0"/>
              </a:rPr>
              <a:t>bệnh</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nhân</a:t>
            </a:r>
            <a:r>
              <a:rPr lang="vi-VN" sz="2200"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không sốt, không ho, không khó thở, tiểu vàng trong, không gắt buốt, không tiểu rặn tiểu khó, tiêu phân vàng khuôn 1 lần/ngày, không tiêu khó</a:t>
            </a:r>
          </a:p>
        </p:txBody>
      </p:sp>
    </p:spTree>
    <p:extLst>
      <p:ext uri="{BB962C8B-B14F-4D97-AF65-F5344CB8AC3E}">
        <p14:creationId xmlns:p14="http://schemas.microsoft.com/office/powerpoint/2010/main" val="3643051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4477-09B8-CD40-AD13-B642CF265835}"/>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TIỀN CĂN</a:t>
            </a:r>
          </a:p>
        </p:txBody>
      </p:sp>
      <p:sp>
        <p:nvSpPr>
          <p:cNvPr id="3" name="Content Placeholder 2">
            <a:extLst>
              <a:ext uri="{FF2B5EF4-FFF2-40B4-BE49-F238E27FC236}">
                <a16:creationId xmlns:a16="http://schemas.microsoft.com/office/drawing/2014/main" id="{1C298C62-11A2-144E-A1B0-415B8D3149EF}"/>
              </a:ext>
            </a:extLst>
          </p:cNvPr>
          <p:cNvSpPr>
            <a:spLocks noGrp="1"/>
          </p:cNvSpPr>
          <p:nvPr>
            <p:ph idx="1"/>
          </p:nvPr>
        </p:nvSpPr>
        <p:spPr>
          <a:xfrm>
            <a:off x="3869267" y="660906"/>
            <a:ext cx="7661797" cy="5554980"/>
          </a:xfrm>
        </p:spPr>
        <p:txBody>
          <a:bodyPr>
            <a:noAutofit/>
          </a:bodyPr>
          <a:lstStyle/>
          <a:p>
            <a:pPr marL="0" indent="0">
              <a:buNone/>
            </a:pPr>
            <a:r>
              <a:rPr lang="vi-VN" sz="2200" b="1" dirty="0">
                <a:solidFill>
                  <a:schemeClr val="tx1"/>
                </a:solidFill>
                <a:latin typeface="Corbel" panose="020B0503020204020204" pitchFamily="34" charset="0"/>
              </a:rPr>
              <a:t>BẢN THÂN:</a:t>
            </a:r>
          </a:p>
          <a:p>
            <a:pPr marL="0" indent="0">
              <a:buNone/>
            </a:pPr>
            <a:r>
              <a:rPr lang="vi-VN" sz="2200" b="1" dirty="0">
                <a:solidFill>
                  <a:schemeClr val="tx1"/>
                </a:solidFill>
                <a:latin typeface="Corbel" panose="020B0503020204020204" pitchFamily="34" charset="0"/>
              </a:rPr>
              <a:t>Bệnh lý:</a:t>
            </a:r>
          </a:p>
          <a:p>
            <a:r>
              <a:rPr lang="en-US" sz="2200" b="0" i="0" dirty="0">
                <a:solidFill>
                  <a:schemeClr val="tx1"/>
                </a:solidFill>
                <a:effectLst/>
                <a:latin typeface="Corbel" panose="020B0503020204020204" pitchFamily="34" charset="0"/>
              </a:rPr>
              <a:t>Mổ cắt </a:t>
            </a:r>
            <a:r>
              <a:rPr lang="en-US" sz="2200" b="0" i="0" dirty="0" err="1">
                <a:solidFill>
                  <a:schemeClr val="tx1"/>
                </a:solidFill>
                <a:effectLst/>
                <a:latin typeface="Corbel" panose="020B0503020204020204" pitchFamily="34" charset="0"/>
              </a:rPr>
              <a:t>kén</a:t>
            </a:r>
            <a:r>
              <a:rPr lang="en-US" sz="2200" b="0" i="0" dirty="0">
                <a:solidFill>
                  <a:schemeClr val="tx1"/>
                </a:solidFill>
                <a:effectLst/>
                <a:latin typeface="Corbel" panose="020B0503020204020204" pitchFamily="34" charset="0"/>
              </a:rPr>
              <a:t> </a:t>
            </a:r>
            <a:r>
              <a:rPr lang="en-US" sz="2200" b="0" i="0" dirty="0" err="1">
                <a:solidFill>
                  <a:schemeClr val="tx1"/>
                </a:solidFill>
                <a:effectLst/>
                <a:latin typeface="Corbel" panose="020B0503020204020204" pitchFamily="34" charset="0"/>
              </a:rPr>
              <a:t>khí</a:t>
            </a:r>
            <a:r>
              <a:rPr lang="en-US" sz="2200" b="0" i="0" dirty="0">
                <a:solidFill>
                  <a:schemeClr val="tx1"/>
                </a:solidFill>
                <a:effectLst/>
                <a:latin typeface="Corbel" panose="020B0503020204020204" pitchFamily="34" charset="0"/>
              </a:rPr>
              <a:t> </a:t>
            </a:r>
            <a:r>
              <a:rPr lang="en-US" sz="2200" b="0" i="0" dirty="0" err="1">
                <a:solidFill>
                  <a:schemeClr val="tx1"/>
                </a:solidFill>
                <a:effectLst/>
                <a:latin typeface="Corbel" panose="020B0503020204020204" pitchFamily="34" charset="0"/>
              </a:rPr>
              <a:t>màng</a:t>
            </a:r>
            <a:r>
              <a:rPr lang="en-US" sz="2200" b="0" i="0" dirty="0">
                <a:solidFill>
                  <a:schemeClr val="tx1"/>
                </a:solidFill>
                <a:effectLst/>
                <a:latin typeface="Corbel" panose="020B0503020204020204" pitchFamily="34" charset="0"/>
              </a:rPr>
              <a:t> phổi (P) tại BV CR </a:t>
            </a:r>
            <a:r>
              <a:rPr lang="en-US" sz="2200" b="0" i="0" dirty="0" err="1">
                <a:solidFill>
                  <a:schemeClr val="tx1"/>
                </a:solidFill>
                <a:effectLst/>
                <a:latin typeface="Corbel" panose="020B0503020204020204" pitchFamily="34" charset="0"/>
              </a:rPr>
              <a:t>cách</a:t>
            </a:r>
            <a:r>
              <a:rPr lang="en-US" sz="2200" b="0" i="0" dirty="0">
                <a:solidFill>
                  <a:schemeClr val="tx1"/>
                </a:solidFill>
                <a:effectLst/>
                <a:latin typeface="Corbel" panose="020B0503020204020204" pitchFamily="34" charset="0"/>
              </a:rPr>
              <a:t> 20 năm</a:t>
            </a:r>
            <a:endParaRPr lang="vi-VN" sz="2200" dirty="0">
              <a:solidFill>
                <a:schemeClr val="tx1"/>
              </a:solidFill>
              <a:latin typeface="Corbel" panose="020B0503020204020204" pitchFamily="34" charset="0"/>
            </a:endParaRPr>
          </a:p>
          <a:p>
            <a:r>
              <a:rPr lang="vi-VN" sz="2200" dirty="0">
                <a:solidFill>
                  <a:schemeClr val="tx1"/>
                </a:solidFill>
                <a:latin typeface="Corbel" panose="020B0503020204020204" pitchFamily="34" charset="0"/>
              </a:rPr>
              <a:t>Chưa ghi nhận tiền căn khối phồng tương tự, thoát vị bẹn đùi trước đây</a:t>
            </a:r>
          </a:p>
          <a:p>
            <a:r>
              <a:rPr lang="vi-VN" sz="2200" dirty="0">
                <a:solidFill>
                  <a:schemeClr val="tx1"/>
                </a:solidFill>
                <a:latin typeface="Corbel" panose="020B0503020204020204" pitchFamily="34" charset="0"/>
              </a:rPr>
              <a:t>Chưa ghi nhận tiền căn chấn thương, phẫu thuật vùng bụng bẹn đùi trước đây</a:t>
            </a:r>
          </a:p>
          <a:p>
            <a:r>
              <a:rPr lang="vi-VN" sz="2200" dirty="0">
                <a:solidFill>
                  <a:schemeClr val="tx1"/>
                </a:solidFill>
                <a:latin typeface="Corbel" panose="020B0503020204020204" pitchFamily="34" charset="0"/>
              </a:rPr>
              <a:t>Chưa ghi nhận tiền căn ho kéo dài, COPD, viêm phế quản mạn</a:t>
            </a:r>
          </a:p>
          <a:p>
            <a:r>
              <a:rPr lang="vi-VN" sz="2200" dirty="0">
                <a:solidFill>
                  <a:schemeClr val="tx1"/>
                </a:solidFill>
                <a:latin typeface="Corbel" panose="020B0503020204020204" pitchFamily="34" charset="0"/>
              </a:rPr>
              <a:t>Chưa ghi nhận tiền căn tiểu rặn, tiểu khó, bệnh lý tuyến tiền liệt</a:t>
            </a:r>
          </a:p>
          <a:p>
            <a:r>
              <a:rPr lang="vi-VN" sz="2200" dirty="0">
                <a:solidFill>
                  <a:schemeClr val="tx1"/>
                </a:solidFill>
                <a:latin typeface="Corbel" panose="020B0503020204020204" pitchFamily="34" charset="0"/>
              </a:rPr>
              <a:t>Chưa ghi nhận tiền căn táo bón kéo dài, bệnh lý đại tràng</a:t>
            </a:r>
          </a:p>
          <a:p>
            <a:r>
              <a:rPr lang="vi-VN" sz="2200" dirty="0">
                <a:solidFill>
                  <a:schemeClr val="tx1"/>
                </a:solidFill>
                <a:latin typeface="Corbel" panose="020B0503020204020204" pitchFamily="34" charset="0"/>
              </a:rPr>
              <a:t>Chưa ghi nhận tiền căn báng bụng, xơ gan</a:t>
            </a:r>
          </a:p>
          <a:p>
            <a:r>
              <a:rPr lang="vi-VN" sz="2200" dirty="0">
                <a:solidFill>
                  <a:schemeClr val="tx1"/>
                </a:solidFill>
                <a:latin typeface="Corbel" panose="020B0503020204020204" pitchFamily="34" charset="0"/>
              </a:rPr>
              <a:t>Chưa ghi nhận tiền căn THA, ĐTĐ, bệnh lý khác</a:t>
            </a:r>
          </a:p>
        </p:txBody>
      </p:sp>
    </p:spTree>
    <p:extLst>
      <p:ext uri="{BB962C8B-B14F-4D97-AF65-F5344CB8AC3E}">
        <p14:creationId xmlns:p14="http://schemas.microsoft.com/office/powerpoint/2010/main" val="3065413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4C54-D637-B945-9FD0-E3A06F44DF32}"/>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TIỀN CĂN</a:t>
            </a:r>
          </a:p>
        </p:txBody>
      </p:sp>
      <p:sp>
        <p:nvSpPr>
          <p:cNvPr id="3" name="Content Placeholder 2">
            <a:extLst>
              <a:ext uri="{FF2B5EF4-FFF2-40B4-BE49-F238E27FC236}">
                <a16:creationId xmlns:a16="http://schemas.microsoft.com/office/drawing/2014/main" id="{FB736F76-DE11-2C43-812D-9A4E298EA052}"/>
              </a:ext>
            </a:extLst>
          </p:cNvPr>
          <p:cNvSpPr>
            <a:spLocks noGrp="1"/>
          </p:cNvSpPr>
          <p:nvPr>
            <p:ph idx="1"/>
          </p:nvPr>
        </p:nvSpPr>
        <p:spPr/>
        <p:txBody>
          <a:bodyPr>
            <a:normAutofit/>
          </a:bodyPr>
          <a:lstStyle/>
          <a:p>
            <a:pPr marL="0" indent="0">
              <a:buNone/>
            </a:pPr>
            <a:r>
              <a:rPr lang="en-VN" sz="2200" b="1" dirty="0">
                <a:solidFill>
                  <a:schemeClr val="tx1"/>
                </a:solidFill>
              </a:rPr>
              <a:t>BẢN THÂN:</a:t>
            </a:r>
          </a:p>
          <a:p>
            <a:pPr marL="0" indent="0">
              <a:buNone/>
            </a:pPr>
            <a:r>
              <a:rPr lang="en-VN" sz="2200" b="1" dirty="0">
                <a:solidFill>
                  <a:schemeClr val="tx1"/>
                </a:solidFill>
              </a:rPr>
              <a:t>Thói quen – sinh hoạt:</a:t>
            </a:r>
          </a:p>
          <a:p>
            <a:r>
              <a:rPr lang="en-VN" sz="2200" dirty="0">
                <a:solidFill>
                  <a:schemeClr val="tx1"/>
                </a:solidFill>
              </a:rPr>
              <a:t>Hút thuốc lá</a:t>
            </a:r>
            <a:r>
              <a:rPr lang="vi-VN" sz="2200" dirty="0">
                <a:solidFill>
                  <a:schemeClr val="tx1"/>
                </a:solidFill>
              </a:rPr>
              <a:t> </a:t>
            </a:r>
            <a:r>
              <a:rPr lang="en-US" sz="2200" b="0" i="0" dirty="0">
                <a:solidFill>
                  <a:schemeClr val="tx1"/>
                </a:solidFill>
                <a:effectLst/>
              </a:rPr>
              <a:t>8 </a:t>
            </a:r>
            <a:r>
              <a:rPr lang="en-US" sz="2200" b="0" i="0" dirty="0" err="1">
                <a:solidFill>
                  <a:schemeClr val="tx1"/>
                </a:solidFill>
                <a:effectLst/>
              </a:rPr>
              <a:t>gói.năm</a:t>
            </a:r>
            <a:endParaRPr lang="en-VN" sz="2200" dirty="0">
              <a:solidFill>
                <a:schemeClr val="tx1"/>
              </a:solidFill>
            </a:endParaRPr>
          </a:p>
          <a:p>
            <a:r>
              <a:rPr lang="en-VN" sz="2200" dirty="0">
                <a:solidFill>
                  <a:schemeClr val="tx1"/>
                </a:solidFill>
              </a:rPr>
              <a:t>Rượu bia</a:t>
            </a:r>
            <a:r>
              <a:rPr lang="vi-VN" sz="2200" dirty="0">
                <a:solidFill>
                  <a:schemeClr val="tx1"/>
                </a:solidFill>
              </a:rPr>
              <a:t> </a:t>
            </a:r>
            <a:r>
              <a:rPr lang="en-US" sz="2200" b="0" i="0" dirty="0">
                <a:solidFill>
                  <a:schemeClr val="tx1"/>
                </a:solidFill>
                <a:effectLst/>
              </a:rPr>
              <a:t>1 lần/</a:t>
            </a:r>
            <a:r>
              <a:rPr lang="en-US" sz="2200" b="0" i="0" dirty="0" err="1">
                <a:solidFill>
                  <a:schemeClr val="tx1"/>
                </a:solidFill>
                <a:effectLst/>
              </a:rPr>
              <a:t>tuần</a:t>
            </a:r>
            <a:r>
              <a:rPr lang="en-US" sz="2200" b="0" i="0" dirty="0">
                <a:solidFill>
                  <a:schemeClr val="tx1"/>
                </a:solidFill>
                <a:effectLst/>
              </a:rPr>
              <a:t>, 3-4 </a:t>
            </a:r>
            <a:r>
              <a:rPr lang="en-US" sz="2200" b="0" i="0" dirty="0" err="1">
                <a:solidFill>
                  <a:schemeClr val="tx1"/>
                </a:solidFill>
                <a:effectLst/>
              </a:rPr>
              <a:t>lon</a:t>
            </a:r>
            <a:r>
              <a:rPr lang="en-US" sz="2200" b="0" i="0" dirty="0">
                <a:solidFill>
                  <a:schemeClr val="tx1"/>
                </a:solidFill>
                <a:effectLst/>
              </a:rPr>
              <a:t>/lần</a:t>
            </a:r>
            <a:endParaRPr lang="en-VN" sz="2200" dirty="0">
              <a:solidFill>
                <a:schemeClr val="tx1"/>
              </a:solidFill>
            </a:endParaRPr>
          </a:p>
          <a:p>
            <a:r>
              <a:rPr lang="en-VN" sz="2200" dirty="0">
                <a:solidFill>
                  <a:schemeClr val="tx1"/>
                </a:solidFill>
              </a:rPr>
              <a:t>Nghề nghiệp: giáo viên, ít khuân vác nặng</a:t>
            </a:r>
          </a:p>
          <a:p>
            <a:pPr marL="0" indent="0">
              <a:buNone/>
            </a:pPr>
            <a:endParaRPr lang="en-VN" sz="2200" dirty="0">
              <a:solidFill>
                <a:schemeClr val="tx1"/>
              </a:solidFill>
            </a:endParaRPr>
          </a:p>
          <a:p>
            <a:pPr marL="0" indent="0">
              <a:buNone/>
            </a:pPr>
            <a:r>
              <a:rPr lang="en-VN" sz="2200" b="1" dirty="0">
                <a:solidFill>
                  <a:schemeClr val="tx1"/>
                </a:solidFill>
              </a:rPr>
              <a:t>Dị ứng: </a:t>
            </a:r>
            <a:r>
              <a:rPr lang="en-VN" sz="2200" dirty="0">
                <a:solidFill>
                  <a:schemeClr val="tx1"/>
                </a:solidFill>
              </a:rPr>
              <a:t>chưa ghi nhận dị ứng thuốc, thức ăn</a:t>
            </a:r>
          </a:p>
          <a:p>
            <a:pPr marL="0" indent="0">
              <a:buNone/>
            </a:pPr>
            <a:endParaRPr lang="en-VN" sz="2200" dirty="0">
              <a:solidFill>
                <a:schemeClr val="tx1"/>
              </a:solidFill>
            </a:endParaRPr>
          </a:p>
          <a:p>
            <a:pPr marL="0" indent="0">
              <a:buNone/>
            </a:pPr>
            <a:r>
              <a:rPr lang="en-VN" sz="2200" b="1" dirty="0">
                <a:solidFill>
                  <a:schemeClr val="tx1"/>
                </a:solidFill>
              </a:rPr>
              <a:t>GIA ĐÌNH: </a:t>
            </a:r>
            <a:r>
              <a:rPr lang="en-VN" sz="2200" dirty="0">
                <a:solidFill>
                  <a:schemeClr val="tx1"/>
                </a:solidFill>
              </a:rPr>
              <a:t>chưa ghi nhận tiền căn gia đình khối phồng tương tự, thoát vị bẹn đùi</a:t>
            </a:r>
          </a:p>
          <a:p>
            <a:pPr marL="0" indent="0">
              <a:buNone/>
            </a:pPr>
            <a:endParaRPr lang="en-VN" sz="2200" dirty="0">
              <a:solidFill>
                <a:schemeClr val="tx1"/>
              </a:solidFill>
            </a:endParaRPr>
          </a:p>
          <a:p>
            <a:pPr lvl="1"/>
            <a:endParaRPr lang="en-VN" sz="2200" dirty="0">
              <a:solidFill>
                <a:schemeClr val="tx1"/>
              </a:solidFill>
            </a:endParaRPr>
          </a:p>
        </p:txBody>
      </p:sp>
    </p:spTree>
    <p:extLst>
      <p:ext uri="{BB962C8B-B14F-4D97-AF65-F5344CB8AC3E}">
        <p14:creationId xmlns:p14="http://schemas.microsoft.com/office/powerpoint/2010/main" val="261056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lstStyle/>
          <a:p>
            <a:r>
              <a:rPr lang="en-VN" sz="5400" b="1" dirty="0">
                <a:latin typeface="Calibri" panose="020F0502020204030204" pitchFamily="34" charset="0"/>
                <a:cs typeface="Calibri" panose="020F0502020204030204" pitchFamily="34" charset="0"/>
              </a:rPr>
              <a:t>KHÁM:</a:t>
            </a:r>
            <a:br>
              <a:rPr lang="en-VN" sz="5400" b="1" dirty="0">
                <a:latin typeface="Calibri" panose="020F0502020204030204" pitchFamily="34" charset="0"/>
                <a:cs typeface="Calibri" panose="020F0502020204030204" pitchFamily="34" charset="0"/>
              </a:rPr>
            </a:br>
            <a:r>
              <a:rPr lang="en-VN" sz="3200" b="1" dirty="0">
                <a:latin typeface="Calibri" panose="020F0502020204030204" pitchFamily="34" charset="0"/>
                <a:cs typeface="Calibri" panose="020F0502020204030204" pitchFamily="34" charset="0"/>
              </a:rPr>
              <a:t>9h30 10/4/2023</a:t>
            </a:r>
            <a:endParaRPr lang="en-VN" sz="5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200" b="1" dirty="0">
                <a:solidFill>
                  <a:schemeClr val="tx1"/>
                </a:solidFill>
              </a:rPr>
              <a:t>TỔNG QUÁT:</a:t>
            </a:r>
            <a:endParaRPr lang="vi-VN" sz="2200" b="1" dirty="0">
              <a:solidFill>
                <a:schemeClr val="tx1"/>
              </a:solidFill>
              <a:latin typeface="Corbel" panose="020B0503020204020204" pitchFamily="34" charset="0"/>
            </a:endParaRPr>
          </a:p>
          <a:p>
            <a:r>
              <a:rPr lang="vi-VN" sz="2200" dirty="0">
                <a:solidFill>
                  <a:schemeClr val="tx1"/>
                </a:solidFill>
                <a:latin typeface="Corbel" panose="020B0503020204020204" pitchFamily="34" charset="0"/>
              </a:rPr>
              <a:t>Bệnh nhân tỉnh, tiếp xúc tốt</a:t>
            </a:r>
          </a:p>
          <a:p>
            <a:r>
              <a:rPr lang="vi-VN" sz="2200" dirty="0">
                <a:solidFill>
                  <a:schemeClr val="tx1"/>
                </a:solidFill>
                <a:latin typeface="Corbel" panose="020B0503020204020204" pitchFamily="34" charset="0"/>
              </a:rPr>
              <a:t>Sinh hiệu: Mạch 70 lần/phút, Huyết áp 110/70 mmHg, Nhiệt độ 37 độ C, Nhịp thở 18 lần/phút</a:t>
            </a:r>
          </a:p>
          <a:p>
            <a:r>
              <a:rPr lang="vi-VN" sz="2200" dirty="0">
                <a:solidFill>
                  <a:schemeClr val="tx1"/>
                </a:solidFill>
                <a:latin typeface="Corbel" panose="020B0503020204020204" pitchFamily="34" charset="0"/>
              </a:rPr>
              <a:t>Cân </a:t>
            </a:r>
            <a:r>
              <a:rPr lang="vi-VN" sz="2200" dirty="0" smtClean="0">
                <a:solidFill>
                  <a:schemeClr val="tx1"/>
                </a:solidFill>
                <a:latin typeface="Corbel" panose="020B0503020204020204" pitchFamily="34" charset="0"/>
              </a:rPr>
              <a:t>nặng </a:t>
            </a:r>
            <a:r>
              <a:rPr lang="vi-VN" sz="2200" dirty="0">
                <a:solidFill>
                  <a:schemeClr val="tx1"/>
                </a:solidFill>
                <a:latin typeface="Corbel" panose="020B0503020204020204" pitchFamily="34" charset="0"/>
              </a:rPr>
              <a:t>55kg, Chiều cao 158cm , BMI </a:t>
            </a:r>
            <a:r>
              <a:rPr lang="vi-VN" sz="2200" dirty="0" smtClean="0">
                <a:solidFill>
                  <a:schemeClr val="tx1"/>
                </a:solidFill>
                <a:latin typeface="Corbel" panose="020B0503020204020204" pitchFamily="34" charset="0"/>
              </a:rPr>
              <a:t>2</a:t>
            </a:r>
            <a:r>
              <a:rPr lang="en-US" sz="2200" dirty="0" smtClean="0">
                <a:solidFill>
                  <a:schemeClr val="tx1"/>
                </a:solidFill>
                <a:latin typeface="Corbel" panose="020B0503020204020204" pitchFamily="34" charset="0"/>
              </a:rPr>
              <a:t>2</a:t>
            </a:r>
            <a:r>
              <a:rPr lang="vi-VN" sz="2200" dirty="0" smtClean="0">
                <a:solidFill>
                  <a:schemeClr val="tx1"/>
                </a:solidFill>
                <a:latin typeface="Corbel" panose="020B0503020204020204" pitchFamily="34" charset="0"/>
              </a:rPr>
              <a:t> kg/m2</a:t>
            </a:r>
            <a:r>
              <a:rPr lang="en-US" sz="2200" dirty="0" smtClean="0">
                <a:solidFill>
                  <a:schemeClr val="tx1"/>
                </a:solidFill>
                <a:latin typeface="Corbel" panose="020B0503020204020204" pitchFamily="34" charset="0"/>
              </a:rPr>
              <a:t> da</a:t>
            </a:r>
            <a:r>
              <a:rPr lang="vi-VN" sz="2200" dirty="0" smtClean="0">
                <a:solidFill>
                  <a:schemeClr val="tx1"/>
                </a:solidFill>
                <a:latin typeface="Corbel" panose="020B0503020204020204" pitchFamily="34" charset="0"/>
              </a:rPr>
              <a:t>, </a:t>
            </a:r>
            <a:r>
              <a:rPr lang="vi-VN" sz="2200" dirty="0">
                <a:solidFill>
                  <a:schemeClr val="tx1"/>
                </a:solidFill>
                <a:latin typeface="Corbel" panose="020B0503020204020204" pitchFamily="34" charset="0"/>
              </a:rPr>
              <a:t>thể trạng trung bình</a:t>
            </a:r>
          </a:p>
          <a:p>
            <a:r>
              <a:rPr lang="vi-VN" sz="2200" dirty="0">
                <a:solidFill>
                  <a:schemeClr val="tx1"/>
                </a:solidFill>
                <a:latin typeface="Corbel" panose="020B0503020204020204" pitchFamily="34" charset="0"/>
              </a:rPr>
              <a:t>Chi ấm, mạch quay đều rõ</a:t>
            </a:r>
          </a:p>
          <a:p>
            <a:r>
              <a:rPr lang="vi-VN" sz="2200" dirty="0">
                <a:solidFill>
                  <a:schemeClr val="tx1"/>
                </a:solidFill>
                <a:latin typeface="Corbel" panose="020B0503020204020204" pitchFamily="34" charset="0"/>
              </a:rPr>
              <a:t>Da niêm hồng, không vàng</a:t>
            </a:r>
          </a:p>
          <a:p>
            <a:r>
              <a:rPr lang="vi-VN" sz="2200" dirty="0">
                <a:solidFill>
                  <a:schemeClr val="tx1"/>
                </a:solidFill>
                <a:latin typeface="Corbel" panose="020B0503020204020204" pitchFamily="34" charset="0"/>
              </a:rPr>
              <a:t>Không phù</a:t>
            </a:r>
          </a:p>
          <a:p>
            <a:r>
              <a:rPr lang="vi-VN" sz="2200" dirty="0">
                <a:solidFill>
                  <a:schemeClr val="tx1"/>
                </a:solidFill>
                <a:latin typeface="Corbel" panose="020B0503020204020204" pitchFamily="34" charset="0"/>
              </a:rPr>
              <a:t>Hạch ngoại biên không sờ chạm</a:t>
            </a:r>
          </a:p>
          <a:p>
            <a:endParaRPr lang="en-VN" sz="2200" dirty="0">
              <a:solidFill>
                <a:schemeClr val="tx1"/>
              </a:solidFill>
            </a:endParaRPr>
          </a:p>
        </p:txBody>
      </p:sp>
    </p:spTree>
    <p:extLst>
      <p:ext uri="{BB962C8B-B14F-4D97-AF65-F5344CB8AC3E}">
        <p14:creationId xmlns:p14="http://schemas.microsoft.com/office/powerpoint/2010/main" val="40832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normAutofit/>
          </a:bodyPr>
          <a:lstStyle/>
          <a:p>
            <a:r>
              <a:rPr lang="en-VN" sz="5400" b="1" dirty="0">
                <a:latin typeface="Calibri" panose="020F0502020204030204" pitchFamily="34" charset="0"/>
                <a:cs typeface="Calibri" panose="020F0502020204030204" pitchFamily="34" charset="0"/>
              </a:rPr>
              <a:t>KHÁM:</a:t>
            </a:r>
            <a:br>
              <a:rPr lang="en-VN" sz="5400" b="1" dirty="0">
                <a:latin typeface="Calibri" panose="020F0502020204030204" pitchFamily="34" charset="0"/>
                <a:cs typeface="Calibri" panose="020F0502020204030204" pitchFamily="34" charset="0"/>
              </a:rPr>
            </a:br>
            <a:r>
              <a:rPr lang="en-VN" sz="3200" b="1" dirty="0">
                <a:latin typeface="Calibri" panose="020F0502020204030204" pitchFamily="34" charset="0"/>
                <a:cs typeface="Calibri" panose="020F0502020204030204" pitchFamily="34" charset="0"/>
              </a:rPr>
              <a:t>9h30 10/4/2023</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200" b="1" dirty="0">
                <a:solidFill>
                  <a:schemeClr val="tx1"/>
                </a:solidFill>
              </a:rPr>
              <a:t>KHÁM VÙNG:</a:t>
            </a:r>
            <a:endParaRPr lang="vi-VN" sz="2200" b="1" dirty="0">
              <a:solidFill>
                <a:schemeClr val="tx1"/>
              </a:solidFill>
            </a:endParaRPr>
          </a:p>
          <a:p>
            <a:pPr marL="0" indent="0">
              <a:buNone/>
            </a:pPr>
            <a:r>
              <a:rPr lang="en-US" sz="2200" b="1" i="0" dirty="0">
                <a:solidFill>
                  <a:schemeClr val="tx1"/>
                </a:solidFill>
                <a:effectLst/>
              </a:rPr>
              <a:t>Đầu mặt cổ:</a:t>
            </a:r>
            <a:endParaRPr lang="en-US" sz="2200" b="1" dirty="0">
              <a:solidFill>
                <a:schemeClr val="tx1"/>
              </a:solidFill>
              <a:effectLst/>
            </a:endParaRPr>
          </a:p>
          <a:p>
            <a:r>
              <a:rPr lang="en-US" sz="2200" b="0" i="0" dirty="0" err="1">
                <a:solidFill>
                  <a:schemeClr val="tx1"/>
                </a:solidFill>
                <a:effectLst/>
              </a:rPr>
              <a:t>Cân</a:t>
            </a:r>
            <a:r>
              <a:rPr lang="en-US" sz="2200" b="0" i="0" dirty="0">
                <a:solidFill>
                  <a:schemeClr val="tx1"/>
                </a:solidFill>
                <a:effectLst/>
              </a:rPr>
              <a:t> đối</a:t>
            </a:r>
            <a:endParaRPr lang="en-US" sz="2200" dirty="0">
              <a:solidFill>
                <a:schemeClr val="tx1"/>
              </a:solidFill>
              <a:effectLst/>
            </a:endParaRPr>
          </a:p>
          <a:p>
            <a:r>
              <a:rPr lang="en-US" sz="2200" b="0" i="0" dirty="0" err="1">
                <a:solidFill>
                  <a:schemeClr val="tx1"/>
                </a:solidFill>
                <a:effectLst/>
              </a:rPr>
              <a:t>Họng</a:t>
            </a:r>
            <a:r>
              <a:rPr lang="en-US" sz="2200" b="0" i="0" dirty="0">
                <a:solidFill>
                  <a:schemeClr val="tx1"/>
                </a:solidFill>
                <a:effectLst/>
              </a:rPr>
              <a:t> sạch</a:t>
            </a:r>
            <a:endParaRPr lang="en-US" sz="2200" dirty="0">
              <a:solidFill>
                <a:schemeClr val="tx1"/>
              </a:solidFill>
              <a:effectLst/>
            </a:endParaRPr>
          </a:p>
          <a:p>
            <a:r>
              <a:rPr lang="en-US" sz="2200" b="0" i="0" dirty="0" err="1">
                <a:solidFill>
                  <a:schemeClr val="tx1"/>
                </a:solidFill>
                <a:effectLst/>
              </a:rPr>
              <a:t>Tuyến</a:t>
            </a:r>
            <a:r>
              <a:rPr lang="en-US" sz="2200" b="0" i="0" dirty="0">
                <a:solidFill>
                  <a:schemeClr val="tx1"/>
                </a:solidFill>
                <a:effectLst/>
              </a:rPr>
              <a:t> </a:t>
            </a:r>
            <a:r>
              <a:rPr lang="en-US" sz="2200" b="0" i="0" dirty="0" err="1">
                <a:solidFill>
                  <a:schemeClr val="tx1"/>
                </a:solidFill>
                <a:effectLst/>
              </a:rPr>
              <a:t>giáp</a:t>
            </a:r>
            <a:r>
              <a:rPr lang="en-US" sz="2200" b="0" i="0" dirty="0">
                <a:solidFill>
                  <a:schemeClr val="tx1"/>
                </a:solidFill>
                <a:effectLst/>
              </a:rPr>
              <a:t> </a:t>
            </a:r>
            <a:r>
              <a:rPr lang="en-US" sz="2200" b="0" i="0" dirty="0" err="1">
                <a:solidFill>
                  <a:schemeClr val="tx1"/>
                </a:solidFill>
                <a:effectLst/>
              </a:rPr>
              <a:t>không</a:t>
            </a:r>
            <a:r>
              <a:rPr lang="en-US" sz="2200" b="0" i="0" dirty="0">
                <a:solidFill>
                  <a:schemeClr val="tx1"/>
                </a:solidFill>
                <a:effectLst/>
              </a:rPr>
              <a:t> to</a:t>
            </a:r>
            <a:endParaRPr lang="en-US" sz="2200" dirty="0">
              <a:solidFill>
                <a:schemeClr val="tx1"/>
              </a:solidFill>
              <a:effectLst/>
            </a:endParaRPr>
          </a:p>
          <a:p>
            <a:pPr marL="0" indent="0">
              <a:buNone/>
            </a:pPr>
            <a:endParaRPr lang="en-VN" sz="2200" b="1" dirty="0">
              <a:solidFill>
                <a:schemeClr val="tx1"/>
              </a:solidFill>
            </a:endParaRPr>
          </a:p>
          <a:p>
            <a:pPr marL="0" indent="0">
              <a:buNone/>
            </a:pPr>
            <a:r>
              <a:rPr lang="en-VN" sz="2200" b="1" dirty="0">
                <a:solidFill>
                  <a:schemeClr val="tx1"/>
                </a:solidFill>
                <a:latin typeface="Corbel" panose="020B0503020204020204" pitchFamily="34" charset="0"/>
              </a:rPr>
              <a:t>Lồng ngực:</a:t>
            </a:r>
            <a:endParaRPr lang="vi-VN" sz="2200" b="1" dirty="0">
              <a:solidFill>
                <a:schemeClr val="tx1"/>
              </a:solidFill>
              <a:latin typeface="Corbel" panose="020B0503020204020204" pitchFamily="34" charset="0"/>
            </a:endParaRPr>
          </a:p>
          <a:p>
            <a:r>
              <a:rPr lang="vi-VN" sz="2200" dirty="0">
                <a:solidFill>
                  <a:schemeClr val="tx1"/>
                </a:solidFill>
                <a:latin typeface="Corbel" panose="020B0503020204020204" pitchFamily="34" charset="0"/>
              </a:rPr>
              <a:t>Cân đối, di động theo nhịp thở, không sao mạch</a:t>
            </a:r>
          </a:p>
          <a:p>
            <a:r>
              <a:rPr lang="vi-VN" sz="2200" dirty="0">
                <a:solidFill>
                  <a:schemeClr val="tx1"/>
                </a:solidFill>
                <a:latin typeface="Corbel" panose="020B0503020204020204" pitchFamily="34" charset="0"/>
              </a:rPr>
              <a:t>Tim: T1, T2 đều rõ, không âm thổi</a:t>
            </a:r>
          </a:p>
          <a:p>
            <a:r>
              <a:rPr lang="vi-VN" sz="2200" dirty="0">
                <a:solidFill>
                  <a:schemeClr val="tx1"/>
                </a:solidFill>
                <a:latin typeface="Corbel" panose="020B0503020204020204" pitchFamily="34" charset="0"/>
              </a:rPr>
              <a:t>Phổi: trong, âm phế bào đều 2 bên, không </a:t>
            </a:r>
            <a:r>
              <a:rPr lang="vi-VN" sz="2200" dirty="0" err="1">
                <a:solidFill>
                  <a:schemeClr val="tx1"/>
                </a:solidFill>
                <a:latin typeface="Corbel" panose="020B0503020204020204" pitchFamily="34" charset="0"/>
              </a:rPr>
              <a:t>rale</a:t>
            </a:r>
            <a:endParaRPr lang="vi-VN" sz="2200" dirty="0">
              <a:solidFill>
                <a:schemeClr val="tx1"/>
              </a:solidFill>
              <a:latin typeface="Corbel" panose="020B0503020204020204" pitchFamily="34" charset="0"/>
            </a:endParaRPr>
          </a:p>
        </p:txBody>
      </p:sp>
    </p:spTree>
    <p:extLst>
      <p:ext uri="{BB962C8B-B14F-4D97-AF65-F5344CB8AC3E}">
        <p14:creationId xmlns:p14="http://schemas.microsoft.com/office/powerpoint/2010/main" val="881307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86AA-E46B-CC4B-B309-D40A60F510A8}"/>
              </a:ext>
            </a:extLst>
          </p:cNvPr>
          <p:cNvSpPr>
            <a:spLocks noGrp="1"/>
          </p:cNvSpPr>
          <p:nvPr>
            <p:ph type="title"/>
          </p:nvPr>
        </p:nvSpPr>
        <p:spPr/>
        <p:txBody>
          <a:bodyPr>
            <a:normAutofit/>
          </a:bodyPr>
          <a:lstStyle/>
          <a:p>
            <a:r>
              <a:rPr lang="en-VN" sz="5400" b="1" dirty="0">
                <a:latin typeface="Calibri" panose="020F0502020204030204" pitchFamily="34" charset="0"/>
                <a:cs typeface="Calibri" panose="020F0502020204030204" pitchFamily="34" charset="0"/>
              </a:rPr>
              <a:t>KHÁM:</a:t>
            </a:r>
            <a:br>
              <a:rPr lang="en-VN" sz="5400" b="1" dirty="0">
                <a:latin typeface="Calibri" panose="020F0502020204030204" pitchFamily="34" charset="0"/>
                <a:cs typeface="Calibri" panose="020F0502020204030204" pitchFamily="34" charset="0"/>
              </a:rPr>
            </a:br>
            <a:r>
              <a:rPr lang="en-VN" sz="3200" b="1" dirty="0">
                <a:latin typeface="Calibri" panose="020F0502020204030204" pitchFamily="34" charset="0"/>
                <a:cs typeface="Calibri" panose="020F0502020204030204" pitchFamily="34" charset="0"/>
              </a:rPr>
              <a:t>9h30 10/4/2023</a:t>
            </a:r>
            <a:endParaRPr lang="en-VN" dirty="0"/>
          </a:p>
        </p:txBody>
      </p:sp>
      <p:sp>
        <p:nvSpPr>
          <p:cNvPr id="3" name="Content Placeholder 2">
            <a:extLst>
              <a:ext uri="{FF2B5EF4-FFF2-40B4-BE49-F238E27FC236}">
                <a16:creationId xmlns:a16="http://schemas.microsoft.com/office/drawing/2014/main" id="{C69C458E-295C-DF4A-95D5-1EDFB1B0A5D9}"/>
              </a:ext>
            </a:extLst>
          </p:cNvPr>
          <p:cNvSpPr>
            <a:spLocks noGrp="1"/>
          </p:cNvSpPr>
          <p:nvPr>
            <p:ph idx="1"/>
          </p:nvPr>
        </p:nvSpPr>
        <p:spPr/>
        <p:txBody>
          <a:bodyPr>
            <a:normAutofit/>
          </a:bodyPr>
          <a:lstStyle/>
          <a:p>
            <a:pPr marL="0" indent="0">
              <a:buNone/>
            </a:pPr>
            <a:r>
              <a:rPr lang="en-VN" sz="2200" b="1" dirty="0">
                <a:solidFill>
                  <a:schemeClr val="tx1"/>
                </a:solidFill>
              </a:rPr>
              <a:t>KHÁM VÙNG:</a:t>
            </a:r>
            <a:endParaRPr lang="vi-VN" sz="2200" b="1" dirty="0">
              <a:solidFill>
                <a:schemeClr val="tx1"/>
              </a:solidFill>
            </a:endParaRPr>
          </a:p>
          <a:p>
            <a:pPr marL="0" indent="0">
              <a:buNone/>
            </a:pPr>
            <a:r>
              <a:rPr lang="vi-VN" sz="2200" b="1" i="0" dirty="0">
                <a:solidFill>
                  <a:schemeClr val="tx1"/>
                </a:solidFill>
                <a:effectLst/>
                <a:latin typeface="Corbel" panose="020B0503020204020204" pitchFamily="34" charset="0"/>
              </a:rPr>
              <a:t>Bụng:</a:t>
            </a:r>
          </a:p>
          <a:p>
            <a:r>
              <a:rPr lang="vi-VN" sz="2200" b="0" i="0" dirty="0">
                <a:solidFill>
                  <a:schemeClr val="tx1"/>
                </a:solidFill>
                <a:effectLst/>
                <a:latin typeface="Corbel" panose="020B0503020204020204" pitchFamily="34" charset="0"/>
              </a:rPr>
              <a:t>Cân đối, di động đều theo nhịp thở, không trướng, không sẹo mổ, không tuần hoàn bàng hệ, không u, không ổ đập bất thường</a:t>
            </a:r>
            <a:endParaRPr lang="vi-VN" sz="2200" dirty="0">
              <a:solidFill>
                <a:schemeClr val="tx1"/>
              </a:solidFill>
              <a:effectLst/>
              <a:latin typeface="Corbel" panose="020B0503020204020204" pitchFamily="34" charset="0"/>
            </a:endParaRPr>
          </a:p>
          <a:p>
            <a:r>
              <a:rPr lang="en-US" sz="2200" dirty="0" err="1" smtClean="0">
                <a:solidFill>
                  <a:schemeClr val="tx1"/>
                </a:solidFill>
                <a:latin typeface="Corbel" panose="020B0503020204020204" pitchFamily="34" charset="0"/>
              </a:rPr>
              <a:t>Âm</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ruột</a:t>
            </a:r>
            <a:r>
              <a:rPr lang="vi-VN" sz="2200" b="0" i="0" dirty="0" smtClean="0">
                <a:solidFill>
                  <a:schemeClr val="tx1"/>
                </a:solidFill>
                <a:effectLst/>
                <a:latin typeface="Corbel" panose="020B0503020204020204" pitchFamily="34" charset="0"/>
              </a:rPr>
              <a:t> </a:t>
            </a:r>
            <a:r>
              <a:rPr lang="vi-VN" sz="2200" b="0" i="0" dirty="0">
                <a:solidFill>
                  <a:schemeClr val="tx1"/>
                </a:solidFill>
                <a:effectLst/>
                <a:latin typeface="Corbel" panose="020B0503020204020204" pitchFamily="34" charset="0"/>
              </a:rPr>
              <a:t>6l/p, không âm thổi vùng bụng</a:t>
            </a:r>
            <a:endParaRPr lang="vi-VN" sz="2200" dirty="0">
              <a:solidFill>
                <a:schemeClr val="tx1"/>
              </a:solidFill>
              <a:effectLst/>
              <a:latin typeface="Corbel" panose="020B0503020204020204" pitchFamily="34" charset="0"/>
            </a:endParaRPr>
          </a:p>
          <a:p>
            <a:r>
              <a:rPr lang="vi-VN" sz="2200" b="0" i="0" dirty="0">
                <a:solidFill>
                  <a:schemeClr val="tx1"/>
                </a:solidFill>
                <a:effectLst/>
                <a:latin typeface="Corbel" panose="020B0503020204020204" pitchFamily="34" charset="0"/>
              </a:rPr>
              <a:t>Gõ trong khắp bụng</a:t>
            </a:r>
            <a:endParaRPr lang="vi-VN" sz="2200" dirty="0">
              <a:solidFill>
                <a:schemeClr val="tx1"/>
              </a:solidFill>
              <a:effectLst/>
              <a:latin typeface="Corbel" panose="020B0503020204020204" pitchFamily="34" charset="0"/>
            </a:endParaRPr>
          </a:p>
          <a:p>
            <a:r>
              <a:rPr lang="vi-VN" sz="2200" b="0" i="0" dirty="0">
                <a:solidFill>
                  <a:schemeClr val="tx1"/>
                </a:solidFill>
                <a:effectLst/>
                <a:latin typeface="Corbel" panose="020B0503020204020204" pitchFamily="34" charset="0"/>
              </a:rPr>
              <a:t>Bụng mềm, không điểm đau khu trú, không u</a:t>
            </a:r>
            <a:endParaRPr lang="vi-VN" sz="2200" dirty="0">
              <a:solidFill>
                <a:schemeClr val="tx1"/>
              </a:solidFill>
              <a:effectLst/>
              <a:latin typeface="Corbel" panose="020B0503020204020204" pitchFamily="34" charset="0"/>
            </a:endParaRPr>
          </a:p>
          <a:p>
            <a:r>
              <a:rPr lang="vi-VN" sz="2200" b="0" i="0" dirty="0">
                <a:solidFill>
                  <a:schemeClr val="tx1"/>
                </a:solidFill>
                <a:effectLst/>
                <a:latin typeface="Corbel" panose="020B0503020204020204" pitchFamily="34" charset="0"/>
              </a:rPr>
              <a:t>Bờ dưới gan không sờ chạm, bờ trên gan </a:t>
            </a:r>
            <a:r>
              <a:rPr lang="en-US" sz="2200" dirty="0" err="1" smtClean="0">
                <a:solidFill>
                  <a:schemeClr val="tx1"/>
                </a:solidFill>
                <a:latin typeface="Corbel" panose="020B0503020204020204" pitchFamily="34" charset="0"/>
              </a:rPr>
              <a:t>khoang</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liên</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sườn</a:t>
            </a:r>
            <a:r>
              <a:rPr lang="vi-VN" sz="2200" b="0" i="0" dirty="0" smtClean="0">
                <a:solidFill>
                  <a:schemeClr val="tx1"/>
                </a:solidFill>
                <a:effectLst/>
                <a:latin typeface="Corbel" panose="020B0503020204020204" pitchFamily="34" charset="0"/>
              </a:rPr>
              <a:t> </a:t>
            </a:r>
            <a:r>
              <a:rPr lang="en-US" sz="2200" dirty="0" smtClean="0">
                <a:solidFill>
                  <a:schemeClr val="tx1"/>
                </a:solidFill>
                <a:latin typeface="Corbel" panose="020B0503020204020204" pitchFamily="34" charset="0"/>
              </a:rPr>
              <a:t>VI</a:t>
            </a:r>
            <a:r>
              <a:rPr lang="vi-VN" sz="2200" b="0" i="0" dirty="0" smtClean="0">
                <a:solidFill>
                  <a:schemeClr val="tx1"/>
                </a:solidFill>
                <a:effectLst/>
                <a:latin typeface="Corbel" panose="020B0503020204020204" pitchFamily="34" charset="0"/>
              </a:rPr>
              <a:t> </a:t>
            </a:r>
            <a:r>
              <a:rPr lang="en-US" sz="2200" dirty="0" err="1" smtClean="0">
                <a:solidFill>
                  <a:schemeClr val="tx1"/>
                </a:solidFill>
                <a:latin typeface="Corbel" panose="020B0503020204020204" pitchFamily="34" charset="0"/>
              </a:rPr>
              <a:t>đường</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trung</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đòn</a:t>
            </a:r>
            <a:r>
              <a:rPr lang="vi-VN" sz="2200" b="0" i="0" dirty="0" smtClean="0">
                <a:solidFill>
                  <a:schemeClr val="tx1"/>
                </a:solidFill>
                <a:effectLst/>
                <a:latin typeface="Corbel" panose="020B0503020204020204" pitchFamily="34" charset="0"/>
              </a:rPr>
              <a:t> </a:t>
            </a:r>
            <a:r>
              <a:rPr lang="vi-VN" sz="2200" b="0" i="0" dirty="0">
                <a:solidFill>
                  <a:schemeClr val="tx1"/>
                </a:solidFill>
                <a:effectLst/>
                <a:latin typeface="Corbel" panose="020B0503020204020204" pitchFamily="34" charset="0"/>
              </a:rPr>
              <a:t>(P), </a:t>
            </a:r>
            <a:r>
              <a:rPr lang="vi-VN" sz="2200" b="0" i="0" dirty="0" smtClean="0">
                <a:solidFill>
                  <a:schemeClr val="tx1"/>
                </a:solidFill>
                <a:effectLst/>
                <a:latin typeface="Corbel" panose="020B0503020204020204" pitchFamily="34" charset="0"/>
              </a:rPr>
              <a:t>c</a:t>
            </a:r>
            <a:r>
              <a:rPr lang="en-US" sz="2200" dirty="0" err="1" smtClean="0">
                <a:solidFill>
                  <a:schemeClr val="tx1"/>
                </a:solidFill>
                <a:latin typeface="Corbel" panose="020B0503020204020204" pitchFamily="34" charset="0"/>
              </a:rPr>
              <a:t>hiều</a:t>
            </a:r>
            <a:r>
              <a:rPr lang="en-US" sz="2200" dirty="0" smtClean="0">
                <a:solidFill>
                  <a:schemeClr val="tx1"/>
                </a:solidFill>
                <a:latin typeface="Corbel" panose="020B0503020204020204" pitchFamily="34" charset="0"/>
              </a:rPr>
              <a:t> </a:t>
            </a:r>
            <a:r>
              <a:rPr lang="en-US" sz="2200" dirty="0" err="1" smtClean="0">
                <a:solidFill>
                  <a:schemeClr val="tx1"/>
                </a:solidFill>
                <a:latin typeface="Corbel" panose="020B0503020204020204" pitchFamily="34" charset="0"/>
              </a:rPr>
              <a:t>cao</a:t>
            </a:r>
            <a:r>
              <a:rPr lang="vi-VN" sz="2200" b="0" i="0" dirty="0" smtClean="0">
                <a:solidFill>
                  <a:schemeClr val="tx1"/>
                </a:solidFill>
                <a:effectLst/>
                <a:latin typeface="Corbel" panose="020B0503020204020204" pitchFamily="34" charset="0"/>
              </a:rPr>
              <a:t> </a:t>
            </a:r>
            <a:r>
              <a:rPr lang="vi-VN" sz="2200" b="0" i="0" dirty="0">
                <a:solidFill>
                  <a:schemeClr val="tx1"/>
                </a:solidFill>
                <a:effectLst/>
                <a:latin typeface="Corbel" panose="020B0503020204020204" pitchFamily="34" charset="0"/>
              </a:rPr>
              <a:t>gan 8cm</a:t>
            </a:r>
            <a:endParaRPr lang="vi-VN" sz="2200" dirty="0">
              <a:solidFill>
                <a:schemeClr val="tx1"/>
              </a:solidFill>
              <a:effectLst/>
              <a:latin typeface="Corbel" panose="020B0503020204020204" pitchFamily="34" charset="0"/>
            </a:endParaRPr>
          </a:p>
          <a:p>
            <a:r>
              <a:rPr lang="vi-VN" sz="2200" b="0" i="0" dirty="0">
                <a:solidFill>
                  <a:schemeClr val="tx1"/>
                </a:solidFill>
                <a:effectLst/>
                <a:latin typeface="Corbel" panose="020B0503020204020204" pitchFamily="34" charset="0"/>
              </a:rPr>
              <a:t>Lách không sờ chạm</a:t>
            </a:r>
            <a:endParaRPr lang="vi-VN" sz="2200" dirty="0">
              <a:solidFill>
                <a:schemeClr val="tx1"/>
              </a:solidFill>
              <a:effectLst/>
              <a:latin typeface="Corbel" panose="020B0503020204020204" pitchFamily="34" charset="0"/>
            </a:endParaRPr>
          </a:p>
        </p:txBody>
      </p:sp>
    </p:spTree>
    <p:extLst>
      <p:ext uri="{BB962C8B-B14F-4D97-AF65-F5344CB8AC3E}">
        <p14:creationId xmlns:p14="http://schemas.microsoft.com/office/powerpoint/2010/main" val="274543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{072F7286-B5EA-1F49-9473-074283321A44}tf10001124</Template>
  <TotalTime>107</TotalTime>
  <Words>1505</Words>
  <Application>Microsoft Office PowerPoint</Application>
  <PresentationFormat>Widescreen</PresentationFormat>
  <Paragraphs>176</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Corbel</vt:lpstr>
      <vt:lpstr>Wingdings 2</vt:lpstr>
      <vt:lpstr>Frame</vt:lpstr>
      <vt:lpstr>BỆNH ÁN</vt:lpstr>
      <vt:lpstr>HÀNH CHÍNH</vt:lpstr>
      <vt:lpstr>LÝ DO NHẬP VIỆN</vt:lpstr>
      <vt:lpstr>BỆNH SỬ</vt:lpstr>
      <vt:lpstr>TIỀN CĂN</vt:lpstr>
      <vt:lpstr>TIỀN CĂN</vt:lpstr>
      <vt:lpstr>KHÁM: 9h30 10/4/2023</vt:lpstr>
      <vt:lpstr>KHÁM: 9h30 10/4/2023</vt:lpstr>
      <vt:lpstr>KHÁM: 9h30 10/4/2023</vt:lpstr>
      <vt:lpstr>KHÁM: 9h30 10/4/2023</vt:lpstr>
      <vt:lpstr>TÓM TẮT BỆNH ÁN</vt:lpstr>
      <vt:lpstr>ĐẶT VẤN ĐỀ</vt:lpstr>
      <vt:lpstr>CHẨN ĐOÁN SƠ BỘ</vt:lpstr>
      <vt:lpstr>BIỆN LUẬN</vt:lpstr>
      <vt:lpstr>BIỆN LUẬN</vt:lpstr>
      <vt:lpstr>KẾT QUẢ CLS</vt:lpstr>
      <vt:lpstr>ĐIỀU TRỊ</vt:lpstr>
      <vt:lpstr>ĐIỀU TRỊ</vt:lpstr>
      <vt:lpstr>ĐIỀU TRỊ</vt:lpstr>
      <vt:lpstr>ĐIỀU TRỊ</vt:lpstr>
      <vt:lpstr>TƯỜNG TRÌNH PHẪU THUẬT</vt:lpstr>
      <vt:lpstr>TIÊN LƯỢNG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dc:creator>Binh Dang - Y17</dc:creator>
  <cp:lastModifiedBy>NGOAI 3</cp:lastModifiedBy>
  <cp:revision>7</cp:revision>
  <dcterms:created xsi:type="dcterms:W3CDTF">2023-04-11T21:46:12Z</dcterms:created>
  <dcterms:modified xsi:type="dcterms:W3CDTF">2023-04-12T07:14:25Z</dcterms:modified>
</cp:coreProperties>
</file>