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96" r:id="rId13"/>
    <p:sldId id="270" r:id="rId14"/>
    <p:sldId id="271" r:id="rId15"/>
    <p:sldId id="287" r:id="rId16"/>
    <p:sldId id="284" r:id="rId17"/>
    <p:sldId id="292" r:id="rId18"/>
    <p:sldId id="273" r:id="rId19"/>
    <p:sldId id="298" r:id="rId20"/>
    <p:sldId id="279" r:id="rId21"/>
    <p:sldId id="281" r:id="rId22"/>
    <p:sldId id="297" r:id="rId23"/>
    <p:sldId id="283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Barlow Medium" panose="020B0604020202020204" charset="0"/>
      <p:regular r:id="rId30"/>
      <p:bold r:id="rId31"/>
      <p:italic r:id="rId32"/>
      <p:boldItalic r:id="rId33"/>
    </p:embeddedFont>
    <p:embeddedFont>
      <p:font typeface="MS PGothic" panose="020B0600070205080204" pitchFamily="34" charset="-128"/>
      <p:regular r:id="rId34"/>
    </p:embeddedFont>
    <p:embeddedFont>
      <p:font typeface="Barlow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wLYd6JzT8/4aaS2esQJVpSgD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A9112-4811-B04F-A50B-A152C3664F51}" v="46" dt="2023-02-27T00:05:27.583"/>
    <p1510:client id="{482B1F14-BBF3-4917-82B7-3F2D336FBB51}" v="611" dt="2023-02-26T11:04:19.967"/>
    <p1510:client id="{662984FF-8B1D-EBA4-BDC3-C823C357642F}" v="151" dt="2023-02-27T00:10:05.918"/>
    <p1510:client id="{695382F7-17B2-4F05-BFE2-3839D1D9AA14}" v="1361" dt="2023-02-26T12:22:52.332"/>
    <p1510:client id="{B60C626C-D777-42AE-9EE4-80BDE3830D29}" v="1714" dt="2023-02-26T12:22:1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50" Type="http://customschemas.google.com/relationships/presentationmetadata" Target="meta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7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7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199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97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20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01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f8df0f3c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ff8df0f3c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f8df0f3c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ff8df0f3c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023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54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  <a:defRPr sz="1200">
                <a:solidFill>
                  <a:srgbClr val="119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31"/>
          <p:cNvCxnSpPr/>
          <p:nvPr/>
        </p:nvCxnSpPr>
        <p:spPr>
          <a:xfrm>
            <a:off x="0" y="592138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1"/>
          <p:cNvSpPr txBox="1"/>
          <p:nvPr/>
        </p:nvSpPr>
        <p:spPr>
          <a:xfrm>
            <a:off x="11682163" y="195307"/>
            <a:ext cx="409317" cy="24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rgbClr val="0B65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900" b="1">
              <a:solidFill>
                <a:srgbClr val="0B65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>
            <a:off x="9095705" y="0"/>
            <a:ext cx="31376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900007" y="1715612"/>
            <a:ext cx="9324648" cy="261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055E68"/>
              </a:buClr>
              <a:buSzPts val="7200"/>
            </a:pPr>
            <a:r>
              <a:rPr lang="en-US" sz="7200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BỆNH ÁN </a:t>
            </a:r>
            <a:r>
              <a:rPr lang="en-US" sz="7200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/>
            </a:r>
            <a:br>
              <a:rPr lang="en-US" sz="7200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7200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NGOẠI KHOA</a:t>
            </a:r>
            <a:endParaRPr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909008" y="4548305"/>
            <a:ext cx="5385260" cy="16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spcBef>
                <a:spcPts val="0"/>
              </a:spcBef>
              <a:buClr>
                <a:schemeClr val="accent5"/>
              </a:buClr>
              <a:buSzPts val="1400"/>
            </a:pPr>
            <a:r>
              <a:rPr lang="en-US" sz="1400" b="1" dirty="0" err="1">
                <a:solidFill>
                  <a:schemeClr val="accent5"/>
                </a:solidFill>
              </a:rPr>
              <a:t>Nhóm</a:t>
            </a:r>
            <a:r>
              <a:rPr lang="en-US" sz="1400" b="1" dirty="0">
                <a:solidFill>
                  <a:schemeClr val="accent5"/>
                </a:solidFill>
              </a:rPr>
              <a:t> 4 </a:t>
            </a:r>
            <a:r>
              <a:rPr lang="en-US" sz="1400" b="1" dirty="0" err="1">
                <a:solidFill>
                  <a:schemeClr val="accent5"/>
                </a:solidFill>
              </a:rPr>
              <a:t>trình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</a:rPr>
              <a:t>bày</a:t>
            </a:r>
            <a:r>
              <a:rPr lang="en-US" sz="1400" b="1" dirty="0">
                <a:solidFill>
                  <a:schemeClr val="accent5"/>
                </a:solidFill>
              </a:rPr>
              <a:t>:</a:t>
            </a:r>
            <a:endParaRPr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 smtClean="0">
                <a:solidFill>
                  <a:schemeClr val="accent5"/>
                </a:solidFill>
              </a:rPr>
              <a:t>Nguyễn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Nhật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 smtClean="0">
                <a:solidFill>
                  <a:schemeClr val="accent5"/>
                </a:solidFill>
              </a:rPr>
              <a:t>Thanh</a:t>
            </a:r>
            <a:endParaRPr lang="en-US" sz="1400" dirty="0" smtClean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Trần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Quỳnh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 smtClean="0">
                <a:solidFill>
                  <a:schemeClr val="accent5"/>
                </a:solidFill>
              </a:rPr>
              <a:t>Trâm</a:t>
            </a: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Phạm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Anh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Văn</a:t>
            </a: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Đặng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Bảo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Vinh</a:t>
            </a:r>
            <a:endParaRPr lang="en-US"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62C"/>
              </a:buClr>
              <a:buSzPts val="1400"/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Clr>
                <a:schemeClr val="accent5"/>
              </a:buClr>
              <a:buSzPts val="1400"/>
            </a:pP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09008" y="778913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BỆNH VIỆN ĐẠI HỌC Y DƯỢC TPHCM</a:t>
            </a:r>
            <a:endParaRPr sz="12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448660" y="640414"/>
            <a:ext cx="2087861" cy="33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NHÓM 4</a:t>
            </a:r>
            <a:endParaRPr sz="105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-12669" y="0"/>
            <a:ext cx="22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06" name="Google Shape;106;p9"/>
          <p:cNvSpPr txBox="1"/>
          <p:nvPr/>
        </p:nvSpPr>
        <p:spPr>
          <a:xfrm>
            <a:off x="0" y="2551837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VẤN ĐỀ HIỆN TẠI CỦA BỆNH NHÂN: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3297860" y="3372681"/>
            <a:ext cx="662085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5"/>
              </a:buClr>
              <a:buSzPts val="2000"/>
              <a:buFont typeface="Barlow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lạnh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run</a:t>
            </a:r>
          </a:p>
          <a:p>
            <a:pPr marL="742950" indent="-742950">
              <a:lnSpc>
                <a:spcPct val="150000"/>
              </a:lnSpc>
              <a:buClr>
                <a:schemeClr val="accent5"/>
              </a:buClr>
              <a:buSzPts val="2000"/>
              <a:buFont typeface="Barlow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Hội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chứng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tắc</a:t>
            </a: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endParaRPr lang="en-US" sz="2400" b="1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13" name="Google Shape;113;p10"/>
          <p:cNvSpPr txBox="1"/>
          <p:nvPr/>
        </p:nvSpPr>
        <p:spPr>
          <a:xfrm>
            <a:off x="174405" y="3502385"/>
            <a:ext cx="32475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 ĐOÁN</a:t>
            </a:r>
            <a:endParaRPr sz="36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583709" y="1521973"/>
            <a:ext cx="8022190" cy="9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>
              <a:lnSpc>
                <a:spcPct val="105999"/>
              </a:lnSpc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CHẨN ĐOÁN SƠ BỘ: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999"/>
              </a:lnSpc>
              <a:spcBef>
                <a:spcPts val="600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Viêm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mật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nghĩ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sỏi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OMC.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583709" y="3082261"/>
            <a:ext cx="8022190" cy="316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CHẨN ĐOÁN PHÂN BIỆT:</a:t>
            </a:r>
            <a:endParaRPr lang="vi-V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5999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do vi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trùng</a:t>
            </a:r>
            <a:endParaRPr lang="en-US" sz="2400" dirty="0" smtClean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algn="l" rtl="0">
              <a:lnSpc>
                <a:spcPct val="105999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siêu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endParaRPr lang="en-US" sz="2400" dirty="0" smtClean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algn="l" rtl="0">
              <a:lnSpc>
                <a:spcPct val="105999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do u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quanh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bóng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Vater</a:t>
            </a:r>
            <a:endParaRPr lang="en-US" sz="2400" dirty="0" smtClean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05999"/>
              </a:lnSpc>
              <a:spcBef>
                <a:spcPts val="600"/>
              </a:spcBef>
            </a:pPr>
            <a:endParaRPr lang="en-US" sz="2000" dirty="0">
              <a:solidFill>
                <a:srgbClr val="065F68"/>
              </a:solidFill>
              <a:latin typeface="Barlow"/>
              <a:ea typeface="Barlow"/>
              <a:cs typeface="Barlo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"/>
                <a:ea typeface="Barlow"/>
                <a:cs typeface="Barlow"/>
              </a:rPr>
              <a:t/>
            </a:r>
            <a:br>
              <a:rPr lang="en-US" sz="2000" dirty="0">
                <a:latin typeface="Barlow"/>
                <a:ea typeface="Barlow"/>
                <a:cs typeface="Barlow"/>
              </a:rPr>
            </a:br>
            <a:r>
              <a:rPr lang="en-US" sz="1600" dirty="0">
                <a:latin typeface="Barlow"/>
                <a:ea typeface="Barlow"/>
                <a:cs typeface="Barlow"/>
              </a:rPr>
              <a:t/>
            </a:r>
            <a:br>
              <a:rPr lang="en-US" sz="1600" dirty="0">
                <a:latin typeface="Barlow"/>
                <a:ea typeface="Barlow"/>
                <a:cs typeface="Barlow"/>
              </a:rPr>
            </a:br>
            <a:endParaRPr sz="1600" dirty="0">
              <a:solidFill>
                <a:srgbClr val="408AD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 rot="10800000">
            <a:off x="2966244" y="1250302"/>
            <a:ext cx="0" cy="51504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13" name="Google Shape;113;p10"/>
          <p:cNvSpPr txBox="1"/>
          <p:nvPr/>
        </p:nvSpPr>
        <p:spPr>
          <a:xfrm>
            <a:off x="174405" y="3502385"/>
            <a:ext cx="34093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ĐỀ NGHỊ </a:t>
            </a:r>
            <a:r>
              <a:rPr lang="en-US" sz="36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CẬN LÂM SÀNG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583709" y="1328122"/>
            <a:ext cx="8022190" cy="20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>
              <a:lnSpc>
                <a:spcPct val="105999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CHẨN ĐOÁN: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 </a:t>
            </a:r>
            <a:endParaRPr lang="en-US" sz="2400" b="1" dirty="0" smtClean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CTM. CRP</a:t>
            </a: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Bilirubin TP, TT, AST, ALT, GGT, ALP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sym typeface="Barlow"/>
              </a:rPr>
              <a:t>máu</a:t>
            </a:r>
            <a:endParaRPr lang="en-US" sz="2400" dirty="0">
              <a:solidFill>
                <a:schemeClr val="tx1"/>
              </a:solidFill>
              <a:latin typeface="Barlow"/>
              <a:sym typeface="Barlow"/>
            </a:endParaRP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Barlow"/>
                <a:sym typeface="Barlow"/>
              </a:rPr>
              <a:t>HBsAg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, anti-HCV</a:t>
            </a: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Barlow"/>
                <a:sym typeface="Barlow"/>
              </a:rPr>
              <a:t>Siêu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sym typeface="Barlow"/>
              </a:rPr>
              <a:t>âm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sym typeface="Barlow"/>
              </a:rPr>
              <a:t>bụng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sym typeface="Barlow"/>
              </a:rPr>
              <a:t>, MRCP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583709" y="4913939"/>
            <a:ext cx="8022190" cy="222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HỖ TRỢ ĐIỀU TRỊ:</a:t>
            </a:r>
            <a:endParaRPr lang="vi-V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5999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Glucose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PT, 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APTT, ion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đồ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hóm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ECG, X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Quang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ngực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thẳng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TPTNT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"/>
                <a:ea typeface="Barlow"/>
                <a:cs typeface="Barlow"/>
              </a:rPr>
              <a:t/>
            </a:r>
            <a:br>
              <a:rPr lang="en-US" sz="2000" dirty="0">
                <a:latin typeface="Barlow"/>
                <a:ea typeface="Barlow"/>
                <a:cs typeface="Barlow"/>
              </a:rPr>
            </a:br>
            <a:r>
              <a:rPr lang="en-US" sz="1600" dirty="0">
                <a:latin typeface="Barlow"/>
                <a:ea typeface="Barlow"/>
                <a:cs typeface="Barlow"/>
              </a:rPr>
              <a:t/>
            </a:r>
            <a:br>
              <a:rPr lang="en-US" sz="1600" dirty="0">
                <a:latin typeface="Barlow"/>
                <a:ea typeface="Barlow"/>
                <a:cs typeface="Barlow"/>
              </a:rPr>
            </a:br>
            <a:endParaRPr sz="1600" dirty="0">
              <a:solidFill>
                <a:srgbClr val="408AD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 rot="10800000">
            <a:off x="2966244" y="1250302"/>
            <a:ext cx="0" cy="51504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14;p10"/>
          <p:cNvSpPr txBox="1"/>
          <p:nvPr/>
        </p:nvSpPr>
        <p:spPr>
          <a:xfrm>
            <a:off x="3583709" y="3750401"/>
            <a:ext cx="8022190" cy="9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>
              <a:lnSpc>
                <a:spcPct val="105999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PHÂN ĐỘ NẶNG: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5999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KMĐM,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Creatinin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r>
              <a:rPr lang="en-US" sz="2400" dirty="0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PT-INR, Albumin </a:t>
            </a:r>
            <a:r>
              <a:rPr lang="en-US" sz="2400" dirty="0" err="1" smtClean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715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54" name="Google Shape;154;p16"/>
          <p:cNvSpPr/>
          <p:nvPr/>
        </p:nvSpPr>
        <p:spPr>
          <a:xfrm>
            <a:off x="4512913" y="2104254"/>
            <a:ext cx="3352800" cy="3073387"/>
          </a:xfrm>
          <a:prstGeom prst="round2DiagRect">
            <a:avLst>
              <a:gd name="adj1" fmla="val 19492"/>
              <a:gd name="adj2" fmla="val 0"/>
            </a:avLst>
          </a:prstGeom>
          <a:noFill/>
          <a:ln w="47625" cap="flat" cmpd="sng">
            <a:solidFill>
              <a:srgbClr val="6AE6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666077" y="2709824"/>
            <a:ext cx="5224950" cy="264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5E68"/>
              </a:buClr>
              <a:buSzPts val="6800"/>
              <a:buFont typeface="Barlow Medium"/>
              <a:buNone/>
            </a:pPr>
            <a:r>
              <a:rPr lang="en-US" sz="680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 CẬN LÂM SÀNG</a:t>
            </a:r>
            <a:endParaRPr sz="6800">
              <a:solidFill>
                <a:srgbClr val="055E6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>
            <a:off x="6278552" y="0"/>
            <a:ext cx="0" cy="21042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6"/>
          <p:cNvSpPr/>
          <p:nvPr/>
        </p:nvSpPr>
        <p:spPr>
          <a:xfrm>
            <a:off x="5848841" y="5780325"/>
            <a:ext cx="494317" cy="494317"/>
          </a:xfrm>
          <a:custGeom>
            <a:avLst/>
            <a:gdLst/>
            <a:ahLst/>
            <a:cxnLst/>
            <a:rect l="l" t="t" r="r" b="b"/>
            <a:pathLst>
              <a:path w="5829300" h="5829300" extrusionOk="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83629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6119" y="2741478"/>
            <a:ext cx="2290482" cy="381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66" name="Google Shape;166;p18"/>
          <p:cNvSpPr txBox="1"/>
          <p:nvPr/>
        </p:nvSpPr>
        <p:spPr>
          <a:xfrm>
            <a:off x="4797987" y="1198919"/>
            <a:ext cx="3189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SIÊU ÂM BỤNG</a:t>
            </a:r>
            <a:endParaRPr lang="en-US" sz="3600" b="1">
              <a:solidFill>
                <a:srgbClr val="065F68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2325847"/>
            <a:ext cx="12126897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arlow"/>
              </a:rPr>
              <a:t>ĐƯỜNG MẬT</a:t>
            </a:r>
            <a:r>
              <a:rPr lang="en-US" sz="2400" dirty="0" smtClean="0">
                <a:latin typeface="Barlow"/>
              </a:rPr>
              <a:t>: </a:t>
            </a:r>
            <a:r>
              <a:rPr lang="en-US" sz="2400" dirty="0" err="1" smtClean="0">
                <a:latin typeface="Barlow"/>
              </a:rPr>
              <a:t>Giãn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đường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mật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và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ngoài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gan</a:t>
            </a:r>
            <a:r>
              <a:rPr lang="en-US" sz="2400" dirty="0" smtClean="0">
                <a:latin typeface="Barlow"/>
              </a:rPr>
              <a:t>. OMC d#12mm, </a:t>
            </a:r>
            <a:r>
              <a:rPr lang="en-US" sz="2400" dirty="0" err="1" smtClean="0">
                <a:latin typeface="Barlow"/>
              </a:rPr>
              <a:t>đoạn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cuối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khảo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sát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giới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hạn</a:t>
            </a:r>
            <a:r>
              <a:rPr lang="en-US" sz="2400" dirty="0" smtClean="0">
                <a:latin typeface="Barlow"/>
              </a:rPr>
              <a:t>. </a:t>
            </a:r>
            <a:endParaRPr lang="en-US" sz="2400" dirty="0">
              <a:latin typeface="Barlow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arlow"/>
              </a:rPr>
              <a:t>TÚI MẬT</a:t>
            </a:r>
            <a:r>
              <a:rPr lang="en-US" sz="2400" dirty="0">
                <a:latin typeface="Barlow"/>
              </a:rPr>
              <a:t>: 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to, </a:t>
            </a:r>
            <a:r>
              <a:rPr lang="en-US" sz="2400" dirty="0" err="1" smtClean="0">
                <a:latin typeface="Barlow"/>
              </a:rPr>
              <a:t>vách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dày</a:t>
            </a:r>
            <a:r>
              <a:rPr lang="en-US" sz="2400" dirty="0" smtClean="0">
                <a:latin typeface="Barlow"/>
              </a:rPr>
              <a:t>, </a:t>
            </a:r>
            <a:r>
              <a:rPr lang="en-US" sz="2400" dirty="0" err="1" smtClean="0">
                <a:latin typeface="Barlow"/>
              </a:rPr>
              <a:t>lòng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có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vài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sỏi</a:t>
            </a:r>
            <a:r>
              <a:rPr lang="en-US" sz="2400" dirty="0" smtClean="0">
                <a:latin typeface="Barlow"/>
              </a:rPr>
              <a:t> d≤ 1,1cm.</a:t>
            </a:r>
          </a:p>
          <a:p>
            <a:pPr>
              <a:lnSpc>
                <a:spcPct val="150000"/>
              </a:lnSpc>
            </a:pPr>
            <a:endParaRPr lang="en-US" sz="2400" dirty="0">
              <a:ea typeface="Barlow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Barlow"/>
                <a:ea typeface="Barlow"/>
              </a:rPr>
              <a:t>KẾT </a:t>
            </a:r>
            <a:r>
              <a:rPr lang="en-US" sz="2400" b="1" dirty="0">
                <a:latin typeface="Barlow"/>
                <a:ea typeface="Barlow"/>
              </a:rPr>
              <a:t>LUẬN: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sz="2400" dirty="0" err="1" smtClean="0">
                <a:latin typeface="Barlow"/>
                <a:ea typeface="Barlow"/>
              </a:rPr>
              <a:t>Giãn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đường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trong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và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ngoài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gan</a:t>
            </a:r>
            <a:r>
              <a:rPr lang="en-US" sz="2400" dirty="0" smtClean="0">
                <a:latin typeface="Barlow"/>
                <a:ea typeface="Barlow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sz="2400" dirty="0" err="1" smtClean="0">
                <a:latin typeface="Barlow"/>
                <a:ea typeface="Barlow"/>
              </a:rPr>
              <a:t>Sỏi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túi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</a:rPr>
              <a:t>.</a:t>
            </a:r>
            <a:endParaRPr lang="en-US" sz="2400" dirty="0">
              <a:ea typeface="Barl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arlow"/>
                <a:ea typeface="Barlow"/>
                <a:cs typeface="Barlow"/>
              </a:rPr>
              <a:t/>
            </a:r>
            <a:br>
              <a:rPr lang="en-US" sz="2000" dirty="0">
                <a:latin typeface="Barlow"/>
                <a:ea typeface="Barlow"/>
                <a:cs typeface="Barlow"/>
              </a:rPr>
            </a:b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66" name="Google Shape;166;p18"/>
          <p:cNvSpPr txBox="1"/>
          <p:nvPr/>
        </p:nvSpPr>
        <p:spPr>
          <a:xfrm>
            <a:off x="4797987" y="1198919"/>
            <a:ext cx="3189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SIÊU ÂM BỤNG</a:t>
            </a:r>
            <a:endParaRPr lang="en-US" sz="3600" b="1">
              <a:solidFill>
                <a:srgbClr val="065F68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2325847"/>
            <a:ext cx="12126897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800">
              <a:latin typeface="Barl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Barlow"/>
                <a:ea typeface="Barlow"/>
                <a:cs typeface="Barlow"/>
              </a:rPr>
              <a:t/>
            </a:r>
            <a:br>
              <a:rPr lang="en-US" sz="2000">
                <a:latin typeface="Barlow"/>
                <a:ea typeface="Barlow"/>
                <a:cs typeface="Barlow"/>
              </a:rPr>
            </a:b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5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66" name="Google Shape;166;p18"/>
          <p:cNvSpPr txBox="1"/>
          <p:nvPr/>
        </p:nvSpPr>
        <p:spPr>
          <a:xfrm>
            <a:off x="2237168" y="1198919"/>
            <a:ext cx="77239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</a:rPr>
              <a:t>MRCP</a:t>
            </a:r>
            <a:endParaRPr lang="vi-VN" sz="3600" b="1" dirty="0">
              <a:solidFill>
                <a:srgbClr val="065F68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2325847"/>
            <a:ext cx="1212689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Barlow"/>
              </a:rPr>
              <a:t>ĐƯỜNG MẬT</a:t>
            </a:r>
            <a:r>
              <a:rPr lang="en-US" sz="2400" dirty="0">
                <a:latin typeface="Barlow"/>
              </a:rPr>
              <a:t>: </a:t>
            </a:r>
            <a:endParaRPr lang="en-US" sz="2400" dirty="0" smtClean="0">
              <a:latin typeface="Barlow"/>
            </a:endParaRPr>
          </a:p>
          <a:p>
            <a:pPr marL="457200" indent="-457200">
              <a:buFontTx/>
              <a:buChar char="-"/>
            </a:pPr>
            <a:r>
              <a:rPr lang="en-US" sz="2400" dirty="0" err="1" smtClean="0">
                <a:latin typeface="Barlow"/>
              </a:rPr>
              <a:t>Đường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mật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trong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gan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phải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và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gan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trái</a:t>
            </a:r>
            <a:r>
              <a:rPr lang="en-US" sz="2400" dirty="0" smtClean="0">
                <a:latin typeface="Barlow"/>
              </a:rPr>
              <a:t>: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giãn</a:t>
            </a:r>
            <a:r>
              <a:rPr lang="en-US" sz="2400" dirty="0" smtClean="0">
                <a:latin typeface="Barlow"/>
              </a:rPr>
              <a:t>,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sỏi</a:t>
            </a:r>
            <a:r>
              <a:rPr lang="en-US" sz="2400" dirty="0" smtClean="0">
                <a:latin typeface="Barlow"/>
              </a:rPr>
              <a:t>. OGP = 9mm, OGT = 10mm</a:t>
            </a:r>
          </a:p>
          <a:p>
            <a:pPr marL="457200" indent="-457200">
              <a:buFontTx/>
              <a:buChar char="-"/>
            </a:pPr>
            <a:r>
              <a:rPr lang="en-US" sz="2400" dirty="0" err="1" smtClean="0">
                <a:latin typeface="Barlow"/>
              </a:rPr>
              <a:t>Các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nhánh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hạ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phân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thuỳ</a:t>
            </a:r>
            <a:r>
              <a:rPr lang="en-US" sz="2400" dirty="0" smtClean="0">
                <a:latin typeface="Barlow"/>
              </a:rPr>
              <a:t>: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giãn</a:t>
            </a:r>
            <a:r>
              <a:rPr lang="en-US" sz="2400" dirty="0" smtClean="0">
                <a:latin typeface="Barlow"/>
              </a:rPr>
              <a:t>,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sỏi</a:t>
            </a:r>
            <a:endParaRPr lang="en-US" sz="2400" dirty="0" smtClean="0">
              <a:latin typeface="Barlow"/>
            </a:endParaRP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Barlow"/>
              </a:rPr>
              <a:t>OMC #14mm. </a:t>
            </a:r>
            <a:r>
              <a:rPr lang="en-US" sz="2400" b="1" dirty="0" err="1" smtClean="0">
                <a:latin typeface="Barlow"/>
              </a:rPr>
              <a:t>Đoạn</a:t>
            </a:r>
            <a:r>
              <a:rPr lang="en-US" sz="2400" b="1" dirty="0" smtClean="0">
                <a:latin typeface="Barlow"/>
              </a:rPr>
              <a:t> </a:t>
            </a:r>
            <a:r>
              <a:rPr lang="en-US" sz="2400" b="1" dirty="0" err="1" smtClean="0">
                <a:latin typeface="Barlow"/>
              </a:rPr>
              <a:t>cuối</a:t>
            </a:r>
            <a:r>
              <a:rPr lang="en-US" sz="2400" b="1" dirty="0" smtClean="0">
                <a:latin typeface="Barlow"/>
              </a:rPr>
              <a:t> </a:t>
            </a:r>
            <a:r>
              <a:rPr lang="en-US" sz="2400" b="1" dirty="0" err="1" smtClean="0">
                <a:latin typeface="Barlow"/>
              </a:rPr>
              <a:t>lòng</a:t>
            </a:r>
            <a:r>
              <a:rPr lang="en-US" sz="2400" b="1" dirty="0" smtClean="0">
                <a:latin typeface="Barlow"/>
              </a:rPr>
              <a:t> </a:t>
            </a:r>
            <a:r>
              <a:rPr lang="en-US" sz="2400" b="1" dirty="0" err="1" smtClean="0">
                <a:latin typeface="Barlow"/>
              </a:rPr>
              <a:t>có</a:t>
            </a:r>
            <a:r>
              <a:rPr lang="en-US" sz="2400" b="1" dirty="0" smtClean="0">
                <a:latin typeface="Barlow"/>
              </a:rPr>
              <a:t> </a:t>
            </a:r>
            <a:r>
              <a:rPr lang="en-US" sz="2400" b="1" dirty="0" err="1" smtClean="0">
                <a:latin typeface="Barlow"/>
              </a:rPr>
              <a:t>sỏi</a:t>
            </a:r>
            <a:r>
              <a:rPr lang="en-US" sz="2400" b="1" dirty="0" smtClean="0">
                <a:latin typeface="Barlow"/>
              </a:rPr>
              <a:t> KT# 11x7mm</a:t>
            </a:r>
          </a:p>
          <a:p>
            <a:pPr marL="457200" indent="-457200">
              <a:buFontTx/>
              <a:buChar char="-"/>
            </a:pP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thấy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bất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thường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hình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dạng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và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tín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hiệu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nhu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mô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tuỵ</a:t>
            </a:r>
            <a:r>
              <a:rPr lang="en-US" sz="2400" dirty="0" smtClean="0">
                <a:latin typeface="Barlow"/>
              </a:rPr>
              <a:t>. </a:t>
            </a:r>
            <a:r>
              <a:rPr lang="en-US" sz="2400" dirty="0" err="1" smtClean="0">
                <a:latin typeface="Barlow"/>
              </a:rPr>
              <a:t>Ống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Wirsung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không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giãn</a:t>
            </a:r>
            <a:endParaRPr lang="en-US" sz="2400" dirty="0" smtClean="0">
              <a:latin typeface="Barlow"/>
            </a:endParaRPr>
          </a:p>
          <a:p>
            <a:r>
              <a:rPr lang="en-US" sz="2400" b="1" dirty="0" smtClean="0">
                <a:latin typeface="Barlow"/>
              </a:rPr>
              <a:t>TÚI </a:t>
            </a:r>
            <a:r>
              <a:rPr lang="en-US" sz="2400" b="1" dirty="0">
                <a:latin typeface="Barlow"/>
              </a:rPr>
              <a:t>MẬT</a:t>
            </a:r>
            <a:r>
              <a:rPr lang="en-US" sz="2400" dirty="0">
                <a:latin typeface="Barlow"/>
              </a:rPr>
              <a:t> :  </a:t>
            </a:r>
            <a:endParaRPr lang="en-US" sz="2400" dirty="0" smtClean="0">
              <a:latin typeface="Barlow"/>
            </a:endParaRPr>
          </a:p>
          <a:p>
            <a:pPr marL="457200" indent="-457200">
              <a:buFontTx/>
              <a:buChar char="-"/>
            </a:pPr>
            <a:r>
              <a:rPr lang="en-US" sz="2400" b="1" dirty="0" err="1" smtClean="0">
                <a:latin typeface="Barlow"/>
                <a:ea typeface="Barlow"/>
                <a:cs typeface="Barlow"/>
              </a:rPr>
              <a:t>Túi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b="1" dirty="0" err="1" smtClean="0">
                <a:latin typeface="Barlow"/>
                <a:ea typeface="Barlow"/>
                <a:cs typeface="Barlow"/>
              </a:rPr>
              <a:t>mật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b="1" dirty="0" err="1" smtClean="0">
                <a:latin typeface="Barlow"/>
                <a:ea typeface="Barlow"/>
                <a:cs typeface="Barlow"/>
              </a:rPr>
              <a:t>lòng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b="1" dirty="0" err="1" smtClean="0">
                <a:latin typeface="Barlow"/>
                <a:ea typeface="Barlow"/>
                <a:cs typeface="Barlow"/>
              </a:rPr>
              <a:t>có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b="1" dirty="0" err="1" smtClean="0">
                <a:latin typeface="Barlow"/>
                <a:ea typeface="Barlow"/>
                <a:cs typeface="Barlow"/>
              </a:rPr>
              <a:t>vài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b="1" dirty="0" err="1" smtClean="0">
                <a:latin typeface="Barlow"/>
                <a:ea typeface="Barlow"/>
                <a:cs typeface="Barlow"/>
              </a:rPr>
              <a:t>sỏi</a:t>
            </a:r>
            <a:r>
              <a:rPr lang="en-US" sz="2400" b="1" dirty="0" smtClean="0">
                <a:latin typeface="Barlow"/>
                <a:ea typeface="Barlow"/>
                <a:cs typeface="Barlow"/>
              </a:rPr>
              <a:t> d ≤13mm</a:t>
            </a:r>
          </a:p>
          <a:p>
            <a:pPr marL="457200" indent="-457200">
              <a:buFontTx/>
              <a:buChar char="-"/>
            </a:pPr>
            <a:r>
              <a:rPr lang="en-US" sz="2400" dirty="0" err="1" smtClean="0">
                <a:latin typeface="Barlow"/>
                <a:ea typeface="Barlow"/>
                <a:cs typeface="Barlow"/>
              </a:rPr>
              <a:t>Ống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túi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#4mm.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Không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thấy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bất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thường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tín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hiệu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bên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trong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long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ống</a:t>
            </a:r>
            <a:r>
              <a:rPr lang="en-US" sz="2400" dirty="0">
                <a:latin typeface="Barlow"/>
                <a:ea typeface="Barlow"/>
                <a:cs typeface="Barlow"/>
              </a:rPr>
              <a:t/>
            </a:r>
            <a:br>
              <a:rPr lang="en-US" sz="2400" dirty="0">
                <a:latin typeface="Barlow"/>
                <a:ea typeface="Barlow"/>
                <a:cs typeface="Barlow"/>
              </a:rPr>
            </a:br>
            <a:r>
              <a:rPr lang="en-US" sz="2400" b="1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KẾT LUẬN</a:t>
            </a:r>
            <a:r>
              <a:rPr lang="en-US" sz="24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  <a:endParaRPr lang="en-US" sz="2400" b="1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r>
              <a:rPr lang="en-US" sz="2400" dirty="0">
                <a:latin typeface="Barlow"/>
                <a:ea typeface="Barlow"/>
              </a:rPr>
              <a:t>-   </a:t>
            </a:r>
            <a:r>
              <a:rPr lang="en-US" sz="2400" dirty="0" err="1" smtClean="0">
                <a:latin typeface="Barlow"/>
                <a:ea typeface="Barlow"/>
              </a:rPr>
              <a:t>Sỏi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đoạn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cuối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ống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chủ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gây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giãn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đường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trong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và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ngoài</a:t>
            </a:r>
            <a:r>
              <a:rPr lang="en-US" sz="2400" dirty="0" smtClean="0">
                <a:latin typeface="Barlow"/>
                <a:ea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</a:rPr>
              <a:t>gan</a:t>
            </a:r>
            <a:r>
              <a:rPr lang="en-US" sz="2400" dirty="0" smtClean="0">
                <a:latin typeface="Barlow"/>
                <a:ea typeface="Barlow"/>
              </a:rPr>
              <a:t>.</a:t>
            </a:r>
          </a:p>
          <a:p>
            <a:r>
              <a:rPr lang="en-US" sz="2400" dirty="0" smtClean="0">
                <a:latin typeface="Barlow"/>
              </a:rPr>
              <a:t>-   </a:t>
            </a:r>
            <a:r>
              <a:rPr lang="en-US" sz="2400" dirty="0" err="1" smtClean="0">
                <a:latin typeface="Barlow"/>
              </a:rPr>
              <a:t>Sỏi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túi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mật</a:t>
            </a:r>
            <a:endParaRPr sz="2800" dirty="0">
              <a:latin typeface="Barl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598984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66" name="Google Shape;166;p18"/>
          <p:cNvSpPr txBox="1"/>
          <p:nvPr/>
        </p:nvSpPr>
        <p:spPr>
          <a:xfrm>
            <a:off x="2237168" y="1198919"/>
            <a:ext cx="77239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</a:rPr>
              <a:t>MRCP</a:t>
            </a:r>
            <a:endParaRPr lang="vi-VN" sz="3600" b="1" dirty="0">
              <a:solidFill>
                <a:srgbClr val="065F68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598984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81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85" name="Google Shape;185;p20"/>
          <p:cNvSpPr txBox="1"/>
          <p:nvPr/>
        </p:nvSpPr>
        <p:spPr>
          <a:xfrm>
            <a:off x="4273028" y="1326814"/>
            <a:ext cx="38457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SINH HÓA MÁU</a:t>
            </a:r>
            <a:endParaRPr lang="en-US" sz="3600" b="1" dirty="0">
              <a:solidFill>
                <a:srgbClr val="065F6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59436"/>
              </p:ext>
            </p:extLst>
          </p:nvPr>
        </p:nvGraphicFramePr>
        <p:xfrm>
          <a:off x="1545016" y="2677104"/>
          <a:ext cx="4025845" cy="274320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3867926099"/>
                    </a:ext>
                  </a:extLst>
                </a:gridCol>
                <a:gridCol w="1949395">
                  <a:extLst>
                    <a:ext uri="{9D8B030D-6E8A-4147-A177-3AD203B41FA5}">
                      <a16:colId xmlns:a16="http://schemas.microsoft.com/office/drawing/2014/main" val="35423533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9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WBC​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6.35</a:t>
                      </a:r>
                      <a:r>
                        <a:rPr lang="vi-VN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G/L​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43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59.5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72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HGB​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vi-VN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g/L​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046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PLT​</a:t>
                      </a:r>
                      <a:endParaRPr lang="vi-V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G/L​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2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Pro-calcitonin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1.81</a:t>
                      </a:r>
                      <a:r>
                        <a:rPr lang="en-US" sz="1800" b="1" i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ng/ml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143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025" y="2744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0861"/>
              </p:ext>
            </p:extLst>
          </p:nvPr>
        </p:nvGraphicFramePr>
        <p:xfrm>
          <a:off x="6234113" y="2719966"/>
          <a:ext cx="3971925" cy="26574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Bilirubin TP​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4.62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mg/</a:t>
                      </a:r>
                      <a:r>
                        <a:rPr lang="en-US" sz="18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Bilirubin TT​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3.04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mg/</a:t>
                      </a:r>
                      <a:r>
                        <a:rPr lang="en-US" sz="18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  <a:r>
                        <a:rPr lang="vi-VN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vi-VN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U/L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794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U/L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725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Lipase máu​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100.15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U/L​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83803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10038" y="2671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85" name="Google Shape;185;p20"/>
          <p:cNvSpPr txBox="1"/>
          <p:nvPr/>
        </p:nvSpPr>
        <p:spPr>
          <a:xfrm>
            <a:off x="4273028" y="1326814"/>
            <a:ext cx="38457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SINH HÓA MÁU</a:t>
            </a:r>
            <a:endParaRPr lang="en-US" sz="3600" b="1" dirty="0">
              <a:solidFill>
                <a:srgbClr val="065F6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8864"/>
              </p:ext>
            </p:extLst>
          </p:nvPr>
        </p:nvGraphicFramePr>
        <p:xfrm>
          <a:off x="1673935" y="2772843"/>
          <a:ext cx="3971925" cy="17430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4.62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mg/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INR​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2.58 mg/dL​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APTT​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  <a:r>
                        <a:rPr lang="vi-VN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U/L​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794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11492"/>
              </p:ext>
            </p:extLst>
          </p:nvPr>
        </p:nvGraphicFramePr>
        <p:xfrm>
          <a:off x="6195895" y="2772843"/>
          <a:ext cx="3971925" cy="12858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HBsAg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Anti-HCV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8489576" y="0"/>
            <a:ext cx="31376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758286" y="1625524"/>
            <a:ext cx="3751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HÀNH CHÍNH</a:t>
            </a:r>
            <a:endParaRPr sz="360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44" name="Google Shape;44;p2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820270" y="2606288"/>
            <a:ext cx="7058400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HỌ VÀ TÊN: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Phạm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H.</a:t>
            </a:r>
            <a:endParaRPr lang="en-US" sz="2000" cap="all" dirty="0">
              <a:solidFill>
                <a:schemeClr val="dk1"/>
              </a:solidFill>
              <a:ea typeface="Barl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GIỚI TÍNH: 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Nam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TUỔI: 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59 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1964)</a:t>
            </a: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ĐỊA CHỈ: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xã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Phước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Đồng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TP.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Nha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Khánh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Hoà</a:t>
            </a: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NGHỀ NGHIỆP: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Buôn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bán</a:t>
            </a:r>
            <a:endParaRPr lang="en-US" dirty="0">
              <a:solidFill>
                <a:schemeClr val="dk1"/>
              </a:solidFill>
              <a:ea typeface="Barlow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THỜI GIAN NHẬP VIỆN: 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5h55 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 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09/03/2023,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tại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cứu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BV ĐHYD TPHCM.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011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0ff8df0f3c_9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348" y="-1"/>
            <a:ext cx="4666725" cy="2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ff8df0f3c_9_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r>
              <a:rPr lang="en-US"/>
              <a:t>Ca lâm sàng HCC</a:t>
            </a:r>
            <a:endParaRPr/>
          </a:p>
        </p:txBody>
      </p:sp>
      <p:sp>
        <p:nvSpPr>
          <p:cNvPr id="239" name="Google Shape;239;g20ff8df0f3c_9_1"/>
          <p:cNvSpPr txBox="1"/>
          <p:nvPr/>
        </p:nvSpPr>
        <p:spPr>
          <a:xfrm>
            <a:off x="838200" y="1554503"/>
            <a:ext cx="607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đoán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xác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đinh</a:t>
            </a:r>
            <a:endParaRPr sz="3600" b="1" err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g20ff8df0f3c_9_1"/>
          <p:cNvSpPr txBox="1"/>
          <p:nvPr/>
        </p:nvSpPr>
        <p:spPr>
          <a:xfrm>
            <a:off x="820270" y="1133875"/>
            <a:ext cx="375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241" name="Google Shape;241;g20ff8df0f3c_9_1"/>
          <p:cNvSpPr txBox="1"/>
          <p:nvPr/>
        </p:nvSpPr>
        <p:spPr>
          <a:xfrm>
            <a:off x="630289" y="2444221"/>
            <a:ext cx="11385432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arlow"/>
                <a:ea typeface="Barlow"/>
                <a:cs typeface="Barlow"/>
              </a:rPr>
              <a:t>Theo Tokyo guideline 2018, BN </a:t>
            </a:r>
            <a:r>
              <a:rPr lang="en-US" sz="2400" dirty="0" err="1">
                <a:latin typeface="Barlow"/>
                <a:ea typeface="Barlow"/>
                <a:cs typeface="Barlow"/>
              </a:rPr>
              <a:t>thỏa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tiêu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chuẩn</a:t>
            </a:r>
            <a:r>
              <a:rPr lang="en-US" sz="2400" dirty="0">
                <a:latin typeface="Barlow"/>
                <a:ea typeface="Barlow"/>
                <a:cs typeface="Barlow"/>
              </a:rPr>
              <a:t> :</a:t>
            </a:r>
            <a:endParaRPr lang="en-US" sz="24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 smtClean="0">
                <a:latin typeface="Barlow"/>
                <a:ea typeface="Barlow"/>
                <a:cs typeface="Barlow"/>
              </a:rPr>
              <a:t>A: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sốt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lạnh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run</a:t>
            </a: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 smtClean="0">
                <a:latin typeface="Barlow"/>
                <a:ea typeface="Barlow"/>
                <a:cs typeface="Barlow"/>
                <a:sym typeface="Barlow"/>
              </a:rPr>
              <a:t>B : Bilirubin TP 4.62 mg/dl, AST 87 UI/L, ALT 109 UI/L</a:t>
            </a: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 smtClean="0">
                <a:latin typeface="Barlow"/>
                <a:ea typeface="Barlow"/>
                <a:cs typeface="Barlow"/>
              </a:rPr>
              <a:t>C: </a:t>
            </a:r>
            <a:r>
              <a:rPr lang="en-US" sz="2400" dirty="0">
                <a:latin typeface="Barlow"/>
              </a:rPr>
              <a:t>OMC #14mm. </a:t>
            </a:r>
            <a:r>
              <a:rPr lang="en-US" sz="2400" dirty="0" err="1">
                <a:latin typeface="Barlow"/>
              </a:rPr>
              <a:t>Đoạn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cuối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 smtClean="0">
                <a:latin typeface="Barlow"/>
              </a:rPr>
              <a:t>lòng</a:t>
            </a:r>
            <a:r>
              <a:rPr lang="en-US" sz="2400" dirty="0" smtClean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có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sỏi</a:t>
            </a:r>
            <a:r>
              <a:rPr lang="en-US" sz="2400" dirty="0">
                <a:latin typeface="Barlow"/>
              </a:rPr>
              <a:t> KT# </a:t>
            </a:r>
            <a:r>
              <a:rPr lang="en-US" sz="2400" dirty="0" smtClean="0">
                <a:latin typeface="Barlow"/>
              </a:rPr>
              <a:t>11x7mm</a:t>
            </a:r>
            <a:endParaRPr lang="en-US" sz="2400" dirty="0"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 smtClean="0">
                <a:latin typeface="Barlow"/>
                <a:ea typeface="Barlow"/>
                <a:cs typeface="Barlow"/>
              </a:rPr>
              <a:t>Viêm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đường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mật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cấp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do </a:t>
            </a:r>
            <a:r>
              <a:rPr lang="en-US" sz="2400" dirty="0" err="1" smtClean="0">
                <a:latin typeface="Barlow"/>
                <a:ea typeface="Barlow"/>
                <a:cs typeface="Barlow"/>
              </a:rPr>
              <a:t>sỏi</a:t>
            </a:r>
            <a:r>
              <a:rPr lang="en-US" sz="2400" dirty="0" smtClean="0">
                <a:latin typeface="Barlow"/>
                <a:ea typeface="Barlow"/>
                <a:cs typeface="Barlow"/>
              </a:rPr>
              <a:t> OMC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Barlow"/>
                <a:ea typeface="Barlow"/>
                <a:cs typeface="Barlow"/>
              </a:rPr>
              <a:t>Phân độ nặng: độ I</a:t>
            </a:r>
            <a:endParaRPr lang="vi-VN" sz="24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" name="Google Shape;242;g20ff8df0f3c_9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916" y="-473435"/>
            <a:ext cx="1716741" cy="286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2214485"/>
            <a:ext cx="121920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 ĐOÁN XÁC ĐỊNH</a:t>
            </a:r>
            <a:r>
              <a:rPr lang="en-US" sz="28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accent5"/>
              </a:solidFill>
            </a:endParaRPr>
          </a:p>
          <a:p>
            <a:pPr lvl="0" algn="ctr"/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Viêm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đường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mật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cấp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grad </a:t>
            </a:r>
            <a:r>
              <a:rPr lang="en-US" sz="2800" b="1" dirty="0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1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theo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TOKYO GUIDELINES 2018 </a:t>
            </a:r>
            <a:endParaRPr lang="en-US" sz="2800" b="1" dirty="0" smtClean="0">
              <a:solidFill>
                <a:schemeClr val="accent5"/>
              </a:solidFill>
              <a:latin typeface="Barlow" panose="020B0604020202020204" charset="0"/>
              <a:ea typeface="MS PGothic"/>
            </a:endParaRPr>
          </a:p>
          <a:p>
            <a:pPr lvl="0" algn="ctr"/>
            <a:r>
              <a:rPr lang="en-US" sz="2800" b="1" dirty="0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do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sỏi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ống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mật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chủ</a:t>
            </a:r>
            <a:r>
              <a:rPr lang="en-US" sz="2800" b="1" dirty="0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/ </a:t>
            </a:r>
            <a:r>
              <a:rPr lang="en-US" sz="2800" b="1" dirty="0" err="1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Sỏi</a:t>
            </a:r>
            <a:r>
              <a:rPr lang="en-US" sz="2800" b="1" dirty="0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túi</a:t>
            </a:r>
            <a:r>
              <a:rPr lang="en-US" sz="2800" b="1" dirty="0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mật</a:t>
            </a:r>
            <a:endParaRPr sz="2800" b="1" dirty="0">
              <a:solidFill>
                <a:schemeClr val="accent5"/>
              </a:solidFill>
              <a:latin typeface="Barlow" panose="020B0604020202020204" charset="0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0ff8df0f3c_9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348" y="-1"/>
            <a:ext cx="4666725" cy="2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ff8df0f3c_9_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r>
              <a:rPr lang="en-US"/>
              <a:t>Ca lâm sàng HCC</a:t>
            </a:r>
            <a:endParaRPr/>
          </a:p>
        </p:txBody>
      </p:sp>
      <p:sp>
        <p:nvSpPr>
          <p:cNvPr id="239" name="Google Shape;239;g20ff8df0f3c_9_1"/>
          <p:cNvSpPr txBox="1"/>
          <p:nvPr/>
        </p:nvSpPr>
        <p:spPr>
          <a:xfrm>
            <a:off x="838200" y="1554503"/>
            <a:ext cx="607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ĐIỀU TRỊ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g20ff8df0f3c_9_1"/>
          <p:cNvSpPr txBox="1"/>
          <p:nvPr/>
        </p:nvSpPr>
        <p:spPr>
          <a:xfrm>
            <a:off x="820270" y="1133875"/>
            <a:ext cx="375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241" name="Google Shape;241;g20ff8df0f3c_9_1"/>
          <p:cNvSpPr txBox="1"/>
          <p:nvPr/>
        </p:nvSpPr>
        <p:spPr>
          <a:xfrm>
            <a:off x="630289" y="2444221"/>
            <a:ext cx="1138543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err="1">
                <a:latin typeface="Barlow" panose="020B0604020202020204" charset="0"/>
              </a:rPr>
              <a:t>Điều</a:t>
            </a:r>
            <a:r>
              <a:rPr lang="en-US" sz="2400" b="1" dirty="0">
                <a:latin typeface="Barlow" panose="020B0604020202020204" charset="0"/>
              </a:rPr>
              <a:t> </a:t>
            </a:r>
            <a:r>
              <a:rPr lang="en-US" sz="2400" b="1" dirty="0" err="1">
                <a:latin typeface="Barlow" panose="020B0604020202020204" charset="0"/>
              </a:rPr>
              <a:t>trị</a:t>
            </a:r>
            <a:r>
              <a:rPr lang="en-US" sz="2400" b="1" dirty="0">
                <a:latin typeface="Barlow" panose="020B0604020202020204" charset="0"/>
              </a:rPr>
              <a:t> </a:t>
            </a:r>
            <a:r>
              <a:rPr lang="en-US" sz="2400" b="1" dirty="0" err="1">
                <a:latin typeface="Barlow" panose="020B0604020202020204" charset="0"/>
              </a:rPr>
              <a:t>viêm</a:t>
            </a:r>
            <a:r>
              <a:rPr lang="en-US" sz="2400" b="1" dirty="0">
                <a:latin typeface="Barlow" panose="020B0604020202020204" charset="0"/>
              </a:rPr>
              <a:t> </a:t>
            </a:r>
            <a:r>
              <a:rPr lang="en-US" sz="2400" b="1" dirty="0" err="1">
                <a:latin typeface="Barlow" panose="020B0604020202020204" charset="0"/>
              </a:rPr>
              <a:t>đường</a:t>
            </a:r>
            <a:r>
              <a:rPr lang="en-US" sz="2400" b="1" dirty="0">
                <a:latin typeface="Barlow" panose="020B0604020202020204" charset="0"/>
              </a:rPr>
              <a:t> </a:t>
            </a:r>
            <a:r>
              <a:rPr lang="en-US" sz="2400" b="1" dirty="0" err="1">
                <a:latin typeface="Barlow" panose="020B0604020202020204" charset="0"/>
              </a:rPr>
              <a:t>mật</a:t>
            </a:r>
            <a:r>
              <a:rPr lang="en-US" sz="2400" b="1" dirty="0">
                <a:latin typeface="Barlow" panose="020B0604020202020204" charset="0"/>
              </a:rPr>
              <a:t> </a:t>
            </a:r>
            <a:r>
              <a:rPr lang="en-US" sz="2400" b="1" dirty="0" err="1">
                <a:latin typeface="Barlow" panose="020B0604020202020204" charset="0"/>
              </a:rPr>
              <a:t>cấp</a:t>
            </a:r>
            <a:r>
              <a:rPr lang="en-US" sz="2400" b="1" dirty="0">
                <a:latin typeface="Barlow" panose="020B0604020202020204" charset="0"/>
              </a:rPr>
              <a:t> grade I </a:t>
            </a:r>
            <a:r>
              <a:rPr lang="en-US" sz="2400" b="1" dirty="0" err="1">
                <a:latin typeface="Barlow" panose="020B0604020202020204" charset="0"/>
              </a:rPr>
              <a:t>theo</a:t>
            </a:r>
            <a:r>
              <a:rPr lang="en-US" sz="2400" b="1" dirty="0">
                <a:latin typeface="Barlow" panose="020B0604020202020204" charset="0"/>
              </a:rPr>
              <a:t> Tokyo Guidelines 2018​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" panose="020B0604020202020204" charset="0"/>
              </a:rPr>
              <a:t>Điều</a:t>
            </a:r>
            <a:r>
              <a:rPr lang="en-US" sz="2400" dirty="0">
                <a:latin typeface="Barlow" panose="020B0604020202020204" charset="0"/>
              </a:rPr>
              <a:t> </a:t>
            </a:r>
            <a:r>
              <a:rPr lang="en-US" sz="2400" dirty="0" err="1">
                <a:latin typeface="Barlow" panose="020B0604020202020204" charset="0"/>
              </a:rPr>
              <a:t>trị</a:t>
            </a:r>
            <a:r>
              <a:rPr lang="en-US" sz="2400" dirty="0">
                <a:latin typeface="Barlow" panose="020B0604020202020204" charset="0"/>
              </a:rPr>
              <a:t> </a:t>
            </a:r>
            <a:r>
              <a:rPr lang="en-US" sz="2400" dirty="0" err="1">
                <a:latin typeface="Barlow" panose="020B0604020202020204" charset="0"/>
              </a:rPr>
              <a:t>nguyên</a:t>
            </a:r>
            <a:r>
              <a:rPr lang="en-US" sz="2400" dirty="0">
                <a:latin typeface="Barlow" panose="020B0604020202020204" charset="0"/>
              </a:rPr>
              <a:t> </a:t>
            </a:r>
            <a:r>
              <a:rPr lang="en-US" sz="2400" dirty="0" err="1">
                <a:latin typeface="Barlow" panose="020B0604020202020204" charset="0"/>
              </a:rPr>
              <a:t>nhân</a:t>
            </a:r>
            <a:r>
              <a:rPr lang="en-US" sz="2400" dirty="0">
                <a:latin typeface="Barlow" panose="020B0604020202020204" charset="0"/>
              </a:rPr>
              <a:t>: </a:t>
            </a:r>
            <a:r>
              <a:rPr lang="en-US" sz="2400" dirty="0" err="1">
                <a:latin typeface="Barlow" panose="020B0604020202020204" charset="0"/>
              </a:rPr>
              <a:t>sỏi</a:t>
            </a:r>
            <a:r>
              <a:rPr lang="en-US" sz="2400" dirty="0">
                <a:latin typeface="Barlow" panose="020B0604020202020204" charset="0"/>
              </a:rPr>
              <a:t> OMC </a:t>
            </a:r>
            <a:r>
              <a:rPr lang="en-US" sz="2400" dirty="0" smtClean="0">
                <a:latin typeface="Barlow" panose="020B0604020202020204" charset="0"/>
              </a:rPr>
              <a:t>​+ </a:t>
            </a:r>
            <a:r>
              <a:rPr lang="en-US" sz="2400" dirty="0" err="1" smtClean="0">
                <a:latin typeface="Barlow" panose="020B0604020202020204" charset="0"/>
              </a:rPr>
              <a:t>sỏi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túi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mật</a:t>
            </a:r>
            <a:endParaRPr lang="en-US" sz="2400" dirty="0">
              <a:latin typeface="Barlow" panose="020B060402020202020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Barlow" panose="020B0604020202020204" charset="0"/>
              </a:rPr>
              <a:t>	=&gt; PTNS </a:t>
            </a:r>
            <a:r>
              <a:rPr lang="en-US" sz="2400" dirty="0" err="1" smtClean="0">
                <a:latin typeface="Barlow" panose="020B0604020202020204" charset="0"/>
              </a:rPr>
              <a:t>cắt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túi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mật</a:t>
            </a:r>
            <a:r>
              <a:rPr lang="en-US" sz="2400" dirty="0" smtClean="0">
                <a:latin typeface="Barlow" panose="020B0604020202020204" charset="0"/>
              </a:rPr>
              <a:t> + </a:t>
            </a:r>
            <a:r>
              <a:rPr lang="en-US" sz="2400" dirty="0" err="1" smtClean="0">
                <a:latin typeface="Barlow" panose="020B0604020202020204" charset="0"/>
              </a:rPr>
              <a:t>lấy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sỏi</a:t>
            </a:r>
            <a:r>
              <a:rPr lang="en-US" sz="2400" dirty="0" smtClean="0">
                <a:latin typeface="Barlow" panose="020B0604020202020204" charset="0"/>
              </a:rPr>
              <a:t> OMC qua </a:t>
            </a:r>
            <a:r>
              <a:rPr lang="en-US" sz="2400" dirty="0" err="1" smtClean="0">
                <a:latin typeface="Barlow" panose="020B0604020202020204" charset="0"/>
              </a:rPr>
              <a:t>ống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túi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 smtClean="0">
                <a:latin typeface="Barlow" panose="020B0604020202020204" charset="0"/>
              </a:rPr>
              <a:t>mật</a:t>
            </a:r>
            <a:endParaRPr lang="en-US" sz="2400" dirty="0">
              <a:latin typeface="Barlow" panose="020B060402020202020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" panose="020B0604020202020204" charset="0"/>
              </a:rPr>
              <a:t>Kháng</a:t>
            </a:r>
            <a:r>
              <a:rPr lang="en-US" sz="2400" dirty="0">
                <a:latin typeface="Barlow" panose="020B0604020202020204" charset="0"/>
              </a:rPr>
              <a:t> </a:t>
            </a:r>
            <a:r>
              <a:rPr lang="en-US" sz="2400" dirty="0" err="1">
                <a:latin typeface="Barlow" panose="020B0604020202020204" charset="0"/>
              </a:rPr>
              <a:t>sinh</a:t>
            </a:r>
            <a:r>
              <a:rPr lang="en-US" sz="2400" dirty="0">
                <a:latin typeface="Barlow" panose="020B0604020202020204" charset="0"/>
              </a:rPr>
              <a:t>:​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Barlow" panose="020B0604020202020204" charset="0"/>
              </a:rPr>
              <a:t>	</a:t>
            </a:r>
            <a:r>
              <a:rPr lang="en-US" sz="2400" dirty="0" err="1" smtClean="0">
                <a:latin typeface="Barlow" panose="020B0604020202020204" charset="0"/>
              </a:rPr>
              <a:t>Cefoperazone</a:t>
            </a:r>
            <a:r>
              <a:rPr lang="en-US" sz="2400" dirty="0" smtClean="0">
                <a:latin typeface="Barlow" panose="020B0604020202020204" charset="0"/>
              </a:rPr>
              <a:t>/</a:t>
            </a:r>
            <a:r>
              <a:rPr lang="en-US" sz="2400" dirty="0" err="1" smtClean="0">
                <a:latin typeface="Barlow" panose="020B0604020202020204" charset="0"/>
              </a:rPr>
              <a:t>sulbactam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>
                <a:latin typeface="Barlow" panose="020B0604020202020204" charset="0"/>
              </a:rPr>
              <a:t>(</a:t>
            </a:r>
            <a:r>
              <a:rPr lang="en-US" sz="2400" dirty="0" err="1">
                <a:latin typeface="Barlow" panose="020B0604020202020204" charset="0"/>
              </a:rPr>
              <a:t>Bacsulfo</a:t>
            </a:r>
            <a:r>
              <a:rPr lang="en-US" sz="2400" dirty="0">
                <a:latin typeface="Barlow" panose="020B0604020202020204" charset="0"/>
              </a:rPr>
              <a:t>)​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Barlow" panose="020B0604020202020204" charset="0"/>
              </a:rPr>
              <a:t>	</a:t>
            </a:r>
            <a:r>
              <a:rPr lang="en-US" sz="2400" dirty="0" err="1" smtClean="0">
                <a:latin typeface="Barlow" panose="020B0604020202020204" charset="0"/>
              </a:rPr>
              <a:t>Thời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err="1">
                <a:latin typeface="Barlow" panose="020B0604020202020204" charset="0"/>
              </a:rPr>
              <a:t>gian</a:t>
            </a:r>
            <a:r>
              <a:rPr lang="en-US" sz="2400" dirty="0">
                <a:latin typeface="Barlow" panose="020B0604020202020204" charset="0"/>
              </a:rPr>
              <a:t> 4-7 </a:t>
            </a:r>
            <a:r>
              <a:rPr lang="en-US" sz="2400" dirty="0" err="1">
                <a:latin typeface="Barlow" panose="020B0604020202020204" charset="0"/>
              </a:rPr>
              <a:t>ngày</a:t>
            </a:r>
            <a:endParaRPr lang="en-US" sz="2400" dirty="0">
              <a:latin typeface="Barlow" panose="020B0604020202020204" charset="0"/>
            </a:endParaRPr>
          </a:p>
        </p:txBody>
      </p:sp>
      <p:pic>
        <p:nvPicPr>
          <p:cNvPr id="242" name="Google Shape;242;g20ff8df0f3c_9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916" y="-473435"/>
            <a:ext cx="1716741" cy="2861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A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278" name="Google Shape;278;p28"/>
          <p:cNvSpPr/>
          <p:nvPr/>
        </p:nvSpPr>
        <p:spPr>
          <a:xfrm>
            <a:off x="4512913" y="2104254"/>
            <a:ext cx="3352800" cy="3073387"/>
          </a:xfrm>
          <a:prstGeom prst="round2DiagRect">
            <a:avLst>
              <a:gd name="adj1" fmla="val 19492"/>
              <a:gd name="adj2" fmla="val 0"/>
            </a:avLst>
          </a:prstGeom>
          <a:noFill/>
          <a:ln w="47625" cap="flat" cmpd="sng">
            <a:solidFill>
              <a:srgbClr val="6AE6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2244758" y="2338398"/>
            <a:ext cx="8124360" cy="264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55E68"/>
              </a:buClr>
              <a:buSzPts val="6800"/>
            </a:pPr>
            <a:r>
              <a:rPr lang="en-US" sz="4400" b="1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CẢM ƠN </a:t>
            </a:r>
            <a:r>
              <a:rPr lang="en-US" sz="4400" b="1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THẦY VÀ CÁC BẠN </a:t>
            </a:r>
          </a:p>
          <a:p>
            <a:pPr algn="ctr">
              <a:lnSpc>
                <a:spcPct val="90000"/>
              </a:lnSpc>
              <a:buClr>
                <a:srgbClr val="055E68"/>
              </a:buClr>
              <a:buSzPts val="6800"/>
            </a:pPr>
            <a:r>
              <a:rPr lang="en-US" sz="4400" b="1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ĐÃ</a:t>
            </a:r>
            <a:r>
              <a:rPr lang="en-US" sz="4400" b="1" dirty="0" smtClean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 LẮNG </a:t>
            </a:r>
            <a:r>
              <a:rPr lang="en-US" sz="4400" b="1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NGHE</a:t>
            </a:r>
            <a:endParaRPr lang="vi-VN" sz="4400" b="1" dirty="0">
              <a:solidFill>
                <a:srgbClr val="055E68"/>
              </a:solidFill>
              <a:latin typeface="Barlow Medium"/>
              <a:ea typeface="Barlow Medium"/>
              <a:cs typeface="Barlow Medium"/>
            </a:endParaRPr>
          </a:p>
        </p:txBody>
      </p:sp>
      <p:cxnSp>
        <p:nvCxnSpPr>
          <p:cNvPr id="280" name="Google Shape;280;p28"/>
          <p:cNvCxnSpPr/>
          <p:nvPr/>
        </p:nvCxnSpPr>
        <p:spPr>
          <a:xfrm>
            <a:off x="6278552" y="0"/>
            <a:ext cx="0" cy="21042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8"/>
          <p:cNvSpPr/>
          <p:nvPr/>
        </p:nvSpPr>
        <p:spPr>
          <a:xfrm>
            <a:off x="5848841" y="5780325"/>
            <a:ext cx="494317" cy="494317"/>
          </a:xfrm>
          <a:custGeom>
            <a:avLst/>
            <a:gdLst/>
            <a:ahLst/>
            <a:cxnLst/>
            <a:rect l="l" t="t" r="r" b="b"/>
            <a:pathLst>
              <a:path w="5829300" h="5829300" extrusionOk="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70951"/>
            <a:ext cx="3187083" cy="39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2173" y="1686260"/>
            <a:ext cx="2694733" cy="39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51" name="Google Shape;51;p3"/>
          <p:cNvSpPr txBox="1"/>
          <p:nvPr/>
        </p:nvSpPr>
        <p:spPr>
          <a:xfrm>
            <a:off x="0" y="2551837"/>
            <a:ext cx="1219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LÍ DO NHẬP VIỆN:</a:t>
            </a: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/>
            <a:r>
              <a:rPr lang="en-US" sz="28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VÀNG DA</a:t>
            </a: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838201" y="1554503"/>
            <a:ext cx="3751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BỆNH SỬ</a:t>
            </a:r>
            <a:endParaRPr sz="3600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825710" y="2200834"/>
            <a:ext cx="10720832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Cách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viện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10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ngày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BN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sốt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lạnh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run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rõ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nhiệt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độ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từng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cơn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mỗi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cơn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khoảng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1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giờ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thì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tự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hết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dùng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thuốc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đau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bụng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ho,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tiểu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gắt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buốt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Cách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viện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3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ngày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BN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vẫn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cảm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giác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sốt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lạnh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run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tương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tự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xuất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hiện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vàng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da =&gt;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cấp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</a:rPr>
              <a:t>cứu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</a:rPr>
              <a:t> BV ĐHYD TPHCM.</a:t>
            </a:r>
            <a:endParaRPr lang="en-US" sz="2000" dirty="0">
              <a:solidFill>
                <a:schemeClr val="dk1"/>
              </a:solidFill>
              <a:latin typeface="Barlow"/>
              <a:ea typeface="Barlow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quá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BN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ngực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khó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buồn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nôn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ăn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uống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kém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sụt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cân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tiểu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sậm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lượng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giảm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phân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đóng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khuôn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1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2FB589-1D5E-E950-7ED8-78CAF6B0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838201" y="1554503"/>
            <a:ext cx="3751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BỆNH SỬ</a:t>
            </a:r>
            <a:endParaRPr sz="3600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825710" y="2200834"/>
            <a:ext cx="10720832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Tình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trạng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lúc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nhập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viện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BN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tỉnh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tiếp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xúc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tốt</a:t>
            </a: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Sinh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hiệu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Mạch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 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66 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     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Huyết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áp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140/80 mmHg  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   </a:t>
            </a:r>
            <a:endParaRPr lang="en-US" sz="2000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Nhiệt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36.7 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C       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Nhịp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20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          SpO2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98%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kt</a:t>
            </a: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Kết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mạc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mắt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vàng</a:t>
            </a: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mềm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ấn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điểm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đau</a:t>
            </a: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2FB589-1D5E-E950-7ED8-78CAF6B0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65" name="Google Shape;65;p5"/>
          <p:cNvSpPr txBox="1"/>
          <p:nvPr/>
        </p:nvSpPr>
        <p:spPr>
          <a:xfrm>
            <a:off x="437082" y="1202317"/>
            <a:ext cx="513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TIỀN CĂN</a:t>
            </a:r>
            <a:endParaRPr sz="360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507929" y="781689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117133" y="1525482"/>
            <a:ext cx="11312273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Bản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thân</a:t>
            </a:r>
            <a:endParaRPr lang="en-US"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endParaRPr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từng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vàng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da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trước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đây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Chưa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từng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có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những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cơn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đau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bụng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vùng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thượng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vị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hạ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sườn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phải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.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vi-VN" sz="1800" b="0" i="0" u="none" strike="noStrike" cap="none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căn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hóa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THA, ĐTĐ,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khác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150000"/>
              </a:lnSpc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Ngoại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từng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phẫu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thuật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đây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từng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phát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hiện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sỏi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đây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457200" lvl="1">
              <a:lnSpc>
                <a:spcPct val="150000"/>
              </a:lnSpc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Thói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uống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rượu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bia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ít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thỉnh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thoảng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tiệc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tùng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uống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mỗi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khoảng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2-3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hút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thuốc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lá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Dị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ứng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Hiện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dùng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thuốc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gì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tại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nhà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đình</a:t>
            </a:r>
            <a:endParaRPr lang="en-US"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căn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ác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tính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hóa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74" name="Google Shape;74;p6"/>
          <p:cNvSpPr txBox="1"/>
          <p:nvPr/>
        </p:nvSpPr>
        <p:spPr>
          <a:xfrm>
            <a:off x="0" y="134074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KHÁM LÂM SÀNG</a:t>
            </a:r>
            <a:endParaRPr sz="360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468874" y="2302947"/>
            <a:ext cx="10608791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US" sz="2000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lang="en-US" sz="20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TỔNG </a:t>
            </a:r>
            <a:r>
              <a:rPr lang="en-US" sz="20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QUÁT</a:t>
            </a:r>
            <a:r>
              <a:rPr lang="en-US" sz="2000" b="1" dirty="0" smtClean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2000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nhân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tỉnh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tiếp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xúc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tốt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Sinh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hiệu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ổn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: 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Mạch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78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 lần/phút      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Huyết 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áp: 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20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0 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mmHg  </a:t>
            </a:r>
            <a:r>
              <a:rPr lang="vi-VN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   </a:t>
            </a:r>
            <a:endParaRPr lang="en-US" sz="2000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Nhiệt 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độ: 36.7 độ C      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Nhịp thở: 20 </a:t>
            </a:r>
            <a:r>
              <a:rPr lang="vi-VN" sz="2000" dirty="0" smtClean="0">
                <a:latin typeface="Barlow"/>
                <a:ea typeface="Barlow"/>
                <a:cs typeface="Barlow"/>
                <a:sym typeface="Barlow"/>
              </a:rPr>
              <a:t>lần/phút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	 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SpO2: 98% kt</a:t>
            </a: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Cân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nặng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66kg,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Chiều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cao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159cm =&gt; BMI = 26.1 kg/m2 =&gt;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Thể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trạng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béo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phì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I</a:t>
            </a:r>
            <a:endParaRPr lang="en-US" sz="2000" dirty="0">
              <a:latin typeface="Barlow"/>
              <a:ea typeface="Barlow"/>
              <a:cs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Da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kết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mạc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mắt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niêm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mạc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mắt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hồng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Hạch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ngoại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biên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sờ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chạm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xuất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huyết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dưới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da</a:t>
            </a:r>
            <a:endParaRPr lang="en-US" sz="2000" dirty="0">
              <a:latin typeface="Barlow"/>
              <a:ea typeface="Barlow"/>
              <a:cs typeface="Barlo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phù</a:t>
            </a:r>
            <a:endParaRPr lang="vi-VN" sz="20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83" name="Google Shape;83;p7"/>
          <p:cNvSpPr txBox="1"/>
          <p:nvPr/>
        </p:nvSpPr>
        <p:spPr>
          <a:xfrm>
            <a:off x="0" y="134074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KHÁM LÂM SÀNG</a:t>
            </a:r>
            <a:endParaRPr sz="360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558362" y="2447441"/>
            <a:ext cx="11437487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2. BỤNG</a:t>
            </a:r>
            <a:endParaRPr sz="20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50000"/>
              </a:lnSpc>
              <a:spcBef>
                <a:spcPts val="1800"/>
              </a:spcBef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Nhìn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Thành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cân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đối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di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động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đều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nhịp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tuần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hoàn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bàng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hệ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(-),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sẹo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mổ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cũ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Nghe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Âm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ruột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5 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âm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sắc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bình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thường</a:t>
            </a:r>
            <a:endParaRPr lang="en-US" sz="2000" b="0" i="0" u="none" strike="noStrike" cap="none" dirty="0" smtClean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Gõ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trong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khắp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bụng</a:t>
            </a:r>
            <a:endParaRPr lang="en-US" sz="20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mềm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ấn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điểm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đau</a:t>
            </a:r>
            <a:endParaRPr lang="en-US" sz="2000" dirty="0" smtClean="0"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lách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sờ</a:t>
            </a:r>
            <a:r>
              <a:rPr lang="en-US" sz="20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 smtClean="0">
                <a:latin typeface="Barlow"/>
                <a:ea typeface="Barlow"/>
                <a:cs typeface="Barlow"/>
                <a:sym typeface="Barlow"/>
              </a:rPr>
              <a:t>chạm</a:t>
            </a:r>
            <a:endParaRPr lang="en-US" sz="2000" b="0" i="0" u="none" strike="noStrike" cap="none" dirty="0" smtClean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20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. CÁC CƠ QUAN KHÁC: </a:t>
            </a:r>
            <a:endParaRPr sz="2000"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bất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thường</a:t>
            </a:r>
            <a:endParaRPr sz="20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91" name="Google Shape;91;p8"/>
          <p:cNvSpPr txBox="1"/>
          <p:nvPr/>
        </p:nvSpPr>
        <p:spPr>
          <a:xfrm>
            <a:off x="838201" y="1554503"/>
            <a:ext cx="40900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TÓM TẮT BỆNH ÁN</a:t>
            </a:r>
            <a:endParaRPr sz="32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6858847" y="1143741"/>
            <a:ext cx="435931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TRIỆU CHỨNG CƠ NĂNG</a:t>
            </a:r>
            <a:endParaRPr sz="25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6808881" y="1129750"/>
            <a:ext cx="518782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lạnh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run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Tiểu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sậm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vi-VN" sz="12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cxnSp>
        <p:nvCxnSpPr>
          <p:cNvPr id="95" name="Google Shape;95;p8"/>
          <p:cNvCxnSpPr/>
          <p:nvPr/>
        </p:nvCxnSpPr>
        <p:spPr>
          <a:xfrm>
            <a:off x="5893553" y="456314"/>
            <a:ext cx="0" cy="6265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8"/>
          <p:cNvSpPr txBox="1"/>
          <p:nvPr/>
        </p:nvSpPr>
        <p:spPr>
          <a:xfrm>
            <a:off x="838201" y="2533731"/>
            <a:ext cx="4555087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nhân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59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tuổi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nhập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viện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vì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lạnh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run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da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10 </a:t>
            </a:r>
            <a:r>
              <a:rPr lang="en-US" sz="25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</a:t>
            </a:r>
            <a:r>
              <a:rPr lang="en-US" sz="25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qua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hỏi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thăm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khám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2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6858845" y="2960844"/>
            <a:ext cx="385255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TRIỆU CHỨNG THỰC THỂ</a:t>
            </a:r>
            <a:endParaRPr sz="25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6858845" y="4472775"/>
            <a:ext cx="385255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TIỀN CĂN</a:t>
            </a:r>
            <a:endParaRPr sz="25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6858845" y="4924865"/>
            <a:ext cx="443130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lý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ngoại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6858845" y="3451889"/>
            <a:ext cx="39286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8262C"/>
              </a:buClr>
              <a:buSzPts val="1800"/>
              <a:buFont typeface="Barlow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Da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vàng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kết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mạc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mắt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vàng</a:t>
            </a:r>
            <a:endParaRPr lang="en-US" sz="1800" dirty="0" smtClean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285750" indent="-285750">
              <a:lnSpc>
                <a:spcPct val="150000"/>
              </a:lnSpc>
              <a:buClr>
                <a:srgbClr val="28262C"/>
              </a:buClr>
              <a:buSzPts val="1800"/>
              <a:buFont typeface="Barlow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Bụng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mềm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ấn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không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điểm</a:t>
            </a:r>
            <a:r>
              <a:rPr lang="en-US" sz="1800" dirty="0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đau</a:t>
            </a:r>
            <a:endParaRPr lang="vi-VN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linical Case Report">
      <a:dk1>
        <a:srgbClr val="28262C"/>
      </a:dk1>
      <a:lt1>
        <a:srgbClr val="F7F9F9"/>
      </a:lt1>
      <a:dk2>
        <a:srgbClr val="2364AA"/>
      </a:dk2>
      <a:lt2>
        <a:srgbClr val="F7F9F9"/>
      </a:lt2>
      <a:accent1>
        <a:srgbClr val="17CBD8"/>
      </a:accent1>
      <a:accent2>
        <a:srgbClr val="2364AA"/>
      </a:accent2>
      <a:accent3>
        <a:srgbClr val="998FC7"/>
      </a:accent3>
      <a:accent4>
        <a:srgbClr val="71A9F7"/>
      </a:accent4>
      <a:accent5>
        <a:srgbClr val="087E8B"/>
      </a:accent5>
      <a:accent6>
        <a:srgbClr val="FF595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687</Words>
  <Application>Microsoft Office PowerPoint</Application>
  <PresentationFormat>Widescreen</PresentationFormat>
  <Paragraphs>205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Century Gothic</vt:lpstr>
      <vt:lpstr>Barlow Medium</vt:lpstr>
      <vt:lpstr>Symbol</vt:lpstr>
      <vt:lpstr>MS PGothic</vt:lpstr>
      <vt:lpstr>Arial</vt:lpstr>
      <vt:lpstr>Barlow</vt:lpstr>
      <vt:lpstr>Calibri</vt:lpstr>
      <vt:lpstr>Times New Roman</vt:lpstr>
      <vt:lpstr>Tema de Office</vt:lpstr>
      <vt:lpstr>BỆNH ÁN  NGOẠI KHOA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U GAN</dc:title>
  <dc:creator>Microsoft Office User</dc:creator>
  <cp:lastModifiedBy>Admin</cp:lastModifiedBy>
  <cp:revision>26</cp:revision>
  <dcterms:created xsi:type="dcterms:W3CDTF">2020-01-12T10:22:03Z</dcterms:created>
  <dcterms:modified xsi:type="dcterms:W3CDTF">2023-03-13T02:11:37Z</dcterms:modified>
</cp:coreProperties>
</file>