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85" r:id="rId5"/>
    <p:sldId id="262" r:id="rId6"/>
    <p:sldId id="295" r:id="rId7"/>
    <p:sldId id="263" r:id="rId8"/>
    <p:sldId id="264" r:id="rId9"/>
    <p:sldId id="298" r:id="rId10"/>
    <p:sldId id="265" r:id="rId11"/>
    <p:sldId id="266" r:id="rId12"/>
    <p:sldId id="267" r:id="rId13"/>
    <p:sldId id="269" r:id="rId14"/>
    <p:sldId id="271" r:id="rId15"/>
    <p:sldId id="270" r:id="rId16"/>
    <p:sldId id="283" r:id="rId17"/>
    <p:sldId id="280" r:id="rId18"/>
    <p:sldId id="281" r:id="rId19"/>
    <p:sldId id="296" r:id="rId20"/>
    <p:sldId id="29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6699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DEE"/>
          </a:solidFill>
        </a:fill>
      </a:tcStyle>
    </a:wholeTbl>
    <a:band2H>
      <a:tcTxStyle/>
      <a:tcStyle>
        <a:tcBdr/>
        <a:fill>
          <a:solidFill>
            <a:srgbClr val="FCFEF7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FF3F6"/>
          </a:solidFill>
        </a:fill>
      </a:tcStyle>
    </a:wholeTbl>
    <a:band2H>
      <a:tcTxStyle/>
      <a:tcStyle>
        <a:tcBdr/>
        <a:fill>
          <a:solidFill>
            <a:srgbClr val="F7F9FA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AEF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6699"/>
              </a:solidFill>
              <a:prstDash val="solid"/>
              <a:round/>
            </a:ln>
          </a:top>
          <a:bottom>
            <a:ln w="254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6699"/>
              </a:solidFill>
              <a:prstDash val="solid"/>
              <a:round/>
            </a:ln>
          </a:top>
          <a:bottom>
            <a:ln w="254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2DD"/>
          </a:solidFill>
        </a:fill>
      </a:tcStyle>
    </a:wholeTbl>
    <a:band2H>
      <a:tcTxStyle/>
      <a:tcStyle>
        <a:tcBdr/>
        <a:fill>
          <a:solidFill>
            <a:srgbClr val="E6EA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6699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6699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669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12700" cap="flat">
              <a:solidFill>
                <a:srgbClr val="006699"/>
              </a:solidFill>
              <a:prstDash val="solid"/>
              <a:round/>
            </a:ln>
          </a:top>
          <a:bottom>
            <a:ln w="127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solidFill>
            <a:srgbClr val="006699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12700" cap="flat">
              <a:solidFill>
                <a:srgbClr val="006699"/>
              </a:solidFill>
              <a:prstDash val="solid"/>
              <a:round/>
            </a:ln>
          </a:top>
          <a:bottom>
            <a:ln w="127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solidFill>
            <a:srgbClr val="006699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50800" cap="flat">
              <a:solidFill>
                <a:srgbClr val="006699"/>
              </a:solidFill>
              <a:prstDash val="solid"/>
              <a:round/>
            </a:ln>
          </a:top>
          <a:bottom>
            <a:ln w="127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12700" cap="flat">
              <a:solidFill>
                <a:srgbClr val="006699"/>
              </a:solidFill>
              <a:prstDash val="solid"/>
              <a:round/>
            </a:ln>
          </a:top>
          <a:bottom>
            <a:ln w="254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26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 - Y17" userId="8a2f91e4-1e13-4673-a88c-a1a9aa4f0135" providerId="ADAL" clId="{E436FDA6-AA49-4B1E-A20A-1BD1A99DFDA5}"/>
    <pc:docChg chg="custSel modSld">
      <pc:chgData name="Thien Nguyen - Y17" userId="8a2f91e4-1e13-4673-a88c-a1a9aa4f0135" providerId="ADAL" clId="{E436FDA6-AA49-4B1E-A20A-1BD1A99DFDA5}" dt="2023-04-17T14:45:52.429" v="0" actId="478"/>
      <pc:docMkLst>
        <pc:docMk/>
      </pc:docMkLst>
      <pc:sldChg chg="addSp delSp modSp mod">
        <pc:chgData name="Thien Nguyen - Y17" userId="8a2f91e4-1e13-4673-a88c-a1a9aa4f0135" providerId="ADAL" clId="{E436FDA6-AA49-4B1E-A20A-1BD1A99DFDA5}" dt="2023-04-17T14:45:52.429" v="0" actId="478"/>
        <pc:sldMkLst>
          <pc:docMk/>
          <pc:sldMk cId="0" sldId="256"/>
        </pc:sldMkLst>
        <pc:spChg chg="add mod">
          <ac:chgData name="Thien Nguyen - Y17" userId="8a2f91e4-1e13-4673-a88c-a1a9aa4f0135" providerId="ADAL" clId="{E436FDA6-AA49-4B1E-A20A-1BD1A99DFDA5}" dt="2023-04-17T14:45:52.429" v="0" actId="478"/>
          <ac:spMkLst>
            <pc:docMk/>
            <pc:sldMk cId="0" sldId="256"/>
            <ac:spMk id="3" creationId="{A90183D9-9CE0-CA9A-62A9-91E8E993DB8C}"/>
          </ac:spMkLst>
        </pc:spChg>
        <pc:spChg chg="del">
          <ac:chgData name="Thien Nguyen - Y17" userId="8a2f91e4-1e13-4673-a88c-a1a9aa4f0135" providerId="ADAL" clId="{E436FDA6-AA49-4B1E-A20A-1BD1A99DFDA5}" dt="2023-04-17T14:45:52.429" v="0" actId="478"/>
          <ac:spMkLst>
            <pc:docMk/>
            <pc:sldMk cId="0" sldId="256"/>
            <ac:spMk id="188" creationId="{00000000-0000-0000-0000-000000000000}"/>
          </ac:spMkLst>
        </pc:spChg>
      </pc:sldChg>
    </pc:docChg>
  </pc:docChgLst>
  <pc:docChgLst>
    <pc:chgData name="Vinh Dang - Y17" userId="S::dbvinh.y17@ump.edu.vn::b2c68510-bd22-48f1-927f-6d6552d05daa" providerId="AD" clId="Web-{17E76ED0-FC23-417E-35E1-1762F841EB97}"/>
    <pc:docChg chg="modSld">
      <pc:chgData name="Vinh Dang - Y17" userId="S::dbvinh.y17@ump.edu.vn::b2c68510-bd22-48f1-927f-6d6552d05daa" providerId="AD" clId="Web-{17E76ED0-FC23-417E-35E1-1762F841EB97}" dt="2023-03-14T16:04:04.485" v="5" actId="20577"/>
      <pc:docMkLst>
        <pc:docMk/>
      </pc:docMkLst>
      <pc:sldChg chg="modSp">
        <pc:chgData name="Vinh Dang - Y17" userId="S::dbvinh.y17@ump.edu.vn::b2c68510-bd22-48f1-927f-6d6552d05daa" providerId="AD" clId="Web-{17E76ED0-FC23-417E-35E1-1762F841EB97}" dt="2023-03-14T16:04:04.485" v="5" actId="20577"/>
        <pc:sldMkLst>
          <pc:docMk/>
          <pc:sldMk cId="0" sldId="267"/>
        </pc:sldMkLst>
        <pc:spChg chg="mod">
          <ac:chgData name="Vinh Dang - Y17" userId="S::dbvinh.y17@ump.edu.vn::b2c68510-bd22-48f1-927f-6d6552d05daa" providerId="AD" clId="Web-{17E76ED0-FC23-417E-35E1-1762F841EB97}" dt="2023-03-14T16:04:04.485" v="5" actId="20577"/>
          <ac:spMkLst>
            <pc:docMk/>
            <pc:sldMk cId="0" sldId="267"/>
            <ac:spMk id="2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1pPr>
    <a:lvl2pPr indent="2286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2pPr>
    <a:lvl3pPr indent="4572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3pPr>
    <a:lvl4pPr indent="6858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4pPr>
    <a:lvl5pPr indent="9144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5pPr>
    <a:lvl6pPr indent="11430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6pPr>
    <a:lvl7pPr indent="13716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7pPr>
    <a:lvl8pPr indent="16002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8pPr>
    <a:lvl9pPr indent="18288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828800" y="2755900"/>
            <a:ext cx="9499600" cy="8255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600" b="1">
                <a:solidFill>
                  <a:srgbClr val="59595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23733" y="3657600"/>
            <a:ext cx="8263467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SzTx/>
              <a:buNone/>
              <a:defRPr>
                <a:solidFill>
                  <a:srgbClr val="7F7F7F"/>
                </a:solidFill>
              </a:defRPr>
            </a:lvl1pPr>
            <a:lvl2pPr algn="r">
              <a:defRPr>
                <a:solidFill>
                  <a:srgbClr val="7F7F7F"/>
                </a:solidFill>
              </a:defRPr>
            </a:lvl2pPr>
            <a:lvl3pPr algn="r">
              <a:defRPr>
                <a:solidFill>
                  <a:srgbClr val="7F7F7F"/>
                </a:solidFill>
              </a:defRPr>
            </a:lvl3pPr>
            <a:lvl4pPr algn="r">
              <a:defRPr>
                <a:solidFill>
                  <a:srgbClr val="7F7F7F"/>
                </a:solidFill>
              </a:defRPr>
            </a:lvl4pPr>
            <a:lvl5pPr algn="r">
              <a:defRPr>
                <a:solidFill>
                  <a:srgbClr val="7F7F7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0459" y="6396037"/>
            <a:ext cx="281941" cy="287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Nội dung Cấp Một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95" name="Rectangle 7"/>
          <p:cNvGrpSpPr/>
          <p:nvPr/>
        </p:nvGrpSpPr>
        <p:grpSpPr>
          <a:xfrm>
            <a:off x="837497" y="1689694"/>
            <a:ext cx="10516396" cy="60996"/>
            <a:chOff x="-76" y="0"/>
            <a:chExt cx="10516395" cy="60994"/>
          </a:xfrm>
        </p:grpSpPr>
        <p:sp>
          <p:nvSpPr>
            <p:cNvPr id="93" name="Hình"/>
            <p:cNvSpPr/>
            <p:nvPr/>
          </p:nvSpPr>
          <p:spPr>
            <a:xfrm>
              <a:off x="-77" y="144"/>
              <a:ext cx="10516180" cy="6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270" extrusionOk="0">
                  <a:moveTo>
                    <a:pt x="1" y="4713"/>
                  </a:moveTo>
                  <a:cubicBezTo>
                    <a:pt x="475" y="8082"/>
                    <a:pt x="684" y="9733"/>
                    <a:pt x="1135" y="4713"/>
                  </a:cubicBezTo>
                  <a:cubicBezTo>
                    <a:pt x="1586" y="-307"/>
                    <a:pt x="1566" y="1349"/>
                    <a:pt x="1837" y="4713"/>
                  </a:cubicBezTo>
                  <a:cubicBezTo>
                    <a:pt x="2108" y="8078"/>
                    <a:pt x="2962" y="1076"/>
                    <a:pt x="3619" y="4713"/>
                  </a:cubicBezTo>
                  <a:cubicBezTo>
                    <a:pt x="4276" y="8350"/>
                    <a:pt x="4338" y="6421"/>
                    <a:pt x="4753" y="4713"/>
                  </a:cubicBezTo>
                  <a:cubicBezTo>
                    <a:pt x="5167" y="3005"/>
                    <a:pt x="5636" y="526"/>
                    <a:pt x="5886" y="4713"/>
                  </a:cubicBezTo>
                  <a:cubicBezTo>
                    <a:pt x="6137" y="8901"/>
                    <a:pt x="6872" y="6640"/>
                    <a:pt x="7668" y="4713"/>
                  </a:cubicBezTo>
                  <a:cubicBezTo>
                    <a:pt x="8465" y="2787"/>
                    <a:pt x="8235" y="3972"/>
                    <a:pt x="8586" y="4713"/>
                  </a:cubicBezTo>
                  <a:cubicBezTo>
                    <a:pt x="8937" y="5455"/>
                    <a:pt x="9726" y="8824"/>
                    <a:pt x="10368" y="4713"/>
                  </a:cubicBezTo>
                  <a:cubicBezTo>
                    <a:pt x="11010" y="603"/>
                    <a:pt x="11630" y="542"/>
                    <a:pt x="12150" y="4713"/>
                  </a:cubicBezTo>
                  <a:cubicBezTo>
                    <a:pt x="12669" y="8885"/>
                    <a:pt x="12958" y="11836"/>
                    <a:pt x="13499" y="4713"/>
                  </a:cubicBezTo>
                  <a:cubicBezTo>
                    <a:pt x="14041" y="-2409"/>
                    <a:pt x="14599" y="2454"/>
                    <a:pt x="15281" y="4713"/>
                  </a:cubicBezTo>
                  <a:cubicBezTo>
                    <a:pt x="15964" y="6973"/>
                    <a:pt x="16111" y="2578"/>
                    <a:pt x="16415" y="4713"/>
                  </a:cubicBezTo>
                  <a:cubicBezTo>
                    <a:pt x="16719" y="6848"/>
                    <a:pt x="17027" y="-36"/>
                    <a:pt x="17549" y="4713"/>
                  </a:cubicBezTo>
                  <a:cubicBezTo>
                    <a:pt x="18071" y="9463"/>
                    <a:pt x="18474" y="11654"/>
                    <a:pt x="19115" y="4713"/>
                  </a:cubicBezTo>
                  <a:cubicBezTo>
                    <a:pt x="19756" y="-2227"/>
                    <a:pt x="20004" y="-880"/>
                    <a:pt x="20249" y="4713"/>
                  </a:cubicBezTo>
                  <a:cubicBezTo>
                    <a:pt x="20493" y="10307"/>
                    <a:pt x="21300" y="3758"/>
                    <a:pt x="21598" y="4713"/>
                  </a:cubicBezTo>
                  <a:cubicBezTo>
                    <a:pt x="21598" y="6074"/>
                    <a:pt x="21599" y="9260"/>
                    <a:pt x="21598" y="11151"/>
                  </a:cubicBezTo>
                  <a:cubicBezTo>
                    <a:pt x="21165" y="14642"/>
                    <a:pt x="20682" y="5496"/>
                    <a:pt x="20033" y="11151"/>
                  </a:cubicBezTo>
                  <a:cubicBezTo>
                    <a:pt x="19383" y="16806"/>
                    <a:pt x="19489" y="10311"/>
                    <a:pt x="19331" y="11151"/>
                  </a:cubicBezTo>
                  <a:cubicBezTo>
                    <a:pt x="19173" y="11991"/>
                    <a:pt x="18863" y="15064"/>
                    <a:pt x="18413" y="11151"/>
                  </a:cubicBezTo>
                  <a:cubicBezTo>
                    <a:pt x="17963" y="7238"/>
                    <a:pt x="17005" y="19191"/>
                    <a:pt x="16631" y="11151"/>
                  </a:cubicBezTo>
                  <a:cubicBezTo>
                    <a:pt x="16257" y="3111"/>
                    <a:pt x="15628" y="18690"/>
                    <a:pt x="15281" y="11151"/>
                  </a:cubicBezTo>
                  <a:cubicBezTo>
                    <a:pt x="14934" y="3612"/>
                    <a:pt x="14695" y="11056"/>
                    <a:pt x="14363" y="11151"/>
                  </a:cubicBezTo>
                  <a:cubicBezTo>
                    <a:pt x="14031" y="11246"/>
                    <a:pt x="13427" y="16722"/>
                    <a:pt x="13014" y="11151"/>
                  </a:cubicBezTo>
                  <a:cubicBezTo>
                    <a:pt x="12600" y="5579"/>
                    <a:pt x="12525" y="7311"/>
                    <a:pt x="12312" y="11151"/>
                  </a:cubicBezTo>
                  <a:cubicBezTo>
                    <a:pt x="12098" y="14991"/>
                    <a:pt x="11901" y="12715"/>
                    <a:pt x="11610" y="11151"/>
                  </a:cubicBezTo>
                  <a:cubicBezTo>
                    <a:pt x="11319" y="9587"/>
                    <a:pt x="10616" y="3857"/>
                    <a:pt x="10260" y="11151"/>
                  </a:cubicBezTo>
                  <a:cubicBezTo>
                    <a:pt x="9904" y="18445"/>
                    <a:pt x="9560" y="9726"/>
                    <a:pt x="9342" y="11151"/>
                  </a:cubicBezTo>
                  <a:cubicBezTo>
                    <a:pt x="9124" y="12575"/>
                    <a:pt x="8532" y="12463"/>
                    <a:pt x="7776" y="11151"/>
                  </a:cubicBezTo>
                  <a:cubicBezTo>
                    <a:pt x="7021" y="9839"/>
                    <a:pt x="7282" y="11716"/>
                    <a:pt x="6858" y="11151"/>
                  </a:cubicBezTo>
                  <a:cubicBezTo>
                    <a:pt x="6435" y="10586"/>
                    <a:pt x="5715" y="15496"/>
                    <a:pt x="5293" y="11151"/>
                  </a:cubicBezTo>
                  <a:cubicBezTo>
                    <a:pt x="4870" y="6806"/>
                    <a:pt x="4822" y="8029"/>
                    <a:pt x="4591" y="11151"/>
                  </a:cubicBezTo>
                  <a:cubicBezTo>
                    <a:pt x="4359" y="14273"/>
                    <a:pt x="3669" y="16231"/>
                    <a:pt x="3025" y="11151"/>
                  </a:cubicBezTo>
                  <a:cubicBezTo>
                    <a:pt x="2381" y="6070"/>
                    <a:pt x="2474" y="13616"/>
                    <a:pt x="2107" y="11151"/>
                  </a:cubicBezTo>
                  <a:cubicBezTo>
                    <a:pt x="1740" y="8686"/>
                    <a:pt x="1740" y="8936"/>
                    <a:pt x="1405" y="11151"/>
                  </a:cubicBezTo>
                  <a:cubicBezTo>
                    <a:pt x="1070" y="13365"/>
                    <a:pt x="660" y="15667"/>
                    <a:pt x="1" y="11151"/>
                  </a:cubicBezTo>
                  <a:cubicBezTo>
                    <a:pt x="0" y="9374"/>
                    <a:pt x="-1" y="7406"/>
                    <a:pt x="1" y="4713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94" name="Hình"/>
            <p:cNvSpPr/>
            <p:nvPr/>
          </p:nvSpPr>
          <p:spPr>
            <a:xfrm>
              <a:off x="625" y="-1"/>
              <a:ext cx="10515694" cy="6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169" extrusionOk="0">
                  <a:moveTo>
                    <a:pt x="0" y="5032"/>
                  </a:moveTo>
                  <a:cubicBezTo>
                    <a:pt x="246" y="1465"/>
                    <a:pt x="520" y="3146"/>
                    <a:pt x="918" y="5032"/>
                  </a:cubicBezTo>
                  <a:cubicBezTo>
                    <a:pt x="1316" y="6918"/>
                    <a:pt x="1728" y="3275"/>
                    <a:pt x="2268" y="5032"/>
                  </a:cubicBezTo>
                  <a:cubicBezTo>
                    <a:pt x="2808" y="6790"/>
                    <a:pt x="3072" y="5344"/>
                    <a:pt x="3834" y="5032"/>
                  </a:cubicBezTo>
                  <a:cubicBezTo>
                    <a:pt x="4596" y="4720"/>
                    <a:pt x="4198" y="8018"/>
                    <a:pt x="4536" y="5032"/>
                  </a:cubicBezTo>
                  <a:cubicBezTo>
                    <a:pt x="4874" y="2047"/>
                    <a:pt x="4970" y="7491"/>
                    <a:pt x="5238" y="5032"/>
                  </a:cubicBezTo>
                  <a:cubicBezTo>
                    <a:pt x="5506" y="2573"/>
                    <a:pt x="6364" y="5984"/>
                    <a:pt x="7020" y="5032"/>
                  </a:cubicBezTo>
                  <a:cubicBezTo>
                    <a:pt x="7676" y="4081"/>
                    <a:pt x="8044" y="3482"/>
                    <a:pt x="8370" y="5032"/>
                  </a:cubicBezTo>
                  <a:cubicBezTo>
                    <a:pt x="8696" y="6583"/>
                    <a:pt x="8790" y="6440"/>
                    <a:pt x="9072" y="5032"/>
                  </a:cubicBezTo>
                  <a:cubicBezTo>
                    <a:pt x="9354" y="3624"/>
                    <a:pt x="10097" y="11504"/>
                    <a:pt x="10422" y="5032"/>
                  </a:cubicBezTo>
                  <a:cubicBezTo>
                    <a:pt x="10746" y="-1440"/>
                    <a:pt x="11528" y="13048"/>
                    <a:pt x="12204" y="5032"/>
                  </a:cubicBezTo>
                  <a:cubicBezTo>
                    <a:pt x="12880" y="-2984"/>
                    <a:pt x="12968" y="5794"/>
                    <a:pt x="13338" y="5032"/>
                  </a:cubicBezTo>
                  <a:cubicBezTo>
                    <a:pt x="13707" y="4270"/>
                    <a:pt x="14178" y="-214"/>
                    <a:pt x="14472" y="5032"/>
                  </a:cubicBezTo>
                  <a:cubicBezTo>
                    <a:pt x="14765" y="10279"/>
                    <a:pt x="15361" y="9356"/>
                    <a:pt x="15822" y="5032"/>
                  </a:cubicBezTo>
                  <a:cubicBezTo>
                    <a:pt x="16283" y="708"/>
                    <a:pt x="17040" y="-3708"/>
                    <a:pt x="17388" y="5032"/>
                  </a:cubicBezTo>
                  <a:cubicBezTo>
                    <a:pt x="17736" y="13773"/>
                    <a:pt x="18338" y="6053"/>
                    <a:pt x="18954" y="5032"/>
                  </a:cubicBezTo>
                  <a:cubicBezTo>
                    <a:pt x="19569" y="4012"/>
                    <a:pt x="20757" y="671"/>
                    <a:pt x="21600" y="5032"/>
                  </a:cubicBezTo>
                  <a:cubicBezTo>
                    <a:pt x="21600" y="8097"/>
                    <a:pt x="21600" y="8673"/>
                    <a:pt x="21600" y="11855"/>
                  </a:cubicBezTo>
                  <a:cubicBezTo>
                    <a:pt x="21246" y="8833"/>
                    <a:pt x="21000" y="12756"/>
                    <a:pt x="20682" y="11855"/>
                  </a:cubicBezTo>
                  <a:cubicBezTo>
                    <a:pt x="20363" y="10953"/>
                    <a:pt x="19539" y="6052"/>
                    <a:pt x="18900" y="11855"/>
                  </a:cubicBezTo>
                  <a:cubicBezTo>
                    <a:pt x="18260" y="17657"/>
                    <a:pt x="18212" y="5818"/>
                    <a:pt x="17550" y="11855"/>
                  </a:cubicBezTo>
                  <a:cubicBezTo>
                    <a:pt x="16888" y="17892"/>
                    <a:pt x="17025" y="14306"/>
                    <a:pt x="16848" y="11855"/>
                  </a:cubicBezTo>
                  <a:cubicBezTo>
                    <a:pt x="16671" y="9404"/>
                    <a:pt x="16016" y="6682"/>
                    <a:pt x="15498" y="11855"/>
                  </a:cubicBezTo>
                  <a:cubicBezTo>
                    <a:pt x="14980" y="17028"/>
                    <a:pt x="14600" y="15420"/>
                    <a:pt x="14364" y="11855"/>
                  </a:cubicBezTo>
                  <a:cubicBezTo>
                    <a:pt x="14127" y="8290"/>
                    <a:pt x="13698" y="7009"/>
                    <a:pt x="13230" y="11855"/>
                  </a:cubicBezTo>
                  <a:cubicBezTo>
                    <a:pt x="12761" y="16701"/>
                    <a:pt x="12381" y="13793"/>
                    <a:pt x="12096" y="11855"/>
                  </a:cubicBezTo>
                  <a:cubicBezTo>
                    <a:pt x="11811" y="9917"/>
                    <a:pt x="11450" y="15883"/>
                    <a:pt x="10962" y="11855"/>
                  </a:cubicBezTo>
                  <a:cubicBezTo>
                    <a:pt x="10473" y="7827"/>
                    <a:pt x="9937" y="15449"/>
                    <a:pt x="9396" y="11855"/>
                  </a:cubicBezTo>
                  <a:cubicBezTo>
                    <a:pt x="8855" y="8261"/>
                    <a:pt x="8476" y="11667"/>
                    <a:pt x="8046" y="11855"/>
                  </a:cubicBezTo>
                  <a:cubicBezTo>
                    <a:pt x="7616" y="12042"/>
                    <a:pt x="7512" y="15002"/>
                    <a:pt x="7344" y="11855"/>
                  </a:cubicBezTo>
                  <a:cubicBezTo>
                    <a:pt x="7175" y="8707"/>
                    <a:pt x="6543" y="16440"/>
                    <a:pt x="6210" y="11855"/>
                  </a:cubicBezTo>
                  <a:cubicBezTo>
                    <a:pt x="5877" y="7270"/>
                    <a:pt x="5335" y="13936"/>
                    <a:pt x="4644" y="11855"/>
                  </a:cubicBezTo>
                  <a:cubicBezTo>
                    <a:pt x="3953" y="9773"/>
                    <a:pt x="4101" y="8938"/>
                    <a:pt x="3726" y="11855"/>
                  </a:cubicBezTo>
                  <a:cubicBezTo>
                    <a:pt x="3351" y="14771"/>
                    <a:pt x="2439" y="17261"/>
                    <a:pt x="1944" y="11855"/>
                  </a:cubicBezTo>
                  <a:cubicBezTo>
                    <a:pt x="1449" y="6449"/>
                    <a:pt x="831" y="12053"/>
                    <a:pt x="0" y="11855"/>
                  </a:cubicBezTo>
                  <a:cubicBezTo>
                    <a:pt x="1" y="8837"/>
                    <a:pt x="1" y="6805"/>
                    <a:pt x="0" y="5032"/>
                  </a:cubicBezTo>
                  <a:close/>
                </a:path>
              </a:pathLst>
            </a:custGeom>
            <a:noFill/>
            <a:ln w="38100" cap="rnd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96" name="Văn bản Tiêu đề"/>
          <p:cNvSpPr txBox="1">
            <a:spLocks noGrp="1"/>
          </p:cNvSpPr>
          <p:nvPr>
            <p:ph type="title" hasCustomPrompt="1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Văn bản Tiêu đề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685800">
              <a:defRPr sz="4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85800">
              <a:defRPr sz="3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ts val="700"/>
              </a:spcBef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spcBef>
                <a:spcPts val="700"/>
              </a:spcBef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>
            <a:normAutofit/>
          </a:bodyPr>
          <a:lstStyle>
            <a:lvl1pPr defTabSz="685800">
              <a:defRPr sz="4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85800">
              <a:defRPr sz="3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ts val="700"/>
              </a:spcBef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spcBef>
                <a:spcPts val="700"/>
              </a:spcBef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85800">
              <a:defRPr sz="3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85800">
              <a:defRPr sz="3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>
            <a:normAutofit/>
          </a:bodyPr>
          <a:lstStyle>
            <a:lvl1pPr defTabSz="685800">
              <a:defRPr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ts val="700"/>
              </a:spcBef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8842" indent="-195942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indent="-228600" defTabSz="685800">
              <a:lnSpc>
                <a:spcPct val="90000"/>
              </a:lnSpc>
              <a:spcBef>
                <a:spcPts val="700"/>
              </a:spcBef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indent="-274319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indent="-274320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>
            <a:normAutofit/>
          </a:bodyPr>
          <a:lstStyle>
            <a:lvl1pPr defTabSz="685800">
              <a:defRPr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6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56114"/>
          </a:xfrm>
          <a:prstGeom prst="rect">
            <a:avLst/>
          </a:prstGeom>
        </p:spPr>
        <p:txBody>
          <a:bodyPr>
            <a:normAutofit/>
          </a:bodyPr>
          <a:lstStyle>
            <a:lvl4pPr marL="1727200" indent="-355600"/>
            <a:lvl5pPr marL="2184400" indent="-3556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288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860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32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04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576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xfrm>
            <a:off x="2210539" y="2796527"/>
            <a:ext cx="8273989" cy="825501"/>
          </a:xfrm>
          <a:prstGeom prst="rect">
            <a:avLst/>
          </a:prstGeom>
        </p:spPr>
        <p:txBody>
          <a:bodyPr/>
          <a:lstStyle>
            <a:lvl1pPr algn="ctr" defTabSz="896111">
              <a:defRPr sz="5292"/>
            </a:lvl1pPr>
          </a:lstStyle>
          <a:p>
            <a:r>
              <a:rPr lang="en-US" dirty="0"/>
              <a:t>BỆNH ÁN NGOẠI KHOA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83D9-9CE0-CA9A-62A9-91E8E993DB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TÓM TẮT BỆNH ÁN</a:t>
            </a:r>
          </a:p>
        </p:txBody>
      </p:sp>
      <p:sp>
        <p:nvSpPr>
          <p:cNvPr id="2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20426" y="1458160"/>
            <a:ext cx="9934114" cy="47206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400"/>
              </a:spcBef>
              <a:buNone/>
              <a:defRPr sz="2000"/>
            </a:pPr>
            <a:r>
              <a:rPr sz="2400" dirty="0" err="1"/>
              <a:t>Bệnh</a:t>
            </a:r>
            <a:r>
              <a:rPr sz="2400" dirty="0"/>
              <a:t> </a:t>
            </a:r>
            <a:r>
              <a:rPr sz="2400" dirty="0" err="1"/>
              <a:t>nhân</a:t>
            </a:r>
            <a:r>
              <a:rPr sz="2400" dirty="0"/>
              <a:t> </a:t>
            </a:r>
            <a:r>
              <a:rPr sz="2400" dirty="0" err="1"/>
              <a:t>n</a:t>
            </a:r>
            <a:r>
              <a:rPr lang="en-US" sz="2400" dirty="0" err="1"/>
              <a:t>am</a:t>
            </a:r>
            <a:r>
              <a:rPr sz="2400" dirty="0"/>
              <a:t>, </a:t>
            </a:r>
            <a:r>
              <a:rPr lang="en-US" sz="2400" dirty="0"/>
              <a:t>49</a:t>
            </a:r>
            <a:r>
              <a:rPr sz="2400" dirty="0"/>
              <a:t> </a:t>
            </a:r>
            <a:r>
              <a:rPr sz="2400" dirty="0" err="1"/>
              <a:t>tuổi</a:t>
            </a:r>
            <a:r>
              <a:rPr sz="2400" dirty="0"/>
              <a:t>, </a:t>
            </a:r>
            <a:r>
              <a:rPr sz="2400" dirty="0" err="1"/>
              <a:t>nhập</a:t>
            </a:r>
            <a:r>
              <a:rPr sz="2400" dirty="0"/>
              <a:t> </a:t>
            </a:r>
            <a:r>
              <a:rPr sz="2400" dirty="0" err="1"/>
              <a:t>viện</a:t>
            </a:r>
            <a:r>
              <a:rPr sz="2400" dirty="0"/>
              <a:t> </a:t>
            </a:r>
            <a:r>
              <a:rPr sz="2400" dirty="0" err="1"/>
              <a:t>vì</a:t>
            </a:r>
            <a:r>
              <a:rPr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phồng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bẹn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, </a:t>
            </a:r>
            <a:r>
              <a:rPr lang="en-US" sz="2400" dirty="0" err="1"/>
              <a:t>bệnh</a:t>
            </a:r>
            <a:r>
              <a:rPr lang="en-US" sz="2400" dirty="0"/>
              <a:t> 1 </a:t>
            </a:r>
            <a:r>
              <a:rPr lang="en-US" sz="2400" dirty="0" err="1"/>
              <a:t>năm</a:t>
            </a:r>
            <a:r>
              <a:rPr lang="en-US" sz="2400" dirty="0"/>
              <a:t>, qua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thăm</a:t>
            </a:r>
            <a:r>
              <a:rPr lang="en-US" sz="2400" dirty="0"/>
              <a:t> </a:t>
            </a:r>
            <a:r>
              <a:rPr lang="en-US" sz="2400" dirty="0" err="1"/>
              <a:t>khám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sz="2400" dirty="0"/>
              <a:t>: </a:t>
            </a:r>
          </a:p>
          <a:p>
            <a:pPr>
              <a:spcBef>
                <a:spcPts val="400"/>
              </a:spcBef>
              <a:defRPr sz="2000"/>
            </a:pPr>
            <a:r>
              <a:rPr sz="2400" dirty="0"/>
              <a:t>TCCN: 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phồng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bẹn</a:t>
            </a:r>
            <a:r>
              <a:rPr lang="en-US" sz="2400" dirty="0"/>
              <a:t> T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rặn</a:t>
            </a:r>
            <a:r>
              <a:rPr lang="en-US" sz="2400" dirty="0"/>
              <a:t>,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đứng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,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nghỉ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endParaRPr lang="vi-VN" sz="2400" dirty="0"/>
          </a:p>
          <a:p>
            <a:pPr>
              <a:spcBef>
                <a:spcPts val="400"/>
              </a:spcBef>
              <a:defRPr sz="2000"/>
            </a:pPr>
            <a:r>
              <a:rPr lang="vi-VN" sz="2400" dirty="0"/>
              <a:t>TCTT: 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phồng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bẹn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4x3cm,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xẹp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chẹn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bẹn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phồng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endParaRPr lang="en-US" sz="2400" dirty="0"/>
          </a:p>
          <a:p>
            <a:pPr>
              <a:spcBef>
                <a:spcPts val="400"/>
              </a:spcBef>
              <a:defRPr sz="2000"/>
            </a:pPr>
            <a:r>
              <a:rPr sz="2400" dirty="0" err="1"/>
              <a:t>Tiền</a:t>
            </a:r>
            <a:r>
              <a:rPr sz="2400" dirty="0"/>
              <a:t> </a:t>
            </a:r>
            <a:r>
              <a:rPr sz="2400" dirty="0" err="1"/>
              <a:t>căn</a:t>
            </a:r>
            <a:r>
              <a:rPr sz="2400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ĐẶT VẤN ĐỀ</a:t>
            </a:r>
          </a:p>
        </p:txBody>
      </p:sp>
      <p:sp>
        <p:nvSpPr>
          <p:cNvPr id="2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33381" y="1680100"/>
            <a:ext cx="9706255" cy="4456114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phồng</a:t>
            </a:r>
            <a:r>
              <a:rPr lang="en-US" dirty="0"/>
              <a:t> </a:t>
            </a:r>
            <a:r>
              <a:rPr lang="en-US" dirty="0" err="1"/>
              <a:t>bẹn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CHẨN ĐOÁN</a:t>
            </a:r>
          </a:p>
        </p:txBody>
      </p:sp>
      <p:sp>
        <p:nvSpPr>
          <p:cNvPr id="22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56113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dirty="0"/>
              <a:t>Chẩn </a:t>
            </a:r>
            <a:r>
              <a:rPr dirty="0" err="1"/>
              <a:t>đoán</a:t>
            </a:r>
            <a:r>
              <a:rPr dirty="0"/>
              <a:t> </a:t>
            </a:r>
            <a:r>
              <a:rPr dirty="0" err="1"/>
              <a:t>sơ</a:t>
            </a:r>
            <a:r>
              <a:rPr dirty="0"/>
              <a:t> </a:t>
            </a:r>
            <a:r>
              <a:rPr dirty="0" err="1"/>
              <a:t>bộ</a:t>
            </a:r>
            <a:r>
              <a:rPr dirty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Thoát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bẹn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endParaRPr lang="en-US" dirty="0"/>
          </a:p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hoàn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hoàn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Bướu mỡ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ĐỀ NGHỊ</a:t>
            </a:r>
            <a:r>
              <a:rPr lang="en-US" dirty="0"/>
              <a:t> CẬN LÂM SÀNG</a:t>
            </a:r>
            <a:endParaRPr dirty="0"/>
          </a:p>
        </p:txBody>
      </p:sp>
      <p:sp>
        <p:nvSpPr>
          <p:cNvPr id="2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56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spcBef>
                <a:spcPts val="500"/>
              </a:spcBef>
              <a:buAutoNum type="arabicPeriod"/>
              <a:defRPr sz="2400"/>
            </a:pPr>
            <a:r>
              <a:rPr b="1" dirty="0" err="1"/>
              <a:t>Cận</a:t>
            </a:r>
            <a:r>
              <a:rPr b="1" dirty="0"/>
              <a:t> </a:t>
            </a:r>
            <a:r>
              <a:rPr b="1" dirty="0" err="1"/>
              <a:t>lâm</a:t>
            </a:r>
            <a:r>
              <a:rPr b="1" dirty="0"/>
              <a:t> </a:t>
            </a:r>
            <a:r>
              <a:rPr b="1" dirty="0" err="1"/>
              <a:t>sàng</a:t>
            </a:r>
            <a:r>
              <a:rPr b="1" dirty="0"/>
              <a:t> </a:t>
            </a:r>
            <a:r>
              <a:rPr b="1" dirty="0" err="1"/>
              <a:t>chẩn</a:t>
            </a:r>
            <a:r>
              <a:rPr b="1" dirty="0"/>
              <a:t> </a:t>
            </a:r>
            <a:r>
              <a:rPr b="1" dirty="0" err="1"/>
              <a:t>đoán</a:t>
            </a:r>
            <a:r>
              <a:rPr lang="en-US" b="1" dirty="0"/>
              <a:t>:</a:t>
            </a:r>
            <a:endParaRPr b="1" dirty="0"/>
          </a:p>
          <a:p>
            <a:pPr>
              <a:spcBef>
                <a:spcPts val="500"/>
              </a:spcBef>
              <a:defRPr sz="2400"/>
            </a:pP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bẹn</a:t>
            </a:r>
            <a:r>
              <a:rPr lang="en-US" dirty="0"/>
              <a:t> </a:t>
            </a:r>
            <a:r>
              <a:rPr lang="en-US" dirty="0" err="1"/>
              <a:t>bìu</a:t>
            </a:r>
            <a:endParaRPr dirty="0"/>
          </a:p>
          <a:p>
            <a:pPr marL="514350" indent="-514350">
              <a:spcBef>
                <a:spcPts val="500"/>
              </a:spcBef>
              <a:buAutoNum type="arabicPeriod" startAt="2"/>
              <a:defRPr sz="2400"/>
            </a:pPr>
            <a:r>
              <a:rPr b="1" dirty="0" err="1"/>
              <a:t>Cận</a:t>
            </a:r>
            <a:r>
              <a:rPr b="1" dirty="0"/>
              <a:t> </a:t>
            </a:r>
            <a:r>
              <a:rPr b="1" dirty="0" err="1"/>
              <a:t>lâm</a:t>
            </a:r>
            <a:r>
              <a:rPr b="1" dirty="0"/>
              <a:t> </a:t>
            </a:r>
            <a:r>
              <a:rPr b="1" dirty="0" err="1"/>
              <a:t>sàng</a:t>
            </a:r>
            <a:r>
              <a:rPr b="1" dirty="0"/>
              <a:t> </a:t>
            </a:r>
            <a:r>
              <a:rPr lang="en-US" b="1" dirty="0" err="1"/>
              <a:t>thường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:</a:t>
            </a:r>
            <a:endParaRPr b="1" dirty="0"/>
          </a:p>
          <a:p>
            <a:pPr>
              <a:spcBef>
                <a:spcPts val="500"/>
              </a:spcBef>
              <a:defRPr sz="2400"/>
            </a:pPr>
            <a:r>
              <a:rPr lang="en-US" dirty="0"/>
              <a:t>CTM</a:t>
            </a:r>
          </a:p>
          <a:p>
            <a:pPr>
              <a:spcBef>
                <a:spcPts val="500"/>
              </a:spcBef>
              <a:defRPr sz="2400"/>
            </a:pPr>
            <a:r>
              <a:rPr lang="en-US" dirty="0" err="1"/>
              <a:t>Creatinin</a:t>
            </a:r>
            <a:r>
              <a:rPr lang="en-US" dirty="0"/>
              <a:t>, AST, ALT</a:t>
            </a:r>
            <a:endParaRPr dirty="0"/>
          </a:p>
          <a:p>
            <a:pPr>
              <a:spcBef>
                <a:spcPts val="500"/>
              </a:spcBef>
              <a:defRPr sz="2400"/>
            </a:pP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huyết</a:t>
            </a:r>
            <a:r>
              <a:rPr lang="en-US" dirty="0"/>
              <a:t> </a:t>
            </a:r>
            <a:r>
              <a:rPr lang="en-US" dirty="0" err="1"/>
              <a:t>đói</a:t>
            </a:r>
            <a:r>
              <a:rPr dirty="0"/>
              <a:t>, Ion </a:t>
            </a:r>
            <a:r>
              <a:rPr dirty="0" err="1"/>
              <a:t>đồ</a:t>
            </a:r>
            <a:r>
              <a:rPr lang="en-US" dirty="0"/>
              <a:t>, TPTNT</a:t>
            </a:r>
            <a:endParaRPr dirty="0"/>
          </a:p>
          <a:p>
            <a:pPr>
              <a:spcBef>
                <a:spcPts val="500"/>
              </a:spcBef>
              <a:defRPr sz="2400"/>
            </a:pPr>
            <a:r>
              <a:rPr dirty="0"/>
              <a:t>ECG</a:t>
            </a:r>
            <a:r>
              <a:rPr lang="en-US" dirty="0"/>
              <a:t>, </a:t>
            </a:r>
            <a:r>
              <a:rPr dirty="0" err="1"/>
              <a:t>Xquang</a:t>
            </a:r>
            <a:r>
              <a:rPr dirty="0"/>
              <a:t> </a:t>
            </a:r>
            <a:r>
              <a:rPr dirty="0" err="1"/>
              <a:t>ngực</a:t>
            </a:r>
            <a:r>
              <a:rPr dirty="0"/>
              <a:t> </a:t>
            </a:r>
            <a:r>
              <a:rPr dirty="0" err="1"/>
              <a:t>thẳng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KẾT QUẢ C</a:t>
            </a:r>
            <a:r>
              <a:rPr lang="en-US" dirty="0"/>
              <a:t>ẬN LÂM SÀNG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78885-AC4C-4472-3B7A-89340E5F7885}"/>
              </a:ext>
            </a:extLst>
          </p:cNvPr>
          <p:cNvSpPr txBox="1">
            <a:spLocks/>
          </p:cNvSpPr>
          <p:nvPr/>
        </p:nvSpPr>
        <p:spPr>
          <a:xfrm>
            <a:off x="784891" y="738187"/>
            <a:ext cx="10784257" cy="538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4572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9144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13716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18288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SIÊU ÂM BỤNG</a:t>
            </a:r>
          </a:p>
          <a:p>
            <a:pPr hangingPunct="1"/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GAN VÀ ĐƯỜNG MẬT:</a:t>
            </a:r>
          </a:p>
          <a:p>
            <a:pPr lvl="2" hangingPunct="1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	- Gan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nhiễm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mỡ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bờ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đều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2" hangingPunct="1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	-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TM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trên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gan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TM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cửa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bình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ờng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lvl="2" hangingPunct="1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	-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Đường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mật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trong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ngoài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gan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dãn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sỏi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4" indent="-457200" hangingPunct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TUỴ: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to,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đồng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nhất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4" indent="-457200" hangingPunct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LÁCH: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to,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đồng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nhất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4" indent="-457200" hangingPunct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THẬN – NIỆU QUẢN: </a:t>
            </a:r>
          </a:p>
          <a:p>
            <a:pPr lvl="7" indent="0" hangingPunct="1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	-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Cấu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trúc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kích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ớc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bình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ờng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342900" lvl="7" indent="-342900" hangingPunct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XOANG BỤNG: Thoát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vị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bẹn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bìu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trái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, dk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cổ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túi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thoát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vị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KT# 40x21mm,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thành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phần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bên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trong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mạc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nối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lvl="4" hangingPunct="1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KẾT LUẬN:</a:t>
            </a:r>
          </a:p>
          <a:p>
            <a:pPr lvl="4" hangingPunct="1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-  Thoát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vị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bẹn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trái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không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nghẹt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KẾT QUẢ CẬN LÂM SÀNG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A84D2F-2711-BC44-0AEC-0E530FAB35AC}"/>
              </a:ext>
            </a:extLst>
          </p:cNvPr>
          <p:cNvSpPr txBox="1">
            <a:spLocks/>
          </p:cNvSpPr>
          <p:nvPr/>
        </p:nvSpPr>
        <p:spPr>
          <a:xfrm>
            <a:off x="1266495" y="1545019"/>
            <a:ext cx="8445064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4572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9144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13716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18288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/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29209"/>
              </p:ext>
            </p:extLst>
          </p:nvPr>
        </p:nvGraphicFramePr>
        <p:xfrm>
          <a:off x="1778000" y="1770509"/>
          <a:ext cx="81280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77451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9729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 x 10^9/L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6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Neutrophil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6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 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5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30.7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89.5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9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 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10^9/L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0243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0154"/>
              </p:ext>
            </p:extLst>
          </p:nvPr>
        </p:nvGraphicFramePr>
        <p:xfrm>
          <a:off x="1778000" y="4147949"/>
          <a:ext cx="8128000" cy="1276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77451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9729630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20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6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6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26.6 s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6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KẾT QUẢ CẬN LÂM SÀNG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A84D2F-2711-BC44-0AEC-0E530FAB35AC}"/>
              </a:ext>
            </a:extLst>
          </p:cNvPr>
          <p:cNvSpPr txBox="1">
            <a:spLocks/>
          </p:cNvSpPr>
          <p:nvPr/>
        </p:nvSpPr>
        <p:spPr>
          <a:xfrm>
            <a:off x="1266495" y="1545019"/>
            <a:ext cx="8445064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4572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9144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13716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182880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="0" i="0" u="none" strike="noStrike" cap="none" spc="0" baseline="0">
                <a:solidFill>
                  <a:srgbClr val="4F81BD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/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97444"/>
              </p:ext>
            </p:extLst>
          </p:nvPr>
        </p:nvGraphicFramePr>
        <p:xfrm>
          <a:off x="1778000" y="1789043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77451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9729630"/>
                    </a:ext>
                  </a:extLst>
                </a:gridCol>
              </a:tblGrid>
              <a:tr h="35230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máu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6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</a:t>
                      </a:r>
                      <a:r>
                        <a:rPr lang="en-US" sz="20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umol</a:t>
                      </a:r>
                      <a:r>
                        <a:rPr lang="en-US" sz="20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6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eGFR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 ml/p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3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U/L</a:t>
                      </a:r>
                      <a:endParaRPr lang="en-US" sz="2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9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U/L</a:t>
                      </a:r>
                      <a:endParaRPr lang="en-US" sz="2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0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60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CHẨN ĐOÁN XÁC ĐỊNH</a:t>
            </a:r>
          </a:p>
        </p:txBody>
      </p:sp>
      <p:sp>
        <p:nvSpPr>
          <p:cNvPr id="26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9600" y="2516957"/>
            <a:ext cx="10972800" cy="3539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700"/>
              </a:spcBef>
              <a:buSzTx/>
              <a:buNone/>
              <a:defRPr sz="3200"/>
            </a:lvl1pPr>
          </a:lstStyle>
          <a:p>
            <a:pPr marL="0" lvl="5" indent="0" algn="ctr">
              <a:spcBef>
                <a:spcPts val="700"/>
              </a:spcBef>
              <a:buSzTx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Thoát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vị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bẹn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trái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gián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tiếp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HƯỚNG </a:t>
            </a:r>
            <a:r>
              <a:rPr dirty="0"/>
              <a:t>ĐIỀU TRỊ</a:t>
            </a:r>
          </a:p>
        </p:txBody>
      </p:sp>
      <p:sp>
        <p:nvSpPr>
          <p:cNvPr id="26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67306" y="1944686"/>
            <a:ext cx="10972801" cy="44561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Phẫu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soi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mảnh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ghép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(TEP)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TƯỜNG TRÌNH PHẪU THUẬT</a:t>
            </a:r>
            <a:endParaRPr dirty="0"/>
          </a:p>
        </p:txBody>
      </p:sp>
      <p:pic>
        <p:nvPicPr>
          <p:cNvPr id="7" name="Hình ả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F5D9E14C-3E0B-4948-B67E-2C9988AF4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9" t="53929" r="27570" b="3280"/>
          <a:stretch/>
        </p:blipFill>
        <p:spPr>
          <a:xfrm>
            <a:off x="7728226" y="-65061"/>
            <a:ext cx="4463774" cy="6923061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10A5B22-EB91-4301-962E-4ECE1ABD802B}"/>
              </a:ext>
            </a:extLst>
          </p:cNvPr>
          <p:cNvSpPr txBox="1"/>
          <p:nvPr/>
        </p:nvSpPr>
        <p:spPr>
          <a:xfrm>
            <a:off x="768626" y="2120348"/>
            <a:ext cx="6082748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Túi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thoát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vị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gián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2800" dirty="0">
                <a:solidFill>
                  <a:schemeClr val="tx2"/>
                </a:solidFill>
              </a:rPr>
              <a:t>, đ</a:t>
            </a:r>
            <a:r>
              <a:rPr lang="vi-VN" sz="2800" dirty="0">
                <a:solidFill>
                  <a:schemeClr val="tx2"/>
                </a:solidFill>
              </a:rPr>
              <a:t>ư</a:t>
            </a:r>
            <a:r>
              <a:rPr lang="en-US" sz="2800" dirty="0" err="1">
                <a:solidFill>
                  <a:schemeClr val="tx2"/>
                </a:solidFill>
              </a:rPr>
              <a:t>ờng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kính</a:t>
            </a:r>
            <a:r>
              <a:rPr lang="en-US" sz="2800" dirty="0">
                <a:solidFill>
                  <a:schemeClr val="tx2"/>
                </a:solidFill>
              </a:rPr>
              <a:t> 1cm, </a:t>
            </a:r>
            <a:r>
              <a:rPr lang="en-US" sz="2800" dirty="0" err="1">
                <a:solidFill>
                  <a:schemeClr val="tx2"/>
                </a:solidFill>
              </a:rPr>
              <a:t>thành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phần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trong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mỡ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mạc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nối</a:t>
            </a:r>
            <a:r>
              <a:rPr lang="en-US" sz="2800" dirty="0">
                <a:solidFill>
                  <a:schemeClr val="tx2"/>
                </a:solidFill>
              </a:rPr>
              <a:t>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Chẩn </a:t>
            </a:r>
            <a:r>
              <a:rPr lang="en-US" sz="2800" dirty="0" err="1">
                <a:solidFill>
                  <a:schemeClr val="tx2"/>
                </a:solidFill>
              </a:rPr>
              <a:t>đoán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sau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phẫu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thuật</a:t>
            </a:r>
            <a:r>
              <a:rPr lang="en-US" sz="2800" dirty="0">
                <a:solidFill>
                  <a:schemeClr val="tx2"/>
                </a:solidFill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tx2"/>
                </a:solidFill>
              </a:rPr>
              <a:t>Thoát </a:t>
            </a:r>
            <a:r>
              <a:rPr lang="en-US" sz="2800" b="1" dirty="0" err="1">
                <a:solidFill>
                  <a:schemeClr val="tx2"/>
                </a:solidFill>
              </a:rPr>
              <a:t>vị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bẹn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trái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gián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tiếp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độ</a:t>
            </a:r>
            <a:r>
              <a:rPr lang="en-US" sz="2800" b="1" dirty="0">
                <a:solidFill>
                  <a:schemeClr val="tx2"/>
                </a:solidFill>
              </a:rPr>
              <a:t> 1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713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HÀNH CHÍNH</a:t>
            </a:r>
            <a:endParaRPr dirty="0"/>
          </a:p>
        </p:txBody>
      </p:sp>
      <p:sp>
        <p:nvSpPr>
          <p:cNvPr id="19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19199" y="1644588"/>
            <a:ext cx="10605858" cy="4456114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514350" indent="-514350">
              <a:buAutoNum type="arabicPeriod"/>
            </a:pPr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tên</a:t>
            </a:r>
            <a:r>
              <a:rPr dirty="0"/>
              <a:t>: </a:t>
            </a:r>
            <a:r>
              <a:rPr lang="vi-VN" dirty="0"/>
              <a:t>Lê Trọng D.</a:t>
            </a:r>
            <a:endParaRPr lang="en-US" dirty="0"/>
          </a:p>
          <a:p>
            <a:pPr marL="514350" indent="-514350">
              <a:buAutoNum type="arabicPeriod"/>
            </a:pP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: </a:t>
            </a:r>
            <a:r>
              <a:rPr lang="vi-VN" dirty="0"/>
              <a:t>1974</a:t>
            </a:r>
            <a:r>
              <a:rPr lang="en-US" dirty="0"/>
              <a:t> (49 </a:t>
            </a:r>
            <a:r>
              <a:rPr lang="en-US" dirty="0" err="1"/>
              <a:t>tuổi</a:t>
            </a:r>
            <a:r>
              <a:rPr lang="en-US" dirty="0"/>
              <a:t>)</a:t>
            </a:r>
            <a:endParaRPr dirty="0"/>
          </a:p>
          <a:p>
            <a:pPr marL="514350" indent="-514350">
              <a:buAutoNum type="arabicPeriod"/>
            </a:pPr>
            <a:r>
              <a:rPr dirty="0" err="1"/>
              <a:t>Địa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: </a:t>
            </a:r>
            <a:r>
              <a:rPr lang="vi-VN" dirty="0"/>
              <a:t>Vũng Tàu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: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Mã BN: A07-0018133</a:t>
            </a:r>
            <a:endParaRPr dirty="0"/>
          </a:p>
          <a:p>
            <a:pPr marL="514350" indent="-514350">
              <a:buAutoNum type="arabicPeriod"/>
            </a:pPr>
            <a:r>
              <a:rPr dirty="0" err="1"/>
              <a:t>Nhập</a:t>
            </a:r>
            <a:r>
              <a:rPr dirty="0"/>
              <a:t> </a:t>
            </a:r>
            <a:r>
              <a:rPr dirty="0" err="1"/>
              <a:t>viện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: </a:t>
            </a:r>
            <a:r>
              <a:rPr lang="en-US" dirty="0"/>
              <a:t>8</a:t>
            </a:r>
            <a:r>
              <a:rPr dirty="0"/>
              <a:t>h </a:t>
            </a:r>
            <a:r>
              <a:rPr dirty="0" err="1"/>
              <a:t>ngày</a:t>
            </a:r>
            <a:r>
              <a:rPr lang="vi-VN" dirty="0"/>
              <a:t> 09/03</a:t>
            </a:r>
            <a:r>
              <a:rPr dirty="0"/>
              <a:t>/2023</a:t>
            </a:r>
          </a:p>
          <a:p>
            <a:pPr marL="514350" indent="-514350">
              <a:buAutoNum type="arabicPeriod"/>
            </a:pPr>
            <a:r>
              <a:rPr dirty="0"/>
              <a:t>Khoa:</a:t>
            </a:r>
            <a:r>
              <a:rPr lang="en-US" dirty="0"/>
              <a:t> </a:t>
            </a:r>
            <a:r>
              <a:rPr lang="en-US" dirty="0" err="1"/>
              <a:t>Gường</a:t>
            </a:r>
            <a:r>
              <a:rPr lang="en-US" dirty="0"/>
              <a:t> 19A-03, khoa </a:t>
            </a:r>
            <a:r>
              <a:rPr lang="en-US" dirty="0" err="1"/>
              <a:t>Ngoại</a:t>
            </a:r>
            <a:r>
              <a:rPr lang="en-US" dirty="0"/>
              <a:t> Gan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Tụy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ĐHYD TPHCM.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19FC2C3-E5C2-445F-B656-6F54B3BDF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594113"/>
            <a:ext cx="10972800" cy="44561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0070C0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8709914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LÍ DO NHẬP VIỆN</a:t>
            </a:r>
          </a:p>
        </p:txBody>
      </p:sp>
      <p:sp>
        <p:nvSpPr>
          <p:cNvPr id="1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78426" y="2367164"/>
            <a:ext cx="10972800" cy="4456113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>
            <a:lvl1pPr marL="0" indent="0" algn="ctr">
              <a:spcBef>
                <a:spcPts val="800"/>
              </a:spcBef>
              <a:buSzTx/>
              <a:buNone/>
              <a:defRPr sz="3600"/>
            </a:lvl1pPr>
          </a:lstStyle>
          <a:p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phồng</a:t>
            </a:r>
            <a:r>
              <a:rPr lang="en-US" dirty="0"/>
              <a:t> </a:t>
            </a:r>
            <a:r>
              <a:rPr lang="en-US" dirty="0" err="1"/>
              <a:t>bẹn</a:t>
            </a:r>
            <a:r>
              <a:rPr lang="en-US" dirty="0"/>
              <a:t> </a:t>
            </a:r>
            <a:r>
              <a:rPr lang="en-US" dirty="0" err="1"/>
              <a:t>Trái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BỆNH SỬ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5EEE-7AEA-1B93-46EA-66765C729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2950" y="1493838"/>
            <a:ext cx="10972800" cy="4456112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algn="just"/>
            <a:r>
              <a:rPr lang="vi-VN" dirty="0">
                <a:effectLst/>
              </a:rPr>
              <a:t>C</a:t>
            </a:r>
            <a:r>
              <a:rPr lang="en-US" dirty="0">
                <a:effectLst/>
              </a:rPr>
              <a:t>NV </a:t>
            </a:r>
            <a:r>
              <a:rPr lang="en-US" dirty="0"/>
              <a:t>1 </a:t>
            </a:r>
            <a:r>
              <a:rPr lang="en-US" dirty="0" err="1"/>
              <a:t>năm</a:t>
            </a:r>
            <a:r>
              <a:rPr lang="en-US" dirty="0"/>
              <a:t>, BN thấy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bẹn</a:t>
            </a:r>
            <a:r>
              <a:rPr lang="en-US" dirty="0"/>
              <a:t> 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 1 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phồng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1x1cm,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 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bìu</a:t>
            </a:r>
            <a:r>
              <a:rPr lang="en-US" dirty="0"/>
              <a:t>,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phồng</a:t>
            </a:r>
            <a:r>
              <a:rPr lang="en-US" dirty="0"/>
              <a:t> to ra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rặn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 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. Nay thấy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to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bìu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BV ĐHYD =&gt;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 </a:t>
            </a:r>
            <a:endParaRPr lang="vi-VN" dirty="0"/>
          </a:p>
          <a:p>
            <a:pPr algn="just"/>
            <a:r>
              <a:rPr lang="en-US" dirty="0">
                <a:sym typeface="Wingdings" panose="05000000000000000000" pitchFamily="2" charset="2"/>
              </a:rPr>
              <a:t>Trong </a:t>
            </a:r>
            <a:r>
              <a:rPr lang="en-US" dirty="0" err="1">
                <a:sym typeface="Wingdings" panose="05000000000000000000" pitchFamily="2" charset="2"/>
              </a:rPr>
              <a:t>quá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bệnh</a:t>
            </a:r>
            <a:r>
              <a:rPr lang="en-US" dirty="0">
                <a:sym typeface="Wingdings" panose="05000000000000000000" pitchFamily="2" charset="2"/>
              </a:rPr>
              <a:t>, BN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buồn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nôn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nôn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bụng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tiêu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đóng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khuôn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lần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ngày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gắt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buốt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202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TIỀN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CD28-BC40-AF54-502E-C643C7CED0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820" y="1383632"/>
            <a:ext cx="10250805" cy="4834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16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288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860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1432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576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457200" indent="-457200" hangingPunct="1">
              <a:spcBef>
                <a:spcPts val="400"/>
              </a:spcBef>
              <a:buAutoNum type="arabicPeriod"/>
              <a:defRPr sz="2000"/>
            </a:pPr>
            <a:r>
              <a:rPr lang="en-US" sz="2600" b="1" dirty="0" err="1">
                <a:sym typeface="Wingdings" panose="05000000000000000000" pitchFamily="2" charset="2"/>
              </a:rPr>
              <a:t>Nội</a:t>
            </a:r>
            <a:r>
              <a:rPr lang="en-US" sz="2600" b="1" dirty="0">
                <a:sym typeface="Wingdings" panose="05000000000000000000" pitchFamily="2" charset="2"/>
              </a:rPr>
              <a:t> </a:t>
            </a:r>
            <a:r>
              <a:rPr lang="en-US" sz="2600" b="1" dirty="0" err="1">
                <a:sym typeface="Wingdings" panose="05000000000000000000" pitchFamily="2" charset="2"/>
              </a:rPr>
              <a:t>khoa</a:t>
            </a:r>
            <a:r>
              <a:rPr lang="en-US" sz="2600" b="1" dirty="0">
                <a:sym typeface="Wingdings" panose="05000000000000000000" pitchFamily="2" charset="2"/>
              </a:rPr>
              <a:t>:</a:t>
            </a:r>
          </a:p>
          <a:p>
            <a:pPr hangingPunct="1"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lang="en-US" sz="2600" dirty="0" err="1">
                <a:sym typeface="Wingdings" panose="05000000000000000000" pitchFamily="2" charset="2"/>
              </a:rPr>
              <a:t>Chưa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ghi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nhận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tiền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căn</a:t>
            </a:r>
            <a:r>
              <a:rPr lang="en-US" sz="2600" dirty="0">
                <a:sym typeface="Wingdings" panose="05000000000000000000" pitchFamily="2" charset="2"/>
              </a:rPr>
              <a:t> THA,  ĐTĐ.</a:t>
            </a:r>
          </a:p>
          <a:p>
            <a:pPr hangingPunct="1"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lang="en-US" sz="2600" dirty="0" err="1">
                <a:sym typeface="Wingdings" panose="05000000000000000000" pitchFamily="2" charset="2"/>
              </a:rPr>
              <a:t>Chưa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ghi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nhận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tiền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căn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ung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thư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bệnh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lý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huyết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học</a:t>
            </a:r>
            <a:r>
              <a:rPr lang="en-US" sz="2600" dirty="0">
                <a:sym typeface="Wingdings" panose="05000000000000000000" pitchFamily="2" charset="2"/>
              </a:rPr>
              <a:t>.</a:t>
            </a:r>
          </a:p>
          <a:p>
            <a:pPr hangingPunct="1"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endParaRPr lang="en-US" sz="2600" dirty="0">
              <a:sym typeface="Wingdings" panose="05000000000000000000" pitchFamily="2" charset="2"/>
            </a:endParaRPr>
          </a:p>
          <a:p>
            <a:pPr marL="514350" indent="-514350" hangingPunct="1">
              <a:spcBef>
                <a:spcPts val="400"/>
              </a:spcBef>
              <a:buAutoNum type="arabicPeriod" startAt="2"/>
              <a:defRPr sz="2000"/>
            </a:pPr>
            <a:r>
              <a:rPr lang="en-US" sz="2600" b="1" dirty="0" err="1">
                <a:sym typeface="Wingdings" panose="05000000000000000000" pitchFamily="2" charset="2"/>
              </a:rPr>
              <a:t>Ngoại</a:t>
            </a:r>
            <a:r>
              <a:rPr lang="en-US" sz="2600" b="1" dirty="0">
                <a:sym typeface="Wingdings" panose="05000000000000000000" pitchFamily="2" charset="2"/>
              </a:rPr>
              <a:t> khoa: </a:t>
            </a:r>
          </a:p>
          <a:p>
            <a:pPr>
              <a:spcBef>
                <a:spcPts val="400"/>
              </a:spcBef>
              <a:defRPr sz="2000"/>
            </a:pPr>
            <a:r>
              <a:rPr lang="en-US" sz="2600" dirty="0">
                <a:sym typeface="Wingdings" panose="05000000000000000000" pitchFamily="2" charset="2"/>
              </a:rPr>
              <a:t>Ch</a:t>
            </a:r>
            <a:r>
              <a:rPr lang="vi-VN" sz="2600" dirty="0">
                <a:sym typeface="Wingdings" panose="05000000000000000000" pitchFamily="2" charset="2"/>
              </a:rPr>
              <a:t>ư</a:t>
            </a:r>
            <a:r>
              <a:rPr lang="en-US" sz="2600" dirty="0">
                <a:sym typeface="Wingdings" panose="05000000000000000000" pitchFamily="2" charset="2"/>
              </a:rPr>
              <a:t>a </a:t>
            </a:r>
            <a:r>
              <a:rPr lang="en-US" sz="2600" dirty="0" err="1">
                <a:sym typeface="Wingdings" panose="05000000000000000000" pitchFamily="2" charset="2"/>
              </a:rPr>
              <a:t>ghi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nhận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tiền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căn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chấn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th</a:t>
            </a:r>
            <a:r>
              <a:rPr lang="vi-VN" sz="2600" dirty="0">
                <a:sym typeface="Wingdings" panose="05000000000000000000" pitchFamily="2" charset="2"/>
              </a:rPr>
              <a:t>ư</a:t>
            </a:r>
            <a:r>
              <a:rPr lang="en-US" sz="2600" dirty="0" err="1">
                <a:sym typeface="Wingdings" panose="05000000000000000000" pitchFamily="2" charset="2"/>
              </a:rPr>
              <a:t>ơng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phẫu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thuật</a:t>
            </a:r>
            <a:r>
              <a:rPr lang="en-US" sz="2600" dirty="0">
                <a:sym typeface="Wingdings" panose="05000000000000000000" pitchFamily="2" charset="2"/>
              </a:rPr>
              <a:t> tr</a:t>
            </a:r>
            <a:r>
              <a:rPr lang="vi-VN" sz="2600" dirty="0">
                <a:sym typeface="Wingdings" panose="05000000000000000000" pitchFamily="2" charset="2"/>
              </a:rPr>
              <a:t>ư</a:t>
            </a:r>
            <a:r>
              <a:rPr lang="en-US" sz="2600" dirty="0" err="1">
                <a:sym typeface="Wingdings" panose="05000000000000000000" pitchFamily="2" charset="2"/>
              </a:rPr>
              <a:t>ớc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đây</a:t>
            </a:r>
            <a:endParaRPr lang="en-US" sz="26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TIỀN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CD28-BC40-AF54-502E-C643C7CED0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820" y="1624263"/>
            <a:ext cx="10250805" cy="4593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16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288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860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1432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576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hangingPunct="1">
              <a:spcBef>
                <a:spcPts val="400"/>
              </a:spcBef>
              <a:buNone/>
              <a:defRPr sz="2000"/>
            </a:pPr>
            <a:endParaRPr lang="en-US" sz="2600" dirty="0">
              <a:sym typeface="Wingdings" panose="05000000000000000000" pitchFamily="2" charset="2"/>
            </a:endParaRPr>
          </a:p>
          <a:p>
            <a:pPr marL="514350" indent="-514350" hangingPunct="1">
              <a:spcBef>
                <a:spcPts val="400"/>
              </a:spcBef>
              <a:buAutoNum type="arabicPeriod" startAt="4"/>
              <a:defRPr sz="2000"/>
            </a:pPr>
            <a:r>
              <a:rPr lang="en-US" sz="2600" b="1" dirty="0" err="1">
                <a:sym typeface="Wingdings" panose="05000000000000000000" pitchFamily="2" charset="2"/>
              </a:rPr>
              <a:t>Dị</a:t>
            </a:r>
            <a:r>
              <a:rPr lang="en-US" sz="2600" b="1" dirty="0">
                <a:sym typeface="Wingdings" panose="05000000000000000000" pitchFamily="2" charset="2"/>
              </a:rPr>
              <a:t> </a:t>
            </a:r>
            <a:r>
              <a:rPr lang="en-US" sz="2600" b="1" dirty="0" err="1">
                <a:sym typeface="Wingdings" panose="05000000000000000000" pitchFamily="2" charset="2"/>
              </a:rPr>
              <a:t>ứng</a:t>
            </a:r>
            <a:r>
              <a:rPr lang="en-US" sz="2600" b="1" dirty="0">
                <a:sym typeface="Wingdings" panose="05000000000000000000" pitchFamily="2" charset="2"/>
              </a:rPr>
              <a:t>: </a:t>
            </a:r>
            <a:r>
              <a:rPr lang="en-US" sz="2600" dirty="0" err="1">
                <a:sym typeface="Wingdings" panose="05000000000000000000" pitchFamily="2" charset="2"/>
              </a:rPr>
              <a:t>chưa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ghi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nhận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tiền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căn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dị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ứng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thuốc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thức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ăn</a:t>
            </a:r>
            <a:r>
              <a:rPr lang="en-US" sz="2600" dirty="0">
                <a:sym typeface="Wingdings" panose="05000000000000000000" pitchFamily="2" charset="2"/>
              </a:rPr>
              <a:t>.</a:t>
            </a:r>
          </a:p>
          <a:p>
            <a:pPr marL="514350" indent="-514350" hangingPunct="1">
              <a:spcBef>
                <a:spcPts val="400"/>
              </a:spcBef>
              <a:buAutoNum type="arabicPeriod" startAt="4"/>
              <a:defRPr sz="2000"/>
            </a:pPr>
            <a:endParaRPr lang="en-US" sz="2600" dirty="0">
              <a:sym typeface="Wingdings" panose="05000000000000000000" pitchFamily="2" charset="2"/>
            </a:endParaRPr>
          </a:p>
          <a:p>
            <a:pPr marL="514350" indent="-514350" hangingPunct="1">
              <a:spcBef>
                <a:spcPts val="400"/>
              </a:spcBef>
              <a:buAutoNum type="arabicPeriod" startAt="4"/>
              <a:defRPr sz="2000"/>
            </a:pPr>
            <a:r>
              <a:rPr lang="en-US" sz="2600" b="1" dirty="0" err="1">
                <a:sym typeface="Wingdings" panose="05000000000000000000" pitchFamily="2" charset="2"/>
              </a:rPr>
              <a:t>Thói</a:t>
            </a:r>
            <a:r>
              <a:rPr lang="en-US" sz="2600" b="1" dirty="0">
                <a:sym typeface="Wingdings" panose="05000000000000000000" pitchFamily="2" charset="2"/>
              </a:rPr>
              <a:t> </a:t>
            </a:r>
            <a:r>
              <a:rPr lang="en-US" sz="2600" b="1" dirty="0" err="1">
                <a:sym typeface="Wingdings" panose="05000000000000000000" pitchFamily="2" charset="2"/>
              </a:rPr>
              <a:t>quen</a:t>
            </a:r>
            <a:r>
              <a:rPr lang="en-US" sz="2600" b="1" dirty="0">
                <a:sym typeface="Wingdings" panose="05000000000000000000" pitchFamily="2" charset="2"/>
              </a:rPr>
              <a:t> </a:t>
            </a:r>
            <a:r>
              <a:rPr lang="en-US" sz="2600" b="1" dirty="0" err="1">
                <a:sym typeface="Wingdings" panose="05000000000000000000" pitchFamily="2" charset="2"/>
              </a:rPr>
              <a:t>sinh</a:t>
            </a:r>
            <a:r>
              <a:rPr lang="en-US" sz="2600" b="1" dirty="0">
                <a:sym typeface="Wingdings" panose="05000000000000000000" pitchFamily="2" charset="2"/>
              </a:rPr>
              <a:t> </a:t>
            </a:r>
            <a:r>
              <a:rPr lang="en-US" sz="2600" b="1" dirty="0" err="1">
                <a:sym typeface="Wingdings" panose="05000000000000000000" pitchFamily="2" charset="2"/>
              </a:rPr>
              <a:t>hoạt</a:t>
            </a:r>
            <a:r>
              <a:rPr lang="en-US" sz="2600" b="1" dirty="0">
                <a:sym typeface="Wingdings" panose="05000000000000000000" pitchFamily="2" charset="2"/>
              </a:rPr>
              <a:t>: </a:t>
            </a:r>
            <a:r>
              <a:rPr lang="en-US" sz="2600" dirty="0" err="1">
                <a:sym typeface="Wingdings" panose="05000000000000000000" pitchFamily="2" charset="2"/>
              </a:rPr>
              <a:t>uống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rượu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bia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thỉnh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thoảng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không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hút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thuốc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lá</a:t>
            </a:r>
            <a:endParaRPr lang="en-US" sz="2600" dirty="0">
              <a:sym typeface="Wingdings" panose="05000000000000000000" pitchFamily="2" charset="2"/>
            </a:endParaRPr>
          </a:p>
          <a:p>
            <a:pPr marL="514350" indent="-514350" hangingPunct="1">
              <a:spcBef>
                <a:spcPts val="400"/>
              </a:spcBef>
              <a:buAutoNum type="arabicPeriod" startAt="4"/>
              <a:defRPr sz="2000"/>
            </a:pPr>
            <a:endParaRPr lang="en-US" sz="2600" dirty="0">
              <a:sym typeface="Wingdings" panose="05000000000000000000" pitchFamily="2" charset="2"/>
            </a:endParaRPr>
          </a:p>
          <a:p>
            <a:pPr marL="514350" indent="-514350" hangingPunct="1">
              <a:spcBef>
                <a:spcPts val="400"/>
              </a:spcBef>
              <a:buAutoNum type="arabicPeriod" startAt="4"/>
              <a:defRPr sz="2000"/>
            </a:pPr>
            <a:r>
              <a:rPr lang="en-US" sz="2600" b="1" dirty="0">
                <a:sym typeface="Wingdings" panose="05000000000000000000" pitchFamily="2" charset="2"/>
              </a:rPr>
              <a:t>Gia </a:t>
            </a:r>
            <a:r>
              <a:rPr lang="en-US" sz="2600" b="1" dirty="0" err="1">
                <a:sym typeface="Wingdings" panose="05000000000000000000" pitchFamily="2" charset="2"/>
              </a:rPr>
              <a:t>đình</a:t>
            </a:r>
            <a:r>
              <a:rPr lang="en-US" sz="2600" b="1" dirty="0">
                <a:sym typeface="Wingdings" panose="05000000000000000000" pitchFamily="2" charset="2"/>
              </a:rPr>
              <a:t>: </a:t>
            </a:r>
            <a:r>
              <a:rPr lang="en-US" sz="2600" dirty="0" err="1">
                <a:sym typeface="Wingdings" panose="05000000000000000000" pitchFamily="2" charset="2"/>
              </a:rPr>
              <a:t>chưa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ghi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nhận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tiền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căn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thoát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vị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err="1">
                <a:sym typeface="Wingdings" panose="05000000000000000000" pitchFamily="2" charset="2"/>
              </a:rPr>
              <a:t>bẹn</a:t>
            </a:r>
            <a:endParaRPr lang="en-US" sz="2600" dirty="0">
              <a:sym typeface="Wingdings" panose="05000000000000000000" pitchFamily="2" charset="2"/>
            </a:endParaRPr>
          </a:p>
          <a:p>
            <a:pPr marL="0" indent="0" hangingPunct="1">
              <a:spcBef>
                <a:spcPts val="400"/>
              </a:spcBef>
              <a:buNone/>
              <a:defRPr sz="2000"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0806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KHÁM LÂM SÀNG (</a:t>
            </a:r>
            <a:r>
              <a:rPr lang="en-US" dirty="0"/>
              <a:t>8</a:t>
            </a:r>
            <a:r>
              <a:rPr lang="vi-VN" dirty="0"/>
              <a:t>h</a:t>
            </a:r>
            <a:r>
              <a:rPr dirty="0"/>
              <a:t> </a:t>
            </a:r>
            <a:r>
              <a:rPr lang="en-US" dirty="0"/>
              <a:t>10</a:t>
            </a:r>
            <a:r>
              <a:rPr dirty="0"/>
              <a:t>/</a:t>
            </a:r>
            <a:r>
              <a:rPr lang="vi-VN" dirty="0"/>
              <a:t>0</a:t>
            </a:r>
            <a:r>
              <a:rPr lang="en-US" dirty="0"/>
              <a:t>3</a:t>
            </a:r>
            <a:r>
              <a:rPr dirty="0"/>
              <a:t>/</a:t>
            </a:r>
            <a:r>
              <a:rPr lang="en-US" dirty="0"/>
              <a:t>20</a:t>
            </a:r>
            <a:r>
              <a:rPr dirty="0"/>
              <a:t>2</a:t>
            </a:r>
            <a:r>
              <a:rPr lang="vi-VN" dirty="0"/>
              <a:t>3</a:t>
            </a:r>
            <a:r>
              <a:rPr dirty="0"/>
              <a:t>)</a:t>
            </a:r>
          </a:p>
        </p:txBody>
      </p:sp>
      <p:sp>
        <p:nvSpPr>
          <p:cNvPr id="20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92727" y="1323110"/>
            <a:ext cx="10972800" cy="4648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rPr sz="2400" b="1" dirty="0"/>
              <a:t>1</a:t>
            </a:r>
            <a:r>
              <a:rPr lang="en-US" sz="2400" b="1" dirty="0"/>
              <a:t>.</a:t>
            </a:r>
            <a:r>
              <a:rPr sz="2400" b="1" dirty="0"/>
              <a:t> </a:t>
            </a:r>
            <a:r>
              <a:rPr sz="2400" b="1" dirty="0" err="1"/>
              <a:t>Tổng</a:t>
            </a:r>
            <a:r>
              <a:rPr sz="2400" b="1" dirty="0"/>
              <a:t> </a:t>
            </a:r>
            <a:r>
              <a:rPr sz="2400" b="1" dirty="0" err="1"/>
              <a:t>quát</a:t>
            </a:r>
            <a:r>
              <a:rPr sz="2400" b="1" dirty="0"/>
              <a:t>: </a:t>
            </a:r>
          </a:p>
          <a:p>
            <a:r>
              <a:rPr sz="2400" dirty="0" err="1"/>
              <a:t>Bệnh</a:t>
            </a:r>
            <a:r>
              <a:rPr sz="2400" dirty="0"/>
              <a:t> </a:t>
            </a:r>
            <a:r>
              <a:rPr sz="2400" dirty="0" err="1"/>
              <a:t>nhân</a:t>
            </a:r>
            <a:r>
              <a:rPr sz="2400" dirty="0"/>
              <a:t> </a:t>
            </a:r>
            <a:r>
              <a:rPr sz="2400" dirty="0" err="1"/>
              <a:t>tỉnh</a:t>
            </a:r>
            <a:r>
              <a:rPr sz="2400" dirty="0"/>
              <a:t>, </a:t>
            </a:r>
            <a:r>
              <a:rPr sz="2400" dirty="0" err="1"/>
              <a:t>tiếp</a:t>
            </a:r>
            <a:r>
              <a:rPr sz="2400" dirty="0"/>
              <a:t> </a:t>
            </a:r>
            <a:r>
              <a:rPr sz="2400" dirty="0" err="1"/>
              <a:t>xúc</a:t>
            </a:r>
            <a:r>
              <a:rPr sz="2400" dirty="0"/>
              <a:t> </a:t>
            </a:r>
            <a:r>
              <a:rPr sz="2400" dirty="0" err="1"/>
              <a:t>tốt</a:t>
            </a:r>
            <a:endParaRPr lang="en-US" sz="2400" dirty="0"/>
          </a:p>
          <a:p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err="1"/>
              <a:t>Mạch</a:t>
            </a:r>
            <a:r>
              <a:rPr lang="en-US" sz="2400" dirty="0"/>
              <a:t>: 72 l/p				</a:t>
            </a:r>
            <a:r>
              <a:rPr lang="en-US" sz="2400" dirty="0" err="1"/>
              <a:t>Nhịp</a:t>
            </a:r>
            <a:r>
              <a:rPr lang="en-US" sz="2400" dirty="0"/>
              <a:t> </a:t>
            </a:r>
            <a:r>
              <a:rPr lang="en-US" sz="2400" dirty="0" err="1"/>
              <a:t>thở</a:t>
            </a:r>
            <a:r>
              <a:rPr lang="en-US" sz="2400" dirty="0"/>
              <a:t>: 18 l/p</a:t>
            </a:r>
          </a:p>
          <a:p>
            <a:pPr lvl="1"/>
            <a:r>
              <a:rPr lang="en-US" sz="2400" dirty="0" err="1"/>
              <a:t>Huyết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: 120/70 mmHg 			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: 37 </a:t>
            </a:r>
            <a:r>
              <a:rPr lang="en-US" sz="2400" dirty="0" err="1"/>
              <a:t>độ</a:t>
            </a:r>
            <a:r>
              <a:rPr lang="en-US" sz="2400" dirty="0"/>
              <a:t> C</a:t>
            </a:r>
            <a:endParaRPr sz="2400" dirty="0"/>
          </a:p>
          <a:p>
            <a:r>
              <a:rPr lang="en-US" sz="2400" dirty="0"/>
              <a:t>CC: 161 cm, CN: 60 kg =&gt; BMI: 23.1 kg/m2</a:t>
            </a:r>
          </a:p>
          <a:p>
            <a:r>
              <a:rPr lang="en-US" sz="2400" dirty="0" err="1"/>
              <a:t>N</a:t>
            </a:r>
            <a:r>
              <a:rPr sz="2400" dirty="0" err="1"/>
              <a:t>iêm</a:t>
            </a:r>
            <a:r>
              <a:rPr sz="2400" dirty="0"/>
              <a:t> </a:t>
            </a:r>
            <a:r>
              <a:rPr sz="2400" dirty="0" err="1"/>
              <a:t>hồng</a:t>
            </a:r>
            <a:r>
              <a:rPr lang="en-US" sz="2400" dirty="0"/>
              <a:t>,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mạc</a:t>
            </a:r>
            <a:r>
              <a:rPr lang="en-US" sz="2400" dirty="0"/>
              <a:t> </a:t>
            </a:r>
            <a:r>
              <a:rPr lang="en-US" sz="2400" dirty="0" err="1"/>
              <a:t>mắt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vàng</a:t>
            </a:r>
            <a:endParaRPr sz="2400" dirty="0"/>
          </a:p>
          <a:p>
            <a:r>
              <a:rPr sz="2400" dirty="0" err="1"/>
              <a:t>Hạch</a:t>
            </a:r>
            <a:r>
              <a:rPr sz="2400" dirty="0"/>
              <a:t> </a:t>
            </a:r>
            <a:r>
              <a:rPr sz="2400" dirty="0" err="1"/>
              <a:t>ngoại</a:t>
            </a:r>
            <a:r>
              <a:rPr sz="2400" dirty="0"/>
              <a:t> </a:t>
            </a:r>
            <a:r>
              <a:rPr sz="2400" dirty="0" err="1"/>
              <a:t>biên</a:t>
            </a:r>
            <a:r>
              <a:rPr sz="2400" dirty="0"/>
              <a:t> </a:t>
            </a:r>
            <a:r>
              <a:rPr sz="2400" dirty="0" err="1"/>
              <a:t>không</a:t>
            </a:r>
            <a:r>
              <a:rPr sz="2400" dirty="0"/>
              <a:t> </a:t>
            </a:r>
            <a:r>
              <a:rPr sz="2400" dirty="0" err="1"/>
              <a:t>sờ</a:t>
            </a:r>
            <a:r>
              <a:rPr sz="2400" dirty="0"/>
              <a:t> </a:t>
            </a:r>
            <a:r>
              <a:rPr sz="2400" dirty="0" err="1"/>
              <a:t>chạ</a:t>
            </a:r>
            <a:r>
              <a:rPr lang="en-US" sz="2400" dirty="0" err="1"/>
              <a:t>m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 da </a:t>
            </a:r>
            <a:r>
              <a:rPr lang="en-US" sz="2400" dirty="0" err="1"/>
              <a:t>niêm</a:t>
            </a:r>
            <a:r>
              <a:rPr lang="en-US" sz="2400" dirty="0"/>
              <a:t>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25490" y="1320287"/>
            <a:ext cx="10756912" cy="363964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rPr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lphaLcPeriod"/>
            </a:pP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Lồng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ngực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sao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THBH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Tim: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ổ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đập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bất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mỏm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tim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KLS V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trung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đòn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 (T), T1, T2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rõ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tần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 72 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lần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phút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âm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thổi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bất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thường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Phổi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gõ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khắp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phổi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rale,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âm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phế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bào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êm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dịu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phế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trường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b.   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Bụng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 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THBH,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sẹo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ruột</a:t>
            </a:r>
            <a:r>
              <a:rPr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Bụn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KHÁM LÂM SÀNG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25490" y="1320287"/>
            <a:ext cx="10756912" cy="363964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rPr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bẹn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SzTx/>
            </a:pP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phồng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bẹn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4x3cm,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xẹp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Tx/>
            </a:pP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chẹn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bẹn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phồng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Tx/>
            </a:pP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None/>
            </a:pPr>
            <a:endParaRPr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KHÁM LÂM SÀNG </a:t>
            </a:r>
          </a:p>
        </p:txBody>
      </p:sp>
    </p:spTree>
    <p:extLst>
      <p:ext uri="{BB962C8B-B14F-4D97-AF65-F5344CB8AC3E}">
        <p14:creationId xmlns:p14="http://schemas.microsoft.com/office/powerpoint/2010/main" val="112033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werpointTemplate1">
  <a:themeElements>
    <a:clrScheme name="PowerpointTemplate1">
      <a:dk1>
        <a:srgbClr val="999999"/>
      </a:dk1>
      <a:lt1>
        <a:srgbClr val="006699"/>
      </a:lt1>
      <a:dk2>
        <a:srgbClr val="A7A7A7"/>
      </a:dk2>
      <a:lt2>
        <a:srgbClr val="535353"/>
      </a:lt2>
      <a:accent1>
        <a:srgbClr val="EDFAD2"/>
      </a:accent1>
      <a:accent2>
        <a:srgbClr val="EBF7FF"/>
      </a:accent2>
      <a:accent3>
        <a:srgbClr val="8F8F8F"/>
      </a:accent3>
      <a:accent4>
        <a:srgbClr val="005682"/>
      </a:accent4>
      <a:accent5>
        <a:srgbClr val="F4FCE5"/>
      </a:accent5>
      <a:accent6>
        <a:srgbClr val="D5E0E7"/>
      </a:accent6>
      <a:hlink>
        <a:srgbClr val="0000FF"/>
      </a:hlink>
      <a:folHlink>
        <a:srgbClr val="FF00FF"/>
      </a:folHlink>
    </a:clrScheme>
    <a:fontScheme name="PowerpointTemplate1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Powerpoint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owerpointTemplate1">
  <a:themeElements>
    <a:clrScheme name="PowerpointTemplate1">
      <a:dk1>
        <a:srgbClr val="999999"/>
      </a:dk1>
      <a:lt1>
        <a:srgbClr val="006699"/>
      </a:lt1>
      <a:dk2>
        <a:srgbClr val="A7A7A7"/>
      </a:dk2>
      <a:lt2>
        <a:srgbClr val="535353"/>
      </a:lt2>
      <a:accent1>
        <a:srgbClr val="EDFAD2"/>
      </a:accent1>
      <a:accent2>
        <a:srgbClr val="EBF7FF"/>
      </a:accent2>
      <a:accent3>
        <a:srgbClr val="8F8F8F"/>
      </a:accent3>
      <a:accent4>
        <a:srgbClr val="005682"/>
      </a:accent4>
      <a:accent5>
        <a:srgbClr val="F4FCE5"/>
      </a:accent5>
      <a:accent6>
        <a:srgbClr val="D5E0E7"/>
      </a:accent6>
      <a:hlink>
        <a:srgbClr val="0000FF"/>
      </a:hlink>
      <a:folHlink>
        <a:srgbClr val="FF00FF"/>
      </a:folHlink>
    </a:clrScheme>
    <a:fontScheme name="PowerpointTemplate1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Powerpoint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1028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Verdana</vt:lpstr>
      <vt:lpstr>Wingdings</vt:lpstr>
      <vt:lpstr>PowerpointTemplate1</vt:lpstr>
      <vt:lpstr>BỆNH ÁN NGOẠI KHOA</vt:lpstr>
      <vt:lpstr>HÀNH CHÍNH</vt:lpstr>
      <vt:lpstr>LÍ DO NHẬP VIỆN</vt:lpstr>
      <vt:lpstr>BỆNH SỬ</vt:lpstr>
      <vt:lpstr>TIỀN CĂN</vt:lpstr>
      <vt:lpstr>TIỀN CĂN</vt:lpstr>
      <vt:lpstr>KHÁM LÂM SÀNG (8h 10/03/2023)</vt:lpstr>
      <vt:lpstr>KHÁM LÂM SÀNG </vt:lpstr>
      <vt:lpstr>KHÁM LÂM SÀNG </vt:lpstr>
      <vt:lpstr>TÓM TẮT BỆNH ÁN</vt:lpstr>
      <vt:lpstr>ĐẶT VẤN ĐỀ</vt:lpstr>
      <vt:lpstr>CHẨN ĐOÁN</vt:lpstr>
      <vt:lpstr>ĐỀ NGHỊ CẬN LÂM SÀNG</vt:lpstr>
      <vt:lpstr>KẾT QUẢ CẬN LÂM SÀNG</vt:lpstr>
      <vt:lpstr>KẾT QUẢ CẬN LÂM SÀNG</vt:lpstr>
      <vt:lpstr>KẾT QUẢ CẬN LÂM SÀNG</vt:lpstr>
      <vt:lpstr>CHẨN ĐOÁN XÁC ĐỊNH</vt:lpstr>
      <vt:lpstr>HƯỚNG ĐIỀU TRỊ</vt:lpstr>
      <vt:lpstr>TƯỜNG TRÌNH PHẪU THUẬT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GIAO BAN TUA TRỰC</dc:title>
  <cp:lastModifiedBy>Thien Nguyen - Y17</cp:lastModifiedBy>
  <cp:revision>155</cp:revision>
  <dcterms:modified xsi:type="dcterms:W3CDTF">2023-04-17T14:46:03Z</dcterms:modified>
</cp:coreProperties>
</file>