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5" r:id="rId3"/>
    <p:sldId id="258" r:id="rId4"/>
    <p:sldId id="259" r:id="rId5"/>
    <p:sldId id="295" r:id="rId6"/>
    <p:sldId id="260" r:id="rId7"/>
    <p:sldId id="299" r:id="rId8"/>
    <p:sldId id="261" r:id="rId9"/>
    <p:sldId id="262" r:id="rId10"/>
    <p:sldId id="263" r:id="rId11"/>
    <p:sldId id="264" r:id="rId12"/>
    <p:sldId id="265" r:id="rId13"/>
    <p:sldId id="296" r:id="rId14"/>
    <p:sldId id="270" r:id="rId15"/>
    <p:sldId id="271" r:id="rId16"/>
    <p:sldId id="273" r:id="rId17"/>
    <p:sldId id="298" r:id="rId18"/>
    <p:sldId id="279" r:id="rId19"/>
    <p:sldId id="281" r:id="rId20"/>
    <p:sldId id="297" r:id="rId21"/>
    <p:sldId id="283" r:id="rId22"/>
  </p:sldIdLst>
  <p:sldSz cx="12192000" cy="6858000"/>
  <p:notesSz cx="6858000" cy="9144000"/>
  <p:embeddedFontLst>
    <p:embeddedFont>
      <p:font typeface="Barlow" panose="00000500000000000000" pitchFamily="2" charset="0"/>
      <p:regular r:id="rId24"/>
      <p:bold r:id="rId25"/>
      <p:italic r:id="rId26"/>
      <p:boldItalic r:id="rId27"/>
    </p:embeddedFont>
    <p:embeddedFont>
      <p:font typeface="Barlow Medium" panose="00000600000000000000" pitchFamily="2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entury Gothic" panose="020B0502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jwLYd6JzT8/4aaS2esQJVpSgDr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48"/>
  </p:normalViewPr>
  <p:slideViewPr>
    <p:cSldViewPr snapToGrid="0">
      <p:cViewPr varScale="1">
        <p:scale>
          <a:sx n="117" d="100"/>
          <a:sy n="117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75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205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ff8df0f3c_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20ff8df0f3c_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4012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ff8df0f3c_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20ff8df0f3c_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023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954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747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  <a:defRPr sz="1200">
                <a:solidFill>
                  <a:srgbClr val="1198A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" name="Google Shape;19;p31"/>
          <p:cNvCxnSpPr/>
          <p:nvPr/>
        </p:nvCxnSpPr>
        <p:spPr>
          <a:xfrm>
            <a:off x="0" y="592138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31"/>
          <p:cNvSpPr txBox="1"/>
          <p:nvPr/>
        </p:nvSpPr>
        <p:spPr>
          <a:xfrm>
            <a:off x="11682163" y="195307"/>
            <a:ext cx="409317" cy="24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>
                <a:solidFill>
                  <a:srgbClr val="0B65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900" b="1">
              <a:solidFill>
                <a:srgbClr val="0B65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25">
          <p15:clr>
            <a:srgbClr val="FBAE40"/>
          </p15:clr>
        </p15:guide>
        <p15:guide id="3" pos="960">
          <p15:clr>
            <a:srgbClr val="FBAE40"/>
          </p15:clr>
        </p15:guide>
        <p15:guide id="4" pos="1595">
          <p15:clr>
            <a:srgbClr val="FBAE40"/>
          </p15:clr>
        </p15:guide>
        <p15:guide id="5" pos="2230">
          <p15:clr>
            <a:srgbClr val="FBAE40"/>
          </p15:clr>
        </p15:guide>
        <p15:guide id="6" pos="2887">
          <p15:clr>
            <a:srgbClr val="FBAE40"/>
          </p15:clr>
        </p15:guide>
        <p15:guide id="7" pos="3522">
          <p15:clr>
            <a:srgbClr val="FBAE40"/>
          </p15:clr>
        </p15:guide>
        <p15:guide id="8" pos="4158">
          <p15:clr>
            <a:srgbClr val="FBAE40"/>
          </p15:clr>
        </p15:guide>
        <p15:guide id="9" pos="4793">
          <p15:clr>
            <a:srgbClr val="FBAE40"/>
          </p15:clr>
        </p15:guide>
        <p15:guide id="10" pos="5428">
          <p15:clr>
            <a:srgbClr val="FBAE40"/>
          </p15:clr>
        </p15:guide>
        <p15:guide id="11" pos="6063">
          <p15:clr>
            <a:srgbClr val="FBAE40"/>
          </p15:clr>
        </p15:guide>
        <p15:guide id="12" pos="6720">
          <p15:clr>
            <a:srgbClr val="FBAE40"/>
          </p15:clr>
        </p15:guide>
        <p15:guide id="13" pos="7355">
          <p15:clr>
            <a:srgbClr val="FBAE40"/>
          </p15:clr>
        </p15:guide>
        <p15:guide id="14" orient="horz" pos="1185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orient="horz" pos="1979">
          <p15:clr>
            <a:srgbClr val="FBAE40"/>
          </p15:clr>
        </p15:guide>
        <p15:guide id="17" orient="horz" pos="2387">
          <p15:clr>
            <a:srgbClr val="FBAE40"/>
          </p15:clr>
        </p15:guide>
        <p15:guide id="18" orient="horz" pos="2795">
          <p15:clr>
            <a:srgbClr val="FBAE40"/>
          </p15:clr>
        </p15:guide>
        <p15:guide id="19" orient="horz" pos="3203">
          <p15:clr>
            <a:srgbClr val="FBAE40"/>
          </p15:clr>
        </p15:guide>
        <p15:guide id="20" orient="horz" pos="3589">
          <p15:clr>
            <a:srgbClr val="FBAE40"/>
          </p15:clr>
        </p15:guide>
        <p15:guide id="21" orient="horz" pos="399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B8C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/>
          <p:nvPr/>
        </p:nvSpPr>
        <p:spPr>
          <a:xfrm>
            <a:off x="9095705" y="0"/>
            <a:ext cx="31376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 txBox="1">
            <a:spLocks noGrp="1"/>
          </p:cNvSpPr>
          <p:nvPr>
            <p:ph type="ctrTitle"/>
          </p:nvPr>
        </p:nvSpPr>
        <p:spPr>
          <a:xfrm>
            <a:off x="900007" y="1715612"/>
            <a:ext cx="9324648" cy="261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055E68"/>
              </a:buClr>
              <a:buSzPts val="7200"/>
            </a:pPr>
            <a:r>
              <a:rPr lang="en-US" sz="7200" dirty="0">
                <a:solidFill>
                  <a:srgbClr val="055E68"/>
                </a:solidFill>
                <a:latin typeface="Barlow Medium"/>
                <a:ea typeface="Barlow Medium"/>
                <a:cs typeface="Barlow Medium"/>
                <a:sym typeface="Barlow Medium"/>
              </a:rPr>
              <a:t>BỆNH ÁN </a:t>
            </a:r>
            <a:br>
              <a:rPr lang="en-US" sz="7200" dirty="0">
                <a:solidFill>
                  <a:srgbClr val="055E68"/>
                </a:solidFill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lang="en-US" sz="7200" dirty="0">
                <a:solidFill>
                  <a:srgbClr val="055E68"/>
                </a:solidFill>
                <a:latin typeface="Barlow Medium"/>
                <a:ea typeface="Barlow Medium"/>
                <a:cs typeface="Barlow Medium"/>
                <a:sym typeface="Barlow Medium"/>
              </a:rPr>
              <a:t>NGOẠI KHOA</a:t>
            </a:r>
            <a:endParaRPr dirty="0"/>
          </a:p>
        </p:txBody>
      </p:sp>
      <p:sp>
        <p:nvSpPr>
          <p:cNvPr id="33" name="Google Shape;33;p1"/>
          <p:cNvSpPr txBox="1">
            <a:spLocks noGrp="1"/>
          </p:cNvSpPr>
          <p:nvPr>
            <p:ph type="subTitle" idx="1"/>
          </p:nvPr>
        </p:nvSpPr>
        <p:spPr>
          <a:xfrm>
            <a:off x="909008" y="4548305"/>
            <a:ext cx="5385260" cy="1629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l">
              <a:spcBef>
                <a:spcPts val="0"/>
              </a:spcBef>
              <a:buClr>
                <a:schemeClr val="accent5"/>
              </a:buClr>
              <a:buSzPts val="1400"/>
            </a:pPr>
            <a:r>
              <a:rPr lang="en-US" sz="1400" b="1" dirty="0" err="1">
                <a:solidFill>
                  <a:schemeClr val="accent5"/>
                </a:solidFill>
              </a:rPr>
              <a:t>Nhóm</a:t>
            </a:r>
            <a:r>
              <a:rPr lang="en-US" sz="1400" b="1" dirty="0">
                <a:solidFill>
                  <a:schemeClr val="accent5"/>
                </a:solidFill>
              </a:rPr>
              <a:t> 4 </a:t>
            </a:r>
            <a:r>
              <a:rPr lang="en-US" sz="1400" b="1" dirty="0" err="1">
                <a:solidFill>
                  <a:schemeClr val="accent5"/>
                </a:solidFill>
              </a:rPr>
              <a:t>trình</a:t>
            </a:r>
            <a:r>
              <a:rPr lang="en-US" sz="1400" b="1" dirty="0">
                <a:solidFill>
                  <a:schemeClr val="accent5"/>
                </a:solidFill>
              </a:rPr>
              <a:t> </a:t>
            </a:r>
            <a:r>
              <a:rPr lang="en-US" sz="1400" b="1" dirty="0" err="1">
                <a:solidFill>
                  <a:schemeClr val="accent5"/>
                </a:solidFill>
              </a:rPr>
              <a:t>bày</a:t>
            </a:r>
            <a:r>
              <a:rPr lang="en-US" sz="1400" b="1" dirty="0">
                <a:solidFill>
                  <a:schemeClr val="accent5"/>
                </a:solidFill>
              </a:rPr>
              <a:t>:</a:t>
            </a:r>
            <a:endParaRPr dirty="0">
              <a:solidFill>
                <a:schemeClr val="accent5"/>
              </a:solidFill>
            </a:endParaRPr>
          </a:p>
          <a:p>
            <a:pPr marL="0" indent="0" algn="l">
              <a:buSzPts val="1400"/>
            </a:pPr>
            <a:r>
              <a:rPr lang="en-US" sz="1400" dirty="0" err="1">
                <a:solidFill>
                  <a:schemeClr val="accent5"/>
                </a:solidFill>
              </a:rPr>
              <a:t>Nguyễn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Nhật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Thanh</a:t>
            </a:r>
            <a:endParaRPr lang="en-US" sz="1400" dirty="0">
              <a:solidFill>
                <a:schemeClr val="accent5"/>
              </a:solidFill>
            </a:endParaRPr>
          </a:p>
          <a:p>
            <a:pPr marL="0" indent="0" algn="l">
              <a:buSzPts val="1400"/>
            </a:pPr>
            <a:r>
              <a:rPr lang="en-US" sz="1400" dirty="0" err="1">
                <a:solidFill>
                  <a:schemeClr val="accent5"/>
                </a:solidFill>
              </a:rPr>
              <a:t>Trần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Quỳnh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Trâm</a:t>
            </a:r>
            <a:endParaRPr lang="en-US" sz="1400" dirty="0">
              <a:solidFill>
                <a:schemeClr val="accent5"/>
              </a:solidFill>
            </a:endParaRPr>
          </a:p>
          <a:p>
            <a:pPr marL="0" indent="0" algn="l">
              <a:buSzPts val="1400"/>
            </a:pPr>
            <a:r>
              <a:rPr lang="en-US" sz="1400" dirty="0" err="1">
                <a:solidFill>
                  <a:schemeClr val="accent5"/>
                </a:solidFill>
              </a:rPr>
              <a:t>Phạm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Anh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Văn</a:t>
            </a:r>
            <a:endParaRPr lang="en-US" sz="1400" dirty="0">
              <a:solidFill>
                <a:schemeClr val="accent5"/>
              </a:solidFill>
            </a:endParaRPr>
          </a:p>
          <a:p>
            <a:pPr marL="0" indent="0" algn="l">
              <a:buSzPts val="1400"/>
            </a:pPr>
            <a:r>
              <a:rPr lang="en-US" sz="1400" dirty="0" err="1">
                <a:solidFill>
                  <a:schemeClr val="accent5"/>
                </a:solidFill>
              </a:rPr>
              <a:t>Đặng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Bảo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Vinh</a:t>
            </a:r>
            <a:endParaRPr lang="en-US" sz="14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62C"/>
              </a:buClr>
              <a:buSzPts val="1400"/>
              <a:buNone/>
            </a:pPr>
            <a:endParaRPr lang="en-US" sz="1400" dirty="0">
              <a:solidFill>
                <a:schemeClr val="accent5"/>
              </a:solidFill>
            </a:endParaRPr>
          </a:p>
          <a:p>
            <a:pPr marL="0" indent="0" algn="l">
              <a:buClr>
                <a:schemeClr val="accent5"/>
              </a:buClr>
              <a:buSzPts val="1400"/>
            </a:pP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909008" y="778913"/>
            <a:ext cx="37517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BỆNH VIỆN ĐẠI HỌC Y DƯỢC TPHCM</a:t>
            </a:r>
            <a:endParaRPr sz="1200" b="1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9448660" y="640414"/>
            <a:ext cx="2087861" cy="334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NHÓM 4</a:t>
            </a:r>
            <a:endParaRPr sz="1050" b="1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-12669" y="0"/>
            <a:ext cx="22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91" name="Google Shape;91;p8"/>
          <p:cNvSpPr txBox="1"/>
          <p:nvPr/>
        </p:nvSpPr>
        <p:spPr>
          <a:xfrm>
            <a:off x="838201" y="1554503"/>
            <a:ext cx="40900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TÓM TẮT BỆNH ÁN</a:t>
            </a:r>
            <a:endParaRPr sz="3200" b="1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" name="Google Shape;92;p8"/>
          <p:cNvSpPr txBox="1"/>
          <p:nvPr/>
        </p:nvSpPr>
        <p:spPr>
          <a:xfrm>
            <a:off x="820270" y="1133875"/>
            <a:ext cx="37517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  <p:sp>
        <p:nvSpPr>
          <p:cNvPr id="93" name="Google Shape;93;p8"/>
          <p:cNvSpPr txBox="1"/>
          <p:nvPr/>
        </p:nvSpPr>
        <p:spPr>
          <a:xfrm>
            <a:off x="6858847" y="1143741"/>
            <a:ext cx="435931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TRIỆU CHỨNG CƠ NĂNG</a:t>
            </a:r>
            <a:endParaRPr sz="2500" b="1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6808881" y="1129750"/>
            <a:ext cx="5187826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800"/>
              <a:buFont typeface="Barlow"/>
              <a:buChar char="-"/>
            </a:pP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Đau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bụng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hạ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sườn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phải</a:t>
            </a:r>
            <a:endParaRPr lang="en-US"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800"/>
              <a:buFont typeface="Barlow"/>
              <a:buChar char="-"/>
            </a:pP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Sốt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ớn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lạnh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lang="vi-VN" sz="1200" dirty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</p:txBody>
      </p:sp>
      <p:cxnSp>
        <p:nvCxnSpPr>
          <p:cNvPr id="95" name="Google Shape;95;p8"/>
          <p:cNvCxnSpPr/>
          <p:nvPr/>
        </p:nvCxnSpPr>
        <p:spPr>
          <a:xfrm>
            <a:off x="5893553" y="456314"/>
            <a:ext cx="0" cy="62658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8"/>
          <p:cNvSpPr txBox="1"/>
          <p:nvPr/>
        </p:nvSpPr>
        <p:spPr>
          <a:xfrm>
            <a:off x="838201" y="2533731"/>
            <a:ext cx="4555087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Bệnh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nhân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nam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58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tuổi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nhập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viện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vì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đau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bụng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hạ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sườn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phải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bệnh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03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ngày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qua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hỏi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bệnh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thăm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khám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ghi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nhận</a:t>
            </a:r>
            <a:r>
              <a:rPr lang="en-US" sz="25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  <a:endParaRPr sz="25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6858845" y="2960844"/>
            <a:ext cx="385255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TRIỆU CHỨNG THỰC THỂ</a:t>
            </a:r>
            <a:endParaRPr sz="2500" b="1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6858845" y="4472775"/>
            <a:ext cx="385255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TIỀN CĂN</a:t>
            </a:r>
            <a:endParaRPr sz="2500" b="1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6858845" y="4924865"/>
            <a:ext cx="443130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Barlow"/>
              <a:buChar char="-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THA, COPD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đang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điều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trị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lang="en-US" sz="1800" dirty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</p:txBody>
      </p:sp>
      <p:sp>
        <p:nvSpPr>
          <p:cNvPr id="100" name="Google Shape;100;p8"/>
          <p:cNvSpPr txBox="1"/>
          <p:nvPr/>
        </p:nvSpPr>
        <p:spPr>
          <a:xfrm>
            <a:off x="6858845" y="3451889"/>
            <a:ext cx="3928698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8262C"/>
              </a:buClr>
              <a:buSzPts val="1800"/>
              <a:buFont typeface="Barlow"/>
              <a:buChar char="-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Murphy (+)</a:t>
            </a:r>
            <a:endParaRPr lang="vi-VN" sz="1800" dirty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106" name="Google Shape;106;p9"/>
          <p:cNvSpPr txBox="1"/>
          <p:nvPr/>
        </p:nvSpPr>
        <p:spPr>
          <a:xfrm>
            <a:off x="0" y="2551837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5"/>
                </a:solidFill>
                <a:latin typeface="Barlow"/>
                <a:sym typeface="Barlow"/>
              </a:rPr>
              <a:t>ĐẶT VẤN ĐỀ</a:t>
            </a:r>
            <a:endParaRPr dirty="0"/>
          </a:p>
        </p:txBody>
      </p:sp>
      <p:sp>
        <p:nvSpPr>
          <p:cNvPr id="107" name="Google Shape;107;p9"/>
          <p:cNvSpPr txBox="1"/>
          <p:nvPr/>
        </p:nvSpPr>
        <p:spPr>
          <a:xfrm>
            <a:off x="3297860" y="3372681"/>
            <a:ext cx="662085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indent="-742950">
              <a:lnSpc>
                <a:spcPct val="200000"/>
              </a:lnSpc>
              <a:buClr>
                <a:schemeClr val="accent5"/>
              </a:buClr>
              <a:buSzPts val="2000"/>
              <a:buFont typeface="Barlow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Đau</a:t>
            </a:r>
            <a:r>
              <a:rPr lang="en-US" sz="24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hạ</a:t>
            </a:r>
            <a:r>
              <a:rPr lang="en-US" sz="24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sườn</a:t>
            </a:r>
            <a:r>
              <a:rPr lang="en-US" sz="24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phải</a:t>
            </a:r>
            <a:endParaRPr lang="en-US" sz="2400" b="1" dirty="0">
              <a:solidFill>
                <a:schemeClr val="tx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742950" indent="-742950">
              <a:lnSpc>
                <a:spcPct val="200000"/>
              </a:lnSpc>
              <a:buClr>
                <a:schemeClr val="accent5"/>
              </a:buClr>
              <a:buSzPts val="2000"/>
              <a:buFont typeface="Barlow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Sốt</a:t>
            </a:r>
            <a:r>
              <a:rPr lang="en-US" sz="24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ớn</a:t>
            </a:r>
            <a:r>
              <a:rPr lang="en-US" sz="24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lạnh</a:t>
            </a:r>
            <a:endParaRPr lang="en-US" sz="2400" b="1" dirty="0">
              <a:solidFill>
                <a:schemeClr val="tx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742950" indent="-742950">
              <a:lnSpc>
                <a:spcPct val="200000"/>
              </a:lnSpc>
              <a:buClr>
                <a:schemeClr val="accent5"/>
              </a:buClr>
              <a:buSzPts val="2000"/>
              <a:buFont typeface="Barlow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Tiền</a:t>
            </a:r>
            <a:r>
              <a:rPr lang="en-US" sz="24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căn</a:t>
            </a:r>
            <a:r>
              <a:rPr lang="en-US" sz="24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: THA, COPD</a:t>
            </a:r>
            <a:endParaRPr lang="en-US" sz="2400" b="1" dirty="0">
              <a:solidFill>
                <a:schemeClr val="tx1"/>
              </a:solidFill>
              <a:latin typeface="Barlow"/>
              <a:ea typeface="Barlow"/>
              <a:cs typeface="Barl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113" name="Google Shape;113;p10"/>
          <p:cNvSpPr txBox="1"/>
          <p:nvPr/>
        </p:nvSpPr>
        <p:spPr>
          <a:xfrm>
            <a:off x="174405" y="3502385"/>
            <a:ext cx="32475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CHẨN ĐOÁN</a:t>
            </a:r>
            <a:endParaRPr sz="3600" b="1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3583709" y="1521973"/>
            <a:ext cx="8022190" cy="95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>
              <a:lnSpc>
                <a:spcPct val="105999"/>
              </a:lnSpc>
            </a:pPr>
            <a:r>
              <a:rPr lang="en-US" sz="24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CHẨN ĐOÁN SƠ BỘ:   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Viêm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túi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mật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cấp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do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sỏi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túi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mật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5999"/>
              </a:lnSpc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  <a:latin typeface="Barlow"/>
              <a:ea typeface="Barlow"/>
              <a:cs typeface="Barlow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3421921" y="3178190"/>
            <a:ext cx="8022190" cy="33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CHẨN ĐOÁN PHÂN BIỆT:</a:t>
            </a:r>
            <a:endParaRPr lang="vi-VN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5999"/>
              </a:lnSpc>
              <a:spcBef>
                <a:spcPts val="600"/>
              </a:spcBef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Áp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xe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gan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do vi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trùng</a:t>
            </a:r>
            <a:endParaRPr lang="en-US" sz="2400" dirty="0">
              <a:solidFill>
                <a:schemeClr val="tx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342900" indent="-342900">
              <a:lnSpc>
                <a:spcPct val="105999"/>
              </a:lnSpc>
              <a:spcBef>
                <a:spcPts val="600"/>
              </a:spcBef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Viêm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đường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mật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cấp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do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sỏi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OMC </a:t>
            </a:r>
          </a:p>
          <a:p>
            <a:pPr marL="342900" marR="0" lvl="0" indent="-342900" algn="l" rtl="0">
              <a:lnSpc>
                <a:spcPct val="105999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Viêm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tuỵ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cấp</a:t>
            </a:r>
            <a:endParaRPr lang="en-US" sz="2400" dirty="0">
              <a:solidFill>
                <a:schemeClr val="tx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342900" marR="0" lvl="0" indent="-342900" algn="l" rtl="0">
              <a:lnSpc>
                <a:spcPct val="105999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Viêm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đại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tràng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góc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gan</a:t>
            </a:r>
            <a:endParaRPr lang="en-US" sz="2400" dirty="0">
              <a:solidFill>
                <a:schemeClr val="tx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342900" marR="0" lvl="0" indent="-342900" algn="l" rtl="0">
              <a:lnSpc>
                <a:spcPct val="105999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Viêm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túi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thừa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đại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tràng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góc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gan</a:t>
            </a:r>
            <a:br>
              <a:rPr lang="en-US" sz="2000" dirty="0">
                <a:latin typeface="Barlow"/>
                <a:ea typeface="Barlow"/>
                <a:cs typeface="Barlow"/>
              </a:rPr>
            </a:br>
            <a:br>
              <a:rPr lang="en-US" sz="1600" dirty="0">
                <a:latin typeface="Barlow"/>
                <a:ea typeface="Barlow"/>
                <a:cs typeface="Barlow"/>
              </a:rPr>
            </a:br>
            <a:endParaRPr sz="1600" dirty="0">
              <a:solidFill>
                <a:srgbClr val="408AD7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16" name="Google Shape;116;p10"/>
          <p:cNvCxnSpPr/>
          <p:nvPr/>
        </p:nvCxnSpPr>
        <p:spPr>
          <a:xfrm rot="10800000">
            <a:off x="2966244" y="1250302"/>
            <a:ext cx="0" cy="51504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113" name="Google Shape;113;p10"/>
          <p:cNvSpPr txBox="1"/>
          <p:nvPr/>
        </p:nvSpPr>
        <p:spPr>
          <a:xfrm>
            <a:off x="174405" y="3502385"/>
            <a:ext cx="340930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ĐỀ NGHỊ CẬN LÂM SÀNG</a:t>
            </a:r>
            <a:endParaRPr sz="3600" b="1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3505202" y="1379120"/>
            <a:ext cx="8438154" cy="204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>
              <a:lnSpc>
                <a:spcPct val="105999"/>
              </a:lnSpc>
            </a:pPr>
            <a:r>
              <a:rPr lang="en-US" sz="24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CLS CHẨN ĐOÁN: </a:t>
            </a:r>
          </a:p>
          <a:p>
            <a:pPr marL="342900" indent="-342900">
              <a:lnSpc>
                <a:spcPct val="1059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Barlow"/>
                <a:sym typeface="Barlow"/>
              </a:rPr>
              <a:t>Siêu</a:t>
            </a:r>
            <a:r>
              <a:rPr lang="en-US" sz="2400" dirty="0">
                <a:solidFill>
                  <a:schemeClr val="tx1"/>
                </a:solidFill>
                <a:latin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sym typeface="Barlow"/>
              </a:rPr>
              <a:t>âm</a:t>
            </a:r>
            <a:r>
              <a:rPr lang="en-US" sz="2400" dirty="0">
                <a:solidFill>
                  <a:schemeClr val="tx1"/>
                </a:solidFill>
                <a:latin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sym typeface="Barlow"/>
              </a:rPr>
              <a:t>bụng</a:t>
            </a:r>
            <a:endParaRPr lang="en-US" sz="2400" dirty="0">
              <a:solidFill>
                <a:schemeClr val="tx1"/>
              </a:solidFill>
              <a:latin typeface="Barlow"/>
              <a:sym typeface="Barlow"/>
            </a:endParaRPr>
          </a:p>
          <a:p>
            <a:pPr marL="342900" indent="-342900">
              <a:lnSpc>
                <a:spcPct val="1059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rlow"/>
                <a:sym typeface="Barlow"/>
              </a:rPr>
              <a:t>CTM, CRP</a:t>
            </a:r>
          </a:p>
          <a:p>
            <a:pPr marL="342900" indent="-342900">
              <a:lnSpc>
                <a:spcPct val="1059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Barlow"/>
                <a:sym typeface="Barlow"/>
              </a:rPr>
              <a:t>Billirubin</a:t>
            </a:r>
            <a:r>
              <a:rPr lang="en-US" sz="2400" dirty="0">
                <a:solidFill>
                  <a:schemeClr val="tx1"/>
                </a:solidFill>
                <a:latin typeface="Barlow"/>
                <a:sym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sym typeface="Barlow"/>
              </a:rPr>
              <a:t>máu</a:t>
            </a:r>
            <a:r>
              <a:rPr lang="en-US" sz="2400" dirty="0">
                <a:solidFill>
                  <a:schemeClr val="tx1"/>
                </a:solidFill>
                <a:latin typeface="Barlow"/>
                <a:sym typeface="Barlow"/>
              </a:rPr>
              <a:t> (TP,TT), ALP, GGT</a:t>
            </a:r>
          </a:p>
          <a:p>
            <a:pPr marL="342900" indent="-342900">
              <a:lnSpc>
                <a:spcPct val="1059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rlow"/>
                <a:sym typeface="Barlow"/>
              </a:rPr>
              <a:t>Amylase </a:t>
            </a:r>
            <a:r>
              <a:rPr lang="en-US" sz="2400" dirty="0" err="1">
                <a:solidFill>
                  <a:schemeClr val="tx1"/>
                </a:solidFill>
                <a:latin typeface="Barlow"/>
                <a:sym typeface="Barlow"/>
              </a:rPr>
              <a:t>máu</a:t>
            </a:r>
            <a:r>
              <a:rPr lang="en-US" sz="2400" dirty="0">
                <a:solidFill>
                  <a:schemeClr val="tx1"/>
                </a:solidFill>
                <a:latin typeface="Barlow"/>
                <a:sym typeface="Barlow"/>
              </a:rPr>
              <a:t>, Lipase </a:t>
            </a:r>
            <a:r>
              <a:rPr lang="en-US" sz="2400" dirty="0" err="1">
                <a:solidFill>
                  <a:schemeClr val="tx1"/>
                </a:solidFill>
                <a:latin typeface="Barlow"/>
                <a:sym typeface="Barlow"/>
              </a:rPr>
              <a:t>máu</a:t>
            </a:r>
            <a:endParaRPr lang="en-US" sz="2400" dirty="0">
              <a:solidFill>
                <a:schemeClr val="tx1"/>
              </a:solidFill>
              <a:latin typeface="Barlow"/>
              <a:sym typeface="Barlow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3505202" y="4179848"/>
            <a:ext cx="8022190" cy="292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CLS </a:t>
            </a:r>
            <a:r>
              <a:rPr lang="en-VN" sz="24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PHÂN ĐỘ NẶNG:</a:t>
            </a:r>
            <a:r>
              <a:rPr lang="en-VN" sz="2400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 KMĐM, creatinine máu, PT – INR, CTM, CRP, Albumin máu</a:t>
            </a:r>
          </a:p>
          <a:p>
            <a:pPr marL="0" marR="0" lvl="0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VN" sz="2400" dirty="0">
              <a:solidFill>
                <a:schemeClr val="tx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VN" sz="24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CLS HỖ TRỢ ĐIỀU TRỊ: 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Glucose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</a:rPr>
              <a:t>máu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, PT, APTT, ion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</a:rPr>
              <a:t>đồ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, 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</a:rPr>
              <a:t>nhóm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</a:rPr>
              <a:t>máu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, ECG, X Quang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</a:rPr>
              <a:t>ngực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"/>
                <a:ea typeface="Barlow"/>
                <a:cs typeface="Barlow"/>
              </a:rPr>
              <a:t>thẳng</a:t>
            </a:r>
            <a:r>
              <a:rPr lang="en-US" sz="2400" dirty="0">
                <a:solidFill>
                  <a:schemeClr val="tx1"/>
                </a:solidFill>
                <a:latin typeface="Barlow"/>
                <a:ea typeface="Barlow"/>
                <a:cs typeface="Barlow"/>
              </a:rPr>
              <a:t>, TPTNT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2000" dirty="0">
                <a:latin typeface="Barlow"/>
                <a:ea typeface="Barlow"/>
                <a:cs typeface="Barlow"/>
              </a:rPr>
            </a:br>
            <a:br>
              <a:rPr lang="en-US" sz="1600" dirty="0">
                <a:latin typeface="Barlow"/>
                <a:ea typeface="Barlow"/>
                <a:cs typeface="Barlow"/>
              </a:rPr>
            </a:br>
            <a:endParaRPr sz="1600" dirty="0">
              <a:solidFill>
                <a:srgbClr val="408AD7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16" name="Google Shape;116;p10"/>
          <p:cNvCxnSpPr/>
          <p:nvPr/>
        </p:nvCxnSpPr>
        <p:spPr>
          <a:xfrm rot="10800000">
            <a:off x="2966244" y="1250302"/>
            <a:ext cx="0" cy="51504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7150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154" name="Google Shape;154;p16"/>
          <p:cNvSpPr/>
          <p:nvPr/>
        </p:nvSpPr>
        <p:spPr>
          <a:xfrm>
            <a:off x="4512913" y="2104254"/>
            <a:ext cx="3352800" cy="3073387"/>
          </a:xfrm>
          <a:prstGeom prst="round2DiagRect">
            <a:avLst>
              <a:gd name="adj1" fmla="val 19492"/>
              <a:gd name="adj2" fmla="val 0"/>
            </a:avLst>
          </a:prstGeom>
          <a:noFill/>
          <a:ln w="47625" cap="flat" cmpd="sng">
            <a:solidFill>
              <a:srgbClr val="6AE6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3666077" y="2709824"/>
            <a:ext cx="5224950" cy="2644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5E68"/>
              </a:buClr>
              <a:buSzPts val="6800"/>
              <a:buFont typeface="Barlow Medium"/>
              <a:buNone/>
            </a:pPr>
            <a:r>
              <a:rPr lang="en-US" sz="6800">
                <a:solidFill>
                  <a:srgbClr val="055E68"/>
                </a:solidFill>
                <a:latin typeface="Barlow Medium"/>
                <a:ea typeface="Barlow Medium"/>
                <a:cs typeface="Barlow Medium"/>
                <a:sym typeface="Barlow Medium"/>
              </a:rPr>
              <a:t> CẬN LÂM SÀNG</a:t>
            </a:r>
            <a:endParaRPr sz="6800">
              <a:solidFill>
                <a:srgbClr val="055E68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cxnSp>
        <p:nvCxnSpPr>
          <p:cNvPr id="156" name="Google Shape;156;p16"/>
          <p:cNvCxnSpPr/>
          <p:nvPr/>
        </p:nvCxnSpPr>
        <p:spPr>
          <a:xfrm>
            <a:off x="6278552" y="0"/>
            <a:ext cx="0" cy="210425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16"/>
          <p:cNvSpPr/>
          <p:nvPr/>
        </p:nvSpPr>
        <p:spPr>
          <a:xfrm>
            <a:off x="5848841" y="5780325"/>
            <a:ext cx="494317" cy="494317"/>
          </a:xfrm>
          <a:custGeom>
            <a:avLst/>
            <a:gdLst/>
            <a:ahLst/>
            <a:cxnLst/>
            <a:rect l="l" t="t" r="r" b="b"/>
            <a:pathLst>
              <a:path w="5829300" h="5829300" extrusionOk="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65269" y="5547408"/>
                  <a:pt x="282597" y="4364736"/>
                  <a:pt x="282597" y="2915002"/>
                </a:cubicBezTo>
                <a:cubicBezTo>
                  <a:pt x="282597" y="1465269"/>
                  <a:pt x="1465269" y="282597"/>
                  <a:pt x="2915002" y="282597"/>
                </a:cubicBezTo>
                <a:cubicBezTo>
                  <a:pt x="4364736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4051754" y="3006852"/>
                </a:moveTo>
                <a:cubicBezTo>
                  <a:pt x="4105447" y="3060544"/>
                  <a:pt x="4105447" y="3151680"/>
                  <a:pt x="4051754" y="3205382"/>
                </a:cubicBezTo>
                <a:lnTo>
                  <a:pt x="3013910" y="4250293"/>
                </a:lnTo>
                <a:cubicBezTo>
                  <a:pt x="3006138" y="4258066"/>
                  <a:pt x="2998365" y="4265838"/>
                  <a:pt x="2991298" y="4265838"/>
                </a:cubicBezTo>
                <a:lnTo>
                  <a:pt x="2983525" y="4273611"/>
                </a:lnTo>
                <a:cubicBezTo>
                  <a:pt x="2975753" y="4273611"/>
                  <a:pt x="2975753" y="4281383"/>
                  <a:pt x="2967981" y="4281383"/>
                </a:cubicBezTo>
                <a:cubicBezTo>
                  <a:pt x="2960208" y="4281383"/>
                  <a:pt x="2960208" y="4281383"/>
                  <a:pt x="2952436" y="4289155"/>
                </a:cubicBezTo>
                <a:cubicBezTo>
                  <a:pt x="2944663" y="4289155"/>
                  <a:pt x="2944663" y="4289155"/>
                  <a:pt x="2936891" y="4289155"/>
                </a:cubicBezTo>
                <a:cubicBezTo>
                  <a:pt x="2929119" y="4289155"/>
                  <a:pt x="2921346" y="4289155"/>
                  <a:pt x="2906516" y="4289155"/>
                </a:cubicBezTo>
                <a:cubicBezTo>
                  <a:pt x="2898743" y="4289155"/>
                  <a:pt x="2890971" y="4289155"/>
                  <a:pt x="2876141" y="4289155"/>
                </a:cubicBezTo>
                <a:cubicBezTo>
                  <a:pt x="2868368" y="4289155"/>
                  <a:pt x="2868368" y="4289155"/>
                  <a:pt x="2860596" y="4289155"/>
                </a:cubicBezTo>
                <a:cubicBezTo>
                  <a:pt x="2852823" y="4289155"/>
                  <a:pt x="2852823" y="4289155"/>
                  <a:pt x="2845051" y="4281383"/>
                </a:cubicBezTo>
                <a:cubicBezTo>
                  <a:pt x="2837279" y="4281383"/>
                  <a:pt x="2837279" y="4273611"/>
                  <a:pt x="2829506" y="4273611"/>
                </a:cubicBezTo>
                <a:cubicBezTo>
                  <a:pt x="2829506" y="4273611"/>
                  <a:pt x="2821734" y="4273611"/>
                  <a:pt x="2821734" y="4265838"/>
                </a:cubicBezTo>
                <a:cubicBezTo>
                  <a:pt x="2813961" y="4258066"/>
                  <a:pt x="2806189" y="4258066"/>
                  <a:pt x="2799121" y="4250293"/>
                </a:cubicBezTo>
                <a:lnTo>
                  <a:pt x="1770478" y="3197600"/>
                </a:lnTo>
                <a:cubicBezTo>
                  <a:pt x="1716786" y="3143907"/>
                  <a:pt x="1716786" y="3052772"/>
                  <a:pt x="1770478" y="2999070"/>
                </a:cubicBezTo>
                <a:cubicBezTo>
                  <a:pt x="1824171" y="2945368"/>
                  <a:pt x="1915306" y="2945378"/>
                  <a:pt x="1969008" y="2999070"/>
                </a:cubicBezTo>
                <a:lnTo>
                  <a:pt x="2777947" y="3808009"/>
                </a:lnTo>
                <a:lnTo>
                  <a:pt x="2777947" y="1571958"/>
                </a:lnTo>
                <a:cubicBezTo>
                  <a:pt x="2777947" y="1495654"/>
                  <a:pt x="2838707" y="1434894"/>
                  <a:pt x="2915012" y="1434894"/>
                </a:cubicBezTo>
                <a:cubicBezTo>
                  <a:pt x="2991317" y="1434894"/>
                  <a:pt x="3052077" y="1495654"/>
                  <a:pt x="3052077" y="1571958"/>
                </a:cubicBezTo>
                <a:lnTo>
                  <a:pt x="3052077" y="3807314"/>
                </a:lnTo>
                <a:lnTo>
                  <a:pt x="3846176" y="3013920"/>
                </a:lnTo>
                <a:cubicBezTo>
                  <a:pt x="3906926" y="2953150"/>
                  <a:pt x="3998767" y="2953150"/>
                  <a:pt x="4051754" y="30068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836291" cy="373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96119" y="2741478"/>
            <a:ext cx="2290482" cy="3817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/>
          <p:nvPr/>
        </p:nvSpPr>
        <p:spPr>
          <a:xfrm rot="-5400000">
            <a:off x="5240109" y="-4648080"/>
            <a:ext cx="1711677" cy="12192105"/>
          </a:xfrm>
          <a:prstGeom prst="rect">
            <a:avLst/>
          </a:prstGeom>
          <a:solidFill>
            <a:srgbClr val="CCF6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166" name="Google Shape;166;p18"/>
          <p:cNvSpPr txBox="1"/>
          <p:nvPr/>
        </p:nvSpPr>
        <p:spPr>
          <a:xfrm>
            <a:off x="4797987" y="1198919"/>
            <a:ext cx="31894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>
                <a:solidFill>
                  <a:srgbClr val="065F68"/>
                </a:solidFill>
                <a:latin typeface="Barlow"/>
                <a:ea typeface="Barlow"/>
                <a:cs typeface="Barlow"/>
                <a:sym typeface="Barlow"/>
              </a:rPr>
              <a:t>SIÊU ÂM BỤNG</a:t>
            </a:r>
            <a:endParaRPr lang="en-US" sz="3600" b="1">
              <a:solidFill>
                <a:srgbClr val="065F68"/>
              </a:solidFill>
              <a:latin typeface="Barlow"/>
              <a:ea typeface="Barlow"/>
              <a:cs typeface="Barlow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0" y="2325847"/>
            <a:ext cx="12126897" cy="458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Barlow"/>
              </a:rPr>
              <a:t>GAN:nhiễm</a:t>
            </a:r>
            <a:r>
              <a:rPr lang="en-US" sz="2400" b="1" dirty="0">
                <a:latin typeface="Barlow"/>
              </a:rPr>
              <a:t> </a:t>
            </a:r>
            <a:r>
              <a:rPr lang="en-US" sz="2400" b="1" dirty="0" err="1">
                <a:latin typeface="Barlow"/>
              </a:rPr>
              <a:t>mỡ</a:t>
            </a:r>
            <a:r>
              <a:rPr lang="en-US" sz="2400" b="1" dirty="0">
                <a:latin typeface="Barlow"/>
              </a:rPr>
              <a:t> </a:t>
            </a:r>
            <a:r>
              <a:rPr lang="en-US" sz="2400" b="1" dirty="0" err="1">
                <a:latin typeface="Barlow"/>
              </a:rPr>
              <a:t>nhiều</a:t>
            </a:r>
            <a:r>
              <a:rPr lang="en-US" sz="2400" b="1" dirty="0">
                <a:latin typeface="Barlow"/>
              </a:rPr>
              <a:t>, </a:t>
            </a:r>
            <a:r>
              <a:rPr lang="en-US" sz="2400" b="1" dirty="0" err="1">
                <a:latin typeface="Barlow"/>
              </a:rPr>
              <a:t>bờ</a:t>
            </a:r>
            <a:r>
              <a:rPr lang="en-US" sz="2400" b="1" dirty="0">
                <a:latin typeface="Barlow"/>
              </a:rPr>
              <a:t> </a:t>
            </a:r>
            <a:r>
              <a:rPr lang="en-US" sz="2400" b="1" dirty="0" err="1">
                <a:latin typeface="Barlow"/>
              </a:rPr>
              <a:t>đều</a:t>
            </a:r>
            <a:r>
              <a:rPr lang="en-US" sz="2400" b="1" dirty="0">
                <a:latin typeface="Barlow"/>
              </a:rPr>
              <a:t>, TM </a:t>
            </a:r>
            <a:r>
              <a:rPr lang="en-US" sz="2400" b="1" dirty="0" err="1">
                <a:latin typeface="Barlow"/>
              </a:rPr>
              <a:t>trên</a:t>
            </a:r>
            <a:r>
              <a:rPr lang="en-US" sz="2400" b="1" dirty="0">
                <a:latin typeface="Barlow"/>
              </a:rPr>
              <a:t> </a:t>
            </a:r>
            <a:r>
              <a:rPr lang="en-US" sz="2400" b="1" dirty="0" err="1">
                <a:latin typeface="Barlow"/>
              </a:rPr>
              <a:t>gan</a:t>
            </a:r>
            <a:r>
              <a:rPr lang="en-US" sz="2400" b="1" dirty="0">
                <a:latin typeface="Barlow"/>
              </a:rPr>
              <a:t> </a:t>
            </a:r>
            <a:r>
              <a:rPr lang="en-US" sz="2400" b="1" dirty="0" err="1">
                <a:latin typeface="Barlow"/>
              </a:rPr>
              <a:t>và</a:t>
            </a:r>
            <a:r>
              <a:rPr lang="en-US" sz="2400" b="1" dirty="0">
                <a:latin typeface="Barlow"/>
              </a:rPr>
              <a:t> TM </a:t>
            </a:r>
            <a:r>
              <a:rPr lang="en-US" sz="2400" b="1" dirty="0" err="1">
                <a:latin typeface="Barlow"/>
              </a:rPr>
              <a:t>cửa</a:t>
            </a:r>
            <a:r>
              <a:rPr lang="en-US" sz="2400" b="1" dirty="0">
                <a:latin typeface="Barlow"/>
              </a:rPr>
              <a:t> </a:t>
            </a:r>
            <a:r>
              <a:rPr lang="en-US" sz="2400" b="1" dirty="0" err="1">
                <a:latin typeface="Barlow"/>
              </a:rPr>
              <a:t>bình</a:t>
            </a:r>
            <a:r>
              <a:rPr lang="en-US" sz="2400" b="1" dirty="0">
                <a:latin typeface="Barlow"/>
              </a:rPr>
              <a:t> </a:t>
            </a:r>
            <a:r>
              <a:rPr lang="en-US" sz="2400" b="1" dirty="0" err="1">
                <a:latin typeface="Barlow"/>
              </a:rPr>
              <a:t>thường</a:t>
            </a:r>
            <a:endParaRPr lang="en-US" sz="2400" b="1" dirty="0">
              <a:latin typeface="Barlow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Barlow"/>
              </a:rPr>
              <a:t>ĐƯỜNG MẬT</a:t>
            </a:r>
            <a:r>
              <a:rPr lang="en-US" sz="2400" dirty="0">
                <a:latin typeface="Barlow"/>
              </a:rPr>
              <a:t>: </a:t>
            </a:r>
            <a:r>
              <a:rPr lang="en-US" sz="2400" dirty="0" err="1">
                <a:latin typeface="Barlow"/>
              </a:rPr>
              <a:t>trong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và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ngoài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gan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không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dãn</a:t>
            </a:r>
            <a:r>
              <a:rPr lang="en-US" sz="2400" dirty="0">
                <a:latin typeface="Barlow"/>
              </a:rPr>
              <a:t>, </a:t>
            </a:r>
            <a:r>
              <a:rPr lang="en-US" sz="2400" dirty="0" err="1">
                <a:latin typeface="Barlow"/>
              </a:rPr>
              <a:t>không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sỏi</a:t>
            </a:r>
            <a:endParaRPr lang="en-US" sz="2400" dirty="0">
              <a:latin typeface="Barlow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Barlow"/>
              </a:rPr>
              <a:t>TÚI MẬT</a:t>
            </a:r>
            <a:r>
              <a:rPr lang="en-US" sz="2400" dirty="0">
                <a:latin typeface="Barlow"/>
              </a:rPr>
              <a:t>: </a:t>
            </a:r>
            <a:r>
              <a:rPr lang="en-US" sz="2400" dirty="0" err="1">
                <a:latin typeface="Barlow"/>
              </a:rPr>
              <a:t>Căng</a:t>
            </a:r>
            <a:r>
              <a:rPr lang="en-US" sz="2400" dirty="0">
                <a:latin typeface="Barlow"/>
              </a:rPr>
              <a:t>, </a:t>
            </a:r>
            <a:r>
              <a:rPr lang="en-US" sz="2400" dirty="0" err="1">
                <a:latin typeface="Barlow"/>
              </a:rPr>
              <a:t>thành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dày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tách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lớp</a:t>
            </a:r>
            <a:r>
              <a:rPr lang="en-US" sz="2400" dirty="0">
                <a:latin typeface="Barlow"/>
              </a:rPr>
              <a:t> #9mm, </a:t>
            </a:r>
            <a:r>
              <a:rPr lang="en-US" sz="2400" dirty="0" err="1">
                <a:latin typeface="Barlow"/>
              </a:rPr>
              <a:t>đk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ngang</a:t>
            </a:r>
            <a:r>
              <a:rPr lang="en-US" sz="2400" dirty="0">
                <a:latin typeface="Barlow"/>
              </a:rPr>
              <a:t> #57mm, </a:t>
            </a:r>
            <a:r>
              <a:rPr lang="en-US" sz="2400" dirty="0" err="1">
                <a:latin typeface="Barlow"/>
              </a:rPr>
              <a:t>thâm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nhiễm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mỡ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và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ít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dịch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xung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quanh</a:t>
            </a:r>
            <a:r>
              <a:rPr lang="en-US" sz="2400" dirty="0">
                <a:latin typeface="Barlow"/>
              </a:rPr>
              <a:t>, </a:t>
            </a:r>
            <a:r>
              <a:rPr lang="en-US" sz="2400" dirty="0" err="1">
                <a:latin typeface="Barlow"/>
              </a:rPr>
              <a:t>lòng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có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vài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sỏi</a:t>
            </a:r>
            <a:r>
              <a:rPr lang="en-US" sz="2400" dirty="0">
                <a:latin typeface="Barlow"/>
              </a:rPr>
              <a:t> dmax#12mm, </a:t>
            </a:r>
            <a:r>
              <a:rPr lang="en-US" sz="2400" dirty="0" err="1">
                <a:latin typeface="Barlow"/>
              </a:rPr>
              <a:t>vùng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cổ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khảo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sát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hạn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chế</a:t>
            </a:r>
            <a:endParaRPr lang="en-US" sz="2400" dirty="0">
              <a:ea typeface="Barlow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Barlow"/>
                <a:ea typeface="Barlow"/>
              </a:rPr>
              <a:t>KẾT LUẬN:</a:t>
            </a:r>
          </a:p>
          <a:p>
            <a:pPr marL="457200" indent="-457200">
              <a:lnSpc>
                <a:spcPct val="150000"/>
              </a:lnSpc>
              <a:buFont typeface="Calibri"/>
              <a:buChar char="-"/>
            </a:pPr>
            <a:r>
              <a:rPr lang="en-US" sz="2400" dirty="0" err="1">
                <a:latin typeface="Barlow"/>
                <a:ea typeface="Barlow"/>
              </a:rPr>
              <a:t>Hình</a:t>
            </a:r>
            <a:r>
              <a:rPr lang="en-US" sz="2400" dirty="0">
                <a:latin typeface="Barlow"/>
                <a:ea typeface="Barlow"/>
              </a:rPr>
              <a:t> </a:t>
            </a:r>
            <a:r>
              <a:rPr lang="en-US" sz="2400" dirty="0" err="1">
                <a:latin typeface="Barlow"/>
                <a:ea typeface="Barlow"/>
              </a:rPr>
              <a:t>ảnh</a:t>
            </a:r>
            <a:r>
              <a:rPr lang="en-US" sz="2400" dirty="0">
                <a:latin typeface="Barlow"/>
                <a:ea typeface="Barlow"/>
              </a:rPr>
              <a:t> </a:t>
            </a:r>
            <a:r>
              <a:rPr lang="en-US" sz="2400" dirty="0" err="1">
                <a:latin typeface="Barlow"/>
                <a:ea typeface="Barlow"/>
              </a:rPr>
              <a:t>viêm</a:t>
            </a:r>
            <a:r>
              <a:rPr lang="en-US" sz="2400" dirty="0">
                <a:latin typeface="Barlow"/>
                <a:ea typeface="Barlow"/>
              </a:rPr>
              <a:t> </a:t>
            </a:r>
            <a:r>
              <a:rPr lang="en-US" sz="2400" dirty="0" err="1">
                <a:latin typeface="Barlow"/>
                <a:ea typeface="Barlow"/>
              </a:rPr>
              <a:t>túi</a:t>
            </a:r>
            <a:r>
              <a:rPr lang="en-US" sz="2400" dirty="0">
                <a:latin typeface="Barlow"/>
                <a:ea typeface="Barlow"/>
              </a:rPr>
              <a:t> </a:t>
            </a:r>
            <a:r>
              <a:rPr lang="en-US" sz="2400" dirty="0" err="1">
                <a:latin typeface="Barlow"/>
                <a:ea typeface="Barlow"/>
              </a:rPr>
              <a:t>mật</a:t>
            </a:r>
            <a:r>
              <a:rPr lang="en-US" sz="2400" dirty="0">
                <a:latin typeface="Barlow"/>
                <a:ea typeface="Barlow"/>
              </a:rPr>
              <a:t> </a:t>
            </a:r>
            <a:r>
              <a:rPr lang="en-US" sz="2400" dirty="0" err="1">
                <a:latin typeface="Barlow"/>
                <a:ea typeface="Barlow"/>
              </a:rPr>
              <a:t>cấp</a:t>
            </a:r>
            <a:r>
              <a:rPr lang="en-US" sz="2400" dirty="0">
                <a:latin typeface="Barlow"/>
                <a:ea typeface="Barlow"/>
              </a:rPr>
              <a:t>/</a:t>
            </a:r>
            <a:r>
              <a:rPr lang="en-US" sz="2400" dirty="0" err="1">
                <a:latin typeface="Barlow"/>
                <a:ea typeface="Barlow"/>
              </a:rPr>
              <a:t>Sỏi</a:t>
            </a:r>
            <a:r>
              <a:rPr lang="en-US" sz="2400" dirty="0">
                <a:latin typeface="Barlow"/>
                <a:ea typeface="Barlow"/>
              </a:rPr>
              <a:t> </a:t>
            </a:r>
            <a:r>
              <a:rPr lang="en-US" sz="2400" dirty="0" err="1">
                <a:latin typeface="Barlow"/>
                <a:ea typeface="Barlow"/>
              </a:rPr>
              <a:t>túi</a:t>
            </a:r>
            <a:r>
              <a:rPr lang="en-US" sz="2400" dirty="0">
                <a:latin typeface="Barlow"/>
                <a:ea typeface="Barlow"/>
              </a:rPr>
              <a:t> </a:t>
            </a:r>
            <a:r>
              <a:rPr lang="en-US" sz="2400" dirty="0" err="1">
                <a:latin typeface="Barlow"/>
                <a:ea typeface="Barlow"/>
              </a:rPr>
              <a:t>mật</a:t>
            </a:r>
            <a:r>
              <a:rPr lang="en-US" sz="2400" dirty="0">
                <a:latin typeface="Barlow"/>
                <a:ea typeface="Barlow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Calibri"/>
              <a:buChar char="-"/>
            </a:pPr>
            <a:r>
              <a:rPr lang="en-US" sz="2400" dirty="0">
                <a:latin typeface="Barlow"/>
                <a:ea typeface="Barlow"/>
              </a:rPr>
              <a:t>Gan </a:t>
            </a:r>
            <a:r>
              <a:rPr lang="en-US" sz="2400" dirty="0" err="1">
                <a:latin typeface="Barlow"/>
                <a:ea typeface="Barlow"/>
              </a:rPr>
              <a:t>nhiễm</a:t>
            </a:r>
            <a:r>
              <a:rPr lang="en-US" sz="2400" dirty="0">
                <a:latin typeface="Barlow"/>
                <a:ea typeface="Barlow"/>
              </a:rPr>
              <a:t> </a:t>
            </a:r>
            <a:r>
              <a:rPr lang="en-US" sz="2400" dirty="0" err="1">
                <a:latin typeface="Barlow"/>
                <a:ea typeface="Barlow"/>
              </a:rPr>
              <a:t>mỡ</a:t>
            </a:r>
            <a:r>
              <a:rPr lang="en-US" sz="2400" dirty="0">
                <a:latin typeface="Barlow"/>
                <a:ea typeface="Barlow"/>
              </a:rPr>
              <a:t> </a:t>
            </a:r>
            <a:r>
              <a:rPr lang="en-US" sz="2400" dirty="0" err="1">
                <a:latin typeface="Barlow"/>
                <a:ea typeface="Barlow"/>
              </a:rPr>
              <a:t>nhiều</a:t>
            </a:r>
            <a:endParaRPr lang="en-US" sz="2400" dirty="0">
              <a:ea typeface="Barl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dirty="0">
                <a:latin typeface="Barlow"/>
                <a:ea typeface="Barlow"/>
                <a:cs typeface="Barlow"/>
              </a:rPr>
            </a:br>
            <a:endParaRPr sz="2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1673935" y="920120"/>
            <a:ext cx="89129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 rot="-5400000">
            <a:off x="5240109" y="-4648080"/>
            <a:ext cx="1711677" cy="12192105"/>
          </a:xfrm>
          <a:prstGeom prst="rect">
            <a:avLst/>
          </a:prstGeom>
          <a:solidFill>
            <a:srgbClr val="CCF6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185" name="Google Shape;185;p20"/>
          <p:cNvSpPr txBox="1"/>
          <p:nvPr/>
        </p:nvSpPr>
        <p:spPr>
          <a:xfrm>
            <a:off x="4273028" y="1326814"/>
            <a:ext cx="384573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65F68"/>
                </a:solidFill>
                <a:latin typeface="Barlow"/>
                <a:ea typeface="Barlow"/>
                <a:cs typeface="Barlow"/>
                <a:sym typeface="Barlow"/>
              </a:rPr>
              <a:t>SINH HÓA MÁU</a:t>
            </a:r>
          </a:p>
        </p:txBody>
      </p:sp>
      <p:sp>
        <p:nvSpPr>
          <p:cNvPr id="186" name="Google Shape;186;p20"/>
          <p:cNvSpPr txBox="1"/>
          <p:nvPr/>
        </p:nvSpPr>
        <p:spPr>
          <a:xfrm>
            <a:off x="1673935" y="920120"/>
            <a:ext cx="89129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17645"/>
              </p:ext>
            </p:extLst>
          </p:nvPr>
        </p:nvGraphicFramePr>
        <p:xfrm>
          <a:off x="1545016" y="2677104"/>
          <a:ext cx="4025845" cy="3200400"/>
        </p:xfrm>
        <a:graphic>
          <a:graphicData uri="http://schemas.openxmlformats.org/drawingml/2006/table">
            <a:tbl>
              <a:tblPr/>
              <a:tblGrid>
                <a:gridCol w="2076450">
                  <a:extLst>
                    <a:ext uri="{9D8B030D-6E8A-4147-A177-3AD203B41FA5}">
                      <a16:colId xmlns:a16="http://schemas.microsoft.com/office/drawing/2014/main" val="3867926099"/>
                    </a:ext>
                  </a:extLst>
                </a:gridCol>
                <a:gridCol w="1949395">
                  <a:extLst>
                    <a:ext uri="{9D8B030D-6E8A-4147-A177-3AD203B41FA5}">
                      <a16:colId xmlns:a16="http://schemas.microsoft.com/office/drawing/2014/main" val="354235332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vi-VN" sz="18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1934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WBC​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r>
                        <a:rPr lang="vi-VN" sz="18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G/L​</a:t>
                      </a:r>
                      <a:endParaRPr lang="vi-VN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1433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NEU%​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82,1 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%​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7721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HGB​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 g/L​</a:t>
                      </a:r>
                      <a:endParaRPr lang="vi-VN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7046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PLT​</a:t>
                      </a:r>
                      <a:endParaRPr lang="vi-VN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81.8 G/L​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28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CRP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116,9</a:t>
                      </a:r>
                      <a:r>
                        <a:rPr lang="en-US" sz="1800" b="1" i="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mg/L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4143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Creatinine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0,99 mg/dL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190098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1025" y="2744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41818"/>
              </p:ext>
            </p:extLst>
          </p:nvPr>
        </p:nvGraphicFramePr>
        <p:xfrm>
          <a:off x="6234113" y="2719966"/>
          <a:ext cx="3592830" cy="3114675"/>
        </p:xfrm>
        <a:graphic>
          <a:graphicData uri="http://schemas.openxmlformats.org/drawingml/2006/table">
            <a:tbl>
              <a:tblPr/>
              <a:tblGrid>
                <a:gridCol w="2076450">
                  <a:extLst>
                    <a:ext uri="{9D8B030D-6E8A-4147-A177-3AD203B41FA5}">
                      <a16:colId xmlns:a16="http://schemas.microsoft.com/office/drawing/2014/main" val="938283046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36779016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vi-VN" sz="18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77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Bilirubin TP​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17.85 mg/dL​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61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Bilirubin TT​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2.38 mg/dL​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75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AST​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U/L​</a:t>
                      </a:r>
                      <a:endParaRPr lang="vi-VN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794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U/L​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4725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Lipase 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máu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 U/L​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8838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Albumin 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43,9 g/L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326603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10038" y="26717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 rot="-5400000">
            <a:off x="5240109" y="-4648080"/>
            <a:ext cx="1711677" cy="12192105"/>
          </a:xfrm>
          <a:prstGeom prst="rect">
            <a:avLst/>
          </a:prstGeom>
          <a:solidFill>
            <a:srgbClr val="CCF6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185" name="Google Shape;185;p20"/>
          <p:cNvSpPr txBox="1"/>
          <p:nvPr/>
        </p:nvSpPr>
        <p:spPr>
          <a:xfrm>
            <a:off x="4273028" y="1326814"/>
            <a:ext cx="384573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65F68"/>
                </a:solidFill>
                <a:latin typeface="Barlow"/>
                <a:ea typeface="Barlow"/>
                <a:cs typeface="Barlow"/>
                <a:sym typeface="Barlow"/>
              </a:rPr>
              <a:t>SINH HÓA MÁU</a:t>
            </a:r>
          </a:p>
        </p:txBody>
      </p:sp>
      <p:sp>
        <p:nvSpPr>
          <p:cNvPr id="186" name="Google Shape;186;p20"/>
          <p:cNvSpPr txBox="1"/>
          <p:nvPr/>
        </p:nvSpPr>
        <p:spPr>
          <a:xfrm>
            <a:off x="1673935" y="920120"/>
            <a:ext cx="89129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068796"/>
              </p:ext>
            </p:extLst>
          </p:nvPr>
        </p:nvGraphicFramePr>
        <p:xfrm>
          <a:off x="1673935" y="2772843"/>
          <a:ext cx="3971925" cy="1743075"/>
        </p:xfrm>
        <a:graphic>
          <a:graphicData uri="http://schemas.openxmlformats.org/drawingml/2006/table">
            <a:tbl>
              <a:tblPr/>
              <a:tblGrid>
                <a:gridCol w="2076450">
                  <a:extLst>
                    <a:ext uri="{9D8B030D-6E8A-4147-A177-3AD203B41FA5}">
                      <a16:colId xmlns:a16="http://schemas.microsoft.com/office/drawing/2014/main" val="938283046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36779016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vi-VN" sz="18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77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PT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 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61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INR​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1,08 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75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APTT​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31,4 s</a:t>
                      </a:r>
                      <a:endParaRPr lang="vi-VN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7948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11492"/>
              </p:ext>
            </p:extLst>
          </p:nvPr>
        </p:nvGraphicFramePr>
        <p:xfrm>
          <a:off x="6195895" y="2772843"/>
          <a:ext cx="3971925" cy="1285875"/>
        </p:xfrm>
        <a:graphic>
          <a:graphicData uri="http://schemas.openxmlformats.org/drawingml/2006/table">
            <a:tbl>
              <a:tblPr/>
              <a:tblGrid>
                <a:gridCol w="2076450">
                  <a:extLst>
                    <a:ext uri="{9D8B030D-6E8A-4147-A177-3AD203B41FA5}">
                      <a16:colId xmlns:a16="http://schemas.microsoft.com/office/drawing/2014/main" val="938283046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36779016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vi-VN" sz="18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77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HBsAg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61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Anti-HCV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7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74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20ff8df0f3c_9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5348" y="-1"/>
            <a:ext cx="4666725" cy="25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0ff8df0f3c_9_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4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r>
              <a:rPr lang="en-US"/>
              <a:t>Ca lâm sàng HCC</a:t>
            </a:r>
            <a:endParaRPr/>
          </a:p>
        </p:txBody>
      </p:sp>
      <p:sp>
        <p:nvSpPr>
          <p:cNvPr id="239" name="Google Shape;239;g20ff8df0f3c_9_1"/>
          <p:cNvSpPr txBox="1"/>
          <p:nvPr/>
        </p:nvSpPr>
        <p:spPr>
          <a:xfrm>
            <a:off x="838200" y="1554503"/>
            <a:ext cx="6077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err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Chẩn</a:t>
            </a:r>
            <a:r>
              <a:rPr lang="en-US" sz="3600" b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3600" b="1" err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đoán</a:t>
            </a:r>
            <a:r>
              <a:rPr lang="en-US" sz="3600" b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3600" b="1" err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xác</a:t>
            </a:r>
            <a:r>
              <a:rPr lang="en-US" sz="3600" b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3600" b="1" err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đinh</a:t>
            </a:r>
            <a:endParaRPr sz="3600" b="1" err="1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0" name="Google Shape;240;g20ff8df0f3c_9_1"/>
          <p:cNvSpPr txBox="1"/>
          <p:nvPr/>
        </p:nvSpPr>
        <p:spPr>
          <a:xfrm>
            <a:off x="820270" y="1133875"/>
            <a:ext cx="3751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  <p:sp>
        <p:nvSpPr>
          <p:cNvPr id="241" name="Google Shape;241;g20ff8df0f3c_9_1"/>
          <p:cNvSpPr txBox="1"/>
          <p:nvPr/>
        </p:nvSpPr>
        <p:spPr>
          <a:xfrm>
            <a:off x="630289" y="2444221"/>
            <a:ext cx="11385432" cy="44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arlow"/>
                <a:ea typeface="Barlow"/>
                <a:cs typeface="Barlow"/>
              </a:rPr>
              <a:t>Theo Tokyo guideline 2018, BN </a:t>
            </a:r>
            <a:r>
              <a:rPr lang="en-US" sz="2400" dirty="0" err="1">
                <a:latin typeface="Barlow"/>
                <a:ea typeface="Barlow"/>
                <a:cs typeface="Barlow"/>
              </a:rPr>
              <a:t>thỏa</a:t>
            </a:r>
            <a:r>
              <a:rPr lang="en-US" sz="2400" dirty="0">
                <a:latin typeface="Barlow"/>
                <a:ea typeface="Barlow"/>
                <a:cs typeface="Barlow"/>
              </a:rPr>
              <a:t> </a:t>
            </a:r>
            <a:r>
              <a:rPr lang="en-US" sz="2400" dirty="0" err="1">
                <a:latin typeface="Barlow"/>
                <a:ea typeface="Barlow"/>
                <a:cs typeface="Barlow"/>
              </a:rPr>
              <a:t>tiêu</a:t>
            </a:r>
            <a:r>
              <a:rPr lang="en-US" sz="2400" dirty="0">
                <a:latin typeface="Barlow"/>
                <a:ea typeface="Barlow"/>
                <a:cs typeface="Barlow"/>
              </a:rPr>
              <a:t> </a:t>
            </a:r>
            <a:r>
              <a:rPr lang="en-US" sz="2400" dirty="0" err="1">
                <a:latin typeface="Barlow"/>
                <a:ea typeface="Barlow"/>
                <a:cs typeface="Barlow"/>
              </a:rPr>
              <a:t>chuẩn</a:t>
            </a:r>
            <a:r>
              <a:rPr lang="en-US" sz="2400" dirty="0">
                <a:latin typeface="Barlow"/>
                <a:ea typeface="Barlow"/>
                <a:cs typeface="Barlow"/>
              </a:rPr>
              <a:t> :</a:t>
            </a:r>
            <a:endParaRPr lang="en-US" sz="2400" dirty="0">
              <a:latin typeface="Barlow"/>
              <a:ea typeface="Barlow"/>
              <a:cs typeface="Barlow"/>
              <a:sym typeface="Barlow"/>
            </a:endParaRPr>
          </a:p>
          <a:p>
            <a:pPr marL="342900" indent="-342900" algn="just">
              <a:lnSpc>
                <a:spcPct val="150000"/>
              </a:lnSpc>
              <a:buFont typeface="Calibri"/>
              <a:buChar char="-"/>
            </a:pPr>
            <a:r>
              <a:rPr lang="en-US" sz="2400" dirty="0">
                <a:latin typeface="Barlow"/>
                <a:ea typeface="Barlow"/>
                <a:cs typeface="Barlow"/>
              </a:rPr>
              <a:t>A: </a:t>
            </a:r>
            <a:r>
              <a:rPr lang="en-US" sz="2400" dirty="0" err="1">
                <a:latin typeface="Barlow"/>
                <a:ea typeface="Barlow"/>
                <a:cs typeface="Barlow"/>
              </a:rPr>
              <a:t>Dấu</a:t>
            </a:r>
            <a:r>
              <a:rPr lang="en-US" sz="2400" dirty="0">
                <a:latin typeface="Barlow"/>
                <a:ea typeface="Barlow"/>
                <a:cs typeface="Barlow"/>
              </a:rPr>
              <a:t> Murphy (+), </a:t>
            </a:r>
            <a:r>
              <a:rPr lang="en-US" sz="2400" dirty="0" err="1">
                <a:latin typeface="Barlow"/>
                <a:ea typeface="Barlow"/>
                <a:cs typeface="Barlow"/>
              </a:rPr>
              <a:t>đau</a:t>
            </a:r>
            <a:r>
              <a:rPr lang="en-US" sz="2400" dirty="0">
                <a:latin typeface="Barlow"/>
                <a:ea typeface="Barlow"/>
                <a:cs typeface="Barlow"/>
              </a:rPr>
              <a:t> </a:t>
            </a:r>
            <a:r>
              <a:rPr lang="en-US" sz="2400" dirty="0" err="1">
                <a:latin typeface="Barlow"/>
                <a:ea typeface="Barlow"/>
                <a:cs typeface="Barlow"/>
              </a:rPr>
              <a:t>hạ</a:t>
            </a:r>
            <a:r>
              <a:rPr lang="en-US" sz="2400" dirty="0">
                <a:latin typeface="Barlow"/>
                <a:ea typeface="Barlow"/>
                <a:cs typeface="Barlow"/>
              </a:rPr>
              <a:t> </a:t>
            </a:r>
            <a:r>
              <a:rPr lang="en-US" sz="2400" dirty="0" err="1">
                <a:latin typeface="Barlow"/>
                <a:ea typeface="Barlow"/>
                <a:cs typeface="Barlow"/>
              </a:rPr>
              <a:t>sườn</a:t>
            </a:r>
            <a:r>
              <a:rPr lang="en-US" sz="2400" dirty="0">
                <a:latin typeface="Barlow"/>
                <a:ea typeface="Barlow"/>
                <a:cs typeface="Barlow"/>
              </a:rPr>
              <a:t> P</a:t>
            </a:r>
          </a:p>
          <a:p>
            <a:pPr marL="342900" indent="-342900" algn="just">
              <a:lnSpc>
                <a:spcPct val="150000"/>
              </a:lnSpc>
              <a:buFont typeface="Calibri"/>
              <a:buChar char="-"/>
            </a:pPr>
            <a:r>
              <a:rPr lang="en-US" sz="2400" dirty="0">
                <a:latin typeface="Barlow"/>
                <a:ea typeface="Barlow"/>
                <a:cs typeface="Barlow"/>
                <a:sym typeface="Barlow"/>
              </a:rPr>
              <a:t>B : </a:t>
            </a:r>
            <a:r>
              <a:rPr lang="en-US" sz="2400" dirty="0" err="1">
                <a:latin typeface="Barlow"/>
                <a:ea typeface="Barlow"/>
                <a:cs typeface="Barlow"/>
                <a:sym typeface="Barlow"/>
              </a:rPr>
              <a:t>sốt</a:t>
            </a:r>
            <a:r>
              <a:rPr lang="en-US" sz="2400" dirty="0"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400" dirty="0" err="1">
                <a:latin typeface="Barlow"/>
                <a:ea typeface="Barlow"/>
                <a:cs typeface="Barlow"/>
                <a:sym typeface="Barlow"/>
              </a:rPr>
              <a:t>tăng</a:t>
            </a:r>
            <a:r>
              <a:rPr lang="en-US" sz="2400" dirty="0">
                <a:latin typeface="Barlow"/>
                <a:ea typeface="Barlow"/>
                <a:cs typeface="Barlow"/>
                <a:sym typeface="Barlow"/>
              </a:rPr>
              <a:t> CRP, </a:t>
            </a:r>
            <a:r>
              <a:rPr lang="en-US" sz="2400" dirty="0" err="1">
                <a:latin typeface="Barlow"/>
                <a:ea typeface="Barlow"/>
                <a:cs typeface="Barlow"/>
                <a:sym typeface="Barlow"/>
              </a:rPr>
              <a:t>tăng</a:t>
            </a:r>
            <a:r>
              <a:rPr lang="en-US" sz="2400" dirty="0">
                <a:latin typeface="Barlow"/>
                <a:ea typeface="Barlow"/>
                <a:cs typeface="Barlow"/>
                <a:sym typeface="Barlow"/>
              </a:rPr>
              <a:t> BC</a:t>
            </a:r>
          </a:p>
          <a:p>
            <a:pPr marL="342900" indent="-342900" algn="just">
              <a:lnSpc>
                <a:spcPct val="150000"/>
              </a:lnSpc>
              <a:buFont typeface="Calibri"/>
              <a:buChar char="-"/>
            </a:pPr>
            <a:r>
              <a:rPr lang="en-US" sz="2400" dirty="0">
                <a:latin typeface="Barlow"/>
                <a:ea typeface="Barlow"/>
                <a:cs typeface="Barlow"/>
              </a:rPr>
              <a:t>C: </a:t>
            </a:r>
            <a:r>
              <a:rPr lang="en-US" sz="2400" dirty="0" err="1">
                <a:latin typeface="Barlow"/>
              </a:rPr>
              <a:t>Hình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ảnh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học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ghi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nhận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túi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mật</a:t>
            </a:r>
            <a:r>
              <a:rPr lang="en-US" sz="2400" dirty="0">
                <a:latin typeface="Barlow"/>
              </a:rPr>
              <a:t> </a:t>
            </a:r>
            <a:r>
              <a:rPr lang="en-US" sz="2400" dirty="0" err="1">
                <a:latin typeface="Barlow"/>
              </a:rPr>
              <a:t>căng</a:t>
            </a:r>
            <a:r>
              <a:rPr lang="en-US" sz="2400" dirty="0">
                <a:latin typeface="Barlow"/>
              </a:rPr>
              <a:t>, </a:t>
            </a:r>
            <a:r>
              <a:rPr lang="en-US" sz="2400" dirty="0" err="1">
                <a:latin typeface="Barlow"/>
              </a:rPr>
              <a:t>thành</a:t>
            </a:r>
            <a:r>
              <a:rPr lang="en-US" sz="2400" dirty="0">
                <a:latin typeface="Barlow"/>
              </a:rPr>
              <a:t> day 9mm, dk </a:t>
            </a:r>
            <a:r>
              <a:rPr lang="en-US" sz="2400" dirty="0" err="1">
                <a:latin typeface="Barlow"/>
              </a:rPr>
              <a:t>ngang</a:t>
            </a:r>
            <a:r>
              <a:rPr lang="en-US" sz="2400" dirty="0">
                <a:latin typeface="Barlow"/>
              </a:rPr>
              <a:t> 57</a:t>
            </a:r>
            <a:endParaRPr lang="en-US" sz="2400" dirty="0">
              <a:latin typeface="Barlow"/>
              <a:ea typeface="Barlow"/>
              <a:cs typeface="Barlow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sz="2400" dirty="0" err="1">
                <a:latin typeface="Barlow"/>
                <a:ea typeface="Barlow"/>
                <a:cs typeface="Barlow"/>
              </a:rPr>
              <a:t>Viêm</a:t>
            </a:r>
            <a:r>
              <a:rPr lang="en-US" sz="2400" dirty="0">
                <a:latin typeface="Barlow"/>
                <a:ea typeface="Barlow"/>
                <a:cs typeface="Barlow"/>
              </a:rPr>
              <a:t> </a:t>
            </a:r>
            <a:r>
              <a:rPr lang="en-US" sz="2400" dirty="0" err="1">
                <a:latin typeface="Barlow"/>
                <a:ea typeface="Barlow"/>
                <a:cs typeface="Barlow"/>
              </a:rPr>
              <a:t>túi</a:t>
            </a:r>
            <a:r>
              <a:rPr lang="en-US" sz="2400" dirty="0">
                <a:latin typeface="Barlow"/>
                <a:ea typeface="Barlow"/>
                <a:cs typeface="Barlow"/>
              </a:rPr>
              <a:t> </a:t>
            </a:r>
            <a:r>
              <a:rPr lang="en-US" sz="2400" dirty="0" err="1">
                <a:latin typeface="Barlow"/>
                <a:ea typeface="Barlow"/>
                <a:cs typeface="Barlow"/>
              </a:rPr>
              <a:t>mật</a:t>
            </a:r>
            <a:r>
              <a:rPr lang="en-US" sz="2400" dirty="0">
                <a:latin typeface="Barlow"/>
                <a:ea typeface="Barlow"/>
                <a:cs typeface="Barlow"/>
              </a:rPr>
              <a:t> </a:t>
            </a:r>
            <a:r>
              <a:rPr lang="en-US" sz="2400" dirty="0" err="1">
                <a:latin typeface="Barlow"/>
                <a:ea typeface="Barlow"/>
                <a:cs typeface="Barlow"/>
              </a:rPr>
              <a:t>cấp</a:t>
            </a:r>
            <a:r>
              <a:rPr lang="en-US" sz="2400" dirty="0">
                <a:latin typeface="Barlow"/>
                <a:ea typeface="Barlow"/>
                <a:cs typeface="Barlow"/>
              </a:rPr>
              <a:t> do </a:t>
            </a:r>
            <a:r>
              <a:rPr lang="en-US" sz="2400" dirty="0" err="1">
                <a:latin typeface="Barlow"/>
                <a:ea typeface="Barlow"/>
                <a:cs typeface="Barlow"/>
              </a:rPr>
              <a:t>sỏi</a:t>
            </a:r>
            <a:r>
              <a:rPr lang="en-US" sz="2400" dirty="0">
                <a:latin typeface="Barlow"/>
                <a:ea typeface="Barlow"/>
                <a:cs typeface="Barlow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arlow"/>
              <a:ea typeface="Barlow"/>
              <a:cs typeface="Barlow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Barlow"/>
                <a:ea typeface="Barlow"/>
                <a:cs typeface="Barlow"/>
              </a:rPr>
              <a:t>Phân độ nặng: độ III (TC 81,8)</a:t>
            </a:r>
            <a:endParaRPr lang="vi-VN" sz="24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42" name="Google Shape;242;g20ff8df0f3c_9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4916" y="-473435"/>
            <a:ext cx="1716741" cy="2861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260" name="Google Shape;260;p26"/>
          <p:cNvSpPr txBox="1"/>
          <p:nvPr/>
        </p:nvSpPr>
        <p:spPr>
          <a:xfrm>
            <a:off x="0" y="2214485"/>
            <a:ext cx="121920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CHẨN ĐOÁN XÁC ĐỊNH: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>
              <a:solidFill>
                <a:schemeClr val="accent5"/>
              </a:solidFill>
            </a:endParaRPr>
          </a:p>
          <a:p>
            <a:pPr lvl="0" algn="ctr"/>
            <a:r>
              <a:rPr lang="en-US" sz="2800" b="1" dirty="0" err="1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Viêm</a:t>
            </a:r>
            <a:r>
              <a:rPr lang="en-US" sz="2800" b="1" dirty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túi</a:t>
            </a:r>
            <a:r>
              <a:rPr lang="en-US" sz="2800" b="1" dirty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mật</a:t>
            </a:r>
            <a:r>
              <a:rPr lang="en-US" sz="2800" b="1" dirty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cấp</a:t>
            </a:r>
            <a:r>
              <a:rPr lang="en-US" sz="2800" b="1" dirty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 so </a:t>
            </a:r>
            <a:r>
              <a:rPr lang="en-US" sz="2800" b="1" dirty="0" err="1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sỏi</a:t>
            </a:r>
            <a:r>
              <a:rPr lang="en-US" sz="2800" b="1" dirty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túi</a:t>
            </a:r>
            <a:r>
              <a:rPr lang="en-US" sz="2800" b="1" dirty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mật</a:t>
            </a:r>
            <a:r>
              <a:rPr lang="en-US" sz="2800" b="1" dirty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 grad III </a:t>
            </a:r>
            <a:r>
              <a:rPr lang="en-US" sz="2800" b="1" dirty="0" err="1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theo</a:t>
            </a:r>
            <a:r>
              <a:rPr lang="en-US" sz="2800" b="1" dirty="0">
                <a:solidFill>
                  <a:schemeClr val="accent5"/>
                </a:solidFill>
                <a:latin typeface="Barlow" panose="020B0604020202020204" charset="0"/>
                <a:ea typeface="MS PGothic"/>
              </a:rPr>
              <a:t> TOKYO GUIDELINES 2018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/>
          <p:nvPr/>
        </p:nvSpPr>
        <p:spPr>
          <a:xfrm>
            <a:off x="8489576" y="0"/>
            <a:ext cx="31376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758286" y="1625524"/>
            <a:ext cx="37517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HÀNH CHÍNH</a:t>
            </a:r>
            <a:endParaRPr sz="3600" b="1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" name="Google Shape;43;p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44" name="Google Shape;44;p2"/>
          <p:cNvSpPr txBox="1"/>
          <p:nvPr/>
        </p:nvSpPr>
        <p:spPr>
          <a:xfrm>
            <a:off x="820270" y="1133875"/>
            <a:ext cx="37517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820270" y="2606288"/>
            <a:ext cx="7058400" cy="363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HỌ VÀ TÊN: TẠ PHÁT H.</a:t>
            </a:r>
            <a:endParaRPr lang="en-US" sz="2000" cap="all" dirty="0">
              <a:solidFill>
                <a:schemeClr val="dk1"/>
              </a:solidFill>
              <a:ea typeface="Barlo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GIỚI TÍNH: Nam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TUỔI: 58 (1965)</a:t>
            </a:r>
            <a:endParaRPr sz="2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ĐỊA CHỈ: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Thành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phố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Mỹ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Tho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Tiền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Giang</a:t>
            </a:r>
            <a:endParaRPr sz="2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NGHỀ NGHIỆP: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Buôn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bán</a:t>
            </a:r>
            <a:endParaRPr lang="en-US" dirty="0">
              <a:solidFill>
                <a:schemeClr val="dk1"/>
              </a:solidFill>
              <a:ea typeface="Barlow"/>
            </a:endParaRPr>
          </a:p>
          <a:p>
            <a:pPr marL="0" marR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THỜI GIAN NHẬP VIỆN: 18h08 NGÀY 07/03/2023,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tại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khoa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Cấp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cứu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BV ĐHYD TPHCM.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10118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20ff8df0f3c_9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5348" y="-1"/>
            <a:ext cx="4666725" cy="25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0ff8df0f3c_9_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4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r>
              <a:rPr lang="en-US"/>
              <a:t>Ca lâm sàng HCC</a:t>
            </a:r>
            <a:endParaRPr/>
          </a:p>
        </p:txBody>
      </p:sp>
      <p:sp>
        <p:nvSpPr>
          <p:cNvPr id="239" name="Google Shape;239;g20ff8df0f3c_9_1"/>
          <p:cNvSpPr txBox="1"/>
          <p:nvPr/>
        </p:nvSpPr>
        <p:spPr>
          <a:xfrm>
            <a:off x="838200" y="1554503"/>
            <a:ext cx="6077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ĐIỀU TRỊ</a:t>
            </a:r>
            <a:endParaRPr sz="3600" b="1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0" name="Google Shape;240;g20ff8df0f3c_9_1"/>
          <p:cNvSpPr txBox="1"/>
          <p:nvPr/>
        </p:nvSpPr>
        <p:spPr>
          <a:xfrm>
            <a:off x="820270" y="1133875"/>
            <a:ext cx="3751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  <p:sp>
        <p:nvSpPr>
          <p:cNvPr id="241" name="Google Shape;241;g20ff8df0f3c_9_1"/>
          <p:cNvSpPr txBox="1"/>
          <p:nvPr/>
        </p:nvSpPr>
        <p:spPr>
          <a:xfrm>
            <a:off x="630289" y="2444221"/>
            <a:ext cx="11385432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b="1" dirty="0" err="1">
                <a:solidFill>
                  <a:srgbClr val="FF0000"/>
                </a:solidFill>
                <a:latin typeface="Barlow" panose="020B0604020202020204" charset="0"/>
              </a:rPr>
              <a:t>Điều</a:t>
            </a:r>
            <a:r>
              <a:rPr lang="en-US" sz="2400" b="1" dirty="0">
                <a:solidFill>
                  <a:srgbClr val="FF0000"/>
                </a:solidFill>
                <a:latin typeface="Barlow" panose="020B0604020202020204" charset="0"/>
              </a:rPr>
              <a:t> </a:t>
            </a:r>
            <a:r>
              <a:rPr lang="en-US" sz="2400" b="1" dirty="0" err="1">
                <a:solidFill>
                  <a:srgbClr val="FF0000"/>
                </a:solidFill>
                <a:latin typeface="Barlow" panose="020B0604020202020204" charset="0"/>
              </a:rPr>
              <a:t>trị</a:t>
            </a:r>
            <a:r>
              <a:rPr lang="en-US" sz="2400" b="1" dirty="0">
                <a:solidFill>
                  <a:srgbClr val="FF0000"/>
                </a:solidFill>
                <a:latin typeface="Barlow" panose="020B0604020202020204" charset="0"/>
              </a:rPr>
              <a:t> </a:t>
            </a:r>
            <a:r>
              <a:rPr lang="en-US" sz="2400" b="1" dirty="0" err="1">
                <a:solidFill>
                  <a:srgbClr val="FF0000"/>
                </a:solidFill>
                <a:latin typeface="Barlow" panose="020B0604020202020204" charset="0"/>
              </a:rPr>
              <a:t>viêm</a:t>
            </a:r>
            <a:r>
              <a:rPr lang="en-US" sz="2400" b="1" dirty="0">
                <a:solidFill>
                  <a:srgbClr val="FF0000"/>
                </a:solidFill>
                <a:latin typeface="Barlow" panose="020B0604020202020204" charset="0"/>
              </a:rPr>
              <a:t> </a:t>
            </a:r>
            <a:r>
              <a:rPr lang="en-US" sz="2400" b="1" dirty="0" err="1">
                <a:solidFill>
                  <a:srgbClr val="FF0000"/>
                </a:solidFill>
                <a:latin typeface="Barlow" panose="020B0604020202020204" charset="0"/>
              </a:rPr>
              <a:t>túi</a:t>
            </a:r>
            <a:r>
              <a:rPr lang="en-US" sz="2400" b="1" dirty="0">
                <a:solidFill>
                  <a:srgbClr val="FF0000"/>
                </a:solidFill>
                <a:latin typeface="Barlow" panose="020B0604020202020204" charset="0"/>
              </a:rPr>
              <a:t> </a:t>
            </a:r>
            <a:r>
              <a:rPr lang="en-US" sz="2400" b="1" dirty="0" err="1">
                <a:solidFill>
                  <a:srgbClr val="FF0000"/>
                </a:solidFill>
                <a:latin typeface="Barlow" panose="020B0604020202020204" charset="0"/>
              </a:rPr>
              <a:t>mật</a:t>
            </a:r>
            <a:r>
              <a:rPr lang="en-US" sz="2400" b="1" dirty="0">
                <a:solidFill>
                  <a:srgbClr val="FF0000"/>
                </a:solidFill>
                <a:latin typeface="Barlow" panose="020B0604020202020204" charset="0"/>
              </a:rPr>
              <a:t> </a:t>
            </a:r>
            <a:r>
              <a:rPr lang="en-US" sz="2400" b="1" dirty="0" err="1">
                <a:solidFill>
                  <a:srgbClr val="FF0000"/>
                </a:solidFill>
                <a:latin typeface="Barlow" panose="020B0604020202020204" charset="0"/>
              </a:rPr>
              <a:t>cấp</a:t>
            </a:r>
            <a:r>
              <a:rPr lang="en-US" sz="2400" b="1" dirty="0">
                <a:solidFill>
                  <a:srgbClr val="FF0000"/>
                </a:solidFill>
                <a:latin typeface="Barlow" panose="020B0604020202020204" charset="0"/>
              </a:rPr>
              <a:t> grade III </a:t>
            </a:r>
            <a:r>
              <a:rPr lang="en-US" sz="2400" b="1" dirty="0" err="1">
                <a:solidFill>
                  <a:srgbClr val="FF0000"/>
                </a:solidFill>
                <a:latin typeface="Barlow" panose="020B0604020202020204" charset="0"/>
              </a:rPr>
              <a:t>theo</a:t>
            </a:r>
            <a:r>
              <a:rPr lang="en-US" sz="2400" b="1" dirty="0">
                <a:solidFill>
                  <a:srgbClr val="FF0000"/>
                </a:solidFill>
                <a:latin typeface="Barlow" panose="020B0604020202020204" charset="0"/>
              </a:rPr>
              <a:t> Tokyo Guidelines 2018​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  <a:latin typeface="Barlow" panose="020B0604020202020204" charset="0"/>
              </a:rPr>
              <a:t>Điều</a:t>
            </a:r>
            <a:r>
              <a:rPr lang="en-US" sz="2400" dirty="0">
                <a:solidFill>
                  <a:srgbClr val="FF0000"/>
                </a:solidFill>
                <a:latin typeface="Barlow" panose="020B0604020202020204" charset="0"/>
              </a:rPr>
              <a:t> </a:t>
            </a:r>
            <a:r>
              <a:rPr lang="en-US" sz="2400" dirty="0" err="1">
                <a:solidFill>
                  <a:srgbClr val="FF0000"/>
                </a:solidFill>
                <a:latin typeface="Barlow" panose="020B0604020202020204" charset="0"/>
              </a:rPr>
              <a:t>trị</a:t>
            </a:r>
            <a:r>
              <a:rPr lang="en-US" sz="2400" dirty="0">
                <a:solidFill>
                  <a:srgbClr val="FF0000"/>
                </a:solidFill>
                <a:latin typeface="Barlow" panose="020B0604020202020204" charset="0"/>
              </a:rPr>
              <a:t> </a:t>
            </a:r>
            <a:r>
              <a:rPr lang="en-US" sz="2400" dirty="0" err="1">
                <a:solidFill>
                  <a:srgbClr val="FF0000"/>
                </a:solidFill>
                <a:latin typeface="Barlow" panose="020B0604020202020204" charset="0"/>
              </a:rPr>
              <a:t>nguyên</a:t>
            </a:r>
            <a:r>
              <a:rPr lang="en-US" sz="2400" dirty="0">
                <a:solidFill>
                  <a:srgbClr val="FF0000"/>
                </a:solidFill>
                <a:latin typeface="Barlow" panose="020B0604020202020204" charset="0"/>
              </a:rPr>
              <a:t> </a:t>
            </a:r>
            <a:r>
              <a:rPr lang="en-US" sz="2400" dirty="0" err="1">
                <a:solidFill>
                  <a:srgbClr val="FF0000"/>
                </a:solidFill>
                <a:latin typeface="Barlow" panose="020B0604020202020204" charset="0"/>
              </a:rPr>
              <a:t>nhân</a:t>
            </a:r>
            <a:r>
              <a:rPr lang="en-US" sz="2400" dirty="0">
                <a:solidFill>
                  <a:srgbClr val="FF0000"/>
                </a:solidFill>
                <a:latin typeface="Barlow" panose="020B0604020202020204" charset="0"/>
              </a:rPr>
              <a:t>: </a:t>
            </a:r>
            <a:r>
              <a:rPr lang="en-US" sz="2400" dirty="0" err="1">
                <a:solidFill>
                  <a:srgbClr val="FF0000"/>
                </a:solidFill>
                <a:latin typeface="Barlow" panose="020B0604020202020204" charset="0"/>
              </a:rPr>
              <a:t>sỏi</a:t>
            </a:r>
            <a:r>
              <a:rPr lang="en-US" sz="2400" dirty="0">
                <a:solidFill>
                  <a:srgbClr val="FF0000"/>
                </a:solidFill>
                <a:latin typeface="Barlow" panose="020B060402020202020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Barlow" panose="020B0604020202020204" charset="0"/>
              </a:rPr>
              <a:t>túi</a:t>
            </a:r>
            <a:r>
              <a:rPr lang="en-US" sz="2400" dirty="0">
                <a:solidFill>
                  <a:srgbClr val="FF0000"/>
                </a:solidFill>
                <a:latin typeface="Barlow" panose="020B060402020202020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Barlow" panose="020B0604020202020204" charset="0"/>
              </a:rPr>
              <a:t>mật</a:t>
            </a:r>
            <a:endParaRPr lang="en-US" sz="2400" dirty="0">
              <a:solidFill>
                <a:srgbClr val="FF0000"/>
              </a:solidFill>
              <a:latin typeface="Barlow" panose="020B060402020202020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Barlow" panose="020B0604020202020204" charset="0"/>
              </a:rPr>
              <a:t>	=&gt; PTNS </a:t>
            </a:r>
            <a:r>
              <a:rPr lang="en-US" sz="2400" dirty="0" err="1">
                <a:solidFill>
                  <a:srgbClr val="FF0000"/>
                </a:solidFill>
                <a:latin typeface="Barlow" panose="020B0604020202020204" charset="0"/>
              </a:rPr>
              <a:t>cắt</a:t>
            </a:r>
            <a:r>
              <a:rPr lang="en-US" sz="2400" dirty="0">
                <a:solidFill>
                  <a:srgbClr val="FF0000"/>
                </a:solidFill>
                <a:latin typeface="Barlow" panose="020B060402020202020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Barlow" panose="020B0604020202020204" charset="0"/>
              </a:rPr>
              <a:t>túi</a:t>
            </a:r>
            <a:r>
              <a:rPr lang="en-US" sz="2400" dirty="0">
                <a:solidFill>
                  <a:srgbClr val="FF0000"/>
                </a:solidFill>
                <a:latin typeface="Barlow" panose="020B060402020202020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Barlow" panose="020B0604020202020204" charset="0"/>
              </a:rPr>
              <a:t>mật</a:t>
            </a:r>
            <a:r>
              <a:rPr lang="en-US" sz="2400" dirty="0">
                <a:solidFill>
                  <a:srgbClr val="FF0000"/>
                </a:solidFill>
                <a:latin typeface="Barlow" panose="020B060402020202020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Barlow" panose="020B0604020202020204" charset="0"/>
              </a:rPr>
              <a:t>khẩn</a:t>
            </a:r>
            <a:endParaRPr lang="en-US" sz="2400" dirty="0">
              <a:solidFill>
                <a:srgbClr val="FF0000"/>
              </a:solidFill>
              <a:latin typeface="Barlow" panose="020B0604020202020204" charset="0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  <a:latin typeface="Barlow" panose="020B0604020202020204" charset="0"/>
              </a:rPr>
              <a:t>Kháng</a:t>
            </a:r>
            <a:r>
              <a:rPr lang="en-US" sz="2400" dirty="0">
                <a:solidFill>
                  <a:srgbClr val="FF0000"/>
                </a:solidFill>
                <a:latin typeface="Barlow" panose="020B0604020202020204" charset="0"/>
              </a:rPr>
              <a:t> </a:t>
            </a:r>
            <a:r>
              <a:rPr lang="en-US" sz="2400" dirty="0" err="1">
                <a:solidFill>
                  <a:srgbClr val="FF0000"/>
                </a:solidFill>
                <a:latin typeface="Barlow" panose="020B0604020202020204" charset="0"/>
              </a:rPr>
              <a:t>sinh</a:t>
            </a:r>
            <a:r>
              <a:rPr lang="en-US" sz="2400" dirty="0">
                <a:solidFill>
                  <a:srgbClr val="FF0000"/>
                </a:solidFill>
                <a:latin typeface="Barlow" panose="020B0604020202020204" charset="0"/>
              </a:rPr>
              <a:t>:​</a:t>
            </a:r>
          </a:p>
          <a:p>
            <a:pPr fontAlgn="base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Barlow" panose="020B0604020202020204" charset="0"/>
              </a:rPr>
              <a:t>	</a:t>
            </a:r>
            <a:r>
              <a:rPr lang="vi-VN" sz="2400" dirty="0" err="1">
                <a:solidFill>
                  <a:srgbClr val="FF0000"/>
                </a:solidFill>
                <a:latin typeface="Barlow" panose="020B0604020202020204" charset="0"/>
              </a:rPr>
              <a:t>Piperacillin</a:t>
            </a:r>
            <a:r>
              <a:rPr lang="vi-VN" sz="2400" dirty="0">
                <a:solidFill>
                  <a:srgbClr val="FF0000"/>
                </a:solidFill>
                <a:latin typeface="Barlow" panose="020B0604020202020204" charset="0"/>
              </a:rPr>
              <a:t>/ </a:t>
            </a:r>
            <a:r>
              <a:rPr lang="vi-VN" sz="2400">
                <a:solidFill>
                  <a:srgbClr val="FF0000"/>
                </a:solidFill>
                <a:latin typeface="Barlow" panose="020B0604020202020204" charset="0"/>
              </a:rPr>
              <a:t>Tazobactam</a:t>
            </a:r>
            <a:endParaRPr lang="en-US" sz="2400" dirty="0">
              <a:solidFill>
                <a:srgbClr val="FF0000"/>
              </a:solidFill>
              <a:latin typeface="Barlow" panose="020B060402020202020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Barlow" panose="020B0604020202020204" charset="0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Barlow" panose="020B0604020202020204" charset="0"/>
              </a:rPr>
              <a:t>Thời</a:t>
            </a:r>
            <a:r>
              <a:rPr lang="en-US" sz="2400" dirty="0">
                <a:solidFill>
                  <a:srgbClr val="FF0000"/>
                </a:solidFill>
                <a:latin typeface="Barlow" panose="020B060402020202020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Barlow" panose="020B0604020202020204" charset="0"/>
              </a:rPr>
              <a:t>gian</a:t>
            </a:r>
            <a:r>
              <a:rPr lang="en-US" sz="2400" dirty="0">
                <a:solidFill>
                  <a:srgbClr val="FF0000"/>
                </a:solidFill>
                <a:latin typeface="Barlow" panose="020B0604020202020204" charset="0"/>
              </a:rPr>
              <a:t> 4-7 </a:t>
            </a:r>
            <a:r>
              <a:rPr lang="en-US" sz="2400" dirty="0" err="1">
                <a:solidFill>
                  <a:srgbClr val="FF0000"/>
                </a:solidFill>
                <a:latin typeface="Barlow" panose="020B0604020202020204" charset="0"/>
              </a:rPr>
              <a:t>ngày</a:t>
            </a:r>
            <a:endParaRPr lang="en-US" sz="2400" dirty="0">
              <a:solidFill>
                <a:srgbClr val="FF0000"/>
              </a:solidFill>
              <a:latin typeface="Barlow" panose="020B0604020202020204" charset="0"/>
            </a:endParaRPr>
          </a:p>
        </p:txBody>
      </p:sp>
      <p:pic>
        <p:nvPicPr>
          <p:cNvPr id="242" name="Google Shape;242;g20ff8df0f3c_9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4916" y="-473435"/>
            <a:ext cx="1716741" cy="2861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6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6FA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278" name="Google Shape;278;p28"/>
          <p:cNvSpPr/>
          <p:nvPr/>
        </p:nvSpPr>
        <p:spPr>
          <a:xfrm>
            <a:off x="4512913" y="2104254"/>
            <a:ext cx="3352800" cy="3073387"/>
          </a:xfrm>
          <a:prstGeom prst="round2DiagRect">
            <a:avLst>
              <a:gd name="adj1" fmla="val 19492"/>
              <a:gd name="adj2" fmla="val 0"/>
            </a:avLst>
          </a:prstGeom>
          <a:noFill/>
          <a:ln w="47625" cap="flat" cmpd="sng">
            <a:solidFill>
              <a:srgbClr val="6AE6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2244758" y="2338398"/>
            <a:ext cx="8124360" cy="2644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55E68"/>
              </a:buClr>
              <a:buSzPts val="6800"/>
            </a:pPr>
            <a:r>
              <a:rPr lang="en-US" sz="4400" b="1" dirty="0">
                <a:solidFill>
                  <a:srgbClr val="055E68"/>
                </a:solidFill>
                <a:latin typeface="Barlow Medium"/>
                <a:ea typeface="Barlow Medium"/>
                <a:cs typeface="Barlow Medium"/>
                <a:sym typeface="Barlow Medium"/>
              </a:rPr>
              <a:t>CẢM ƠN THẦY VÀ CÁC BẠN </a:t>
            </a:r>
          </a:p>
          <a:p>
            <a:pPr algn="ctr">
              <a:lnSpc>
                <a:spcPct val="90000"/>
              </a:lnSpc>
              <a:buClr>
                <a:srgbClr val="055E68"/>
              </a:buClr>
              <a:buSzPts val="6800"/>
            </a:pPr>
            <a:r>
              <a:rPr lang="en-US" sz="4400" b="1" dirty="0">
                <a:solidFill>
                  <a:srgbClr val="055E68"/>
                </a:solidFill>
                <a:latin typeface="Barlow Medium"/>
                <a:ea typeface="Barlow Medium"/>
                <a:cs typeface="Barlow Medium"/>
                <a:sym typeface="Barlow Medium"/>
              </a:rPr>
              <a:t>ĐÃ LẮNG NGHE</a:t>
            </a:r>
            <a:endParaRPr lang="vi-VN" sz="4400" b="1" dirty="0">
              <a:solidFill>
                <a:srgbClr val="055E68"/>
              </a:solidFill>
              <a:latin typeface="Barlow Medium"/>
              <a:ea typeface="Barlow Medium"/>
              <a:cs typeface="Barlow Medium"/>
            </a:endParaRPr>
          </a:p>
        </p:txBody>
      </p:sp>
      <p:cxnSp>
        <p:nvCxnSpPr>
          <p:cNvPr id="280" name="Google Shape;280;p28"/>
          <p:cNvCxnSpPr/>
          <p:nvPr/>
        </p:nvCxnSpPr>
        <p:spPr>
          <a:xfrm>
            <a:off x="6278552" y="0"/>
            <a:ext cx="0" cy="210425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1" name="Google Shape;281;p28"/>
          <p:cNvSpPr/>
          <p:nvPr/>
        </p:nvSpPr>
        <p:spPr>
          <a:xfrm>
            <a:off x="5848841" y="5780325"/>
            <a:ext cx="494317" cy="494317"/>
          </a:xfrm>
          <a:custGeom>
            <a:avLst/>
            <a:gdLst/>
            <a:ahLst/>
            <a:cxnLst/>
            <a:rect l="l" t="t" r="r" b="b"/>
            <a:pathLst>
              <a:path w="5829300" h="5829300" extrusionOk="0">
                <a:moveTo>
                  <a:pt x="2915002" y="0"/>
                </a:moveTo>
                <a:cubicBezTo>
                  <a:pt x="1304896" y="0"/>
                  <a:pt x="0" y="1304896"/>
                  <a:pt x="0" y="2915002"/>
                </a:cubicBezTo>
                <a:cubicBezTo>
                  <a:pt x="0" y="4525109"/>
                  <a:pt x="1304896" y="5830005"/>
                  <a:pt x="2915002" y="5830005"/>
                </a:cubicBezTo>
                <a:cubicBezTo>
                  <a:pt x="4525109" y="5830005"/>
                  <a:pt x="5830005" y="4525109"/>
                  <a:pt x="5830005" y="2915002"/>
                </a:cubicBezTo>
                <a:cubicBezTo>
                  <a:pt x="5830005" y="1304896"/>
                  <a:pt x="4525109" y="0"/>
                  <a:pt x="2915002" y="0"/>
                </a:cubicBezTo>
                <a:close/>
                <a:moveTo>
                  <a:pt x="2915002" y="5547408"/>
                </a:moveTo>
                <a:cubicBezTo>
                  <a:pt x="1465269" y="5547408"/>
                  <a:pt x="282597" y="4364736"/>
                  <a:pt x="282597" y="2915002"/>
                </a:cubicBezTo>
                <a:cubicBezTo>
                  <a:pt x="282597" y="1465269"/>
                  <a:pt x="1465269" y="282597"/>
                  <a:pt x="2915002" y="282597"/>
                </a:cubicBezTo>
                <a:cubicBezTo>
                  <a:pt x="4364736" y="282597"/>
                  <a:pt x="5547408" y="1465269"/>
                  <a:pt x="5547408" y="2915002"/>
                </a:cubicBezTo>
                <a:cubicBezTo>
                  <a:pt x="5547408" y="4364736"/>
                  <a:pt x="4364736" y="5547408"/>
                  <a:pt x="2915002" y="5547408"/>
                </a:cubicBezTo>
                <a:close/>
                <a:moveTo>
                  <a:pt x="4051754" y="3006852"/>
                </a:moveTo>
                <a:cubicBezTo>
                  <a:pt x="4105447" y="3060544"/>
                  <a:pt x="4105447" y="3151680"/>
                  <a:pt x="4051754" y="3205382"/>
                </a:cubicBezTo>
                <a:lnTo>
                  <a:pt x="3013910" y="4250293"/>
                </a:lnTo>
                <a:cubicBezTo>
                  <a:pt x="3006138" y="4258066"/>
                  <a:pt x="2998365" y="4265838"/>
                  <a:pt x="2991298" y="4265838"/>
                </a:cubicBezTo>
                <a:lnTo>
                  <a:pt x="2983525" y="4273611"/>
                </a:lnTo>
                <a:cubicBezTo>
                  <a:pt x="2975753" y="4273611"/>
                  <a:pt x="2975753" y="4281383"/>
                  <a:pt x="2967981" y="4281383"/>
                </a:cubicBezTo>
                <a:cubicBezTo>
                  <a:pt x="2960208" y="4281383"/>
                  <a:pt x="2960208" y="4281383"/>
                  <a:pt x="2952436" y="4289155"/>
                </a:cubicBezTo>
                <a:cubicBezTo>
                  <a:pt x="2944663" y="4289155"/>
                  <a:pt x="2944663" y="4289155"/>
                  <a:pt x="2936891" y="4289155"/>
                </a:cubicBezTo>
                <a:cubicBezTo>
                  <a:pt x="2929119" y="4289155"/>
                  <a:pt x="2921346" y="4289155"/>
                  <a:pt x="2906516" y="4289155"/>
                </a:cubicBezTo>
                <a:cubicBezTo>
                  <a:pt x="2898743" y="4289155"/>
                  <a:pt x="2890971" y="4289155"/>
                  <a:pt x="2876141" y="4289155"/>
                </a:cubicBezTo>
                <a:cubicBezTo>
                  <a:pt x="2868368" y="4289155"/>
                  <a:pt x="2868368" y="4289155"/>
                  <a:pt x="2860596" y="4289155"/>
                </a:cubicBezTo>
                <a:cubicBezTo>
                  <a:pt x="2852823" y="4289155"/>
                  <a:pt x="2852823" y="4289155"/>
                  <a:pt x="2845051" y="4281383"/>
                </a:cubicBezTo>
                <a:cubicBezTo>
                  <a:pt x="2837279" y="4281383"/>
                  <a:pt x="2837279" y="4273611"/>
                  <a:pt x="2829506" y="4273611"/>
                </a:cubicBezTo>
                <a:cubicBezTo>
                  <a:pt x="2829506" y="4273611"/>
                  <a:pt x="2821734" y="4273611"/>
                  <a:pt x="2821734" y="4265838"/>
                </a:cubicBezTo>
                <a:cubicBezTo>
                  <a:pt x="2813961" y="4258066"/>
                  <a:pt x="2806189" y="4258066"/>
                  <a:pt x="2799121" y="4250293"/>
                </a:cubicBezTo>
                <a:lnTo>
                  <a:pt x="1770478" y="3197600"/>
                </a:lnTo>
                <a:cubicBezTo>
                  <a:pt x="1716786" y="3143907"/>
                  <a:pt x="1716786" y="3052772"/>
                  <a:pt x="1770478" y="2999070"/>
                </a:cubicBezTo>
                <a:cubicBezTo>
                  <a:pt x="1824171" y="2945368"/>
                  <a:pt x="1915306" y="2945378"/>
                  <a:pt x="1969008" y="2999070"/>
                </a:cubicBezTo>
                <a:lnTo>
                  <a:pt x="2777947" y="3808009"/>
                </a:lnTo>
                <a:lnTo>
                  <a:pt x="2777947" y="1571958"/>
                </a:lnTo>
                <a:cubicBezTo>
                  <a:pt x="2777947" y="1495654"/>
                  <a:pt x="2838707" y="1434894"/>
                  <a:pt x="2915012" y="1434894"/>
                </a:cubicBezTo>
                <a:cubicBezTo>
                  <a:pt x="2991317" y="1434894"/>
                  <a:pt x="3052077" y="1495654"/>
                  <a:pt x="3052077" y="1571958"/>
                </a:cubicBezTo>
                <a:lnTo>
                  <a:pt x="3052077" y="3807314"/>
                </a:lnTo>
                <a:lnTo>
                  <a:pt x="3846176" y="3013920"/>
                </a:lnTo>
                <a:cubicBezTo>
                  <a:pt x="3906926" y="2953150"/>
                  <a:pt x="3998767" y="2953150"/>
                  <a:pt x="4051754" y="30068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70951"/>
            <a:ext cx="3187083" cy="390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02173" y="1686260"/>
            <a:ext cx="2694733" cy="390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51" name="Google Shape;51;p3"/>
          <p:cNvSpPr txBox="1"/>
          <p:nvPr/>
        </p:nvSpPr>
        <p:spPr>
          <a:xfrm>
            <a:off x="0" y="2551837"/>
            <a:ext cx="121920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LÍ DO NHẬP VIỆN:</a:t>
            </a:r>
            <a:endParaRPr sz="2800" b="1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ctr"/>
            <a:r>
              <a:rPr lang="en-US" sz="28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ĐAU HẠ SƯỜN PHẢI</a:t>
            </a:r>
            <a:endParaRPr sz="2800" b="1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/>
        </p:nvSpPr>
        <p:spPr>
          <a:xfrm>
            <a:off x="838201" y="1554503"/>
            <a:ext cx="37517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BỆNH SỬ</a:t>
            </a:r>
            <a:endParaRPr sz="3600" b="1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820270" y="1133875"/>
            <a:ext cx="37517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 dirty="0"/>
          </a:p>
        </p:txBody>
      </p:sp>
      <p:sp>
        <p:nvSpPr>
          <p:cNvPr id="59" name="Google Shape;59;p4"/>
          <p:cNvSpPr txBox="1"/>
          <p:nvPr/>
        </p:nvSpPr>
        <p:spPr>
          <a:xfrm>
            <a:off x="825710" y="2200834"/>
            <a:ext cx="10720832" cy="609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Cách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nhập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viện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03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ngày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, BN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đang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nghỉ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ngơi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thì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đột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ngột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đau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bụng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hạ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sườn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phải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mức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độ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3/10,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đau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âm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ỉ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liên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tục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thỉnh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thoảng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quặn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cơn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sau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vài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giờ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thì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đau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tăng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dần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không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tư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thế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giảm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đau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không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liên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quan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tới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bữa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ăn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. BN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sốtkèm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ớn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lạnh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không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rõ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nhiệt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độ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từng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cơn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khoảng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2 – 3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cơn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/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ngày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. BN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đến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khám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và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nhập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viện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BV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Tiền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Giang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được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chẩn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đoán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Viêm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túi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mật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cấp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do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sỏi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điều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trị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3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ngày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nhưng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tình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trạng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không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cải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thiện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nên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chuyển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viện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=&gt;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Nhập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khoa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cấp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</a:rPr>
              <a:t>cứu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BV ĐHYD TPHCM.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</a:rPr>
              <a:t>              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quá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trình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bệnh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BN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đau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ngực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khó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thở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buồn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nôn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nôn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ăn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uống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kém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sụt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cân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tiểu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gắt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buốt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lượng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#1,5L/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ngày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tiêu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phân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đóng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khuôn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1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lần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/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ngày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Barlow"/>
              <a:ea typeface="Barlow"/>
              <a:cs typeface="Barlow"/>
              <a:sym typeface="Barlow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Barlow"/>
              <a:ea typeface="Barlow"/>
              <a:cs typeface="Barlow"/>
              <a:sym typeface="Barlow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B2FB589-1D5E-E950-7ED8-78CAF6B09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/>
        </p:nvSpPr>
        <p:spPr>
          <a:xfrm>
            <a:off x="1023258" y="1554503"/>
            <a:ext cx="795745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TÌNH TRẠNG LÚC NHẬP VIỆN</a:t>
            </a:r>
            <a:endParaRPr sz="3600" b="1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820270" y="1133875"/>
            <a:ext cx="37517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825710" y="2200834"/>
            <a:ext cx="10720832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BN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</a:rPr>
              <a:t>tỉnh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</a:rPr>
              <a:t>tiếp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</a:rPr>
              <a:t>xúc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</a:rPr>
              <a:t>tốt</a:t>
            </a:r>
            <a:endParaRPr lang="en-US" sz="2000" dirty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</a:rPr>
              <a:t>Sinh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</a:rPr>
              <a:t>hiệu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: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		</a:t>
            </a:r>
            <a:r>
              <a:rPr lang="en-US" sz="2000" dirty="0" err="1">
                <a:solidFill>
                  <a:schemeClr val="dk1"/>
                </a:solidFill>
                <a:latin typeface="Barlow"/>
                <a:ea typeface="Barlow"/>
                <a:cs typeface="Barlow"/>
              </a:rPr>
              <a:t>Mạch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: 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87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 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lần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/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phút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      	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Huyết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áp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: 150/80 mmHg  </a:t>
            </a: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    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	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Nhiệt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độ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: 36.8 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độ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C       	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Nhịp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thở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: 18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lần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/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phút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    	          SpO2: 92% kt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Bụng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ấn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đau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vùng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hạ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sườn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phải</a:t>
            </a:r>
            <a:endParaRPr lang="en-US" sz="2000" dirty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B2FB589-1D5E-E950-7ED8-78CAF6B09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84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/>
        </p:nvSpPr>
        <p:spPr>
          <a:xfrm>
            <a:off x="437082" y="1202317"/>
            <a:ext cx="51320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TIỀN CĂN</a:t>
            </a:r>
            <a:endParaRPr sz="3600" b="1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" name="Google Shape;66;p5"/>
          <p:cNvSpPr txBox="1"/>
          <p:nvPr/>
        </p:nvSpPr>
        <p:spPr>
          <a:xfrm>
            <a:off x="507929" y="781689"/>
            <a:ext cx="37517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  <p:sp>
        <p:nvSpPr>
          <p:cNvPr id="67" name="Google Shape;67;p5"/>
          <p:cNvSpPr txBox="1"/>
          <p:nvPr/>
        </p:nvSpPr>
        <p:spPr>
          <a:xfrm>
            <a:off x="117133" y="1525482"/>
            <a:ext cx="11312273" cy="44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1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Bản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thân</a:t>
            </a:r>
            <a:endParaRPr lang="en-US" sz="1800" b="1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1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Nội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khoa</a:t>
            </a:r>
            <a:endParaRPr sz="1800" b="1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742950" lvl="1" indent="-285750">
              <a:lnSpc>
                <a:spcPct val="200000"/>
              </a:lnSpc>
              <a:buClr>
                <a:schemeClr val="dk1"/>
              </a:buClr>
              <a:buSzPts val="1600"/>
              <a:buFont typeface="Barlow"/>
              <a:buChar char="-"/>
            </a:pP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</a:rPr>
              <a:t>Chưa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</a:rPr>
              <a:t>từng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</a:rPr>
              <a:t>có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</a:rPr>
              <a:t>những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</a:rPr>
              <a:t>cơn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</a:rPr>
              <a:t>đau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</a:rPr>
              <a:t>bụng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</a:rPr>
              <a:t>vùng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</a:rPr>
              <a:t>thượng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</a:rPr>
              <a:t>vị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</a:rPr>
              <a:t>hạ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</a:rPr>
              <a:t>sườn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</a:rPr>
              <a:t>phải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.</a:t>
            </a:r>
          </a:p>
          <a:p>
            <a:pPr marL="7429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lang="vi-VN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Chưa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từng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nội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soi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tiêu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hoá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trước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đây</a:t>
            </a:r>
            <a:endParaRPr lang="en-US" sz="1800" b="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7429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THA, COPD 3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năm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đang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theo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dõi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điều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trị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tại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BV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Phạm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Ngọc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Thạch</a:t>
            </a:r>
            <a:endParaRPr lang="en-US"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7429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Chưa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ghi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nhận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tiền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căn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bệnh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lý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nội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khoa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khác</a:t>
            </a:r>
            <a:endParaRPr lang="en-US" sz="1800" b="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1">
              <a:lnSpc>
                <a:spcPct val="200000"/>
              </a:lnSpc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Ngoại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khoa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chưa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từng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phẫu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thuật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trước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đây</a:t>
            </a:r>
            <a:endParaRPr lang="en-US"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/>
        </p:nvSpPr>
        <p:spPr>
          <a:xfrm>
            <a:off x="437082" y="1202317"/>
            <a:ext cx="51320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TIỀN CĂN</a:t>
            </a:r>
            <a:endParaRPr sz="3600" b="1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" name="Google Shape;66;p5"/>
          <p:cNvSpPr txBox="1"/>
          <p:nvPr/>
        </p:nvSpPr>
        <p:spPr>
          <a:xfrm>
            <a:off x="507929" y="781689"/>
            <a:ext cx="37517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  <p:sp>
        <p:nvSpPr>
          <p:cNvPr id="67" name="Google Shape;67;p5"/>
          <p:cNvSpPr txBox="1"/>
          <p:nvPr/>
        </p:nvSpPr>
        <p:spPr>
          <a:xfrm>
            <a:off x="106246" y="1525482"/>
            <a:ext cx="11312273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VN"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Bản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thân</a:t>
            </a:r>
            <a:endParaRPr lang="en-US" sz="18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1">
              <a:lnSpc>
                <a:spcPct val="200000"/>
              </a:lnSpc>
            </a:pPr>
            <a:r>
              <a:rPr lang="en-US" sz="18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Dị</a:t>
            </a:r>
            <a:r>
              <a:rPr lang="en-US" sz="18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ứng</a:t>
            </a:r>
            <a:r>
              <a:rPr lang="en-US" sz="18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ghi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nhận</a:t>
            </a:r>
            <a:endParaRPr lang="en-US"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1">
              <a:lnSpc>
                <a:spcPct val="200000"/>
              </a:lnSpc>
            </a:pPr>
            <a:r>
              <a:rPr lang="en-US" sz="18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Thói</a:t>
            </a:r>
            <a:r>
              <a:rPr lang="en-US" sz="18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quen</a:t>
            </a:r>
            <a:r>
              <a:rPr lang="en-US" sz="18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hút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thuốc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lá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thỉnh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thoảng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uống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rượu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bia</a:t>
            </a:r>
            <a:endParaRPr lang="en-US" sz="1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1">
              <a:lnSpc>
                <a:spcPct val="200000"/>
              </a:lnSpc>
            </a:pPr>
            <a:r>
              <a:rPr lang="en-US" sz="18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Toa </a:t>
            </a:r>
            <a:r>
              <a:rPr lang="en-US" sz="18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thuốc</a:t>
            </a:r>
            <a:r>
              <a:rPr lang="en-US" sz="18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đang</a:t>
            </a:r>
            <a:r>
              <a:rPr lang="en-US" sz="18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sử</a:t>
            </a:r>
            <a:r>
              <a:rPr lang="en-US" sz="18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dụng</a:t>
            </a:r>
            <a:r>
              <a:rPr lang="en-US" sz="18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Coveram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5/5mg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Spiriva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Symbicort</a:t>
            </a:r>
            <a:endParaRPr lang="en-US" sz="1800" b="1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1">
              <a:lnSpc>
                <a:spcPct val="200000"/>
              </a:lnSpc>
            </a:pPr>
            <a:r>
              <a:rPr lang="en-US" sz="18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2.    Gia </a:t>
            </a:r>
            <a:r>
              <a:rPr lang="en-US" sz="18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đình</a:t>
            </a:r>
            <a:r>
              <a:rPr lang="en-US" sz="18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chưa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ghi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nhận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tiền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căn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ung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thư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đường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tiêu</a:t>
            </a:r>
            <a:r>
              <a:rPr lang="en-US" sz="1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hoá</a:t>
            </a:r>
            <a:endParaRPr lang="en-US" sz="180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800100" lvl="1" indent="-342900">
              <a:buAutoNum type="arabicPeriod"/>
            </a:pPr>
            <a:endParaRPr lang="en-US" sz="18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800100" lvl="1" indent="-342900">
              <a:buAutoNum type="arabicPeriod"/>
            </a:pPr>
            <a:endParaRPr lang="en-US" sz="1800" b="1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1050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/>
          <p:nvPr/>
        </p:nvSpPr>
        <p:spPr>
          <a:xfrm rot="-5400000">
            <a:off x="5240109" y="-4648080"/>
            <a:ext cx="1711677" cy="12192105"/>
          </a:xfrm>
          <a:prstGeom prst="rect">
            <a:avLst/>
          </a:prstGeom>
          <a:solidFill>
            <a:srgbClr val="CCF6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74" name="Google Shape;74;p6"/>
          <p:cNvSpPr txBox="1"/>
          <p:nvPr/>
        </p:nvSpPr>
        <p:spPr>
          <a:xfrm>
            <a:off x="0" y="1340748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KHÁM LÂM SÀNG</a:t>
            </a:r>
            <a:endParaRPr sz="3600" b="1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5" name="Google Shape;75;p6"/>
          <p:cNvSpPr txBox="1"/>
          <p:nvPr/>
        </p:nvSpPr>
        <p:spPr>
          <a:xfrm>
            <a:off x="1673935" y="920120"/>
            <a:ext cx="89129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  <p:sp>
        <p:nvSpPr>
          <p:cNvPr id="76" name="Google Shape;76;p6"/>
          <p:cNvSpPr txBox="1"/>
          <p:nvPr/>
        </p:nvSpPr>
        <p:spPr>
          <a:xfrm>
            <a:off x="468874" y="2302947"/>
            <a:ext cx="10608791" cy="4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65F68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r>
              <a:rPr lang="en-US" sz="2000" dirty="0">
                <a:solidFill>
                  <a:srgbClr val="065F68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r>
              <a:rPr lang="en-US" sz="2000" b="1" dirty="0">
                <a:solidFill>
                  <a:srgbClr val="065F68"/>
                </a:solidFill>
                <a:latin typeface="Barlow"/>
                <a:ea typeface="Barlow"/>
                <a:cs typeface="Barlow"/>
                <a:sym typeface="Barlow"/>
              </a:rPr>
              <a:t>TỔNG QUÁT:</a:t>
            </a:r>
            <a:endParaRPr sz="2000"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Bệnh</a:t>
            </a:r>
            <a:r>
              <a:rPr lang="en-US" sz="2000" b="0" i="0" u="none" strike="noStrik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nhân</a:t>
            </a:r>
            <a:r>
              <a:rPr lang="en-US" sz="2000" b="0" i="0" u="none" strike="noStrik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tỉnh</a:t>
            </a:r>
            <a:r>
              <a:rPr lang="en-US" sz="2000" b="0" i="0" u="none" strike="noStrik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b="0" i="0" u="none" strike="noStrik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tiếp</a:t>
            </a:r>
            <a:r>
              <a:rPr lang="en-US" sz="2000" b="0" i="0" u="none" strike="noStrik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xúc</a:t>
            </a:r>
            <a:r>
              <a:rPr lang="en-US" sz="2000" b="0" i="0" u="none" strike="noStrik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tốt</a:t>
            </a:r>
            <a:endParaRPr lang="en-US" sz="2000" dirty="0">
              <a:latin typeface="Barlow"/>
              <a:ea typeface="Barlow"/>
              <a:cs typeface="Barlow"/>
              <a:sym typeface="Barlow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Sinh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hiệu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ổn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:  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		</a:t>
            </a:r>
            <a:r>
              <a:rPr lang="vi-VN" sz="2000" dirty="0">
                <a:latin typeface="Barlow"/>
                <a:ea typeface="Barlow"/>
                <a:cs typeface="Barlow"/>
                <a:sym typeface="Barlow"/>
              </a:rPr>
              <a:t>Mạch: 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90</a:t>
            </a:r>
            <a:r>
              <a:rPr lang="vi-VN" sz="2000" dirty="0">
                <a:latin typeface="Barlow"/>
                <a:ea typeface="Barlow"/>
                <a:cs typeface="Barlow"/>
                <a:sym typeface="Barlow"/>
              </a:rPr>
              <a:t> lần/phút      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	</a:t>
            </a:r>
            <a:r>
              <a:rPr lang="vi-VN" sz="2000" dirty="0">
                <a:latin typeface="Barlow"/>
                <a:ea typeface="Barlow"/>
                <a:cs typeface="Barlow"/>
                <a:sym typeface="Barlow"/>
              </a:rPr>
              <a:t>Huyết áp: 1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30</a:t>
            </a:r>
            <a:r>
              <a:rPr lang="vi-VN" sz="2000" dirty="0">
                <a:latin typeface="Barlow"/>
                <a:ea typeface="Barlow"/>
                <a:cs typeface="Barlow"/>
                <a:sym typeface="Barlow"/>
              </a:rPr>
              <a:t>/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7</a:t>
            </a:r>
            <a:r>
              <a:rPr lang="vi-VN" sz="2000" dirty="0">
                <a:latin typeface="Barlow"/>
                <a:ea typeface="Barlow"/>
                <a:cs typeface="Barlow"/>
                <a:sym typeface="Barlow"/>
              </a:rPr>
              <a:t>0 mmHg  </a:t>
            </a:r>
            <a:r>
              <a:rPr lang="vi-VN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    </a:t>
            </a:r>
            <a:endParaRPr lang="en-US" sz="2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	</a:t>
            </a:r>
            <a:r>
              <a:rPr lang="vi-VN" sz="2000" dirty="0">
                <a:latin typeface="Barlow"/>
                <a:ea typeface="Barlow"/>
                <a:cs typeface="Barlow"/>
                <a:sym typeface="Barlow"/>
              </a:rPr>
              <a:t>Nhiệt độ: 36.7 độ C      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	</a:t>
            </a:r>
            <a:r>
              <a:rPr lang="vi-VN" sz="2000" dirty="0">
                <a:latin typeface="Barlow"/>
                <a:ea typeface="Barlow"/>
                <a:cs typeface="Barlow"/>
                <a:sym typeface="Barlow"/>
              </a:rPr>
              <a:t> Nhịp thở: 18 lần/phút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	 </a:t>
            </a:r>
          </a:p>
          <a:p>
            <a:pPr lvl="0">
              <a:lnSpc>
                <a:spcPct val="150000"/>
              </a:lnSpc>
            </a:pP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Cân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nặng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 86kg,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Chiều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cao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179cm =&gt; BMI = 26.8 kg/m2 =&gt;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Thể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trạng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béo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phì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độ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I</a:t>
            </a:r>
            <a:endParaRPr lang="en-US" sz="2000" dirty="0">
              <a:latin typeface="Barlow"/>
              <a:ea typeface="Barlow"/>
              <a:cs typeface="Barlow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Da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niêm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hồng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kết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mạc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mắt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vàng</a:t>
            </a:r>
            <a:endParaRPr lang="en-US" sz="2000" dirty="0">
              <a:latin typeface="Barlow"/>
              <a:ea typeface="Barlow"/>
              <a:cs typeface="Barlow"/>
              <a:sym typeface="Barlow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Hạch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ngoại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biên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sờ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chạm</a:t>
            </a:r>
            <a:endParaRPr lang="en-US" sz="2000" dirty="0">
              <a:latin typeface="Barlow"/>
              <a:ea typeface="Barlow"/>
              <a:cs typeface="Barlow"/>
              <a:sym typeface="Barlow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xuất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huyết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dưới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da</a:t>
            </a:r>
            <a:endParaRPr lang="en-US" sz="2000" dirty="0">
              <a:latin typeface="Barlow"/>
              <a:ea typeface="Barlow"/>
              <a:cs typeface="Barlow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phù</a:t>
            </a:r>
            <a:endParaRPr lang="vi-VN" sz="2000"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/>
          <p:nvPr/>
        </p:nvSpPr>
        <p:spPr>
          <a:xfrm rot="-5400000">
            <a:off x="5240109" y="-4648080"/>
            <a:ext cx="1711677" cy="12192105"/>
          </a:xfrm>
          <a:prstGeom prst="rect">
            <a:avLst/>
          </a:prstGeom>
          <a:solidFill>
            <a:srgbClr val="CCF6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546541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</a:pPr>
            <a:endParaRPr lang="en-US"/>
          </a:p>
        </p:txBody>
      </p:sp>
      <p:sp>
        <p:nvSpPr>
          <p:cNvPr id="83" name="Google Shape;83;p7"/>
          <p:cNvSpPr txBox="1"/>
          <p:nvPr/>
        </p:nvSpPr>
        <p:spPr>
          <a:xfrm>
            <a:off x="0" y="1340748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KHÁM LÂM SÀNG</a:t>
            </a:r>
            <a:endParaRPr sz="3600" b="1" dirty="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4" name="Google Shape;84;p7"/>
          <p:cNvSpPr txBox="1"/>
          <p:nvPr/>
        </p:nvSpPr>
        <p:spPr>
          <a:xfrm>
            <a:off x="1673935" y="920120"/>
            <a:ext cx="89129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CASE PRESENTATION</a:t>
            </a:r>
            <a:endParaRPr/>
          </a:p>
        </p:txBody>
      </p:sp>
      <p:sp>
        <p:nvSpPr>
          <p:cNvPr id="85" name="Google Shape;85;p7"/>
          <p:cNvSpPr txBox="1"/>
          <p:nvPr/>
        </p:nvSpPr>
        <p:spPr>
          <a:xfrm>
            <a:off x="558362" y="2447441"/>
            <a:ext cx="11437487" cy="515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2. BỤNG</a:t>
            </a:r>
            <a:endParaRPr sz="2000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50000"/>
              </a:lnSpc>
              <a:spcBef>
                <a:spcPts val="1800"/>
              </a:spcBef>
              <a:buSzPts val="18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Nhìn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bụng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to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bè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2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bên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, di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động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đều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nhịp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thở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u,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tuần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hoàn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bàng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hệ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(-),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sẹo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mổ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cũ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742950" lvl="1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Nghe: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Âm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ruột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6 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lần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/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phút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âm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sắc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bình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thường</a:t>
            </a:r>
            <a:endParaRPr lang="en-US" sz="2000" b="0" i="0" u="none" strike="noStrike" cap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742950" lvl="1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Gõ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trong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khắp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bụng</a:t>
            </a:r>
            <a:endParaRPr lang="en-US" sz="2000" b="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Bụng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mềm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đề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kháng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túi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mật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to, </a:t>
            </a:r>
            <a:r>
              <a:rPr lang="en-US" sz="2000" dirty="0" err="1">
                <a:latin typeface="Barlow"/>
                <a:ea typeface="Barlow"/>
                <a:cs typeface="Barlow"/>
                <a:sym typeface="Barlow"/>
              </a:rPr>
              <a:t>điểm</a:t>
            </a:r>
            <a:r>
              <a:rPr lang="en-US" sz="2000" dirty="0">
                <a:latin typeface="Barlow"/>
                <a:ea typeface="Barlow"/>
                <a:cs typeface="Barlow"/>
                <a:sym typeface="Barlow"/>
              </a:rPr>
              <a:t> Murphy (+)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Gan</a:t>
            </a:r>
            <a:r>
              <a:rPr lang="vi-VN" sz="2000" dirty="0">
                <a:latin typeface="Barlow"/>
                <a:ea typeface="Barlow"/>
                <a:cs typeface="Barlow"/>
                <a:sym typeface="Barlow"/>
              </a:rPr>
              <a:t>, lách không sờ chạm</a:t>
            </a:r>
            <a:endParaRPr lang="vi-VN" sz="2000" b="0" i="0" u="none" strike="noStrike" cap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>
              <a:lnSpc>
                <a:spcPct val="150000"/>
              </a:lnSpc>
            </a:pPr>
            <a:r>
              <a:rPr lang="vi-VN" sz="2000" b="1" dirty="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3. CÁC CƠ QUAN KHÁC: </a:t>
            </a:r>
            <a:endParaRPr lang="vi-VN" sz="2000"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Không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ghi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nhận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bất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thường</a:t>
            </a:r>
            <a:endParaRPr sz="2000" b="0" i="0" u="none" strike="noStrike" cap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Clinical Case Report">
      <a:dk1>
        <a:srgbClr val="28262C"/>
      </a:dk1>
      <a:lt1>
        <a:srgbClr val="F7F9F9"/>
      </a:lt1>
      <a:dk2>
        <a:srgbClr val="2364AA"/>
      </a:dk2>
      <a:lt2>
        <a:srgbClr val="F7F9F9"/>
      </a:lt2>
      <a:accent1>
        <a:srgbClr val="17CBD8"/>
      </a:accent1>
      <a:accent2>
        <a:srgbClr val="2364AA"/>
      </a:accent2>
      <a:accent3>
        <a:srgbClr val="998FC7"/>
      </a:accent3>
      <a:accent4>
        <a:srgbClr val="71A9F7"/>
      </a:accent4>
      <a:accent5>
        <a:srgbClr val="087E8B"/>
      </a:accent5>
      <a:accent6>
        <a:srgbClr val="FF595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1185</Words>
  <Application>Microsoft Office PowerPoint</Application>
  <PresentationFormat>Màn hình rộng</PresentationFormat>
  <Paragraphs>192</Paragraphs>
  <Slides>21</Slides>
  <Notes>21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2" baseType="lpstr">
      <vt:lpstr>Tema de Office</vt:lpstr>
      <vt:lpstr>BỆNH ÁN  NGOẠI KHOA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 U GAN</dc:title>
  <dc:creator>Microsoft Office User</dc:creator>
  <cp:lastModifiedBy>Trâm Trần</cp:lastModifiedBy>
  <cp:revision>30</cp:revision>
  <dcterms:created xsi:type="dcterms:W3CDTF">2020-01-12T10:22:03Z</dcterms:created>
  <dcterms:modified xsi:type="dcterms:W3CDTF">2023-03-16T01:58:57Z</dcterms:modified>
</cp:coreProperties>
</file>