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6" r:id="rId13"/>
    <p:sldId id="267" r:id="rId14"/>
    <p:sldId id="268" r:id="rId15"/>
    <p:sldId id="269" r:id="rId16"/>
    <p:sldId id="278" r:id="rId17"/>
    <p:sldId id="279" r:id="rId18"/>
    <p:sldId id="270" r:id="rId19"/>
    <p:sldId id="271" r:id="rId20"/>
    <p:sldId id="272" r:id="rId21"/>
    <p:sldId id="273" r:id="rId22"/>
    <p:sldId id="274" r:id="rId23"/>
    <p:sldId id="277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8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8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8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8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2B57-03E0-48D6-BD20-F5D25B15D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C97-1DDB-48A4-B461-4A1A4002F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45CD-1BF9-4998-9E40-08798969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DD42-ABEE-4C4A-A0ED-971C6CCB08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1796"/>
            <a:ext cx="10363826" cy="37894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cap="none" dirty="0" err="1"/>
              <a:t>Bụng</a:t>
            </a:r>
            <a:r>
              <a:rPr lang="en-US" cap="none" dirty="0"/>
              <a:t>:</a:t>
            </a:r>
          </a:p>
          <a:p>
            <a:r>
              <a:rPr lang="en-US" cap="none" dirty="0"/>
              <a:t>Thành </a:t>
            </a:r>
            <a:r>
              <a:rPr lang="en-US" cap="none" dirty="0" err="1"/>
              <a:t>bụng</a:t>
            </a:r>
            <a:r>
              <a:rPr lang="en-US" cap="none" dirty="0"/>
              <a:t> </a:t>
            </a:r>
            <a:r>
              <a:rPr lang="en-US" cap="none" dirty="0" err="1"/>
              <a:t>cân</a:t>
            </a:r>
            <a:r>
              <a:rPr lang="en-US" cap="none" dirty="0"/>
              <a:t> đối,</a:t>
            </a:r>
            <a:r>
              <a:rPr lang="vi-VN" cap="none" dirty="0"/>
              <a:t> không chướng, </a:t>
            </a:r>
            <a:r>
              <a:rPr lang="en-US" cap="none" dirty="0"/>
              <a:t> di </a:t>
            </a:r>
            <a:r>
              <a:rPr lang="en-US" cap="none" dirty="0" err="1"/>
              <a:t>động</a:t>
            </a:r>
            <a:r>
              <a:rPr lang="en-US" cap="none" dirty="0"/>
              <a:t> đều </a:t>
            </a:r>
            <a:r>
              <a:rPr lang="en-US" cap="none" dirty="0" err="1"/>
              <a:t>theo</a:t>
            </a:r>
            <a:r>
              <a:rPr lang="en-US" cap="none" dirty="0"/>
              <a:t> </a:t>
            </a:r>
            <a:r>
              <a:rPr lang="en-US" cap="none" dirty="0" err="1"/>
              <a:t>nhịp</a:t>
            </a:r>
            <a:r>
              <a:rPr lang="en-US" cap="none" dirty="0"/>
              <a:t> </a:t>
            </a:r>
            <a:r>
              <a:rPr lang="en-US" cap="none" dirty="0" err="1"/>
              <a:t>thở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dấu </a:t>
            </a:r>
            <a:r>
              <a:rPr lang="en-US" cap="none" dirty="0" err="1"/>
              <a:t>xuất</a:t>
            </a:r>
            <a:r>
              <a:rPr lang="en-US" cap="none" dirty="0"/>
              <a:t> </a:t>
            </a:r>
            <a:r>
              <a:rPr lang="en-US" cap="none" dirty="0" err="1"/>
              <a:t>huyết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sẹo mổ cũ,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tuần</a:t>
            </a:r>
            <a:r>
              <a:rPr lang="en-US" cap="none" dirty="0"/>
              <a:t> </a:t>
            </a:r>
            <a:r>
              <a:rPr lang="en-US" cap="none" dirty="0" err="1"/>
              <a:t>hoàn</a:t>
            </a:r>
            <a:r>
              <a:rPr lang="en-US" cap="none" dirty="0"/>
              <a:t> </a:t>
            </a:r>
            <a:r>
              <a:rPr lang="en-US" cap="none" dirty="0" err="1"/>
              <a:t>bàng</a:t>
            </a:r>
            <a:r>
              <a:rPr lang="en-US" cap="none" dirty="0"/>
              <a:t> hệ</a:t>
            </a:r>
          </a:p>
          <a:p>
            <a:r>
              <a:rPr lang="en-US" cap="none" dirty="0"/>
              <a:t>Nhu </a:t>
            </a:r>
            <a:r>
              <a:rPr lang="en-US" cap="none" dirty="0" err="1"/>
              <a:t>động</a:t>
            </a:r>
            <a:r>
              <a:rPr lang="en-US" cap="none" dirty="0"/>
              <a:t> ruột </a:t>
            </a:r>
            <a:r>
              <a:rPr lang="vi-VN" cap="none" dirty="0"/>
              <a:t>8</a:t>
            </a:r>
            <a:r>
              <a:rPr lang="en-US" cap="none" dirty="0"/>
              <a:t>l/ph</a:t>
            </a:r>
          </a:p>
          <a:p>
            <a:r>
              <a:rPr lang="en-US" cap="none" dirty="0" err="1"/>
              <a:t>Gõ</a:t>
            </a:r>
            <a:r>
              <a:rPr lang="en-US" cap="none" dirty="0"/>
              <a:t> </a:t>
            </a:r>
            <a:r>
              <a:rPr lang="en-US" cap="none" dirty="0" err="1"/>
              <a:t>trong</a:t>
            </a:r>
            <a:r>
              <a:rPr lang="en-US" cap="none" dirty="0"/>
              <a:t> </a:t>
            </a:r>
            <a:r>
              <a:rPr lang="en-US" cap="none" dirty="0" err="1"/>
              <a:t>khắp</a:t>
            </a:r>
            <a:r>
              <a:rPr lang="en-US" cap="none" dirty="0"/>
              <a:t> </a:t>
            </a:r>
            <a:r>
              <a:rPr lang="en-US" cap="none" dirty="0" err="1"/>
              <a:t>bụng</a:t>
            </a:r>
            <a:endParaRPr lang="en-US" cap="none" dirty="0"/>
          </a:p>
          <a:p>
            <a:r>
              <a:rPr lang="en-US" cap="none" dirty="0" err="1"/>
              <a:t>Bụng</a:t>
            </a:r>
            <a:r>
              <a:rPr lang="en-US" cap="none" dirty="0"/>
              <a:t> mềm</a:t>
            </a:r>
            <a:endParaRPr lang="vi-VN" cap="none" dirty="0"/>
          </a:p>
          <a:p>
            <a:r>
              <a:rPr lang="vi-VN" cap="none" dirty="0"/>
              <a:t>Ấn</a:t>
            </a:r>
            <a:r>
              <a:rPr lang="en-US" cap="none" dirty="0"/>
              <a:t> đau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 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đề</a:t>
            </a:r>
            <a:r>
              <a:rPr lang="en-US" cap="none" dirty="0"/>
              <a:t> </a:t>
            </a:r>
            <a:r>
              <a:rPr lang="en-US" cap="none" dirty="0" err="1"/>
              <a:t>kháng</a:t>
            </a:r>
            <a:endParaRPr lang="en-US" cap="none" dirty="0"/>
          </a:p>
          <a:p>
            <a:r>
              <a:rPr lang="en-US" cap="none" dirty="0"/>
              <a:t>Murphy (-)</a:t>
            </a:r>
          </a:p>
          <a:p>
            <a:r>
              <a:rPr lang="en-US" cap="none" dirty="0"/>
              <a:t>Gan </a:t>
            </a:r>
            <a:r>
              <a:rPr lang="en-US" cap="none" dirty="0" err="1"/>
              <a:t>lách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sờ</a:t>
            </a:r>
            <a:r>
              <a:rPr lang="en-US" cap="none" dirty="0"/>
              <a:t> </a:t>
            </a:r>
            <a:r>
              <a:rPr lang="en-US" cap="none" dirty="0" err="1"/>
              <a:t>chạm</a:t>
            </a:r>
            <a:endParaRPr lang="en-US" cap="none" dirty="0"/>
          </a:p>
          <a:p>
            <a:r>
              <a:rPr lang="en-US" cap="none" dirty="0" err="1"/>
              <a:t>Chạm</a:t>
            </a:r>
            <a:r>
              <a:rPr lang="en-US" cap="none" dirty="0"/>
              <a:t> </a:t>
            </a:r>
            <a:r>
              <a:rPr lang="en-US" cap="none" dirty="0" err="1"/>
              <a:t>thận</a:t>
            </a:r>
            <a:r>
              <a:rPr lang="en-US" cap="none" dirty="0"/>
              <a:t> (-) </a:t>
            </a:r>
            <a:r>
              <a:rPr lang="en-US" cap="none" dirty="0" err="1"/>
              <a:t>cầu</a:t>
            </a:r>
            <a:r>
              <a:rPr lang="en-US" cap="none" dirty="0"/>
              <a:t> </a:t>
            </a:r>
            <a:r>
              <a:rPr lang="en-US" cap="none" dirty="0" err="1"/>
              <a:t>bàng</a:t>
            </a:r>
            <a:r>
              <a:rPr lang="en-US" cap="none" dirty="0"/>
              <a:t> </a:t>
            </a:r>
            <a:r>
              <a:rPr lang="en-US" cap="none" dirty="0" err="1"/>
              <a:t>quang</a:t>
            </a:r>
            <a:r>
              <a:rPr lang="en-US" cap="none" dirty="0"/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256695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D105-EE96-4EB1-85B6-3EFAFE1F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52AA-F691-4365-A0C3-28E03643BC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cap="none" dirty="0" err="1"/>
              <a:t>Thần</a:t>
            </a:r>
            <a:r>
              <a:rPr lang="en-US" cap="none" dirty="0"/>
              <a:t> </a:t>
            </a:r>
            <a:r>
              <a:rPr lang="en-US" cap="none" dirty="0" err="1"/>
              <a:t>kinh</a:t>
            </a:r>
            <a:endParaRPr lang="en-US" cap="none" dirty="0"/>
          </a:p>
          <a:p>
            <a:r>
              <a:rPr lang="en-US" cap="none" dirty="0" err="1"/>
              <a:t>Cổ</a:t>
            </a:r>
            <a:r>
              <a:rPr lang="en-US" cap="none" dirty="0"/>
              <a:t> </a:t>
            </a:r>
            <a:r>
              <a:rPr lang="en-US" cap="none" dirty="0" err="1"/>
              <a:t>mềm</a:t>
            </a:r>
            <a:endParaRPr lang="en-US" cap="none" dirty="0"/>
          </a:p>
          <a:p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dấu</a:t>
            </a:r>
            <a:r>
              <a:rPr lang="en-US" cap="none" dirty="0"/>
              <a:t> </a:t>
            </a:r>
            <a:r>
              <a:rPr lang="en-US" cap="none" dirty="0" err="1"/>
              <a:t>thần</a:t>
            </a:r>
            <a:r>
              <a:rPr lang="en-US" cap="none" dirty="0"/>
              <a:t> </a:t>
            </a:r>
            <a:r>
              <a:rPr lang="en-US" cap="none" dirty="0" err="1"/>
              <a:t>kinh</a:t>
            </a:r>
            <a:r>
              <a:rPr lang="en-US" cap="none" dirty="0"/>
              <a:t> </a:t>
            </a:r>
            <a:r>
              <a:rPr lang="en-US" cap="none" dirty="0" err="1"/>
              <a:t>định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6. </a:t>
            </a:r>
            <a:r>
              <a:rPr lang="en-US" cap="none" dirty="0" err="1"/>
              <a:t>Cơ</a:t>
            </a:r>
            <a:r>
              <a:rPr lang="en-US" cap="none" dirty="0"/>
              <a:t> x</a:t>
            </a:r>
            <a:r>
              <a:rPr lang="vi-VN" cap="none" dirty="0"/>
              <a:t>ư</a:t>
            </a:r>
            <a:r>
              <a:rPr lang="en-US" cap="none" dirty="0" err="1"/>
              <a:t>ơng</a:t>
            </a:r>
            <a:r>
              <a:rPr lang="en-US" cap="none" dirty="0"/>
              <a:t> </a:t>
            </a:r>
            <a:r>
              <a:rPr lang="en-US" cap="none" dirty="0" err="1"/>
              <a:t>khớp</a:t>
            </a:r>
            <a:endParaRPr lang="en-US" cap="none" dirty="0"/>
          </a:p>
          <a:p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biến</a:t>
            </a:r>
            <a:r>
              <a:rPr lang="en-US" cap="none" dirty="0"/>
              <a:t> </a:t>
            </a:r>
            <a:r>
              <a:rPr lang="en-US" cap="none" dirty="0" err="1"/>
              <a:t>dạng</a:t>
            </a:r>
            <a:r>
              <a:rPr lang="en-US" cap="none" dirty="0"/>
              <a:t> </a:t>
            </a:r>
          </a:p>
          <a:p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giới</a:t>
            </a:r>
            <a:r>
              <a:rPr lang="en-US" cap="none" dirty="0"/>
              <a:t> </a:t>
            </a:r>
            <a:r>
              <a:rPr lang="en-US" cap="none" dirty="0" err="1"/>
              <a:t>hạn</a:t>
            </a:r>
            <a:r>
              <a:rPr lang="en-US" cap="none" dirty="0"/>
              <a:t> </a:t>
            </a:r>
            <a:r>
              <a:rPr lang="en-US" cap="none" dirty="0" err="1"/>
              <a:t>vận</a:t>
            </a:r>
            <a:r>
              <a:rPr lang="en-US" cap="none" dirty="0"/>
              <a:t> </a:t>
            </a:r>
            <a:r>
              <a:rPr lang="en-US" cap="none" dirty="0" err="1"/>
              <a:t>động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354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874-E9D2-4646-BF42-0FDD6885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EE53-BC13-4742-9E4A-8E4EA5904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11068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nữ</a:t>
            </a:r>
            <a:r>
              <a:rPr lang="en-US" cap="none" dirty="0"/>
              <a:t>, 51 </a:t>
            </a:r>
            <a:r>
              <a:rPr lang="en-US" cap="none" dirty="0" err="1"/>
              <a:t>tuổi</a:t>
            </a:r>
            <a:r>
              <a:rPr lang="en-US" cap="none" dirty="0"/>
              <a:t>, </a:t>
            </a:r>
            <a:r>
              <a:rPr lang="en-US" cap="none" dirty="0" err="1"/>
              <a:t>nhập</a:t>
            </a:r>
            <a:r>
              <a:rPr lang="en-US" cap="none" dirty="0"/>
              <a:t> </a:t>
            </a:r>
            <a:r>
              <a:rPr lang="en-US" cap="none" dirty="0" err="1"/>
              <a:t>viện</a:t>
            </a:r>
            <a:r>
              <a:rPr lang="en-US" cap="none" dirty="0"/>
              <a:t> </a:t>
            </a:r>
            <a:r>
              <a:rPr lang="en-US" cap="none" dirty="0" err="1"/>
              <a:t>vì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thượng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, </a:t>
            </a:r>
            <a:r>
              <a:rPr lang="en-US" cap="none" dirty="0" err="1"/>
              <a:t>bệnh</a:t>
            </a:r>
            <a:r>
              <a:rPr lang="en-US" cap="none" dirty="0"/>
              <a:t> 2 </a:t>
            </a:r>
            <a:r>
              <a:rPr lang="en-US" cap="none" dirty="0" err="1"/>
              <a:t>tuần</a:t>
            </a:r>
            <a:r>
              <a:rPr lang="en-US" cap="none" dirty="0"/>
              <a:t>, qua </a:t>
            </a:r>
            <a:r>
              <a:rPr lang="en-US" cap="none" dirty="0" err="1"/>
              <a:t>hỏi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và</a:t>
            </a:r>
            <a:r>
              <a:rPr lang="en-US" cap="none" dirty="0"/>
              <a:t> </a:t>
            </a:r>
            <a:r>
              <a:rPr lang="en-US" cap="none" dirty="0" err="1"/>
              <a:t>thăm</a:t>
            </a:r>
            <a:r>
              <a:rPr lang="en-US" cap="none" dirty="0"/>
              <a:t> </a:t>
            </a:r>
            <a:r>
              <a:rPr lang="en-US" cap="none" dirty="0" err="1"/>
              <a:t>khám</a:t>
            </a:r>
            <a:r>
              <a:rPr lang="en-US" cap="none" dirty="0"/>
              <a:t> </a:t>
            </a:r>
            <a:r>
              <a:rPr lang="en-US" cap="none" dirty="0" err="1"/>
              <a:t>ghi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:</a:t>
            </a:r>
          </a:p>
          <a:p>
            <a:pPr marL="457200" indent="-457200">
              <a:buAutoNum type="arabicPeriod"/>
            </a:pPr>
            <a:r>
              <a:rPr lang="en-US" cap="none"/>
              <a:t>T</a:t>
            </a:r>
            <a:r>
              <a:rPr lang="vi-VN" cap="none"/>
              <a:t>CCN:</a:t>
            </a:r>
            <a:endParaRPr lang="en-US" cap="none" dirty="0"/>
          </a:p>
          <a:p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thượng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endParaRPr lang="en-US" cap="none" dirty="0"/>
          </a:p>
          <a:p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niêm</a:t>
            </a:r>
            <a:r>
              <a:rPr lang="en-US" cap="none" dirty="0"/>
              <a:t>, </a:t>
            </a:r>
            <a:r>
              <a:rPr lang="en-US" cap="none" dirty="0" err="1"/>
              <a:t>vàng</a:t>
            </a:r>
            <a:r>
              <a:rPr lang="en-US" cap="none" dirty="0"/>
              <a:t> </a:t>
            </a:r>
            <a:r>
              <a:rPr lang="en-US" cap="none" dirty="0" err="1"/>
              <a:t>mắt</a:t>
            </a:r>
            <a:r>
              <a:rPr lang="en-US" cap="none" dirty="0"/>
              <a:t>,  </a:t>
            </a:r>
            <a:r>
              <a:rPr lang="en-US" cap="none" dirty="0" err="1"/>
              <a:t>tiểu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</a:t>
            </a:r>
            <a:r>
              <a:rPr lang="en-US" cap="none" dirty="0" err="1"/>
              <a:t>sậm</a:t>
            </a:r>
            <a:r>
              <a:rPr lang="en-US" cap="none" dirty="0"/>
              <a:t>, </a:t>
            </a:r>
            <a:r>
              <a:rPr lang="en-US" cap="none" dirty="0" err="1"/>
              <a:t>chưa</a:t>
            </a:r>
            <a:r>
              <a:rPr lang="en-US" cap="none" dirty="0"/>
              <a:t> </a:t>
            </a:r>
            <a:r>
              <a:rPr lang="en-US" cap="none" dirty="0" err="1"/>
              <a:t>đi</a:t>
            </a:r>
            <a:r>
              <a:rPr lang="en-US" cap="none" dirty="0"/>
              <a:t> </a:t>
            </a:r>
            <a:r>
              <a:rPr lang="en-US" cap="none" dirty="0" err="1"/>
              <a:t>tiêu</a:t>
            </a:r>
            <a:r>
              <a:rPr lang="en-US" cap="none" dirty="0"/>
              <a:t> </a:t>
            </a:r>
          </a:p>
          <a:p>
            <a:r>
              <a:rPr lang="en-US" cap="none" dirty="0" err="1"/>
              <a:t>Không</a:t>
            </a:r>
            <a:r>
              <a:rPr lang="en-US" cap="none" dirty="0"/>
              <a:t> sốt,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ngứa</a:t>
            </a:r>
            <a:r>
              <a:rPr lang="en-US" cap="none" dirty="0"/>
              <a:t> da</a:t>
            </a:r>
            <a:r>
              <a:rPr lang="vi-VN" cap="none"/>
              <a:t>, không ợ hơi ợ chua, trung tiện được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2</a:t>
            </a:r>
            <a:r>
              <a:rPr lang="en-US" cap="none"/>
              <a:t>. T</a:t>
            </a:r>
            <a:r>
              <a:rPr lang="vi-VN" cap="none"/>
              <a:t>CTT:</a:t>
            </a:r>
            <a:endParaRPr lang="en-US" cap="none" dirty="0"/>
          </a:p>
          <a:p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niêm</a:t>
            </a:r>
            <a:r>
              <a:rPr lang="en-US" cap="none" dirty="0"/>
              <a:t>, </a:t>
            </a:r>
            <a:r>
              <a:rPr lang="en-US" cap="none" dirty="0" err="1"/>
              <a:t>vàng</a:t>
            </a:r>
            <a:r>
              <a:rPr lang="en-US" cap="none" dirty="0"/>
              <a:t> </a:t>
            </a:r>
            <a:r>
              <a:rPr lang="en-US" cap="none" dirty="0" err="1"/>
              <a:t>mắt</a:t>
            </a:r>
            <a:endParaRPr lang="en-US" cap="none" dirty="0"/>
          </a:p>
          <a:p>
            <a:r>
              <a:rPr lang="en-US" cap="none" dirty="0" err="1"/>
              <a:t>Bụng</a:t>
            </a:r>
            <a:r>
              <a:rPr lang="en-US" cap="none" dirty="0"/>
              <a:t> </a:t>
            </a:r>
            <a:r>
              <a:rPr lang="en-US" cap="none" dirty="0" err="1"/>
              <a:t>mềm</a:t>
            </a:r>
            <a:r>
              <a:rPr lang="en-US" cap="none" dirty="0"/>
              <a:t>, </a:t>
            </a:r>
            <a:r>
              <a:rPr lang="en-US" cap="none" dirty="0" err="1"/>
              <a:t>ấn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thượng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endParaRPr lang="en-US" cap="none" dirty="0"/>
          </a:p>
          <a:p>
            <a:r>
              <a:rPr lang="en-US" cap="none" dirty="0" err="1"/>
              <a:t>Không</a:t>
            </a:r>
            <a:r>
              <a:rPr lang="en-US" cap="none" dirty="0"/>
              <a:t> sờ </a:t>
            </a:r>
            <a:r>
              <a:rPr lang="en-US" cap="none" dirty="0" err="1"/>
              <a:t>thấy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mật, </a:t>
            </a:r>
            <a:r>
              <a:rPr lang="vi-VN" cap="none" dirty="0"/>
              <a:t>M</a:t>
            </a:r>
            <a:r>
              <a:rPr lang="en-US" cap="none" err="1"/>
              <a:t>urphy</a:t>
            </a:r>
            <a:r>
              <a:rPr lang="en-US" cap="none"/>
              <a:t> (-)</a:t>
            </a:r>
            <a:r>
              <a:rPr lang="vi-VN" cap="none"/>
              <a:t>, gan lách không sờ chạm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3. Tiền căn:</a:t>
            </a:r>
            <a:r>
              <a:rPr lang="vi-VN" cap="none" dirty="0"/>
              <a:t> đau thượng vi nhiều lần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6712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A3A6-3735-45B3-8ECB-32C47A0C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VII.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7E9D-F708-46E6-8514-C590FCE4FF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thượng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endParaRPr lang="en-US" cap="none" dirty="0"/>
          </a:p>
          <a:p>
            <a:pPr>
              <a:buClr>
                <a:srgbClr val="000000"/>
              </a:buClr>
            </a:pPr>
            <a:r>
              <a:rPr lang="en-US" cap="none" dirty="0" err="1"/>
              <a:t>Hội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</a:t>
            </a:r>
          </a:p>
        </p:txBody>
      </p:sp>
    </p:spTree>
    <p:extLst>
      <p:ext uri="{BB962C8B-B14F-4D97-AF65-F5344CB8AC3E}">
        <p14:creationId xmlns:p14="http://schemas.microsoft.com/office/powerpoint/2010/main" val="189878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D09A-B4F2-44D2-9F06-B779B22D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VIII.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7862-2BA7-4DAA-A662-F595612E60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cap="none" dirty="0"/>
              <a:t>Chẩn </a:t>
            </a:r>
            <a:r>
              <a:rPr lang="en-US" cap="none" dirty="0" err="1"/>
              <a:t>đoán</a:t>
            </a:r>
            <a:r>
              <a:rPr lang="en-US" cap="none" dirty="0"/>
              <a:t> sơ bộ: </a:t>
            </a:r>
            <a:r>
              <a:rPr lang="vi-VN" cap="none" dirty="0"/>
              <a:t>Viêm </a:t>
            </a:r>
            <a:r>
              <a:rPr lang="en-US" cap="none" dirty="0"/>
              <a:t>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cấp</a:t>
            </a:r>
            <a:r>
              <a:rPr lang="en-US" cap="none" dirty="0"/>
              <a:t> do </a:t>
            </a:r>
            <a:r>
              <a:rPr lang="en-US" cap="none" dirty="0" err="1"/>
              <a:t>sỏi</a:t>
            </a:r>
            <a:r>
              <a:rPr lang="en-US" cap="none" dirty="0"/>
              <a:t> OMC </a:t>
            </a:r>
            <a:r>
              <a:rPr lang="en-US" cap="none" dirty="0" err="1"/>
              <a:t>lần</a:t>
            </a:r>
            <a:r>
              <a:rPr lang="en-US" cap="none" dirty="0"/>
              <a:t> </a:t>
            </a:r>
            <a:r>
              <a:rPr lang="en-US" cap="none" dirty="0" err="1"/>
              <a:t>đầu</a:t>
            </a:r>
            <a:r>
              <a:rPr lang="en-US" cap="none" dirty="0"/>
              <a:t> </a:t>
            </a:r>
            <a:r>
              <a:rPr lang="en-US" cap="none" dirty="0" err="1"/>
              <a:t>ch</a:t>
            </a:r>
            <a:r>
              <a:rPr lang="vi-VN" cap="none" dirty="0"/>
              <a:t>ư</a:t>
            </a:r>
            <a:r>
              <a:rPr lang="en-US" cap="none" dirty="0"/>
              <a:t>a </a:t>
            </a:r>
            <a:r>
              <a:rPr lang="en-US" cap="none" dirty="0" err="1"/>
              <a:t>biến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endParaRPr lang="en-US" cap="none" dirty="0"/>
          </a:p>
          <a:p>
            <a:pPr marL="457200" indent="-457200">
              <a:buAutoNum type="arabicPeriod"/>
            </a:pPr>
            <a:r>
              <a:rPr lang="en-US" cap="none" dirty="0" err="1"/>
              <a:t>Chẩn</a:t>
            </a:r>
            <a:r>
              <a:rPr lang="en-US" cap="none" dirty="0"/>
              <a:t> </a:t>
            </a:r>
            <a:r>
              <a:rPr lang="en-US" cap="none" dirty="0" err="1"/>
              <a:t>đoán</a:t>
            </a:r>
            <a:r>
              <a:rPr lang="en-US" cap="none" dirty="0"/>
              <a:t> </a:t>
            </a:r>
            <a:r>
              <a:rPr lang="en-US" cap="none" dirty="0" err="1"/>
              <a:t>phân</a:t>
            </a:r>
            <a:r>
              <a:rPr lang="en-US" cap="none" dirty="0"/>
              <a:t> </a:t>
            </a:r>
            <a:r>
              <a:rPr lang="en-US" cap="none" dirty="0" err="1"/>
              <a:t>biệt</a:t>
            </a:r>
            <a:r>
              <a:rPr lang="en-US" cap="none" dirty="0"/>
              <a:t>:</a:t>
            </a:r>
          </a:p>
          <a:p>
            <a:pPr marL="0" indent="0">
              <a:buNone/>
            </a:pPr>
            <a:r>
              <a:rPr lang="en-US" cap="none" dirty="0"/>
              <a:t>	- U </a:t>
            </a:r>
            <a:r>
              <a:rPr lang="en-US" cap="none" dirty="0" err="1"/>
              <a:t>quanh</a:t>
            </a:r>
            <a:r>
              <a:rPr lang="en-US" cap="none" dirty="0"/>
              <a:t> </a:t>
            </a:r>
            <a:r>
              <a:rPr lang="en-US" cap="none" dirty="0" err="1"/>
              <a:t>bóng</a:t>
            </a:r>
            <a:r>
              <a:rPr lang="en-US" cap="none" dirty="0"/>
              <a:t> </a:t>
            </a:r>
            <a:r>
              <a:rPr lang="en-US" cap="none" dirty="0" err="1"/>
              <a:t>vater</a:t>
            </a:r>
            <a:r>
              <a:rPr lang="en-US" cap="none" dirty="0"/>
              <a:t> </a:t>
            </a:r>
            <a:r>
              <a:rPr lang="en-US" cap="none" dirty="0" err="1"/>
              <a:t>biến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viêm</a:t>
            </a:r>
            <a:r>
              <a:rPr lang="en-US" cap="none" dirty="0"/>
              <a:t> </a:t>
            </a:r>
            <a:r>
              <a:rPr lang="en-US" cap="none" dirty="0" err="1"/>
              <a:t>quanh</a:t>
            </a:r>
            <a:r>
              <a:rPr lang="en-US" cap="none" dirty="0"/>
              <a:t> u</a:t>
            </a:r>
          </a:p>
          <a:p>
            <a:pPr marL="0" indent="0">
              <a:buNone/>
            </a:pPr>
            <a:r>
              <a:rPr lang="en-US" cap="none" dirty="0"/>
              <a:t>	- </a:t>
            </a:r>
            <a:r>
              <a:rPr lang="en-US" cap="none" dirty="0" err="1"/>
              <a:t>Hội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mirizzi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5953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AA71-41F9-44A0-A339-FA1207D6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6F2E-F534-4496-AACC-CD333FC75B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/>
              <a:t>1. H</a:t>
            </a:r>
            <a:r>
              <a:rPr lang="en-US" cap="none"/>
              <a:t>ội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da: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toàn</a:t>
            </a:r>
            <a:r>
              <a:rPr lang="en-US" cap="none" dirty="0"/>
              <a:t> </a:t>
            </a:r>
            <a:r>
              <a:rPr lang="en-US" cap="none" dirty="0" err="1"/>
              <a:t>thân</a:t>
            </a:r>
            <a:r>
              <a:rPr lang="en-US" cap="none" dirty="0"/>
              <a:t>,  </a:t>
            </a:r>
            <a:r>
              <a:rPr lang="en-US" cap="none" dirty="0" err="1"/>
              <a:t>niêm</a:t>
            </a:r>
            <a:r>
              <a:rPr lang="en-US" cap="none" dirty="0"/>
              <a:t> d</a:t>
            </a:r>
            <a:r>
              <a:rPr lang="vi-VN" cap="none" dirty="0"/>
              <a:t>ư</a:t>
            </a:r>
            <a:r>
              <a:rPr lang="en-US" cap="none" dirty="0" err="1"/>
              <a:t>ới</a:t>
            </a:r>
            <a:r>
              <a:rPr lang="en-US" cap="none" dirty="0"/>
              <a:t> l</a:t>
            </a:r>
            <a:r>
              <a:rPr lang="vi-VN" cap="none" dirty="0"/>
              <a:t>ư</a:t>
            </a:r>
            <a:r>
              <a:rPr lang="en-US" cap="none" dirty="0" err="1"/>
              <a:t>ỡi</a:t>
            </a:r>
            <a:r>
              <a:rPr lang="en-US" cap="none" dirty="0"/>
              <a:t> </a:t>
            </a:r>
            <a:r>
              <a:rPr lang="en-US" cap="none" dirty="0" err="1"/>
              <a:t>vàng,vàng</a:t>
            </a:r>
            <a:r>
              <a:rPr lang="en-US" cap="none" dirty="0"/>
              <a:t> </a:t>
            </a:r>
            <a:r>
              <a:rPr lang="en-US" cap="none" dirty="0" err="1"/>
              <a:t>mắt</a:t>
            </a:r>
            <a:r>
              <a:rPr lang="en-US" cap="none" dirty="0"/>
              <a:t>, n</a:t>
            </a:r>
            <a:r>
              <a:rPr lang="vi-VN" cap="none" dirty="0"/>
              <a:t>ư</a:t>
            </a:r>
            <a:r>
              <a:rPr lang="en-US" cap="none" dirty="0" err="1"/>
              <a:t>ớc</a:t>
            </a:r>
            <a:r>
              <a:rPr lang="en-US" cap="none" dirty="0"/>
              <a:t> </a:t>
            </a:r>
            <a:r>
              <a:rPr lang="en-US" cap="none" dirty="0" err="1"/>
              <a:t>tiểu</a:t>
            </a:r>
            <a:r>
              <a:rPr lang="en-US" cap="none" dirty="0"/>
              <a:t> </a:t>
            </a:r>
            <a:r>
              <a:rPr lang="en-US" cap="none" dirty="0" err="1"/>
              <a:t>sậm</a:t>
            </a:r>
            <a:r>
              <a:rPr lang="en-US" cap="none" dirty="0"/>
              <a:t> </a:t>
            </a:r>
            <a:r>
              <a:rPr lang="en-US" cap="none" dirty="0" err="1"/>
              <a:t>màu</a:t>
            </a:r>
            <a:r>
              <a:rPr lang="en-US" cap="none" dirty="0"/>
              <a:t>. </a:t>
            </a:r>
            <a:r>
              <a:rPr lang="en-US" cap="none" dirty="0" err="1"/>
              <a:t>Các</a:t>
            </a:r>
            <a:r>
              <a:rPr lang="en-US" cap="none" dirty="0"/>
              <a:t> </a:t>
            </a:r>
            <a:r>
              <a:rPr lang="en-US" cap="none" dirty="0" err="1"/>
              <a:t>nhóm</a:t>
            </a:r>
            <a:r>
              <a:rPr lang="en-US" cap="none" dirty="0"/>
              <a:t> </a:t>
            </a:r>
            <a:r>
              <a:rPr lang="en-US" cap="none" dirty="0" err="1"/>
              <a:t>nguyên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là</a:t>
            </a:r>
            <a:r>
              <a:rPr lang="en-US" cap="none" dirty="0"/>
              <a:t>:</a:t>
            </a:r>
          </a:p>
          <a:p>
            <a:pPr marL="0" indent="0">
              <a:buNone/>
            </a:pPr>
            <a:r>
              <a:rPr lang="en-US" cap="none" dirty="0"/>
              <a:t>+ Tr</a:t>
            </a:r>
            <a:r>
              <a:rPr lang="vi-VN" cap="none" dirty="0"/>
              <a:t>ư</a:t>
            </a:r>
            <a:r>
              <a:rPr lang="en-US" cap="none" dirty="0" err="1"/>
              <a:t>ớc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r>
              <a:rPr lang="en-US" cap="none" dirty="0"/>
              <a:t>: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lý</a:t>
            </a:r>
            <a:r>
              <a:rPr lang="en-US" cap="none" dirty="0"/>
              <a:t> </a:t>
            </a:r>
            <a:r>
              <a:rPr lang="en-US" cap="none" dirty="0" err="1"/>
              <a:t>huyết</a:t>
            </a:r>
            <a:r>
              <a:rPr lang="en-US" cap="none" dirty="0"/>
              <a:t> </a:t>
            </a:r>
            <a:r>
              <a:rPr lang="en-US" cap="none" dirty="0" err="1"/>
              <a:t>học</a:t>
            </a:r>
            <a:r>
              <a:rPr lang="en-US" cap="none" dirty="0"/>
              <a:t>, </a:t>
            </a:r>
            <a:r>
              <a:rPr lang="en-US" cap="none" dirty="0" err="1"/>
              <a:t>truyền</a:t>
            </a:r>
            <a:r>
              <a:rPr lang="en-US" cap="none" dirty="0"/>
              <a:t> </a:t>
            </a:r>
            <a:r>
              <a:rPr lang="en-US" cap="none" dirty="0" err="1"/>
              <a:t>máu</a:t>
            </a:r>
            <a:r>
              <a:rPr lang="en-US" cap="none" dirty="0"/>
              <a:t>, </a:t>
            </a:r>
            <a:r>
              <a:rPr lang="en-US" cap="none" dirty="0" err="1"/>
              <a:t>gan</a:t>
            </a:r>
            <a:r>
              <a:rPr lang="en-US" cap="none" dirty="0"/>
              <a:t> </a:t>
            </a:r>
            <a:r>
              <a:rPr lang="en-US" cap="none" dirty="0" err="1"/>
              <a:t>lách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to,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dấu</a:t>
            </a:r>
            <a:r>
              <a:rPr lang="en-US" cap="none" dirty="0"/>
              <a:t> </a:t>
            </a:r>
            <a:r>
              <a:rPr lang="en-US" cap="none" dirty="0" err="1"/>
              <a:t>hiệu</a:t>
            </a:r>
            <a:r>
              <a:rPr lang="en-US" cap="none" dirty="0"/>
              <a:t> </a:t>
            </a:r>
            <a:r>
              <a:rPr lang="en-US" cap="none" dirty="0" err="1"/>
              <a:t>thiếu</a:t>
            </a:r>
            <a:r>
              <a:rPr lang="en-US" cap="none" dirty="0"/>
              <a:t> </a:t>
            </a:r>
            <a:r>
              <a:rPr lang="en-US" cap="none" dirty="0" err="1"/>
              <a:t>máu</a:t>
            </a:r>
            <a:r>
              <a:rPr lang="en-US" cap="none" dirty="0"/>
              <a:t>,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niêm</a:t>
            </a:r>
            <a:r>
              <a:rPr lang="en-US" cap="none" dirty="0"/>
              <a:t> </a:t>
            </a:r>
            <a:r>
              <a:rPr lang="en-US" cap="none" dirty="0" err="1"/>
              <a:t>sậm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+ </a:t>
            </a:r>
            <a:r>
              <a:rPr lang="en-US" cap="none" dirty="0" err="1"/>
              <a:t>Tại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r>
              <a:rPr lang="en-US" cap="none" dirty="0"/>
              <a:t>: </a:t>
            </a:r>
          </a:p>
          <a:p>
            <a:pPr marL="0" indent="0">
              <a:buNone/>
            </a:pPr>
            <a:r>
              <a:rPr lang="en-US" cap="none" dirty="0"/>
              <a:t>* </a:t>
            </a:r>
            <a:r>
              <a:rPr lang="en-US" cap="none" dirty="0" err="1"/>
              <a:t>Xơ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r>
              <a:rPr lang="en-US" cap="none" dirty="0"/>
              <a:t>: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suy</a:t>
            </a:r>
            <a:r>
              <a:rPr lang="en-US" cap="none" dirty="0"/>
              <a:t> </a:t>
            </a:r>
            <a:r>
              <a:rPr lang="en-US" cap="none" dirty="0" err="1"/>
              <a:t>tế</a:t>
            </a:r>
            <a:r>
              <a:rPr lang="en-US" cap="none" dirty="0"/>
              <a:t> </a:t>
            </a:r>
            <a:r>
              <a:rPr lang="en-US" cap="none" dirty="0" err="1"/>
              <a:t>bào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tang </a:t>
            </a:r>
            <a:r>
              <a:rPr lang="en-US" cap="none" dirty="0" err="1"/>
              <a:t>áp</a:t>
            </a:r>
            <a:r>
              <a:rPr lang="en-US" cap="none" dirty="0"/>
              <a:t> </a:t>
            </a:r>
            <a:r>
              <a:rPr lang="en-US" cap="none" dirty="0" err="1"/>
              <a:t>tĩnh</a:t>
            </a:r>
            <a:r>
              <a:rPr lang="en-US" cap="none" dirty="0"/>
              <a:t> </a:t>
            </a:r>
            <a:r>
              <a:rPr lang="en-US" cap="none" dirty="0" err="1"/>
              <a:t>mạch</a:t>
            </a:r>
            <a:r>
              <a:rPr lang="en-US" cap="none" dirty="0"/>
              <a:t> </a:t>
            </a:r>
            <a:r>
              <a:rPr lang="en-US" cap="none" dirty="0" err="1"/>
              <a:t>cửa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* </a:t>
            </a:r>
            <a:r>
              <a:rPr lang="en-US" cap="none" dirty="0" err="1"/>
              <a:t>Viêm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r>
              <a:rPr lang="en-US" cap="none" dirty="0"/>
              <a:t> </a:t>
            </a:r>
            <a:r>
              <a:rPr lang="en-US" cap="none" dirty="0" err="1"/>
              <a:t>cấp</a:t>
            </a:r>
            <a:r>
              <a:rPr lang="en-US" cap="none" dirty="0"/>
              <a:t>: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vì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cảnh</a:t>
            </a:r>
            <a:r>
              <a:rPr lang="en-US" cap="none" dirty="0"/>
              <a:t> </a:t>
            </a:r>
            <a:r>
              <a:rPr lang="en-US" cap="none" dirty="0" err="1"/>
              <a:t>cấp</a:t>
            </a:r>
            <a:r>
              <a:rPr lang="en-US" cap="none" dirty="0"/>
              <a:t> </a:t>
            </a:r>
            <a:r>
              <a:rPr lang="en-US" cap="none" dirty="0" err="1"/>
              <a:t>tính</a:t>
            </a:r>
            <a:r>
              <a:rPr lang="en-US" cap="none" dirty="0"/>
              <a:t> </a:t>
            </a:r>
            <a:r>
              <a:rPr lang="en-US" cap="none" dirty="0" err="1"/>
              <a:t>và</a:t>
            </a:r>
            <a:r>
              <a:rPr lang="en-US" cap="none" dirty="0"/>
              <a:t> </a:t>
            </a:r>
            <a:r>
              <a:rPr lang="en-US" cap="none" dirty="0" err="1"/>
              <a:t>kèm</a:t>
            </a:r>
            <a:r>
              <a:rPr lang="en-US" cap="none" dirty="0"/>
              <a:t> </a:t>
            </a:r>
            <a:r>
              <a:rPr lang="en-US" cap="none" dirty="0" err="1"/>
              <a:t>với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, </a:t>
            </a:r>
            <a:r>
              <a:rPr lang="en-US" cap="none" dirty="0" err="1"/>
              <a:t>nh</a:t>
            </a:r>
            <a:r>
              <a:rPr lang="vi-VN" cap="none" dirty="0"/>
              <a:t>ư</a:t>
            </a:r>
            <a:r>
              <a:rPr lang="en-US" cap="none" dirty="0"/>
              <a:t>ng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 2 </a:t>
            </a:r>
            <a:r>
              <a:rPr lang="en-US" cap="none" dirty="0" err="1"/>
              <a:t>lần</a:t>
            </a:r>
            <a:r>
              <a:rPr lang="en-US" cap="none" dirty="0"/>
              <a:t> </a:t>
            </a:r>
            <a:r>
              <a:rPr lang="en-US" cap="none" dirty="0" err="1"/>
              <a:t>giữa</a:t>
            </a:r>
            <a:r>
              <a:rPr lang="en-US" cap="none" dirty="0"/>
              <a:t> 2 </a:t>
            </a:r>
            <a:r>
              <a:rPr lang="en-US" cap="none" dirty="0" err="1"/>
              <a:t>lần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hết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</a:t>
            </a:r>
          </a:p>
        </p:txBody>
      </p:sp>
    </p:spTree>
    <p:extLst>
      <p:ext uri="{BB962C8B-B14F-4D97-AF65-F5344CB8AC3E}">
        <p14:creationId xmlns:p14="http://schemas.microsoft.com/office/powerpoint/2010/main" val="329172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CDEB-4058-40A7-8087-2367516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B212-71E7-47AC-957B-CC22043F80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+ Sau </a:t>
            </a:r>
            <a:r>
              <a:rPr lang="en-US" cap="none" dirty="0" err="1"/>
              <a:t>gan</a:t>
            </a:r>
            <a:r>
              <a:rPr lang="en-US" cap="none" dirty="0"/>
              <a:t>: 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nhiều</a:t>
            </a:r>
            <a:r>
              <a:rPr lang="en-US" cap="none" dirty="0"/>
              <a:t> do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tái</a:t>
            </a:r>
            <a:r>
              <a:rPr lang="en-US" cap="none" dirty="0"/>
              <a:t> </a:t>
            </a:r>
            <a:r>
              <a:rPr lang="en-US" cap="none" dirty="0" err="1"/>
              <a:t>phát</a:t>
            </a:r>
            <a:r>
              <a:rPr lang="en-US" cap="none" dirty="0"/>
              <a:t>, </a:t>
            </a:r>
            <a:r>
              <a:rPr lang="en-US" cap="none" dirty="0" err="1"/>
              <a:t>kèm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 </a:t>
            </a:r>
            <a:r>
              <a:rPr lang="en-US" cap="none" dirty="0" err="1"/>
              <a:t>mỗi</a:t>
            </a:r>
            <a:r>
              <a:rPr lang="en-US" cap="none" dirty="0"/>
              <a:t> </a:t>
            </a:r>
            <a:r>
              <a:rPr lang="en-US" cap="none" dirty="0" err="1"/>
              <a:t>khi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da. </a:t>
            </a:r>
            <a:r>
              <a:rPr lang="en-US" cap="none" dirty="0" err="1"/>
              <a:t>Các</a:t>
            </a:r>
            <a:r>
              <a:rPr lang="en-US" cap="none" dirty="0"/>
              <a:t> </a:t>
            </a:r>
            <a:r>
              <a:rPr lang="en-US" cap="none" dirty="0" err="1"/>
              <a:t>nguyên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thể</a:t>
            </a:r>
            <a:r>
              <a:rPr lang="en-US" cap="none" dirty="0"/>
              <a:t> </a:t>
            </a:r>
            <a:r>
              <a:rPr lang="en-US" cap="none" dirty="0" err="1"/>
              <a:t>là</a:t>
            </a:r>
            <a:endParaRPr lang="en-US" cap="none" dirty="0"/>
          </a:p>
          <a:p>
            <a:r>
              <a:rPr lang="en-US" cap="none" dirty="0"/>
              <a:t>U </a:t>
            </a:r>
            <a:r>
              <a:rPr lang="en-US" cap="none" dirty="0" err="1"/>
              <a:t>quanh</a:t>
            </a:r>
            <a:r>
              <a:rPr lang="en-US" cap="none" dirty="0"/>
              <a:t> </a:t>
            </a:r>
            <a:r>
              <a:rPr lang="en-US" cap="none" dirty="0" err="1"/>
              <a:t>bóng</a:t>
            </a:r>
            <a:r>
              <a:rPr lang="en-US" cap="none" dirty="0"/>
              <a:t> </a:t>
            </a:r>
            <a:r>
              <a:rPr lang="en-US" cap="none" dirty="0" err="1"/>
              <a:t>Vater</a:t>
            </a:r>
            <a:r>
              <a:rPr lang="en-US" cap="none" dirty="0"/>
              <a:t>: </a:t>
            </a:r>
            <a:r>
              <a:rPr lang="en-US" cap="none" dirty="0" err="1"/>
              <a:t>ít</a:t>
            </a:r>
            <a:r>
              <a:rPr lang="en-US" cap="none" dirty="0"/>
              <a:t> </a:t>
            </a:r>
            <a:r>
              <a:rPr lang="en-US" cap="none" dirty="0" err="1"/>
              <a:t>nghĩ</a:t>
            </a:r>
            <a:r>
              <a:rPr lang="en-US" cap="none" dirty="0"/>
              <a:t>: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kèm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2 </a:t>
            </a:r>
            <a:r>
              <a:rPr lang="en-US" cap="none" dirty="0" err="1"/>
              <a:t>đợt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gần</a:t>
            </a:r>
            <a:r>
              <a:rPr lang="en-US" cap="none" dirty="0"/>
              <a:t> </a:t>
            </a:r>
            <a:r>
              <a:rPr lang="en-US" cap="none" dirty="0" err="1"/>
              <a:t>nhau</a:t>
            </a:r>
            <a:r>
              <a:rPr lang="en-US" cap="none" dirty="0"/>
              <a:t> (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đây</a:t>
            </a:r>
            <a:r>
              <a:rPr lang="en-US" cap="none" dirty="0"/>
              <a:t> </a:t>
            </a:r>
            <a:r>
              <a:rPr lang="en-US" cap="none" dirty="0" err="1"/>
              <a:t>là</a:t>
            </a:r>
            <a:r>
              <a:rPr lang="en-US" cap="none" dirty="0"/>
              <a:t> </a:t>
            </a:r>
            <a:r>
              <a:rPr lang="en-US" cap="none" dirty="0" err="1"/>
              <a:t>chung</a:t>
            </a:r>
            <a:r>
              <a:rPr lang="en-US" cap="none" dirty="0"/>
              <a:t> </a:t>
            </a:r>
            <a:r>
              <a:rPr lang="en-US" cap="none" dirty="0" err="1"/>
              <a:t>một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cảnh</a:t>
            </a:r>
            <a:r>
              <a:rPr lang="en-US" cap="none" dirty="0"/>
              <a:t> </a:t>
            </a:r>
            <a:r>
              <a:rPr lang="en-US" cap="none" dirty="0" err="1"/>
              <a:t>cấp</a:t>
            </a:r>
            <a:r>
              <a:rPr lang="en-US" cap="none" dirty="0"/>
              <a:t> </a:t>
            </a:r>
            <a:r>
              <a:rPr lang="en-US" cap="none" dirty="0" err="1"/>
              <a:t>tính</a:t>
            </a:r>
            <a:r>
              <a:rPr lang="en-US" cap="none" dirty="0"/>
              <a:t>),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sốt</a:t>
            </a:r>
            <a:r>
              <a:rPr lang="en-US" cap="none" dirty="0"/>
              <a:t> </a:t>
            </a:r>
            <a:r>
              <a:rPr lang="en-US" cap="none" dirty="0" err="1"/>
              <a:t>về</a:t>
            </a:r>
            <a:r>
              <a:rPr lang="en-US" cap="none" dirty="0"/>
              <a:t> </a:t>
            </a:r>
            <a:r>
              <a:rPr lang="en-US" cap="none" dirty="0" err="1"/>
              <a:t>chiều</a:t>
            </a:r>
            <a:r>
              <a:rPr lang="en-US" cap="none" dirty="0"/>
              <a:t>, </a:t>
            </a:r>
            <a:r>
              <a:rPr lang="en-US" cap="none" dirty="0" err="1"/>
              <a:t>tuy</a:t>
            </a:r>
            <a:r>
              <a:rPr lang="en-US" cap="none" dirty="0"/>
              <a:t> </a:t>
            </a:r>
            <a:r>
              <a:rPr lang="en-US" cap="none" dirty="0" err="1"/>
              <a:t>nhiên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sụt</a:t>
            </a:r>
            <a:r>
              <a:rPr lang="en-US" cap="none" dirty="0"/>
              <a:t> 6kg/2w</a:t>
            </a:r>
          </a:p>
          <a:p>
            <a:r>
              <a:rPr lang="en-US" cap="none" dirty="0" err="1"/>
              <a:t>Hội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Mirizzi</a:t>
            </a:r>
            <a:r>
              <a:rPr lang="en-US" cap="none" dirty="0"/>
              <a:t>: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nhiều</a:t>
            </a:r>
            <a:r>
              <a:rPr lang="en-US" cap="none" dirty="0"/>
              <a:t> </a:t>
            </a:r>
            <a:r>
              <a:rPr lang="en-US" cap="none" dirty="0" err="1"/>
              <a:t>yếu</a:t>
            </a:r>
            <a:r>
              <a:rPr lang="en-US" cap="none" dirty="0"/>
              <a:t> </a:t>
            </a:r>
            <a:r>
              <a:rPr lang="en-US" cap="none" dirty="0" err="1"/>
              <a:t>tố</a:t>
            </a:r>
            <a:r>
              <a:rPr lang="en-US" cap="none" dirty="0"/>
              <a:t> </a:t>
            </a:r>
            <a:r>
              <a:rPr lang="en-US" cap="none" dirty="0" err="1"/>
              <a:t>nguy</a:t>
            </a:r>
            <a:r>
              <a:rPr lang="en-US" cap="none" dirty="0"/>
              <a:t> c</a:t>
            </a:r>
            <a:r>
              <a:rPr lang="vi-VN" cap="none" dirty="0"/>
              <a:t>ơ</a:t>
            </a:r>
            <a:r>
              <a:rPr lang="en-US" cap="none" dirty="0"/>
              <a:t>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nh</a:t>
            </a:r>
            <a:r>
              <a:rPr lang="vi-VN" cap="none" dirty="0"/>
              <a:t>ư</a:t>
            </a:r>
            <a:r>
              <a:rPr lang="en-US" cap="none" dirty="0"/>
              <a:t> </a:t>
            </a:r>
            <a:r>
              <a:rPr lang="en-US" cap="none" dirty="0" err="1"/>
              <a:t>giới</a:t>
            </a:r>
            <a:r>
              <a:rPr lang="en-US" cap="none" dirty="0"/>
              <a:t> </a:t>
            </a:r>
            <a:r>
              <a:rPr lang="en-US" cap="none" dirty="0" err="1"/>
              <a:t>nữ</a:t>
            </a:r>
            <a:r>
              <a:rPr lang="en-US" cap="none" dirty="0"/>
              <a:t> </a:t>
            </a:r>
            <a:r>
              <a:rPr lang="en-US" cap="none" dirty="0" err="1"/>
              <a:t>sinh</a:t>
            </a:r>
            <a:r>
              <a:rPr lang="en-US" cap="none" dirty="0"/>
              <a:t> con </a:t>
            </a:r>
            <a:r>
              <a:rPr lang="en-US" cap="none" dirty="0" err="1"/>
              <a:t>nhiều</a:t>
            </a:r>
            <a:r>
              <a:rPr lang="en-US" cap="none" dirty="0"/>
              <a:t> </a:t>
            </a:r>
            <a:r>
              <a:rPr lang="en-US" cap="none" dirty="0" err="1"/>
              <a:t>lần</a:t>
            </a:r>
            <a:r>
              <a:rPr lang="en-US" cap="none" dirty="0"/>
              <a:t>, </a:t>
            </a:r>
            <a:r>
              <a:rPr lang="en-US" cap="none" dirty="0" err="1"/>
              <a:t>sử</a:t>
            </a:r>
            <a:r>
              <a:rPr lang="en-US" cap="none" dirty="0"/>
              <a:t> </a:t>
            </a:r>
            <a:r>
              <a:rPr lang="en-US" cap="none" dirty="0" err="1"/>
              <a:t>dụng</a:t>
            </a:r>
            <a:r>
              <a:rPr lang="en-US" cap="none" dirty="0"/>
              <a:t> </a:t>
            </a:r>
            <a:r>
              <a:rPr lang="en-US" cap="none" dirty="0" err="1"/>
              <a:t>tránh</a:t>
            </a:r>
            <a:r>
              <a:rPr lang="en-US" cap="none" dirty="0"/>
              <a:t> </a:t>
            </a:r>
            <a:r>
              <a:rPr lang="en-US" cap="none" dirty="0" err="1"/>
              <a:t>thai</a:t>
            </a:r>
            <a:r>
              <a:rPr lang="en-US" cap="none" dirty="0"/>
              <a:t> </a:t>
            </a:r>
            <a:r>
              <a:rPr lang="en-US" cap="none" dirty="0" err="1"/>
              <a:t>nội</a:t>
            </a:r>
            <a:r>
              <a:rPr lang="en-US" cap="none" dirty="0"/>
              <a:t> </a:t>
            </a:r>
            <a:r>
              <a:rPr lang="en-US" cap="none" dirty="0" err="1"/>
              <a:t>tiết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thể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, </a:t>
            </a:r>
            <a:r>
              <a:rPr lang="en-US" cap="none" dirty="0" err="1"/>
              <a:t>tuy</a:t>
            </a:r>
            <a:r>
              <a:rPr lang="en-US" cap="none" dirty="0"/>
              <a:t> </a:t>
            </a:r>
            <a:r>
              <a:rPr lang="en-US" cap="none" dirty="0" err="1"/>
              <a:t>nhiên</a:t>
            </a:r>
            <a:r>
              <a:rPr lang="en-US" cap="none" dirty="0"/>
              <a:t> </a:t>
            </a:r>
            <a:r>
              <a:rPr lang="en-US" cap="none" dirty="0" err="1"/>
              <a:t>khám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thấy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, murphy (-) </a:t>
            </a:r>
            <a:r>
              <a:rPr lang="en-US" cap="none" dirty="0" err="1"/>
              <a:t>nên</a:t>
            </a:r>
            <a:r>
              <a:rPr lang="en-US" cap="none" dirty="0"/>
              <a:t> </a:t>
            </a:r>
            <a:r>
              <a:rPr lang="en-US" cap="none" dirty="0" err="1"/>
              <a:t>ít</a:t>
            </a:r>
            <a:r>
              <a:rPr lang="en-US" cap="none" dirty="0"/>
              <a:t> </a:t>
            </a:r>
            <a:r>
              <a:rPr lang="en-US" cap="none" dirty="0" err="1"/>
              <a:t>nghĩ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3413-5946-4BF7-B4FF-40804421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0190-83EC-4914-9622-B4A97F5099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ống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chủ</a:t>
            </a:r>
            <a:r>
              <a:rPr lang="en-US" cap="none" dirty="0"/>
              <a:t>: 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nhiều</a:t>
            </a:r>
            <a:r>
              <a:rPr lang="en-US" cap="none" dirty="0"/>
              <a:t> </a:t>
            </a:r>
            <a:r>
              <a:rPr lang="en-US" cap="none" dirty="0" err="1"/>
              <a:t>yếu</a:t>
            </a:r>
            <a:r>
              <a:rPr lang="en-US" cap="none" dirty="0"/>
              <a:t> </a:t>
            </a:r>
            <a:r>
              <a:rPr lang="en-US" cap="none" dirty="0" err="1"/>
              <a:t>tố</a:t>
            </a:r>
            <a:r>
              <a:rPr lang="en-US" cap="none" dirty="0"/>
              <a:t> </a:t>
            </a:r>
            <a:r>
              <a:rPr lang="en-US" cap="none" dirty="0" err="1"/>
              <a:t>nguy</a:t>
            </a:r>
            <a:r>
              <a:rPr lang="en-US" cap="none" dirty="0"/>
              <a:t> c</a:t>
            </a:r>
            <a:r>
              <a:rPr lang="vi-VN" cap="none" dirty="0"/>
              <a:t>ơ</a:t>
            </a:r>
            <a:r>
              <a:rPr lang="en-US" cap="none" dirty="0"/>
              <a:t>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, </a:t>
            </a:r>
            <a:r>
              <a:rPr lang="en-US" cap="none" dirty="0" err="1"/>
              <a:t>kèm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 </a:t>
            </a:r>
            <a:r>
              <a:rPr lang="en-US" cap="none" dirty="0" err="1"/>
              <a:t>liên</a:t>
            </a:r>
            <a:r>
              <a:rPr lang="en-US" cap="none" dirty="0"/>
              <a:t> </a:t>
            </a:r>
            <a:r>
              <a:rPr lang="en-US" cap="none" dirty="0" err="1"/>
              <a:t>tục</a:t>
            </a:r>
            <a:r>
              <a:rPr lang="en-US" cap="none" dirty="0"/>
              <a:t>,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</a:p>
          <a:p>
            <a:pPr marL="0" indent="0">
              <a:buNone/>
            </a:pPr>
            <a:r>
              <a:rPr lang="en-US" cap="none" dirty="0"/>
              <a:t>    </a:t>
            </a:r>
            <a:r>
              <a:rPr lang="en-US" cap="none" dirty="0" err="1"/>
              <a:t>Về</a:t>
            </a:r>
            <a:r>
              <a:rPr lang="en-US" cap="none" dirty="0"/>
              <a:t> </a:t>
            </a:r>
            <a:r>
              <a:rPr lang="en-US" cap="none" dirty="0" err="1"/>
              <a:t>biến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viêm</a:t>
            </a:r>
            <a:r>
              <a:rPr lang="en-US" cap="none" dirty="0"/>
              <a:t>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,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sốt</a:t>
            </a:r>
            <a:r>
              <a:rPr lang="en-US" cap="none" dirty="0"/>
              <a:t>,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 </a:t>
            </a:r>
            <a:r>
              <a:rPr lang="en-US" cap="none" dirty="0" err="1"/>
              <a:t>liên</a:t>
            </a:r>
            <a:r>
              <a:rPr lang="en-US" cap="none" dirty="0"/>
              <a:t> </a:t>
            </a:r>
            <a:r>
              <a:rPr lang="en-US" cap="none" dirty="0" err="1"/>
              <a:t>tục</a:t>
            </a:r>
            <a:r>
              <a:rPr lang="en-US" cap="none" dirty="0"/>
              <a:t>, </a:t>
            </a:r>
            <a:r>
              <a:rPr lang="en-US" cap="none" dirty="0" err="1"/>
              <a:t>ngày</a:t>
            </a:r>
            <a:r>
              <a:rPr lang="en-US" cap="none" dirty="0"/>
              <a:t> </a:t>
            </a:r>
            <a:r>
              <a:rPr lang="en-US" cap="none" dirty="0" err="1"/>
              <a:t>nhập</a:t>
            </a:r>
            <a:r>
              <a:rPr lang="en-US" cap="none" dirty="0"/>
              <a:t> </a:t>
            </a:r>
            <a:r>
              <a:rPr lang="en-US" cap="none" dirty="0" err="1"/>
              <a:t>viện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tăng</a:t>
            </a:r>
            <a:r>
              <a:rPr lang="en-US" cap="none" dirty="0"/>
              <a:t> </a:t>
            </a:r>
            <a:r>
              <a:rPr lang="en-US" cap="none" dirty="0" err="1"/>
              <a:t>lên</a:t>
            </a:r>
            <a:r>
              <a:rPr lang="en-US" cap="none" dirty="0"/>
              <a:t> </a:t>
            </a:r>
            <a:r>
              <a:rPr lang="en-US" cap="none" dirty="0" err="1"/>
              <a:t>đột</a:t>
            </a:r>
            <a:r>
              <a:rPr lang="en-US" cap="none" dirty="0"/>
              <a:t> </a:t>
            </a:r>
            <a:r>
              <a:rPr lang="en-US" cap="none" dirty="0" err="1"/>
              <a:t>ngột</a:t>
            </a:r>
            <a:r>
              <a:rPr lang="en-US" cap="none" dirty="0"/>
              <a:t> =&gt; </a:t>
            </a:r>
            <a:r>
              <a:rPr lang="en-US" cap="none" dirty="0" err="1"/>
              <a:t>nghĩ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viêm</a:t>
            </a:r>
            <a:r>
              <a:rPr lang="en-US" cap="none" dirty="0"/>
              <a:t>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cấp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541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0A50-4F47-E19D-94E9-A06B9EA4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656492"/>
          </a:xfrm>
        </p:spPr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47BA3B-D8CC-F63E-99E2-105A9DC93B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78769" y="609600"/>
            <a:ext cx="6199362" cy="6248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E2A8-26A5-4047-8014-3331ED58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844" y="1631851"/>
            <a:ext cx="5387926" cy="5226149"/>
          </a:xfrm>
        </p:spPr>
        <p:txBody>
          <a:bodyPr>
            <a:normAutofit/>
          </a:bodyPr>
          <a:lstStyle/>
          <a:p>
            <a:pPr algn="l"/>
            <a:r>
              <a:rPr lang="en-US" sz="1800" cap="none" dirty="0"/>
              <a:t>+ Đ</a:t>
            </a:r>
            <a:r>
              <a:rPr lang="vi-VN" sz="1800" cap="none" dirty="0"/>
              <a:t>ư</a:t>
            </a:r>
            <a:r>
              <a:rPr lang="en-US" sz="1800" cap="none" dirty="0" err="1"/>
              <a:t>ờng</a:t>
            </a:r>
            <a:r>
              <a:rPr lang="en-US" sz="1800" cap="none" dirty="0"/>
              <a:t> </a:t>
            </a:r>
            <a:r>
              <a:rPr lang="en-US" sz="1800" cap="none" dirty="0" err="1"/>
              <a:t>huyết</a:t>
            </a:r>
            <a:r>
              <a:rPr lang="en-US" sz="1800" cap="none" dirty="0"/>
              <a:t>: </a:t>
            </a:r>
            <a:r>
              <a:rPr lang="en-US" sz="1800" cap="none" dirty="0" err="1"/>
              <a:t>bình</a:t>
            </a:r>
            <a:r>
              <a:rPr lang="en-US" sz="1800" cap="none" dirty="0"/>
              <a:t> </a:t>
            </a:r>
            <a:r>
              <a:rPr lang="en-US" sz="1800" cap="none" dirty="0" err="1"/>
              <a:t>th</a:t>
            </a:r>
            <a:r>
              <a:rPr lang="vi-VN" sz="1800" cap="none" dirty="0"/>
              <a:t>ư</a:t>
            </a:r>
            <a:r>
              <a:rPr lang="en-US" sz="1800" cap="none" dirty="0" err="1"/>
              <a:t>ờng</a:t>
            </a:r>
            <a:endParaRPr lang="en-US" sz="1800" cap="none" dirty="0"/>
          </a:p>
          <a:p>
            <a:pPr algn="l"/>
            <a:r>
              <a:rPr lang="en-US" sz="1800" cap="none" dirty="0"/>
              <a:t>+ </a:t>
            </a:r>
            <a:r>
              <a:rPr lang="en-US" sz="1800" cap="none" dirty="0" err="1"/>
              <a:t>Chức</a:t>
            </a:r>
            <a:r>
              <a:rPr lang="en-US" sz="1800" cap="none" dirty="0"/>
              <a:t> </a:t>
            </a:r>
            <a:r>
              <a:rPr lang="en-US" sz="1800" cap="none" dirty="0" err="1"/>
              <a:t>năng</a:t>
            </a:r>
            <a:r>
              <a:rPr lang="en-US" sz="1800" cap="none" dirty="0"/>
              <a:t> </a:t>
            </a:r>
            <a:r>
              <a:rPr lang="en-US" sz="1800" cap="none" dirty="0" err="1"/>
              <a:t>thận</a:t>
            </a:r>
            <a:r>
              <a:rPr lang="en-US" sz="1800" cap="none" dirty="0"/>
              <a:t> </a:t>
            </a:r>
            <a:r>
              <a:rPr lang="en-US" sz="1800" cap="none" dirty="0" err="1"/>
              <a:t>bình</a:t>
            </a:r>
            <a:r>
              <a:rPr lang="en-US" sz="1800" cap="none" dirty="0"/>
              <a:t> </a:t>
            </a:r>
            <a:r>
              <a:rPr lang="en-US" sz="1800" cap="none" dirty="0" err="1"/>
              <a:t>th</a:t>
            </a:r>
            <a:r>
              <a:rPr lang="vi-VN" sz="1800" cap="none" dirty="0"/>
              <a:t>ư</a:t>
            </a:r>
            <a:r>
              <a:rPr lang="en-US" sz="1800" cap="none" dirty="0" err="1"/>
              <a:t>ờng</a:t>
            </a:r>
            <a:endParaRPr lang="en-US" sz="1800" cap="none" dirty="0"/>
          </a:p>
          <a:p>
            <a:pPr algn="l"/>
            <a:r>
              <a:rPr lang="en-US" sz="1800" cap="none" dirty="0"/>
              <a:t>+ </a:t>
            </a:r>
            <a:r>
              <a:rPr lang="en-US" sz="1800" cap="none" dirty="0" err="1"/>
              <a:t>Tăng</a:t>
            </a:r>
            <a:r>
              <a:rPr lang="en-US" sz="1800" cap="none" dirty="0"/>
              <a:t> bilirubin-&gt; </a:t>
            </a:r>
            <a:r>
              <a:rPr lang="en-US" sz="1800" cap="none" dirty="0" err="1"/>
              <a:t>phù</a:t>
            </a:r>
            <a:r>
              <a:rPr lang="en-US" sz="1800" cap="none" dirty="0"/>
              <a:t> </a:t>
            </a:r>
            <a:r>
              <a:rPr lang="en-US" sz="1800" cap="none" dirty="0" err="1"/>
              <a:t>hợp</a:t>
            </a:r>
            <a:r>
              <a:rPr lang="en-US" sz="1800" cap="none" dirty="0"/>
              <a:t> </a:t>
            </a:r>
            <a:r>
              <a:rPr lang="en-US" sz="1800" cap="none" dirty="0" err="1"/>
              <a:t>vàng</a:t>
            </a:r>
            <a:r>
              <a:rPr lang="en-US" sz="1800" cap="none" dirty="0"/>
              <a:t> da </a:t>
            </a:r>
            <a:r>
              <a:rPr lang="en-US" sz="1800" cap="none" dirty="0" err="1"/>
              <a:t>trên</a:t>
            </a:r>
            <a:r>
              <a:rPr lang="en-US" sz="1800" cap="none" dirty="0"/>
              <a:t> </a:t>
            </a:r>
            <a:r>
              <a:rPr lang="en-US" sz="1800" cap="none" dirty="0" err="1"/>
              <a:t>lâm</a:t>
            </a:r>
            <a:r>
              <a:rPr lang="en-US" sz="1800" cap="none" dirty="0"/>
              <a:t> </a:t>
            </a:r>
            <a:r>
              <a:rPr lang="en-US" sz="1800" cap="none" dirty="0" err="1"/>
              <a:t>sàng</a:t>
            </a:r>
            <a:r>
              <a:rPr lang="en-US" sz="1800" cap="none" dirty="0"/>
              <a:t>,  </a:t>
            </a:r>
            <a:r>
              <a:rPr lang="vi-VN" sz="1800" cap="none" dirty="0"/>
              <a:t>ư</a:t>
            </a:r>
            <a:r>
              <a:rPr lang="en-US" sz="1800" cap="none" dirty="0"/>
              <a:t>u </a:t>
            </a:r>
            <a:r>
              <a:rPr lang="en-US" sz="1800" cap="none" dirty="0" err="1"/>
              <a:t>thế</a:t>
            </a:r>
            <a:r>
              <a:rPr lang="en-US" sz="1800" cap="none" dirty="0"/>
              <a:t> </a:t>
            </a:r>
            <a:r>
              <a:rPr lang="en-US" sz="1800" cap="none" dirty="0" err="1"/>
              <a:t>trực</a:t>
            </a:r>
            <a:r>
              <a:rPr lang="en-US" sz="1800" cap="none" dirty="0"/>
              <a:t> </a:t>
            </a:r>
            <a:r>
              <a:rPr lang="en-US" sz="1800" cap="none" dirty="0" err="1"/>
              <a:t>tiếp</a:t>
            </a:r>
            <a:endParaRPr lang="en-US" sz="1800" cap="none" dirty="0"/>
          </a:p>
          <a:p>
            <a:pPr algn="l"/>
            <a:r>
              <a:rPr lang="en-US" sz="1800" cap="none" dirty="0"/>
              <a:t>+ Men </a:t>
            </a:r>
            <a:r>
              <a:rPr lang="en-US" sz="1800" cap="none" dirty="0" err="1"/>
              <a:t>gan</a:t>
            </a:r>
            <a:r>
              <a:rPr lang="en-US" sz="1800" cap="none" dirty="0"/>
              <a:t> </a:t>
            </a:r>
            <a:r>
              <a:rPr lang="en-US" sz="1800" cap="none" dirty="0" err="1"/>
              <a:t>tăng</a:t>
            </a:r>
            <a:r>
              <a:rPr lang="en-US" sz="1800" cap="none" dirty="0"/>
              <a:t> </a:t>
            </a:r>
            <a:r>
              <a:rPr lang="en-US" sz="1800" cap="none" dirty="0" err="1"/>
              <a:t>trên</a:t>
            </a:r>
            <a:r>
              <a:rPr lang="en-US" sz="1800" cap="none" dirty="0"/>
              <a:t> 10 </a:t>
            </a:r>
            <a:r>
              <a:rPr lang="en-US" sz="1800" cap="none" dirty="0" err="1"/>
              <a:t>lần</a:t>
            </a:r>
            <a:r>
              <a:rPr lang="en-US" sz="1800" cap="none" dirty="0"/>
              <a:t> </a:t>
            </a:r>
            <a:r>
              <a:rPr lang="en-US" sz="1800" cap="none" dirty="0" err="1"/>
              <a:t>có</a:t>
            </a:r>
            <a:r>
              <a:rPr lang="en-US" sz="1800" cap="none" dirty="0"/>
              <a:t> </a:t>
            </a:r>
            <a:r>
              <a:rPr lang="en-US" sz="1800" cap="none" dirty="0" err="1"/>
              <a:t>thể</a:t>
            </a:r>
            <a:r>
              <a:rPr lang="en-US" sz="1800" cap="none" dirty="0"/>
              <a:t> do </a:t>
            </a:r>
            <a:r>
              <a:rPr lang="en-US" sz="1800" cap="none" dirty="0" err="1"/>
              <a:t>tắc</a:t>
            </a:r>
            <a:r>
              <a:rPr lang="en-US" sz="1800" cap="none" dirty="0"/>
              <a:t> </a:t>
            </a:r>
            <a:r>
              <a:rPr lang="en-US" sz="1800" cap="none" dirty="0" err="1"/>
              <a:t>mật</a:t>
            </a:r>
            <a:r>
              <a:rPr lang="en-US" sz="1800" cap="none" dirty="0"/>
              <a:t> </a:t>
            </a:r>
            <a:r>
              <a:rPr lang="en-US" sz="1800" cap="none" dirty="0" err="1"/>
              <a:t>cấp</a:t>
            </a:r>
            <a:r>
              <a:rPr lang="en-US" sz="1800" cap="none" dirty="0"/>
              <a:t>=&gt; </a:t>
            </a:r>
            <a:r>
              <a:rPr lang="en-US" sz="1800" cap="none" dirty="0" err="1"/>
              <a:t>làm</a:t>
            </a:r>
            <a:r>
              <a:rPr lang="en-US" sz="1800" cap="none" dirty="0"/>
              <a:t> </a:t>
            </a:r>
            <a:r>
              <a:rPr lang="en-US" sz="1800" cap="none" dirty="0" err="1"/>
              <a:t>lại</a:t>
            </a:r>
            <a:r>
              <a:rPr lang="en-US" sz="1800" cap="none" dirty="0"/>
              <a:t> </a:t>
            </a:r>
            <a:r>
              <a:rPr lang="en-US" sz="1800" cap="none" dirty="0" err="1"/>
              <a:t>xét</a:t>
            </a:r>
            <a:r>
              <a:rPr lang="en-US" sz="1800" cap="none" dirty="0"/>
              <a:t> </a:t>
            </a:r>
            <a:r>
              <a:rPr lang="en-US" sz="1800" cap="none" dirty="0" err="1"/>
              <a:t>nghiệm</a:t>
            </a:r>
            <a:r>
              <a:rPr lang="en-US" sz="1800" cap="none" dirty="0"/>
              <a:t> </a:t>
            </a:r>
            <a:r>
              <a:rPr lang="en-US" sz="1800" cap="none" dirty="0" err="1"/>
              <a:t>sau</a:t>
            </a:r>
            <a:r>
              <a:rPr lang="en-US" sz="1800" cap="none" dirty="0"/>
              <a:t> 24-72h </a:t>
            </a:r>
          </a:p>
          <a:p>
            <a:pPr algn="l"/>
            <a:r>
              <a:rPr lang="en-US" sz="1800" cap="none" dirty="0"/>
              <a:t>+ ALP </a:t>
            </a:r>
            <a:r>
              <a:rPr lang="en-US" sz="1800" cap="none" dirty="0" err="1"/>
              <a:t>tăng</a:t>
            </a:r>
            <a:r>
              <a:rPr lang="en-US" sz="1800" cap="none" dirty="0"/>
              <a:t> </a:t>
            </a:r>
            <a:r>
              <a:rPr lang="en-US" sz="1800" cap="none" dirty="0" err="1"/>
              <a:t>khoảng</a:t>
            </a:r>
            <a:r>
              <a:rPr lang="en-US" sz="1800" cap="none" dirty="0"/>
              <a:t> 3 </a:t>
            </a:r>
            <a:r>
              <a:rPr lang="en-US" sz="1800" cap="none" dirty="0" err="1"/>
              <a:t>lần</a:t>
            </a:r>
            <a:r>
              <a:rPr lang="en-US" sz="1800" cap="none" dirty="0"/>
              <a:t> </a:t>
            </a:r>
            <a:r>
              <a:rPr lang="en-US" sz="1800" cap="none" dirty="0" err="1"/>
              <a:t>gợi</a:t>
            </a:r>
            <a:r>
              <a:rPr lang="en-US" sz="1800" cap="none" dirty="0"/>
              <a:t> ý </a:t>
            </a:r>
            <a:r>
              <a:rPr lang="en-US" sz="1800" cap="none" dirty="0" err="1"/>
              <a:t>tắc</a:t>
            </a:r>
            <a:r>
              <a:rPr lang="en-US" sz="1800" cap="none" dirty="0"/>
              <a:t> </a:t>
            </a:r>
            <a:r>
              <a:rPr lang="en-US" sz="1800" cap="none" dirty="0" err="1"/>
              <a:t>mật</a:t>
            </a:r>
            <a:r>
              <a:rPr lang="en-US" sz="1800" cap="none" dirty="0"/>
              <a:t> </a:t>
            </a:r>
            <a:r>
              <a:rPr lang="en-US" sz="1800" cap="none" dirty="0" err="1"/>
              <a:t>ngoài</a:t>
            </a:r>
            <a:r>
              <a:rPr lang="en-US" sz="1800" cap="none" dirty="0"/>
              <a:t> </a:t>
            </a:r>
            <a:r>
              <a:rPr lang="en-US" sz="1800" cap="none" dirty="0" err="1"/>
              <a:t>gan</a:t>
            </a:r>
            <a:endParaRPr lang="en-US" sz="1800" cap="none" dirty="0"/>
          </a:p>
          <a:p>
            <a:pPr algn="l"/>
            <a:r>
              <a:rPr lang="en-US" sz="1800" cap="none" dirty="0"/>
              <a:t>+ </a:t>
            </a:r>
            <a:r>
              <a:rPr lang="en-US" sz="1800" cap="none" dirty="0" err="1"/>
              <a:t>Ggt</a:t>
            </a:r>
            <a:r>
              <a:rPr lang="en-US" sz="1800" cap="none" dirty="0"/>
              <a:t> </a:t>
            </a:r>
            <a:r>
              <a:rPr lang="en-US" sz="1800" cap="none" dirty="0" err="1"/>
              <a:t>tăng</a:t>
            </a:r>
            <a:r>
              <a:rPr lang="en-US" sz="1800" cap="none" dirty="0"/>
              <a:t> </a:t>
            </a:r>
            <a:r>
              <a:rPr lang="en-US" sz="1800" cap="none" dirty="0" err="1"/>
              <a:t>gợi</a:t>
            </a:r>
            <a:r>
              <a:rPr lang="en-US" sz="1800" cap="none" dirty="0"/>
              <a:t> ý </a:t>
            </a:r>
            <a:r>
              <a:rPr lang="en-US" sz="1800" cap="none" dirty="0" err="1"/>
              <a:t>tắc</a:t>
            </a:r>
            <a:r>
              <a:rPr lang="en-US" sz="1800" cap="none" dirty="0"/>
              <a:t> </a:t>
            </a:r>
            <a:r>
              <a:rPr lang="en-US" sz="1800" cap="none" dirty="0" err="1"/>
              <a:t>mật</a:t>
            </a:r>
            <a:endParaRPr lang="en-US" sz="1800" cap="none" dirty="0"/>
          </a:p>
          <a:p>
            <a:pPr algn="l"/>
            <a:r>
              <a:rPr lang="en-US" sz="1800" cap="none" dirty="0"/>
              <a:t>+ </a:t>
            </a:r>
            <a:r>
              <a:rPr lang="en-US" sz="1800" cap="none" dirty="0" err="1"/>
              <a:t>Hạ</a:t>
            </a:r>
            <a:r>
              <a:rPr lang="en-US" sz="1800" cap="none" dirty="0"/>
              <a:t> kali </a:t>
            </a:r>
            <a:r>
              <a:rPr lang="en-US" sz="1800" cap="none" dirty="0" err="1"/>
              <a:t>nhẹ</a:t>
            </a:r>
            <a:endParaRPr lang="en-US" sz="1800" cap="none" dirty="0"/>
          </a:p>
          <a:p>
            <a:pPr algn="l"/>
            <a:r>
              <a:rPr lang="en-US" sz="1800" cap="none" dirty="0"/>
              <a:t>+ CRP </a:t>
            </a:r>
            <a:r>
              <a:rPr lang="en-US" sz="1800" cap="none" dirty="0" err="1"/>
              <a:t>tăng</a:t>
            </a:r>
            <a:r>
              <a:rPr lang="en-US" sz="1800" cap="none" dirty="0"/>
              <a:t> </a:t>
            </a:r>
          </a:p>
          <a:p>
            <a:pPr algn="l"/>
            <a:r>
              <a:rPr lang="en-US" sz="1800" cap="none" dirty="0"/>
              <a:t>+ lipase </a:t>
            </a:r>
            <a:r>
              <a:rPr lang="en-US" sz="1800" cap="none" dirty="0" err="1"/>
              <a:t>máu</a:t>
            </a:r>
            <a:r>
              <a:rPr lang="en-US" sz="1800" cap="none" dirty="0"/>
              <a:t> </a:t>
            </a:r>
            <a:r>
              <a:rPr lang="en-US" sz="1800" cap="none" dirty="0" err="1"/>
              <a:t>trong</a:t>
            </a:r>
            <a:r>
              <a:rPr lang="en-US" sz="1800" cap="none" dirty="0"/>
              <a:t> </a:t>
            </a:r>
            <a:r>
              <a:rPr lang="en-US" sz="1800" cap="none" dirty="0" err="1"/>
              <a:t>giới</a:t>
            </a:r>
            <a:r>
              <a:rPr lang="en-US" sz="1800" cap="none" dirty="0"/>
              <a:t> </a:t>
            </a:r>
            <a:r>
              <a:rPr lang="en-US" sz="1800" cap="none" dirty="0" err="1"/>
              <a:t>hạn</a:t>
            </a:r>
            <a:r>
              <a:rPr lang="en-US" sz="1800" cap="none" dirty="0"/>
              <a:t> </a:t>
            </a:r>
            <a:r>
              <a:rPr lang="en-US" sz="1800" cap="none" dirty="0" err="1"/>
              <a:t>bình</a:t>
            </a:r>
            <a:r>
              <a:rPr lang="en-US" sz="1800" cap="none" dirty="0"/>
              <a:t> </a:t>
            </a:r>
            <a:r>
              <a:rPr lang="en-US" sz="1800" cap="none" dirty="0" err="1"/>
              <a:t>th</a:t>
            </a:r>
            <a:r>
              <a:rPr lang="vi-VN" sz="1800" cap="none" dirty="0"/>
              <a:t>ư</a:t>
            </a:r>
            <a:r>
              <a:rPr lang="en-US" sz="1800" cap="none" dirty="0" err="1"/>
              <a:t>ờng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92421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563FD-D91F-4B02-8940-8B82BBF3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698695"/>
          </a:xfrm>
        </p:spPr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6E70EF-0096-DAEA-DE47-007584624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45221" y="211015"/>
            <a:ext cx="6104354" cy="66775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298D5-3A4E-4CB5-960B-59B81A70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cap="none" dirty="0" err="1"/>
              <a:t>Bạch</a:t>
            </a:r>
            <a:r>
              <a:rPr lang="en-US" sz="2000" cap="none" dirty="0"/>
              <a:t> </a:t>
            </a:r>
            <a:r>
              <a:rPr lang="en-US" sz="2000" cap="none" dirty="0" err="1"/>
              <a:t>cầu</a:t>
            </a:r>
            <a:r>
              <a:rPr lang="en-US" sz="2000" cap="none" dirty="0"/>
              <a:t> </a:t>
            </a:r>
            <a:r>
              <a:rPr lang="en-US" sz="2000" cap="none" dirty="0" err="1"/>
              <a:t>trong</a:t>
            </a:r>
            <a:r>
              <a:rPr lang="en-US" sz="2000" cap="none" dirty="0"/>
              <a:t> </a:t>
            </a:r>
            <a:r>
              <a:rPr lang="en-US" sz="2000" cap="none" dirty="0" err="1"/>
              <a:t>giới</a:t>
            </a:r>
            <a:r>
              <a:rPr lang="en-US" sz="2000" cap="none" dirty="0"/>
              <a:t> </a:t>
            </a:r>
            <a:r>
              <a:rPr lang="en-US" sz="2000" cap="none" dirty="0" err="1"/>
              <a:t>hạn</a:t>
            </a:r>
            <a:r>
              <a:rPr lang="en-US" sz="2000" cap="none" dirty="0"/>
              <a:t> </a:t>
            </a:r>
            <a:r>
              <a:rPr lang="en-US" sz="2000" cap="none" dirty="0" err="1"/>
              <a:t>bình</a:t>
            </a:r>
            <a:r>
              <a:rPr lang="en-US" sz="2000" cap="none" dirty="0"/>
              <a:t> </a:t>
            </a:r>
            <a:r>
              <a:rPr lang="en-US" sz="2000" cap="none" dirty="0" err="1"/>
              <a:t>th</a:t>
            </a:r>
            <a:r>
              <a:rPr lang="vi-VN" sz="2000" cap="none" dirty="0"/>
              <a:t>ư</a:t>
            </a:r>
            <a:r>
              <a:rPr lang="en-US" sz="2000" cap="none" dirty="0" err="1"/>
              <a:t>ờng</a:t>
            </a:r>
            <a:r>
              <a:rPr lang="en-US" sz="2000" cap="none" dirty="0"/>
              <a:t> </a:t>
            </a:r>
          </a:p>
          <a:p>
            <a:pPr algn="l"/>
            <a:r>
              <a:rPr lang="en-US" sz="2000" cap="none" dirty="0" err="1"/>
              <a:t>Hồng</a:t>
            </a:r>
            <a:r>
              <a:rPr lang="en-US" sz="2000" cap="none" dirty="0"/>
              <a:t> </a:t>
            </a:r>
            <a:r>
              <a:rPr lang="en-US" sz="2000" cap="none" dirty="0" err="1"/>
              <a:t>cầu</a:t>
            </a:r>
            <a:r>
              <a:rPr lang="en-US" sz="2000" cap="none" dirty="0"/>
              <a:t> </a:t>
            </a:r>
            <a:r>
              <a:rPr lang="en-US" sz="2000" cap="none" dirty="0" err="1"/>
              <a:t>nhỏ</a:t>
            </a:r>
            <a:r>
              <a:rPr lang="en-US" sz="2000" cap="none" dirty="0"/>
              <a:t> </a:t>
            </a:r>
            <a:r>
              <a:rPr lang="en-US" sz="2000" cap="none" dirty="0" err="1"/>
              <a:t>nh</a:t>
            </a:r>
            <a:r>
              <a:rPr lang="vi-VN" sz="2000" cap="none" dirty="0"/>
              <a:t>ư</a:t>
            </a:r>
            <a:r>
              <a:rPr lang="en-US" sz="2000" cap="none" dirty="0" err="1"/>
              <a:t>ợc</a:t>
            </a:r>
            <a:r>
              <a:rPr lang="en-US" sz="2000" cap="none" dirty="0"/>
              <a:t> </a:t>
            </a:r>
            <a:r>
              <a:rPr lang="en-US" sz="2000" cap="none" dirty="0" err="1"/>
              <a:t>sắc</a:t>
            </a:r>
            <a:r>
              <a:rPr lang="en-US" sz="2000" cap="none" dirty="0"/>
              <a:t>=&gt; </a:t>
            </a:r>
            <a:r>
              <a:rPr lang="en-US" sz="2000" cap="none" dirty="0" err="1"/>
              <a:t>sắt</a:t>
            </a:r>
            <a:r>
              <a:rPr lang="en-US" sz="2000" cap="none" dirty="0"/>
              <a:t> </a:t>
            </a:r>
            <a:r>
              <a:rPr lang="en-US" sz="2000" cap="none" dirty="0" err="1"/>
              <a:t>huyết</a:t>
            </a:r>
            <a:r>
              <a:rPr lang="en-US" sz="2000" cap="none" dirty="0"/>
              <a:t> </a:t>
            </a:r>
            <a:r>
              <a:rPr lang="en-US" sz="2000" cap="none" dirty="0" err="1"/>
              <a:t>thanh</a:t>
            </a:r>
            <a:r>
              <a:rPr lang="en-US" sz="2000" cap="none" dirty="0"/>
              <a:t>, ferritin</a:t>
            </a:r>
          </a:p>
          <a:p>
            <a:pPr algn="l"/>
            <a:r>
              <a:rPr lang="en-US" sz="2000" cap="none" dirty="0" err="1"/>
              <a:t>Tiểu</a:t>
            </a:r>
            <a:r>
              <a:rPr lang="en-US" sz="2000" cap="none" dirty="0"/>
              <a:t> </a:t>
            </a:r>
            <a:r>
              <a:rPr lang="en-US" sz="2000" cap="none" dirty="0" err="1"/>
              <a:t>cầu</a:t>
            </a:r>
            <a:r>
              <a:rPr lang="en-US" sz="2000" cap="none" dirty="0"/>
              <a:t> </a:t>
            </a:r>
            <a:r>
              <a:rPr lang="en-US" sz="2000" cap="none" dirty="0" err="1"/>
              <a:t>trong</a:t>
            </a:r>
            <a:r>
              <a:rPr lang="en-US" sz="2000" cap="none" dirty="0"/>
              <a:t> </a:t>
            </a:r>
            <a:r>
              <a:rPr lang="en-US" sz="2000" cap="none" dirty="0" err="1"/>
              <a:t>giới</a:t>
            </a:r>
            <a:r>
              <a:rPr lang="en-US" sz="2000" cap="none" dirty="0"/>
              <a:t> </a:t>
            </a:r>
            <a:r>
              <a:rPr lang="en-US" sz="2000" cap="none" dirty="0" err="1"/>
              <a:t>hạn</a:t>
            </a:r>
            <a:r>
              <a:rPr lang="en-US" sz="2000" cap="none" dirty="0"/>
              <a:t> </a:t>
            </a:r>
            <a:r>
              <a:rPr lang="en-US" sz="2000" cap="none" dirty="0" err="1"/>
              <a:t>bình</a:t>
            </a:r>
            <a:r>
              <a:rPr lang="en-US" sz="2000" cap="none" dirty="0"/>
              <a:t> </a:t>
            </a:r>
            <a:r>
              <a:rPr lang="en-US" sz="2000" cap="none" dirty="0" err="1"/>
              <a:t>th</a:t>
            </a:r>
            <a:r>
              <a:rPr lang="vi-VN" sz="2000" cap="none" dirty="0"/>
              <a:t>ư</a:t>
            </a:r>
            <a:r>
              <a:rPr lang="en-US" sz="2000" cap="none" dirty="0" err="1"/>
              <a:t>ờng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46569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E0BA-01A4-47CF-A19B-BA31E498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cap="none" dirty="0" err="1"/>
              <a:t>Hành</a:t>
            </a:r>
            <a:r>
              <a:rPr lang="en-US" cap="none" dirty="0"/>
              <a:t> </a:t>
            </a:r>
            <a:r>
              <a:rPr lang="en-US" cap="none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4EE3-1A62-45C9-8856-C008BBA12D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Họ </a:t>
            </a:r>
            <a:r>
              <a:rPr lang="en-US" cap="none" dirty="0" err="1"/>
              <a:t>và</a:t>
            </a:r>
            <a:r>
              <a:rPr lang="en-US" cap="none" dirty="0"/>
              <a:t> </a:t>
            </a:r>
            <a:r>
              <a:rPr lang="en-US" cap="none" dirty="0" err="1"/>
              <a:t>tên</a:t>
            </a:r>
            <a:r>
              <a:rPr lang="en-US" cap="none" dirty="0"/>
              <a:t>: </a:t>
            </a:r>
            <a:r>
              <a:rPr lang="vi-VN" cap="none" dirty="0"/>
              <a:t>Nguyễn Thị Kim T</a:t>
            </a:r>
            <a:r>
              <a:rPr lang="en-US" cap="none" dirty="0"/>
              <a:t>.</a:t>
            </a:r>
          </a:p>
          <a:p>
            <a:r>
              <a:rPr lang="en-US" cap="none" dirty="0" err="1"/>
              <a:t>Năm</a:t>
            </a:r>
            <a:r>
              <a:rPr lang="en-US" cap="none" dirty="0"/>
              <a:t> </a:t>
            </a:r>
            <a:r>
              <a:rPr lang="en-US" cap="none" dirty="0" err="1"/>
              <a:t>sinh</a:t>
            </a:r>
            <a:r>
              <a:rPr lang="en-US" cap="none" dirty="0"/>
              <a:t>: 1972</a:t>
            </a:r>
          </a:p>
          <a:p>
            <a:r>
              <a:rPr lang="en-US" cap="none" dirty="0" err="1"/>
              <a:t>Giới</a:t>
            </a:r>
            <a:r>
              <a:rPr lang="en-US" cap="none" dirty="0"/>
              <a:t> </a:t>
            </a:r>
            <a:r>
              <a:rPr lang="en-US" cap="none" dirty="0" err="1"/>
              <a:t>tính</a:t>
            </a:r>
            <a:r>
              <a:rPr lang="en-US" cap="none" dirty="0"/>
              <a:t>: </a:t>
            </a:r>
            <a:r>
              <a:rPr lang="en-US" cap="none" dirty="0" err="1"/>
              <a:t>nữ</a:t>
            </a:r>
            <a:endParaRPr lang="en-US" cap="none" dirty="0"/>
          </a:p>
          <a:p>
            <a:r>
              <a:rPr lang="en-US" cap="none" dirty="0"/>
              <a:t>Địa chỉ: </a:t>
            </a:r>
            <a:r>
              <a:rPr lang="vi-VN" cap="none" dirty="0"/>
              <a:t>B</a:t>
            </a:r>
            <a:r>
              <a:rPr lang="en-US" cap="none" dirty="0" err="1"/>
              <a:t>ình</a:t>
            </a:r>
            <a:r>
              <a:rPr lang="vi-VN" cap="none" dirty="0"/>
              <a:t> </a:t>
            </a:r>
            <a:r>
              <a:rPr lang="vi-VN" cap="none" dirty="0" err="1"/>
              <a:t>Đ</a:t>
            </a:r>
            <a:r>
              <a:rPr lang="en-US" cap="none" dirty="0"/>
              <a:t>ại- </a:t>
            </a:r>
            <a:r>
              <a:rPr lang="vi-VN" cap="none" dirty="0"/>
              <a:t>B</a:t>
            </a:r>
            <a:r>
              <a:rPr lang="en-US" cap="none" dirty="0"/>
              <a:t>ến</a:t>
            </a:r>
            <a:r>
              <a:rPr lang="vi-VN" cap="none" dirty="0"/>
              <a:t>Tre</a:t>
            </a:r>
            <a:endParaRPr lang="en-US" cap="none" dirty="0"/>
          </a:p>
          <a:p>
            <a:r>
              <a:rPr lang="en-US" cap="none" dirty="0" err="1"/>
              <a:t>Phòng</a:t>
            </a:r>
            <a:r>
              <a:rPr lang="en-US" cap="none" dirty="0"/>
              <a:t>: 10-24A-02</a:t>
            </a:r>
          </a:p>
          <a:p>
            <a:r>
              <a:rPr lang="en-US" cap="none" dirty="0" err="1"/>
              <a:t>Ngày</a:t>
            </a:r>
            <a:r>
              <a:rPr lang="en-US" cap="none" dirty="0"/>
              <a:t> </a:t>
            </a:r>
            <a:r>
              <a:rPr lang="en-US" cap="none" dirty="0" err="1"/>
              <a:t>nhập</a:t>
            </a:r>
            <a:r>
              <a:rPr lang="en-US" cap="none" dirty="0"/>
              <a:t> </a:t>
            </a:r>
            <a:r>
              <a:rPr lang="en-US" cap="none" dirty="0" err="1"/>
              <a:t>viên</a:t>
            </a:r>
            <a:r>
              <a:rPr lang="en-US" cap="none" dirty="0"/>
              <a:t>: 11h30, 03/04/2023</a:t>
            </a:r>
          </a:p>
        </p:txBody>
      </p:sp>
    </p:spTree>
    <p:extLst>
      <p:ext uri="{BB962C8B-B14F-4D97-AF65-F5344CB8AC3E}">
        <p14:creationId xmlns:p14="http://schemas.microsoft.com/office/powerpoint/2010/main" val="2673909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09CE14-833F-477A-B45A-4A61E06F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586154"/>
          </a:xfrm>
        </p:spPr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E3E2FA-E96C-39B8-4697-58C07F45E5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33588" y="295422"/>
            <a:ext cx="7352863" cy="638673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1A3ED-AE2B-4253-BFED-66E13D3A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561514"/>
            <a:ext cx="3630091" cy="4686886"/>
          </a:xfrm>
        </p:spPr>
        <p:txBody>
          <a:bodyPr>
            <a:normAutofit/>
          </a:bodyPr>
          <a:lstStyle/>
          <a:p>
            <a:pPr algn="l"/>
            <a:r>
              <a:rPr lang="en-US" sz="2000" cap="none" dirty="0" err="1"/>
              <a:t>Đông</a:t>
            </a:r>
            <a:r>
              <a:rPr lang="en-US" sz="2000" cap="none" dirty="0"/>
              <a:t> </a:t>
            </a:r>
            <a:r>
              <a:rPr lang="en-US" sz="2000" cap="none" dirty="0" err="1"/>
              <a:t>máu</a:t>
            </a:r>
            <a:r>
              <a:rPr lang="en-US" sz="2000" cap="none" dirty="0"/>
              <a:t> </a:t>
            </a:r>
            <a:r>
              <a:rPr lang="en-US" sz="2000" cap="none" dirty="0" err="1"/>
              <a:t>toàn</a:t>
            </a:r>
            <a:r>
              <a:rPr lang="en-US" sz="2000" cap="none" dirty="0"/>
              <a:t> </a:t>
            </a:r>
            <a:r>
              <a:rPr lang="en-US" sz="2000" cap="none" dirty="0" err="1"/>
              <a:t>bộ</a:t>
            </a:r>
            <a:r>
              <a:rPr lang="en-US" sz="2000" cap="none" dirty="0"/>
              <a:t> </a:t>
            </a:r>
            <a:r>
              <a:rPr lang="en-US" sz="2000" cap="none" dirty="0" err="1"/>
              <a:t>trong</a:t>
            </a:r>
            <a:r>
              <a:rPr lang="en-US" sz="2000" cap="none" dirty="0"/>
              <a:t> </a:t>
            </a:r>
            <a:r>
              <a:rPr lang="en-US" sz="2000" cap="none" dirty="0" err="1"/>
              <a:t>giới</a:t>
            </a:r>
            <a:r>
              <a:rPr lang="en-US" sz="2000" cap="none" dirty="0"/>
              <a:t> </a:t>
            </a:r>
            <a:r>
              <a:rPr lang="en-US" sz="2000" cap="none" dirty="0" err="1"/>
              <a:t>hạn</a:t>
            </a:r>
            <a:r>
              <a:rPr lang="en-US" sz="2000" cap="none" dirty="0"/>
              <a:t> </a:t>
            </a:r>
            <a:r>
              <a:rPr lang="en-US" sz="2000" cap="none" dirty="0" err="1"/>
              <a:t>bình</a:t>
            </a:r>
            <a:r>
              <a:rPr lang="en-US" sz="2000" cap="none" dirty="0"/>
              <a:t> </a:t>
            </a:r>
            <a:r>
              <a:rPr lang="en-US" sz="2000" cap="none" dirty="0" err="1"/>
              <a:t>th</a:t>
            </a:r>
            <a:r>
              <a:rPr lang="vi-VN" sz="2000" cap="none" dirty="0"/>
              <a:t>ư</a:t>
            </a:r>
            <a:r>
              <a:rPr lang="en-US" sz="2000" cap="none" dirty="0" err="1"/>
              <a:t>ờng</a:t>
            </a:r>
            <a:endParaRPr lang="en-US" sz="2000" cap="none" dirty="0"/>
          </a:p>
          <a:p>
            <a:pPr algn="l"/>
            <a:r>
              <a:rPr lang="en-US" sz="2000" cap="none" dirty="0"/>
              <a:t>Marker </a:t>
            </a:r>
            <a:r>
              <a:rPr lang="en-US" sz="2000" cap="none" dirty="0" err="1"/>
              <a:t>viêm</a:t>
            </a:r>
            <a:r>
              <a:rPr lang="en-US" sz="2000" cap="none" dirty="0"/>
              <a:t> </a:t>
            </a:r>
            <a:r>
              <a:rPr lang="en-US" sz="2000" cap="none" dirty="0" err="1"/>
              <a:t>gan</a:t>
            </a:r>
            <a:r>
              <a:rPr lang="en-US" sz="2000" cap="none" dirty="0"/>
              <a:t> </a:t>
            </a:r>
            <a:r>
              <a:rPr lang="en-US" sz="2000" cap="none" dirty="0" err="1"/>
              <a:t>âm</a:t>
            </a:r>
            <a:r>
              <a:rPr lang="en-US" sz="2000" cap="none" dirty="0"/>
              <a:t> </a:t>
            </a:r>
            <a:r>
              <a:rPr lang="en-US" sz="2000" cap="none" dirty="0" err="1"/>
              <a:t>tính</a:t>
            </a:r>
            <a:endParaRPr lang="en-US" sz="2000" cap="none" dirty="0"/>
          </a:p>
          <a:p>
            <a:pPr algn="l"/>
            <a:r>
              <a:rPr lang="en-US" sz="2000" cap="none" dirty="0"/>
              <a:t>Men </a:t>
            </a:r>
            <a:r>
              <a:rPr lang="en-US" sz="2000" cap="none" dirty="0" err="1"/>
              <a:t>tim</a:t>
            </a:r>
            <a:r>
              <a:rPr lang="en-US" sz="2000" cap="none" dirty="0"/>
              <a:t> </a:t>
            </a:r>
            <a:r>
              <a:rPr lang="en-US" sz="2000" cap="none" dirty="0" err="1"/>
              <a:t>bình</a:t>
            </a:r>
            <a:r>
              <a:rPr lang="en-US" sz="2000" cap="none" dirty="0"/>
              <a:t> </a:t>
            </a:r>
            <a:r>
              <a:rPr lang="en-US" sz="2000" cap="none" dirty="0" err="1"/>
              <a:t>th</a:t>
            </a:r>
            <a:r>
              <a:rPr lang="vi-VN" sz="2000" cap="none" dirty="0"/>
              <a:t>ư</a:t>
            </a:r>
            <a:r>
              <a:rPr lang="en-US" sz="2000" cap="none" dirty="0" err="1"/>
              <a:t>ờng</a:t>
            </a:r>
            <a:r>
              <a:rPr lang="en-US" sz="2000" cap="none" dirty="0"/>
              <a:t> </a:t>
            </a:r>
          </a:p>
          <a:p>
            <a:pPr algn="l"/>
            <a:r>
              <a:rPr lang="en-US" sz="2000" cap="none" dirty="0"/>
              <a:t>Pro-calcitonin </a:t>
            </a:r>
            <a:r>
              <a:rPr lang="en-US" sz="2000" cap="none" dirty="0" err="1"/>
              <a:t>không</a:t>
            </a:r>
            <a:r>
              <a:rPr lang="en-US" sz="2000" cap="none" dirty="0"/>
              <a:t> </a:t>
            </a:r>
            <a:r>
              <a:rPr lang="en-US" sz="2000" cap="none" dirty="0" err="1"/>
              <a:t>tăng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23563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231A46-49D9-424E-B5C3-4576D736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606921"/>
          </a:xfrm>
        </p:spPr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3C94F5-80D6-7743-2FBE-6638D20BD6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49463" y="1463039"/>
            <a:ext cx="7272514" cy="408164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7261C5-6BFD-4C99-BF7D-76F07B97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cap="none" dirty="0"/>
              <a:t>Albumin </a:t>
            </a:r>
            <a:r>
              <a:rPr lang="en-US" sz="2000" cap="none" dirty="0" err="1"/>
              <a:t>trong</a:t>
            </a:r>
            <a:r>
              <a:rPr lang="en-US" sz="2000" cap="none" dirty="0"/>
              <a:t> </a:t>
            </a:r>
            <a:r>
              <a:rPr lang="en-US" sz="2000" cap="none" dirty="0" err="1"/>
              <a:t>giới</a:t>
            </a:r>
            <a:r>
              <a:rPr lang="en-US" sz="2000" cap="none" dirty="0"/>
              <a:t> </a:t>
            </a:r>
            <a:r>
              <a:rPr lang="en-US" sz="2000" cap="none" dirty="0" err="1"/>
              <a:t>hạn</a:t>
            </a:r>
            <a:r>
              <a:rPr lang="en-US" sz="2000" cap="none" dirty="0"/>
              <a:t> </a:t>
            </a:r>
            <a:r>
              <a:rPr lang="en-US" sz="2000" cap="none" dirty="0" err="1"/>
              <a:t>bình</a:t>
            </a:r>
            <a:r>
              <a:rPr lang="en-US" sz="2000" cap="none" dirty="0"/>
              <a:t> </a:t>
            </a:r>
            <a:r>
              <a:rPr lang="en-US" sz="2000" cap="none" dirty="0" err="1"/>
              <a:t>th</a:t>
            </a:r>
            <a:r>
              <a:rPr lang="vi-VN" sz="2000" cap="none" dirty="0"/>
              <a:t>ư</a:t>
            </a:r>
            <a:r>
              <a:rPr lang="en-US" sz="2000" cap="none" dirty="0" err="1"/>
              <a:t>ờng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409135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8E32-DD25-4E3A-96AB-ED4041B7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614289"/>
          </a:xfrm>
        </p:spPr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CA5AE0D-B2BE-7A6D-80BF-C990D0C23D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1917684"/>
            <a:ext cx="7093844" cy="29356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61259-F7D1-4192-BA0B-4E706B35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cap="none" dirty="0" err="1"/>
              <a:t>Bil</a:t>
            </a:r>
            <a:r>
              <a:rPr lang="en-US" sz="2000" cap="none" dirty="0"/>
              <a:t> </a:t>
            </a:r>
            <a:r>
              <a:rPr lang="en-US" sz="2000" cap="none" dirty="0" err="1"/>
              <a:t>và</a:t>
            </a:r>
            <a:r>
              <a:rPr lang="en-US" sz="2000" cap="none" dirty="0"/>
              <a:t> Uro n</a:t>
            </a:r>
            <a:r>
              <a:rPr lang="vi-VN" sz="2000" cap="none" dirty="0"/>
              <a:t>ư</a:t>
            </a:r>
            <a:r>
              <a:rPr lang="en-US" sz="2000" cap="none" dirty="0" err="1"/>
              <a:t>ớc</a:t>
            </a:r>
            <a:r>
              <a:rPr lang="en-US" sz="2000" cap="none" dirty="0"/>
              <a:t> </a:t>
            </a:r>
            <a:r>
              <a:rPr lang="en-US" sz="2000" cap="none" dirty="0" err="1"/>
              <a:t>tiểu</a:t>
            </a:r>
            <a:r>
              <a:rPr lang="en-US" sz="2000" cap="none" dirty="0"/>
              <a:t> </a:t>
            </a:r>
            <a:r>
              <a:rPr lang="en-US" sz="2000" cap="none" dirty="0" err="1"/>
              <a:t>tăng</a:t>
            </a:r>
            <a:r>
              <a:rPr lang="en-US" sz="2000" cap="none" dirty="0"/>
              <a:t> </a:t>
            </a:r>
            <a:r>
              <a:rPr lang="en-US" sz="2000" cap="none" dirty="0" err="1"/>
              <a:t>phù</a:t>
            </a:r>
            <a:r>
              <a:rPr lang="en-US" sz="2000" cap="none" dirty="0"/>
              <a:t> </a:t>
            </a:r>
            <a:r>
              <a:rPr lang="en-US" sz="2000" cap="none" dirty="0" err="1"/>
              <a:t>hợp</a:t>
            </a:r>
            <a:r>
              <a:rPr lang="en-US" sz="2000" cap="none" dirty="0"/>
              <a:t> </a:t>
            </a:r>
            <a:r>
              <a:rPr lang="en-US" sz="2000" cap="none" dirty="0" err="1"/>
              <a:t>tình</a:t>
            </a:r>
            <a:r>
              <a:rPr lang="en-US" sz="2000" cap="none" dirty="0"/>
              <a:t> </a:t>
            </a:r>
            <a:r>
              <a:rPr lang="en-US" sz="2000" cap="none" dirty="0" err="1"/>
              <a:t>trạng</a:t>
            </a:r>
            <a:r>
              <a:rPr lang="en-US" sz="2000" cap="none" dirty="0"/>
              <a:t> </a:t>
            </a:r>
            <a:r>
              <a:rPr lang="en-US" sz="2000" cap="none" dirty="0" err="1"/>
              <a:t>tăng</a:t>
            </a:r>
            <a:r>
              <a:rPr lang="en-US" sz="2000" cap="none" dirty="0"/>
              <a:t> bilirubin </a:t>
            </a:r>
            <a:r>
              <a:rPr lang="en-US" sz="2000" cap="none" dirty="0" err="1"/>
              <a:t>máu</a:t>
            </a:r>
            <a:endParaRPr lang="en-US" sz="2000" cap="non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DC9BE-C1B7-04E8-36CC-9040B81F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13" y="4853354"/>
            <a:ext cx="7113587" cy="17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5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B2519-0FDA-4C0F-91BC-644A2052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93F34E-B1C2-4B69-AF60-607A615E9F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49463" y="107695"/>
            <a:ext cx="7265059" cy="67503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D3AED-B42E-4D3E-8BA0-2B4F3964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572" y="1568705"/>
            <a:ext cx="4314891" cy="1978059"/>
          </a:xfrm>
        </p:spPr>
        <p:txBody>
          <a:bodyPr>
            <a:normAutofit/>
          </a:bodyPr>
          <a:lstStyle/>
          <a:p>
            <a:pPr algn="l"/>
            <a:r>
              <a:rPr lang="en-US" sz="2000" cap="none" dirty="0" err="1"/>
              <a:t>Phát</a:t>
            </a:r>
            <a:r>
              <a:rPr lang="en-US" sz="2000" cap="none" dirty="0"/>
              <a:t> </a:t>
            </a:r>
            <a:r>
              <a:rPr lang="en-US" sz="2000" cap="none" dirty="0" err="1"/>
              <a:t>hiện</a:t>
            </a:r>
            <a:r>
              <a:rPr lang="en-US" sz="2000" cap="none" dirty="0"/>
              <a:t> </a:t>
            </a:r>
            <a:r>
              <a:rPr lang="en-US" sz="2000" cap="none" dirty="0" err="1"/>
              <a:t>sỏi</a:t>
            </a:r>
            <a:r>
              <a:rPr lang="en-US" sz="2000" cap="none" dirty="0"/>
              <a:t> OMC </a:t>
            </a:r>
            <a:r>
              <a:rPr lang="en-US" sz="2000" cap="none" dirty="0" err="1"/>
              <a:t>và</a:t>
            </a:r>
            <a:r>
              <a:rPr lang="en-US" sz="2000" cap="none" dirty="0"/>
              <a:t> </a:t>
            </a:r>
            <a:r>
              <a:rPr lang="en-US" sz="2000" cap="none" dirty="0" err="1"/>
              <a:t>sỏi</a:t>
            </a:r>
            <a:r>
              <a:rPr lang="en-US" sz="2000" cap="none" dirty="0"/>
              <a:t> </a:t>
            </a:r>
            <a:r>
              <a:rPr lang="en-US" sz="2000" cap="none" dirty="0" err="1"/>
              <a:t>túi</a:t>
            </a:r>
            <a:r>
              <a:rPr lang="en-US" sz="2000" cap="none" dirty="0"/>
              <a:t> </a:t>
            </a:r>
            <a:r>
              <a:rPr lang="en-US" sz="2000" cap="none" dirty="0" err="1"/>
              <a:t>mật</a:t>
            </a:r>
            <a:endParaRPr lang="en-US" sz="2000" cap="none" dirty="0"/>
          </a:p>
          <a:p>
            <a:pPr algn="l"/>
            <a:r>
              <a:rPr lang="en-US" sz="2000" cap="none" dirty="0" err="1"/>
              <a:t>Giãn</a:t>
            </a:r>
            <a:r>
              <a:rPr lang="en-US" sz="2000" cap="none" dirty="0"/>
              <a:t> </a:t>
            </a:r>
            <a:r>
              <a:rPr lang="en-US" sz="2000" cap="none" dirty="0" err="1"/>
              <a:t>các</a:t>
            </a:r>
            <a:r>
              <a:rPr lang="en-US" sz="2000" cap="none" dirty="0"/>
              <a:t> </a:t>
            </a:r>
            <a:r>
              <a:rPr lang="en-US" sz="2000" cap="none" dirty="0" err="1"/>
              <a:t>ống</a:t>
            </a:r>
            <a:r>
              <a:rPr lang="en-US" sz="2000" cap="none" dirty="0"/>
              <a:t> </a:t>
            </a:r>
            <a:r>
              <a:rPr lang="en-US" sz="2000" cap="none" dirty="0" err="1"/>
              <a:t>mật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53456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F674-3A4B-48FF-A921-920F986C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558018"/>
          </a:xfrm>
        </p:spPr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4C275-B240-4363-8129-83913296F0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61395" y="71798"/>
            <a:ext cx="6068008" cy="6786202"/>
          </a:xfrm>
        </p:spPr>
      </p:pic>
    </p:spTree>
    <p:extLst>
      <p:ext uri="{BB962C8B-B14F-4D97-AF65-F5344CB8AC3E}">
        <p14:creationId xmlns:p14="http://schemas.microsoft.com/office/powerpoint/2010/main" val="235148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5BAD-3609-4446-95E9-DD02B0E5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9621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1165-79B4-499C-93FA-C6B8413585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8290"/>
            <a:ext cx="10363826" cy="3652910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err="1"/>
              <a:t>Viêm</a:t>
            </a:r>
            <a:r>
              <a:rPr lang="en-US" cap="none" dirty="0"/>
              <a:t>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: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đủ</a:t>
            </a:r>
            <a:r>
              <a:rPr lang="en-US" cap="none" dirty="0"/>
              <a:t> </a:t>
            </a:r>
            <a:r>
              <a:rPr lang="en-US" cap="none" dirty="0" err="1"/>
              <a:t>tiêu</a:t>
            </a:r>
            <a:r>
              <a:rPr lang="en-US" cap="none" dirty="0"/>
              <a:t> </a:t>
            </a:r>
            <a:r>
              <a:rPr lang="en-US" cap="none" dirty="0" err="1"/>
              <a:t>chuẩn</a:t>
            </a:r>
            <a:r>
              <a:rPr lang="en-US" cap="none" dirty="0"/>
              <a:t> </a:t>
            </a:r>
            <a:r>
              <a:rPr lang="en-US" cap="none" dirty="0" err="1"/>
              <a:t>chẩn</a:t>
            </a:r>
            <a:r>
              <a:rPr lang="en-US" cap="none" dirty="0"/>
              <a:t> </a:t>
            </a:r>
            <a:r>
              <a:rPr lang="en-US" cap="none" dirty="0" err="1"/>
              <a:t>đoán</a:t>
            </a:r>
            <a:r>
              <a:rPr lang="en-US" cap="none" dirty="0"/>
              <a:t> </a:t>
            </a:r>
            <a:r>
              <a:rPr lang="en-US" cap="none" dirty="0" err="1"/>
              <a:t>theo</a:t>
            </a:r>
            <a:r>
              <a:rPr lang="en-US" cap="none" dirty="0"/>
              <a:t> </a:t>
            </a:r>
            <a:r>
              <a:rPr lang="en-US" cap="none" dirty="0" err="1"/>
              <a:t>tokyo</a:t>
            </a:r>
            <a:r>
              <a:rPr lang="en-US" cap="none" dirty="0"/>
              <a:t> guideline 2018 </a:t>
            </a:r>
          </a:p>
          <a:p>
            <a:pPr marL="0" indent="0">
              <a:buNone/>
            </a:pPr>
            <a:r>
              <a:rPr lang="en-US" cap="none" dirty="0"/>
              <a:t>A: CRP&gt; 1 mg/dl </a:t>
            </a:r>
          </a:p>
          <a:p>
            <a:pPr marL="0" indent="0">
              <a:buNone/>
            </a:pPr>
            <a:r>
              <a:rPr lang="en-US" cap="none" dirty="0"/>
              <a:t>B: </a:t>
            </a:r>
            <a:r>
              <a:rPr lang="en-US" cap="none" dirty="0" err="1"/>
              <a:t>tắc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: </a:t>
            </a:r>
            <a:br>
              <a:rPr lang="en-US" cap="none" dirty="0"/>
            </a:br>
            <a:r>
              <a:rPr lang="en-US" cap="none" dirty="0" err="1"/>
              <a:t>B1</a:t>
            </a:r>
            <a:r>
              <a:rPr lang="en-US" cap="none" dirty="0"/>
              <a:t>: bilirubin&gt; </a:t>
            </a:r>
            <a:r>
              <a:rPr lang="en-US" cap="none" dirty="0" err="1"/>
              <a:t>2mg</a:t>
            </a:r>
            <a:r>
              <a:rPr lang="en-US" cap="none" dirty="0"/>
              <a:t>%</a:t>
            </a:r>
            <a:br>
              <a:rPr lang="en-US" cap="none" dirty="0"/>
            </a:br>
            <a:r>
              <a:rPr lang="en-US" cap="none" dirty="0" err="1"/>
              <a:t>B2</a:t>
            </a:r>
            <a:r>
              <a:rPr lang="en-US" cap="none" dirty="0"/>
              <a:t>: AST, ALT, ALP, </a:t>
            </a:r>
            <a:r>
              <a:rPr lang="en-US" cap="none" dirty="0" err="1"/>
              <a:t>GGT</a:t>
            </a:r>
            <a:r>
              <a:rPr lang="en-US" cap="none" dirty="0"/>
              <a:t> </a:t>
            </a:r>
            <a:r>
              <a:rPr lang="en-US" cap="none" dirty="0" err="1"/>
              <a:t>đều</a:t>
            </a:r>
            <a:r>
              <a:rPr lang="en-US" cap="none" dirty="0"/>
              <a:t> </a:t>
            </a:r>
            <a:r>
              <a:rPr lang="en-US" cap="none" dirty="0" err="1"/>
              <a:t>tăng</a:t>
            </a:r>
            <a:r>
              <a:rPr lang="en-US" cap="none" dirty="0"/>
              <a:t> </a:t>
            </a:r>
            <a:r>
              <a:rPr lang="en-US" cap="none" dirty="0" err="1"/>
              <a:t>trên</a:t>
            </a:r>
            <a:r>
              <a:rPr lang="en-US" cap="none" dirty="0"/>
              <a:t> 1,5 </a:t>
            </a:r>
            <a:r>
              <a:rPr lang="en-US" cap="none" dirty="0" err="1"/>
              <a:t>lần</a:t>
            </a:r>
            <a:r>
              <a:rPr lang="en-US" cap="none" dirty="0"/>
              <a:t> </a:t>
            </a:r>
            <a:r>
              <a:rPr lang="en-US" cap="none" dirty="0" err="1"/>
              <a:t>giới</a:t>
            </a:r>
            <a:r>
              <a:rPr lang="en-US" cap="none" dirty="0"/>
              <a:t> </a:t>
            </a:r>
            <a:r>
              <a:rPr lang="en-US" cap="none" dirty="0" err="1"/>
              <a:t>hạn</a:t>
            </a:r>
            <a:r>
              <a:rPr lang="en-US" cap="none" dirty="0"/>
              <a:t> </a:t>
            </a:r>
            <a:r>
              <a:rPr lang="en-US" cap="none" dirty="0" err="1"/>
              <a:t>trên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C: </a:t>
            </a:r>
            <a:r>
              <a:rPr lang="en-US" cap="none" dirty="0" err="1"/>
              <a:t>chẩn</a:t>
            </a:r>
            <a:r>
              <a:rPr lang="en-US" cap="none" dirty="0"/>
              <a:t> </a:t>
            </a:r>
            <a:r>
              <a:rPr lang="en-US" cap="none" dirty="0" err="1"/>
              <a:t>đoán</a:t>
            </a:r>
            <a:r>
              <a:rPr lang="en-US" cap="none" dirty="0"/>
              <a:t> </a:t>
            </a:r>
            <a:r>
              <a:rPr lang="en-US" cap="none" dirty="0" err="1"/>
              <a:t>hình</a:t>
            </a:r>
            <a:r>
              <a:rPr lang="en-US" cap="none" dirty="0"/>
              <a:t> </a:t>
            </a:r>
            <a:r>
              <a:rPr lang="en-US" cap="none" dirty="0" err="1"/>
              <a:t>ảnh</a:t>
            </a:r>
            <a:br>
              <a:rPr lang="en-US" cap="none" dirty="0"/>
            </a:br>
            <a:r>
              <a:rPr lang="en-US" cap="none" dirty="0" err="1"/>
              <a:t>C1</a:t>
            </a:r>
            <a:r>
              <a:rPr lang="en-US" cap="none" dirty="0"/>
              <a:t>: </a:t>
            </a:r>
            <a:r>
              <a:rPr lang="en-US" cap="none" dirty="0" err="1"/>
              <a:t>dãn</a:t>
            </a:r>
            <a:r>
              <a:rPr lang="en-US" cap="none" dirty="0"/>
              <a:t>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trong</a:t>
            </a:r>
            <a:r>
              <a:rPr lang="en-US" cap="none" dirty="0"/>
              <a:t> </a:t>
            </a:r>
            <a:r>
              <a:rPr lang="en-US" cap="none" dirty="0" err="1"/>
              <a:t>và</a:t>
            </a:r>
            <a:r>
              <a:rPr lang="en-US" cap="none" dirty="0"/>
              <a:t> </a:t>
            </a:r>
            <a:r>
              <a:rPr lang="en-US" cap="none" dirty="0" err="1"/>
              <a:t>ngoài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br>
              <a:rPr lang="en-US" cap="none" dirty="0"/>
            </a:br>
            <a:r>
              <a:rPr lang="en-US" cap="none" dirty="0" err="1"/>
              <a:t>C2</a:t>
            </a:r>
            <a:r>
              <a:rPr lang="en-US" cap="none" dirty="0"/>
              <a:t>: </a:t>
            </a:r>
            <a:r>
              <a:rPr lang="en-US" cap="none" dirty="0" err="1"/>
              <a:t>thấy</a:t>
            </a:r>
            <a:r>
              <a:rPr lang="en-US" cap="none" dirty="0"/>
              <a:t> </a:t>
            </a:r>
            <a:r>
              <a:rPr lang="en-US" cap="none" dirty="0" err="1"/>
              <a:t>sỏi</a:t>
            </a:r>
            <a:r>
              <a:rPr lang="en-US" cap="none" dirty="0"/>
              <a:t> OMC </a:t>
            </a:r>
            <a:r>
              <a:rPr lang="en-US" cap="none" dirty="0" err="1"/>
              <a:t>và</a:t>
            </a:r>
            <a:r>
              <a:rPr lang="en-US" cap="none" dirty="0"/>
              <a:t>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err="1"/>
              <a:t>Về</a:t>
            </a:r>
            <a:r>
              <a:rPr lang="en-US" cap="none" dirty="0"/>
              <a:t> </a:t>
            </a:r>
            <a:r>
              <a:rPr lang="en-US" cap="none" dirty="0" err="1"/>
              <a:t>mức</a:t>
            </a:r>
            <a:r>
              <a:rPr lang="en-US" cap="none" dirty="0"/>
              <a:t> </a:t>
            </a:r>
            <a:r>
              <a:rPr lang="en-US" cap="none" dirty="0" err="1"/>
              <a:t>độ</a:t>
            </a:r>
            <a:r>
              <a:rPr lang="en-US" cap="none" dirty="0"/>
              <a:t>: </a:t>
            </a:r>
            <a:r>
              <a:rPr lang="en-US" cap="none" dirty="0" err="1"/>
              <a:t>nhẹ</a:t>
            </a:r>
            <a:r>
              <a:rPr lang="en-US" cap="none" dirty="0"/>
              <a:t> </a:t>
            </a:r>
            <a:r>
              <a:rPr lang="en-US" cap="none" dirty="0" err="1"/>
              <a:t>vì</a:t>
            </a:r>
            <a:r>
              <a:rPr lang="en-US" cap="none" dirty="0"/>
              <a:t> (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tiêu</a:t>
            </a:r>
            <a:r>
              <a:rPr lang="en-US" cap="none" dirty="0"/>
              <a:t> </a:t>
            </a:r>
            <a:r>
              <a:rPr lang="en-US" cap="none" dirty="0" err="1"/>
              <a:t>chuẩn</a:t>
            </a:r>
            <a:r>
              <a:rPr lang="en-US" cap="none" dirty="0"/>
              <a:t> </a:t>
            </a:r>
            <a:r>
              <a:rPr lang="en-US" cap="none" dirty="0" err="1"/>
              <a:t>nặng</a:t>
            </a:r>
            <a:r>
              <a:rPr lang="en-US" cap="none" dirty="0"/>
              <a:t>, </a:t>
            </a:r>
            <a:r>
              <a:rPr lang="en-US" cap="none" dirty="0" err="1"/>
              <a:t>chỉ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1 </a:t>
            </a:r>
            <a:r>
              <a:rPr lang="en-US" cap="none" dirty="0" err="1"/>
              <a:t>tiêu</a:t>
            </a:r>
            <a:r>
              <a:rPr lang="en-US" cap="none" dirty="0"/>
              <a:t> </a:t>
            </a:r>
            <a:r>
              <a:rPr lang="en-US" cap="none" dirty="0" err="1"/>
              <a:t>chuẩn</a:t>
            </a:r>
            <a:r>
              <a:rPr lang="en-US" cap="none" dirty="0"/>
              <a:t> </a:t>
            </a:r>
            <a:r>
              <a:rPr lang="en-US" cap="none" dirty="0" err="1"/>
              <a:t>trung</a:t>
            </a:r>
            <a:r>
              <a:rPr lang="en-US" cap="none" dirty="0"/>
              <a:t> </a:t>
            </a:r>
            <a:r>
              <a:rPr lang="en-US" cap="none" dirty="0" err="1"/>
              <a:t>bình</a:t>
            </a:r>
            <a:r>
              <a:rPr lang="en-US" cap="none" dirty="0"/>
              <a:t> (bilirubin&gt;</a:t>
            </a:r>
            <a:r>
              <a:rPr lang="en-US" cap="none" dirty="0" err="1"/>
              <a:t>5mg</a:t>
            </a:r>
            <a:r>
              <a:rPr lang="en-US" cap="none" dirty="0"/>
              <a:t>%))</a:t>
            </a:r>
          </a:p>
        </p:txBody>
      </p:sp>
    </p:spTree>
    <p:extLst>
      <p:ext uri="{BB962C8B-B14F-4D97-AF65-F5344CB8AC3E}">
        <p14:creationId xmlns:p14="http://schemas.microsoft.com/office/powerpoint/2010/main" val="74599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BCFB-C08F-45EC-B4AF-6758E712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B226-C63C-435A-BB93-F99AB06F81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 </a:t>
            </a:r>
            <a:r>
              <a:rPr lang="en-US" cap="none" dirty="0" err="1"/>
              <a:t>Viêm</a:t>
            </a:r>
            <a:r>
              <a:rPr lang="en-US" cap="none" dirty="0"/>
              <a:t>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mật cấp mức độ </a:t>
            </a:r>
            <a:r>
              <a:rPr lang="en-US" cap="none" dirty="0" err="1"/>
              <a:t>nhẹ</a:t>
            </a:r>
            <a:r>
              <a:rPr lang="en-US" cap="none" dirty="0"/>
              <a:t> </a:t>
            </a:r>
            <a:r>
              <a:rPr lang="en-US" cap="none" dirty="0" err="1"/>
              <a:t>theo</a:t>
            </a:r>
            <a:r>
              <a:rPr lang="en-US" cap="none" dirty="0"/>
              <a:t> </a:t>
            </a:r>
            <a:r>
              <a:rPr lang="vi-VN" cap="none" dirty="0"/>
              <a:t>TOKYO</a:t>
            </a:r>
            <a:r>
              <a:rPr lang="en-US" cap="none" dirty="0"/>
              <a:t> guideline 2018 </a:t>
            </a:r>
            <a:r>
              <a:rPr lang="vi-VN" cap="none" dirty="0"/>
              <a:t>do sỏi OMC-</a:t>
            </a:r>
            <a:r>
              <a:rPr lang="en-US" cap="none" dirty="0"/>
              <a:t>Sỏi </a:t>
            </a:r>
            <a:r>
              <a:rPr lang="en-US" cap="none" dirty="0" err="1"/>
              <a:t>túi</a:t>
            </a:r>
            <a:r>
              <a:rPr lang="en-US" cap="none" dirty="0"/>
              <a:t> mật- </a:t>
            </a:r>
            <a:r>
              <a:rPr lang="en-US" cap="none" dirty="0" err="1"/>
              <a:t>theo</a:t>
            </a:r>
            <a:r>
              <a:rPr lang="en-US" cap="none" dirty="0"/>
              <a:t> </a:t>
            </a:r>
            <a:r>
              <a:rPr lang="en-US" cap="none" dirty="0" err="1"/>
              <a:t>dõi</a:t>
            </a:r>
            <a:r>
              <a:rPr lang="en-US" cap="none" dirty="0"/>
              <a:t> NASH</a:t>
            </a:r>
          </a:p>
        </p:txBody>
      </p:sp>
    </p:spTree>
    <p:extLst>
      <p:ext uri="{BB962C8B-B14F-4D97-AF65-F5344CB8AC3E}">
        <p14:creationId xmlns:p14="http://schemas.microsoft.com/office/powerpoint/2010/main" val="267306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773F-B979-401C-B29D-AB7AEA1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57A3-921B-46A3-8253-A84121D6D7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cap="none" dirty="0" err="1"/>
              <a:t>Nội</a:t>
            </a:r>
            <a:r>
              <a:rPr lang="en-US" cap="none" dirty="0"/>
              <a:t> khoa: </a:t>
            </a:r>
          </a:p>
          <a:p>
            <a:pPr marL="0" indent="0">
              <a:buNone/>
            </a:pPr>
            <a:r>
              <a:rPr lang="en-US" cap="none" dirty="0" err="1"/>
              <a:t>Giảm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:</a:t>
            </a:r>
          </a:p>
          <a:p>
            <a:pPr marL="0" indent="0">
              <a:buNone/>
            </a:pPr>
            <a:r>
              <a:rPr lang="en-US" cap="none" dirty="0" err="1"/>
              <a:t>Kháng</a:t>
            </a:r>
            <a:r>
              <a:rPr lang="en-US" cap="none" dirty="0"/>
              <a:t> </a:t>
            </a:r>
            <a:r>
              <a:rPr lang="en-US" cap="none" dirty="0" err="1"/>
              <a:t>sinh</a:t>
            </a:r>
            <a:r>
              <a:rPr lang="en-US" cap="none" dirty="0"/>
              <a:t>: Ceftriaxone + Metronidazole</a:t>
            </a:r>
          </a:p>
          <a:p>
            <a:pPr marL="0" indent="0">
              <a:buNone/>
            </a:pPr>
            <a:r>
              <a:rPr lang="en-US" cap="none" dirty="0"/>
              <a:t>2) </a:t>
            </a:r>
            <a:r>
              <a:rPr lang="en-US" cap="none" dirty="0" err="1"/>
              <a:t>Ngoại</a:t>
            </a:r>
            <a:r>
              <a:rPr lang="en-US" cap="none" dirty="0"/>
              <a:t> khoa: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túi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biến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+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omc</a:t>
            </a:r>
            <a:r>
              <a:rPr lang="en-US" cap="none" dirty="0"/>
              <a:t> </a:t>
            </a:r>
            <a:r>
              <a:rPr lang="en-US" cap="none" dirty="0" err="1"/>
              <a:t>viêm</a:t>
            </a:r>
            <a:r>
              <a:rPr lang="en-US" cap="none" dirty="0"/>
              <a:t>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mức</a:t>
            </a:r>
            <a:r>
              <a:rPr lang="en-US" cap="none" dirty="0"/>
              <a:t> </a:t>
            </a:r>
            <a:r>
              <a:rPr lang="en-US" cap="none" dirty="0" err="1"/>
              <a:t>độ</a:t>
            </a:r>
            <a:r>
              <a:rPr lang="en-US" cap="none" dirty="0"/>
              <a:t> </a:t>
            </a:r>
            <a:r>
              <a:rPr lang="en-US" cap="none" dirty="0" err="1"/>
              <a:t>nhẹ</a:t>
            </a:r>
            <a:r>
              <a:rPr lang="en-US" cap="none" dirty="0"/>
              <a:t> =&gt; </a:t>
            </a:r>
            <a:r>
              <a:rPr lang="en-US" cap="none" dirty="0" err="1"/>
              <a:t>mổ</a:t>
            </a:r>
            <a:r>
              <a:rPr lang="en-US" cap="none" dirty="0"/>
              <a:t> </a:t>
            </a:r>
            <a:r>
              <a:rPr lang="en-US" cap="none" dirty="0" err="1"/>
              <a:t>ch</a:t>
            </a:r>
            <a:r>
              <a:rPr lang="vi-VN" cap="none" dirty="0"/>
              <a:t>ư</a:t>
            </a:r>
            <a:r>
              <a:rPr lang="en-US" cap="none" dirty="0" err="1"/>
              <a:t>ơng</a:t>
            </a:r>
            <a:r>
              <a:rPr lang="en-US" cap="none" dirty="0"/>
              <a:t> </a:t>
            </a:r>
            <a:r>
              <a:rPr lang="en-US" cap="none" dirty="0" err="1"/>
              <a:t>trình</a:t>
            </a:r>
            <a:endParaRPr lang="en-US" cap="none" dirty="0"/>
          </a:p>
          <a:p>
            <a:pPr marL="0" indent="0">
              <a:buNone/>
            </a:pPr>
            <a:r>
              <a:rPr lang="vi-VN" b="0" i="0" cap="none" dirty="0">
                <a:effectLst/>
                <a:latin typeface="+mj-lt"/>
              </a:rPr>
              <a:t>PT nội soi cắt túi mật + mở OMC lấy sỏi ± dẫn </a:t>
            </a:r>
            <a:r>
              <a:rPr lang="vi-VN" b="0" i="0" cap="none">
                <a:effectLst/>
                <a:latin typeface="+mj-lt"/>
              </a:rPr>
              <a:t>lưu Kehr</a:t>
            </a:r>
            <a:endParaRPr lang="en-US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84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1791-6E9D-4B57-B050-C420ED71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A1AB-13D2-48FC-851E-ACE8461E77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err="1"/>
              <a:t>Đau</a:t>
            </a:r>
            <a:r>
              <a:rPr lang="en-US" sz="2800" cap="none" dirty="0"/>
              <a:t> </a:t>
            </a:r>
            <a:r>
              <a:rPr lang="en-US" sz="2800" cap="none" dirty="0" err="1"/>
              <a:t>thượng</a:t>
            </a:r>
            <a:r>
              <a:rPr lang="en-US" sz="2800" cap="none" dirty="0"/>
              <a:t> </a:t>
            </a:r>
            <a:r>
              <a:rPr lang="en-US" sz="2800" cap="none" dirty="0" err="1"/>
              <a:t>vị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9257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A63C-13A9-4D63-9B11-4033E6AA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8744-1813-4EE3-8301-500047B70B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/>
              <a:t>Cách</a:t>
            </a:r>
            <a:r>
              <a:rPr lang="en-US" cap="none" dirty="0"/>
              <a:t> </a:t>
            </a:r>
            <a:r>
              <a:rPr lang="en-US" cap="none" dirty="0" err="1"/>
              <a:t>nhập</a:t>
            </a:r>
            <a:r>
              <a:rPr lang="en-US" cap="none" dirty="0"/>
              <a:t> </a:t>
            </a:r>
            <a:r>
              <a:rPr lang="en-US" cap="none" dirty="0" err="1"/>
              <a:t>viện</a:t>
            </a:r>
            <a:r>
              <a:rPr lang="en-US" cap="none" dirty="0"/>
              <a:t> 2 </a:t>
            </a:r>
            <a:r>
              <a:rPr lang="en-US" cap="none" dirty="0" err="1"/>
              <a:t>tuần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đột</a:t>
            </a:r>
            <a:r>
              <a:rPr lang="en-US" cap="none" dirty="0"/>
              <a:t> </a:t>
            </a:r>
            <a:r>
              <a:rPr lang="en-US" cap="none" dirty="0" err="1"/>
              <a:t>ngột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âm</a:t>
            </a:r>
            <a:r>
              <a:rPr lang="en-US" cap="none" dirty="0"/>
              <a:t> ỉ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rõ</a:t>
            </a:r>
            <a:r>
              <a:rPr lang="en-US" cap="none" dirty="0"/>
              <a:t> </a:t>
            </a:r>
            <a:r>
              <a:rPr lang="en-US" cap="none" dirty="0" err="1"/>
              <a:t>yếu</a:t>
            </a:r>
            <a:r>
              <a:rPr lang="en-US" cap="none" dirty="0"/>
              <a:t> </a:t>
            </a:r>
            <a:r>
              <a:rPr lang="en-US" cap="none" dirty="0" err="1"/>
              <a:t>tố</a:t>
            </a:r>
            <a:r>
              <a:rPr lang="en-US" cap="none" dirty="0"/>
              <a:t> </a:t>
            </a:r>
            <a:r>
              <a:rPr lang="en-US" cap="none" dirty="0" err="1"/>
              <a:t>khởi</a:t>
            </a:r>
            <a:r>
              <a:rPr lang="en-US" cap="none" dirty="0"/>
              <a:t> </a:t>
            </a:r>
            <a:r>
              <a:rPr lang="en-US" cap="none" dirty="0" err="1"/>
              <a:t>phát</a:t>
            </a:r>
            <a:r>
              <a:rPr lang="en-US" cap="none" dirty="0"/>
              <a:t>,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liên</a:t>
            </a:r>
            <a:r>
              <a:rPr lang="en-US" cap="none" dirty="0"/>
              <a:t> </a:t>
            </a:r>
            <a:r>
              <a:rPr lang="en-US" cap="none" dirty="0" err="1"/>
              <a:t>tục</a:t>
            </a:r>
            <a:r>
              <a:rPr lang="en-US" cap="none" dirty="0"/>
              <a:t> c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độ 5/10, </a:t>
            </a:r>
            <a:r>
              <a:rPr lang="en-US" cap="none" dirty="0" err="1"/>
              <a:t>không</a:t>
            </a:r>
            <a:r>
              <a:rPr lang="en-US" cap="none" dirty="0"/>
              <a:t> lan, đau </a:t>
            </a:r>
            <a:r>
              <a:rPr lang="en-US" cap="none" dirty="0" err="1"/>
              <a:t>tăng</a:t>
            </a:r>
            <a:r>
              <a:rPr lang="en-US" cap="none" dirty="0"/>
              <a:t> về chiều tối, </a:t>
            </a:r>
            <a:r>
              <a:rPr lang="en-US" cap="none" dirty="0" err="1"/>
              <a:t>kèm</a:t>
            </a:r>
            <a:r>
              <a:rPr lang="en-US" cap="none" dirty="0"/>
              <a:t> </a:t>
            </a:r>
            <a:r>
              <a:rPr lang="en-US" cap="none" dirty="0" err="1"/>
              <a:t>chán</a:t>
            </a:r>
            <a:r>
              <a:rPr lang="en-US" cap="none" dirty="0"/>
              <a:t> ăn,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buồn</a:t>
            </a:r>
            <a:r>
              <a:rPr lang="en-US" cap="none" dirty="0"/>
              <a:t> </a:t>
            </a:r>
            <a:r>
              <a:rPr lang="en-US" cap="none" dirty="0" err="1"/>
              <a:t>nôn-nôn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sốt</a:t>
            </a:r>
            <a:endParaRPr lang="vi-VN" cap="none" dirty="0"/>
          </a:p>
          <a:p>
            <a:r>
              <a:rPr lang="vi-VN" cap="none" dirty="0"/>
              <a:t>Sau </a:t>
            </a:r>
            <a:r>
              <a:rPr lang="en-US" cap="none" dirty="0"/>
              <a:t>2 </a:t>
            </a:r>
            <a:r>
              <a:rPr lang="en-US" cap="none" dirty="0" err="1"/>
              <a:t>ngày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vi-VN" cap="none" dirty="0"/>
              <a:t> vẫn còn đau với tính chất như cũ, kèm xuất hiện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vàng</a:t>
            </a:r>
            <a:r>
              <a:rPr lang="en-US" cap="none" dirty="0"/>
              <a:t> mắt, tiểu </a:t>
            </a:r>
            <a:r>
              <a:rPr lang="en-US" cap="none" dirty="0" err="1"/>
              <a:t>vàng</a:t>
            </a:r>
            <a:r>
              <a:rPr lang="en-US" cap="none" dirty="0"/>
              <a:t> sậm, </a:t>
            </a:r>
            <a:r>
              <a:rPr lang="en-US" cap="none" dirty="0" err="1"/>
              <a:t>phân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</a:t>
            </a:r>
            <a:r>
              <a:rPr lang="en-US" cap="none" dirty="0" err="1"/>
              <a:t>khuôn</a:t>
            </a:r>
            <a:r>
              <a:rPr lang="vi-VN" cap="none" dirty="0"/>
              <a:t>, không ngứa</a:t>
            </a:r>
            <a:r>
              <a:rPr lang="en-US" cap="none" dirty="0"/>
              <a:t>=&gt; </a:t>
            </a:r>
            <a:r>
              <a:rPr lang="en-US" cap="none" dirty="0" err="1"/>
              <a:t>nhập</a:t>
            </a:r>
            <a:r>
              <a:rPr lang="en-US" cap="none" dirty="0"/>
              <a:t> viện </a:t>
            </a:r>
            <a:r>
              <a:rPr lang="en-US" cap="none" dirty="0" err="1"/>
              <a:t>bệnh</a:t>
            </a:r>
            <a:r>
              <a:rPr lang="en-US" cap="none" dirty="0"/>
              <a:t> viện </a:t>
            </a:r>
            <a:r>
              <a:rPr lang="en-US" cap="none" dirty="0" err="1"/>
              <a:t>tỉnh</a:t>
            </a:r>
            <a:r>
              <a:rPr lang="en-US" cap="none" dirty="0"/>
              <a:t> Bến Tre đ</a:t>
            </a:r>
            <a:r>
              <a:rPr lang="vi-VN" cap="none" dirty="0"/>
              <a:t>ư</a:t>
            </a:r>
            <a:r>
              <a:rPr lang="en-US" cap="none" dirty="0" err="1"/>
              <a:t>ợc</a:t>
            </a:r>
            <a:r>
              <a:rPr lang="en-US" cap="none" dirty="0"/>
              <a:t> </a:t>
            </a:r>
            <a:r>
              <a:rPr lang="en-US" cap="none" dirty="0" err="1"/>
              <a:t>chẩn</a:t>
            </a:r>
            <a:r>
              <a:rPr lang="en-US" cap="none" dirty="0"/>
              <a:t> </a:t>
            </a:r>
            <a:r>
              <a:rPr lang="en-US" cap="none" dirty="0" err="1"/>
              <a:t>đoán</a:t>
            </a:r>
            <a:r>
              <a:rPr lang="en-US" cap="none" dirty="0"/>
              <a:t> </a:t>
            </a:r>
            <a:r>
              <a:rPr lang="en-US" cap="none" dirty="0" err="1"/>
              <a:t>sỏi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 </a:t>
            </a:r>
            <a:r>
              <a:rPr lang="en-US" cap="none" dirty="0" err="1"/>
              <a:t>điều</a:t>
            </a:r>
            <a:r>
              <a:rPr lang="en-US" cap="none" dirty="0"/>
              <a:t> </a:t>
            </a:r>
            <a:r>
              <a:rPr lang="en-US" cap="none" dirty="0" err="1"/>
              <a:t>trị</a:t>
            </a:r>
            <a:r>
              <a:rPr lang="en-US" cap="none" dirty="0"/>
              <a:t> </a:t>
            </a:r>
            <a:r>
              <a:rPr lang="en-US" cap="none" dirty="0" err="1"/>
              <a:t>nội</a:t>
            </a:r>
            <a:r>
              <a:rPr lang="en-US" cap="none" dirty="0"/>
              <a:t> khoa (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rõ</a:t>
            </a:r>
            <a:r>
              <a:rPr lang="en-US" cap="none" dirty="0"/>
              <a:t> </a:t>
            </a:r>
            <a:r>
              <a:rPr lang="en-US" cap="none" dirty="0" err="1"/>
              <a:t>loại</a:t>
            </a:r>
            <a:r>
              <a:rPr lang="en-US" cap="none" dirty="0"/>
              <a:t>). Sau 3 </a:t>
            </a:r>
            <a:r>
              <a:rPr lang="en-US" cap="none" dirty="0" err="1"/>
              <a:t>ngày</a:t>
            </a:r>
            <a:r>
              <a:rPr lang="en-US" cap="none" dirty="0"/>
              <a:t> </a:t>
            </a:r>
            <a:r>
              <a:rPr lang="en-US" cap="none" dirty="0" err="1"/>
              <a:t>xuất</a:t>
            </a:r>
            <a:r>
              <a:rPr lang="en-US" cap="none" dirty="0"/>
              <a:t> </a:t>
            </a:r>
            <a:r>
              <a:rPr lang="en-US" cap="none" dirty="0" err="1"/>
              <a:t>viện</a:t>
            </a:r>
            <a:r>
              <a:rPr lang="en-US" cap="none" dirty="0"/>
              <a:t> </a:t>
            </a:r>
            <a:r>
              <a:rPr lang="en-US" cap="none" dirty="0" err="1"/>
              <a:t>hết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bụng</a:t>
            </a:r>
            <a:r>
              <a:rPr lang="en-US" cap="none" dirty="0"/>
              <a:t> </a:t>
            </a:r>
            <a:r>
              <a:rPr lang="en-US" cap="none" dirty="0" err="1"/>
              <a:t>hết</a:t>
            </a:r>
            <a:r>
              <a:rPr lang="en-US" cap="none" dirty="0"/>
              <a:t> </a:t>
            </a:r>
            <a:r>
              <a:rPr lang="en-US" cap="none" dirty="0" err="1"/>
              <a:t>vàng</a:t>
            </a:r>
            <a:r>
              <a:rPr lang="en-US" cap="none" dirty="0"/>
              <a:t> da </a:t>
            </a:r>
            <a:r>
              <a:rPr lang="en-US" cap="none" dirty="0" err="1"/>
              <a:t>vàng</a:t>
            </a:r>
            <a:r>
              <a:rPr lang="en-US" cap="none" dirty="0"/>
              <a:t> </a:t>
            </a:r>
            <a:r>
              <a:rPr lang="en-US" cap="none" dirty="0" err="1"/>
              <a:t>mắt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0816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0535-AFCC-47EA-9557-DB022AD9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1322-9241-4F5F-BC7B-AFAEF3CAB1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500" cap="none" dirty="0" err="1"/>
              <a:t>Cách</a:t>
            </a:r>
            <a:r>
              <a:rPr lang="en-US" sz="4500" cap="none" dirty="0"/>
              <a:t> </a:t>
            </a:r>
            <a:r>
              <a:rPr lang="en-US" sz="4500" cap="none" dirty="0" err="1"/>
              <a:t>nv</a:t>
            </a:r>
            <a:r>
              <a:rPr lang="en-US" sz="4500" cap="none" dirty="0"/>
              <a:t> 4 </a:t>
            </a:r>
            <a:r>
              <a:rPr lang="en-US" sz="4500" cap="none" dirty="0" err="1"/>
              <a:t>ngày</a:t>
            </a:r>
            <a:r>
              <a:rPr lang="en-US" sz="4500" cap="none" dirty="0"/>
              <a:t>, </a:t>
            </a:r>
            <a:r>
              <a:rPr lang="en-US" sz="4500" cap="none" dirty="0" err="1"/>
              <a:t>bệnh</a:t>
            </a:r>
            <a:r>
              <a:rPr lang="en-US" sz="4500" cap="none" dirty="0"/>
              <a:t> </a:t>
            </a:r>
            <a:r>
              <a:rPr lang="en-US" sz="4500" cap="none" dirty="0" err="1"/>
              <a:t>nhân</a:t>
            </a:r>
            <a:r>
              <a:rPr lang="en-US" sz="4500" cap="none" dirty="0"/>
              <a:t> </a:t>
            </a:r>
            <a:r>
              <a:rPr lang="en-US" sz="4500" cap="none" dirty="0" err="1"/>
              <a:t>đột</a:t>
            </a:r>
            <a:r>
              <a:rPr lang="en-US" sz="4500" cap="none" dirty="0"/>
              <a:t> </a:t>
            </a:r>
            <a:r>
              <a:rPr lang="en-US" sz="4500" cap="none" dirty="0" err="1"/>
              <a:t>ngột</a:t>
            </a:r>
            <a:r>
              <a:rPr lang="en-US" sz="4500" cap="none" dirty="0"/>
              <a:t> </a:t>
            </a:r>
            <a:r>
              <a:rPr lang="en-US" sz="4500" cap="none" dirty="0" err="1"/>
              <a:t>đau</a:t>
            </a:r>
            <a:r>
              <a:rPr lang="en-US" sz="4500" cap="none" dirty="0"/>
              <a:t> </a:t>
            </a:r>
            <a:r>
              <a:rPr lang="en-US" sz="4500" cap="none" dirty="0" err="1"/>
              <a:t>thượng</a:t>
            </a:r>
            <a:r>
              <a:rPr lang="en-US" sz="4500" cap="none" dirty="0"/>
              <a:t> </a:t>
            </a:r>
            <a:r>
              <a:rPr lang="en-US" sz="4500" cap="none" dirty="0" err="1"/>
              <a:t>vị</a:t>
            </a:r>
            <a:r>
              <a:rPr lang="en-US" sz="4500" cap="none" dirty="0"/>
              <a:t>, </a:t>
            </a:r>
            <a:r>
              <a:rPr lang="en-US" sz="4500" cap="none" dirty="0" err="1"/>
              <a:t>với</a:t>
            </a:r>
            <a:r>
              <a:rPr lang="en-US" sz="4500" cap="none" dirty="0"/>
              <a:t> </a:t>
            </a:r>
            <a:r>
              <a:rPr lang="en-US" sz="4500" cap="none" dirty="0" err="1"/>
              <a:t>tính</a:t>
            </a:r>
            <a:r>
              <a:rPr lang="en-US" sz="4500" cap="none" dirty="0"/>
              <a:t> </a:t>
            </a:r>
            <a:r>
              <a:rPr lang="en-US" sz="4500" cap="none" dirty="0" err="1"/>
              <a:t>chất</a:t>
            </a:r>
            <a:r>
              <a:rPr lang="en-US" sz="4500" cap="none" dirty="0"/>
              <a:t> t</a:t>
            </a:r>
            <a:r>
              <a:rPr lang="vi-VN" sz="4500" cap="none" dirty="0"/>
              <a:t>ư</a:t>
            </a:r>
            <a:r>
              <a:rPr lang="en-US" sz="4500" cap="none" dirty="0" err="1"/>
              <a:t>ơng</a:t>
            </a:r>
            <a:r>
              <a:rPr lang="en-US" sz="4500" cap="none" dirty="0"/>
              <a:t> tự, </a:t>
            </a:r>
            <a:r>
              <a:rPr lang="en-US" sz="4500" cap="none" dirty="0" err="1"/>
              <a:t>sau</a:t>
            </a:r>
            <a:r>
              <a:rPr lang="en-US" sz="4500" cap="none" dirty="0"/>
              <a:t> 1 </a:t>
            </a:r>
            <a:r>
              <a:rPr lang="en-US" sz="4500" cap="none" dirty="0" err="1"/>
              <a:t>ngày</a:t>
            </a:r>
            <a:r>
              <a:rPr lang="en-US" sz="4500" cap="none" dirty="0"/>
              <a:t> </a:t>
            </a:r>
            <a:r>
              <a:rPr lang="en-US" sz="4500" cap="none" dirty="0" err="1"/>
              <a:t>bệnh</a:t>
            </a:r>
            <a:r>
              <a:rPr lang="en-US" sz="4500" cap="none" dirty="0"/>
              <a:t> </a:t>
            </a:r>
            <a:r>
              <a:rPr lang="en-US" sz="4500" cap="none" dirty="0" err="1"/>
              <a:t>nhân</a:t>
            </a:r>
            <a:r>
              <a:rPr lang="en-US" sz="4500" cap="none" dirty="0"/>
              <a:t> </a:t>
            </a:r>
            <a:r>
              <a:rPr lang="en-US" sz="4500" cap="none" dirty="0" err="1"/>
              <a:t>thấy</a:t>
            </a:r>
            <a:r>
              <a:rPr lang="en-US" sz="4500" cap="none" dirty="0"/>
              <a:t> </a:t>
            </a:r>
            <a:r>
              <a:rPr lang="en-US" sz="4500" cap="none" dirty="0" err="1"/>
              <a:t>vàng</a:t>
            </a:r>
            <a:r>
              <a:rPr lang="en-US" sz="4500" cap="none" dirty="0"/>
              <a:t> da </a:t>
            </a:r>
            <a:r>
              <a:rPr lang="en-US" sz="4500" cap="none" dirty="0" err="1"/>
              <a:t>vàng</a:t>
            </a:r>
            <a:r>
              <a:rPr lang="en-US" sz="4500" cap="none" dirty="0"/>
              <a:t> mắt, tiểu </a:t>
            </a:r>
            <a:r>
              <a:rPr lang="en-US" sz="4500" cap="none" dirty="0" err="1"/>
              <a:t>vàng</a:t>
            </a:r>
            <a:r>
              <a:rPr lang="en-US" sz="4500" cap="none" dirty="0"/>
              <a:t> sậm, </a:t>
            </a:r>
            <a:r>
              <a:rPr lang="en-US" sz="4500" cap="none" dirty="0" err="1"/>
              <a:t>không</a:t>
            </a:r>
            <a:r>
              <a:rPr lang="en-US" sz="4500" cap="none" dirty="0"/>
              <a:t> đi </a:t>
            </a:r>
            <a:r>
              <a:rPr lang="en-US" sz="4500" cap="none" dirty="0" err="1"/>
              <a:t>tiêu</a:t>
            </a:r>
            <a:r>
              <a:rPr lang="vi-VN" sz="4500" cap="none" dirty="0"/>
              <a:t>, không ngứa</a:t>
            </a:r>
            <a:r>
              <a:rPr lang="en-US" sz="4500" cap="none" dirty="0"/>
              <a:t>.</a:t>
            </a:r>
          </a:p>
          <a:p>
            <a:r>
              <a:rPr lang="en-US" sz="4500" cap="none" dirty="0" err="1"/>
              <a:t>Ngày</a:t>
            </a:r>
            <a:r>
              <a:rPr lang="en-US" sz="4500" cap="none" dirty="0"/>
              <a:t> </a:t>
            </a:r>
            <a:r>
              <a:rPr lang="en-US" sz="4500" cap="none" dirty="0" err="1"/>
              <a:t>nhập</a:t>
            </a:r>
            <a:r>
              <a:rPr lang="en-US" sz="4500" cap="none" dirty="0"/>
              <a:t> viện: </a:t>
            </a:r>
            <a:r>
              <a:rPr lang="en-US" sz="4500" cap="none" dirty="0" err="1"/>
              <a:t>bệnh</a:t>
            </a:r>
            <a:r>
              <a:rPr lang="en-US" sz="4500" cap="none" dirty="0"/>
              <a:t> </a:t>
            </a:r>
            <a:r>
              <a:rPr lang="en-US" sz="4500" cap="none" dirty="0" err="1"/>
              <a:t>nhân</a:t>
            </a:r>
            <a:r>
              <a:rPr lang="en-US" sz="4500" cap="none" dirty="0"/>
              <a:t> đau</a:t>
            </a:r>
            <a:r>
              <a:rPr lang="vi-VN" sz="4500" cap="none" dirty="0"/>
              <a:t> thượng vị </a:t>
            </a:r>
            <a:r>
              <a:rPr lang="en-US" sz="4500" cap="none" dirty="0" err="1"/>
              <a:t>quặn</a:t>
            </a:r>
            <a:r>
              <a:rPr lang="en-US" sz="4500" cap="none" dirty="0"/>
              <a:t> cơn trên nền </a:t>
            </a:r>
            <a:r>
              <a:rPr lang="en-US" sz="4500" cap="none" dirty="0" err="1"/>
              <a:t>âm</a:t>
            </a:r>
            <a:r>
              <a:rPr lang="en-US" sz="4500" cap="none" dirty="0"/>
              <a:t> ỉ, c</a:t>
            </a:r>
            <a:r>
              <a:rPr lang="vi-VN" sz="4500" cap="none" dirty="0"/>
              <a:t>ư</a:t>
            </a:r>
            <a:r>
              <a:rPr lang="en-US" sz="4500" cap="none" dirty="0" err="1"/>
              <a:t>ờng</a:t>
            </a:r>
            <a:r>
              <a:rPr lang="en-US" sz="4500" cap="none" dirty="0"/>
              <a:t> </a:t>
            </a:r>
            <a:r>
              <a:rPr lang="en-US" sz="4500" cap="none" dirty="0" err="1"/>
              <a:t>độ</a:t>
            </a:r>
            <a:r>
              <a:rPr lang="en-US" sz="4500" cap="none" dirty="0"/>
              <a:t> </a:t>
            </a:r>
            <a:r>
              <a:rPr lang="en-US" sz="4500" cap="none" dirty="0" err="1"/>
              <a:t>đau</a:t>
            </a:r>
            <a:r>
              <a:rPr lang="en-US" sz="4500" cap="none" dirty="0"/>
              <a:t> 7/10, </a:t>
            </a:r>
            <a:r>
              <a:rPr lang="en-US" sz="4500" cap="none" dirty="0" err="1"/>
              <a:t>các</a:t>
            </a:r>
            <a:r>
              <a:rPr lang="en-US" sz="4500" cap="none" dirty="0"/>
              <a:t> </a:t>
            </a:r>
            <a:r>
              <a:rPr lang="en-US" sz="4500" cap="none" dirty="0" err="1"/>
              <a:t>tính</a:t>
            </a:r>
            <a:r>
              <a:rPr lang="en-US" sz="4500" cap="none" dirty="0"/>
              <a:t> </a:t>
            </a:r>
            <a:r>
              <a:rPr lang="en-US" sz="4500" cap="none" dirty="0" err="1"/>
              <a:t>chất</a:t>
            </a:r>
            <a:r>
              <a:rPr lang="en-US" sz="4500" cap="none" dirty="0"/>
              <a:t> </a:t>
            </a:r>
            <a:r>
              <a:rPr lang="en-US" sz="4500" cap="none" dirty="0" err="1"/>
              <a:t>khác</a:t>
            </a:r>
            <a:r>
              <a:rPr lang="en-US" sz="4500" cap="none" dirty="0"/>
              <a:t> t</a:t>
            </a:r>
            <a:r>
              <a:rPr lang="vi-VN" sz="4500" cap="none" dirty="0"/>
              <a:t>ư</a:t>
            </a:r>
            <a:r>
              <a:rPr lang="en-US" sz="4500" cap="none" dirty="0" err="1"/>
              <a:t>ơng</a:t>
            </a:r>
            <a:r>
              <a:rPr lang="en-US" sz="4500" cap="none" dirty="0"/>
              <a:t> tự</a:t>
            </a:r>
            <a:r>
              <a:rPr lang="vi-VN" sz="4500" cap="none" dirty="0"/>
              <a:t>, kèm vàng da vàng mắt như cũ</a:t>
            </a:r>
            <a:r>
              <a:rPr lang="en-US" sz="4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viện BV ĐHYD</a:t>
            </a:r>
          </a:p>
          <a:p>
            <a:r>
              <a:rPr lang="en-US" sz="4500" cap="none" dirty="0"/>
              <a:t>Trong </a:t>
            </a:r>
            <a:r>
              <a:rPr lang="en-US" sz="4500" cap="none" dirty="0" err="1"/>
              <a:t>quá</a:t>
            </a:r>
            <a:r>
              <a:rPr lang="en-US" sz="4500" cap="none" dirty="0"/>
              <a:t> </a:t>
            </a:r>
            <a:r>
              <a:rPr lang="en-US" sz="4500" cap="none" dirty="0" err="1"/>
              <a:t>trình</a:t>
            </a:r>
            <a:r>
              <a:rPr lang="en-US" sz="4500" cap="none" dirty="0"/>
              <a:t> </a:t>
            </a:r>
            <a:r>
              <a:rPr lang="en-US" sz="4500" cap="none" dirty="0" err="1"/>
              <a:t>bệnh</a:t>
            </a:r>
            <a:r>
              <a:rPr lang="en-US" sz="4500" cap="none" dirty="0"/>
              <a:t>, </a:t>
            </a:r>
            <a:r>
              <a:rPr lang="en-US" sz="4500" cap="none" dirty="0" err="1"/>
              <a:t>bệnh</a:t>
            </a:r>
            <a:r>
              <a:rPr lang="en-US" sz="4500" cap="none" dirty="0"/>
              <a:t> </a:t>
            </a:r>
            <a:r>
              <a:rPr lang="en-US" sz="4500" cap="none" dirty="0" err="1"/>
              <a:t>nhân</a:t>
            </a:r>
            <a:r>
              <a:rPr lang="en-US" sz="4500" cap="none" dirty="0"/>
              <a:t> </a:t>
            </a:r>
            <a:r>
              <a:rPr lang="en-US" sz="4500" cap="none" dirty="0" err="1"/>
              <a:t>không</a:t>
            </a:r>
            <a:r>
              <a:rPr lang="en-US" sz="4500" cap="none" dirty="0"/>
              <a:t> sốt, </a:t>
            </a:r>
            <a:r>
              <a:rPr lang="en-US" sz="4500" cap="none" dirty="0" err="1"/>
              <a:t>không</a:t>
            </a:r>
            <a:r>
              <a:rPr lang="en-US" sz="4500" cap="none" dirty="0"/>
              <a:t> </a:t>
            </a:r>
            <a:r>
              <a:rPr lang="en-US" sz="4500" cap="none" dirty="0" err="1"/>
              <a:t>ngứa</a:t>
            </a:r>
            <a:r>
              <a:rPr lang="en-US" sz="4500" cap="none" dirty="0"/>
              <a:t> da, </a:t>
            </a:r>
            <a:r>
              <a:rPr lang="en-US" sz="4500" cap="none" dirty="0" err="1"/>
              <a:t>không</a:t>
            </a:r>
            <a:r>
              <a:rPr lang="en-US" sz="4500" cap="none" dirty="0"/>
              <a:t> </a:t>
            </a:r>
            <a:r>
              <a:rPr lang="en-US" sz="4500" cap="none" dirty="0" err="1"/>
              <a:t>khó</a:t>
            </a:r>
            <a:r>
              <a:rPr lang="en-US" sz="4500" cap="none" dirty="0"/>
              <a:t> </a:t>
            </a:r>
            <a:r>
              <a:rPr lang="en-US" sz="4500" cap="none" dirty="0" err="1"/>
              <a:t>thở</a:t>
            </a:r>
            <a:r>
              <a:rPr lang="en-US" sz="4500" cap="none" dirty="0"/>
              <a:t>, </a:t>
            </a:r>
            <a:r>
              <a:rPr lang="en-US" sz="4500" cap="none" dirty="0" err="1"/>
              <a:t>không</a:t>
            </a:r>
            <a:r>
              <a:rPr lang="en-US" sz="4500" cap="none" dirty="0"/>
              <a:t> đau </a:t>
            </a:r>
            <a:r>
              <a:rPr lang="en-US" sz="4500" cap="none" dirty="0" err="1"/>
              <a:t>ngực</a:t>
            </a:r>
            <a:r>
              <a:rPr lang="en-US" sz="4500" cap="none" dirty="0"/>
              <a:t>, </a:t>
            </a:r>
            <a:r>
              <a:rPr lang="en-US" sz="4500" cap="none" dirty="0" err="1"/>
              <a:t>không</a:t>
            </a:r>
            <a:r>
              <a:rPr lang="en-US" sz="4500" cap="none" dirty="0"/>
              <a:t> </a:t>
            </a:r>
            <a:r>
              <a:rPr lang="en-US" sz="4500" cap="none" dirty="0" err="1"/>
              <a:t>buồn</a:t>
            </a:r>
            <a:r>
              <a:rPr lang="en-US" sz="4500" cap="none" dirty="0"/>
              <a:t> </a:t>
            </a:r>
            <a:r>
              <a:rPr lang="en-US" sz="4500" cap="none" dirty="0" err="1"/>
              <a:t>nôn</a:t>
            </a:r>
            <a:r>
              <a:rPr lang="en-US" sz="4500" cap="none" dirty="0"/>
              <a:t>, </a:t>
            </a:r>
            <a:r>
              <a:rPr lang="en-US" sz="4500" cap="none" dirty="0" err="1"/>
              <a:t>không</a:t>
            </a:r>
            <a:r>
              <a:rPr lang="en-US" sz="4500" cap="none" dirty="0"/>
              <a:t> </a:t>
            </a:r>
            <a:r>
              <a:rPr lang="en-US" sz="4500" cap="none" dirty="0" err="1"/>
              <a:t>nôn</a:t>
            </a:r>
            <a:r>
              <a:rPr lang="en-US" sz="4500" cap="none" dirty="0"/>
              <a:t>,</a:t>
            </a:r>
            <a:r>
              <a:rPr lang="vi-VN" sz="4500" cap="none" dirty="0"/>
              <a:t> không ợ hơi, không ợ chua, không chướng bụng, </a:t>
            </a:r>
            <a:r>
              <a:rPr lang="en-US" sz="4500" cap="none" dirty="0"/>
              <a:t>chưa đi </a:t>
            </a:r>
            <a:r>
              <a:rPr lang="en-US" sz="4500" cap="none" dirty="0" err="1"/>
              <a:t>tiêu</a:t>
            </a:r>
            <a:r>
              <a:rPr lang="en-US" sz="4500" cap="none" dirty="0"/>
              <a:t> 5 </a:t>
            </a:r>
            <a:r>
              <a:rPr lang="en-US" sz="4500" cap="none" dirty="0" err="1"/>
              <a:t>ngày</a:t>
            </a:r>
            <a:r>
              <a:rPr lang="en-US" sz="4500" cap="none" dirty="0"/>
              <a:t>, </a:t>
            </a:r>
            <a:r>
              <a:rPr lang="en-US" sz="4500" cap="none" dirty="0" err="1"/>
              <a:t>trung</a:t>
            </a:r>
            <a:r>
              <a:rPr lang="en-US" sz="4500" cap="none" dirty="0"/>
              <a:t> tiện đ</a:t>
            </a:r>
            <a:r>
              <a:rPr lang="vi-VN" sz="4500" cap="none" dirty="0"/>
              <a:t>ư</a:t>
            </a:r>
            <a:r>
              <a:rPr lang="en-US" sz="4500" cap="none" dirty="0" err="1"/>
              <a:t>ợc</a:t>
            </a:r>
            <a:r>
              <a:rPr lang="en-US" sz="4500" cap="none" dirty="0"/>
              <a:t>, </a:t>
            </a:r>
            <a:r>
              <a:rPr lang="en-US" sz="4500" cap="none" dirty="0" err="1"/>
              <a:t>sụt</a:t>
            </a:r>
            <a:r>
              <a:rPr lang="en-US" sz="4500" cap="none" dirty="0"/>
              <a:t> 6kg/2w.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A34-1199-407A-A1DF-606BD0BA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5A53-9176-4499-8758-2AF29A1A26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1158"/>
            <a:ext cx="10363826" cy="3950042"/>
          </a:xfrm>
        </p:spPr>
        <p:txBody>
          <a:bodyPr/>
          <a:lstStyle/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106l/p	HA: 120/80mmhg	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36,8oc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l/p	spo2: 99%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thượng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3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4BC7-DDBD-40AA-985E-F24EDA57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37DF-B152-42CB-A75D-1404C19544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7822"/>
            <a:ext cx="10363826" cy="4501661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cap="none" dirty="0" err="1"/>
              <a:t>Bản</a:t>
            </a:r>
            <a:r>
              <a:rPr lang="en-US" cap="none" dirty="0"/>
              <a:t> </a:t>
            </a:r>
            <a:r>
              <a:rPr lang="en-US" cap="none" dirty="0" err="1"/>
              <a:t>thân</a:t>
            </a:r>
            <a:r>
              <a:rPr lang="en-US" cap="none" dirty="0"/>
              <a:t>:</a:t>
            </a:r>
          </a:p>
          <a:p>
            <a:r>
              <a:rPr lang="en-US" cap="none" dirty="0" err="1"/>
              <a:t>Khoảng</a:t>
            </a:r>
            <a:r>
              <a:rPr lang="en-US" cap="none" dirty="0"/>
              <a:t> 2 </a:t>
            </a:r>
            <a:r>
              <a:rPr lang="en-US" cap="none" dirty="0" err="1"/>
              <a:t>năm</a:t>
            </a:r>
            <a:r>
              <a:rPr lang="en-US" cap="none" dirty="0"/>
              <a:t> nay </a:t>
            </a:r>
            <a:r>
              <a:rPr lang="en-US" cap="none" dirty="0" err="1"/>
              <a:t>thỉnh</a:t>
            </a:r>
            <a:r>
              <a:rPr lang="en-US" cap="none" dirty="0"/>
              <a:t> </a:t>
            </a:r>
            <a:r>
              <a:rPr lang="en-US" cap="none" dirty="0" err="1"/>
              <a:t>thoảng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thượng</a:t>
            </a:r>
            <a:r>
              <a:rPr lang="en-US" cap="none" dirty="0"/>
              <a:t> </a:t>
            </a:r>
            <a:r>
              <a:rPr lang="en-US" cap="none" dirty="0" err="1"/>
              <a:t>vị</a:t>
            </a:r>
            <a:r>
              <a:rPr lang="en-US" cap="none" dirty="0"/>
              <a:t> </a:t>
            </a:r>
            <a:r>
              <a:rPr lang="en-US" cap="none" dirty="0" err="1"/>
              <a:t>âm</a:t>
            </a:r>
            <a:r>
              <a:rPr lang="en-US" cap="none" dirty="0"/>
              <a:t> ỉ </a:t>
            </a:r>
            <a:r>
              <a:rPr lang="en-US" cap="none" dirty="0" err="1"/>
              <a:t>mức</a:t>
            </a:r>
            <a:r>
              <a:rPr lang="en-US" cap="none" dirty="0"/>
              <a:t> </a:t>
            </a:r>
            <a:r>
              <a:rPr lang="en-US" cap="none" dirty="0" err="1"/>
              <a:t>độ</a:t>
            </a:r>
            <a:r>
              <a:rPr lang="en-US" cap="none" dirty="0"/>
              <a:t> </a:t>
            </a:r>
            <a:r>
              <a:rPr lang="en-US" cap="none" dirty="0" err="1"/>
              <a:t>nhẹ</a:t>
            </a:r>
            <a:r>
              <a:rPr lang="en-US" cap="none" dirty="0"/>
              <a:t>, </a:t>
            </a:r>
            <a:r>
              <a:rPr lang="en-US" cap="none" dirty="0" err="1"/>
              <a:t>th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đau</a:t>
            </a:r>
            <a:r>
              <a:rPr lang="en-US" cap="none" dirty="0"/>
              <a:t> </a:t>
            </a:r>
            <a:r>
              <a:rPr lang="en-US" cap="none" dirty="0" err="1"/>
              <a:t>sau</a:t>
            </a:r>
            <a:r>
              <a:rPr lang="en-US" cap="none" dirty="0"/>
              <a:t> </a:t>
            </a:r>
            <a:r>
              <a:rPr lang="en-US" cap="none" dirty="0" err="1"/>
              <a:t>ăn</a:t>
            </a:r>
            <a:r>
              <a:rPr lang="en-US" cap="none" dirty="0"/>
              <a:t>, </a:t>
            </a:r>
            <a:r>
              <a:rPr lang="en-US" cap="none" dirty="0" err="1"/>
              <a:t>khám</a:t>
            </a:r>
            <a:r>
              <a:rPr lang="en-US" cap="none" dirty="0"/>
              <a:t> ở </a:t>
            </a:r>
            <a:r>
              <a:rPr lang="en-US" cap="none" dirty="0" err="1"/>
              <a:t>bv</a:t>
            </a:r>
            <a:r>
              <a:rPr lang="en-US" cap="none" dirty="0"/>
              <a:t> </a:t>
            </a:r>
            <a:r>
              <a:rPr lang="en-US" cap="none" dirty="0" err="1"/>
              <a:t>tỉnh</a:t>
            </a:r>
            <a:r>
              <a:rPr lang="en-US" cap="none" dirty="0"/>
              <a:t> </a:t>
            </a:r>
            <a:r>
              <a:rPr lang="en-US" cap="none" dirty="0" err="1"/>
              <a:t>Bến</a:t>
            </a:r>
            <a:r>
              <a:rPr lang="en-US" cap="none" dirty="0"/>
              <a:t> Tre </a:t>
            </a:r>
            <a:r>
              <a:rPr lang="en-US" cap="none" dirty="0" err="1"/>
              <a:t>chẩn</a:t>
            </a:r>
            <a:r>
              <a:rPr lang="en-US" cap="none" dirty="0"/>
              <a:t> </a:t>
            </a:r>
            <a:r>
              <a:rPr lang="en-US" cap="none" dirty="0" err="1"/>
              <a:t>đoán</a:t>
            </a:r>
            <a:r>
              <a:rPr lang="en-US" cap="none" dirty="0"/>
              <a:t> </a:t>
            </a:r>
            <a:r>
              <a:rPr lang="en-US" cap="none" dirty="0" err="1"/>
              <a:t>viêm</a:t>
            </a:r>
            <a:r>
              <a:rPr lang="en-US" cap="none" dirty="0"/>
              <a:t> </a:t>
            </a:r>
            <a:r>
              <a:rPr lang="en-US" cap="none" dirty="0" err="1"/>
              <a:t>dạ</a:t>
            </a:r>
            <a:r>
              <a:rPr lang="en-US" cap="none" dirty="0"/>
              <a:t> </a:t>
            </a:r>
            <a:r>
              <a:rPr lang="en-US" cap="none" dirty="0" err="1"/>
              <a:t>dày</a:t>
            </a:r>
            <a:r>
              <a:rPr lang="en-US" cap="none" dirty="0"/>
              <a:t> </a:t>
            </a:r>
            <a:r>
              <a:rPr lang="en-US" cap="none" dirty="0" err="1"/>
              <a:t>điều</a:t>
            </a:r>
            <a:r>
              <a:rPr lang="en-US" cap="none" dirty="0"/>
              <a:t> </a:t>
            </a:r>
            <a:r>
              <a:rPr lang="en-US" cap="none" dirty="0" err="1"/>
              <a:t>trị</a:t>
            </a:r>
            <a:r>
              <a:rPr lang="en-US" cap="none" dirty="0"/>
              <a:t> </a:t>
            </a:r>
            <a:r>
              <a:rPr lang="en-US" cap="none" dirty="0" err="1"/>
              <a:t>nội</a:t>
            </a:r>
            <a:r>
              <a:rPr lang="en-US" cap="none" dirty="0"/>
              <a:t> khoa, </a:t>
            </a:r>
            <a:r>
              <a:rPr lang="en-US" cap="none" dirty="0" err="1"/>
              <a:t>triệu</a:t>
            </a:r>
            <a:r>
              <a:rPr lang="en-US" cap="none" dirty="0"/>
              <a:t> </a:t>
            </a:r>
            <a:r>
              <a:rPr lang="en-US" cap="none" dirty="0" err="1"/>
              <a:t>chứng</a:t>
            </a:r>
            <a:r>
              <a:rPr lang="en-US" cap="none" dirty="0"/>
              <a:t> </a:t>
            </a:r>
            <a:r>
              <a:rPr lang="en-US" cap="none" dirty="0" err="1"/>
              <a:t>giảm</a:t>
            </a:r>
            <a:r>
              <a:rPr lang="en-US" cap="none" dirty="0"/>
              <a:t> </a:t>
            </a:r>
            <a:r>
              <a:rPr lang="en-US" cap="none" dirty="0" err="1"/>
              <a:t>nh</a:t>
            </a:r>
            <a:r>
              <a:rPr lang="vi-VN" cap="none" dirty="0"/>
              <a:t>ư</a:t>
            </a:r>
            <a:r>
              <a:rPr lang="en-US" cap="none" dirty="0"/>
              <a:t>ng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khỏi</a:t>
            </a:r>
            <a:r>
              <a:rPr lang="en-US" cap="none" dirty="0"/>
              <a:t>.</a:t>
            </a:r>
          </a:p>
          <a:p>
            <a:r>
              <a:rPr lang="en-US" cap="none" dirty="0" err="1"/>
              <a:t>Chưa</a:t>
            </a:r>
            <a:r>
              <a:rPr lang="en-US" cap="none" dirty="0"/>
              <a:t> </a:t>
            </a:r>
            <a:r>
              <a:rPr lang="en-US" cap="none" dirty="0" err="1"/>
              <a:t>ghi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phẫu</a:t>
            </a:r>
            <a:r>
              <a:rPr lang="en-US" cap="none" dirty="0"/>
              <a:t> </a:t>
            </a:r>
            <a:r>
              <a:rPr lang="en-US" cap="none" dirty="0" err="1"/>
              <a:t>thuật</a:t>
            </a:r>
            <a:r>
              <a:rPr lang="en-US" cap="none" dirty="0"/>
              <a:t> </a:t>
            </a:r>
            <a:r>
              <a:rPr lang="en-US" cap="none" dirty="0" err="1"/>
              <a:t>trước</a:t>
            </a:r>
            <a:r>
              <a:rPr lang="en-US" cap="none" dirty="0"/>
              <a:t> </a:t>
            </a:r>
            <a:r>
              <a:rPr lang="en-US" cap="none" dirty="0" err="1"/>
              <a:t>đây</a:t>
            </a:r>
            <a:endParaRPr lang="en-US" cap="none" dirty="0"/>
          </a:p>
          <a:p>
            <a:r>
              <a:rPr lang="en-US" cap="none" dirty="0"/>
              <a:t>Ch</a:t>
            </a:r>
            <a:r>
              <a:rPr lang="vi-VN" cap="none" dirty="0"/>
              <a:t>ư</a:t>
            </a:r>
            <a:r>
              <a:rPr lang="en-US" cap="none" dirty="0"/>
              <a:t>a </a:t>
            </a:r>
            <a:r>
              <a:rPr lang="en-US" cap="none" dirty="0" err="1"/>
              <a:t>ghi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tiền căn </a:t>
            </a:r>
            <a:r>
              <a:rPr lang="vi-VN" cap="none" dirty="0"/>
              <a:t>vàng da vàng mắt, viêm </a:t>
            </a:r>
            <a:r>
              <a:rPr lang="en-US" cap="none" dirty="0"/>
              <a:t>gan </a:t>
            </a:r>
            <a:r>
              <a:rPr lang="vi-VN" cap="none" dirty="0"/>
              <a:t>B, C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lý</a:t>
            </a:r>
            <a:r>
              <a:rPr lang="en-US" cap="none" dirty="0"/>
              <a:t> </a:t>
            </a:r>
            <a:r>
              <a:rPr lang="en-US" cap="none" dirty="0" err="1"/>
              <a:t>huyết</a:t>
            </a:r>
            <a:r>
              <a:rPr lang="en-US" cap="none" dirty="0"/>
              <a:t> học, </a:t>
            </a:r>
            <a:r>
              <a:rPr lang="en-US" cap="none" dirty="0" err="1"/>
              <a:t>truyền</a:t>
            </a:r>
            <a:r>
              <a:rPr lang="en-US" cap="none" dirty="0"/>
              <a:t> </a:t>
            </a:r>
            <a:r>
              <a:rPr lang="en-US" cap="none" dirty="0" err="1"/>
              <a:t>máu</a:t>
            </a:r>
            <a:r>
              <a:rPr lang="en-US" cap="none" dirty="0"/>
              <a:t>, rối loạn lipid </a:t>
            </a:r>
            <a:r>
              <a:rPr lang="en-US" cap="none" dirty="0" err="1"/>
              <a:t>máu</a:t>
            </a:r>
            <a:r>
              <a:rPr lang="en-US" cap="none" dirty="0"/>
              <a:t>, THA, ĐTĐ.</a:t>
            </a:r>
          </a:p>
          <a:p>
            <a:r>
              <a:rPr lang="en-US" cap="none" dirty="0" err="1"/>
              <a:t>Sản</a:t>
            </a:r>
            <a:r>
              <a:rPr lang="en-US" cap="none" dirty="0"/>
              <a:t> khoa: PARA 2113, </a:t>
            </a:r>
            <a:r>
              <a:rPr lang="en-US" cap="none" dirty="0" err="1"/>
              <a:t>sinh</a:t>
            </a:r>
            <a:r>
              <a:rPr lang="en-US" cap="none" dirty="0"/>
              <a:t> </a:t>
            </a:r>
            <a:r>
              <a:rPr lang="en-US" cap="none" dirty="0" err="1"/>
              <a:t>thường</a:t>
            </a:r>
            <a:r>
              <a:rPr lang="en-US" cap="none" dirty="0"/>
              <a:t>, </a:t>
            </a:r>
            <a:r>
              <a:rPr lang="en-US" cap="none" dirty="0" err="1"/>
              <a:t>tránh</a:t>
            </a:r>
            <a:r>
              <a:rPr lang="en-US" cap="none" dirty="0"/>
              <a:t> </a:t>
            </a:r>
            <a:r>
              <a:rPr lang="en-US" cap="none" dirty="0" err="1"/>
              <a:t>thai</a:t>
            </a:r>
            <a:r>
              <a:rPr lang="en-US" cap="none" dirty="0"/>
              <a:t> </a:t>
            </a:r>
            <a:r>
              <a:rPr lang="en-US" cap="none" dirty="0" err="1"/>
              <a:t>bằng</a:t>
            </a:r>
            <a:r>
              <a:rPr lang="en-US" cap="none" dirty="0"/>
              <a:t> </a:t>
            </a:r>
            <a:r>
              <a:rPr lang="en-US" cap="none" dirty="0" err="1"/>
              <a:t>viên</a:t>
            </a:r>
            <a:r>
              <a:rPr lang="en-US" cap="none" dirty="0"/>
              <a:t> </a:t>
            </a:r>
            <a:r>
              <a:rPr lang="en-US" cap="none" dirty="0" err="1"/>
              <a:t>uống</a:t>
            </a:r>
            <a:r>
              <a:rPr lang="en-US" cap="none" dirty="0"/>
              <a:t> </a:t>
            </a:r>
            <a:r>
              <a:rPr lang="en-US" cap="none" dirty="0" err="1"/>
              <a:t>nội</a:t>
            </a:r>
            <a:r>
              <a:rPr lang="en-US" cap="none" dirty="0"/>
              <a:t> </a:t>
            </a:r>
            <a:r>
              <a:rPr lang="en-US" cap="none" dirty="0" err="1"/>
              <a:t>tiết</a:t>
            </a:r>
            <a:r>
              <a:rPr lang="en-US" cap="none" dirty="0"/>
              <a:t> 25 </a:t>
            </a:r>
            <a:r>
              <a:rPr lang="en-US" cap="none" dirty="0" err="1"/>
              <a:t>năm</a:t>
            </a:r>
            <a:r>
              <a:rPr lang="en-US" cap="none" dirty="0"/>
              <a:t>, </a:t>
            </a:r>
            <a:r>
              <a:rPr lang="en-US" cap="none" dirty="0" err="1"/>
              <a:t>hiện</a:t>
            </a:r>
            <a:r>
              <a:rPr lang="en-US" cap="none" dirty="0"/>
              <a:t> </a:t>
            </a:r>
            <a:r>
              <a:rPr lang="en-US" cap="none" dirty="0" err="1"/>
              <a:t>vẫn</a:t>
            </a:r>
            <a:r>
              <a:rPr lang="en-US" cap="none" dirty="0"/>
              <a:t> </a:t>
            </a:r>
            <a:r>
              <a:rPr lang="en-US" cap="none" dirty="0" err="1"/>
              <a:t>đang</a:t>
            </a:r>
            <a:r>
              <a:rPr lang="en-US" cap="none" dirty="0"/>
              <a:t> </a:t>
            </a:r>
            <a:r>
              <a:rPr lang="en-US" cap="none" dirty="0" err="1"/>
              <a:t>dùng</a:t>
            </a:r>
            <a:r>
              <a:rPr lang="en-US" cap="none" dirty="0"/>
              <a:t>.</a:t>
            </a:r>
          </a:p>
          <a:p>
            <a:r>
              <a:rPr lang="en-US" cap="none" dirty="0" err="1"/>
              <a:t>Dị</a:t>
            </a:r>
            <a:r>
              <a:rPr lang="en-US" cap="none" dirty="0"/>
              <a:t> </a:t>
            </a:r>
            <a:r>
              <a:rPr lang="en-US" cap="none" dirty="0" err="1"/>
              <a:t>ứng</a:t>
            </a:r>
            <a:r>
              <a:rPr lang="en-US" cap="none" dirty="0"/>
              <a:t>: </a:t>
            </a:r>
            <a:r>
              <a:rPr lang="en-US" cap="none" dirty="0" err="1"/>
              <a:t>chưa</a:t>
            </a:r>
            <a:r>
              <a:rPr lang="en-US" cap="none" dirty="0"/>
              <a:t> </a:t>
            </a:r>
            <a:r>
              <a:rPr lang="en-US" cap="none" dirty="0" err="1"/>
              <a:t>ghi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tiền</a:t>
            </a:r>
            <a:r>
              <a:rPr lang="en-US" cap="none" dirty="0"/>
              <a:t> </a:t>
            </a:r>
            <a:r>
              <a:rPr lang="en-US" cap="none" dirty="0" err="1"/>
              <a:t>căn</a:t>
            </a:r>
            <a:r>
              <a:rPr lang="en-US" cap="none" dirty="0"/>
              <a:t> </a:t>
            </a:r>
            <a:r>
              <a:rPr lang="en-US" cap="none" dirty="0" err="1"/>
              <a:t>dị</a:t>
            </a:r>
            <a:r>
              <a:rPr lang="en-US" cap="none" dirty="0"/>
              <a:t> </a:t>
            </a:r>
            <a:r>
              <a:rPr lang="en-US" cap="none" dirty="0" err="1"/>
              <a:t>ứng</a:t>
            </a:r>
            <a:r>
              <a:rPr lang="en-US" cap="none" dirty="0"/>
              <a:t> </a:t>
            </a:r>
            <a:r>
              <a:rPr lang="en-US" cap="none" dirty="0" err="1"/>
              <a:t>thuốc</a:t>
            </a:r>
            <a:r>
              <a:rPr lang="en-US" cap="none" dirty="0"/>
              <a:t>/</a:t>
            </a:r>
            <a:r>
              <a:rPr lang="en-US" cap="none" dirty="0" err="1"/>
              <a:t>thức</a:t>
            </a:r>
            <a:r>
              <a:rPr lang="en-US" cap="none" dirty="0"/>
              <a:t> </a:t>
            </a:r>
            <a:r>
              <a:rPr lang="en-US" cap="none" dirty="0" err="1"/>
              <a:t>ăn</a:t>
            </a:r>
            <a:endParaRPr lang="en-US" cap="none" dirty="0"/>
          </a:p>
          <a:p>
            <a:r>
              <a:rPr lang="en-US" cap="none" dirty="0" err="1"/>
              <a:t>Thói</a:t>
            </a:r>
            <a:r>
              <a:rPr lang="en-US" cap="none" dirty="0"/>
              <a:t> </a:t>
            </a:r>
            <a:r>
              <a:rPr lang="en-US" cap="none" dirty="0" err="1"/>
              <a:t>quen</a:t>
            </a:r>
            <a:r>
              <a:rPr lang="en-US" cap="none" dirty="0"/>
              <a:t>: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hút</a:t>
            </a:r>
            <a:r>
              <a:rPr lang="en-US" cap="none" dirty="0"/>
              <a:t> </a:t>
            </a:r>
            <a:r>
              <a:rPr lang="en-US" cap="none" dirty="0" err="1"/>
              <a:t>thuốc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uống</a:t>
            </a:r>
            <a:r>
              <a:rPr lang="en-US" cap="none" dirty="0"/>
              <a:t> r</a:t>
            </a:r>
            <a:r>
              <a:rPr lang="vi-VN" cap="none" dirty="0"/>
              <a:t>ư</a:t>
            </a:r>
            <a:r>
              <a:rPr lang="en-US" cap="none" dirty="0" err="1"/>
              <a:t>ợu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r>
              <a:rPr lang="en-US" cap="none" dirty="0"/>
              <a:t>2. Gia </a:t>
            </a:r>
            <a:r>
              <a:rPr lang="en-US" cap="none" dirty="0" err="1"/>
              <a:t>đình</a:t>
            </a:r>
            <a:r>
              <a:rPr lang="en-US" cap="none" dirty="0"/>
              <a:t>: </a:t>
            </a:r>
            <a:r>
              <a:rPr lang="en-US" cap="none" dirty="0" err="1"/>
              <a:t>chưa</a:t>
            </a:r>
            <a:r>
              <a:rPr lang="en-US" cap="none" dirty="0"/>
              <a:t> </a:t>
            </a:r>
            <a:r>
              <a:rPr lang="en-US" cap="none" dirty="0" err="1"/>
              <a:t>ghi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các</a:t>
            </a:r>
            <a:r>
              <a:rPr lang="en-US" cap="none" dirty="0"/>
              <a:t> </a:t>
            </a:r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lí</a:t>
            </a:r>
            <a:r>
              <a:rPr lang="en-US" cap="none" dirty="0"/>
              <a:t> </a:t>
            </a:r>
            <a:r>
              <a:rPr lang="en-US" cap="none" dirty="0" err="1"/>
              <a:t>gan</a:t>
            </a:r>
            <a:r>
              <a:rPr lang="en-US" cap="none" dirty="0"/>
              <a:t> </a:t>
            </a:r>
            <a:r>
              <a:rPr lang="en-US" cap="none" dirty="0" err="1"/>
              <a:t>mật</a:t>
            </a:r>
            <a:r>
              <a:rPr lang="en-US" cap="none" dirty="0"/>
              <a:t>, </a:t>
            </a:r>
            <a:r>
              <a:rPr lang="en-US" cap="none" dirty="0" err="1"/>
              <a:t>ung</a:t>
            </a:r>
            <a:r>
              <a:rPr lang="en-US" cap="none" dirty="0"/>
              <a:t> </a:t>
            </a:r>
            <a:r>
              <a:rPr lang="en-US" cap="none" dirty="0" err="1"/>
              <a:t>thư</a:t>
            </a:r>
            <a:r>
              <a:rPr lang="en-US" cap="none" dirty="0"/>
              <a:t> </a:t>
            </a:r>
            <a:r>
              <a:rPr lang="en-US" cap="none" dirty="0" err="1"/>
              <a:t>đường</a:t>
            </a:r>
            <a:r>
              <a:rPr lang="en-US" cap="none" dirty="0"/>
              <a:t> </a:t>
            </a:r>
            <a:r>
              <a:rPr lang="en-US" cap="none" dirty="0" err="1"/>
              <a:t>tiêu</a:t>
            </a:r>
            <a:r>
              <a:rPr lang="en-US" cap="none" dirty="0"/>
              <a:t> </a:t>
            </a:r>
            <a:r>
              <a:rPr lang="en-US" cap="none" dirty="0" err="1"/>
              <a:t>hóa</a:t>
            </a:r>
            <a:endParaRPr lang="en-US" cap="non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115-2A2D-4EB3-8146-CC6BF671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lâm</a:t>
            </a:r>
            <a:r>
              <a:rPr lang="en-US"/>
              <a:t> </a:t>
            </a:r>
            <a:r>
              <a:rPr lang="en-US" err="1"/>
              <a:t>sàng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6C04-B7F4-4DC4-B2B4-DADC57E340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832264"/>
            <a:ext cx="10363826" cy="428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cap="none" dirty="0" err="1"/>
              <a:t>Tổng</a:t>
            </a:r>
            <a:r>
              <a:rPr lang="en-US" cap="none" dirty="0"/>
              <a:t> </a:t>
            </a:r>
            <a:r>
              <a:rPr lang="en-US" cap="none" dirty="0" err="1"/>
              <a:t>trạng</a:t>
            </a:r>
            <a:r>
              <a:rPr lang="en-US" cap="none" dirty="0"/>
              <a:t>:</a:t>
            </a:r>
          </a:p>
          <a:p>
            <a:r>
              <a:rPr lang="en-US" cap="none" dirty="0" err="1"/>
              <a:t>Bệnh</a:t>
            </a:r>
            <a:r>
              <a:rPr lang="en-US" cap="none" dirty="0"/>
              <a:t> </a:t>
            </a:r>
            <a:r>
              <a:rPr lang="en-US" cap="none" dirty="0" err="1"/>
              <a:t>nhân</a:t>
            </a:r>
            <a:r>
              <a:rPr lang="en-US" cap="none" dirty="0"/>
              <a:t> </a:t>
            </a:r>
            <a:r>
              <a:rPr lang="en-US" cap="none" dirty="0" err="1"/>
              <a:t>tỉnh</a:t>
            </a:r>
            <a:r>
              <a:rPr lang="en-US" cap="none" dirty="0"/>
              <a:t>, </a:t>
            </a:r>
            <a:r>
              <a:rPr lang="en-US" cap="none" dirty="0" err="1"/>
              <a:t>tiếp</a:t>
            </a:r>
            <a:r>
              <a:rPr lang="en-US" cap="none" dirty="0"/>
              <a:t> </a:t>
            </a:r>
            <a:r>
              <a:rPr lang="en-US" cap="none" dirty="0" err="1"/>
              <a:t>xúc</a:t>
            </a:r>
            <a:r>
              <a:rPr lang="en-US" cap="none" dirty="0"/>
              <a:t> </a:t>
            </a:r>
            <a:r>
              <a:rPr lang="en-US" cap="none" dirty="0" err="1"/>
              <a:t>tốt</a:t>
            </a:r>
            <a:endParaRPr lang="en-US" cap="none" dirty="0"/>
          </a:p>
          <a:p>
            <a:r>
              <a:rPr lang="en-US" cap="none" dirty="0" err="1"/>
              <a:t>Tổng</a:t>
            </a:r>
            <a:r>
              <a:rPr lang="en-US" cap="none" dirty="0"/>
              <a:t> </a:t>
            </a:r>
            <a:r>
              <a:rPr lang="en-US" cap="none" dirty="0" err="1"/>
              <a:t>trạng</a:t>
            </a:r>
            <a:r>
              <a:rPr lang="en-US" cap="none" dirty="0"/>
              <a:t> </a:t>
            </a:r>
            <a:r>
              <a:rPr lang="en-US" cap="none" dirty="0" err="1"/>
              <a:t>cân</a:t>
            </a:r>
            <a:r>
              <a:rPr lang="en-US" cap="none" dirty="0"/>
              <a:t> đối, </a:t>
            </a:r>
            <a:endParaRPr lang="vi-VN" cap="none" dirty="0"/>
          </a:p>
          <a:p>
            <a:r>
              <a:rPr lang="en-US" cap="none" dirty="0" err="1"/>
              <a:t>Sinh</a:t>
            </a:r>
            <a:r>
              <a:rPr lang="en-US" cap="none" dirty="0"/>
              <a:t> hiệu: Mạch 94l/p, SpO2 96%/KT, NT 18l/p, HA 126/</a:t>
            </a:r>
            <a:r>
              <a:rPr lang="en-US" cap="none" dirty="0" err="1"/>
              <a:t>80mmhg</a:t>
            </a:r>
            <a:endParaRPr lang="vi-VN" cap="none" dirty="0"/>
          </a:p>
          <a:p>
            <a:r>
              <a:rPr lang="vi-VN" cap="none" dirty="0"/>
              <a:t>CN 57, CC </a:t>
            </a:r>
            <a:r>
              <a:rPr lang="vi-VN" cap="none" dirty="0" err="1"/>
              <a:t>155cm</a:t>
            </a:r>
            <a:r>
              <a:rPr lang="vi-VN" cap="none" dirty="0"/>
              <a:t>, </a:t>
            </a:r>
            <a:r>
              <a:rPr lang="en-US" cap="none" dirty="0"/>
              <a:t>BMI = 23.7 kg/m2</a:t>
            </a:r>
          </a:p>
          <a:p>
            <a:r>
              <a:rPr lang="vi-VN" cap="none" dirty="0"/>
              <a:t>Vàng da , kết </a:t>
            </a:r>
            <a:r>
              <a:rPr lang="en-US" cap="none" dirty="0"/>
              <a:t>mạc mắt </a:t>
            </a:r>
            <a:r>
              <a:rPr lang="en-US" cap="none" dirty="0" err="1"/>
              <a:t>vàng</a:t>
            </a:r>
            <a:r>
              <a:rPr lang="en-US" cap="none" dirty="0"/>
              <a:t> sậm</a:t>
            </a:r>
          </a:p>
          <a:p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phù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xuất</a:t>
            </a:r>
            <a:r>
              <a:rPr lang="en-US" cap="none" dirty="0"/>
              <a:t> </a:t>
            </a:r>
            <a:r>
              <a:rPr lang="en-US" cap="none" dirty="0" err="1"/>
              <a:t>huyết</a:t>
            </a:r>
            <a:endParaRPr lang="en-US" cap="non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74BB-D9F6-458F-BAA7-1830EDA2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(4/4/2023)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C80-2EBE-4D73-9B06-55ADB274F0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2. </a:t>
            </a:r>
            <a:r>
              <a:rPr lang="en-US" cap="none" dirty="0" err="1"/>
              <a:t>Đầu</a:t>
            </a:r>
            <a:r>
              <a:rPr lang="en-US" cap="none" dirty="0"/>
              <a:t> </a:t>
            </a:r>
            <a:r>
              <a:rPr lang="en-US" cap="none" dirty="0" err="1"/>
              <a:t>mặt</a:t>
            </a:r>
            <a:r>
              <a:rPr lang="en-US" cap="none" dirty="0"/>
              <a:t> </a:t>
            </a:r>
            <a:r>
              <a:rPr lang="en-US" cap="none" dirty="0" err="1"/>
              <a:t>cổ</a:t>
            </a:r>
            <a:r>
              <a:rPr lang="en-US" cap="none" dirty="0"/>
              <a:t>: </a:t>
            </a:r>
            <a:r>
              <a:rPr lang="en-US" cap="none" dirty="0" err="1"/>
              <a:t>cân</a:t>
            </a:r>
            <a:r>
              <a:rPr lang="en-US" cap="none" dirty="0"/>
              <a:t> </a:t>
            </a:r>
            <a:r>
              <a:rPr lang="en-US" cap="none" dirty="0" err="1"/>
              <a:t>đối</a:t>
            </a:r>
            <a:endParaRPr lang="en-US" cap="none" dirty="0"/>
          </a:p>
          <a:p>
            <a:r>
              <a:rPr lang="en-US" cap="none" dirty="0" err="1"/>
              <a:t>Hạch</a:t>
            </a:r>
            <a:r>
              <a:rPr lang="en-US" cap="none" dirty="0"/>
              <a:t> </a:t>
            </a:r>
            <a:r>
              <a:rPr lang="en-US" cap="none" dirty="0" err="1"/>
              <a:t>cổ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sờ</a:t>
            </a:r>
            <a:r>
              <a:rPr lang="en-US" cap="none" dirty="0"/>
              <a:t> </a:t>
            </a:r>
            <a:r>
              <a:rPr lang="en-US" cap="none" dirty="0" err="1"/>
              <a:t>chạm</a:t>
            </a:r>
            <a:endParaRPr lang="en-US" cap="none" dirty="0"/>
          </a:p>
          <a:p>
            <a:r>
              <a:rPr lang="en-US" cap="none" dirty="0" err="1"/>
              <a:t>Tuyến</a:t>
            </a:r>
            <a:r>
              <a:rPr lang="en-US" cap="none" dirty="0"/>
              <a:t> </a:t>
            </a:r>
            <a:r>
              <a:rPr lang="en-US" cap="none" dirty="0" err="1"/>
              <a:t>giáp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to</a:t>
            </a:r>
          </a:p>
          <a:p>
            <a:pPr marL="0" indent="0">
              <a:buNone/>
            </a:pPr>
            <a:r>
              <a:rPr lang="en-US" cap="none" dirty="0"/>
              <a:t>3. </a:t>
            </a:r>
            <a:r>
              <a:rPr lang="en-US" cap="none" dirty="0" err="1"/>
              <a:t>Lồng</a:t>
            </a:r>
            <a:r>
              <a:rPr lang="en-US" cap="none" dirty="0"/>
              <a:t> </a:t>
            </a:r>
            <a:r>
              <a:rPr lang="en-US" cap="none" dirty="0" err="1"/>
              <a:t>ngực</a:t>
            </a:r>
            <a:r>
              <a:rPr lang="en-US" cap="none" dirty="0"/>
              <a:t>:</a:t>
            </a:r>
          </a:p>
          <a:p>
            <a:r>
              <a:rPr lang="en-US" cap="none" dirty="0" err="1"/>
              <a:t>Lồng</a:t>
            </a:r>
            <a:r>
              <a:rPr lang="en-US" cap="none" dirty="0"/>
              <a:t> </a:t>
            </a:r>
            <a:r>
              <a:rPr lang="en-US" cap="none" dirty="0" err="1"/>
              <a:t>ngực</a:t>
            </a:r>
            <a:r>
              <a:rPr lang="en-US" cap="none" dirty="0"/>
              <a:t> </a:t>
            </a:r>
            <a:r>
              <a:rPr lang="en-US" cap="none" dirty="0" err="1"/>
              <a:t>cân</a:t>
            </a:r>
            <a:r>
              <a:rPr lang="en-US" cap="none" dirty="0"/>
              <a:t> </a:t>
            </a:r>
            <a:r>
              <a:rPr lang="en-US" cap="none" dirty="0" err="1"/>
              <a:t>đối</a:t>
            </a:r>
            <a:r>
              <a:rPr lang="en-US" cap="none" dirty="0"/>
              <a:t>, di </a:t>
            </a:r>
            <a:r>
              <a:rPr lang="en-US" cap="none" dirty="0" err="1"/>
              <a:t>động</a:t>
            </a:r>
            <a:r>
              <a:rPr lang="en-US" cap="none" dirty="0"/>
              <a:t> </a:t>
            </a:r>
            <a:r>
              <a:rPr lang="en-US" cap="none" dirty="0" err="1"/>
              <a:t>đều</a:t>
            </a:r>
            <a:r>
              <a:rPr lang="en-US" cap="none" dirty="0"/>
              <a:t> </a:t>
            </a:r>
            <a:r>
              <a:rPr lang="en-US" cap="none" dirty="0" err="1"/>
              <a:t>theo</a:t>
            </a:r>
            <a:r>
              <a:rPr lang="en-US" cap="none" dirty="0"/>
              <a:t> </a:t>
            </a:r>
            <a:r>
              <a:rPr lang="en-US" cap="none" dirty="0" err="1"/>
              <a:t>nhịp</a:t>
            </a:r>
            <a:r>
              <a:rPr lang="en-US" cap="none" dirty="0"/>
              <a:t> </a:t>
            </a:r>
            <a:r>
              <a:rPr lang="en-US" cap="none" dirty="0" err="1"/>
              <a:t>thở</a:t>
            </a:r>
            <a:endParaRPr lang="en-US" cap="none" dirty="0"/>
          </a:p>
          <a:p>
            <a:r>
              <a:rPr lang="en-US" cap="none" dirty="0"/>
              <a:t>Tim: </a:t>
            </a:r>
            <a:r>
              <a:rPr lang="en-US" cap="none" dirty="0" err="1"/>
              <a:t>đều</a:t>
            </a:r>
            <a:r>
              <a:rPr lang="en-US" cap="none" dirty="0"/>
              <a:t> </a:t>
            </a:r>
            <a:r>
              <a:rPr lang="en-US" cap="none" dirty="0" err="1"/>
              <a:t>rõ</a:t>
            </a:r>
            <a:r>
              <a:rPr lang="en-US" cap="none" dirty="0"/>
              <a:t>, </a:t>
            </a:r>
            <a:r>
              <a:rPr lang="en-US" cap="none" dirty="0" err="1"/>
              <a:t>tần</a:t>
            </a:r>
            <a:r>
              <a:rPr lang="en-US" cap="none" dirty="0"/>
              <a:t> </a:t>
            </a:r>
            <a:r>
              <a:rPr lang="en-US" cap="none" dirty="0" err="1"/>
              <a:t>số</a:t>
            </a:r>
            <a:r>
              <a:rPr lang="en-US" cap="none" dirty="0"/>
              <a:t> 90l/p, </a:t>
            </a:r>
            <a:r>
              <a:rPr lang="en-US" cap="none" dirty="0" err="1"/>
              <a:t>mỏm</a:t>
            </a:r>
            <a:r>
              <a:rPr lang="en-US" cap="none" dirty="0"/>
              <a:t> </a:t>
            </a:r>
            <a:r>
              <a:rPr lang="en-US" cap="none" dirty="0" err="1"/>
              <a:t>tim</a:t>
            </a:r>
            <a:r>
              <a:rPr lang="en-US" cap="none" dirty="0"/>
              <a:t> KLS 5 đ</a:t>
            </a:r>
            <a:r>
              <a:rPr lang="vi-VN" cap="none" dirty="0"/>
              <a:t>ư</a:t>
            </a:r>
            <a:r>
              <a:rPr lang="en-US" cap="none" dirty="0" err="1"/>
              <a:t>ờng</a:t>
            </a:r>
            <a:r>
              <a:rPr lang="en-US" cap="none" dirty="0"/>
              <a:t> </a:t>
            </a:r>
            <a:r>
              <a:rPr lang="en-US" cap="none" dirty="0" err="1"/>
              <a:t>trung</a:t>
            </a:r>
            <a:r>
              <a:rPr lang="en-US" cap="none" dirty="0"/>
              <a:t> </a:t>
            </a:r>
            <a:r>
              <a:rPr lang="en-US" cap="none" dirty="0" err="1"/>
              <a:t>đòn</a:t>
            </a:r>
            <a:r>
              <a:rPr lang="en-US" cap="none" dirty="0"/>
              <a:t> </a:t>
            </a:r>
            <a:r>
              <a:rPr lang="en-US" cap="none" dirty="0" err="1"/>
              <a:t>trái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âm</a:t>
            </a:r>
            <a:r>
              <a:rPr lang="en-US" cap="none" dirty="0"/>
              <a:t> </a:t>
            </a:r>
            <a:r>
              <a:rPr lang="en-US" cap="none" dirty="0" err="1"/>
              <a:t>thổi</a:t>
            </a:r>
            <a:endParaRPr lang="en-US" cap="none" dirty="0"/>
          </a:p>
          <a:p>
            <a:r>
              <a:rPr lang="en-US" cap="none" dirty="0" err="1"/>
              <a:t>Phổi</a:t>
            </a:r>
            <a:r>
              <a:rPr lang="en-US" cap="none" dirty="0"/>
              <a:t>: </a:t>
            </a:r>
            <a:r>
              <a:rPr lang="en-US" cap="none" dirty="0" err="1"/>
              <a:t>âm</a:t>
            </a:r>
            <a:r>
              <a:rPr lang="en-US" cap="none" dirty="0"/>
              <a:t> </a:t>
            </a:r>
            <a:r>
              <a:rPr lang="en-US" cap="none" dirty="0" err="1"/>
              <a:t>phế</a:t>
            </a:r>
            <a:r>
              <a:rPr lang="en-US" cap="none" dirty="0"/>
              <a:t> </a:t>
            </a:r>
            <a:r>
              <a:rPr lang="en-US" cap="none" dirty="0" err="1"/>
              <a:t>bào</a:t>
            </a:r>
            <a:r>
              <a:rPr lang="en-US" cap="none" dirty="0"/>
              <a:t> </a:t>
            </a:r>
            <a:r>
              <a:rPr lang="en-US" cap="none" dirty="0" err="1"/>
              <a:t>đều</a:t>
            </a:r>
            <a:r>
              <a:rPr lang="en-US" cap="none" dirty="0"/>
              <a:t> </a:t>
            </a:r>
            <a:r>
              <a:rPr lang="en-US" cap="none" dirty="0" err="1"/>
              <a:t>êm</a:t>
            </a:r>
            <a:r>
              <a:rPr lang="en-US" cap="none" dirty="0"/>
              <a:t> </a:t>
            </a:r>
            <a:r>
              <a:rPr lang="en-US" cap="none" dirty="0" err="1"/>
              <a:t>dịu</a:t>
            </a:r>
            <a:r>
              <a:rPr lang="en-US" cap="none" dirty="0"/>
              <a:t>, </a:t>
            </a:r>
            <a:r>
              <a:rPr lang="en-US" cap="none" dirty="0" err="1"/>
              <a:t>không</a:t>
            </a:r>
            <a:r>
              <a:rPr lang="en-US" cap="none" dirty="0"/>
              <a:t> rale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5056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</TotalTime>
  <Words>1708</Words>
  <Application>Microsoft Office PowerPoint</Application>
  <PresentationFormat>Màn hình rộng</PresentationFormat>
  <Paragraphs>140</Paragraphs>
  <Slides>27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28" baseType="lpstr">
      <vt:lpstr>Droplet</vt:lpstr>
      <vt:lpstr>BỆNH ÁN</vt:lpstr>
      <vt:lpstr>I. Hành chính</vt:lpstr>
      <vt:lpstr>II. Lý do nhập viện</vt:lpstr>
      <vt:lpstr>III. Bệnh sử</vt:lpstr>
      <vt:lpstr>III. Bệnh sử</vt:lpstr>
      <vt:lpstr>III. Bệnh sử</vt:lpstr>
      <vt:lpstr>IV. Tiền căn</vt:lpstr>
      <vt:lpstr>V. Khám lâm sàng</vt:lpstr>
      <vt:lpstr>v. Khám lâm sàng (4/4/2023)</vt:lpstr>
      <vt:lpstr>V . Khám lâm sàng</vt:lpstr>
      <vt:lpstr>V . Khám lâm sàng</vt:lpstr>
      <vt:lpstr>Vi. Tóm tắt bệnh án</vt:lpstr>
      <vt:lpstr>VII. Đặt vấn đề</vt:lpstr>
      <vt:lpstr>VIII. Chẩn đoán</vt:lpstr>
      <vt:lpstr>VIII. Biện luận</vt:lpstr>
      <vt:lpstr>VIII. Biện luận</vt:lpstr>
      <vt:lpstr>VIII. Biện luận</vt:lpstr>
      <vt:lpstr>IX. KẾT QUẢ CLS</vt:lpstr>
      <vt:lpstr>IX. KẾT QUẢ CLS</vt:lpstr>
      <vt:lpstr>IX. KẾT QUẢ CLS</vt:lpstr>
      <vt:lpstr>IX. KẾT QUẢ CLS</vt:lpstr>
      <vt:lpstr>IX. KẾT QUẢ CLS</vt:lpstr>
      <vt:lpstr>IX. KẾT QUẢ CLS</vt:lpstr>
      <vt:lpstr>IX. KẾT QUẢ CLS</vt:lpstr>
      <vt:lpstr>Phân tích CLS</vt:lpstr>
      <vt:lpstr>Chẩn đoán xác định</vt:lpstr>
      <vt:lpstr>Điều trị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Phuoc Tran - Y17</dc:creator>
  <cp:lastModifiedBy>Mai Vũ Trọng Nghĩa</cp:lastModifiedBy>
  <cp:revision>20</cp:revision>
  <dcterms:created xsi:type="dcterms:W3CDTF">2023-04-04T08:47:21Z</dcterms:created>
  <dcterms:modified xsi:type="dcterms:W3CDTF">2023-04-05T02:39:59Z</dcterms:modified>
</cp:coreProperties>
</file>