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71" r:id="rId8"/>
    <p:sldId id="261" r:id="rId9"/>
    <p:sldId id="272" r:id="rId10"/>
    <p:sldId id="273" r:id="rId11"/>
    <p:sldId id="274" r:id="rId12"/>
    <p:sldId id="275" r:id="rId13"/>
    <p:sldId id="262" r:id="rId14"/>
    <p:sldId id="263" r:id="rId15"/>
    <p:sldId id="264" r:id="rId16"/>
    <p:sldId id="265" r:id="rId17"/>
    <p:sldId id="277" r:id="rId18"/>
    <p:sldId id="279" r:id="rId19"/>
    <p:sldId id="276" r:id="rId20"/>
    <p:sldId id="278" r:id="rId21"/>
    <p:sldId id="280" r:id="rId22"/>
    <p:sldId id="266" r:id="rId23"/>
    <p:sldId id="281" r:id="rId24"/>
    <p:sldId id="283" r:id="rId25"/>
    <p:sldId id="282" r:id="rId26"/>
    <p:sldId id="284" r:id="rId27"/>
    <p:sldId id="267" r:id="rId28"/>
    <p:sldId id="268" r:id="rId29"/>
    <p:sldId id="285" r:id="rId30"/>
    <p:sldId id="26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2B414D-B892-A9E3-1F5D-D1F3ED095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AAF7A4B-333D-305F-44BE-B1D76B7E2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7E7DF03-8FBA-A53F-A72A-94916904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6CAE-70C9-4C75-B3E4-9870CCCEDE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AEC0AE7-C64F-EED4-5918-D965CB5F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BC25D33-018A-8D5B-E679-1BCA71F0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6F76-4020-499E-8750-4FC06936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E08B88E-78C7-5032-D845-5FFC209F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D7A51B9-20BE-EF1F-A421-E731A2EF4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25A4D93-5A55-F427-042A-650FC30F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6CAE-70C9-4C75-B3E4-9870CCCEDE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14AB10F-A680-1211-8ABD-83512733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04721E0-6E5B-5404-0706-1DD8C4E2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6F76-4020-499E-8750-4FC06936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8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FE20EC04-D559-DA77-4F5F-EF247193C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1CA49966-3EBB-B39A-364F-BE100A160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1CA5A88-2069-9524-DB91-6D42DE1F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6CAE-70C9-4C75-B3E4-9870CCCEDE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8221633-A644-AF2D-0B03-8E05647D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81E6845-C9F2-C729-6DD7-AB88A553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6F76-4020-499E-8750-4FC06936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4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2ACB9C5-3C95-2B99-093D-76463C7F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102C2F-9FCB-E223-8C0B-BA51FD461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7B9AD39-0A2A-B580-EA86-715BF2DC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6CAE-70C9-4C75-B3E4-9870CCCEDE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FE44202-995B-EE7B-0D52-A1A813D9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A2551A-E13E-E43B-94C8-47DC2998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6F76-4020-499E-8750-4FC06936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6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3D66566-A83B-7A72-114C-E490C37E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C6BC333-8CCC-2B31-EB92-60DBF6F25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550D354-6633-C793-2684-A1E6E9D6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6CAE-70C9-4C75-B3E4-9870CCCEDE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E8B56A2-C9B6-C292-B1FA-6B72D114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B349B01-FEDA-FF07-0387-F95EA837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6F76-4020-499E-8750-4FC06936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9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14BA52D-2D4A-DDFE-091E-2430C65E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80DCDDD-5600-C7D8-FAD5-288F3B04B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12CAA1C-8524-FB9D-7351-BA75CE878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53CC0EF-A3E7-015B-2E4E-BB24C9BDE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6CAE-70C9-4C75-B3E4-9870CCCEDE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2FFC1AD-893B-CDA8-7713-1FFC3968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1EB0176-65A5-43DB-09DC-7B18962C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6F76-4020-499E-8750-4FC06936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0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95FC0F-1358-6EDD-90C4-F2994B663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7D0DBEF-6F26-4BF6-0D4B-5356EA741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4EF6E80-03E5-E056-1473-2831A5F02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B71072C9-C2B8-B3CB-376C-3C0DDD0C6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EB2CE5F-5E2C-B062-EBFF-74A1F5AB7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25153B5F-42AC-1658-289D-49C3E6A1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6CAE-70C9-4C75-B3E4-9870CCCEDE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78D74090-9B4F-D741-9BFD-15C757B0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A566F7EE-551F-20CD-D870-A9271798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6F76-4020-499E-8750-4FC06936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9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5C54322-F241-A3DC-D8FF-52C34D74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B7F2900A-801F-FB95-E17E-EF505655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6CAE-70C9-4C75-B3E4-9870CCCEDE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14CCC45D-8CFF-6CD7-6D2F-4E9DF365E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07762CF-FFFC-6CF8-E68F-9C995AB5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6F76-4020-499E-8750-4FC06936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E169200D-D243-F5EA-3BAC-7D7C7845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6CAE-70C9-4C75-B3E4-9870CCCEDE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B49C83C4-69CF-326C-D5F1-65985A32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6F184EE-CF6F-DBDB-2CC5-A1964518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6F76-4020-499E-8750-4FC06936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2CA776B-ED4D-0B68-5665-073B9737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DF05A84-9642-A5A2-F05D-1DA8F7B89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F620876-8C46-67EF-5AF5-BF6F73735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A9CE658-581E-04C2-6C2D-DB4C9A5F5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6CAE-70C9-4C75-B3E4-9870CCCEDE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E8BD5BE-B9E9-B7B8-C058-13A4FE56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EF542D3-2211-BAC1-94E5-E59E714F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6F76-4020-499E-8750-4FC06936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4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4974D13-CEB7-65D9-DEC1-83BAA888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089C57F3-F8B6-C69A-3BC2-93FDAB537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38B42F8-FAD2-9BEC-4A76-7A345BDB4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8CBBEF6-5F67-5FD7-A437-3D1BC75C4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6CAE-70C9-4C75-B3E4-9870CCCEDE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85051C3-6EF5-F8C1-81F8-37B899B0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4F3B5FD-B678-7E65-476B-DF50F46C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6F76-4020-499E-8750-4FC06936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4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6C3475CB-70F3-E620-DA7E-239D177C9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3961BEC-CAF2-6C4A-7D11-DCDDAF0BE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1BA1914-C74D-71EB-B9D8-FB9D879E3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06CAE-70C9-4C75-B3E4-9870CCCEDE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8EBA2F6-2308-ADD4-F78E-96E0BE76F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EECF860-042D-116F-674F-BE7E7B4F8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B6F76-4020-499E-8750-4FC06936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9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FE28DA8-0828-EA4B-850F-DBBC886A92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BỆNH ÁN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157F9E08-98B5-2B7B-B1FF-897465B60D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GVHD: BS CKII. Vũ Quang Hưng</a:t>
            </a:r>
          </a:p>
          <a:p>
            <a:r>
              <a:rPr lang="en-US"/>
              <a:t>Nhóm 6</a:t>
            </a:r>
          </a:p>
        </p:txBody>
      </p:sp>
    </p:spTree>
    <p:extLst>
      <p:ext uri="{BB962C8B-B14F-4D97-AF65-F5344CB8AC3E}">
        <p14:creationId xmlns:p14="http://schemas.microsoft.com/office/powerpoint/2010/main" val="497950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286F6B-2B71-93DA-1EA4-3F459171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Khám lâm sàng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48758A6-5BB9-2E82-390A-35F3ABD01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Ngực</a:t>
            </a:r>
          </a:p>
          <a:p>
            <a:r>
              <a:rPr lang="en-US"/>
              <a:t>Ngực cân đối, di động đều theo nhịp thở, không sẹo, không sao mạch</a:t>
            </a:r>
          </a:p>
          <a:p>
            <a:r>
              <a:rPr lang="en-US"/>
              <a:t>Phổi: gõ trong 2 phổi, rì rào phế nang êm dịu 2 phế trường, không ran</a:t>
            </a:r>
          </a:p>
          <a:p>
            <a:r>
              <a:rPr lang="en-US"/>
              <a:t>Tim: mỏm tim khoang liên sườn 5 đường trung đòn trái, harzer (-), T1 T2 đều rõ tần số 88 lần/phút, không âm thổi</a:t>
            </a:r>
          </a:p>
        </p:txBody>
      </p:sp>
    </p:spTree>
    <p:extLst>
      <p:ext uri="{BB962C8B-B14F-4D97-AF65-F5344CB8AC3E}">
        <p14:creationId xmlns:p14="http://schemas.microsoft.com/office/powerpoint/2010/main" val="2105121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190993F-7765-4BE3-B45D-B7B1DA94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Khám lâm sàng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7BB1D69-2D4E-AC55-78CF-8FD0CA9CA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/>
              <a:t>Bụng</a:t>
            </a:r>
          </a:p>
          <a:p>
            <a:r>
              <a:rPr lang="en-US"/>
              <a:t>Bụng cân đối, không chướng, di động đều theo nhịp thở, không u không sẹo mổ, không tuần hoàn bàng hệ, không dấu xuất huyết</a:t>
            </a:r>
          </a:p>
          <a:p>
            <a:r>
              <a:rPr lang="en-US"/>
              <a:t>Âm ruột 5 lần/phút</a:t>
            </a:r>
          </a:p>
          <a:p>
            <a:r>
              <a:rPr lang="en-US"/>
              <a:t>Gõ trong quanh rốn, không gõ đục vùng thấp</a:t>
            </a:r>
          </a:p>
          <a:p>
            <a:r>
              <a:rPr lang="en-US"/>
              <a:t>Bụng mềm, ấn đau thượng vị, không đều kháng</a:t>
            </a:r>
          </a:p>
          <a:p>
            <a:r>
              <a:rPr lang="en-US"/>
              <a:t>Không sờ chạm túi mật, murphy (-)</a:t>
            </a:r>
          </a:p>
          <a:p>
            <a:r>
              <a:rPr lang="en-US"/>
              <a:t>Gan: bờ dưới không sờ chạm, bờ trên KLS 6, chiều cao gan #7cm, ấn kẽ sườn (-), rung gan (-)</a:t>
            </a:r>
          </a:p>
          <a:p>
            <a:r>
              <a:rPr lang="en-US"/>
              <a:t>Chạm thận (-), bập bềnh thận (-), rung thận (-)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13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D1198F0-009A-C536-3DA0-1BEF538F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Khám lâm sàng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C42E1B3-D199-9912-ABC3-01069C6A2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Thần kinh</a:t>
            </a:r>
          </a:p>
          <a:p>
            <a:r>
              <a:rPr lang="en-US"/>
              <a:t>Cổ mềm</a:t>
            </a:r>
          </a:p>
          <a:p>
            <a:r>
              <a:rPr lang="en-US"/>
              <a:t>Không dấu thần kinh định vị</a:t>
            </a:r>
          </a:p>
          <a:p>
            <a:pPr marL="0" indent="0">
              <a:buNone/>
            </a:pPr>
            <a:r>
              <a:rPr lang="en-US" b="1"/>
              <a:t>Cơ xương khớp</a:t>
            </a:r>
          </a:p>
          <a:p>
            <a:r>
              <a:rPr lang="en-US"/>
              <a:t>Không sưng nóng đỏ đau khớp</a:t>
            </a:r>
          </a:p>
          <a:p>
            <a:r>
              <a:rPr lang="en-US"/>
              <a:t>Không giới hạn vận động, không biến dạng</a:t>
            </a:r>
          </a:p>
        </p:txBody>
      </p:sp>
    </p:spTree>
    <p:extLst>
      <p:ext uri="{BB962C8B-B14F-4D97-AF65-F5344CB8AC3E}">
        <p14:creationId xmlns:p14="http://schemas.microsoft.com/office/powerpoint/2010/main" val="2749265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E25853-6CC7-4D43-4D89-8B1DFA04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Tóm tắt bệnh án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B0CAC5E-FD7D-5BF8-69FC-106006451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Bệnh nhân nam, 16 tuổi, nhập viện vì đau thượng vị, bệnh 2 ngày.</a:t>
            </a:r>
          </a:p>
          <a:p>
            <a:r>
              <a:rPr lang="en-US"/>
              <a:t>Triệu chứng cơ năng:</a:t>
            </a:r>
          </a:p>
          <a:p>
            <a:pPr lvl="1"/>
            <a:r>
              <a:rPr lang="en-US"/>
              <a:t>Đau thượng vị</a:t>
            </a:r>
          </a:p>
          <a:p>
            <a:pPr lvl="1"/>
            <a:r>
              <a:rPr lang="en-US"/>
              <a:t>Nôn ói </a:t>
            </a:r>
          </a:p>
          <a:p>
            <a:pPr lvl="1"/>
            <a:r>
              <a:rPr lang="en-US"/>
              <a:t>Sốt</a:t>
            </a:r>
          </a:p>
          <a:p>
            <a:pPr lvl="1"/>
            <a:r>
              <a:rPr lang="en-US"/>
              <a:t>Da vàng sậm, mắt vàng</a:t>
            </a:r>
          </a:p>
          <a:p>
            <a:pPr lvl="1"/>
            <a:r>
              <a:rPr lang="en-US"/>
              <a:t>Tiểu vàng sậm</a:t>
            </a:r>
          </a:p>
          <a:p>
            <a:pPr lvl="1"/>
            <a:r>
              <a:rPr lang="en-US"/>
              <a:t>Ngứa toàn thân</a:t>
            </a:r>
          </a:p>
          <a:p>
            <a:r>
              <a:rPr lang="en-US"/>
              <a:t>Triệu chứng thực thể:</a:t>
            </a:r>
          </a:p>
          <a:p>
            <a:pPr lvl="1"/>
            <a:r>
              <a:rPr lang="en-US"/>
              <a:t>Không sốt</a:t>
            </a:r>
          </a:p>
          <a:p>
            <a:pPr lvl="1"/>
            <a:r>
              <a:rPr lang="en-US"/>
              <a:t>Da vàng sậm, củng mạc mắt vàng, niêm mạc dưới lưỡi vàng</a:t>
            </a:r>
          </a:p>
          <a:p>
            <a:pPr lvl="1"/>
            <a:r>
              <a:rPr lang="en-US"/>
              <a:t>Không sờ chạm túi mật, murphy (-)</a:t>
            </a:r>
          </a:p>
          <a:p>
            <a:pPr lvl="1"/>
            <a:r>
              <a:rPr lang="en-US"/>
              <a:t>Bụng mềm, ấn đau thượng vị, không đề kháng</a:t>
            </a:r>
          </a:p>
          <a:p>
            <a:r>
              <a:rPr lang="en-US"/>
              <a:t>Tiền căn: </a:t>
            </a:r>
          </a:p>
          <a:p>
            <a:pPr lvl="1"/>
            <a:r>
              <a:rPr lang="en-US"/>
              <a:t>Sỏi túi mật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62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E2594B1-CEBE-EF6B-EF87-F2ED5A3F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Đặt vấn đề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4587862-0283-F4F2-B8B8-B73717776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/>
              <a:t>Hội chứng vàng da</a:t>
            </a:r>
          </a:p>
          <a:p>
            <a:pPr marL="514350" indent="-514350">
              <a:buAutoNum type="arabicPeriod"/>
            </a:pPr>
            <a:r>
              <a:rPr lang="en-US"/>
              <a:t>Đau thượng vị cấp + nôn ói</a:t>
            </a:r>
          </a:p>
          <a:p>
            <a:pPr marL="514350" indent="-514350">
              <a:buAutoNum type="arabicPeriod"/>
            </a:pPr>
            <a:r>
              <a:rPr lang="en-US"/>
              <a:t>Sốt</a:t>
            </a:r>
          </a:p>
          <a:p>
            <a:pPr marL="0" indent="0">
              <a:buNone/>
            </a:pPr>
            <a:r>
              <a:rPr lang="en-US"/>
              <a:t>Tiền căn: sỏi túi mật</a:t>
            </a:r>
          </a:p>
        </p:txBody>
      </p:sp>
    </p:spTree>
    <p:extLst>
      <p:ext uri="{BB962C8B-B14F-4D97-AF65-F5344CB8AC3E}">
        <p14:creationId xmlns:p14="http://schemas.microsoft.com/office/powerpoint/2010/main" val="1552000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BE2F66E-9923-5140-3AD4-E90DC1B3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Chẩn đoán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47BE6A2-5CA9-6C17-110E-C326FFEE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Chẩn đoán sơ bộ: Sỏi ống mật chủ lần đầu, biến chứng viêm đường mật cấp, viêm tụy cấp ngày 2 mức độ nhẹ</a:t>
            </a:r>
          </a:p>
          <a:p>
            <a:r>
              <a:rPr lang="en-US"/>
              <a:t>Chẩn đoán phân biệt: Giun chui ống mật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78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65C719-FFCF-2740-F8EF-E902D642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Biện luận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3F61244-46EA-8BDB-685F-4A4FFD6EA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134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/>
              <a:t>Hội chứng vàng da</a:t>
            </a:r>
          </a:p>
        </p:txBody>
      </p:sp>
      <p:grpSp>
        <p:nvGrpSpPr>
          <p:cNvPr id="48" name="Nhóm 47">
            <a:extLst>
              <a:ext uri="{FF2B5EF4-FFF2-40B4-BE49-F238E27FC236}">
                <a16:creationId xmlns:a16="http://schemas.microsoft.com/office/drawing/2014/main" id="{991FDABE-1E15-79BE-12CC-0FB92EA182C5}"/>
              </a:ext>
            </a:extLst>
          </p:cNvPr>
          <p:cNvGrpSpPr/>
          <p:nvPr/>
        </p:nvGrpSpPr>
        <p:grpSpPr>
          <a:xfrm>
            <a:off x="821922" y="2390325"/>
            <a:ext cx="10372820" cy="4114798"/>
            <a:chOff x="821922" y="2390325"/>
            <a:chExt cx="10372820" cy="4114798"/>
          </a:xfrm>
        </p:grpSpPr>
        <p:sp>
          <p:nvSpPr>
            <p:cNvPr id="6" name="Lưu Đồ: Thay đổi Tiến Trình 5">
              <a:extLst>
                <a:ext uri="{FF2B5EF4-FFF2-40B4-BE49-F238E27FC236}">
                  <a16:creationId xmlns:a16="http://schemas.microsoft.com/office/drawing/2014/main" id="{ED8EA1BB-7FBB-97FF-2828-35FCFD7400AC}"/>
                </a:ext>
              </a:extLst>
            </p:cNvPr>
            <p:cNvSpPr/>
            <p:nvPr/>
          </p:nvSpPr>
          <p:spPr>
            <a:xfrm>
              <a:off x="821922" y="3559951"/>
              <a:ext cx="1278385" cy="648070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Vàng da</a:t>
              </a:r>
            </a:p>
          </p:txBody>
        </p:sp>
        <p:sp>
          <p:nvSpPr>
            <p:cNvPr id="7" name="Lưu Đồ: Thay đổi Tiến Trình 6">
              <a:extLst>
                <a:ext uri="{FF2B5EF4-FFF2-40B4-BE49-F238E27FC236}">
                  <a16:creationId xmlns:a16="http://schemas.microsoft.com/office/drawing/2014/main" id="{09BF63BB-50FC-5507-7DB5-36BB0DCB19F9}"/>
                </a:ext>
              </a:extLst>
            </p:cNvPr>
            <p:cNvSpPr/>
            <p:nvPr/>
          </p:nvSpPr>
          <p:spPr>
            <a:xfrm>
              <a:off x="2709169" y="2390325"/>
              <a:ext cx="1278385" cy="648070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Trước gan</a:t>
              </a:r>
            </a:p>
          </p:txBody>
        </p:sp>
        <p:sp>
          <p:nvSpPr>
            <p:cNvPr id="8" name="Lưu Đồ: Thay đổi Tiến Trình 7">
              <a:extLst>
                <a:ext uri="{FF2B5EF4-FFF2-40B4-BE49-F238E27FC236}">
                  <a16:creationId xmlns:a16="http://schemas.microsoft.com/office/drawing/2014/main" id="{42F59099-5CCD-9908-4283-FEF1125D1280}"/>
                </a:ext>
              </a:extLst>
            </p:cNvPr>
            <p:cNvSpPr/>
            <p:nvPr/>
          </p:nvSpPr>
          <p:spPr>
            <a:xfrm>
              <a:off x="2709167" y="3559952"/>
              <a:ext cx="1278385" cy="648070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Sau gan</a:t>
              </a:r>
            </a:p>
          </p:txBody>
        </p:sp>
        <p:sp>
          <p:nvSpPr>
            <p:cNvPr id="9" name="Lưu Đồ: Thay đổi Tiến Trình 8">
              <a:extLst>
                <a:ext uri="{FF2B5EF4-FFF2-40B4-BE49-F238E27FC236}">
                  <a16:creationId xmlns:a16="http://schemas.microsoft.com/office/drawing/2014/main" id="{CE80F695-6292-30BF-B352-F27C698777E4}"/>
                </a:ext>
              </a:extLst>
            </p:cNvPr>
            <p:cNvSpPr/>
            <p:nvPr/>
          </p:nvSpPr>
          <p:spPr>
            <a:xfrm>
              <a:off x="2709167" y="5359914"/>
              <a:ext cx="1278385" cy="648070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Tại gan</a:t>
              </a:r>
            </a:p>
          </p:txBody>
        </p:sp>
        <p:sp>
          <p:nvSpPr>
            <p:cNvPr id="10" name="Lưu Đồ: Thay đổi Tiến Trình 9">
              <a:extLst>
                <a:ext uri="{FF2B5EF4-FFF2-40B4-BE49-F238E27FC236}">
                  <a16:creationId xmlns:a16="http://schemas.microsoft.com/office/drawing/2014/main" id="{D548C925-2251-C807-7454-52271865CAF3}"/>
                </a:ext>
              </a:extLst>
            </p:cNvPr>
            <p:cNvSpPr/>
            <p:nvPr/>
          </p:nvSpPr>
          <p:spPr>
            <a:xfrm>
              <a:off x="5043997" y="2390325"/>
              <a:ext cx="2528656" cy="648070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Tán huyết</a:t>
              </a:r>
            </a:p>
            <a:p>
              <a:pPr algn="ctr"/>
              <a:r>
                <a:rPr lang="en-US"/>
                <a:t>Sốt rét</a:t>
              </a:r>
            </a:p>
          </p:txBody>
        </p:sp>
        <p:sp>
          <p:nvSpPr>
            <p:cNvPr id="11" name="Lưu Đồ: Thay đổi Tiến Trình 10">
              <a:extLst>
                <a:ext uri="{FF2B5EF4-FFF2-40B4-BE49-F238E27FC236}">
                  <a16:creationId xmlns:a16="http://schemas.microsoft.com/office/drawing/2014/main" id="{5E31AA23-510C-2B49-9908-18197E588567}"/>
                </a:ext>
              </a:extLst>
            </p:cNvPr>
            <p:cNvSpPr/>
            <p:nvPr/>
          </p:nvSpPr>
          <p:spPr>
            <a:xfrm>
              <a:off x="5043995" y="3235917"/>
              <a:ext cx="6150746" cy="324035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Sỏi ống mật chủ, kí sinh trùng</a:t>
              </a:r>
            </a:p>
          </p:txBody>
        </p:sp>
        <p:sp>
          <p:nvSpPr>
            <p:cNvPr id="12" name="Lưu Đồ: Thay đổi Tiến Trình 11">
              <a:extLst>
                <a:ext uri="{FF2B5EF4-FFF2-40B4-BE49-F238E27FC236}">
                  <a16:creationId xmlns:a16="http://schemas.microsoft.com/office/drawing/2014/main" id="{5634F6DC-E1F4-F911-AE78-9436EEBC7FB5}"/>
                </a:ext>
              </a:extLst>
            </p:cNvPr>
            <p:cNvSpPr/>
            <p:nvPr/>
          </p:nvSpPr>
          <p:spPr>
            <a:xfrm>
              <a:off x="5043995" y="3721969"/>
              <a:ext cx="6150746" cy="324035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Ung thư đường mật, viêm hẹp đường mật</a:t>
              </a:r>
            </a:p>
          </p:txBody>
        </p:sp>
        <p:sp>
          <p:nvSpPr>
            <p:cNvPr id="13" name="Lưu Đồ: Thay đổi Tiến Trình 12">
              <a:extLst>
                <a:ext uri="{FF2B5EF4-FFF2-40B4-BE49-F238E27FC236}">
                  <a16:creationId xmlns:a16="http://schemas.microsoft.com/office/drawing/2014/main" id="{DACCD70A-0460-A58E-1ECC-834B71F39643}"/>
                </a:ext>
              </a:extLst>
            </p:cNvPr>
            <p:cNvSpPr/>
            <p:nvPr/>
          </p:nvSpPr>
          <p:spPr>
            <a:xfrm>
              <a:off x="5043995" y="4208021"/>
              <a:ext cx="6150747" cy="324035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U quanh bóng vater, hội chứng mirizzi, hạch di căn,…</a:t>
              </a:r>
            </a:p>
          </p:txBody>
        </p:sp>
        <p:sp>
          <p:nvSpPr>
            <p:cNvPr id="14" name="Lưu Đồ: Thay đổi Tiến Trình 13">
              <a:extLst>
                <a:ext uri="{FF2B5EF4-FFF2-40B4-BE49-F238E27FC236}">
                  <a16:creationId xmlns:a16="http://schemas.microsoft.com/office/drawing/2014/main" id="{19E7BC4B-0717-C8DE-44AC-A9FE6F62CC9F}"/>
                </a:ext>
              </a:extLst>
            </p:cNvPr>
            <p:cNvSpPr/>
            <p:nvPr/>
          </p:nvSpPr>
          <p:spPr>
            <a:xfrm>
              <a:off x="5043995" y="4718487"/>
              <a:ext cx="4961137" cy="324035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Viêm gan</a:t>
              </a:r>
            </a:p>
          </p:txBody>
        </p:sp>
        <p:sp>
          <p:nvSpPr>
            <p:cNvPr id="15" name="Lưu Đồ: Thay đổi Tiến Trình 14">
              <a:extLst>
                <a:ext uri="{FF2B5EF4-FFF2-40B4-BE49-F238E27FC236}">
                  <a16:creationId xmlns:a16="http://schemas.microsoft.com/office/drawing/2014/main" id="{33277E59-D69D-994B-7F10-E6A8817634F1}"/>
                </a:ext>
              </a:extLst>
            </p:cNvPr>
            <p:cNvSpPr/>
            <p:nvPr/>
          </p:nvSpPr>
          <p:spPr>
            <a:xfrm>
              <a:off x="5043994" y="5204538"/>
              <a:ext cx="4961138" cy="324035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Xơ gan</a:t>
              </a:r>
            </a:p>
          </p:txBody>
        </p:sp>
        <p:sp>
          <p:nvSpPr>
            <p:cNvPr id="16" name="Lưu Đồ: Thay đổi Tiến Trình 15">
              <a:extLst>
                <a:ext uri="{FF2B5EF4-FFF2-40B4-BE49-F238E27FC236}">
                  <a16:creationId xmlns:a16="http://schemas.microsoft.com/office/drawing/2014/main" id="{07FCFBCB-9A53-EAF7-50CB-2D155CE4F1C1}"/>
                </a:ext>
              </a:extLst>
            </p:cNvPr>
            <p:cNvSpPr/>
            <p:nvPr/>
          </p:nvSpPr>
          <p:spPr>
            <a:xfrm>
              <a:off x="5043993" y="5690589"/>
              <a:ext cx="4961139" cy="324035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Ung thư gan</a:t>
              </a:r>
            </a:p>
          </p:txBody>
        </p:sp>
        <p:sp>
          <p:nvSpPr>
            <p:cNvPr id="17" name="Lưu Đồ: Thay đổi Tiến Trình 16">
              <a:extLst>
                <a:ext uri="{FF2B5EF4-FFF2-40B4-BE49-F238E27FC236}">
                  <a16:creationId xmlns:a16="http://schemas.microsoft.com/office/drawing/2014/main" id="{4EEF3D53-0422-6EFD-F83C-9039F88AC33F}"/>
                </a:ext>
              </a:extLst>
            </p:cNvPr>
            <p:cNvSpPr/>
            <p:nvPr/>
          </p:nvSpPr>
          <p:spPr>
            <a:xfrm>
              <a:off x="5043993" y="6181088"/>
              <a:ext cx="4961139" cy="324035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Các hội chứng bẩm sinh (Gilbert, Crigler Najjar,…)</a:t>
              </a:r>
            </a:p>
          </p:txBody>
        </p:sp>
        <p:cxnSp>
          <p:nvCxnSpPr>
            <p:cNvPr id="19" name="Đường nối Thẳng 18">
              <a:extLst>
                <a:ext uri="{FF2B5EF4-FFF2-40B4-BE49-F238E27FC236}">
                  <a16:creationId xmlns:a16="http://schemas.microsoft.com/office/drawing/2014/main" id="{C667581F-C861-2856-3EF5-36F2936F1044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2100307" y="2714360"/>
              <a:ext cx="608862" cy="1169626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Đường nối Thẳng 20">
              <a:extLst>
                <a:ext uri="{FF2B5EF4-FFF2-40B4-BE49-F238E27FC236}">
                  <a16:creationId xmlns:a16="http://schemas.microsoft.com/office/drawing/2014/main" id="{B4541C19-16D6-71F2-0513-64354CCA2A1B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2100307" y="3883986"/>
              <a:ext cx="608860" cy="1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Đường nối Thẳng 21">
              <a:extLst>
                <a:ext uri="{FF2B5EF4-FFF2-40B4-BE49-F238E27FC236}">
                  <a16:creationId xmlns:a16="http://schemas.microsoft.com/office/drawing/2014/main" id="{85C6383E-1F3B-00A9-850B-CD9D4A7C2316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>
              <a:off x="2100307" y="3883986"/>
              <a:ext cx="608860" cy="1799963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Đường nối Thẳng 25">
              <a:extLst>
                <a:ext uri="{FF2B5EF4-FFF2-40B4-BE49-F238E27FC236}">
                  <a16:creationId xmlns:a16="http://schemas.microsoft.com/office/drawing/2014/main" id="{C052FEA0-B16D-6F7A-8D4E-4922C25DCB10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3990882" y="2714359"/>
              <a:ext cx="1053115" cy="1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Đường nối Thẳng 27">
              <a:extLst>
                <a:ext uri="{FF2B5EF4-FFF2-40B4-BE49-F238E27FC236}">
                  <a16:creationId xmlns:a16="http://schemas.microsoft.com/office/drawing/2014/main" id="{16FC9E4D-AC8C-85CE-A9F2-E1E1A8054BAA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 flipV="1">
              <a:off x="3987552" y="3397935"/>
              <a:ext cx="1056443" cy="48605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Đường nối Thẳng 29">
              <a:extLst>
                <a:ext uri="{FF2B5EF4-FFF2-40B4-BE49-F238E27FC236}">
                  <a16:creationId xmlns:a16="http://schemas.microsoft.com/office/drawing/2014/main" id="{445CD113-79BA-BDB6-366B-5A81198EA1AC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>
              <a:off x="3987552" y="3883987"/>
              <a:ext cx="1056443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Đường nối Thẳng 32">
              <a:extLst>
                <a:ext uri="{FF2B5EF4-FFF2-40B4-BE49-F238E27FC236}">
                  <a16:creationId xmlns:a16="http://schemas.microsoft.com/office/drawing/2014/main" id="{D7D389DC-B717-E487-EFEC-14DB83E2EC30}"/>
                </a:ext>
              </a:extLst>
            </p:cNvPr>
            <p:cNvCxnSpPr>
              <a:cxnSpLocks/>
              <a:stCxn id="8" idx="3"/>
              <a:endCxn id="13" idx="1"/>
            </p:cNvCxnSpPr>
            <p:nvPr/>
          </p:nvCxnSpPr>
          <p:spPr>
            <a:xfrm>
              <a:off x="3987552" y="3883987"/>
              <a:ext cx="1056443" cy="48605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Đường nối Thẳng 35">
              <a:extLst>
                <a:ext uri="{FF2B5EF4-FFF2-40B4-BE49-F238E27FC236}">
                  <a16:creationId xmlns:a16="http://schemas.microsoft.com/office/drawing/2014/main" id="{A5429145-7A29-C51C-8085-FA61AA7C9D3B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3987550" y="4880505"/>
              <a:ext cx="1056445" cy="805663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Đường nối Thẳng 37">
              <a:extLst>
                <a:ext uri="{FF2B5EF4-FFF2-40B4-BE49-F238E27FC236}">
                  <a16:creationId xmlns:a16="http://schemas.microsoft.com/office/drawing/2014/main" id="{FCFC7EA4-0578-DA0C-0A3B-4A5F3B2D6FF1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>
            <a:xfrm flipV="1">
              <a:off x="3987552" y="5366556"/>
              <a:ext cx="1056442" cy="317393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Đường nối Thẳng 39">
              <a:extLst>
                <a:ext uri="{FF2B5EF4-FFF2-40B4-BE49-F238E27FC236}">
                  <a16:creationId xmlns:a16="http://schemas.microsoft.com/office/drawing/2014/main" id="{C8C4CC95-D37D-6FD0-8A4A-CE59DF4BFA07}"/>
                </a:ext>
              </a:extLst>
            </p:cNvPr>
            <p:cNvCxnSpPr>
              <a:cxnSpLocks/>
              <a:stCxn id="9" idx="3"/>
              <a:endCxn id="16" idx="1"/>
            </p:cNvCxnSpPr>
            <p:nvPr/>
          </p:nvCxnSpPr>
          <p:spPr>
            <a:xfrm>
              <a:off x="3987552" y="5683949"/>
              <a:ext cx="1056441" cy="16865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Đường nối Thẳng 41">
              <a:extLst>
                <a:ext uri="{FF2B5EF4-FFF2-40B4-BE49-F238E27FC236}">
                  <a16:creationId xmlns:a16="http://schemas.microsoft.com/office/drawing/2014/main" id="{F9BAA1F3-B6A1-AB40-67F9-E5632A4C9E58}"/>
                </a:ext>
              </a:extLst>
            </p:cNvPr>
            <p:cNvCxnSpPr>
              <a:cxnSpLocks/>
              <a:stCxn id="9" idx="3"/>
              <a:endCxn id="17" idx="1"/>
            </p:cNvCxnSpPr>
            <p:nvPr/>
          </p:nvCxnSpPr>
          <p:spPr>
            <a:xfrm>
              <a:off x="3987552" y="5683949"/>
              <a:ext cx="1056441" cy="659157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137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B4759FD-F5D9-9D03-9686-DA2F455F4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Biện luận</a:t>
            </a:r>
          </a:p>
        </p:txBody>
      </p:sp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7B3815E8-8B06-D0AE-1F13-4B5EB59300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248637"/>
              </p:ext>
            </p:extLst>
          </p:nvPr>
        </p:nvGraphicFramePr>
        <p:xfrm>
          <a:off x="838199" y="1825625"/>
          <a:ext cx="10515599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426">
                  <a:extLst>
                    <a:ext uri="{9D8B030D-6E8A-4147-A177-3AD203B41FA5}">
                      <a16:colId xmlns:a16="http://schemas.microsoft.com/office/drawing/2014/main" val="328084467"/>
                    </a:ext>
                  </a:extLst>
                </a:gridCol>
                <a:gridCol w="8859173">
                  <a:extLst>
                    <a:ext uri="{9D8B030D-6E8A-4147-A177-3AD203B41FA5}">
                      <a16:colId xmlns:a16="http://schemas.microsoft.com/office/drawing/2014/main" val="10124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Vàng 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Trên bệnh nhân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662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Trước gan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Không dấu hiệu thiếu máu, không tiểu xá xị, khám không thấy gan lách to, không tiền căn bệnh huyết học, không truyền máu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54781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en-US"/>
                        <a:t>Sau gan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Sỏi OMC: tiền căn có sỏi túi mật nên nghĩ nhiều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037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Giun chui ống mật: không loại trừ do chế độ ăn, không xổ giun, dịch tễ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454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 quanh bóng vater: ít nghĩ do bệnh nhân trẻ, mới vàng 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2679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Viêm hẹp đường mật: ít nghĩ do bệnh nhân không tiền căn viêm đường mật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2463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Hạch di căn rốn gan: bệnh nhân trẻ, triệu chứng lần đầu nên ít nghĩ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4889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/>
                        <a:t>Tại gan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Viêm gan: không uống rượu bia, tuy nhiên không loại viêm gan siêu vi đi kèm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6473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Xơ gan: không hội chứng suy tế bào gan, tăng áp cửa, không tiền căn vàng da nên không nghĩ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1751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Ung thư gan: khám gan không to, không HCSTBG, không tăng áp cửa nên không nghĩ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2573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Các hội chứng bẩm sinh: không nghĩ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772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008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9E780EA-0AC9-2653-99EF-B30C16874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Biện luận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69AC5E1-7E5A-034B-CF49-8051FCDD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Biến chứng:</a:t>
            </a: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6EE504BA-EF45-E468-C8D3-F4291DD99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494411"/>
              </p:ext>
            </p:extLst>
          </p:nvPr>
        </p:nvGraphicFramePr>
        <p:xfrm>
          <a:off x="838199" y="2441933"/>
          <a:ext cx="10515599" cy="3783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5">
                  <a:extLst>
                    <a:ext uri="{9D8B030D-6E8A-4147-A177-3AD203B41FA5}">
                      <a16:colId xmlns:a16="http://schemas.microsoft.com/office/drawing/2014/main" val="3849901871"/>
                    </a:ext>
                  </a:extLst>
                </a:gridCol>
                <a:gridCol w="7688894">
                  <a:extLst>
                    <a:ext uri="{9D8B030D-6E8A-4147-A177-3AD203B41FA5}">
                      <a16:colId xmlns:a16="http://schemas.microsoft.com/office/drawing/2014/main" val="629544135"/>
                    </a:ext>
                  </a:extLst>
                </a:gridCol>
              </a:tblGrid>
              <a:tr h="4323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427687"/>
                  </a:ext>
                </a:extLst>
              </a:tr>
              <a:tr h="432387">
                <a:tc>
                  <a:txBody>
                    <a:bodyPr/>
                    <a:lstStyle/>
                    <a:p>
                      <a:r>
                        <a:rPr lang="en-US"/>
                        <a:t>Viêm đường mật cấp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Bệnh nhân có tam chứng charcot -&gt; nghĩ nhiều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193546"/>
                  </a:ext>
                </a:extLst>
              </a:tr>
              <a:tr h="432387">
                <a:tc>
                  <a:txBody>
                    <a:bodyPr/>
                    <a:lstStyle/>
                    <a:p>
                      <a:r>
                        <a:rPr lang="en-US"/>
                        <a:t>Viêm tụy cấp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BN đau liên tục, giảm khi cúi người, kèm ói, sau ói không giảm đau,  -&gt; nghĩ nhiều có viêm tụy cấp</a:t>
                      </a:r>
                    </a:p>
                    <a:p>
                      <a:r>
                        <a:rPr lang="en-US"/>
                        <a:t>Mức độ: không dấu hiệu suy cơ quan, không SIRS, không dấu xuất huyết, không bệnh nền nên nghĩ mức độ nhẹ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654"/>
                  </a:ext>
                </a:extLst>
              </a:tr>
              <a:tr h="432387">
                <a:tc>
                  <a:txBody>
                    <a:bodyPr/>
                    <a:lstStyle/>
                    <a:p>
                      <a:r>
                        <a:rPr lang="en-US"/>
                        <a:t>Áp xe gan đường mật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BN hiện hết sốt, diễn tiến bệnh ngắn nên ít nghĩ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174023"/>
                  </a:ext>
                </a:extLst>
              </a:tr>
              <a:tr h="432387">
                <a:tc>
                  <a:txBody>
                    <a:bodyPr/>
                    <a:lstStyle/>
                    <a:p>
                      <a:r>
                        <a:rPr lang="en-US"/>
                        <a:t>Viêm hẹp đường mật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Triệu chứng không điển hình nên không loại trừ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52091"/>
                  </a:ext>
                </a:extLst>
              </a:tr>
              <a:tr h="432387">
                <a:tc>
                  <a:txBody>
                    <a:bodyPr/>
                    <a:lstStyle/>
                    <a:p>
                      <a:r>
                        <a:rPr lang="en-US"/>
                        <a:t>Xơ 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Không nghĩ do bệnh nhân không HCSTBG. HCTALTMC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771422"/>
                  </a:ext>
                </a:extLst>
              </a:tr>
              <a:tr h="432387">
                <a:tc>
                  <a:txBody>
                    <a:bodyPr/>
                    <a:lstStyle/>
                    <a:p>
                      <a:r>
                        <a:rPr lang="en-US"/>
                        <a:t>Ung thư đường mật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Không nghĩ do BN vàng da lần đầu, diễn tiến cấp tính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907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484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1DA01D-D3A6-79F1-D987-BBCB2C1BC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Biện luận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B54420C-9182-8623-6DD6-14FE4F045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920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2. Đau thượng vị cấp + nôn ói</a:t>
            </a:r>
          </a:p>
          <a:p>
            <a:pPr marL="0" indent="0">
              <a:buNone/>
            </a:pPr>
            <a:endParaRPr lang="en-US"/>
          </a:p>
        </p:txBody>
      </p: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114EB360-CC16-578D-FC93-06151F16A1DD}"/>
              </a:ext>
            </a:extLst>
          </p:cNvPr>
          <p:cNvGrpSpPr/>
          <p:nvPr/>
        </p:nvGrpSpPr>
        <p:grpSpPr>
          <a:xfrm>
            <a:off x="838200" y="2558987"/>
            <a:ext cx="8447846" cy="3506487"/>
            <a:chOff x="838200" y="2558987"/>
            <a:chExt cx="8447846" cy="3506487"/>
          </a:xfrm>
        </p:grpSpPr>
        <p:sp>
          <p:nvSpPr>
            <p:cNvPr id="4" name="Lưu Đồ: Thay đổi Tiến Trình 3">
              <a:extLst>
                <a:ext uri="{FF2B5EF4-FFF2-40B4-BE49-F238E27FC236}">
                  <a16:creationId xmlns:a16="http://schemas.microsoft.com/office/drawing/2014/main" id="{431D3A07-48A7-D311-E458-80D01C0CCAA1}"/>
                </a:ext>
              </a:extLst>
            </p:cNvPr>
            <p:cNvSpPr/>
            <p:nvPr/>
          </p:nvSpPr>
          <p:spPr>
            <a:xfrm>
              <a:off x="838200" y="4053496"/>
              <a:ext cx="1596501" cy="324035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Đau thượng vị</a:t>
              </a:r>
            </a:p>
          </p:txBody>
        </p:sp>
        <p:sp>
          <p:nvSpPr>
            <p:cNvPr id="5" name="Lưu Đồ: Thay đổi Tiến Trình 4">
              <a:extLst>
                <a:ext uri="{FF2B5EF4-FFF2-40B4-BE49-F238E27FC236}">
                  <a16:creationId xmlns:a16="http://schemas.microsoft.com/office/drawing/2014/main" id="{08B186A7-F906-9A1F-FC1D-0BE59724675B}"/>
                </a:ext>
              </a:extLst>
            </p:cNvPr>
            <p:cNvSpPr/>
            <p:nvPr/>
          </p:nvSpPr>
          <p:spPr>
            <a:xfrm>
              <a:off x="3465249" y="3013623"/>
              <a:ext cx="5820796" cy="324035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Viêm ruột, tắc ruột, viêm ruột thừa</a:t>
              </a:r>
            </a:p>
          </p:txBody>
        </p:sp>
        <p:sp>
          <p:nvSpPr>
            <p:cNvPr id="6" name="Lưu Đồ: Thay đổi Tiến Trình 5">
              <a:extLst>
                <a:ext uri="{FF2B5EF4-FFF2-40B4-BE49-F238E27FC236}">
                  <a16:creationId xmlns:a16="http://schemas.microsoft.com/office/drawing/2014/main" id="{A5CF714C-9DF1-BDC6-FF89-25366BC86F1E}"/>
                </a:ext>
              </a:extLst>
            </p:cNvPr>
            <p:cNvSpPr/>
            <p:nvPr/>
          </p:nvSpPr>
          <p:spPr>
            <a:xfrm>
              <a:off x="3465249" y="2558987"/>
              <a:ext cx="5820793" cy="324035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Viêm dạ dày cấp, thủng loét dạ dày</a:t>
              </a:r>
            </a:p>
          </p:txBody>
        </p:sp>
        <p:sp>
          <p:nvSpPr>
            <p:cNvPr id="7" name="Lưu Đồ: Thay đổi Tiến Trình 6">
              <a:extLst>
                <a:ext uri="{FF2B5EF4-FFF2-40B4-BE49-F238E27FC236}">
                  <a16:creationId xmlns:a16="http://schemas.microsoft.com/office/drawing/2014/main" id="{E651C58B-9345-1EBD-52D7-51395F7DD1C8}"/>
                </a:ext>
              </a:extLst>
            </p:cNvPr>
            <p:cNvSpPr/>
            <p:nvPr/>
          </p:nvSpPr>
          <p:spPr>
            <a:xfrm>
              <a:off x="3465249" y="3468259"/>
              <a:ext cx="5820797" cy="324035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Viêm tụy cấp</a:t>
              </a:r>
            </a:p>
          </p:txBody>
        </p:sp>
        <p:sp>
          <p:nvSpPr>
            <p:cNvPr id="8" name="Lưu Đồ: Thay đổi Tiến Trình 7">
              <a:extLst>
                <a:ext uri="{FF2B5EF4-FFF2-40B4-BE49-F238E27FC236}">
                  <a16:creationId xmlns:a16="http://schemas.microsoft.com/office/drawing/2014/main" id="{CFC9A733-3DC1-6EA3-8430-DCCD3C827F0C}"/>
                </a:ext>
              </a:extLst>
            </p:cNvPr>
            <p:cNvSpPr/>
            <p:nvPr/>
          </p:nvSpPr>
          <p:spPr>
            <a:xfrm>
              <a:off x="3465248" y="3922895"/>
              <a:ext cx="5820797" cy="324035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Viêm đường mật cấp, viêm túi mật cấp, cơn đau quặn mật</a:t>
              </a:r>
            </a:p>
          </p:txBody>
        </p:sp>
        <p:sp>
          <p:nvSpPr>
            <p:cNvPr id="9" name="Lưu Đồ: Thay đổi Tiến Trình 8">
              <a:extLst>
                <a:ext uri="{FF2B5EF4-FFF2-40B4-BE49-F238E27FC236}">
                  <a16:creationId xmlns:a16="http://schemas.microsoft.com/office/drawing/2014/main" id="{6701683A-BFDC-9F3D-1FDF-192C0000B166}"/>
                </a:ext>
              </a:extLst>
            </p:cNvPr>
            <p:cNvSpPr/>
            <p:nvPr/>
          </p:nvSpPr>
          <p:spPr>
            <a:xfrm>
              <a:off x="3465246" y="4377531"/>
              <a:ext cx="5808769" cy="324035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Viêm gan, áp xe gan</a:t>
              </a:r>
            </a:p>
          </p:txBody>
        </p:sp>
        <p:sp>
          <p:nvSpPr>
            <p:cNvPr id="10" name="Lưu Đồ: Thay đổi Tiến Trình 9">
              <a:extLst>
                <a:ext uri="{FF2B5EF4-FFF2-40B4-BE49-F238E27FC236}">
                  <a16:creationId xmlns:a16="http://schemas.microsoft.com/office/drawing/2014/main" id="{5086A6F0-E461-1EC1-F22C-68D14DF9EA38}"/>
                </a:ext>
              </a:extLst>
            </p:cNvPr>
            <p:cNvSpPr/>
            <p:nvPr/>
          </p:nvSpPr>
          <p:spPr>
            <a:xfrm>
              <a:off x="3456375" y="4832167"/>
              <a:ext cx="5820797" cy="324035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Viêm, u đại tràng ngang</a:t>
              </a:r>
            </a:p>
          </p:txBody>
        </p:sp>
        <p:sp>
          <p:nvSpPr>
            <p:cNvPr id="11" name="Lưu Đồ: Thay đổi Tiến Trình 10">
              <a:extLst>
                <a:ext uri="{FF2B5EF4-FFF2-40B4-BE49-F238E27FC236}">
                  <a16:creationId xmlns:a16="http://schemas.microsoft.com/office/drawing/2014/main" id="{7A8C8D64-1948-9893-52B4-E8377602054A}"/>
                </a:ext>
              </a:extLst>
            </p:cNvPr>
            <p:cNvSpPr/>
            <p:nvPr/>
          </p:nvSpPr>
          <p:spPr>
            <a:xfrm>
              <a:off x="3465247" y="5286803"/>
              <a:ext cx="5820797" cy="324035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Viêm phổi</a:t>
              </a:r>
            </a:p>
          </p:txBody>
        </p:sp>
        <p:sp>
          <p:nvSpPr>
            <p:cNvPr id="12" name="Lưu Đồ: Thay đổi Tiến Trình 11">
              <a:extLst>
                <a:ext uri="{FF2B5EF4-FFF2-40B4-BE49-F238E27FC236}">
                  <a16:creationId xmlns:a16="http://schemas.microsoft.com/office/drawing/2014/main" id="{4A90998B-0B83-7982-C922-5182CBE4F26F}"/>
                </a:ext>
              </a:extLst>
            </p:cNvPr>
            <p:cNvSpPr/>
            <p:nvPr/>
          </p:nvSpPr>
          <p:spPr>
            <a:xfrm>
              <a:off x="3456374" y="5741439"/>
              <a:ext cx="5820797" cy="324035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Nhồi máu cơ tim, phình động mạch chủ,….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45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C4C5E54-7920-271C-3D60-64650CA2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Hành chính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FFEBA2F-5473-6B35-BD3D-BCFA58C32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Họ và tên: Dương Minh M.</a:t>
            </a:r>
          </a:p>
          <a:p>
            <a:r>
              <a:rPr lang="en-US"/>
              <a:t>Giới tính: nam</a:t>
            </a:r>
          </a:p>
          <a:p>
            <a:r>
              <a:rPr lang="en-US"/>
              <a:t>Năm sinh: 2007</a:t>
            </a:r>
          </a:p>
          <a:p>
            <a:r>
              <a:rPr lang="en-US"/>
              <a:t>Địa chỉ: tỉnh An Giang</a:t>
            </a:r>
          </a:p>
          <a:p>
            <a:r>
              <a:rPr lang="en-US"/>
              <a:t>Thời điểm nhập viện: 5h00 09/04/2023</a:t>
            </a:r>
          </a:p>
          <a:p>
            <a:r>
              <a:rPr lang="en-US"/>
              <a:t>Khoa cấp cứu, Bệnh viện Đại học Y dược Thành phố Hồ Chí Minh</a:t>
            </a:r>
          </a:p>
        </p:txBody>
      </p:sp>
    </p:spTree>
    <p:extLst>
      <p:ext uri="{BB962C8B-B14F-4D97-AF65-F5344CB8AC3E}">
        <p14:creationId xmlns:p14="http://schemas.microsoft.com/office/powerpoint/2010/main" val="3393698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B07A0C-68E1-8F59-4058-054E1956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Biện luận</a:t>
            </a:r>
          </a:p>
        </p:txBody>
      </p:sp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7BFFC1D8-BA04-C401-209E-B5BBE9566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094309"/>
              </p:ext>
            </p:extLst>
          </p:nvPr>
        </p:nvGraphicFramePr>
        <p:xfrm>
          <a:off x="838200" y="1825625"/>
          <a:ext cx="105156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2779">
                  <a:extLst>
                    <a:ext uri="{9D8B030D-6E8A-4147-A177-3AD203B41FA5}">
                      <a16:colId xmlns:a16="http://schemas.microsoft.com/office/drawing/2014/main" val="1094962197"/>
                    </a:ext>
                  </a:extLst>
                </a:gridCol>
                <a:gridCol w="6852821">
                  <a:extLst>
                    <a:ext uri="{9D8B030D-6E8A-4147-A177-3AD203B41FA5}">
                      <a16:colId xmlns:a16="http://schemas.microsoft.com/office/drawing/2014/main" val="3759687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Đau thượng vị + nôn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Trên bệnh nhân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273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Viêm dạ dày cấp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Bệnh nhân không ợ nóng, tuy nhiên tiền căn đau thượng vị đáp ứng thuốc nên ít nghĩ (trong bệnh cảnh hiện tại bệnh nhân vàng da)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0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Thủng loét dạ dày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Không nghĩ do khám bụng không đề kháng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16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Viêm ruột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Không nghĩ do bệnh nhân không rối loạn đi tiêu, có vàng 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30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Tắc ruột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Không nghĩ do bệnh nhân không bí trung đại tiện, không chướng bụng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85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Viêm tụy cấp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Đã biện luận ở trên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87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Viêm đường mật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Đã biện luận ở trên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418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Viêm túi mật / cơn đau quặn mật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Khám không sờ túi mật + murphy (-)/ BN vàng da -&gt; ít nghĩ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25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Viêm gan cấp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Bệnh cảnh không điển hình tuy nhiên không loại trừ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13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Áp xe 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Không nghĩ do khám gan không to, ấn kẽ sườn (-), rung gan (-)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705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Viêm / u đại tràng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Bệnh nhân không rối loạn đi tiêu nên không nghĩ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9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Viêm ruột thừa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Không nghĩ do tính chất đau và diễn tiến không phù hợp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223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054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05C94C-B3CC-966A-DE41-64641792A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Biện luận</a:t>
            </a:r>
          </a:p>
        </p:txBody>
      </p: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DD4C2B9F-59D9-94CE-01EC-96C05284BA57}"/>
              </a:ext>
            </a:extLst>
          </p:cNvPr>
          <p:cNvGrpSpPr/>
          <p:nvPr/>
        </p:nvGrpSpPr>
        <p:grpSpPr>
          <a:xfrm>
            <a:off x="1753338" y="2702904"/>
            <a:ext cx="8677927" cy="1687943"/>
            <a:chOff x="1753338" y="2702904"/>
            <a:chExt cx="8677927" cy="1687943"/>
          </a:xfrm>
        </p:grpSpPr>
        <p:sp>
          <p:nvSpPr>
            <p:cNvPr id="4" name="Lưu Đồ: Thay đổi Tiến Trình 3">
              <a:extLst>
                <a:ext uri="{FF2B5EF4-FFF2-40B4-BE49-F238E27FC236}">
                  <a16:creationId xmlns:a16="http://schemas.microsoft.com/office/drawing/2014/main" id="{1B3BBF81-8CD4-5406-A530-3DC2A23CF94F}"/>
                </a:ext>
              </a:extLst>
            </p:cNvPr>
            <p:cNvSpPr/>
            <p:nvPr/>
          </p:nvSpPr>
          <p:spPr>
            <a:xfrm>
              <a:off x="4610468" y="2702904"/>
              <a:ext cx="5820796" cy="324035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Nhiễm trùng</a:t>
              </a:r>
            </a:p>
          </p:txBody>
        </p:sp>
        <p:sp>
          <p:nvSpPr>
            <p:cNvPr id="5" name="Lưu Đồ: Thay đổi Tiến Trình 4">
              <a:extLst>
                <a:ext uri="{FF2B5EF4-FFF2-40B4-BE49-F238E27FC236}">
                  <a16:creationId xmlns:a16="http://schemas.microsoft.com/office/drawing/2014/main" id="{8F1188D9-D192-B707-0959-873BCBB013FD}"/>
                </a:ext>
              </a:extLst>
            </p:cNvPr>
            <p:cNvSpPr/>
            <p:nvPr/>
          </p:nvSpPr>
          <p:spPr>
            <a:xfrm>
              <a:off x="4610468" y="3157540"/>
              <a:ext cx="5820797" cy="324035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Ác tính</a:t>
              </a:r>
            </a:p>
          </p:txBody>
        </p:sp>
        <p:sp>
          <p:nvSpPr>
            <p:cNvPr id="6" name="Lưu Đồ: Thay đổi Tiến Trình 5">
              <a:extLst>
                <a:ext uri="{FF2B5EF4-FFF2-40B4-BE49-F238E27FC236}">
                  <a16:creationId xmlns:a16="http://schemas.microsoft.com/office/drawing/2014/main" id="{F139F375-1001-03F0-5414-BD62CC3A717B}"/>
                </a:ext>
              </a:extLst>
            </p:cNvPr>
            <p:cNvSpPr/>
            <p:nvPr/>
          </p:nvSpPr>
          <p:spPr>
            <a:xfrm>
              <a:off x="4610467" y="3612176"/>
              <a:ext cx="5820797" cy="324035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Tự miễn</a:t>
              </a:r>
            </a:p>
          </p:txBody>
        </p:sp>
        <p:sp>
          <p:nvSpPr>
            <p:cNvPr id="7" name="Lưu Đồ: Thay đổi Tiến Trình 6">
              <a:extLst>
                <a:ext uri="{FF2B5EF4-FFF2-40B4-BE49-F238E27FC236}">
                  <a16:creationId xmlns:a16="http://schemas.microsoft.com/office/drawing/2014/main" id="{ED5E48ED-E001-4E6F-ACEC-ECB657641442}"/>
                </a:ext>
              </a:extLst>
            </p:cNvPr>
            <p:cNvSpPr/>
            <p:nvPr/>
          </p:nvSpPr>
          <p:spPr>
            <a:xfrm>
              <a:off x="4610465" y="4066812"/>
              <a:ext cx="5808769" cy="324035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Chuyển hóa</a:t>
              </a:r>
            </a:p>
          </p:txBody>
        </p:sp>
        <p:sp>
          <p:nvSpPr>
            <p:cNvPr id="11" name="Lưu Đồ: Thay đổi Tiến Trình 10">
              <a:extLst>
                <a:ext uri="{FF2B5EF4-FFF2-40B4-BE49-F238E27FC236}">
                  <a16:creationId xmlns:a16="http://schemas.microsoft.com/office/drawing/2014/main" id="{2BDFA4C1-3B7B-1E1D-205F-D6D22407C371}"/>
                </a:ext>
              </a:extLst>
            </p:cNvPr>
            <p:cNvSpPr/>
            <p:nvPr/>
          </p:nvSpPr>
          <p:spPr>
            <a:xfrm>
              <a:off x="1753338" y="3333220"/>
              <a:ext cx="2117326" cy="324035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Sốt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0308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5FF07D8-26DA-3246-AB4C-2C0E13B9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Đề nghị cận lâm sàng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4E8AA7A-751F-9157-FDC8-75118A9DC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Siêu âm bụng</a:t>
            </a:r>
          </a:p>
          <a:p>
            <a:r>
              <a:rPr lang="en-US"/>
              <a:t>Tổng phân tích tế bào máu, CRP</a:t>
            </a:r>
          </a:p>
          <a:p>
            <a:r>
              <a:rPr lang="en-US"/>
              <a:t>Bilirubin toàn phần, bilirubin trực tiếp</a:t>
            </a:r>
          </a:p>
          <a:p>
            <a:r>
              <a:rPr lang="en-US"/>
              <a:t>AST, ALT</a:t>
            </a:r>
          </a:p>
          <a:p>
            <a:r>
              <a:rPr lang="en-US"/>
              <a:t>Lipase</a:t>
            </a:r>
          </a:p>
          <a:p>
            <a:r>
              <a:rPr lang="en-US"/>
              <a:t>PT, aPTT, fibrinogen, INR</a:t>
            </a:r>
          </a:p>
          <a:p>
            <a:r>
              <a:rPr lang="en-US"/>
              <a:t>Đường huyết, ure, creatinine, điện giải đồ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90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238C333-418A-E6CB-62F5-FA208725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Kết quả CLS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8EE0F0-CB9F-15D9-D5C9-A990FFD10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Siêu âm bụng:</a:t>
            </a:r>
          </a:p>
          <a:p>
            <a:pPr lvl="1"/>
            <a:r>
              <a:rPr lang="en-US"/>
              <a:t>Giãn đường mật trong gan hai bên d&lt;4mm</a:t>
            </a:r>
          </a:p>
          <a:p>
            <a:pPr lvl="1"/>
            <a:r>
              <a:rPr lang="en-US"/>
              <a:t>OMC đoạn đầu d&lt;10mm, đoạn cuối khảo sát giới hạn do hơi</a:t>
            </a:r>
          </a:p>
          <a:p>
            <a:pPr lvl="1"/>
            <a:r>
              <a:rPr lang="en-US"/>
              <a:t>Túi mật không to, lòng có bùn mật và sỏi d&lt;14mm</a:t>
            </a:r>
          </a:p>
          <a:p>
            <a:pPr lvl="1"/>
            <a:r>
              <a:rPr lang="en-US"/>
              <a:t>Tụy không to, đồng nhất</a:t>
            </a:r>
          </a:p>
          <a:p>
            <a:r>
              <a:rPr lang="en-US"/>
              <a:t>Bạch cầu: 11,2 G/L (Neu 77,5%); HGB: 138 g/l; PLT: 233 G/L</a:t>
            </a:r>
          </a:p>
          <a:p>
            <a:r>
              <a:rPr lang="en-US"/>
              <a:t>CRP: 38.1 mg/l</a:t>
            </a:r>
          </a:p>
          <a:p>
            <a:r>
              <a:rPr lang="en-US"/>
              <a:t>Bilirubin toàn phần: 10,29 mg/dl</a:t>
            </a:r>
          </a:p>
          <a:p>
            <a:r>
              <a:rPr lang="en-US"/>
              <a:t>Bilirubin trực tiếp: 4,71 mg/dl</a:t>
            </a:r>
          </a:p>
          <a:p>
            <a:r>
              <a:rPr lang="en-US"/>
              <a:t>AST: 120 U/L; ALT: 182 U/L</a:t>
            </a:r>
          </a:p>
          <a:p>
            <a:r>
              <a:rPr lang="en-US"/>
              <a:t>Lipase: 21,67 U/L</a:t>
            </a:r>
          </a:p>
          <a:p>
            <a:endParaRPr lang="en-US"/>
          </a:p>
        </p:txBody>
      </p:sp>
      <p:grpSp>
        <p:nvGrpSpPr>
          <p:cNvPr id="7" name="Nhóm 6">
            <a:extLst>
              <a:ext uri="{FF2B5EF4-FFF2-40B4-BE49-F238E27FC236}">
                <a16:creationId xmlns:a16="http://schemas.microsoft.com/office/drawing/2014/main" id="{B94AD303-C20E-6475-EFA1-CF9271B9174E}"/>
              </a:ext>
            </a:extLst>
          </p:cNvPr>
          <p:cNvGrpSpPr/>
          <p:nvPr/>
        </p:nvGrpSpPr>
        <p:grpSpPr>
          <a:xfrm>
            <a:off x="8762260" y="2095117"/>
            <a:ext cx="2228295" cy="646331"/>
            <a:chOff x="9170633" y="2192772"/>
            <a:chExt cx="2228295" cy="646331"/>
          </a:xfrm>
        </p:grpSpPr>
        <p:sp>
          <p:nvSpPr>
            <p:cNvPr id="5" name="Ngoặc móc Phải 4">
              <a:extLst>
                <a:ext uri="{FF2B5EF4-FFF2-40B4-BE49-F238E27FC236}">
                  <a16:creationId xmlns:a16="http://schemas.microsoft.com/office/drawing/2014/main" id="{6E270331-FACA-CE01-7777-94F9D0474389}"/>
                </a:ext>
              </a:extLst>
            </p:cNvPr>
            <p:cNvSpPr/>
            <p:nvPr/>
          </p:nvSpPr>
          <p:spPr>
            <a:xfrm>
              <a:off x="9170633" y="2263807"/>
              <a:ext cx="292963" cy="504262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ộp Văn bản 5">
              <a:extLst>
                <a:ext uri="{FF2B5EF4-FFF2-40B4-BE49-F238E27FC236}">
                  <a16:creationId xmlns:a16="http://schemas.microsoft.com/office/drawing/2014/main" id="{E4443CC1-6ADD-B10B-5300-FF523920E0AF}"/>
                </a:ext>
              </a:extLst>
            </p:cNvPr>
            <p:cNvSpPr txBox="1"/>
            <p:nvPr/>
          </p:nvSpPr>
          <p:spPr>
            <a:xfrm>
              <a:off x="9463596" y="2192772"/>
              <a:ext cx="19353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Có tắc nghẽn</a:t>
              </a:r>
            </a:p>
            <a:p>
              <a:r>
                <a:rPr lang="en-US"/>
                <a:t>Tiêu chuẩn C</a:t>
              </a:r>
            </a:p>
          </p:txBody>
        </p:sp>
      </p:grp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3EF787A0-A91B-FC20-4AAB-5FCB8C836309}"/>
              </a:ext>
            </a:extLst>
          </p:cNvPr>
          <p:cNvGrpSpPr/>
          <p:nvPr/>
        </p:nvGrpSpPr>
        <p:grpSpPr>
          <a:xfrm>
            <a:off x="9055223" y="3428999"/>
            <a:ext cx="1846555" cy="758588"/>
            <a:chOff x="9055223" y="3428999"/>
            <a:chExt cx="1846555" cy="758588"/>
          </a:xfrm>
        </p:grpSpPr>
        <p:sp>
          <p:nvSpPr>
            <p:cNvPr id="8" name="Ngoặc móc Phải 7">
              <a:extLst>
                <a:ext uri="{FF2B5EF4-FFF2-40B4-BE49-F238E27FC236}">
                  <a16:creationId xmlns:a16="http://schemas.microsoft.com/office/drawing/2014/main" id="{EABB6DD5-F4BC-DDD3-1FA3-CB44E22ECE0A}"/>
                </a:ext>
              </a:extLst>
            </p:cNvPr>
            <p:cNvSpPr/>
            <p:nvPr/>
          </p:nvSpPr>
          <p:spPr>
            <a:xfrm>
              <a:off x="9055223" y="3428999"/>
              <a:ext cx="292963" cy="758588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9EB747F1-008E-953F-37E2-31FC61180CAF}"/>
                </a:ext>
              </a:extLst>
            </p:cNvPr>
            <p:cNvSpPr txBox="1"/>
            <p:nvPr/>
          </p:nvSpPr>
          <p:spPr>
            <a:xfrm>
              <a:off x="9348186" y="3623627"/>
              <a:ext cx="1553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Tiêu chuẩn A </a:t>
              </a:r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D19E18F9-AB47-C191-23BF-B284B089FDC6}"/>
              </a:ext>
            </a:extLst>
          </p:cNvPr>
          <p:cNvGrpSpPr/>
          <p:nvPr/>
        </p:nvGrpSpPr>
        <p:grpSpPr>
          <a:xfrm>
            <a:off x="5576656" y="4189378"/>
            <a:ext cx="1846555" cy="1181611"/>
            <a:chOff x="5576656" y="4189378"/>
            <a:chExt cx="1846555" cy="1181611"/>
          </a:xfrm>
        </p:grpSpPr>
        <p:sp>
          <p:nvSpPr>
            <p:cNvPr id="9" name="Ngoặc móc Phải 8">
              <a:extLst>
                <a:ext uri="{FF2B5EF4-FFF2-40B4-BE49-F238E27FC236}">
                  <a16:creationId xmlns:a16="http://schemas.microsoft.com/office/drawing/2014/main" id="{ADC28ED0-8073-870B-27AC-6C78011121BA}"/>
                </a:ext>
              </a:extLst>
            </p:cNvPr>
            <p:cNvSpPr/>
            <p:nvPr/>
          </p:nvSpPr>
          <p:spPr>
            <a:xfrm>
              <a:off x="5576656" y="4189378"/>
              <a:ext cx="292963" cy="1181611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ộp Văn bản 11">
              <a:extLst>
                <a:ext uri="{FF2B5EF4-FFF2-40B4-BE49-F238E27FC236}">
                  <a16:creationId xmlns:a16="http://schemas.microsoft.com/office/drawing/2014/main" id="{ED9CC6E0-9EF6-FB25-D9B2-FB9488C065E3}"/>
                </a:ext>
              </a:extLst>
            </p:cNvPr>
            <p:cNvSpPr txBox="1"/>
            <p:nvPr/>
          </p:nvSpPr>
          <p:spPr>
            <a:xfrm>
              <a:off x="5869619" y="4595517"/>
              <a:ext cx="1553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Tiêu chuẩn B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86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7D751C7-58DF-7C9D-B6B4-1C48E74A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MRCP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C95746D-38EF-47D1-28BA-8E6B57430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Đường mật trong gan phải và trái:</a:t>
            </a:r>
          </a:p>
          <a:p>
            <a:pPr lvl="1"/>
            <a:r>
              <a:rPr lang="en-US"/>
              <a:t>Ống gan trái #10mm, ống gan phải #12mm</a:t>
            </a:r>
          </a:p>
          <a:p>
            <a:pPr lvl="1"/>
            <a:r>
              <a:rPr lang="en-US"/>
              <a:t>Các nhánh hạ phân thùy: dãn nhẹ, không sỏi</a:t>
            </a:r>
          </a:p>
          <a:p>
            <a:r>
              <a:rPr lang="en-US"/>
              <a:t>OMC #11mm, đoạn cuối lòng có sỏi KT#5 6x5mm</a:t>
            </a:r>
          </a:p>
          <a:p>
            <a:r>
              <a:rPr lang="en-US"/>
              <a:t>Không thấy bất thường hình dạng và tín hiệu nhu mô tụy. Ống wirsung không giãn</a:t>
            </a:r>
          </a:p>
          <a:p>
            <a:r>
              <a:rPr lang="en-US"/>
              <a:t>Túi mật lòng có vài sỏi kích thước tối đa 24x16mm</a:t>
            </a:r>
          </a:p>
          <a:p>
            <a:r>
              <a:rPr lang="en-US"/>
              <a:t>Ống túi mật #4mm, không thất bất thường bên trong lòng ống</a:t>
            </a:r>
          </a:p>
        </p:txBody>
      </p:sp>
    </p:spTree>
    <p:extLst>
      <p:ext uri="{BB962C8B-B14F-4D97-AF65-F5344CB8AC3E}">
        <p14:creationId xmlns:p14="http://schemas.microsoft.com/office/powerpoint/2010/main" val="2693377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3036BFF-88A7-CFE6-B245-36D6697F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Kết quả CLS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10A1B40-9006-0C30-1B1C-6D17811C4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Glucose: 103 mg/dl</a:t>
            </a:r>
          </a:p>
          <a:p>
            <a:r>
              <a:rPr lang="en-US"/>
              <a:t>Ure: 14.98 mg/dl</a:t>
            </a:r>
          </a:p>
          <a:p>
            <a:r>
              <a:rPr lang="en-US"/>
              <a:t>Creatinine: 0.88 mg/dl</a:t>
            </a:r>
          </a:p>
          <a:p>
            <a:r>
              <a:rPr lang="en-US"/>
              <a:t>Na/K/Cl: 136/3.25/98 mmol/L</a:t>
            </a:r>
          </a:p>
          <a:p>
            <a:r>
              <a:rPr lang="en-US"/>
              <a:t>INR: 1.13</a:t>
            </a:r>
          </a:p>
        </p:txBody>
      </p:sp>
    </p:spTree>
    <p:extLst>
      <p:ext uri="{BB962C8B-B14F-4D97-AF65-F5344CB8AC3E}">
        <p14:creationId xmlns:p14="http://schemas.microsoft.com/office/powerpoint/2010/main" val="155828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ED50B98-6870-0131-8746-F2420652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Phân tích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45FA11E-3A2F-23B8-0780-97131D5E4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Có sỏi đường mật chính, vị trí sỏi đoạn cuối ống mật chủ</a:t>
            </a:r>
          </a:p>
          <a:p>
            <a:r>
              <a:rPr lang="en-US"/>
              <a:t>Sỏi lần đầu</a:t>
            </a:r>
          </a:p>
          <a:p>
            <a:r>
              <a:rPr lang="en-US"/>
              <a:t>Khả năng sỏi thứ phát do: túi mật có sỏi, sỏi OMC nhỏ, ít sỏi</a:t>
            </a:r>
          </a:p>
          <a:p>
            <a:r>
              <a:rPr lang="en-US"/>
              <a:t>Biến chứng viêm đường mật</a:t>
            </a:r>
          </a:p>
          <a:p>
            <a:pPr lvl="1"/>
            <a:r>
              <a:rPr lang="en-US"/>
              <a:t>Mức độ: bệnh nhân tỉnh, không tụt huyết áp, không suy hô hấp, không thiểu niệu, INR&lt;1.5, PLT&gt;100G/L; chỉ có 1 tiêu chuẩn bilirubin máu toàn phần &gt;5mg/dl =&gt; bệnh nhân mức độ nhẹ (grade 1)</a:t>
            </a:r>
          </a:p>
        </p:txBody>
      </p:sp>
    </p:spTree>
    <p:extLst>
      <p:ext uri="{BB962C8B-B14F-4D97-AF65-F5344CB8AC3E}">
        <p14:creationId xmlns:p14="http://schemas.microsoft.com/office/powerpoint/2010/main" val="4055316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19273C-50C7-4381-5E9E-74EF88E4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Chẩn đoán xác định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A6EE287-A4CB-4901-9DC9-AB4FE8A6B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4" y="2003178"/>
            <a:ext cx="11807686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Sỏi ống mật chủ lần đầu, sỏi túi mật, biến chứng viêm đường mật cấp grade 1</a:t>
            </a:r>
          </a:p>
        </p:txBody>
      </p:sp>
    </p:spTree>
    <p:extLst>
      <p:ext uri="{BB962C8B-B14F-4D97-AF65-F5344CB8AC3E}">
        <p14:creationId xmlns:p14="http://schemas.microsoft.com/office/powerpoint/2010/main" val="3160426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926FC8F-D8C2-01C3-8444-EED7BB4C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Điều trị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7ADE8F-8C0A-3268-9E0E-04D26A3E4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Kháng sinh</a:t>
            </a:r>
          </a:p>
          <a:p>
            <a:pPr lvl="1"/>
            <a:r>
              <a:rPr lang="en-US"/>
              <a:t>Cấy máu trước khi cho kháng sinh</a:t>
            </a:r>
          </a:p>
          <a:p>
            <a:pPr lvl="1"/>
            <a:r>
              <a:rPr lang="en-US"/>
              <a:t>Cefoperazole + Sulbactam</a:t>
            </a:r>
          </a:p>
          <a:p>
            <a:pPr lvl="1"/>
            <a:r>
              <a:rPr lang="en-US"/>
              <a:t>Thời gian 4-7 ngày tùy diễn tiến lâm sàng</a:t>
            </a:r>
          </a:p>
          <a:p>
            <a:r>
              <a:rPr lang="en-US"/>
              <a:t>Điều trị nâng đỡ</a:t>
            </a:r>
          </a:p>
          <a:p>
            <a:pPr lvl="1"/>
            <a:r>
              <a:rPr lang="en-US"/>
              <a:t>Giảm đau</a:t>
            </a:r>
          </a:p>
          <a:p>
            <a:r>
              <a:rPr lang="en-US"/>
              <a:t>Dẫn lưu đường mật</a:t>
            </a:r>
          </a:p>
          <a:p>
            <a:r>
              <a:rPr lang="en-US"/>
              <a:t>Điều trị nguyên nhân</a:t>
            </a:r>
          </a:p>
        </p:txBody>
      </p:sp>
    </p:spTree>
    <p:extLst>
      <p:ext uri="{BB962C8B-B14F-4D97-AF65-F5344CB8AC3E}">
        <p14:creationId xmlns:p14="http://schemas.microsoft.com/office/powerpoint/2010/main" val="2349852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3C0BC0B-8526-37DA-BCA8-98DDDB3F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Điều trị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1A970FB-6E13-24FB-108C-B2A685028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Dẫn lưu đường mật và điều trị nguyên nhân:</a:t>
            </a:r>
          </a:p>
          <a:p>
            <a:pPr lvl="1"/>
            <a:r>
              <a:rPr lang="en-US"/>
              <a:t>Bệnh nhân sỏi 2 vị trí: ống mật chủ và túi mật</a:t>
            </a:r>
          </a:p>
          <a:p>
            <a:pPr lvl="1"/>
            <a:r>
              <a:rPr lang="en-US"/>
              <a:t>Ưu tiên điều trị lấy sỏi OMC, xem xét cắt túi mật</a:t>
            </a:r>
          </a:p>
          <a:p>
            <a:pPr lvl="1"/>
            <a:r>
              <a:rPr lang="en-US"/>
              <a:t>Có 2 lựa chọn</a:t>
            </a:r>
          </a:p>
          <a:p>
            <a:pPr lvl="2"/>
            <a:r>
              <a:rPr lang="en-US"/>
              <a:t>Lấy sỏi ống mật chủ qua nội soi mật tụy ngược dòng (ERCP) + theo dõi</a:t>
            </a:r>
          </a:p>
          <a:p>
            <a:pPr lvl="2"/>
            <a:r>
              <a:rPr lang="en-US"/>
              <a:t>Nội soi cắt túi mật + mở OMC lấy sỏi +- dẫn lưu Kehr</a:t>
            </a:r>
          </a:p>
          <a:p>
            <a:pPr lvl="2"/>
            <a:endParaRPr lang="en-US"/>
          </a:p>
          <a:p>
            <a:endParaRPr lang="en-US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CE32B8-037C-D2E9-92CF-B6149ECC94F1}"/>
              </a:ext>
            </a:extLst>
          </p:cNvPr>
          <p:cNvSpPr txBox="1"/>
          <p:nvPr/>
        </p:nvSpPr>
        <p:spPr>
          <a:xfrm>
            <a:off x="937591" y="4976634"/>
            <a:ext cx="679836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Chỉ định cắt túi mật:</a:t>
            </a:r>
          </a:p>
          <a:p>
            <a:r>
              <a:rPr lang="en-US"/>
              <a:t>	Có triệu chứng</a:t>
            </a:r>
          </a:p>
          <a:p>
            <a:r>
              <a:rPr lang="en-US"/>
              <a:t>	Nguy cơ cao (polyp, túi mật sứ, sỏi mật lớn hơn 2.5-3cm)</a:t>
            </a:r>
          </a:p>
          <a:p>
            <a:r>
              <a:rPr lang="en-US"/>
              <a:t>	Có biến chứng</a:t>
            </a:r>
          </a:p>
        </p:txBody>
      </p:sp>
    </p:spTree>
    <p:extLst>
      <p:ext uri="{BB962C8B-B14F-4D97-AF65-F5344CB8AC3E}">
        <p14:creationId xmlns:p14="http://schemas.microsoft.com/office/powerpoint/2010/main" val="172594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590120-3AEA-41F3-255D-40D19F01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Lí do nhập viện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7E9F4E7-3CB2-E51E-F340-82B23E3B5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Đau bụng vùng thượng vị</a:t>
            </a:r>
          </a:p>
        </p:txBody>
      </p:sp>
    </p:spTree>
    <p:extLst>
      <p:ext uri="{BB962C8B-B14F-4D97-AF65-F5344CB8AC3E}">
        <p14:creationId xmlns:p14="http://schemas.microsoft.com/office/powerpoint/2010/main" val="1866237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4AFB78A-B5F0-AC6F-3A5C-273995BE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Tiên lượng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9476F4A-45E1-1059-BEF1-5787F723A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Bệnh nhân trẻ</a:t>
            </a:r>
          </a:p>
          <a:p>
            <a:r>
              <a:rPr lang="en-US"/>
              <a:t>Không bệnh nền</a:t>
            </a:r>
          </a:p>
          <a:p>
            <a:r>
              <a:rPr lang="en-US"/>
              <a:t>Viêm đường mật nhẹ (grade 1) </a:t>
            </a:r>
          </a:p>
          <a:p>
            <a:pPr marL="0" indent="0">
              <a:buNone/>
            </a:pPr>
            <a:r>
              <a:rPr lang="en-US"/>
              <a:t>=&gt; Tiên lượng tốt</a:t>
            </a:r>
          </a:p>
        </p:txBody>
      </p:sp>
    </p:spTree>
    <p:extLst>
      <p:ext uri="{BB962C8B-B14F-4D97-AF65-F5344CB8AC3E}">
        <p14:creationId xmlns:p14="http://schemas.microsoft.com/office/powerpoint/2010/main" val="370757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D185AA-6CC9-D83B-28C6-8ACCE67A7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104"/>
            <a:ext cx="10515600" cy="1325563"/>
          </a:xfrm>
        </p:spPr>
        <p:txBody>
          <a:bodyPr/>
          <a:lstStyle/>
          <a:p>
            <a:r>
              <a:rPr lang="en-US" b="1"/>
              <a:t>Bệnh sử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76F4F17-3675-023A-0017-9CC806848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35"/>
            <a:ext cx="10515600" cy="4985319"/>
          </a:xfrm>
        </p:spPr>
        <p:txBody>
          <a:bodyPr>
            <a:normAutofit lnSpcReduction="10000"/>
          </a:bodyPr>
          <a:lstStyle/>
          <a:p>
            <a:r>
              <a:rPr lang="en-US"/>
              <a:t>Cách nhập viện 2 ngày, bệnh nhân </a:t>
            </a:r>
            <a:r>
              <a:rPr lang="en-US" u="sng"/>
              <a:t>đau bụng vùng thượng vị</a:t>
            </a:r>
            <a:r>
              <a:rPr lang="en-US"/>
              <a:t>, sau ăn chiều 2 giờ, đau liên tục, không lan, giảm khi bệnh nhân ngồi cúi người ra trước, kèm </a:t>
            </a:r>
            <a:r>
              <a:rPr lang="en-US" u="sng"/>
              <a:t>nôn ói</a:t>
            </a:r>
            <a:r>
              <a:rPr lang="en-US"/>
              <a:t> ra dịch, 3-4 lần, lượng ít, không lẫn máu, sau nôn bệnh nhân không giảm đau. Bệnh nhân uống thuốc mua từ nhà thuốc có giảm đau, hết nôn.</a:t>
            </a:r>
          </a:p>
          <a:p>
            <a:r>
              <a:rPr lang="en-US"/>
              <a:t>Cách nhập viện 1 ngày, bệnh nhân </a:t>
            </a:r>
            <a:r>
              <a:rPr lang="en-US" u="sng"/>
              <a:t>sốt</a:t>
            </a:r>
            <a:r>
              <a:rPr lang="en-US"/>
              <a:t> không rõ nhiệt độ, vã mồ hôi, không lạnh run, sau đó vài giờ thấy </a:t>
            </a:r>
            <a:r>
              <a:rPr lang="en-US" u="sng"/>
              <a:t>mắt vàng, da vàng</a:t>
            </a:r>
            <a:r>
              <a:rPr lang="en-US"/>
              <a:t> sậm, tăng dần, còn </a:t>
            </a:r>
            <a:r>
              <a:rPr lang="en-US" u="sng"/>
              <a:t>đau bụng</a:t>
            </a:r>
            <a:r>
              <a:rPr lang="en-US"/>
              <a:t> với tính chất trên. Bệnh nhân đi khám bệnh viện An Giang được siêu âm và làm xét nghiệm máu. Đau bụng tăng lên, người nhà lo lắng -&gt; nhập cấp cứu bệnh viện Đại học Y dược.</a:t>
            </a:r>
          </a:p>
          <a:p>
            <a:r>
              <a:rPr lang="en-US"/>
              <a:t>Trong quá trình bệnh, bệnh nhân ăn ít, không ợ nóng, tiểu vàng sậm, không gắt buốt, lượng như bình thường, tiêu phân vàng đóng khuôn 1 lần/ngày, ngứa toàn thân, không sụt cân.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6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1BAC45-42D3-CF42-3BFC-1F2E4CE7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Bệnh sử</a:t>
            </a:r>
            <a:r>
              <a:rPr lang="en-US"/>
              <a:t>	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7F8CC5A-394D-F528-14AB-DFB298354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Tình trạng lúc nhập viện:</a:t>
            </a:r>
          </a:p>
          <a:p>
            <a:pPr lvl="1"/>
            <a:r>
              <a:rPr lang="en-US"/>
              <a:t>Bệnh nhân tỉnh, tiếp xúc tốt</a:t>
            </a:r>
          </a:p>
          <a:p>
            <a:pPr lvl="1"/>
            <a:r>
              <a:rPr lang="en-US"/>
              <a:t>Mạch: 88 lần/phút; huyết áp: 140/80mmHg; nhiệt độ 36,6 độ C; nhịp thở 20 lần/phút; SpO2: 99%/khí trời</a:t>
            </a:r>
          </a:p>
          <a:p>
            <a:pPr lvl="1"/>
            <a:r>
              <a:rPr lang="en-US"/>
              <a:t>Da niêm hồng, không phù, không chảy máu</a:t>
            </a:r>
          </a:p>
          <a:p>
            <a:pPr lvl="1"/>
            <a:r>
              <a:rPr lang="en-US"/>
              <a:t>Da vàng sậm, củng mạc mắt vàng</a:t>
            </a:r>
          </a:p>
          <a:p>
            <a:pPr lvl="1"/>
            <a:r>
              <a:rPr lang="en-US"/>
              <a:t>Tim đều</a:t>
            </a:r>
          </a:p>
          <a:p>
            <a:pPr lvl="1"/>
            <a:r>
              <a:rPr lang="en-US"/>
              <a:t>Phổi không ran</a:t>
            </a:r>
          </a:p>
          <a:p>
            <a:pPr lvl="1"/>
            <a:r>
              <a:rPr lang="en-US"/>
              <a:t>Bụng mềm, ấn đau thượng vị lệch phải, không đề kháng</a:t>
            </a:r>
          </a:p>
          <a:p>
            <a:pPr lvl="1"/>
            <a:r>
              <a:rPr lang="en-US"/>
              <a:t>Cổ mềm, không yếu liệt</a:t>
            </a:r>
          </a:p>
        </p:txBody>
      </p:sp>
    </p:spTree>
    <p:extLst>
      <p:ext uri="{BB962C8B-B14F-4D97-AF65-F5344CB8AC3E}">
        <p14:creationId xmlns:p14="http://schemas.microsoft.com/office/powerpoint/2010/main" val="38824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3EA7CF-10DD-0CDF-84C3-638200E7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Tiền căn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F749CE4-A673-6DDB-BF06-85E89E056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a. Bản thân:</a:t>
            </a:r>
          </a:p>
          <a:p>
            <a:pPr marL="0" indent="0">
              <a:buNone/>
            </a:pPr>
            <a:r>
              <a:rPr lang="en-US"/>
              <a:t>1. Bệnh lý:</a:t>
            </a:r>
          </a:p>
          <a:p>
            <a:r>
              <a:rPr lang="en-US"/>
              <a:t>Thỉnh thoảng đau thượng vị không rõ khởi phát, tự uống thuốc không rõ loại thì giảm, lần gần nhất cách 4 tháng</a:t>
            </a:r>
          </a:p>
          <a:p>
            <a:r>
              <a:rPr lang="en-US"/>
              <a:t>Phát hiện sỏi túi mật tình cờ cách 4 tháng</a:t>
            </a:r>
          </a:p>
          <a:p>
            <a:r>
              <a:rPr lang="en-US"/>
              <a:t>Sốt xuất huyết cách 4 tháng</a:t>
            </a:r>
          </a:p>
          <a:p>
            <a:r>
              <a:rPr lang="en-US"/>
              <a:t>Chưa ghi nhận tiền căn viêm loét dạ dày, viêm gan siêu vi B, C, sỏi đường mật</a:t>
            </a:r>
          </a:p>
          <a:p>
            <a:r>
              <a:rPr lang="en-US"/>
              <a:t>Chưa ghi nhận tiền căn THA, ĐTĐ, dị ứng thuốc</a:t>
            </a:r>
          </a:p>
          <a:p>
            <a:r>
              <a:rPr lang="en-US"/>
              <a:t>Chưa ghi nhận tiền căn vàng da, phù trước đây</a:t>
            </a:r>
          </a:p>
          <a:p>
            <a:r>
              <a:rPr lang="en-US"/>
              <a:t>Chưa tiêm ngừa viêm gan siêu vi B, không đi du lịch gần đây, không xổ giun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9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0888E2-0AE1-53BB-E0DC-DE09EC0D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Tiền căn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306BD9B-0279-5EDD-C86D-0E61ABB5D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b. Thói quen:</a:t>
            </a:r>
          </a:p>
          <a:p>
            <a:r>
              <a:rPr lang="en-US"/>
              <a:t>Ăn nhiều rau, không ăn đồ ăn sống.</a:t>
            </a:r>
          </a:p>
          <a:p>
            <a:r>
              <a:rPr lang="en-US"/>
              <a:t>Không hút thuốc lá, không uống bia rượu</a:t>
            </a:r>
          </a:p>
          <a:p>
            <a:r>
              <a:rPr lang="en-US"/>
              <a:t>Không uống thuốc nam, thuốc bắc</a:t>
            </a:r>
          </a:p>
          <a:p>
            <a:pPr marL="0" indent="0">
              <a:buNone/>
            </a:pPr>
            <a:r>
              <a:rPr lang="en-US"/>
              <a:t>2. Gia đình:</a:t>
            </a:r>
          </a:p>
          <a:p>
            <a:r>
              <a:rPr lang="en-US"/>
              <a:t>Không ghi nhận tiền căn ung thư</a:t>
            </a:r>
          </a:p>
        </p:txBody>
      </p:sp>
    </p:spTree>
    <p:extLst>
      <p:ext uri="{BB962C8B-B14F-4D97-AF65-F5344CB8AC3E}">
        <p14:creationId xmlns:p14="http://schemas.microsoft.com/office/powerpoint/2010/main" val="221247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32EE62-FFD3-6A11-E0AA-50044469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Khám lâm sàng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D95EAA5-DDA8-E4AA-5DEE-B4F53AFCD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/>
              <a:t>Tổng quát:</a:t>
            </a:r>
          </a:p>
          <a:p>
            <a:r>
              <a:rPr lang="en-US"/>
              <a:t>Bệnh nhân tỉnh, tiếp xúc tốt</a:t>
            </a:r>
          </a:p>
          <a:p>
            <a:r>
              <a:rPr lang="en-US"/>
              <a:t>Sinh hiệu: </a:t>
            </a:r>
          </a:p>
          <a:p>
            <a:pPr lvl="1"/>
            <a:r>
              <a:rPr lang="en-US"/>
              <a:t>Mạch: 88 lần/phút</a:t>
            </a:r>
          </a:p>
          <a:p>
            <a:pPr lvl="1"/>
            <a:r>
              <a:rPr lang="en-US"/>
              <a:t>Huyết áp: 130/70 mmHg</a:t>
            </a:r>
          </a:p>
          <a:p>
            <a:pPr lvl="1"/>
            <a:r>
              <a:rPr lang="en-US"/>
              <a:t>Nhiệt độ: 37 độ C</a:t>
            </a:r>
          </a:p>
          <a:p>
            <a:pPr lvl="1"/>
            <a:r>
              <a:rPr lang="en-US"/>
              <a:t>Nhịp thở: 20 lần/phút</a:t>
            </a:r>
          </a:p>
          <a:p>
            <a:r>
              <a:rPr lang="en-US"/>
              <a:t>Thể trạng trung bình. BMI = 22,6 kg/m2 (CC: 176cm, CN 70kg)</a:t>
            </a:r>
          </a:p>
          <a:p>
            <a:r>
              <a:rPr lang="en-US"/>
              <a:t>Niêm hồng, củng mạc mắt vàng, niêm mạc dưới lưỡi vàng</a:t>
            </a:r>
          </a:p>
          <a:p>
            <a:r>
              <a:rPr lang="en-US"/>
              <a:t>Không phù, không xuất huyết da niêm</a:t>
            </a:r>
          </a:p>
          <a:p>
            <a:r>
              <a:rPr lang="en-US"/>
              <a:t>Hạch cổ, hạch thượng đòn không sờ chạm</a:t>
            </a:r>
          </a:p>
        </p:txBody>
      </p:sp>
    </p:spTree>
    <p:extLst>
      <p:ext uri="{BB962C8B-B14F-4D97-AF65-F5344CB8AC3E}">
        <p14:creationId xmlns:p14="http://schemas.microsoft.com/office/powerpoint/2010/main" val="3708925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82C09D7-E8A5-BFD3-7E15-26221036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Khám lâm sàng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1748A0B-297F-5D06-653F-875250889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Đầu mặt cổ</a:t>
            </a:r>
          </a:p>
          <a:p>
            <a:r>
              <a:rPr lang="en-US"/>
              <a:t>Cân đối</a:t>
            </a:r>
          </a:p>
          <a:p>
            <a:r>
              <a:rPr lang="en-US"/>
              <a:t>Môi không khô, lưỡi sạch</a:t>
            </a:r>
          </a:p>
          <a:p>
            <a:r>
              <a:rPr lang="en-US"/>
              <a:t>Không tĩnh mạch cổ nổi</a:t>
            </a:r>
          </a:p>
        </p:txBody>
      </p:sp>
    </p:spTree>
    <p:extLst>
      <p:ext uri="{BB962C8B-B14F-4D97-AF65-F5344CB8AC3E}">
        <p14:creationId xmlns:p14="http://schemas.microsoft.com/office/powerpoint/2010/main" val="3994212045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2215</Words>
  <Application>Microsoft Office PowerPoint</Application>
  <PresentationFormat>Màn hình rộng</PresentationFormat>
  <Paragraphs>264</Paragraphs>
  <Slides>30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Chủ đề Office</vt:lpstr>
      <vt:lpstr>BỆNH ÁN</vt:lpstr>
      <vt:lpstr>Hành chính</vt:lpstr>
      <vt:lpstr>Lí do nhập viện</vt:lpstr>
      <vt:lpstr>Bệnh sử</vt:lpstr>
      <vt:lpstr>Bệnh sử </vt:lpstr>
      <vt:lpstr>Tiền căn</vt:lpstr>
      <vt:lpstr>Tiền căn</vt:lpstr>
      <vt:lpstr>Khám lâm sàng</vt:lpstr>
      <vt:lpstr>Khám lâm sàng</vt:lpstr>
      <vt:lpstr>Khám lâm sàng</vt:lpstr>
      <vt:lpstr>Khám lâm sàng</vt:lpstr>
      <vt:lpstr>Khám lâm sàng</vt:lpstr>
      <vt:lpstr>Tóm tắt bệnh án</vt:lpstr>
      <vt:lpstr>Đặt vấn đề</vt:lpstr>
      <vt:lpstr>Chẩn đoán</vt:lpstr>
      <vt:lpstr>Biện luận</vt:lpstr>
      <vt:lpstr>Biện luận</vt:lpstr>
      <vt:lpstr>Biện luận</vt:lpstr>
      <vt:lpstr>Biện luận</vt:lpstr>
      <vt:lpstr>Biện luận</vt:lpstr>
      <vt:lpstr>Biện luận</vt:lpstr>
      <vt:lpstr>Đề nghị cận lâm sàng</vt:lpstr>
      <vt:lpstr>Kết quả CLS</vt:lpstr>
      <vt:lpstr>MRCP</vt:lpstr>
      <vt:lpstr>Kết quả CLS</vt:lpstr>
      <vt:lpstr>Phân tích</vt:lpstr>
      <vt:lpstr>Chẩn đoán xác định</vt:lpstr>
      <vt:lpstr>Điều trị</vt:lpstr>
      <vt:lpstr>Điều trị</vt:lpstr>
      <vt:lpstr>Tiên lượng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BỆNH ÁN</dc:title>
  <dc:creator>Thien Ly - Y17</dc:creator>
  <cp:lastModifiedBy>Thien Ly - Y17</cp:lastModifiedBy>
  <cp:revision>9</cp:revision>
  <dcterms:created xsi:type="dcterms:W3CDTF">2023-04-09T11:43:29Z</dcterms:created>
  <dcterms:modified xsi:type="dcterms:W3CDTF">2023-04-09T17:35:58Z</dcterms:modified>
</cp:coreProperties>
</file>