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7"/>
  </p:notesMasterIdLst>
  <p:sldIdLst>
    <p:sldId id="257" r:id="rId2"/>
    <p:sldId id="581" r:id="rId3"/>
    <p:sldId id="582" r:id="rId4"/>
    <p:sldId id="583" r:id="rId5"/>
    <p:sldId id="584" r:id="rId6"/>
    <p:sldId id="585" r:id="rId7"/>
    <p:sldId id="597" r:id="rId8"/>
    <p:sldId id="598" r:id="rId9"/>
    <p:sldId id="616" r:id="rId10"/>
    <p:sldId id="587" r:id="rId11"/>
    <p:sldId id="589" r:id="rId12"/>
    <p:sldId id="590" r:id="rId13"/>
    <p:sldId id="624" r:id="rId14"/>
    <p:sldId id="623" r:id="rId15"/>
    <p:sldId id="620" r:id="rId16"/>
    <p:sldId id="622" r:id="rId17"/>
    <p:sldId id="621" r:id="rId18"/>
    <p:sldId id="619" r:id="rId19"/>
    <p:sldId id="618" r:id="rId20"/>
    <p:sldId id="605" r:id="rId21"/>
    <p:sldId id="593" r:id="rId22"/>
    <p:sldId id="627" r:id="rId23"/>
    <p:sldId id="625" r:id="rId24"/>
    <p:sldId id="626" r:id="rId25"/>
    <p:sldId id="573" r:id="rId26"/>
  </p:sldIdLst>
  <p:sldSz cx="9144000" cy="6858000" type="screen4x3"/>
  <p:notesSz cx="6858000" cy="9144000"/>
  <p:custDataLst>
    <p:tags r:id="rId28"/>
  </p:custDataLst>
  <p:defaultTextStyle>
    <a:defPPr>
      <a:defRPr lang="th-TH"/>
    </a:defPPr>
    <a:lvl1pPr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nganh947@gmail.com"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78F"/>
    <a:srgbClr val="007DDA"/>
    <a:srgbClr val="25A2FF"/>
    <a:srgbClr val="33CC33"/>
    <a:srgbClr val="008AF2"/>
    <a:srgbClr val="0A0AB6"/>
    <a:srgbClr val="FFFFFF"/>
    <a:srgbClr val="1308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4C62D-7409-3214-867F-644D03C16A32}" v="74" dt="2023-02-19T14:46:22.978"/>
    <p1510:client id="{16D3DB10-E517-D1FE-8F66-BD33FD136F5C}" v="1" dt="2023-02-19T15:26:16.607"/>
    <p1510:client id="{9F94756B-4B25-8DE5-69B2-536FB7A50A79}" v="1521" dt="2023-02-19T14:31:18.158"/>
    <p1510:client id="{D1CC90EA-9121-3F41-5823-B9F07FC50E1B}" v="87" dt="2023-02-19T17:45:11.760"/>
    <p1510:client id="{DD37A773-31EB-B046-A235-D46D7F62EED7}" v="2626" dt="2023-02-19T15:18:50.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61" d="100"/>
          <a:sy n="61" d="100"/>
        </p:scale>
        <p:origin x="136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DB0F07-0940-7390-6A27-07131F623A9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th-TH"/>
          </a:p>
        </p:txBody>
      </p:sp>
      <p:sp>
        <p:nvSpPr>
          <p:cNvPr id="3" name="Date Placeholder 2">
            <a:extLst>
              <a:ext uri="{FF2B5EF4-FFF2-40B4-BE49-F238E27FC236}">
                <a16:creationId xmlns:a16="http://schemas.microsoft.com/office/drawing/2014/main" id="{A8860336-11D0-19CB-7D49-3B02CB07CE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63C151D-AEFD-4CBA-A915-4174CF0703F3}" type="datetimeFigureOut">
              <a:rPr lang="th-TH"/>
              <a:pPr>
                <a:defRPr/>
              </a:pPr>
              <a:t>04/03/66</a:t>
            </a:fld>
            <a:endParaRPr lang="th-TH"/>
          </a:p>
        </p:txBody>
      </p:sp>
      <p:sp>
        <p:nvSpPr>
          <p:cNvPr id="4" name="Slide Image Placeholder 3">
            <a:extLst>
              <a:ext uri="{FF2B5EF4-FFF2-40B4-BE49-F238E27FC236}">
                <a16:creationId xmlns:a16="http://schemas.microsoft.com/office/drawing/2014/main" id="{4FB874BB-EEAC-79C0-428F-B233DF92C14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h-TH" noProof="0"/>
          </a:p>
        </p:txBody>
      </p:sp>
      <p:sp>
        <p:nvSpPr>
          <p:cNvPr id="5" name="Notes Placeholder 4">
            <a:extLst>
              <a:ext uri="{FF2B5EF4-FFF2-40B4-BE49-F238E27FC236}">
                <a16:creationId xmlns:a16="http://schemas.microsoft.com/office/drawing/2014/main" id="{ECFF2173-24A9-D7B3-7E00-1C7B1967E97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h-TH" noProof="0"/>
          </a:p>
        </p:txBody>
      </p:sp>
      <p:sp>
        <p:nvSpPr>
          <p:cNvPr id="6" name="Footer Placeholder 5">
            <a:extLst>
              <a:ext uri="{FF2B5EF4-FFF2-40B4-BE49-F238E27FC236}">
                <a16:creationId xmlns:a16="http://schemas.microsoft.com/office/drawing/2014/main" id="{4F7F6268-97E0-8F06-C20F-76950FB8BD9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th-TH"/>
          </a:p>
        </p:txBody>
      </p:sp>
      <p:sp>
        <p:nvSpPr>
          <p:cNvPr id="7" name="Slide Number Placeholder 6">
            <a:extLst>
              <a:ext uri="{FF2B5EF4-FFF2-40B4-BE49-F238E27FC236}">
                <a16:creationId xmlns:a16="http://schemas.microsoft.com/office/drawing/2014/main" id="{C9FB6FBE-4B69-98BC-5104-F74F2F96B69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78B76EC-F7DF-4001-8107-B0F1755AD1A0}" type="slidenum">
              <a:rPr lang="th-TH" altLang="vi-VN"/>
              <a:pPr/>
              <a:t>‹#›</a:t>
            </a:fld>
            <a:endParaRPr lang="th-TH"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mn-lt"/>
        <a:ea typeface="Cordia New"/>
        <a:cs typeface="+mn-cs"/>
      </a:defRPr>
    </a:lvl1pPr>
    <a:lvl2pPr marL="457200" algn="l" rtl="0" eaLnBrk="0" fontAlgn="base" hangingPunct="0">
      <a:spcBef>
        <a:spcPct val="30000"/>
      </a:spcBef>
      <a:spcAft>
        <a:spcPct val="0"/>
      </a:spcAft>
      <a:defRPr kern="1200">
        <a:solidFill>
          <a:schemeClr val="tx1"/>
        </a:solidFill>
        <a:latin typeface="+mn-lt"/>
        <a:ea typeface="Cordia New"/>
        <a:cs typeface="+mn-cs"/>
      </a:defRPr>
    </a:lvl2pPr>
    <a:lvl3pPr marL="914400" algn="l" rtl="0" eaLnBrk="0" fontAlgn="base" hangingPunct="0">
      <a:spcBef>
        <a:spcPct val="30000"/>
      </a:spcBef>
      <a:spcAft>
        <a:spcPct val="0"/>
      </a:spcAft>
      <a:defRPr kern="1200">
        <a:solidFill>
          <a:schemeClr val="tx1"/>
        </a:solidFill>
        <a:latin typeface="+mn-lt"/>
        <a:ea typeface="Cordia New"/>
        <a:cs typeface="+mn-cs"/>
      </a:defRPr>
    </a:lvl3pPr>
    <a:lvl4pPr marL="1371600" algn="l" rtl="0" eaLnBrk="0" fontAlgn="base" hangingPunct="0">
      <a:spcBef>
        <a:spcPct val="30000"/>
      </a:spcBef>
      <a:spcAft>
        <a:spcPct val="0"/>
      </a:spcAft>
      <a:defRPr kern="1200">
        <a:solidFill>
          <a:schemeClr val="tx1"/>
        </a:solidFill>
        <a:latin typeface="+mn-lt"/>
        <a:ea typeface="Cordia New"/>
        <a:cs typeface="+mn-cs"/>
      </a:defRPr>
    </a:lvl4pPr>
    <a:lvl5pPr marL="1828800" algn="l" rtl="0" eaLnBrk="0" fontAlgn="base" hangingPunct="0">
      <a:spcBef>
        <a:spcPct val="30000"/>
      </a:spcBef>
      <a:spcAft>
        <a:spcPct val="0"/>
      </a:spcAft>
      <a:defRPr kern="1200">
        <a:solidFill>
          <a:schemeClr val="tx1"/>
        </a:solidFill>
        <a:latin typeface="+mn-lt"/>
        <a:ea typeface="Cordia New"/>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A302F8-56B5-4230-63F1-1529611442EC}"/>
              </a:ext>
            </a:extLst>
          </p:cNvPr>
          <p:cNvSpPr>
            <a:spLocks noChangeArrowheads="1"/>
          </p:cNvSpPr>
          <p:nvPr userDrawn="1"/>
        </p:nvSpPr>
        <p:spPr bwMode="auto">
          <a:xfrm>
            <a:off x="-60325" y="0"/>
            <a:ext cx="9229725"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
        <p:nvSpPr>
          <p:cNvPr id="5" name="Rectangle 4">
            <a:extLst>
              <a:ext uri="{FF2B5EF4-FFF2-40B4-BE49-F238E27FC236}">
                <a16:creationId xmlns:a16="http://schemas.microsoft.com/office/drawing/2014/main" id="{733EC152-0B93-9094-6B1B-A403202D64C7}"/>
              </a:ext>
            </a:extLst>
          </p:cNvPr>
          <p:cNvSpPr>
            <a:spLocks noChangeArrowheads="1"/>
          </p:cNvSpPr>
          <p:nvPr userDrawn="1"/>
        </p:nvSpPr>
        <p:spPr bwMode="auto">
          <a:xfrm>
            <a:off x="152400" y="6451600"/>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en-US" altLang="en-US" sz="1400" i="1">
              <a:solidFill>
                <a:srgbClr val="000000"/>
              </a:solidFill>
            </a:endParaRPr>
          </a:p>
          <a:p>
            <a:pPr>
              <a:defRPr/>
            </a:pPr>
            <a:endParaRPr lang="en-US" altLang="en-US" sz="1400" i="1">
              <a:solidFill>
                <a:srgbClr val="000000"/>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Rectangle 4">
            <a:extLst>
              <a:ext uri="{FF2B5EF4-FFF2-40B4-BE49-F238E27FC236}">
                <a16:creationId xmlns:a16="http://schemas.microsoft.com/office/drawing/2014/main" id="{776B332C-7F73-9C1D-D8E6-D9073FC4B378}"/>
              </a:ext>
            </a:extLst>
          </p:cNvPr>
          <p:cNvSpPr>
            <a:spLocks noGrp="1" noChangeArrowheads="1"/>
          </p:cNvSpPr>
          <p:nvPr>
            <p:ph type="dt" sz="half" idx="10"/>
          </p:nvPr>
        </p:nvSpPr>
        <p:spPr/>
        <p:txBody>
          <a:bodyPr/>
          <a:lstStyle>
            <a:lvl1pPr algn="ctr" eaLnBrk="1" fontAlgn="t" hangingPunct="1">
              <a:spcBef>
                <a:spcPct val="50000"/>
              </a:spcBef>
              <a:spcAft>
                <a:spcPts val="0"/>
              </a:spcAft>
              <a:defRPr b="1">
                <a:cs typeface="Arial Unicode MS" pitchFamily="34" charset="-128"/>
              </a:defRPr>
            </a:lvl1pPr>
          </a:lstStyle>
          <a:p>
            <a:pPr>
              <a:defRPr/>
            </a:pPr>
            <a:endParaRPr lang="en-US" altLang="en-US"/>
          </a:p>
        </p:txBody>
      </p:sp>
      <p:sp>
        <p:nvSpPr>
          <p:cNvPr id="7" name="Rectangle 5">
            <a:extLst>
              <a:ext uri="{FF2B5EF4-FFF2-40B4-BE49-F238E27FC236}">
                <a16:creationId xmlns:a16="http://schemas.microsoft.com/office/drawing/2014/main" id="{DCEC51E8-E4EB-B351-0E8F-7CF7E8BA29AD}"/>
              </a:ext>
            </a:extLst>
          </p:cNvPr>
          <p:cNvSpPr>
            <a:spLocks noGrp="1" noChangeArrowheads="1"/>
          </p:cNvSpPr>
          <p:nvPr>
            <p:ph type="ftr" sz="quarter" idx="11"/>
          </p:nvPr>
        </p:nvSpPr>
        <p:spPr>
          <a:xfrm>
            <a:off x="-4495800" y="5273675"/>
            <a:ext cx="3886200" cy="422275"/>
          </a:xfrm>
        </p:spPr>
        <p:txBody>
          <a:bodyPr/>
          <a:lstStyle>
            <a:lvl1pPr eaLnBrk="1" fontAlgn="t" hangingPunct="1">
              <a:spcBef>
                <a:spcPct val="50000"/>
              </a:spcBef>
              <a:spcAft>
                <a:spcPts val="0"/>
              </a:spcAft>
              <a:defRPr b="1">
                <a:cs typeface="Arial Unicode MS" pitchFamily="34" charset="-128"/>
              </a:defRPr>
            </a:lvl1pPr>
          </a:lstStyle>
          <a:p>
            <a:pPr>
              <a:defRPr/>
            </a:pPr>
            <a:endParaRPr lang="en-US" altLang="en-US"/>
          </a:p>
        </p:txBody>
      </p:sp>
      <p:sp>
        <p:nvSpPr>
          <p:cNvPr id="8" name="Rectangle 6">
            <a:extLst>
              <a:ext uri="{FF2B5EF4-FFF2-40B4-BE49-F238E27FC236}">
                <a16:creationId xmlns:a16="http://schemas.microsoft.com/office/drawing/2014/main" id="{44A17DBE-0040-8979-8885-4A74E0D4EF25}"/>
              </a:ext>
            </a:extLst>
          </p:cNvPr>
          <p:cNvSpPr>
            <a:spLocks noGrp="1" noChangeArrowheads="1"/>
          </p:cNvSpPr>
          <p:nvPr>
            <p:ph type="sldNum" sz="quarter" idx="12"/>
          </p:nvPr>
        </p:nvSpPr>
        <p:spPr>
          <a:xfrm>
            <a:off x="3475038" y="64516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fontAlgn="t" hangingPunct="1">
              <a:spcBef>
                <a:spcPct val="50000"/>
              </a:spcBef>
              <a:defRPr sz="1600">
                <a:ea typeface="Arial Unicode MS" pitchFamily="34" charset="-128"/>
              </a:defRPr>
            </a:lvl1pPr>
          </a:lstStyle>
          <a:p>
            <a:fld id="{1D8E57C9-EBF1-47F8-AF36-8DD738C701D8}" type="slidenum">
              <a:rPr lang="en-GB" altLang="en-US"/>
              <a:pPr/>
              <a:t>‹#›</a:t>
            </a:fld>
            <a:endParaRPr lang="en-GB" altLang="en-US"/>
          </a:p>
        </p:txBody>
      </p:sp>
    </p:spTree>
    <p:extLst>
      <p:ext uri="{BB962C8B-B14F-4D97-AF65-F5344CB8AC3E}">
        <p14:creationId xmlns:p14="http://schemas.microsoft.com/office/powerpoint/2010/main" val="651145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F34FC9F-4E4F-73E8-69D1-B67D713CE823}"/>
              </a:ext>
            </a:extLst>
          </p:cNvPr>
          <p:cNvSpPr>
            <a:spLocks noChangeArrowheads="1"/>
          </p:cNvSpPr>
          <p:nvPr userDrawn="1"/>
        </p:nvSpPr>
        <p:spPr bwMode="auto">
          <a:xfrm>
            <a:off x="-60325" y="0"/>
            <a:ext cx="9229725"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
        <p:nvSpPr>
          <p:cNvPr id="4" name="Rectangle 3">
            <a:extLst>
              <a:ext uri="{FF2B5EF4-FFF2-40B4-BE49-F238E27FC236}">
                <a16:creationId xmlns:a16="http://schemas.microsoft.com/office/drawing/2014/main" id="{EB112E96-B946-A4E6-17CE-4BB91F2F9899}"/>
              </a:ext>
            </a:extLst>
          </p:cNvPr>
          <p:cNvSpPr>
            <a:spLocks noChangeArrowheads="1"/>
          </p:cNvSpPr>
          <p:nvPr userDrawn="1"/>
        </p:nvSpPr>
        <p:spPr bwMode="auto">
          <a:xfrm>
            <a:off x="152400" y="6451600"/>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r>
              <a:rPr lang="en-US" altLang="en-US" sz="1400" i="1">
                <a:solidFill>
                  <a:srgbClr val="000000"/>
                </a:solidFill>
              </a:rPr>
              <a:t>Tiếp cận bệnh nhân than phiền hậu môn </a:t>
            </a:r>
          </a:p>
        </p:txBody>
      </p:sp>
      <p:sp>
        <p:nvSpPr>
          <p:cNvPr id="2" name="Title 1"/>
          <p:cNvSpPr>
            <a:spLocks noGrp="1"/>
          </p:cNvSpPr>
          <p:nvPr>
            <p:ph type="title"/>
          </p:nvPr>
        </p:nvSpPr>
        <p:spPr>
          <a:xfrm>
            <a:off x="240070" y="16669"/>
            <a:ext cx="8629650" cy="933450"/>
          </a:xfrm>
        </p:spPr>
        <p:txBody>
          <a:bodyPr/>
          <a:lstStyle/>
          <a:p>
            <a:r>
              <a:rPr lang="en-US"/>
              <a:t>Click to edit Master title style</a:t>
            </a:r>
          </a:p>
        </p:txBody>
      </p:sp>
      <p:sp>
        <p:nvSpPr>
          <p:cNvPr id="5" name="Date Placeholder 4">
            <a:extLst>
              <a:ext uri="{FF2B5EF4-FFF2-40B4-BE49-F238E27FC236}">
                <a16:creationId xmlns:a16="http://schemas.microsoft.com/office/drawing/2014/main" id="{7F9A068C-E243-377E-8E3A-06BAF51E4D23}"/>
              </a:ext>
            </a:extLst>
          </p:cNvPr>
          <p:cNvSpPr>
            <a:spLocks noGrp="1" noChangeArrowheads="1"/>
          </p:cNvSpPr>
          <p:nvPr>
            <p:ph type="dt" sz="half" idx="10"/>
          </p:nvPr>
        </p:nvSpPr>
        <p:spPr/>
        <p:txBody>
          <a:bodyPr/>
          <a:lstStyle>
            <a:lvl1pPr algn="ctr" eaLnBrk="1" fontAlgn="t" hangingPunct="1">
              <a:spcBef>
                <a:spcPct val="50000"/>
              </a:spcBef>
              <a:spcAft>
                <a:spcPts val="0"/>
              </a:spcAft>
              <a:defRPr b="1">
                <a:cs typeface="Arial Unicode MS" pitchFamily="34" charset="-128"/>
              </a:defRPr>
            </a:lvl1pPr>
          </a:lstStyle>
          <a:p>
            <a:pPr>
              <a:defRPr/>
            </a:pPr>
            <a:endParaRPr lang="en-US" altLang="en-US"/>
          </a:p>
        </p:txBody>
      </p:sp>
      <p:sp>
        <p:nvSpPr>
          <p:cNvPr id="6" name="Rectangle 6">
            <a:extLst>
              <a:ext uri="{FF2B5EF4-FFF2-40B4-BE49-F238E27FC236}">
                <a16:creationId xmlns:a16="http://schemas.microsoft.com/office/drawing/2014/main" id="{BBA5C8BE-DCD4-AD07-E9D1-B3461E652C1D}"/>
              </a:ext>
            </a:extLst>
          </p:cNvPr>
          <p:cNvSpPr>
            <a:spLocks noGrp="1" noChangeArrowheads="1"/>
          </p:cNvSpPr>
          <p:nvPr>
            <p:ph type="sldNum" sz="quarter" idx="11"/>
          </p:nvPr>
        </p:nvSpPr>
        <p:spPr>
          <a:xfrm>
            <a:off x="3475038" y="64516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fontAlgn="t" hangingPunct="1">
              <a:spcBef>
                <a:spcPct val="50000"/>
              </a:spcBef>
              <a:defRPr sz="1600">
                <a:ea typeface="Arial Unicode MS" pitchFamily="34" charset="-128"/>
              </a:defRPr>
            </a:lvl1pPr>
          </a:lstStyle>
          <a:p>
            <a:fld id="{F2E9538D-572A-40E4-A3B5-463E4174480F}" type="slidenum">
              <a:rPr lang="en-GB" altLang="en-US"/>
              <a:pPr/>
              <a:t>‹#›</a:t>
            </a:fld>
            <a:endParaRPr lang="en-GB" altLang="en-US"/>
          </a:p>
        </p:txBody>
      </p:sp>
    </p:spTree>
    <p:extLst>
      <p:ext uri="{BB962C8B-B14F-4D97-AF65-F5344CB8AC3E}">
        <p14:creationId xmlns:p14="http://schemas.microsoft.com/office/powerpoint/2010/main" val="17242374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949FB83-9865-E271-C78C-3F28127E4FB3}"/>
              </a:ext>
            </a:extLst>
          </p:cNvPr>
          <p:cNvSpPr>
            <a:spLocks noGrp="1" noChangeArrowheads="1"/>
          </p:cNvSpPr>
          <p:nvPr>
            <p:ph type="title"/>
          </p:nvPr>
        </p:nvSpPr>
        <p:spPr bwMode="auto">
          <a:xfrm>
            <a:off x="247650" y="192088"/>
            <a:ext cx="86296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269A7F3-CBBB-D491-F5D8-F92BE8D58FF1}"/>
              </a:ext>
            </a:extLst>
          </p:cNvPr>
          <p:cNvSpPr>
            <a:spLocks noGrp="1" noChangeArrowheads="1"/>
          </p:cNvSpPr>
          <p:nvPr>
            <p:ph type="body" idx="1"/>
          </p:nvPr>
        </p:nvSpPr>
        <p:spPr bwMode="auto">
          <a:xfrm>
            <a:off x="1143000" y="1981200"/>
            <a:ext cx="7315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4"/>
            <a:r>
              <a:rPr lang="en-US" altLang="en-US"/>
              <a:t>ifth level</a:t>
            </a:r>
          </a:p>
        </p:txBody>
      </p:sp>
      <p:sp>
        <p:nvSpPr>
          <p:cNvPr id="1028" name="Rectangle 4">
            <a:extLst>
              <a:ext uri="{FF2B5EF4-FFF2-40B4-BE49-F238E27FC236}">
                <a16:creationId xmlns:a16="http://schemas.microsoft.com/office/drawing/2014/main" id="{ED061038-AB42-CA03-015C-D0FA89EE1253}"/>
              </a:ext>
            </a:extLst>
          </p:cNvPr>
          <p:cNvSpPr>
            <a:spLocks noGrp="1" noChangeArrowheads="1"/>
          </p:cNvSpPr>
          <p:nvPr>
            <p:ph type="dt" sz="half" idx="2"/>
          </p:nvPr>
        </p:nvSpPr>
        <p:spPr bwMode="auto">
          <a:xfrm>
            <a:off x="7924800" y="6518275"/>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spcBef>
                <a:spcPct val="0"/>
              </a:spcBef>
              <a:defRPr sz="1400" b="0">
                <a:solidFill>
                  <a:srgbClr val="000000"/>
                </a:solidFill>
                <a:latin typeface="+mn-lt"/>
                <a:ea typeface="+mn-ea"/>
                <a:cs typeface="+mn-cs"/>
              </a:defRPr>
            </a:lvl1pPr>
          </a:lstStyle>
          <a:p>
            <a:pPr>
              <a:defRPr/>
            </a:pPr>
            <a:r>
              <a:rPr lang="en-US" altLang="en-US"/>
              <a:t>24/03/2020</a:t>
            </a:r>
          </a:p>
        </p:txBody>
      </p:sp>
      <p:sp>
        <p:nvSpPr>
          <p:cNvPr id="1029" name="Rectangle 5">
            <a:extLst>
              <a:ext uri="{FF2B5EF4-FFF2-40B4-BE49-F238E27FC236}">
                <a16:creationId xmlns:a16="http://schemas.microsoft.com/office/drawing/2014/main" id="{565CD25A-6A43-09F4-58C0-BF816B5BD2B6}"/>
              </a:ext>
            </a:extLst>
          </p:cNvPr>
          <p:cNvSpPr>
            <a:spLocks noGrp="1" noChangeArrowheads="1"/>
          </p:cNvSpPr>
          <p:nvPr>
            <p:ph type="ftr" sz="quarter" idx="3"/>
          </p:nvPr>
        </p:nvSpPr>
        <p:spPr bwMode="auto">
          <a:xfrm>
            <a:off x="-381000" y="6553200"/>
            <a:ext cx="3886200" cy="422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spcBef>
                <a:spcPct val="0"/>
              </a:spcBef>
              <a:defRPr sz="1200" b="0" i="1">
                <a:solidFill>
                  <a:srgbClr val="000000"/>
                </a:solidFill>
                <a:latin typeface="+mn-lt"/>
                <a:ea typeface="+mn-ea"/>
                <a:cs typeface="+mn-cs"/>
              </a:defRPr>
            </a:lvl1pPr>
          </a:lstStyle>
          <a:p>
            <a:pPr>
              <a:defRPr/>
            </a:pPr>
            <a:r>
              <a:rPr lang="en-US" altLang="en-US"/>
              <a:t>Tiếp cận bệnh nhân than phiền hậu môn </a:t>
            </a:r>
          </a:p>
        </p:txBody>
      </p:sp>
      <p:sp>
        <p:nvSpPr>
          <p:cNvPr id="1030" name="Rectangle 1">
            <a:extLst>
              <a:ext uri="{FF2B5EF4-FFF2-40B4-BE49-F238E27FC236}">
                <a16:creationId xmlns:a16="http://schemas.microsoft.com/office/drawing/2014/main" id="{E96F2422-AC09-0732-86AF-64BA623907E4}"/>
              </a:ext>
            </a:extLst>
          </p:cNvPr>
          <p:cNvSpPr>
            <a:spLocks noChangeArrowheads="1"/>
          </p:cNvSpPr>
          <p:nvPr userDrawn="1"/>
        </p:nvSpPr>
        <p:spPr bwMode="auto">
          <a:xfrm>
            <a:off x="-52388" y="85725"/>
            <a:ext cx="9229726"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6013" r:id="rId1"/>
    <p:sldLayoutId id="2147486014" r:id="rId2"/>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p:titleStyle>
    <p:bodyStyle>
      <a:lvl1pPr marL="342900" indent="-342900" algn="l" rtl="0" eaLnBrk="0" fontAlgn="base" hangingPunct="0">
        <a:spcBef>
          <a:spcPct val="20000"/>
        </a:spcBef>
        <a:spcAft>
          <a:spcPct val="0"/>
        </a:spcAft>
        <a:buSzPct val="75000"/>
        <a:buBlip>
          <a:blip r:embed="rId4"/>
        </a:buBlip>
        <a:defRPr sz="2400" b="1">
          <a:solidFill>
            <a:srgbClr val="FFFF66"/>
          </a:solidFill>
          <a:latin typeface="+mn-lt"/>
          <a:ea typeface="+mn-ea"/>
          <a:cs typeface="+mn-cs"/>
        </a:defRPr>
      </a:lvl1pPr>
      <a:lvl2pPr marL="742950" indent="-285750" algn="l" rtl="0" eaLnBrk="0" fontAlgn="base" hangingPunct="0">
        <a:spcBef>
          <a:spcPct val="20000"/>
        </a:spcBef>
        <a:spcAft>
          <a:spcPct val="0"/>
        </a:spcAft>
        <a:buClr>
          <a:srgbClr val="B00202"/>
        </a:buClr>
        <a:buChar char="•"/>
        <a:defRPr sz="2000">
          <a:solidFill>
            <a:schemeClr val="bg1"/>
          </a:solidFill>
          <a:latin typeface="+mn-lt"/>
          <a:ea typeface="+mn-ea"/>
        </a:defRPr>
      </a:lvl2pPr>
      <a:lvl3pPr marL="1143000" indent="-228600" algn="l" rtl="0" eaLnBrk="0" fontAlgn="base" hangingPunct="0">
        <a:spcBef>
          <a:spcPct val="20000"/>
        </a:spcBef>
        <a:spcAft>
          <a:spcPct val="0"/>
        </a:spcAft>
        <a:buFont typeface="Arial Black" panose="020B0A04020102020204" pitchFamily="34" charset="0"/>
        <a:buChar char="–"/>
        <a:defRPr sz="2000">
          <a:solidFill>
            <a:schemeClr val="bg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eaLnBrk="0" fontAlgn="base" hangingPunct="0">
        <a:spcBef>
          <a:spcPct val="20000"/>
        </a:spcBef>
        <a:spcAft>
          <a:spcPct val="0"/>
        </a:spcAft>
        <a:buChar char="•"/>
        <a:defRPr sz="2000">
          <a:solidFill>
            <a:schemeClr val="bg1"/>
          </a:solidFill>
          <a:latin typeface="+mn-lt"/>
          <a:ea typeface="+mn-ea"/>
        </a:defRPr>
      </a:lvl6pPr>
      <a:lvl7pPr marL="2971800" indent="-228600" algn="l" rtl="0" eaLnBrk="0" fontAlgn="base" hangingPunct="0">
        <a:spcBef>
          <a:spcPct val="20000"/>
        </a:spcBef>
        <a:spcAft>
          <a:spcPct val="0"/>
        </a:spcAft>
        <a:buChar char="•"/>
        <a:defRPr sz="2000">
          <a:solidFill>
            <a:schemeClr val="bg1"/>
          </a:solidFill>
          <a:latin typeface="+mn-lt"/>
          <a:ea typeface="+mn-ea"/>
        </a:defRPr>
      </a:lvl7pPr>
      <a:lvl8pPr marL="3429000" indent="-228600" algn="l" rtl="0" eaLnBrk="0" fontAlgn="base" hangingPunct="0">
        <a:spcBef>
          <a:spcPct val="20000"/>
        </a:spcBef>
        <a:spcAft>
          <a:spcPct val="0"/>
        </a:spcAft>
        <a:buChar char="•"/>
        <a:defRPr sz="2000">
          <a:solidFill>
            <a:schemeClr val="bg1"/>
          </a:solidFill>
          <a:latin typeface="+mn-lt"/>
          <a:ea typeface="+mn-ea"/>
        </a:defRPr>
      </a:lvl8pPr>
      <a:lvl9pPr marL="3886200" indent="-228600" algn="l" rtl="0" eaLnBrk="0" fontAlgn="base" hangingPunct="0">
        <a:spcBef>
          <a:spcPct val="20000"/>
        </a:spcBef>
        <a:spcAft>
          <a:spcPct val="0"/>
        </a:spcAft>
        <a:buChar char="•"/>
        <a:defRPr sz="2000">
          <a:solidFill>
            <a:schemeClr val="bg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521FC-0F6F-E8E5-D1CA-603F343720EC}"/>
              </a:ext>
            </a:extLst>
          </p:cNvPr>
          <p:cNvSpPr>
            <a:spLocks noGrp="1"/>
          </p:cNvSpPr>
          <p:nvPr>
            <p:ph type="ctrTitle"/>
          </p:nvPr>
        </p:nvSpPr>
        <p:spPr>
          <a:xfrm>
            <a:off x="0" y="1752600"/>
            <a:ext cx="9144000" cy="2209800"/>
          </a:xfrm>
          <a:solidFill>
            <a:srgbClr val="25A2FF"/>
          </a:solidFill>
        </p:spPr>
        <p:txBody>
          <a:bodyPr rtlCol="0">
            <a:normAutofit/>
          </a:bodyPr>
          <a:lstStyle/>
          <a:p>
            <a:pPr eaLnBrk="1" fontAlgn="auto" hangingPunct="1">
              <a:lnSpc>
                <a:spcPct val="114000"/>
              </a:lnSpc>
              <a:spcAft>
                <a:spcPts val="0"/>
              </a:spcAft>
              <a:defRPr/>
            </a:pPr>
            <a:r>
              <a:rPr lang="en-US" sz="4400">
                <a:solidFill>
                  <a:srgbClr val="FFFF00"/>
                </a:solidFill>
                <a:effectLst>
                  <a:outerShdw blurRad="38100" dist="38100" dir="2700000" algn="tl">
                    <a:srgbClr val="000000">
                      <a:alpha val="43137"/>
                    </a:srgbClr>
                  </a:outerShdw>
                </a:effectLst>
              </a:rPr>
              <a:t>BỆNH ÁN GIAO BAN</a:t>
            </a:r>
            <a:endParaRPr lang="th-TH" sz="4400" i="1">
              <a:solidFill>
                <a:schemeClr val="bg1"/>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9978AC2-1E33-910B-FD0C-613CC571D6F6}"/>
              </a:ext>
            </a:extLst>
          </p:cNvPr>
          <p:cNvSpPr txBox="1"/>
          <p:nvPr/>
        </p:nvSpPr>
        <p:spPr>
          <a:xfrm>
            <a:off x="3026193" y="3967038"/>
            <a:ext cx="3091616" cy="523220"/>
          </a:xfrm>
          <a:prstGeom prst="rect">
            <a:avLst/>
          </a:prstGeom>
          <a:noFill/>
        </p:spPr>
        <p:txBody>
          <a:bodyPr wrap="none">
            <a:spAutoFit/>
          </a:bodyPr>
          <a:lstStyle/>
          <a:p>
            <a:pPr algn="ctr">
              <a:defRPr/>
            </a:pPr>
            <a:r>
              <a:rPr lang="en-US" dirty="0">
                <a:solidFill>
                  <a:srgbClr val="11078F"/>
                </a:solidFill>
                <a:effectLst>
                  <a:outerShdw blurRad="38100" dist="38100" dir="2700000" algn="tl">
                    <a:srgbClr val="000000">
                      <a:alpha val="43137"/>
                    </a:srgbClr>
                  </a:outerShdw>
                </a:effectLst>
                <a:cs typeface="Calibri" panose="020F0502020204030204" pitchFamily="34" charset="0"/>
              </a:rPr>
              <a:t>Y6 ĐỢT 3  – </a:t>
            </a:r>
            <a:r>
              <a:rPr lang="en-US" dirty="0" err="1">
                <a:solidFill>
                  <a:srgbClr val="11078F"/>
                </a:solidFill>
                <a:effectLst>
                  <a:outerShdw blurRad="38100" dist="38100" dir="2700000" algn="tl">
                    <a:srgbClr val="000000">
                      <a:alpha val="43137"/>
                    </a:srgbClr>
                  </a:outerShdw>
                </a:effectLst>
                <a:cs typeface="Calibri" panose="020F0502020204030204" pitchFamily="34" charset="0"/>
              </a:rPr>
              <a:t>nhóm</a:t>
            </a:r>
            <a:r>
              <a:rPr lang="en-US" dirty="0">
                <a:solidFill>
                  <a:srgbClr val="11078F"/>
                </a:solidFill>
                <a:effectLst>
                  <a:outerShdw blurRad="38100" dist="38100" dir="2700000" algn="tl">
                    <a:srgbClr val="000000">
                      <a:alpha val="43137"/>
                    </a:srgbClr>
                  </a:outerShdw>
                </a:effectLst>
                <a:cs typeface="Calibri" panose="020F0502020204030204" pitchFamily="34" charset="0"/>
              </a:rPr>
              <a:t> 3</a:t>
            </a:r>
          </a:p>
        </p:txBody>
      </p:sp>
      <p:sp>
        <p:nvSpPr>
          <p:cNvPr id="3" name="TextBox 2">
            <a:extLst>
              <a:ext uri="{FF2B5EF4-FFF2-40B4-BE49-F238E27FC236}">
                <a16:creationId xmlns:a16="http://schemas.microsoft.com/office/drawing/2014/main" id="{F47EC8ED-948F-E2C4-7C11-EE9C8C4A9F5C}"/>
              </a:ext>
            </a:extLst>
          </p:cNvPr>
          <p:cNvSpPr txBox="1"/>
          <p:nvPr/>
        </p:nvSpPr>
        <p:spPr>
          <a:xfrm>
            <a:off x="3200400" y="4559217"/>
            <a:ext cx="3228833" cy="1323439"/>
          </a:xfrm>
          <a:prstGeom prst="rect">
            <a:avLst/>
          </a:prstGeom>
          <a:noFill/>
        </p:spPr>
        <p:txBody>
          <a:bodyPr wrap="none" rtlCol="0">
            <a:spAutoFit/>
          </a:bodyPr>
          <a:lstStyle/>
          <a:p>
            <a:pPr marL="514350" indent="-514350">
              <a:buAutoNum type="arabicPeriod"/>
            </a:pPr>
            <a:r>
              <a:rPr lang="en-US" sz="2000" err="1">
                <a:solidFill>
                  <a:srgbClr val="11078F"/>
                </a:solidFill>
              </a:rPr>
              <a:t>Trần</a:t>
            </a:r>
            <a:r>
              <a:rPr lang="en-US" sz="2000">
                <a:solidFill>
                  <a:srgbClr val="11078F"/>
                </a:solidFill>
              </a:rPr>
              <a:t> Anh </a:t>
            </a:r>
            <a:r>
              <a:rPr lang="en-US" sz="2000" err="1">
                <a:solidFill>
                  <a:srgbClr val="11078F"/>
                </a:solidFill>
              </a:rPr>
              <a:t>Đức</a:t>
            </a:r>
            <a:endParaRPr lang="en-US" sz="2000">
              <a:solidFill>
                <a:srgbClr val="11078F"/>
              </a:solidFill>
            </a:endParaRPr>
          </a:p>
          <a:p>
            <a:pPr marL="514350" indent="-514350">
              <a:buAutoNum type="arabicPeriod"/>
            </a:pPr>
            <a:r>
              <a:rPr lang="en-US" sz="2000" err="1">
                <a:solidFill>
                  <a:srgbClr val="11078F"/>
                </a:solidFill>
              </a:rPr>
              <a:t>Phạm</a:t>
            </a:r>
            <a:r>
              <a:rPr lang="en-US" sz="2000">
                <a:solidFill>
                  <a:srgbClr val="11078F"/>
                </a:solidFill>
              </a:rPr>
              <a:t> </a:t>
            </a:r>
            <a:r>
              <a:rPr lang="en-US" sz="2000" err="1">
                <a:solidFill>
                  <a:srgbClr val="11078F"/>
                </a:solidFill>
              </a:rPr>
              <a:t>Trung</a:t>
            </a:r>
            <a:r>
              <a:rPr lang="en-US" sz="2000">
                <a:solidFill>
                  <a:srgbClr val="11078F"/>
                </a:solidFill>
              </a:rPr>
              <a:t> </a:t>
            </a:r>
            <a:r>
              <a:rPr lang="en-US" sz="2000" err="1">
                <a:solidFill>
                  <a:srgbClr val="11078F"/>
                </a:solidFill>
              </a:rPr>
              <a:t>Kiên</a:t>
            </a:r>
            <a:endParaRPr lang="en-US" sz="2000">
              <a:solidFill>
                <a:srgbClr val="11078F"/>
              </a:solidFill>
            </a:endParaRPr>
          </a:p>
          <a:p>
            <a:pPr marL="514350" indent="-514350">
              <a:buAutoNum type="arabicPeriod"/>
            </a:pPr>
            <a:r>
              <a:rPr lang="en-US" sz="2000" err="1">
                <a:solidFill>
                  <a:srgbClr val="11078F"/>
                </a:solidFill>
              </a:rPr>
              <a:t>Nguyễn</a:t>
            </a:r>
            <a:r>
              <a:rPr lang="en-US" sz="2000">
                <a:solidFill>
                  <a:srgbClr val="11078F"/>
                </a:solidFill>
              </a:rPr>
              <a:t> </a:t>
            </a:r>
            <a:r>
              <a:rPr lang="en-US" sz="2000" err="1">
                <a:solidFill>
                  <a:srgbClr val="11078F"/>
                </a:solidFill>
              </a:rPr>
              <a:t>Thị</a:t>
            </a:r>
            <a:r>
              <a:rPr lang="en-US" sz="2000">
                <a:solidFill>
                  <a:srgbClr val="11078F"/>
                </a:solidFill>
              </a:rPr>
              <a:t> </a:t>
            </a:r>
            <a:r>
              <a:rPr lang="en-US" sz="2000" err="1">
                <a:solidFill>
                  <a:srgbClr val="11078F"/>
                </a:solidFill>
              </a:rPr>
              <a:t>Ngọc</a:t>
            </a:r>
            <a:r>
              <a:rPr lang="en-US" sz="2000">
                <a:solidFill>
                  <a:srgbClr val="11078F"/>
                </a:solidFill>
              </a:rPr>
              <a:t> </a:t>
            </a:r>
            <a:r>
              <a:rPr lang="en-US" sz="2000" err="1">
                <a:solidFill>
                  <a:srgbClr val="11078F"/>
                </a:solidFill>
              </a:rPr>
              <a:t>Mỹ</a:t>
            </a:r>
            <a:endParaRPr lang="en-US" sz="2000">
              <a:solidFill>
                <a:srgbClr val="11078F"/>
              </a:solidFill>
            </a:endParaRPr>
          </a:p>
          <a:p>
            <a:pPr marL="514350" indent="-514350">
              <a:buAutoNum type="arabicPeriod"/>
            </a:pPr>
            <a:r>
              <a:rPr lang="en-US" sz="2000" err="1">
                <a:solidFill>
                  <a:srgbClr val="11078F"/>
                </a:solidFill>
              </a:rPr>
              <a:t>Nguyễn</a:t>
            </a:r>
            <a:r>
              <a:rPr lang="en-US" sz="2000">
                <a:solidFill>
                  <a:srgbClr val="11078F"/>
                </a:solidFill>
              </a:rPr>
              <a:t> Phan </a:t>
            </a:r>
            <a:r>
              <a:rPr lang="en-US" sz="2000" err="1">
                <a:solidFill>
                  <a:srgbClr val="11078F"/>
                </a:solidFill>
              </a:rPr>
              <a:t>Như</a:t>
            </a:r>
            <a:r>
              <a:rPr lang="en-US" sz="2000">
                <a:solidFill>
                  <a:srgbClr val="11078F"/>
                </a:solidFill>
              </a:rPr>
              <a:t> Phin  </a:t>
            </a:r>
            <a:endParaRPr lang="vi-VN" sz="2000">
              <a:solidFill>
                <a:srgbClr val="11078F"/>
              </a:solidFill>
            </a:endParaRPr>
          </a:p>
        </p:txBody>
      </p:sp>
      <p:sp>
        <p:nvSpPr>
          <p:cNvPr id="9" name="Rectangle 8">
            <a:extLst>
              <a:ext uri="{FF2B5EF4-FFF2-40B4-BE49-F238E27FC236}">
                <a16:creationId xmlns:a16="http://schemas.microsoft.com/office/drawing/2014/main" id="{BC9776C1-C535-BF90-B772-C96FC55AAB93}"/>
              </a:ext>
            </a:extLst>
          </p:cNvPr>
          <p:cNvSpPr/>
          <p:nvPr/>
        </p:nvSpPr>
        <p:spPr bwMode="auto">
          <a:xfrm>
            <a:off x="-76200" y="-76200"/>
            <a:ext cx="9296400" cy="1231983"/>
          </a:xfrm>
          <a:prstGeom prst="rect">
            <a:avLst/>
          </a:prstGeom>
          <a:solidFill>
            <a:schemeClr val="bg1"/>
          </a:solidFill>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900" b="0" i="0" u="none" strike="noStrike" cap="none" normalizeH="0" baseline="0">
              <a:ln>
                <a:noFill/>
              </a:ln>
              <a:solidFill>
                <a:schemeClr val="tx1"/>
              </a:solidFill>
              <a:effectLst/>
              <a:latin typeface="Times New Roman" pitchFamily="18" charset="0"/>
            </a:endParaRPr>
          </a:p>
        </p:txBody>
      </p:sp>
      <p:pic>
        <p:nvPicPr>
          <p:cNvPr id="7170" name="Picture 5" descr="https://upload.wikimedia.org/wikipedia/commons/thumb/0/07/Logo_of_Ho_Chi_Minh_City_Medicine_and_Pharmacy_University.png/200px-Logo_of_Ho_Chi_Minh_City_Medicine_and_Pharmacy_University.png">
            <a:extLst>
              <a:ext uri="{FF2B5EF4-FFF2-40B4-BE49-F238E27FC236}">
                <a16:creationId xmlns:a16="http://schemas.microsoft.com/office/drawing/2014/main" id="{ACBC6873-65D0-3E42-2C3B-88A430AE3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1385653" cy="138565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216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VII. ĐẶT VẤN ĐỀ:</a:t>
            </a:r>
            <a:endParaRPr lang="vi-VN" altLang="vi-VN" sz="3200"/>
          </a:p>
        </p:txBody>
      </p:sp>
      <p:sp>
        <p:nvSpPr>
          <p:cNvPr id="2" name="Rectangle 1">
            <a:extLst>
              <a:ext uri="{FF2B5EF4-FFF2-40B4-BE49-F238E27FC236}">
                <a16:creationId xmlns:a16="http://schemas.microsoft.com/office/drawing/2014/main" id="{D5E9187C-6545-1492-66D5-3C1A504DBCAD}"/>
              </a:ext>
            </a:extLst>
          </p:cNvPr>
          <p:cNvSpPr/>
          <p:nvPr/>
        </p:nvSpPr>
        <p:spPr>
          <a:xfrm>
            <a:off x="228600" y="1295400"/>
            <a:ext cx="8610600" cy="1938992"/>
          </a:xfrm>
          <a:prstGeom prst="rect">
            <a:avLst/>
          </a:prstGeom>
        </p:spPr>
        <p:txBody>
          <a:bodyPr wrap="square" lIns="91440" tIns="45720" rIns="91440" bIns="45720" anchor="t">
            <a:spAutoFit/>
          </a:bodyPr>
          <a:lstStyle/>
          <a:p>
            <a:r>
              <a:rPr lang="en-US" sz="2400" b="1" dirty="0">
                <a:solidFill>
                  <a:srgbClr val="11078F"/>
                </a:solidFill>
                <a:latin typeface="Arial"/>
                <a:ea typeface="MS PGothic"/>
                <a:cs typeface="Arial"/>
              </a:rPr>
              <a:t>1. </a:t>
            </a:r>
            <a:r>
              <a:rPr lang="en-US" sz="2400" b="1" dirty="0" err="1">
                <a:solidFill>
                  <a:srgbClr val="11078F"/>
                </a:solidFill>
                <a:latin typeface="Arial"/>
                <a:ea typeface="MS PGothic"/>
                <a:cs typeface="Arial"/>
              </a:rPr>
              <a:t>Hội</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chứng</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nhiễm</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trùng</a:t>
            </a:r>
            <a:endParaRPr lang="en-US" sz="2400" b="1" dirty="0">
              <a:solidFill>
                <a:srgbClr val="11078F"/>
              </a:solidFill>
              <a:latin typeface="Arial"/>
              <a:ea typeface="MS PGothic"/>
              <a:cs typeface="Arial"/>
            </a:endParaRPr>
          </a:p>
          <a:p>
            <a:endParaRPr lang="en-US" sz="2400" b="1">
              <a:solidFill>
                <a:srgbClr val="11078F"/>
              </a:solidFill>
              <a:latin typeface="Arial"/>
              <a:cs typeface="Arial"/>
            </a:endParaRPr>
          </a:p>
          <a:p>
            <a:r>
              <a:rPr lang="en-US" sz="2400" b="1" dirty="0">
                <a:solidFill>
                  <a:srgbClr val="11078F"/>
                </a:solidFill>
                <a:latin typeface="Arial"/>
                <a:ea typeface="MS PGothic"/>
                <a:cs typeface="Arial"/>
              </a:rPr>
              <a:t>2. </a:t>
            </a:r>
            <a:r>
              <a:rPr lang="en-US" sz="2400" b="1" dirty="0" err="1">
                <a:solidFill>
                  <a:srgbClr val="11078F"/>
                </a:solidFill>
                <a:latin typeface="Arial"/>
                <a:ea typeface="MS PGothic"/>
                <a:cs typeface="Arial"/>
              </a:rPr>
              <a:t>Ấn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đau</a:t>
            </a:r>
            <a:r>
              <a:rPr lang="en-US" sz="2400" b="1" dirty="0">
                <a:solidFill>
                  <a:srgbClr val="11078F"/>
                </a:solidFill>
                <a:latin typeface="Arial"/>
                <a:ea typeface="MS PGothic"/>
                <a:cs typeface="Arial"/>
              </a:rPr>
              <a:t> ¼ </a:t>
            </a:r>
            <a:r>
              <a:rPr lang="en-US" sz="2400" b="1" dirty="0" err="1">
                <a:solidFill>
                  <a:srgbClr val="11078F"/>
                </a:solidFill>
                <a:latin typeface="Arial"/>
                <a:ea typeface="MS PGothic"/>
                <a:cs typeface="Arial"/>
              </a:rPr>
              <a:t>trên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phải</a:t>
            </a:r>
            <a:r>
              <a:rPr lang="en-US" sz="2400" b="1" dirty="0">
                <a:solidFill>
                  <a:srgbClr val="11078F"/>
                </a:solidFill>
                <a:latin typeface="Arial"/>
                <a:ea typeface="MS PGothic"/>
                <a:cs typeface="Arial"/>
              </a:rPr>
              <a:t>, Murphy (+)</a:t>
            </a:r>
            <a:endParaRPr lang="en-US" sz="2400" b="1" dirty="0">
              <a:solidFill>
                <a:srgbClr val="11078F"/>
              </a:solidFill>
              <a:latin typeface="Arial"/>
              <a:cs typeface="Arial"/>
            </a:endParaRPr>
          </a:p>
          <a:p>
            <a:endParaRPr lang="en-US" sz="2400" b="1">
              <a:solidFill>
                <a:srgbClr val="11078F"/>
              </a:solidFill>
              <a:latin typeface="Arial"/>
              <a:cs typeface="Arial"/>
            </a:endParaRPr>
          </a:p>
          <a:p>
            <a:r>
              <a:rPr lang="en-US" sz="2400" b="1" dirty="0">
                <a:solidFill>
                  <a:srgbClr val="11078F"/>
                </a:solidFill>
                <a:latin typeface="Arial"/>
                <a:ea typeface="MS PGothic"/>
                <a:cs typeface="Arial"/>
              </a:rPr>
              <a:t>3. </a:t>
            </a:r>
            <a:r>
              <a:rPr lang="en-US" sz="2400" b="1" dirty="0" err="1">
                <a:solidFill>
                  <a:srgbClr val="11078F"/>
                </a:solidFill>
                <a:latin typeface="Arial"/>
                <a:ea typeface="MS PGothic"/>
                <a:cs typeface="Arial"/>
              </a:rPr>
              <a:t>Tiền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căn</a:t>
            </a:r>
            <a:r>
              <a:rPr lang="en-US" sz="2400" b="1" dirty="0">
                <a:solidFill>
                  <a:srgbClr val="11078F"/>
                </a:solidFill>
                <a:latin typeface="Arial"/>
                <a:ea typeface="MS PGothic"/>
                <a:cs typeface="Arial"/>
              </a:rPr>
              <a:t> </a:t>
            </a:r>
            <a:r>
              <a:rPr lang="en-US" sz="2400" b="1" dirty="0">
                <a:solidFill>
                  <a:srgbClr val="11078F"/>
                </a:solidFill>
                <a:latin typeface="Arial"/>
                <a:ea typeface="+mn-lt"/>
                <a:cs typeface="Arial"/>
              </a:rPr>
              <a:t>THA</a:t>
            </a:r>
            <a:endParaRPr lang="en-US" sz="2400" dirty="0">
              <a:solidFill>
                <a:srgbClr val="11078F"/>
              </a:solidFill>
              <a:latin typeface="Arial"/>
              <a:cs typeface="Arial"/>
            </a:endParaRPr>
          </a:p>
        </p:txBody>
      </p:sp>
    </p:spTree>
    <p:extLst>
      <p:ext uri="{BB962C8B-B14F-4D97-AF65-F5344CB8AC3E}">
        <p14:creationId xmlns:p14="http://schemas.microsoft.com/office/powerpoint/2010/main" val="268245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IX. CHẨN ĐOÁN: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381000" y="1295400"/>
            <a:ext cx="8382000" cy="3901837"/>
          </a:xfrm>
          <a:prstGeom prst="rect">
            <a:avLst/>
          </a:prstGeom>
        </p:spPr>
        <p:txBody>
          <a:bodyPr wrap="square" lIns="91440" tIns="45720" rIns="91440" bIns="45720" anchor="t">
            <a:spAutoFit/>
          </a:bodyPr>
          <a:lstStyle/>
          <a:p>
            <a:pPr>
              <a:lnSpc>
                <a:spcPct val="150000"/>
              </a:lnSpc>
            </a:pPr>
            <a:r>
              <a:rPr lang="en-US" sz="2400" b="1" dirty="0">
                <a:solidFill>
                  <a:srgbClr val="11078F"/>
                </a:solidFill>
                <a:latin typeface="Arial"/>
                <a:ea typeface="MS PGothic"/>
                <a:cs typeface="Arial"/>
              </a:rPr>
              <a:t>*CĐSB: </a:t>
            </a:r>
            <a:r>
              <a:rPr lang="en-US" sz="2400" b="1" dirty="0" err="1">
                <a:solidFill>
                  <a:srgbClr val="11078F"/>
                </a:solidFill>
                <a:latin typeface="Arial"/>
                <a:ea typeface="MS PGothic"/>
                <a:cs typeface="Arial"/>
              </a:rPr>
              <a:t>Viêm</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túi</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mật</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cấp</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nghi</a:t>
            </a:r>
            <a:r>
              <a:rPr lang="en-US" sz="2400" b="1" dirty="0">
                <a:solidFill>
                  <a:srgbClr val="11078F"/>
                </a:solidFill>
                <a:latin typeface="Arial"/>
                <a:ea typeface="MS PGothic"/>
                <a:cs typeface="Arial"/>
              </a:rPr>
              <a:t> do </a:t>
            </a:r>
            <a:r>
              <a:rPr lang="en-US" sz="2400" b="1" dirty="0" err="1">
                <a:solidFill>
                  <a:srgbClr val="11078F"/>
                </a:solidFill>
                <a:latin typeface="Arial"/>
                <a:ea typeface="MS PGothic"/>
                <a:cs typeface="Arial"/>
              </a:rPr>
              <a:t>sỏi</a:t>
            </a:r>
            <a:r>
              <a:rPr lang="en-US" sz="2400" b="1" dirty="0">
                <a:solidFill>
                  <a:srgbClr val="11078F"/>
                </a:solidFill>
                <a:latin typeface="Arial"/>
                <a:ea typeface="MS PGothic"/>
                <a:cs typeface="Arial"/>
              </a:rPr>
              <a:t>/ THA</a:t>
            </a:r>
          </a:p>
          <a:p>
            <a:pPr>
              <a:lnSpc>
                <a:spcPct val="150000"/>
              </a:lnSpc>
            </a:pPr>
            <a:r>
              <a:rPr lang="en-US" sz="2400" b="1" dirty="0">
                <a:solidFill>
                  <a:srgbClr val="11078F"/>
                </a:solidFill>
                <a:latin typeface="Arial"/>
                <a:ea typeface="MS PGothic"/>
                <a:cs typeface="Arial"/>
              </a:rPr>
              <a:t>*CĐPB: </a:t>
            </a:r>
          </a:p>
          <a:p>
            <a:pPr>
              <a:lnSpc>
                <a:spcPct val="150000"/>
              </a:lnSpc>
            </a:pPr>
            <a:r>
              <a:rPr lang="en-US" sz="2400" b="1" dirty="0" err="1">
                <a:solidFill>
                  <a:srgbClr val="11078F"/>
                </a:solidFill>
                <a:latin typeface="Arial"/>
                <a:ea typeface="MS PGothic"/>
                <a:cs typeface="Arial"/>
              </a:rPr>
              <a:t>Viêm</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dạ</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dày</a:t>
            </a:r>
            <a:r>
              <a:rPr lang="en-US" sz="2400" b="1" dirty="0">
                <a:solidFill>
                  <a:srgbClr val="11078F"/>
                </a:solidFill>
                <a:latin typeface="Arial"/>
                <a:ea typeface="MS PGothic"/>
                <a:cs typeface="Arial"/>
              </a:rPr>
              <a:t>/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đại</a:t>
            </a:r>
            <a:r>
              <a:rPr lang="en-US" sz="2400" b="1" dirty="0">
                <a:solidFill>
                  <a:srgbClr val="11078F"/>
                </a:solidFill>
                <a:latin typeface="Arial"/>
                <a:cs typeface="Arial"/>
              </a:rPr>
              <a:t> </a:t>
            </a:r>
            <a:r>
              <a:rPr lang="en-US" sz="2400" b="1" dirty="0" err="1">
                <a:solidFill>
                  <a:srgbClr val="11078F"/>
                </a:solidFill>
                <a:latin typeface="Arial"/>
                <a:cs typeface="Arial"/>
              </a:rPr>
              <a:t>tràng</a:t>
            </a:r>
            <a:r>
              <a:rPr lang="en-US" sz="2400" b="1" dirty="0">
                <a:solidFill>
                  <a:srgbClr val="11078F"/>
                </a:solidFill>
                <a:latin typeface="Arial"/>
                <a:cs typeface="Arial"/>
              </a:rPr>
              <a:t> </a:t>
            </a:r>
            <a:r>
              <a:rPr lang="en-US" sz="2400" b="1" dirty="0" err="1">
                <a:solidFill>
                  <a:srgbClr val="11078F"/>
                </a:solidFill>
                <a:latin typeface="Arial"/>
                <a:cs typeface="Arial"/>
              </a:rPr>
              <a:t>góc</a:t>
            </a:r>
            <a:r>
              <a:rPr lang="en-US" sz="2400" b="1" dirty="0">
                <a:solidFill>
                  <a:srgbClr val="11078F"/>
                </a:solidFill>
                <a:latin typeface="Arial"/>
                <a:cs typeface="Arial"/>
              </a:rPr>
              <a:t> </a:t>
            </a:r>
            <a:r>
              <a:rPr lang="en-US" sz="2400" b="1" dirty="0" err="1">
                <a:solidFill>
                  <a:srgbClr val="11078F"/>
                </a:solidFill>
                <a:latin typeface="Arial"/>
                <a:cs typeface="Arial"/>
              </a:rPr>
              <a:t>gan</a:t>
            </a:r>
            <a:r>
              <a:rPr lang="en-US" sz="2400" b="1" dirty="0">
                <a:solidFill>
                  <a:srgbClr val="11078F"/>
                </a:solidFill>
                <a:latin typeface="Arial"/>
                <a:cs typeface="Arial"/>
              </a:rPr>
              <a:t>/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đường</a:t>
            </a:r>
            <a:r>
              <a:rPr lang="en-US" sz="2400" b="1" dirty="0">
                <a:solidFill>
                  <a:srgbClr val="11078F"/>
                </a:solidFill>
                <a:latin typeface="Arial"/>
                <a:cs typeface="Arial"/>
              </a:rPr>
              <a:t> </a:t>
            </a:r>
            <a:r>
              <a:rPr lang="en-US" sz="2400" b="1" dirty="0" err="1">
                <a:solidFill>
                  <a:srgbClr val="11078F"/>
                </a:solidFill>
                <a:latin typeface="Arial"/>
                <a:cs typeface="Arial"/>
              </a:rPr>
              <a:t>mật</a:t>
            </a:r>
            <a:r>
              <a:rPr lang="en-US" sz="2400" b="1" dirty="0">
                <a:solidFill>
                  <a:srgbClr val="11078F"/>
                </a:solidFill>
                <a:latin typeface="Arial"/>
                <a:cs typeface="Arial"/>
              </a:rPr>
              <a:t> do </a:t>
            </a:r>
            <a:r>
              <a:rPr lang="en-US" sz="2400" b="1" dirty="0" err="1">
                <a:solidFill>
                  <a:srgbClr val="11078F"/>
                </a:solidFill>
                <a:latin typeface="Arial"/>
                <a:cs typeface="Arial"/>
              </a:rPr>
              <a:t>sỏi</a:t>
            </a:r>
            <a:r>
              <a:rPr lang="en-US" sz="2400" b="1" dirty="0">
                <a:solidFill>
                  <a:srgbClr val="11078F"/>
                </a:solidFill>
                <a:latin typeface="Arial"/>
                <a:cs typeface="Arial"/>
              </a:rPr>
              <a:t> OMC/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tụy</a:t>
            </a:r>
            <a:r>
              <a:rPr lang="en-US" sz="2400" b="1" dirty="0">
                <a:solidFill>
                  <a:srgbClr val="11078F"/>
                </a:solidFill>
                <a:latin typeface="Arial"/>
                <a:cs typeface="Arial"/>
              </a:rPr>
              <a:t> </a:t>
            </a:r>
            <a:r>
              <a:rPr lang="en-US" sz="2400" b="1" dirty="0" err="1">
                <a:solidFill>
                  <a:srgbClr val="11078F"/>
                </a:solidFill>
                <a:latin typeface="Arial"/>
                <a:cs typeface="Arial"/>
              </a:rPr>
              <a:t>cấp</a:t>
            </a:r>
            <a:r>
              <a:rPr lang="en-US" sz="2400" b="1" dirty="0">
                <a:solidFill>
                  <a:srgbClr val="11078F"/>
                </a:solidFill>
                <a:latin typeface="Arial"/>
                <a:cs typeface="Arial"/>
              </a:rPr>
              <a:t> do </a:t>
            </a:r>
            <a:r>
              <a:rPr lang="en-US" sz="2400" b="1" dirty="0" err="1">
                <a:solidFill>
                  <a:srgbClr val="11078F"/>
                </a:solidFill>
                <a:latin typeface="Arial"/>
                <a:cs typeface="Arial"/>
              </a:rPr>
              <a:t>tăng</a:t>
            </a:r>
            <a:r>
              <a:rPr lang="en-US" sz="2400" b="1" dirty="0">
                <a:solidFill>
                  <a:srgbClr val="11078F"/>
                </a:solidFill>
                <a:latin typeface="Arial"/>
                <a:cs typeface="Arial"/>
              </a:rPr>
              <a:t> triglyceride/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quanh</a:t>
            </a:r>
            <a:r>
              <a:rPr lang="en-US" sz="2400" b="1" dirty="0">
                <a:solidFill>
                  <a:srgbClr val="11078F"/>
                </a:solidFill>
                <a:latin typeface="Arial"/>
                <a:cs typeface="Arial"/>
              </a:rPr>
              <a:t> u </a:t>
            </a:r>
            <a:r>
              <a:rPr lang="en-US" sz="2400" b="1" dirty="0" err="1">
                <a:solidFill>
                  <a:srgbClr val="11078F"/>
                </a:solidFill>
                <a:latin typeface="Arial"/>
                <a:cs typeface="Arial"/>
              </a:rPr>
              <a:t>đại</a:t>
            </a:r>
            <a:r>
              <a:rPr lang="en-US" sz="2400" b="1" dirty="0">
                <a:solidFill>
                  <a:srgbClr val="11078F"/>
                </a:solidFill>
                <a:latin typeface="Arial"/>
                <a:cs typeface="Arial"/>
              </a:rPr>
              <a:t> </a:t>
            </a:r>
            <a:r>
              <a:rPr lang="en-US" sz="2400" b="1" dirty="0" err="1">
                <a:solidFill>
                  <a:srgbClr val="11078F"/>
                </a:solidFill>
                <a:latin typeface="Arial"/>
                <a:cs typeface="Arial"/>
              </a:rPr>
              <a:t>tràng</a:t>
            </a:r>
            <a:r>
              <a:rPr lang="en-US" sz="2400" b="1" dirty="0">
                <a:solidFill>
                  <a:srgbClr val="11078F"/>
                </a:solidFill>
                <a:latin typeface="Arial"/>
                <a:cs typeface="Arial"/>
              </a:rPr>
              <a:t> </a:t>
            </a:r>
            <a:r>
              <a:rPr lang="en-US" sz="2400" b="1" dirty="0" err="1">
                <a:solidFill>
                  <a:srgbClr val="11078F"/>
                </a:solidFill>
                <a:latin typeface="Arial"/>
                <a:cs typeface="Arial"/>
              </a:rPr>
              <a:t>góc</a:t>
            </a:r>
            <a:r>
              <a:rPr lang="en-US" sz="2400" b="1" dirty="0">
                <a:solidFill>
                  <a:srgbClr val="11078F"/>
                </a:solidFill>
                <a:latin typeface="Arial"/>
                <a:cs typeface="Arial"/>
              </a:rPr>
              <a:t> </a:t>
            </a:r>
            <a:r>
              <a:rPr lang="en-US" sz="2400" b="1" dirty="0" err="1">
                <a:solidFill>
                  <a:srgbClr val="11078F"/>
                </a:solidFill>
                <a:latin typeface="Arial"/>
                <a:cs typeface="Arial"/>
              </a:rPr>
              <a:t>gan</a:t>
            </a:r>
            <a:r>
              <a:rPr lang="en-US" sz="2400" b="1" dirty="0">
                <a:solidFill>
                  <a:srgbClr val="11078F"/>
                </a:solidFill>
                <a:latin typeface="Arial"/>
                <a:cs typeface="Arial"/>
              </a:rPr>
              <a:t>/ THA</a:t>
            </a:r>
          </a:p>
        </p:txBody>
      </p:sp>
    </p:spTree>
    <p:extLst>
      <p:ext uri="{BB962C8B-B14F-4D97-AF65-F5344CB8AC3E}">
        <p14:creationId xmlns:p14="http://schemas.microsoft.com/office/powerpoint/2010/main" val="2440207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 ĐỀ NGHỊ CẬN LÂM SÀNG:</a:t>
            </a:r>
            <a:endParaRPr lang="vi-VN" altLang="vi-VN" sz="3200"/>
          </a:p>
        </p:txBody>
      </p:sp>
      <p:sp>
        <p:nvSpPr>
          <p:cNvPr id="5" name="TextBox 4">
            <a:extLst>
              <a:ext uri="{FF2B5EF4-FFF2-40B4-BE49-F238E27FC236}">
                <a16:creationId xmlns:a16="http://schemas.microsoft.com/office/drawing/2014/main" id="{ABDFBDE8-E00A-6353-4111-E3907B4F6361}"/>
              </a:ext>
            </a:extLst>
          </p:cNvPr>
          <p:cNvSpPr txBox="1"/>
          <p:nvPr/>
        </p:nvSpPr>
        <p:spPr>
          <a:xfrm>
            <a:off x="533400" y="1203960"/>
            <a:ext cx="8991600" cy="4647426"/>
          </a:xfrm>
          <a:prstGeom prst="rect">
            <a:avLst/>
          </a:prstGeom>
          <a:noFill/>
        </p:spPr>
        <p:txBody>
          <a:bodyPr wrap="square" lIns="91440" tIns="45720" rIns="91440" bIns="45720" anchor="t">
            <a:spAutoFit/>
          </a:bodyPr>
          <a:lstStyle/>
          <a:p>
            <a:pPr marL="342900" indent="-342900">
              <a:spcBef>
                <a:spcPts val="600"/>
              </a:spcBef>
              <a:spcAft>
                <a:spcPts val="600"/>
              </a:spcAft>
              <a:buAutoNum type="arabicPeriod"/>
            </a:pPr>
            <a:r>
              <a:rPr lang="en-US" sz="2400" b="1" dirty="0">
                <a:solidFill>
                  <a:srgbClr val="11078F"/>
                </a:solidFill>
                <a:latin typeface="+mj-lt"/>
                <a:ea typeface="MS PGothic"/>
              </a:rPr>
              <a:t>CLS </a:t>
            </a:r>
            <a:r>
              <a:rPr lang="en-US" sz="2400" b="1" dirty="0" err="1">
                <a:solidFill>
                  <a:srgbClr val="11078F"/>
                </a:solidFill>
                <a:latin typeface="+mj-lt"/>
                <a:ea typeface="MS PGothic"/>
              </a:rPr>
              <a:t>chẩn</a:t>
            </a:r>
            <a:r>
              <a:rPr lang="en-US" sz="2400" b="1" dirty="0">
                <a:solidFill>
                  <a:srgbClr val="11078F"/>
                </a:solidFill>
                <a:latin typeface="+mj-lt"/>
                <a:ea typeface="MS PGothic"/>
              </a:rPr>
              <a:t> </a:t>
            </a:r>
            <a:r>
              <a:rPr lang="en-US" sz="2400" b="1" dirty="0" err="1">
                <a:solidFill>
                  <a:srgbClr val="11078F"/>
                </a:solidFill>
                <a:latin typeface="+mj-lt"/>
                <a:ea typeface="MS PGothic"/>
              </a:rPr>
              <a:t>đoán</a:t>
            </a:r>
            <a:r>
              <a:rPr lang="en-US" sz="2400" b="1" dirty="0">
                <a:solidFill>
                  <a:srgbClr val="11078F"/>
                </a:solidFill>
                <a:latin typeface="+mj-lt"/>
                <a:ea typeface="MS PGothic"/>
              </a:rPr>
              <a:t>:</a:t>
            </a:r>
          </a:p>
          <a:p>
            <a:pPr marL="342900" indent="-342900">
              <a:spcBef>
                <a:spcPts val="600"/>
              </a:spcBef>
              <a:spcAft>
                <a:spcPts val="600"/>
              </a:spcAft>
              <a:buFont typeface="Calibri"/>
              <a:buChar char="-"/>
            </a:pPr>
            <a:r>
              <a:rPr lang="en-US" sz="2400" dirty="0" err="1">
                <a:solidFill>
                  <a:srgbClr val="11078F"/>
                </a:solidFill>
                <a:latin typeface="+mj-lt"/>
                <a:ea typeface="MS PGothic"/>
                <a:cs typeface="Arial"/>
              </a:rPr>
              <a:t>Siêu</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âm</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bụng</a:t>
            </a:r>
            <a:endParaRPr lang="en-US" sz="2400" dirty="0">
              <a:solidFill>
                <a:srgbClr val="11078F"/>
              </a:solidFill>
              <a:latin typeface="+mj-lt"/>
              <a:ea typeface="MS PGothic"/>
              <a:cs typeface="Arial"/>
            </a:endParaRPr>
          </a:p>
          <a:p>
            <a:pPr>
              <a:spcBef>
                <a:spcPts val="600"/>
              </a:spcBef>
              <a:spcAft>
                <a:spcPts val="600"/>
              </a:spcAft>
            </a:pPr>
            <a:r>
              <a:rPr lang="en-US" sz="2400" b="1" dirty="0">
                <a:solidFill>
                  <a:srgbClr val="11078F"/>
                </a:solidFill>
                <a:latin typeface="+mj-lt"/>
                <a:ea typeface="MS PGothic"/>
                <a:cs typeface="Arial"/>
              </a:rPr>
              <a:t>2. CLS </a:t>
            </a:r>
            <a:r>
              <a:rPr lang="en-US" sz="2400" b="1" dirty="0" err="1">
                <a:solidFill>
                  <a:srgbClr val="11078F"/>
                </a:solidFill>
                <a:latin typeface="+mj-lt"/>
                <a:ea typeface="MS PGothic"/>
                <a:cs typeface="Arial"/>
              </a:rPr>
              <a:t>loại</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trừ</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chẩn</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đoán</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phân</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biệt</a:t>
            </a:r>
            <a:endParaRPr lang="en-US" sz="2400" b="1" dirty="0">
              <a:solidFill>
                <a:srgbClr val="11078F"/>
              </a:solidFill>
              <a:latin typeface="+mj-lt"/>
              <a:ea typeface="MS PGothic"/>
              <a:cs typeface="Arial"/>
            </a:endParaRPr>
          </a:p>
          <a:p>
            <a:pPr marL="342900" indent="-342900">
              <a:spcBef>
                <a:spcPts val="600"/>
              </a:spcBef>
              <a:spcAft>
                <a:spcPts val="600"/>
              </a:spcAft>
              <a:buFontTx/>
              <a:buChar char="-"/>
            </a:pPr>
            <a:r>
              <a:rPr lang="en-US" sz="2400" dirty="0">
                <a:solidFill>
                  <a:srgbClr val="11078F"/>
                </a:solidFill>
                <a:latin typeface="+mj-lt"/>
                <a:ea typeface="MS PGothic"/>
                <a:cs typeface="Arial"/>
              </a:rPr>
              <a:t>Bilirubin TP, TT, AST, ALT, GGT, ALP </a:t>
            </a:r>
            <a:r>
              <a:rPr lang="en-US" sz="2400" dirty="0" err="1">
                <a:solidFill>
                  <a:srgbClr val="11078F"/>
                </a:solidFill>
                <a:latin typeface="+mj-lt"/>
                <a:ea typeface="MS PGothic"/>
                <a:cs typeface="Arial"/>
              </a:rPr>
              <a:t>máu</a:t>
            </a:r>
            <a:r>
              <a:rPr lang="en-US" sz="2400" dirty="0">
                <a:solidFill>
                  <a:srgbClr val="11078F"/>
                </a:solidFill>
                <a:latin typeface="+mj-lt"/>
                <a:ea typeface="MS PGothic"/>
                <a:cs typeface="Arial"/>
              </a:rPr>
              <a:t>.</a:t>
            </a:r>
          </a:p>
          <a:p>
            <a:pPr marL="342900" indent="-342900">
              <a:spcBef>
                <a:spcPts val="600"/>
              </a:spcBef>
              <a:spcAft>
                <a:spcPts val="600"/>
              </a:spcAft>
              <a:buFontTx/>
              <a:buChar char="-"/>
            </a:pPr>
            <a:r>
              <a:rPr lang="en-US" sz="2400" dirty="0">
                <a:solidFill>
                  <a:srgbClr val="11078F"/>
                </a:solidFill>
                <a:latin typeface="+mj-lt"/>
                <a:ea typeface="MS PGothic"/>
                <a:cs typeface="Arial"/>
              </a:rPr>
              <a:t>Lipase </a:t>
            </a:r>
            <a:r>
              <a:rPr lang="en-US" sz="2400" dirty="0" err="1">
                <a:solidFill>
                  <a:srgbClr val="11078F"/>
                </a:solidFill>
                <a:latin typeface="+mj-lt"/>
                <a:ea typeface="MS PGothic"/>
                <a:cs typeface="Arial"/>
              </a:rPr>
              <a:t>máu</a:t>
            </a:r>
            <a:endParaRPr lang="en-US" sz="2400" dirty="0">
              <a:solidFill>
                <a:srgbClr val="11078F"/>
              </a:solidFill>
              <a:latin typeface="+mj-lt"/>
              <a:ea typeface="MS PGothic"/>
              <a:cs typeface="Arial"/>
            </a:endParaRPr>
          </a:p>
          <a:p>
            <a:pPr marL="342900" indent="-342900">
              <a:spcBef>
                <a:spcPts val="600"/>
              </a:spcBef>
              <a:spcAft>
                <a:spcPts val="600"/>
              </a:spcAft>
              <a:buFontTx/>
              <a:buChar char="-"/>
            </a:pPr>
            <a:r>
              <a:rPr lang="en-US" sz="2400" dirty="0" err="1">
                <a:solidFill>
                  <a:srgbClr val="11078F"/>
                </a:solidFill>
                <a:latin typeface="+mj-lt"/>
                <a:ea typeface="MS PGothic"/>
                <a:cs typeface="Arial"/>
              </a:rPr>
              <a:t>Nội</a:t>
            </a:r>
            <a:r>
              <a:rPr lang="en-US" sz="2400" dirty="0">
                <a:solidFill>
                  <a:srgbClr val="11078F"/>
                </a:solidFill>
                <a:latin typeface="+mj-lt"/>
                <a:ea typeface="MS PGothic"/>
                <a:cs typeface="Arial"/>
              </a:rPr>
              <a:t> soi </a:t>
            </a:r>
            <a:r>
              <a:rPr lang="en-US" sz="2400" dirty="0" err="1">
                <a:solidFill>
                  <a:srgbClr val="11078F"/>
                </a:solidFill>
                <a:latin typeface="+mj-lt"/>
                <a:ea typeface="MS PGothic"/>
                <a:cs typeface="Arial"/>
              </a:rPr>
              <a:t>thực</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quản</a:t>
            </a:r>
            <a:r>
              <a:rPr lang="en-US" sz="2400" dirty="0">
                <a:solidFill>
                  <a:srgbClr val="11078F"/>
                </a:solidFill>
                <a:latin typeface="+mj-lt"/>
                <a:ea typeface="MS PGothic"/>
                <a:cs typeface="Arial"/>
              </a:rPr>
              <a:t> – </a:t>
            </a:r>
            <a:r>
              <a:rPr lang="en-US" sz="2400" dirty="0" err="1">
                <a:solidFill>
                  <a:srgbClr val="11078F"/>
                </a:solidFill>
                <a:latin typeface="+mj-lt"/>
                <a:ea typeface="MS PGothic"/>
                <a:cs typeface="Arial"/>
              </a:rPr>
              <a:t>dạ</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dày</a:t>
            </a:r>
            <a:r>
              <a:rPr lang="en-US" sz="2400" dirty="0">
                <a:solidFill>
                  <a:srgbClr val="11078F"/>
                </a:solidFill>
                <a:latin typeface="+mj-lt"/>
                <a:ea typeface="MS PGothic"/>
                <a:cs typeface="Arial"/>
              </a:rPr>
              <a:t> – </a:t>
            </a:r>
            <a:r>
              <a:rPr lang="en-US" sz="2400" dirty="0" err="1">
                <a:solidFill>
                  <a:srgbClr val="11078F"/>
                </a:solidFill>
                <a:latin typeface="+mj-lt"/>
                <a:ea typeface="MS PGothic"/>
                <a:cs typeface="Arial"/>
              </a:rPr>
              <a:t>tá</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tràng</a:t>
            </a:r>
            <a:r>
              <a:rPr lang="en-US" sz="2400" dirty="0">
                <a:solidFill>
                  <a:srgbClr val="11078F"/>
                </a:solidFill>
                <a:latin typeface="+mj-lt"/>
                <a:ea typeface="MS PGothic"/>
                <a:cs typeface="Arial"/>
              </a:rPr>
              <a:t>.</a:t>
            </a:r>
          </a:p>
          <a:p>
            <a:pPr>
              <a:spcBef>
                <a:spcPts val="600"/>
              </a:spcBef>
              <a:spcAft>
                <a:spcPts val="600"/>
              </a:spcAft>
            </a:pPr>
            <a:r>
              <a:rPr lang="en-US" sz="2400" b="1" dirty="0">
                <a:solidFill>
                  <a:srgbClr val="11078F"/>
                </a:solidFill>
                <a:latin typeface="+mj-lt"/>
                <a:ea typeface="MS PGothic"/>
              </a:rPr>
              <a:t>3. CLS </a:t>
            </a:r>
            <a:r>
              <a:rPr lang="en-US" sz="2400" b="1" dirty="0" err="1">
                <a:solidFill>
                  <a:srgbClr val="11078F"/>
                </a:solidFill>
                <a:latin typeface="+mj-lt"/>
                <a:ea typeface="MS PGothic"/>
              </a:rPr>
              <a:t>thường</a:t>
            </a:r>
            <a:r>
              <a:rPr lang="en-US" sz="2400" b="1" dirty="0">
                <a:solidFill>
                  <a:srgbClr val="11078F"/>
                </a:solidFill>
                <a:latin typeface="+mj-lt"/>
                <a:ea typeface="MS PGothic"/>
              </a:rPr>
              <a:t> </a:t>
            </a:r>
            <a:r>
              <a:rPr lang="en-US" sz="2400" b="1" dirty="0" err="1">
                <a:solidFill>
                  <a:srgbClr val="11078F"/>
                </a:solidFill>
                <a:latin typeface="+mj-lt"/>
                <a:ea typeface="MS PGothic"/>
              </a:rPr>
              <a:t>quy</a:t>
            </a:r>
            <a:endParaRPr lang="en-US" sz="2400" b="1" dirty="0">
              <a:solidFill>
                <a:srgbClr val="11078F"/>
              </a:solidFill>
              <a:latin typeface="+mj-lt"/>
              <a:ea typeface="MS PGothic"/>
              <a:cs typeface="Arial"/>
            </a:endParaRPr>
          </a:p>
          <a:p>
            <a:pPr marL="457200" indent="-457200">
              <a:spcBef>
                <a:spcPts val="600"/>
              </a:spcBef>
              <a:spcAft>
                <a:spcPts val="600"/>
              </a:spcAft>
              <a:buFont typeface="Calibri"/>
              <a:buChar char="-"/>
            </a:pPr>
            <a:r>
              <a:rPr lang="en-US" sz="2400" dirty="0">
                <a:solidFill>
                  <a:srgbClr val="11078F"/>
                </a:solidFill>
                <a:latin typeface="+mj-lt"/>
                <a:ea typeface="MS PGothic"/>
              </a:rPr>
              <a:t>CTM, glucose </a:t>
            </a:r>
            <a:r>
              <a:rPr lang="en-US" sz="2400" dirty="0" err="1">
                <a:solidFill>
                  <a:srgbClr val="11078F"/>
                </a:solidFill>
                <a:latin typeface="+mj-lt"/>
                <a:ea typeface="MS PGothic"/>
              </a:rPr>
              <a:t>máu</a:t>
            </a:r>
            <a:r>
              <a:rPr lang="en-US" sz="2400" dirty="0">
                <a:solidFill>
                  <a:srgbClr val="11078F"/>
                </a:solidFill>
                <a:latin typeface="+mj-lt"/>
                <a:ea typeface="MS PGothic"/>
              </a:rPr>
              <a:t>, ECG, </a:t>
            </a:r>
            <a:r>
              <a:rPr lang="en-US" sz="2400" dirty="0" err="1">
                <a:solidFill>
                  <a:srgbClr val="11078F"/>
                </a:solidFill>
                <a:latin typeface="+mj-lt"/>
                <a:ea typeface="MS PGothic"/>
              </a:rPr>
              <a:t>Xquang</a:t>
            </a:r>
            <a:r>
              <a:rPr lang="en-US" sz="2400" dirty="0">
                <a:solidFill>
                  <a:srgbClr val="11078F"/>
                </a:solidFill>
                <a:latin typeface="+mj-lt"/>
                <a:ea typeface="MS PGothic"/>
              </a:rPr>
              <a:t> </a:t>
            </a:r>
            <a:r>
              <a:rPr lang="en-US" sz="2400" dirty="0" err="1">
                <a:solidFill>
                  <a:srgbClr val="11078F"/>
                </a:solidFill>
                <a:latin typeface="+mj-lt"/>
                <a:ea typeface="MS PGothic"/>
              </a:rPr>
              <a:t>ngực</a:t>
            </a:r>
            <a:r>
              <a:rPr lang="en-US" sz="2400" dirty="0">
                <a:solidFill>
                  <a:srgbClr val="11078F"/>
                </a:solidFill>
                <a:latin typeface="+mj-lt"/>
                <a:ea typeface="MS PGothic"/>
              </a:rPr>
              <a:t> </a:t>
            </a:r>
            <a:r>
              <a:rPr lang="en-US" sz="2400" dirty="0" err="1">
                <a:solidFill>
                  <a:srgbClr val="11078F"/>
                </a:solidFill>
                <a:latin typeface="+mj-lt"/>
                <a:ea typeface="MS PGothic"/>
              </a:rPr>
              <a:t>thẳng</a:t>
            </a:r>
            <a:endParaRPr lang="en-US" sz="2400" dirty="0">
              <a:solidFill>
                <a:srgbClr val="11078F"/>
              </a:solidFill>
              <a:latin typeface="+mj-lt"/>
              <a:ea typeface="MS PGothic"/>
              <a:cs typeface="Arial"/>
            </a:endParaRPr>
          </a:p>
          <a:p>
            <a:pPr marL="457200" indent="-457200">
              <a:spcBef>
                <a:spcPts val="600"/>
              </a:spcBef>
              <a:spcAft>
                <a:spcPts val="600"/>
              </a:spcAft>
              <a:buFont typeface="Calibri"/>
              <a:buChar char="-"/>
            </a:pPr>
            <a:r>
              <a:rPr lang="en-US" sz="2400" dirty="0">
                <a:solidFill>
                  <a:srgbClr val="11078F"/>
                </a:solidFill>
                <a:latin typeface="+mj-lt"/>
                <a:ea typeface="MS PGothic"/>
              </a:rPr>
              <a:t>Creatinine, ion </a:t>
            </a:r>
            <a:r>
              <a:rPr lang="en-US" sz="2400" dirty="0" err="1">
                <a:solidFill>
                  <a:srgbClr val="11078F"/>
                </a:solidFill>
                <a:latin typeface="+mj-lt"/>
                <a:ea typeface="MS PGothic"/>
              </a:rPr>
              <a:t>đồ</a:t>
            </a:r>
            <a:r>
              <a:rPr lang="en-US" sz="2400" dirty="0">
                <a:solidFill>
                  <a:srgbClr val="11078F"/>
                </a:solidFill>
                <a:latin typeface="+mj-lt"/>
                <a:ea typeface="MS PGothic"/>
              </a:rPr>
              <a:t>, TPTNT</a:t>
            </a:r>
            <a:endParaRPr lang="en-US" sz="2400" dirty="0">
              <a:solidFill>
                <a:srgbClr val="11078F"/>
              </a:solidFill>
              <a:latin typeface="+mj-lt"/>
              <a:ea typeface="MS PGothic"/>
              <a:cs typeface="Arial"/>
            </a:endParaRPr>
          </a:p>
        </p:txBody>
      </p:sp>
    </p:spTree>
    <p:extLst>
      <p:ext uri="{BB962C8B-B14F-4D97-AF65-F5344CB8AC3E}">
        <p14:creationId xmlns:p14="http://schemas.microsoft.com/office/powerpoint/2010/main" val="1185184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4" name="Rectangle 3">
            <a:extLst>
              <a:ext uri="{FF2B5EF4-FFF2-40B4-BE49-F238E27FC236}">
                <a16:creationId xmlns:a16="http://schemas.microsoft.com/office/drawing/2014/main" id="{9CA04E9D-8B53-C0AF-B3B1-C0A0E7909E0F}"/>
              </a:ext>
            </a:extLst>
          </p:cNvPr>
          <p:cNvSpPr/>
          <p:nvPr/>
        </p:nvSpPr>
        <p:spPr>
          <a:xfrm>
            <a:off x="697555" y="1717663"/>
            <a:ext cx="8195761" cy="3939540"/>
          </a:xfrm>
          <a:prstGeom prst="rect">
            <a:avLst/>
          </a:prstGeom>
        </p:spPr>
        <p:txBody>
          <a:bodyPr wrap="square" lIns="91440" tIns="45720" rIns="91440" bIns="45720" anchor="t">
            <a:spAutoFit/>
          </a:bodyPr>
          <a:lstStyle/>
          <a:p>
            <a:pPr marL="457200" indent="-457200">
              <a:spcBef>
                <a:spcPts val="600"/>
              </a:spcBef>
              <a:spcAft>
                <a:spcPts val="600"/>
              </a:spcAft>
              <a:buAutoNum type="arabicPeriod"/>
            </a:pPr>
            <a:r>
              <a:rPr lang="en-GB" sz="2000" b="1" err="1">
                <a:solidFill>
                  <a:srgbClr val="11078F"/>
                </a:solidFill>
                <a:latin typeface="Arial"/>
                <a:ea typeface="MS PGothic"/>
                <a:cs typeface="Arial"/>
              </a:rPr>
              <a:t>Siêu</a:t>
            </a:r>
            <a:r>
              <a:rPr lang="en-GB" sz="2000" b="1">
                <a:solidFill>
                  <a:srgbClr val="11078F"/>
                </a:solidFill>
                <a:latin typeface="Arial"/>
                <a:ea typeface="MS PGothic"/>
                <a:cs typeface="Arial"/>
              </a:rPr>
              <a:t> </a:t>
            </a:r>
            <a:r>
              <a:rPr lang="en-GB" sz="2000" b="1" err="1">
                <a:solidFill>
                  <a:srgbClr val="11078F"/>
                </a:solidFill>
                <a:latin typeface="Arial"/>
                <a:ea typeface="MS PGothic"/>
                <a:cs typeface="Arial"/>
              </a:rPr>
              <a:t>âm</a:t>
            </a:r>
            <a:r>
              <a:rPr lang="en-GB" sz="2000" b="1">
                <a:solidFill>
                  <a:srgbClr val="11078F"/>
                </a:solidFill>
                <a:latin typeface="Arial"/>
                <a:ea typeface="MS PGothic"/>
                <a:cs typeface="Arial"/>
              </a:rPr>
              <a:t> </a:t>
            </a:r>
            <a:r>
              <a:rPr lang="en-GB" sz="2000" b="1" err="1">
                <a:solidFill>
                  <a:srgbClr val="11078F"/>
                </a:solidFill>
                <a:latin typeface="Arial"/>
                <a:ea typeface="MS PGothic"/>
                <a:cs typeface="Arial"/>
              </a:rPr>
              <a:t>bụng</a:t>
            </a:r>
            <a:r>
              <a:rPr lang="en-GB" sz="2000" b="1">
                <a:solidFill>
                  <a:srgbClr val="11078F"/>
                </a:solidFill>
                <a:latin typeface="Arial"/>
                <a:ea typeface="MS PGothic"/>
                <a:cs typeface="Arial"/>
              </a:rPr>
              <a:t> (BV Thân </a:t>
            </a:r>
            <a:r>
              <a:rPr lang="en-GB" sz="2000" b="1" err="1">
                <a:solidFill>
                  <a:srgbClr val="11078F"/>
                </a:solidFill>
                <a:latin typeface="Arial"/>
                <a:ea typeface="MS PGothic"/>
                <a:cs typeface="Arial"/>
              </a:rPr>
              <a:t>Dân</a:t>
            </a:r>
            <a:r>
              <a:rPr lang="en-GB" sz="2000" b="1">
                <a:solidFill>
                  <a:srgbClr val="11078F"/>
                </a:solidFill>
                <a:latin typeface="Arial"/>
                <a:ea typeface="MS PGothic"/>
                <a:cs typeface="Arial"/>
              </a:rPr>
              <a:t> – 19/2)</a:t>
            </a:r>
            <a:endParaRPr lang="vi-VN" sz="2000" b="1">
              <a:solidFill>
                <a:srgbClr val="11078F"/>
              </a:solidFill>
              <a:latin typeface="Arial"/>
              <a:ea typeface="MS PGothic"/>
              <a:cs typeface="Calibri"/>
            </a:endParaRPr>
          </a:p>
          <a:p>
            <a:pPr>
              <a:spcBef>
                <a:spcPts val="600"/>
              </a:spcBef>
              <a:spcAft>
                <a:spcPts val="600"/>
              </a:spcAft>
            </a:pPr>
            <a:r>
              <a:rPr lang="vi-VN" sz="2000">
                <a:solidFill>
                  <a:srgbClr val="11078F"/>
                </a:solidFill>
                <a:latin typeface="Arial"/>
                <a:ea typeface="MS PGothic"/>
                <a:cs typeface="Calibri"/>
              </a:rPr>
              <a:t>Gan: cấu trúc echo dày, giảm âm vùng sâu, bờ gan đều, kích thước bình thường. Hệ thống tĩnh mạch trên gan, tĩnh mạch cửa không dãn.</a:t>
            </a:r>
          </a:p>
          <a:p>
            <a:pPr>
              <a:spcBef>
                <a:spcPts val="600"/>
              </a:spcBef>
              <a:spcAft>
                <a:spcPts val="600"/>
              </a:spcAft>
            </a:pPr>
            <a:r>
              <a:rPr lang="vi-VN" sz="2000">
                <a:solidFill>
                  <a:srgbClr val="11078F"/>
                </a:solidFill>
                <a:latin typeface="Arial"/>
                <a:ea typeface="MS PGothic"/>
                <a:cs typeface="Calibri"/>
              </a:rPr>
              <a:t>Mật: Đường mật trong gan, ống mật chủ không dãn. Túi mật không sỏi.</a:t>
            </a:r>
          </a:p>
          <a:p>
            <a:pPr>
              <a:spcBef>
                <a:spcPts val="600"/>
              </a:spcBef>
              <a:spcAft>
                <a:spcPts val="600"/>
              </a:spcAft>
            </a:pPr>
            <a:r>
              <a:rPr lang="vi-VN" sz="2000">
                <a:solidFill>
                  <a:srgbClr val="11078F"/>
                </a:solidFill>
                <a:latin typeface="Arial"/>
                <a:ea typeface="MS PGothic"/>
                <a:cs typeface="Calibri"/>
              </a:rPr>
              <a:t>Tụy: Cấu trúc đồng nhất, không u, ống Wirsprung không dãn</a:t>
            </a:r>
          </a:p>
          <a:p>
            <a:pPr>
              <a:spcBef>
                <a:spcPts val="600"/>
              </a:spcBef>
              <a:spcAft>
                <a:spcPts val="600"/>
              </a:spcAft>
            </a:pPr>
            <a:r>
              <a:rPr lang="vi-VN" sz="2000">
                <a:solidFill>
                  <a:srgbClr val="11078F"/>
                </a:solidFill>
                <a:latin typeface="Arial"/>
                <a:ea typeface="MS PGothic"/>
                <a:cs typeface="Calibri"/>
              </a:rPr>
              <a:t>Dịch ổ bụng lượng ít tập trung chủ yếu ở rãnh morrison bên phải.</a:t>
            </a:r>
          </a:p>
          <a:p>
            <a:pPr>
              <a:spcBef>
                <a:spcPts val="600"/>
              </a:spcBef>
              <a:spcAft>
                <a:spcPts val="600"/>
              </a:spcAft>
            </a:pPr>
            <a:r>
              <a:rPr lang="vi-VN" sz="2000" b="1">
                <a:solidFill>
                  <a:srgbClr val="11078F"/>
                </a:solidFill>
                <a:latin typeface="Arial"/>
                <a:ea typeface="MS PGothic"/>
                <a:cs typeface="Calibri"/>
              </a:rPr>
              <a:t>KẾT LUẬN:</a:t>
            </a:r>
          </a:p>
          <a:p>
            <a:pPr>
              <a:spcBef>
                <a:spcPts val="600"/>
              </a:spcBef>
              <a:spcAft>
                <a:spcPts val="600"/>
              </a:spcAft>
            </a:pPr>
            <a:r>
              <a:rPr lang="vi-VN" sz="2000" b="1">
                <a:solidFill>
                  <a:srgbClr val="11078F"/>
                </a:solidFill>
                <a:latin typeface="Arial"/>
                <a:ea typeface="MS PGothic"/>
                <a:cs typeface="Calibri"/>
              </a:rPr>
              <a:t>GAN NHIỄM MỠ TRUNG BÌNH</a:t>
            </a:r>
          </a:p>
          <a:p>
            <a:pPr>
              <a:spcBef>
                <a:spcPts val="600"/>
              </a:spcBef>
              <a:spcAft>
                <a:spcPts val="600"/>
              </a:spcAft>
            </a:pPr>
            <a:r>
              <a:rPr lang="vi-VN" sz="2000" b="1">
                <a:solidFill>
                  <a:srgbClr val="11078F"/>
                </a:solidFill>
                <a:latin typeface="Arial"/>
                <a:ea typeface="MS PGothic"/>
                <a:cs typeface="Calibri"/>
              </a:rPr>
              <a:t>TRÀN DỊCH Ổ BỤNG LƯỢNG ÍT.</a:t>
            </a:r>
            <a:endParaRPr lang="vi-VN" sz="2000" b="1">
              <a:solidFill>
                <a:srgbClr val="11078F"/>
              </a:solidFill>
              <a:latin typeface="Arial"/>
              <a:ea typeface="MS PGothic"/>
              <a:cs typeface="Arial"/>
            </a:endParaRPr>
          </a:p>
        </p:txBody>
      </p:sp>
    </p:spTree>
    <p:extLst>
      <p:ext uri="{BB962C8B-B14F-4D97-AF65-F5344CB8AC3E}">
        <p14:creationId xmlns:p14="http://schemas.microsoft.com/office/powerpoint/2010/main" val="76165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pic>
        <p:nvPicPr>
          <p:cNvPr id="2" name="Picture 1">
            <a:extLst>
              <a:ext uri="{FF2B5EF4-FFF2-40B4-BE49-F238E27FC236}">
                <a16:creationId xmlns:a16="http://schemas.microsoft.com/office/drawing/2014/main" id="{D1AF6904-6D34-B533-DF22-53B2025681E3}"/>
              </a:ext>
            </a:extLst>
          </p:cNvPr>
          <p:cNvPicPr>
            <a:picLocks noChangeAspect="1"/>
          </p:cNvPicPr>
          <p:nvPr/>
        </p:nvPicPr>
        <p:blipFill>
          <a:blip r:embed="rId2"/>
          <a:stretch>
            <a:fillRect/>
          </a:stretch>
        </p:blipFill>
        <p:spPr>
          <a:xfrm>
            <a:off x="182879" y="1365503"/>
            <a:ext cx="4136382" cy="4498848"/>
          </a:xfrm>
          <a:prstGeom prst="rect">
            <a:avLst/>
          </a:prstGeom>
        </p:spPr>
      </p:pic>
      <p:pic>
        <p:nvPicPr>
          <p:cNvPr id="3" name="Picture 2">
            <a:extLst>
              <a:ext uri="{FF2B5EF4-FFF2-40B4-BE49-F238E27FC236}">
                <a16:creationId xmlns:a16="http://schemas.microsoft.com/office/drawing/2014/main" id="{FF1DE52D-BFBF-3494-2AA3-A523D3616BEC}"/>
              </a:ext>
            </a:extLst>
          </p:cNvPr>
          <p:cNvPicPr>
            <a:picLocks noChangeAspect="1"/>
          </p:cNvPicPr>
          <p:nvPr/>
        </p:nvPicPr>
        <p:blipFill>
          <a:blip r:embed="rId3"/>
          <a:stretch>
            <a:fillRect/>
          </a:stretch>
        </p:blipFill>
        <p:spPr>
          <a:xfrm>
            <a:off x="4730717" y="1598192"/>
            <a:ext cx="4230404" cy="4033471"/>
          </a:xfrm>
          <a:prstGeom prst="rect">
            <a:avLst/>
          </a:prstGeom>
        </p:spPr>
      </p:pic>
    </p:spTree>
    <p:extLst>
      <p:ext uri="{BB962C8B-B14F-4D97-AF65-F5344CB8AC3E}">
        <p14:creationId xmlns:p14="http://schemas.microsoft.com/office/powerpoint/2010/main" val="15616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173299" y="1182624"/>
            <a:ext cx="8797402" cy="5324535"/>
          </a:xfrm>
          <a:prstGeom prst="rect">
            <a:avLst/>
          </a:prstGeom>
        </p:spPr>
        <p:txBody>
          <a:bodyPr wrap="square" lIns="91440" tIns="45720" rIns="91440" bIns="45720" anchor="t">
            <a:spAutoFit/>
          </a:bodyPr>
          <a:lstStyle/>
          <a:p>
            <a:pPr>
              <a:spcBef>
                <a:spcPts val="600"/>
              </a:spcBef>
              <a:spcAft>
                <a:spcPts val="600"/>
              </a:spcAft>
            </a:pPr>
            <a:r>
              <a:rPr lang="en-US" sz="2000" b="1" dirty="0">
                <a:solidFill>
                  <a:srgbClr val="11078F"/>
                </a:solidFill>
                <a:latin typeface="Arial"/>
                <a:ea typeface="MS PGothic"/>
                <a:cs typeface="Arial"/>
              </a:rPr>
              <a:t>2. CT- scan </a:t>
            </a:r>
            <a:r>
              <a:rPr lang="en-US" sz="2000" b="1" dirty="0" err="1">
                <a:solidFill>
                  <a:srgbClr val="11078F"/>
                </a:solidFill>
                <a:latin typeface="Arial"/>
                <a:ea typeface="MS PGothic"/>
                <a:cs typeface="Arial"/>
              </a:rPr>
              <a:t>ngực</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bụng</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có</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cản</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quang</a:t>
            </a:r>
            <a:r>
              <a:rPr lang="en-US" sz="2000" b="1" dirty="0">
                <a:solidFill>
                  <a:srgbClr val="11078F"/>
                </a:solidFill>
                <a:latin typeface="Arial"/>
                <a:ea typeface="MS PGothic"/>
                <a:cs typeface="Arial"/>
              </a:rPr>
              <a:t> (19/2/2023): </a:t>
            </a:r>
            <a:endParaRPr lang="vi-VN" sz="1400" b="1" dirty="0">
              <a:solidFill>
                <a:srgbClr val="11078F"/>
              </a:solidFill>
              <a:latin typeface="Verdana"/>
              <a:ea typeface="MS PGothic"/>
              <a:cs typeface="Calibri"/>
            </a:endParaRPr>
          </a:p>
          <a:p>
            <a:pPr>
              <a:spcBef>
                <a:spcPts val="600"/>
              </a:spcBef>
              <a:spcAft>
                <a:spcPts val="600"/>
              </a:spcAft>
            </a:pPr>
            <a:r>
              <a:rPr lang="vi-VN" sz="1400" dirty="0">
                <a:solidFill>
                  <a:srgbClr val="11078F"/>
                </a:solidFill>
                <a:latin typeface="Verdana"/>
                <a:ea typeface="MS PGothic"/>
                <a:cs typeface="Calibri"/>
              </a:rPr>
              <a:t>Gan: nhiễm mỡ.</a:t>
            </a:r>
          </a:p>
          <a:p>
            <a:pPr>
              <a:spcBef>
                <a:spcPts val="600"/>
              </a:spcBef>
              <a:spcAft>
                <a:spcPts val="600"/>
              </a:spcAft>
            </a:pPr>
            <a:r>
              <a:rPr lang="vi-VN" sz="1400" dirty="0">
                <a:solidFill>
                  <a:srgbClr val="11078F"/>
                </a:solidFill>
                <a:latin typeface="Verdana"/>
                <a:ea typeface="MS PGothic"/>
                <a:cs typeface="Calibri"/>
              </a:rPr>
              <a:t>Nhu mô gan: Nốt vôi hạ phân thùy Iva d 5mm. Gan P có vài nang d &lt;21mm.</a:t>
            </a:r>
          </a:p>
          <a:p>
            <a:pPr>
              <a:spcBef>
                <a:spcPts val="600"/>
              </a:spcBef>
              <a:spcAft>
                <a:spcPts val="600"/>
              </a:spcAft>
            </a:pPr>
            <a:r>
              <a:rPr lang="vi-VN" sz="1400" dirty="0">
                <a:solidFill>
                  <a:srgbClr val="11078F"/>
                </a:solidFill>
                <a:latin typeface="Verdana"/>
                <a:ea typeface="MS PGothic"/>
                <a:cs typeface="Calibri"/>
              </a:rPr>
              <a:t>Đường mật: </a:t>
            </a:r>
            <a:r>
              <a:rPr lang="vi-VN" sz="1400" b="1" dirty="0">
                <a:solidFill>
                  <a:srgbClr val="11078F"/>
                </a:solidFill>
                <a:latin typeface="Verdana"/>
                <a:ea typeface="MS PGothic"/>
                <a:cs typeface="Calibri"/>
              </a:rPr>
              <a:t>Đường mật trong và ngoài gan không giãn</a:t>
            </a:r>
          </a:p>
          <a:p>
            <a:pPr>
              <a:spcBef>
                <a:spcPts val="600"/>
              </a:spcBef>
              <a:spcAft>
                <a:spcPts val="600"/>
              </a:spcAft>
            </a:pPr>
            <a:r>
              <a:rPr lang="vi-VN" sz="1400" dirty="0">
                <a:solidFill>
                  <a:srgbClr val="11078F"/>
                </a:solidFill>
                <a:latin typeface="Verdana"/>
                <a:ea typeface="MS PGothic"/>
                <a:cs typeface="Calibri"/>
              </a:rPr>
              <a:t>Túi mật: Đường kính ngang lớn nhất 45mm, vùng phễu có </a:t>
            </a:r>
            <a:r>
              <a:rPr lang="vi-VN" sz="1400" b="1" dirty="0">
                <a:solidFill>
                  <a:srgbClr val="11078F"/>
                </a:solidFill>
                <a:latin typeface="Verdana"/>
                <a:ea typeface="MS PGothic"/>
                <a:cs typeface="Calibri"/>
              </a:rPr>
              <a:t>sỏi đậm độ cao d 7mm</a:t>
            </a:r>
            <a:r>
              <a:rPr lang="vi-VN" sz="1400" dirty="0">
                <a:solidFill>
                  <a:srgbClr val="11078F"/>
                </a:solidFill>
                <a:latin typeface="Verdana"/>
                <a:ea typeface="MS PGothic"/>
                <a:cs typeface="Calibri"/>
              </a:rPr>
              <a:t>, </a:t>
            </a:r>
            <a:r>
              <a:rPr lang="vi-VN" sz="1400" b="1" dirty="0">
                <a:solidFill>
                  <a:srgbClr val="11078F"/>
                </a:solidFill>
                <a:latin typeface="Verdana"/>
                <a:ea typeface="MS PGothic"/>
                <a:cs typeface="Calibri"/>
              </a:rPr>
              <a:t>thành dày phù nề 6mm</a:t>
            </a:r>
            <a:r>
              <a:rPr lang="vi-VN" sz="1400" dirty="0">
                <a:solidFill>
                  <a:srgbClr val="11078F"/>
                </a:solidFill>
                <a:latin typeface="Verdana"/>
                <a:ea typeface="MS PGothic"/>
                <a:cs typeface="Calibri"/>
              </a:rPr>
              <a:t>, có vài </a:t>
            </a:r>
            <a:r>
              <a:rPr lang="vi-VN" sz="1400" b="1" dirty="0">
                <a:solidFill>
                  <a:srgbClr val="11078F"/>
                </a:solidFill>
                <a:latin typeface="Verdana"/>
                <a:ea typeface="MS PGothic"/>
                <a:cs typeface="Calibri"/>
              </a:rPr>
              <a:t>vị trí bắt thuốc mất liên tục</a:t>
            </a:r>
            <a:r>
              <a:rPr lang="vi-VN" sz="1400" dirty="0">
                <a:solidFill>
                  <a:srgbClr val="11078F"/>
                </a:solidFill>
                <a:latin typeface="Verdana"/>
                <a:ea typeface="MS PGothic"/>
                <a:cs typeface="Calibri"/>
              </a:rPr>
              <a:t>, </a:t>
            </a:r>
            <a:r>
              <a:rPr lang="vi-VN" sz="1400" b="1" dirty="0">
                <a:solidFill>
                  <a:srgbClr val="11078F"/>
                </a:solidFill>
                <a:latin typeface="Verdana"/>
                <a:ea typeface="MS PGothic"/>
                <a:cs typeface="Calibri"/>
              </a:rPr>
              <a:t>thâm nhiễm mỡ và tụ dịch xung quanh</a:t>
            </a:r>
            <a:r>
              <a:rPr lang="vi-VN" sz="1400" dirty="0">
                <a:solidFill>
                  <a:srgbClr val="11078F"/>
                </a:solidFill>
                <a:latin typeface="Verdana"/>
                <a:ea typeface="MS PGothic"/>
                <a:cs typeface="Calibri"/>
              </a:rPr>
              <a:t>.</a:t>
            </a:r>
          </a:p>
          <a:p>
            <a:pPr>
              <a:spcBef>
                <a:spcPts val="600"/>
              </a:spcBef>
              <a:spcAft>
                <a:spcPts val="600"/>
              </a:spcAft>
            </a:pPr>
            <a:r>
              <a:rPr lang="vi-VN" sz="1400" dirty="0">
                <a:solidFill>
                  <a:srgbClr val="11078F"/>
                </a:solidFill>
                <a:latin typeface="Verdana"/>
                <a:ea typeface="MS PGothic"/>
                <a:cs typeface="Calibri"/>
              </a:rPr>
              <a:t>Tụy: Không thấy bất thường đậm độ nhu mô tụy.</a:t>
            </a:r>
          </a:p>
          <a:p>
            <a:pPr>
              <a:spcBef>
                <a:spcPts val="600"/>
              </a:spcBef>
              <a:spcAft>
                <a:spcPts val="600"/>
              </a:spcAft>
            </a:pPr>
            <a:r>
              <a:rPr lang="vi-VN" sz="1400" b="1" dirty="0">
                <a:solidFill>
                  <a:srgbClr val="11078F"/>
                </a:solidFill>
                <a:latin typeface="Verdana"/>
                <a:ea typeface="MS PGothic"/>
                <a:cs typeface="Calibri"/>
              </a:rPr>
              <a:t>Kết Luận</a:t>
            </a:r>
            <a:r>
              <a:rPr lang="vi-VN" sz="1400" dirty="0">
                <a:solidFill>
                  <a:srgbClr val="11078F"/>
                </a:solidFill>
                <a:latin typeface="Verdana"/>
                <a:ea typeface="MS PGothic"/>
                <a:cs typeface="Calibri"/>
              </a:rPr>
              <a:t>: </a:t>
            </a:r>
            <a:r>
              <a:rPr lang="vi-VN" sz="1400" b="1" dirty="0">
                <a:solidFill>
                  <a:srgbClr val="FF0000"/>
                </a:solidFill>
                <a:latin typeface="Verdana"/>
                <a:ea typeface="MS PGothic"/>
                <a:cs typeface="Calibri"/>
              </a:rPr>
              <a:t>- Túi mật to, thành dày lan tỏa, thâm nhiễm mỡ kèm ít dịch xung quanh, niêm mạc có vài vị trí bắt thuốc không liên tục, vùng phễu có sỏi, theo dõi viêm túi mật cấp, chưa loại trừ vùng hoại tử. Đề nghị kết hợp lâm sàng khác đánh giá thêm.</a:t>
            </a:r>
          </a:p>
          <a:p>
            <a:pPr marL="285750" indent="-285750">
              <a:spcBef>
                <a:spcPts val="600"/>
              </a:spcBef>
              <a:spcAft>
                <a:spcPts val="600"/>
              </a:spcAft>
              <a:buFontTx/>
              <a:buChar char="-"/>
            </a:pPr>
            <a:r>
              <a:rPr lang="vi-VN" sz="1400" dirty="0">
                <a:solidFill>
                  <a:srgbClr val="11078F"/>
                </a:solidFill>
                <a:latin typeface="Verdana"/>
                <a:ea typeface="MS PGothic"/>
                <a:cs typeface="Calibri"/>
              </a:rPr>
              <a:t>Nang gan P. Nốt vôi gan T. Gan nhiễm mỡ</a:t>
            </a:r>
          </a:p>
          <a:p>
            <a:pPr marL="285750" indent="-285750">
              <a:spcBef>
                <a:spcPts val="600"/>
              </a:spcBef>
              <a:spcAft>
                <a:spcPts val="600"/>
              </a:spcAft>
              <a:buFontTx/>
              <a:buChar char="-"/>
            </a:pPr>
            <a:r>
              <a:rPr lang="vi-VN" sz="1400" dirty="0">
                <a:solidFill>
                  <a:srgbClr val="11078F"/>
                </a:solidFill>
                <a:latin typeface="Verdana"/>
                <a:ea typeface="MS PGothic"/>
                <a:cs typeface="Calibri"/>
              </a:rPr>
              <a:t>Nốt nhỏ nhu mô lách, quá nhỏ để xác định bản cahats.</a:t>
            </a:r>
          </a:p>
          <a:p>
            <a:pPr marL="285750" indent="-285750">
              <a:spcBef>
                <a:spcPts val="600"/>
              </a:spcBef>
              <a:spcAft>
                <a:spcPts val="600"/>
              </a:spcAft>
              <a:buFontTx/>
              <a:buChar char="-"/>
            </a:pPr>
            <a:r>
              <a:rPr lang="vi-VN" sz="1400" dirty="0">
                <a:solidFill>
                  <a:srgbClr val="11078F"/>
                </a:solidFill>
                <a:latin typeface="Verdana"/>
                <a:ea typeface="MS PGothic"/>
                <a:cs typeface="Calibri"/>
              </a:rPr>
              <a:t>Nang thận trái</a:t>
            </a:r>
          </a:p>
          <a:p>
            <a:pPr marL="285750" indent="-285750">
              <a:spcBef>
                <a:spcPts val="600"/>
              </a:spcBef>
              <a:spcAft>
                <a:spcPts val="600"/>
              </a:spcAft>
              <a:buFontTx/>
              <a:buChar char="-"/>
            </a:pPr>
            <a:r>
              <a:rPr lang="vi-VN" sz="1400" dirty="0">
                <a:solidFill>
                  <a:srgbClr val="11078F"/>
                </a:solidFill>
                <a:latin typeface="Verdana"/>
                <a:ea typeface="MS PGothic"/>
                <a:cs typeface="Calibri"/>
              </a:rPr>
              <a:t>Dịch tử do ổ bụng lượng ít.</a:t>
            </a:r>
          </a:p>
          <a:p>
            <a:pPr marL="285750" indent="-285750">
              <a:spcBef>
                <a:spcPts val="600"/>
              </a:spcBef>
              <a:spcAft>
                <a:spcPts val="600"/>
              </a:spcAft>
              <a:buFontTx/>
              <a:buChar char="-"/>
            </a:pPr>
            <a:r>
              <a:rPr lang="vi-VN" sz="1400" dirty="0">
                <a:solidFill>
                  <a:srgbClr val="11078F"/>
                </a:solidFill>
                <a:latin typeface="Verdana"/>
                <a:ea typeface="MS PGothic"/>
                <a:cs typeface="Calibri"/>
              </a:rPr>
              <a:t>Xơ xẹp phần thấp thùy dưới hai phổi.</a:t>
            </a:r>
            <a:endParaRPr lang="vi-VN" sz="1400" dirty="0">
              <a:solidFill>
                <a:srgbClr val="11078F"/>
              </a:solidFill>
              <a:latin typeface="Verdana"/>
              <a:ea typeface="MS PGothic"/>
            </a:endParaRPr>
          </a:p>
        </p:txBody>
      </p:sp>
    </p:spTree>
    <p:extLst>
      <p:ext uri="{BB962C8B-B14F-4D97-AF65-F5344CB8AC3E}">
        <p14:creationId xmlns:p14="http://schemas.microsoft.com/office/powerpoint/2010/main" val="3215304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173299" y="1182624"/>
            <a:ext cx="8797402" cy="400110"/>
          </a:xfrm>
          <a:prstGeom prst="rect">
            <a:avLst/>
          </a:prstGeom>
        </p:spPr>
        <p:txBody>
          <a:bodyPr wrap="square" lIns="91440" tIns="45720" rIns="91440" bIns="45720" anchor="t">
            <a:spAutoFit/>
          </a:bodyPr>
          <a:lstStyle/>
          <a:p>
            <a:pPr>
              <a:spcBef>
                <a:spcPts val="600"/>
              </a:spcBef>
              <a:spcAft>
                <a:spcPts val="600"/>
              </a:spcAft>
            </a:pPr>
            <a:r>
              <a:rPr lang="en-US" sz="2000" b="1">
                <a:solidFill>
                  <a:srgbClr val="11078F"/>
                </a:solidFill>
                <a:latin typeface="Arial"/>
                <a:ea typeface="MS PGothic"/>
                <a:cs typeface="Arial"/>
              </a:rPr>
              <a:t>CLS </a:t>
            </a:r>
            <a:r>
              <a:rPr lang="en-US" sz="2000" b="1" err="1">
                <a:solidFill>
                  <a:srgbClr val="11078F"/>
                </a:solidFill>
                <a:latin typeface="Arial"/>
                <a:ea typeface="MS PGothic"/>
                <a:cs typeface="Arial"/>
              </a:rPr>
              <a:t>chẩn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đoán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phân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biệt</a:t>
            </a:r>
          </a:p>
        </p:txBody>
      </p:sp>
      <p:graphicFrame>
        <p:nvGraphicFramePr>
          <p:cNvPr id="2" name="Table 5">
            <a:extLst>
              <a:ext uri="{FF2B5EF4-FFF2-40B4-BE49-F238E27FC236}">
                <a16:creationId xmlns:a16="http://schemas.microsoft.com/office/drawing/2014/main" id="{C5E6E1C3-4DBC-4991-7D78-D9612B072515}"/>
              </a:ext>
            </a:extLst>
          </p:cNvPr>
          <p:cNvGraphicFramePr>
            <a:graphicFrameLocks/>
          </p:cNvGraphicFramePr>
          <p:nvPr>
            <p:extLst>
              <p:ext uri="{D42A27DB-BD31-4B8C-83A1-F6EECF244321}">
                <p14:modId xmlns:p14="http://schemas.microsoft.com/office/powerpoint/2010/main" val="2333932584"/>
              </p:ext>
            </p:extLst>
          </p:nvPr>
        </p:nvGraphicFramePr>
        <p:xfrm>
          <a:off x="2365248" y="1850958"/>
          <a:ext cx="3275656" cy="3738896"/>
        </p:xfrm>
        <a:graphic>
          <a:graphicData uri="http://schemas.openxmlformats.org/drawingml/2006/table">
            <a:tbl>
              <a:tblPr firstRow="1" bandRow="1">
                <a:tableStyleId>{93296810-A885-4BE3-A3E7-6D5BEEA58F35}</a:tableStyleId>
              </a:tblPr>
              <a:tblGrid>
                <a:gridCol w="1589185">
                  <a:extLst>
                    <a:ext uri="{9D8B030D-6E8A-4147-A177-3AD203B41FA5}">
                      <a16:colId xmlns:a16="http://schemas.microsoft.com/office/drawing/2014/main" val="3027554357"/>
                    </a:ext>
                  </a:extLst>
                </a:gridCol>
                <a:gridCol w="1686471">
                  <a:extLst>
                    <a:ext uri="{9D8B030D-6E8A-4147-A177-3AD203B41FA5}">
                      <a16:colId xmlns:a16="http://schemas.microsoft.com/office/drawing/2014/main" val="2981348771"/>
                    </a:ext>
                  </a:extLst>
                </a:gridCol>
              </a:tblGrid>
              <a:tr h="447056">
                <a:tc>
                  <a:txBody>
                    <a:bodyPr/>
                    <a:lstStyle/>
                    <a:p>
                      <a:endParaRPr lang="en-US">
                        <a:latin typeface="Arial" panose="020B0604020202020204" pitchFamily="34" charset="0"/>
                        <a:cs typeface="Arial" panose="020B0604020202020204" pitchFamily="34" charset="0"/>
                      </a:endParaRPr>
                    </a:p>
                  </a:txBody>
                  <a:tcPr/>
                </a:tc>
                <a:tc>
                  <a:txBody>
                    <a:bodyPr/>
                    <a:lstStyle/>
                    <a:p>
                      <a:r>
                        <a:rPr lang="vi-VN">
                          <a:latin typeface="Arial"/>
                          <a:cs typeface="Arial"/>
                        </a:rPr>
                        <a:t>19/2</a:t>
                      </a:r>
                    </a:p>
                  </a:txBody>
                  <a:tcPr/>
                </a:tc>
                <a:extLst>
                  <a:ext uri="{0D108BD9-81ED-4DB2-BD59-A6C34878D82A}">
                    <a16:rowId xmlns:a16="http://schemas.microsoft.com/office/drawing/2014/main" val="3059979621"/>
                  </a:ext>
                </a:extLst>
              </a:tr>
              <a:tr h="328901">
                <a:tc>
                  <a:txBody>
                    <a:bodyPr/>
                    <a:lstStyle/>
                    <a:p>
                      <a:r>
                        <a:rPr lang="vi-VN">
                          <a:latin typeface="Arial"/>
                          <a:cs typeface="Arial"/>
                        </a:rPr>
                        <a:t>Lipase</a:t>
                      </a:r>
                    </a:p>
                  </a:txBody>
                  <a:tcPr/>
                </a:tc>
                <a:tc>
                  <a:txBody>
                    <a:bodyPr/>
                    <a:lstStyle/>
                    <a:p>
                      <a:r>
                        <a:rPr lang="vi-VN">
                          <a:latin typeface="Arial"/>
                          <a:cs typeface="Arial"/>
                        </a:rPr>
                        <a:t>11.15</a:t>
                      </a:r>
                    </a:p>
                  </a:txBody>
                  <a:tcPr/>
                </a:tc>
                <a:extLst>
                  <a:ext uri="{0D108BD9-81ED-4DB2-BD59-A6C34878D82A}">
                    <a16:rowId xmlns:a16="http://schemas.microsoft.com/office/drawing/2014/main" val="1420958573"/>
                  </a:ext>
                </a:extLst>
              </a:tr>
              <a:tr h="328901">
                <a:tc>
                  <a:txBody>
                    <a:bodyPr/>
                    <a:lstStyle/>
                    <a:p>
                      <a:pPr lvl="0">
                        <a:buNone/>
                      </a:pPr>
                      <a:r>
                        <a:rPr lang="vi-VN">
                          <a:latin typeface="Arial"/>
                          <a:cs typeface="Arial"/>
                        </a:rPr>
                        <a:t>Bilirubin TP</a:t>
                      </a:r>
                    </a:p>
                  </a:txBody>
                  <a:tcPr/>
                </a:tc>
                <a:tc>
                  <a:txBody>
                    <a:bodyPr/>
                    <a:lstStyle/>
                    <a:p>
                      <a:pPr lvl="0">
                        <a:buNone/>
                      </a:pPr>
                      <a:r>
                        <a:rPr lang="vi-VN">
                          <a:latin typeface="Arial"/>
                          <a:cs typeface="Arial"/>
                        </a:rPr>
                        <a:t>1.64</a:t>
                      </a:r>
                    </a:p>
                  </a:txBody>
                  <a:tcPr/>
                </a:tc>
                <a:extLst>
                  <a:ext uri="{0D108BD9-81ED-4DB2-BD59-A6C34878D82A}">
                    <a16:rowId xmlns:a16="http://schemas.microsoft.com/office/drawing/2014/main" val="2517872103"/>
                  </a:ext>
                </a:extLst>
              </a:tr>
              <a:tr h="328901">
                <a:tc>
                  <a:txBody>
                    <a:bodyPr/>
                    <a:lstStyle/>
                    <a:p>
                      <a:pPr lvl="0">
                        <a:buNone/>
                      </a:pPr>
                      <a:r>
                        <a:rPr lang="vi-VN">
                          <a:latin typeface="Arial"/>
                          <a:cs typeface="Arial"/>
                        </a:rPr>
                        <a:t>Bilirubin TT</a:t>
                      </a:r>
                    </a:p>
                  </a:txBody>
                  <a:tcPr/>
                </a:tc>
                <a:tc>
                  <a:txBody>
                    <a:bodyPr/>
                    <a:lstStyle/>
                    <a:p>
                      <a:pPr lvl="0">
                        <a:buNone/>
                      </a:pPr>
                      <a:r>
                        <a:rPr lang="vi-VN">
                          <a:latin typeface="Arial"/>
                          <a:cs typeface="Arial"/>
                        </a:rPr>
                        <a:t>0.53</a:t>
                      </a:r>
                    </a:p>
                  </a:txBody>
                  <a:tcPr/>
                </a:tc>
                <a:extLst>
                  <a:ext uri="{0D108BD9-81ED-4DB2-BD59-A6C34878D82A}">
                    <a16:rowId xmlns:a16="http://schemas.microsoft.com/office/drawing/2014/main" val="3620134628"/>
                  </a:ext>
                </a:extLst>
              </a:tr>
              <a:tr h="328901">
                <a:tc>
                  <a:txBody>
                    <a:bodyPr/>
                    <a:lstStyle/>
                    <a:p>
                      <a:pPr lvl="0">
                        <a:buNone/>
                      </a:pPr>
                      <a:r>
                        <a:rPr lang="vi-VN">
                          <a:latin typeface="Arial"/>
                          <a:cs typeface="Arial"/>
                        </a:rPr>
                        <a:t>AST</a:t>
                      </a:r>
                    </a:p>
                  </a:txBody>
                  <a:tcPr/>
                </a:tc>
                <a:tc>
                  <a:txBody>
                    <a:bodyPr/>
                    <a:lstStyle/>
                    <a:p>
                      <a:pPr lvl="0">
                        <a:buNone/>
                      </a:pPr>
                      <a:r>
                        <a:rPr lang="vi-VN">
                          <a:latin typeface="Arial"/>
                          <a:cs typeface="Arial"/>
                        </a:rPr>
                        <a:t>31</a:t>
                      </a:r>
                    </a:p>
                  </a:txBody>
                  <a:tcPr/>
                </a:tc>
                <a:extLst>
                  <a:ext uri="{0D108BD9-81ED-4DB2-BD59-A6C34878D82A}">
                    <a16:rowId xmlns:a16="http://schemas.microsoft.com/office/drawing/2014/main" val="2117875897"/>
                  </a:ext>
                </a:extLst>
              </a:tr>
              <a:tr h="328901">
                <a:tc>
                  <a:txBody>
                    <a:bodyPr/>
                    <a:lstStyle/>
                    <a:p>
                      <a:pPr lvl="0">
                        <a:buNone/>
                      </a:pPr>
                      <a:r>
                        <a:rPr lang="vi-VN">
                          <a:latin typeface="Arial"/>
                          <a:cs typeface="Arial"/>
                        </a:rPr>
                        <a:t>ALT</a:t>
                      </a:r>
                    </a:p>
                  </a:txBody>
                  <a:tcPr/>
                </a:tc>
                <a:tc>
                  <a:txBody>
                    <a:bodyPr/>
                    <a:lstStyle/>
                    <a:p>
                      <a:pPr lvl="0">
                        <a:buNone/>
                      </a:pPr>
                      <a:r>
                        <a:rPr lang="vi-VN">
                          <a:latin typeface="Arial"/>
                          <a:cs typeface="Arial"/>
                        </a:rPr>
                        <a:t>37.8</a:t>
                      </a:r>
                    </a:p>
                  </a:txBody>
                  <a:tcPr/>
                </a:tc>
                <a:extLst>
                  <a:ext uri="{0D108BD9-81ED-4DB2-BD59-A6C34878D82A}">
                    <a16:rowId xmlns:a16="http://schemas.microsoft.com/office/drawing/2014/main" val="283689075"/>
                  </a:ext>
                </a:extLst>
              </a:tr>
              <a:tr h="328901">
                <a:tc>
                  <a:txBody>
                    <a:bodyPr/>
                    <a:lstStyle/>
                    <a:p>
                      <a:pPr lvl="0">
                        <a:buNone/>
                      </a:pPr>
                      <a:r>
                        <a:rPr lang="vi-VN">
                          <a:latin typeface="Arial"/>
                          <a:cs typeface="Arial"/>
                        </a:rPr>
                        <a:t>GGT</a:t>
                      </a:r>
                    </a:p>
                  </a:txBody>
                  <a:tcPr/>
                </a:tc>
                <a:tc>
                  <a:txBody>
                    <a:bodyPr/>
                    <a:lstStyle/>
                    <a:p>
                      <a:pPr lvl="0">
                        <a:buNone/>
                      </a:pPr>
                      <a:r>
                        <a:rPr lang="vi-VN">
                          <a:latin typeface="Arial"/>
                          <a:cs typeface="Arial"/>
                        </a:rPr>
                        <a:t>49</a:t>
                      </a:r>
                    </a:p>
                  </a:txBody>
                  <a:tcPr/>
                </a:tc>
                <a:extLst>
                  <a:ext uri="{0D108BD9-81ED-4DB2-BD59-A6C34878D82A}">
                    <a16:rowId xmlns:a16="http://schemas.microsoft.com/office/drawing/2014/main" val="2515631713"/>
                  </a:ext>
                </a:extLst>
              </a:tr>
              <a:tr h="328901">
                <a:tc>
                  <a:txBody>
                    <a:bodyPr/>
                    <a:lstStyle/>
                    <a:p>
                      <a:r>
                        <a:rPr lang="en-US">
                          <a:latin typeface="Arial"/>
                          <a:cs typeface="Arial"/>
                        </a:rPr>
                        <a:t>CRP</a:t>
                      </a:r>
                    </a:p>
                  </a:txBody>
                  <a:tcPr/>
                </a:tc>
                <a:tc>
                  <a:txBody>
                    <a:bodyPr/>
                    <a:lstStyle/>
                    <a:p>
                      <a:pPr lvl="0">
                        <a:buNone/>
                      </a:pPr>
                      <a:r>
                        <a:rPr lang="en-US" b="1">
                          <a:latin typeface="Arial"/>
                          <a:cs typeface="Arial"/>
                        </a:rPr>
                        <a:t>16.4 mg/dL</a:t>
                      </a:r>
                    </a:p>
                  </a:txBody>
                  <a:tcPr/>
                </a:tc>
                <a:extLst>
                  <a:ext uri="{0D108BD9-81ED-4DB2-BD59-A6C34878D82A}">
                    <a16:rowId xmlns:a16="http://schemas.microsoft.com/office/drawing/2014/main" val="3776247518"/>
                  </a:ext>
                </a:extLst>
              </a:tr>
              <a:tr h="328901">
                <a:tc>
                  <a:txBody>
                    <a:bodyPr/>
                    <a:lstStyle/>
                    <a:p>
                      <a:r>
                        <a:rPr lang="en-US">
                          <a:latin typeface="Arial"/>
                          <a:cs typeface="Arial"/>
                        </a:rPr>
                        <a:t>Procalcitonin</a:t>
                      </a:r>
                    </a:p>
                  </a:txBody>
                  <a:tcPr/>
                </a:tc>
                <a:tc>
                  <a:txBody>
                    <a:bodyPr/>
                    <a:lstStyle/>
                    <a:p>
                      <a:pPr lvl="0">
                        <a:buNone/>
                      </a:pPr>
                      <a:r>
                        <a:rPr lang="en-US" dirty="0">
                          <a:latin typeface="Arial"/>
                          <a:cs typeface="Arial"/>
                        </a:rPr>
                        <a:t>0.39 ng/mL</a:t>
                      </a:r>
                    </a:p>
                  </a:txBody>
                  <a:tcPr/>
                </a:tc>
                <a:extLst>
                  <a:ext uri="{0D108BD9-81ED-4DB2-BD59-A6C34878D82A}">
                    <a16:rowId xmlns:a16="http://schemas.microsoft.com/office/drawing/2014/main" val="3763520646"/>
                  </a:ext>
                </a:extLst>
              </a:tr>
              <a:tr h="328901">
                <a:tc>
                  <a:txBody>
                    <a:bodyPr/>
                    <a:lstStyle/>
                    <a:p>
                      <a:r>
                        <a:rPr lang="en-US" dirty="0">
                          <a:latin typeface="Arial"/>
                          <a:cs typeface="Arial"/>
                        </a:rPr>
                        <a:t>Triglyceride</a:t>
                      </a:r>
                    </a:p>
                  </a:txBody>
                  <a:tcPr/>
                </a:tc>
                <a:tc>
                  <a:txBody>
                    <a:bodyPr/>
                    <a:lstStyle/>
                    <a:p>
                      <a:pPr lvl="0">
                        <a:buNone/>
                      </a:pPr>
                      <a:r>
                        <a:rPr lang="en-US" dirty="0">
                          <a:latin typeface="Arial"/>
                          <a:cs typeface="Arial"/>
                        </a:rPr>
                        <a:t>0.79 mmol/L</a:t>
                      </a:r>
                    </a:p>
                  </a:txBody>
                  <a:tcPr/>
                </a:tc>
                <a:extLst>
                  <a:ext uri="{0D108BD9-81ED-4DB2-BD59-A6C34878D82A}">
                    <a16:rowId xmlns:a16="http://schemas.microsoft.com/office/drawing/2014/main" val="1540662560"/>
                  </a:ext>
                </a:extLst>
              </a:tr>
            </a:tbl>
          </a:graphicData>
        </a:graphic>
      </p:graphicFrame>
    </p:spTree>
    <p:extLst>
      <p:ext uri="{BB962C8B-B14F-4D97-AF65-F5344CB8AC3E}">
        <p14:creationId xmlns:p14="http://schemas.microsoft.com/office/powerpoint/2010/main" val="4281921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173299" y="1182624"/>
            <a:ext cx="8797402" cy="400110"/>
          </a:xfrm>
          <a:prstGeom prst="rect">
            <a:avLst/>
          </a:prstGeom>
        </p:spPr>
        <p:txBody>
          <a:bodyPr wrap="square" lIns="91440" tIns="45720" rIns="91440" bIns="45720" anchor="t">
            <a:spAutoFit/>
          </a:bodyPr>
          <a:lstStyle/>
          <a:p>
            <a:pPr>
              <a:spcBef>
                <a:spcPts val="600"/>
              </a:spcBef>
              <a:spcAft>
                <a:spcPts val="600"/>
              </a:spcAft>
            </a:pPr>
            <a:r>
              <a:rPr lang="en-US" sz="2000" b="1">
                <a:solidFill>
                  <a:srgbClr val="11078F"/>
                </a:solidFill>
                <a:latin typeface="Arial"/>
                <a:ea typeface="MS PGothic"/>
                <a:cs typeface="Arial"/>
              </a:rPr>
              <a:t>CLS </a:t>
            </a:r>
            <a:r>
              <a:rPr lang="en-US" sz="2000" b="1" err="1">
                <a:solidFill>
                  <a:srgbClr val="11078F"/>
                </a:solidFill>
                <a:latin typeface="Arial"/>
                <a:ea typeface="MS PGothic"/>
                <a:cs typeface="Arial"/>
              </a:rPr>
              <a:t>chẩn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đoán</a:t>
            </a:r>
            <a:r>
              <a:rPr lang="en-US" sz="2000" b="1">
                <a:solidFill>
                  <a:srgbClr val="11078F"/>
                </a:solidFill>
                <a:latin typeface="Arial"/>
                <a:ea typeface="MS PGothic"/>
                <a:cs typeface="Arial"/>
              </a:rPr>
              <a:t> + </a:t>
            </a:r>
            <a:r>
              <a:rPr lang="en-US" sz="2000" b="1" err="1">
                <a:solidFill>
                  <a:srgbClr val="11078F"/>
                </a:solidFill>
                <a:latin typeface="Arial"/>
                <a:ea typeface="MS PGothic"/>
                <a:cs typeface="Arial"/>
              </a:rPr>
              <a:t>phân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giai</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đoạn</a:t>
            </a:r>
            <a:endParaRPr lang="vi-VN" sz="1400" b="1">
              <a:solidFill>
                <a:srgbClr val="11078F"/>
              </a:solidFill>
              <a:latin typeface="Verdana"/>
              <a:ea typeface="MS PGothic"/>
              <a:cs typeface="Calibri"/>
            </a:endParaRPr>
          </a:p>
        </p:txBody>
      </p:sp>
      <p:graphicFrame>
        <p:nvGraphicFramePr>
          <p:cNvPr id="2" name="Table 5">
            <a:extLst>
              <a:ext uri="{FF2B5EF4-FFF2-40B4-BE49-F238E27FC236}">
                <a16:creationId xmlns:a16="http://schemas.microsoft.com/office/drawing/2014/main" id="{C5E6E1C3-4DBC-4991-7D78-D9612B072515}"/>
              </a:ext>
            </a:extLst>
          </p:cNvPr>
          <p:cNvGraphicFramePr>
            <a:graphicFrameLocks/>
          </p:cNvGraphicFramePr>
          <p:nvPr>
            <p:extLst>
              <p:ext uri="{D42A27DB-BD31-4B8C-83A1-F6EECF244321}">
                <p14:modId xmlns:p14="http://schemas.microsoft.com/office/powerpoint/2010/main" val="1493063791"/>
              </p:ext>
            </p:extLst>
          </p:nvPr>
        </p:nvGraphicFramePr>
        <p:xfrm>
          <a:off x="533400" y="1958815"/>
          <a:ext cx="3047056" cy="2985041"/>
        </p:xfrm>
        <a:graphic>
          <a:graphicData uri="http://schemas.openxmlformats.org/drawingml/2006/table">
            <a:tbl>
              <a:tblPr firstRow="1" bandRow="1">
                <a:tableStyleId>{93296810-A885-4BE3-A3E7-6D5BEEA58F35}</a:tableStyleId>
              </a:tblPr>
              <a:tblGrid>
                <a:gridCol w="1331976">
                  <a:extLst>
                    <a:ext uri="{9D8B030D-6E8A-4147-A177-3AD203B41FA5}">
                      <a16:colId xmlns:a16="http://schemas.microsoft.com/office/drawing/2014/main" val="3027554357"/>
                    </a:ext>
                  </a:extLst>
                </a:gridCol>
                <a:gridCol w="1715080">
                  <a:extLst>
                    <a:ext uri="{9D8B030D-6E8A-4147-A177-3AD203B41FA5}">
                      <a16:colId xmlns:a16="http://schemas.microsoft.com/office/drawing/2014/main" val="2981348771"/>
                    </a:ext>
                  </a:extLst>
                </a:gridCol>
              </a:tblGrid>
              <a:tr h="424721">
                <a:tc>
                  <a:txBody>
                    <a:bodyPr/>
                    <a:lstStyle/>
                    <a:p>
                      <a:endParaRPr lang="en-US">
                        <a:latin typeface="Arial" panose="020B0604020202020204" pitchFamily="34" charset="0"/>
                        <a:cs typeface="Arial" panose="020B0604020202020204" pitchFamily="34" charset="0"/>
                      </a:endParaRPr>
                    </a:p>
                  </a:txBody>
                  <a:tcPr/>
                </a:tc>
                <a:tc>
                  <a:txBody>
                    <a:bodyPr/>
                    <a:lstStyle/>
                    <a:p>
                      <a:r>
                        <a:rPr lang="vi-VN">
                          <a:latin typeface="Arial"/>
                          <a:cs typeface="Arial"/>
                        </a:rPr>
                        <a:t>19/2</a:t>
                      </a:r>
                    </a:p>
                  </a:txBody>
                  <a:tcPr/>
                </a:tc>
                <a:extLst>
                  <a:ext uri="{0D108BD9-81ED-4DB2-BD59-A6C34878D82A}">
                    <a16:rowId xmlns:a16="http://schemas.microsoft.com/office/drawing/2014/main" val="3059979621"/>
                  </a:ext>
                </a:extLst>
              </a:tr>
              <a:tr h="328901">
                <a:tc>
                  <a:txBody>
                    <a:bodyPr/>
                    <a:lstStyle/>
                    <a:p>
                      <a:r>
                        <a:rPr lang="vi-VN">
                          <a:latin typeface="Arial"/>
                          <a:cs typeface="Arial"/>
                        </a:rPr>
                        <a:t>FiO2</a:t>
                      </a:r>
                    </a:p>
                  </a:txBody>
                  <a:tcPr/>
                </a:tc>
                <a:tc>
                  <a:txBody>
                    <a:bodyPr/>
                    <a:lstStyle/>
                    <a:p>
                      <a:r>
                        <a:rPr lang="vi-VN">
                          <a:latin typeface="Arial"/>
                          <a:cs typeface="Arial"/>
                        </a:rPr>
                        <a:t>21%</a:t>
                      </a:r>
                    </a:p>
                  </a:txBody>
                  <a:tcPr/>
                </a:tc>
                <a:extLst>
                  <a:ext uri="{0D108BD9-81ED-4DB2-BD59-A6C34878D82A}">
                    <a16:rowId xmlns:a16="http://schemas.microsoft.com/office/drawing/2014/main" val="1420958573"/>
                  </a:ext>
                </a:extLst>
              </a:tr>
              <a:tr h="328901">
                <a:tc>
                  <a:txBody>
                    <a:bodyPr/>
                    <a:lstStyle/>
                    <a:p>
                      <a:pPr lvl="0">
                        <a:buNone/>
                      </a:pPr>
                      <a:r>
                        <a:rPr lang="vi-VN">
                          <a:latin typeface="Arial"/>
                          <a:cs typeface="Arial"/>
                        </a:rPr>
                        <a:t>pH</a:t>
                      </a:r>
                    </a:p>
                  </a:txBody>
                  <a:tcPr/>
                </a:tc>
                <a:tc>
                  <a:txBody>
                    <a:bodyPr/>
                    <a:lstStyle/>
                    <a:p>
                      <a:pPr lvl="0">
                        <a:buNone/>
                      </a:pPr>
                      <a:r>
                        <a:rPr lang="vi-VN">
                          <a:latin typeface="Arial"/>
                          <a:cs typeface="Arial"/>
                        </a:rPr>
                        <a:t>7.437</a:t>
                      </a:r>
                    </a:p>
                  </a:txBody>
                  <a:tcPr/>
                </a:tc>
                <a:extLst>
                  <a:ext uri="{0D108BD9-81ED-4DB2-BD59-A6C34878D82A}">
                    <a16:rowId xmlns:a16="http://schemas.microsoft.com/office/drawing/2014/main" val="2517872103"/>
                  </a:ext>
                </a:extLst>
              </a:tr>
              <a:tr h="328901">
                <a:tc>
                  <a:txBody>
                    <a:bodyPr/>
                    <a:lstStyle/>
                    <a:p>
                      <a:pPr lvl="0">
                        <a:buNone/>
                      </a:pPr>
                      <a:r>
                        <a:rPr lang="vi-VN">
                          <a:latin typeface="Arial"/>
                          <a:cs typeface="Arial"/>
                        </a:rPr>
                        <a:t>pCO2</a:t>
                      </a:r>
                    </a:p>
                  </a:txBody>
                  <a:tcPr/>
                </a:tc>
                <a:tc>
                  <a:txBody>
                    <a:bodyPr/>
                    <a:lstStyle/>
                    <a:p>
                      <a:pPr lvl="0">
                        <a:buNone/>
                      </a:pPr>
                      <a:r>
                        <a:rPr lang="vi-VN">
                          <a:latin typeface="Arial"/>
                          <a:cs typeface="Arial"/>
                        </a:rPr>
                        <a:t>38</a:t>
                      </a:r>
                    </a:p>
                  </a:txBody>
                  <a:tcPr/>
                </a:tc>
                <a:extLst>
                  <a:ext uri="{0D108BD9-81ED-4DB2-BD59-A6C34878D82A}">
                    <a16:rowId xmlns:a16="http://schemas.microsoft.com/office/drawing/2014/main" val="3620134628"/>
                  </a:ext>
                </a:extLst>
              </a:tr>
              <a:tr h="328901">
                <a:tc>
                  <a:txBody>
                    <a:bodyPr/>
                    <a:lstStyle/>
                    <a:p>
                      <a:pPr lvl="0">
                        <a:buNone/>
                      </a:pPr>
                      <a:r>
                        <a:rPr lang="vi-VN" b="1">
                          <a:latin typeface="Arial"/>
                          <a:cs typeface="Arial"/>
                        </a:rPr>
                        <a:t>pO2</a:t>
                      </a:r>
                    </a:p>
                  </a:txBody>
                  <a:tcPr/>
                </a:tc>
                <a:tc>
                  <a:txBody>
                    <a:bodyPr/>
                    <a:lstStyle/>
                    <a:p>
                      <a:pPr lvl="0">
                        <a:buNone/>
                      </a:pPr>
                      <a:r>
                        <a:rPr lang="vi-VN" b="1">
                          <a:latin typeface="Arial"/>
                          <a:cs typeface="Arial"/>
                        </a:rPr>
                        <a:t>73.3</a:t>
                      </a:r>
                    </a:p>
                  </a:txBody>
                  <a:tcPr/>
                </a:tc>
                <a:extLst>
                  <a:ext uri="{0D108BD9-81ED-4DB2-BD59-A6C34878D82A}">
                    <a16:rowId xmlns:a16="http://schemas.microsoft.com/office/drawing/2014/main" val="1458798688"/>
                  </a:ext>
                </a:extLst>
              </a:tr>
              <a:tr h="328901">
                <a:tc>
                  <a:txBody>
                    <a:bodyPr/>
                    <a:lstStyle/>
                    <a:p>
                      <a:pPr lvl="0">
                        <a:buNone/>
                      </a:pPr>
                      <a:r>
                        <a:rPr lang="vi-VN" b="0">
                          <a:latin typeface="Arial"/>
                          <a:cs typeface="Arial"/>
                        </a:rPr>
                        <a:t>SO2%</a:t>
                      </a:r>
                    </a:p>
                  </a:txBody>
                  <a:tcPr/>
                </a:tc>
                <a:tc>
                  <a:txBody>
                    <a:bodyPr/>
                    <a:lstStyle/>
                    <a:p>
                      <a:pPr lvl="0">
                        <a:buNone/>
                      </a:pPr>
                      <a:r>
                        <a:rPr lang="vi-VN" b="0">
                          <a:latin typeface="Arial"/>
                          <a:cs typeface="Arial"/>
                        </a:rPr>
                        <a:t>96.3%</a:t>
                      </a:r>
                    </a:p>
                  </a:txBody>
                  <a:tcPr/>
                </a:tc>
                <a:extLst>
                  <a:ext uri="{0D108BD9-81ED-4DB2-BD59-A6C34878D82A}">
                    <a16:rowId xmlns:a16="http://schemas.microsoft.com/office/drawing/2014/main" val="1968640839"/>
                  </a:ext>
                </a:extLst>
              </a:tr>
              <a:tr h="328901">
                <a:tc>
                  <a:txBody>
                    <a:bodyPr/>
                    <a:lstStyle/>
                    <a:p>
                      <a:pPr lvl="0">
                        <a:buNone/>
                      </a:pPr>
                      <a:r>
                        <a:rPr lang="vi-VN" b="1">
                          <a:latin typeface="Arial"/>
                          <a:cs typeface="Arial"/>
                        </a:rPr>
                        <a:t>HCO3-</a:t>
                      </a:r>
                    </a:p>
                  </a:txBody>
                  <a:tcPr/>
                </a:tc>
                <a:tc>
                  <a:txBody>
                    <a:bodyPr/>
                    <a:lstStyle/>
                    <a:p>
                      <a:pPr lvl="0">
                        <a:buNone/>
                      </a:pPr>
                      <a:r>
                        <a:rPr lang="vi-VN" b="1">
                          <a:latin typeface="Arial"/>
                          <a:cs typeface="Arial"/>
                        </a:rPr>
                        <a:t>25.1</a:t>
                      </a:r>
                    </a:p>
                  </a:txBody>
                  <a:tcPr/>
                </a:tc>
                <a:extLst>
                  <a:ext uri="{0D108BD9-81ED-4DB2-BD59-A6C34878D82A}">
                    <a16:rowId xmlns:a16="http://schemas.microsoft.com/office/drawing/2014/main" val="2569379947"/>
                  </a:ext>
                </a:extLst>
              </a:tr>
              <a:tr h="328901">
                <a:tc>
                  <a:txBody>
                    <a:bodyPr/>
                    <a:lstStyle/>
                    <a:p>
                      <a:pPr lvl="0">
                        <a:buNone/>
                      </a:pPr>
                      <a:r>
                        <a:rPr lang="vi-VN" b="0">
                          <a:latin typeface="Arial"/>
                          <a:cs typeface="Arial"/>
                        </a:rPr>
                        <a:t>P/F</a:t>
                      </a:r>
                    </a:p>
                  </a:txBody>
                  <a:tcPr/>
                </a:tc>
                <a:tc>
                  <a:txBody>
                    <a:bodyPr/>
                    <a:lstStyle/>
                    <a:p>
                      <a:pPr lvl="0">
                        <a:buNone/>
                      </a:pPr>
                      <a:r>
                        <a:rPr lang="vi-VN" b="0">
                          <a:latin typeface="Arial"/>
                          <a:cs typeface="Arial"/>
                        </a:rPr>
                        <a:t>349.2</a:t>
                      </a:r>
                    </a:p>
                  </a:txBody>
                  <a:tcPr/>
                </a:tc>
                <a:extLst>
                  <a:ext uri="{0D108BD9-81ED-4DB2-BD59-A6C34878D82A}">
                    <a16:rowId xmlns:a16="http://schemas.microsoft.com/office/drawing/2014/main" val="29086068"/>
                  </a:ext>
                </a:extLst>
              </a:tr>
            </a:tbl>
          </a:graphicData>
        </a:graphic>
      </p:graphicFrame>
      <p:graphicFrame>
        <p:nvGraphicFramePr>
          <p:cNvPr id="3" name="Table 2">
            <a:extLst>
              <a:ext uri="{FF2B5EF4-FFF2-40B4-BE49-F238E27FC236}">
                <a16:creationId xmlns:a16="http://schemas.microsoft.com/office/drawing/2014/main" id="{50859AE5-1603-ED90-D294-9FDE23B98742}"/>
              </a:ext>
            </a:extLst>
          </p:cNvPr>
          <p:cNvGraphicFramePr>
            <a:graphicFrameLocks noGrp="1"/>
          </p:cNvGraphicFramePr>
          <p:nvPr>
            <p:extLst>
              <p:ext uri="{D42A27DB-BD31-4B8C-83A1-F6EECF244321}">
                <p14:modId xmlns:p14="http://schemas.microsoft.com/office/powerpoint/2010/main" val="1776883512"/>
              </p:ext>
            </p:extLst>
          </p:nvPr>
        </p:nvGraphicFramePr>
        <p:xfrm>
          <a:off x="4212336" y="1850958"/>
          <a:ext cx="3980688" cy="2956320"/>
        </p:xfrm>
        <a:graphic>
          <a:graphicData uri="http://schemas.openxmlformats.org/drawingml/2006/table">
            <a:tbl>
              <a:tblPr firstRow="1" bandRow="1">
                <a:tableStyleId>{93296810-A885-4BE3-A3E7-6D5BEEA58F35}</a:tableStyleId>
              </a:tblPr>
              <a:tblGrid>
                <a:gridCol w="2079968">
                  <a:extLst>
                    <a:ext uri="{9D8B030D-6E8A-4147-A177-3AD203B41FA5}">
                      <a16:colId xmlns:a16="http://schemas.microsoft.com/office/drawing/2014/main" val="1759428669"/>
                    </a:ext>
                  </a:extLst>
                </a:gridCol>
                <a:gridCol w="1900720">
                  <a:extLst>
                    <a:ext uri="{9D8B030D-6E8A-4147-A177-3AD203B41FA5}">
                      <a16:colId xmlns:a16="http://schemas.microsoft.com/office/drawing/2014/main" val="2904586787"/>
                    </a:ext>
                  </a:extLst>
                </a:gridCol>
              </a:tblGrid>
              <a:tr h="463248">
                <a:tc>
                  <a:txBody>
                    <a:bodyPr/>
                    <a:lstStyle/>
                    <a:p>
                      <a:endParaRPr lang="en-US">
                        <a:latin typeface="Arial" panose="020B0604020202020204" pitchFamily="34" charset="0"/>
                        <a:cs typeface="Arial" panose="020B0604020202020204" pitchFamily="34" charset="0"/>
                      </a:endParaRPr>
                    </a:p>
                  </a:txBody>
                  <a:tcPr/>
                </a:tc>
                <a:tc>
                  <a:txBody>
                    <a:bodyPr/>
                    <a:lstStyle/>
                    <a:p>
                      <a:pPr lvl="0">
                        <a:buNone/>
                      </a:pPr>
                      <a:r>
                        <a:rPr lang="vi-VN">
                          <a:latin typeface="Arial"/>
                          <a:cs typeface="Arial"/>
                        </a:rPr>
                        <a:t>19.2 – BV Thân Dân</a:t>
                      </a:r>
                    </a:p>
                  </a:txBody>
                  <a:tcPr/>
                </a:tc>
                <a:extLst>
                  <a:ext uri="{0D108BD9-81ED-4DB2-BD59-A6C34878D82A}">
                    <a16:rowId xmlns:a16="http://schemas.microsoft.com/office/drawing/2014/main" val="1918532703"/>
                  </a:ext>
                </a:extLst>
              </a:tr>
              <a:tr h="463248">
                <a:tc>
                  <a:txBody>
                    <a:bodyPr/>
                    <a:lstStyle/>
                    <a:p>
                      <a:r>
                        <a:rPr lang="vi-VN">
                          <a:latin typeface="Arial"/>
                          <a:cs typeface="Arial"/>
                        </a:rPr>
                        <a:t>Creatinine</a:t>
                      </a:r>
                    </a:p>
                  </a:txBody>
                  <a:tcPr/>
                </a:tc>
                <a:tc>
                  <a:txBody>
                    <a:bodyPr/>
                    <a:lstStyle/>
                    <a:p>
                      <a:pPr lvl="0">
                        <a:buNone/>
                      </a:pPr>
                      <a:r>
                        <a:rPr lang="vi-VN" b="0">
                          <a:latin typeface="Arial"/>
                          <a:cs typeface="Arial"/>
                        </a:rPr>
                        <a:t>84 umol/L</a:t>
                      </a:r>
                    </a:p>
                  </a:txBody>
                  <a:tcPr/>
                </a:tc>
                <a:extLst>
                  <a:ext uri="{0D108BD9-81ED-4DB2-BD59-A6C34878D82A}">
                    <a16:rowId xmlns:a16="http://schemas.microsoft.com/office/drawing/2014/main" val="3492344347"/>
                  </a:ext>
                </a:extLst>
              </a:tr>
              <a:tr h="463248">
                <a:tc>
                  <a:txBody>
                    <a:bodyPr/>
                    <a:lstStyle/>
                    <a:p>
                      <a:r>
                        <a:rPr lang="vi-VN">
                          <a:latin typeface="Arial"/>
                          <a:cs typeface="Arial"/>
                        </a:rPr>
                        <a:t>eGFR</a:t>
                      </a:r>
                    </a:p>
                  </a:txBody>
                  <a:tcPr/>
                </a:tc>
                <a:tc>
                  <a:txBody>
                    <a:bodyPr/>
                    <a:lstStyle/>
                    <a:p>
                      <a:pPr lvl="0">
                        <a:buNone/>
                      </a:pPr>
                      <a:r>
                        <a:rPr lang="vi-VN" b="0">
                          <a:latin typeface="Arial"/>
                          <a:cs typeface="Arial"/>
                        </a:rPr>
                        <a:t>60 ml/p’/1.73m2</a:t>
                      </a:r>
                    </a:p>
                  </a:txBody>
                  <a:tcPr/>
                </a:tc>
                <a:extLst>
                  <a:ext uri="{0D108BD9-81ED-4DB2-BD59-A6C34878D82A}">
                    <a16:rowId xmlns:a16="http://schemas.microsoft.com/office/drawing/2014/main" val="3265883786"/>
                  </a:ext>
                </a:extLst>
              </a:tr>
              <a:tr h="463248">
                <a:tc>
                  <a:txBody>
                    <a:bodyPr/>
                    <a:lstStyle/>
                    <a:p>
                      <a:r>
                        <a:rPr lang="vi-VN">
                          <a:latin typeface="Arial"/>
                          <a:cs typeface="Arial"/>
                        </a:rPr>
                        <a:t>WBC</a:t>
                      </a:r>
                    </a:p>
                  </a:txBody>
                  <a:tcPr/>
                </a:tc>
                <a:tc>
                  <a:txBody>
                    <a:bodyPr/>
                    <a:lstStyle/>
                    <a:p>
                      <a:pPr lvl="0">
                        <a:buNone/>
                      </a:pPr>
                      <a:r>
                        <a:rPr lang="vi-VN" b="1">
                          <a:latin typeface="Arial"/>
                          <a:cs typeface="Arial"/>
                        </a:rPr>
                        <a:t>11.7k/uL</a:t>
                      </a:r>
                    </a:p>
                  </a:txBody>
                  <a:tcPr/>
                </a:tc>
                <a:extLst>
                  <a:ext uri="{0D108BD9-81ED-4DB2-BD59-A6C34878D82A}">
                    <a16:rowId xmlns:a16="http://schemas.microsoft.com/office/drawing/2014/main" val="929532711"/>
                  </a:ext>
                </a:extLst>
              </a:tr>
              <a:tr h="463248">
                <a:tc>
                  <a:txBody>
                    <a:bodyPr/>
                    <a:lstStyle/>
                    <a:p>
                      <a:r>
                        <a:rPr lang="vi-VN">
                          <a:latin typeface="Arial"/>
                          <a:cs typeface="Arial"/>
                        </a:rPr>
                        <a:t>PLT</a:t>
                      </a:r>
                    </a:p>
                  </a:txBody>
                  <a:tcPr/>
                </a:tc>
                <a:tc>
                  <a:txBody>
                    <a:bodyPr/>
                    <a:lstStyle/>
                    <a:p>
                      <a:pPr lvl="0">
                        <a:buNone/>
                      </a:pPr>
                      <a:r>
                        <a:rPr lang="vi-VN" b="0">
                          <a:latin typeface="Arial"/>
                          <a:cs typeface="Arial"/>
                        </a:rPr>
                        <a:t>184k/uL</a:t>
                      </a:r>
                    </a:p>
                  </a:txBody>
                  <a:tcPr/>
                </a:tc>
                <a:extLst>
                  <a:ext uri="{0D108BD9-81ED-4DB2-BD59-A6C34878D82A}">
                    <a16:rowId xmlns:a16="http://schemas.microsoft.com/office/drawing/2014/main" val="4251379621"/>
                  </a:ext>
                </a:extLst>
              </a:tr>
              <a:tr h="463248">
                <a:tc>
                  <a:txBody>
                    <a:bodyPr/>
                    <a:lstStyle/>
                    <a:p>
                      <a:r>
                        <a:rPr lang="en-US">
                          <a:latin typeface="Arial"/>
                          <a:cs typeface="Arial"/>
                        </a:rPr>
                        <a:t>INR</a:t>
                      </a:r>
                    </a:p>
                  </a:txBody>
                  <a:tcPr/>
                </a:tc>
                <a:tc>
                  <a:txBody>
                    <a:bodyPr/>
                    <a:lstStyle/>
                    <a:p>
                      <a:pPr lvl="0">
                        <a:buNone/>
                      </a:pPr>
                      <a:r>
                        <a:rPr lang="en-US">
                          <a:latin typeface="Arial"/>
                          <a:cs typeface="Arial"/>
                        </a:rPr>
                        <a:t>1.23</a:t>
                      </a:r>
                    </a:p>
                  </a:txBody>
                  <a:tcPr/>
                </a:tc>
                <a:extLst>
                  <a:ext uri="{0D108BD9-81ED-4DB2-BD59-A6C34878D82A}">
                    <a16:rowId xmlns:a16="http://schemas.microsoft.com/office/drawing/2014/main" val="2629087930"/>
                  </a:ext>
                </a:extLst>
              </a:tr>
            </a:tbl>
          </a:graphicData>
        </a:graphic>
      </p:graphicFrame>
    </p:spTree>
    <p:extLst>
      <p:ext uri="{BB962C8B-B14F-4D97-AF65-F5344CB8AC3E}">
        <p14:creationId xmlns:p14="http://schemas.microsoft.com/office/powerpoint/2010/main" val="2594703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 CHẨN ĐOÁN XÁC ĐỊNH:</a:t>
            </a:r>
            <a:endParaRPr lang="vi-VN" altLang="vi-VN" sz="3200"/>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pic>
        <p:nvPicPr>
          <p:cNvPr id="2054" name="Picture 6" descr="Tokyo Guidelines for assessment | Download Table">
            <a:extLst>
              <a:ext uri="{FF2B5EF4-FFF2-40B4-BE49-F238E27FC236}">
                <a16:creationId xmlns:a16="http://schemas.microsoft.com/office/drawing/2014/main" id="{55951BB7-A241-B99A-B319-EB3790B7C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11" y="1613333"/>
            <a:ext cx="7491577" cy="363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23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 CHẨN ĐOÁN XÁC ĐỊNH:</a:t>
            </a:r>
            <a:endParaRPr lang="vi-VN" altLang="vi-VN" sz="3200"/>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pic>
        <p:nvPicPr>
          <p:cNvPr id="1026" name="Picture 2" descr="Tokyo guidelines for grading the severity of acute cholecystitis, TG18. |  Download Scientific Diagram">
            <a:extLst>
              <a:ext uri="{FF2B5EF4-FFF2-40B4-BE49-F238E27FC236}">
                <a16:creationId xmlns:a16="http://schemas.microsoft.com/office/drawing/2014/main" id="{74827194-F9E0-B04A-AB05-9A48BE4CF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37" y="1543713"/>
            <a:ext cx="7172224" cy="43369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649A31-3437-4734-13E3-09F4C63FAE19}"/>
              </a:ext>
            </a:extLst>
          </p:cNvPr>
          <p:cNvSpPr/>
          <p:nvPr/>
        </p:nvSpPr>
        <p:spPr bwMode="auto">
          <a:xfrm>
            <a:off x="2442081" y="3316799"/>
            <a:ext cx="5170328" cy="62202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4786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 HÀNH CHÍNH:</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4524315"/>
          </a:xfrm>
          <a:prstGeom prst="rect">
            <a:avLst/>
          </a:prstGeom>
        </p:spPr>
        <p:txBody>
          <a:bodyPr wrap="square" lIns="91440" tIns="45720" rIns="91440" bIns="45720" anchor="t">
            <a:spAutoFit/>
          </a:bodyPr>
          <a:lstStyle/>
          <a:p>
            <a:pPr marL="514350" indent="-514350">
              <a:lnSpc>
                <a:spcPct val="150000"/>
              </a:lnSpc>
              <a:buFont typeface="+mj-lt"/>
              <a:buAutoNum type="arabicPeriod"/>
            </a:pPr>
            <a:r>
              <a:rPr lang="en-US" sz="2400" dirty="0" err="1">
                <a:solidFill>
                  <a:srgbClr val="11078F"/>
                </a:solidFill>
                <a:latin typeface="+mj-lt"/>
                <a:ea typeface="MS PGothic"/>
              </a:rPr>
              <a:t>Họ</a:t>
            </a:r>
            <a:r>
              <a:rPr lang="en-US" sz="2400" dirty="0">
                <a:solidFill>
                  <a:srgbClr val="11078F"/>
                </a:solidFill>
                <a:latin typeface="+mj-lt"/>
                <a:ea typeface="MS PGothic"/>
              </a:rPr>
              <a:t> </a:t>
            </a:r>
            <a:r>
              <a:rPr lang="en-US" sz="2400" dirty="0" err="1">
                <a:solidFill>
                  <a:srgbClr val="11078F"/>
                </a:solidFill>
                <a:latin typeface="+mj-lt"/>
                <a:ea typeface="MS PGothic"/>
              </a:rPr>
              <a:t>và</a:t>
            </a:r>
            <a:r>
              <a:rPr lang="en-US" sz="2400" dirty="0">
                <a:solidFill>
                  <a:srgbClr val="11078F"/>
                </a:solidFill>
                <a:latin typeface="+mj-lt"/>
                <a:ea typeface="MS PGothic"/>
              </a:rPr>
              <a:t> </a:t>
            </a:r>
            <a:r>
              <a:rPr lang="en-US" sz="2400" dirty="0" err="1">
                <a:solidFill>
                  <a:srgbClr val="11078F"/>
                </a:solidFill>
                <a:latin typeface="+mj-lt"/>
                <a:ea typeface="MS PGothic"/>
              </a:rPr>
              <a:t>tên</a:t>
            </a:r>
            <a:r>
              <a:rPr lang="en-US" sz="2400" dirty="0">
                <a:solidFill>
                  <a:srgbClr val="11078F"/>
                </a:solidFill>
                <a:latin typeface="+mj-lt"/>
                <a:ea typeface="MS PGothic"/>
              </a:rPr>
              <a:t>: </a:t>
            </a:r>
            <a:r>
              <a:rPr lang="en-GB" sz="2400" dirty="0" err="1" smtClean="0">
                <a:solidFill>
                  <a:srgbClr val="11078F"/>
                </a:solidFill>
                <a:latin typeface="+mj-lt"/>
                <a:ea typeface="MS PGothic"/>
              </a:rPr>
              <a:t>Kha</a:t>
            </a:r>
            <a:r>
              <a:rPr lang="en-GB" sz="2400" dirty="0" smtClean="0">
                <a:solidFill>
                  <a:srgbClr val="11078F"/>
                </a:solidFill>
                <a:latin typeface="+mj-lt"/>
                <a:ea typeface="MS PGothic"/>
              </a:rPr>
              <a:t> </a:t>
            </a:r>
            <a:r>
              <a:rPr lang="en-GB" sz="2400" dirty="0" err="1" smtClean="0">
                <a:solidFill>
                  <a:srgbClr val="11078F"/>
                </a:solidFill>
                <a:latin typeface="+mj-lt"/>
                <a:ea typeface="MS PGothic"/>
              </a:rPr>
              <a:t>Văn</a:t>
            </a:r>
            <a:r>
              <a:rPr lang="en-GB" sz="2400" dirty="0" smtClean="0">
                <a:solidFill>
                  <a:srgbClr val="11078F"/>
                </a:solidFill>
                <a:latin typeface="+mj-lt"/>
                <a:ea typeface="MS PGothic"/>
              </a:rPr>
              <a:t> </a:t>
            </a:r>
            <a:r>
              <a:rPr lang="en-GB" sz="2400" dirty="0">
                <a:solidFill>
                  <a:srgbClr val="11078F"/>
                </a:solidFill>
                <a:latin typeface="+mj-lt"/>
                <a:ea typeface="MS PGothic"/>
              </a:rPr>
              <a:t>V</a:t>
            </a:r>
            <a:r>
              <a:rPr lang="en-GB" sz="2400" dirty="0" smtClean="0">
                <a:solidFill>
                  <a:srgbClr val="11078F"/>
                </a:solidFill>
                <a:latin typeface="+mj-lt"/>
                <a:ea typeface="MS PGothic"/>
              </a:rPr>
              <a:t>. </a:t>
            </a:r>
            <a:r>
              <a:rPr lang="en-GB" sz="2400" dirty="0" smtClean="0">
                <a:solidFill>
                  <a:srgbClr val="11078F"/>
                </a:solidFill>
                <a:latin typeface="+mj-lt"/>
                <a:ea typeface="MS PGothic"/>
              </a:rPr>
              <a:t>- </a:t>
            </a:r>
            <a:r>
              <a:rPr lang="en-GB" sz="2400" dirty="0">
                <a:solidFill>
                  <a:srgbClr val="11078F"/>
                </a:solidFill>
                <a:latin typeface="+mj-lt"/>
                <a:ea typeface="MS PGothic"/>
              </a:rPr>
              <a:t> </a:t>
            </a:r>
            <a:r>
              <a:rPr lang="en-GB" sz="2400" dirty="0" err="1">
                <a:solidFill>
                  <a:srgbClr val="11078F"/>
                </a:solidFill>
                <a:latin typeface="+mj-lt"/>
                <a:ea typeface="MS PGothic"/>
              </a:rPr>
              <a:t>Mã</a:t>
            </a:r>
            <a:r>
              <a:rPr lang="en-GB" sz="2400" dirty="0">
                <a:solidFill>
                  <a:srgbClr val="11078F"/>
                </a:solidFill>
                <a:latin typeface="+mj-lt"/>
                <a:ea typeface="MS PGothic"/>
              </a:rPr>
              <a:t> BN: </a:t>
            </a:r>
            <a:r>
              <a:rPr lang="en-GB" sz="2400" dirty="0" smtClean="0">
                <a:solidFill>
                  <a:srgbClr val="11078F"/>
                </a:solidFill>
                <a:latin typeface="+mj-lt"/>
                <a:ea typeface="MS PGothic"/>
              </a:rPr>
              <a:t>N23-0050466</a:t>
            </a:r>
            <a:endParaRPr lang="vi-VN" sz="2400" dirty="0">
              <a:solidFill>
                <a:srgbClr val="11078F"/>
              </a:solidFill>
              <a:latin typeface="+mj-lt"/>
            </a:endParaRPr>
          </a:p>
          <a:p>
            <a:pPr marL="514350" indent="-514350">
              <a:lnSpc>
                <a:spcPct val="150000"/>
              </a:lnSpc>
              <a:buFont typeface="+mj-lt"/>
              <a:buAutoNum type="arabicPeriod"/>
            </a:pPr>
            <a:r>
              <a:rPr lang="en-US" sz="2400" dirty="0" err="1">
                <a:solidFill>
                  <a:srgbClr val="11078F"/>
                </a:solidFill>
                <a:latin typeface="+mj-lt"/>
              </a:rPr>
              <a:t>Giới</a:t>
            </a:r>
            <a:r>
              <a:rPr lang="en-US" sz="2400" dirty="0">
                <a:solidFill>
                  <a:srgbClr val="11078F"/>
                </a:solidFill>
                <a:latin typeface="+mj-lt"/>
              </a:rPr>
              <a:t> </a:t>
            </a:r>
            <a:r>
              <a:rPr lang="en-US" sz="2400" dirty="0" err="1">
                <a:solidFill>
                  <a:srgbClr val="11078F"/>
                </a:solidFill>
                <a:latin typeface="+mj-lt"/>
              </a:rPr>
              <a:t>tính</a:t>
            </a:r>
            <a:r>
              <a:rPr lang="en-US" sz="2400" dirty="0">
                <a:solidFill>
                  <a:srgbClr val="11078F"/>
                </a:solidFill>
                <a:latin typeface="+mj-lt"/>
              </a:rPr>
              <a:t>: </a:t>
            </a:r>
            <a:r>
              <a:rPr lang="en-GB" sz="2400" dirty="0" smtClean="0">
                <a:solidFill>
                  <a:srgbClr val="11078F"/>
                </a:solidFill>
                <a:latin typeface="+mj-lt"/>
              </a:rPr>
              <a:t>Nam</a:t>
            </a:r>
            <a:endParaRPr lang="en-US" sz="2400" dirty="0">
              <a:solidFill>
                <a:srgbClr val="11078F"/>
              </a:solidFill>
              <a:latin typeface="+mj-lt"/>
            </a:endParaRPr>
          </a:p>
          <a:p>
            <a:pPr marL="514350" indent="-514350">
              <a:lnSpc>
                <a:spcPct val="150000"/>
              </a:lnSpc>
              <a:buFont typeface="+mj-lt"/>
              <a:buAutoNum type="arabicPeriod"/>
            </a:pPr>
            <a:r>
              <a:rPr lang="en-US" sz="2400" dirty="0" err="1">
                <a:solidFill>
                  <a:srgbClr val="11078F"/>
                </a:solidFill>
                <a:latin typeface="+mj-lt"/>
              </a:rPr>
              <a:t>Năm</a:t>
            </a:r>
            <a:r>
              <a:rPr lang="en-US" sz="2400" dirty="0">
                <a:solidFill>
                  <a:srgbClr val="11078F"/>
                </a:solidFill>
                <a:latin typeface="+mj-lt"/>
              </a:rPr>
              <a:t> </a:t>
            </a:r>
            <a:r>
              <a:rPr lang="en-US" sz="2400" dirty="0" err="1">
                <a:solidFill>
                  <a:srgbClr val="11078F"/>
                </a:solidFill>
                <a:latin typeface="+mj-lt"/>
              </a:rPr>
              <a:t>sinh</a:t>
            </a:r>
            <a:r>
              <a:rPr lang="en-US" sz="2400" dirty="0">
                <a:solidFill>
                  <a:srgbClr val="11078F"/>
                </a:solidFill>
                <a:latin typeface="+mj-lt"/>
              </a:rPr>
              <a:t>: </a:t>
            </a:r>
            <a:r>
              <a:rPr lang="en-US" sz="2400" dirty="0" smtClean="0">
                <a:solidFill>
                  <a:srgbClr val="11078F"/>
                </a:solidFill>
                <a:latin typeface="+mj-lt"/>
              </a:rPr>
              <a:t>1952</a:t>
            </a:r>
            <a:r>
              <a:rPr lang="vi-VN" sz="2400" dirty="0">
                <a:solidFill>
                  <a:srgbClr val="11078F"/>
                </a:solidFill>
                <a:latin typeface="+mj-lt"/>
              </a:rPr>
              <a:t> </a:t>
            </a:r>
            <a:r>
              <a:rPr lang="vi-VN" sz="2400" dirty="0" smtClean="0">
                <a:solidFill>
                  <a:srgbClr val="11078F"/>
                </a:solidFill>
                <a:latin typeface="+mj-lt"/>
              </a:rPr>
              <a:t>(</a:t>
            </a:r>
            <a:r>
              <a:rPr lang="en-US" sz="2400" dirty="0" smtClean="0">
                <a:solidFill>
                  <a:srgbClr val="11078F"/>
                </a:solidFill>
                <a:latin typeface="+mj-lt"/>
              </a:rPr>
              <a:t>71</a:t>
            </a:r>
            <a:r>
              <a:rPr lang="vi-VN" sz="2400" dirty="0" smtClean="0">
                <a:solidFill>
                  <a:srgbClr val="11078F"/>
                </a:solidFill>
                <a:latin typeface="+mj-lt"/>
              </a:rPr>
              <a:t> </a:t>
            </a:r>
            <a:r>
              <a:rPr lang="vi-VN" sz="2400" dirty="0">
                <a:solidFill>
                  <a:srgbClr val="11078F"/>
                </a:solidFill>
                <a:latin typeface="+mj-lt"/>
              </a:rPr>
              <a:t>tuổi)</a:t>
            </a:r>
            <a:r>
              <a:rPr lang="en-US" sz="2400" dirty="0">
                <a:solidFill>
                  <a:srgbClr val="11078F"/>
                </a:solidFill>
                <a:latin typeface="+mj-lt"/>
              </a:rPr>
              <a:t>​</a:t>
            </a:r>
          </a:p>
          <a:p>
            <a:pPr marL="514350" indent="-514350">
              <a:lnSpc>
                <a:spcPct val="150000"/>
              </a:lnSpc>
              <a:buFont typeface="+mj-lt"/>
              <a:buAutoNum type="arabicPeriod"/>
            </a:pPr>
            <a:r>
              <a:rPr lang="en-US" sz="2400" dirty="0" err="1">
                <a:solidFill>
                  <a:srgbClr val="11078F"/>
                </a:solidFill>
                <a:latin typeface="+mj-lt"/>
                <a:ea typeface="MS PGothic"/>
              </a:rPr>
              <a:t>Địa</a:t>
            </a:r>
            <a:r>
              <a:rPr lang="en-US" sz="2400" dirty="0">
                <a:solidFill>
                  <a:srgbClr val="11078F"/>
                </a:solidFill>
                <a:latin typeface="+mj-lt"/>
                <a:ea typeface="MS PGothic"/>
              </a:rPr>
              <a:t> </a:t>
            </a:r>
            <a:r>
              <a:rPr lang="en-US" sz="2400" dirty="0" err="1">
                <a:solidFill>
                  <a:srgbClr val="11078F"/>
                </a:solidFill>
                <a:latin typeface="+mj-lt"/>
                <a:ea typeface="MS PGothic"/>
              </a:rPr>
              <a:t>chỉ</a:t>
            </a:r>
            <a:r>
              <a:rPr lang="en-US" sz="2400" dirty="0">
                <a:solidFill>
                  <a:srgbClr val="11078F"/>
                </a:solidFill>
                <a:latin typeface="+mj-lt"/>
                <a:ea typeface="MS PGothic"/>
              </a:rPr>
              <a:t>: </a:t>
            </a:r>
            <a:r>
              <a:rPr lang="en-US" sz="2400" dirty="0" smtClean="0">
                <a:solidFill>
                  <a:srgbClr val="11078F"/>
                </a:solidFill>
                <a:latin typeface="+mj-lt"/>
                <a:ea typeface="MS PGothic"/>
              </a:rPr>
              <a:t>P.</a:t>
            </a:r>
            <a:r>
              <a:rPr lang="en-US" sz="2400" dirty="0" smtClean="0">
                <a:solidFill>
                  <a:srgbClr val="11078F"/>
                </a:solidFill>
                <a:latin typeface="+mj-lt"/>
                <a:ea typeface="MS PGothic"/>
              </a:rPr>
              <a:t>6</a:t>
            </a:r>
            <a:r>
              <a:rPr lang="en-US" sz="2400" dirty="0" smtClean="0">
                <a:solidFill>
                  <a:srgbClr val="11078F"/>
                </a:solidFill>
                <a:latin typeface="+mj-lt"/>
                <a:ea typeface="MS PGothic"/>
              </a:rPr>
              <a:t>, Q.6, </a:t>
            </a:r>
            <a:r>
              <a:rPr lang="en-US" sz="2400" dirty="0" smtClean="0">
                <a:solidFill>
                  <a:srgbClr val="11078F"/>
                </a:solidFill>
                <a:latin typeface="+mj-lt"/>
                <a:ea typeface="MS PGothic"/>
              </a:rPr>
              <a:t>TP.HCM</a:t>
            </a:r>
            <a:endParaRPr lang="en-US" sz="2400" dirty="0">
              <a:solidFill>
                <a:srgbClr val="11078F"/>
              </a:solidFill>
              <a:latin typeface="+mj-lt"/>
              <a:ea typeface="MS PGothic"/>
              <a:cs typeface="Arial"/>
            </a:endParaRPr>
          </a:p>
          <a:p>
            <a:pPr marL="514350" indent="-514350">
              <a:lnSpc>
                <a:spcPct val="150000"/>
              </a:lnSpc>
              <a:buFont typeface="+mj-lt"/>
              <a:buAutoNum type="arabicPeriod"/>
            </a:pPr>
            <a:r>
              <a:rPr lang="en-US" sz="2400" dirty="0" err="1">
                <a:solidFill>
                  <a:srgbClr val="11078F"/>
                </a:solidFill>
                <a:latin typeface="+mj-lt"/>
                <a:ea typeface="MS PGothic"/>
              </a:rPr>
              <a:t>Nghề</a:t>
            </a:r>
            <a:r>
              <a:rPr lang="en-US" sz="2400" dirty="0">
                <a:solidFill>
                  <a:srgbClr val="11078F"/>
                </a:solidFill>
                <a:latin typeface="+mj-lt"/>
                <a:ea typeface="MS PGothic"/>
              </a:rPr>
              <a:t> </a:t>
            </a:r>
            <a:r>
              <a:rPr lang="en-US" sz="2400" dirty="0" err="1">
                <a:solidFill>
                  <a:srgbClr val="11078F"/>
                </a:solidFill>
                <a:latin typeface="+mj-lt"/>
                <a:ea typeface="MS PGothic"/>
              </a:rPr>
              <a:t>nghiệp</a:t>
            </a:r>
            <a:r>
              <a:rPr lang="en-US" sz="2400" dirty="0">
                <a:solidFill>
                  <a:srgbClr val="11078F"/>
                </a:solidFill>
                <a:latin typeface="+mj-lt"/>
                <a:ea typeface="MS PGothic"/>
              </a:rPr>
              <a:t>: </a:t>
            </a:r>
            <a:r>
              <a:rPr lang="en-US" sz="2400" dirty="0" err="1" smtClean="0">
                <a:solidFill>
                  <a:srgbClr val="11078F"/>
                </a:solidFill>
                <a:latin typeface="+mj-lt"/>
                <a:ea typeface="MS PGothic"/>
              </a:rPr>
              <a:t>sản</a:t>
            </a:r>
            <a:r>
              <a:rPr lang="en-US" sz="2400" dirty="0" smtClean="0">
                <a:solidFill>
                  <a:srgbClr val="11078F"/>
                </a:solidFill>
                <a:latin typeface="+mj-lt"/>
                <a:ea typeface="MS PGothic"/>
              </a:rPr>
              <a:t> </a:t>
            </a:r>
            <a:r>
              <a:rPr lang="en-US" sz="2400" dirty="0" err="1" smtClean="0">
                <a:solidFill>
                  <a:srgbClr val="11078F"/>
                </a:solidFill>
                <a:latin typeface="+mj-lt"/>
                <a:ea typeface="MS PGothic"/>
              </a:rPr>
              <a:t>xuất</a:t>
            </a:r>
            <a:r>
              <a:rPr lang="en-US" sz="2400" dirty="0" smtClean="0">
                <a:solidFill>
                  <a:srgbClr val="11078F"/>
                </a:solidFill>
                <a:latin typeface="+mj-lt"/>
                <a:ea typeface="MS PGothic"/>
              </a:rPr>
              <a:t> </a:t>
            </a:r>
            <a:r>
              <a:rPr lang="en-US" sz="2400" dirty="0" err="1" smtClean="0">
                <a:solidFill>
                  <a:srgbClr val="11078F"/>
                </a:solidFill>
                <a:latin typeface="+mj-lt"/>
                <a:ea typeface="MS PGothic"/>
              </a:rPr>
              <a:t>cà</a:t>
            </a:r>
            <a:r>
              <a:rPr lang="en-US" sz="2400" dirty="0" smtClean="0">
                <a:solidFill>
                  <a:srgbClr val="11078F"/>
                </a:solidFill>
                <a:latin typeface="+mj-lt"/>
                <a:ea typeface="MS PGothic"/>
              </a:rPr>
              <a:t> </a:t>
            </a:r>
            <a:r>
              <a:rPr lang="en-US" sz="2400" dirty="0" err="1" smtClean="0">
                <a:solidFill>
                  <a:srgbClr val="11078F"/>
                </a:solidFill>
                <a:latin typeface="+mj-lt"/>
                <a:ea typeface="MS PGothic"/>
              </a:rPr>
              <a:t>phê</a:t>
            </a:r>
            <a:endParaRPr lang="en-US" sz="2400" dirty="0">
              <a:solidFill>
                <a:srgbClr val="11078F"/>
              </a:solidFill>
              <a:latin typeface="+mj-lt"/>
              <a:cs typeface="Arial"/>
            </a:endParaRPr>
          </a:p>
          <a:p>
            <a:pPr marL="514350" indent="-514350">
              <a:lnSpc>
                <a:spcPct val="150000"/>
              </a:lnSpc>
              <a:buFont typeface="+mj-lt"/>
              <a:buAutoNum type="arabicPeriod"/>
            </a:pPr>
            <a:r>
              <a:rPr lang="en-US" sz="2400" dirty="0" err="1">
                <a:solidFill>
                  <a:srgbClr val="11078F"/>
                </a:solidFill>
                <a:latin typeface="+mj-lt"/>
              </a:rPr>
              <a:t>Ngày</a:t>
            </a:r>
            <a:r>
              <a:rPr lang="en-US" sz="2400" dirty="0">
                <a:solidFill>
                  <a:srgbClr val="11078F"/>
                </a:solidFill>
                <a:latin typeface="+mj-lt"/>
              </a:rPr>
              <a:t> </a:t>
            </a:r>
            <a:r>
              <a:rPr lang="en-US" sz="2400" dirty="0" err="1">
                <a:solidFill>
                  <a:srgbClr val="11078F"/>
                </a:solidFill>
                <a:latin typeface="+mj-lt"/>
              </a:rPr>
              <a:t>nhập</a:t>
            </a:r>
            <a:r>
              <a:rPr lang="en-US" sz="2400" dirty="0">
                <a:solidFill>
                  <a:srgbClr val="11078F"/>
                </a:solidFill>
                <a:latin typeface="+mj-lt"/>
              </a:rPr>
              <a:t> </a:t>
            </a:r>
            <a:r>
              <a:rPr lang="en-US" sz="2400" dirty="0" err="1">
                <a:solidFill>
                  <a:srgbClr val="11078F"/>
                </a:solidFill>
                <a:latin typeface="+mj-lt"/>
              </a:rPr>
              <a:t>viện</a:t>
            </a:r>
            <a:r>
              <a:rPr lang="en-US" sz="2400" dirty="0">
                <a:solidFill>
                  <a:srgbClr val="11078F"/>
                </a:solidFill>
                <a:latin typeface="+mj-lt"/>
              </a:rPr>
              <a:t>:</a:t>
            </a:r>
            <a:r>
              <a:rPr lang="vi-VN" sz="2400" dirty="0">
                <a:solidFill>
                  <a:srgbClr val="11078F"/>
                </a:solidFill>
                <a:latin typeface="+mj-lt"/>
              </a:rPr>
              <a:t> </a:t>
            </a:r>
            <a:r>
              <a:rPr lang="en-US" sz="2400" dirty="0" smtClean="0">
                <a:solidFill>
                  <a:srgbClr val="11078F"/>
                </a:solidFill>
                <a:latin typeface="+mj-lt"/>
              </a:rPr>
              <a:t>15</a:t>
            </a:r>
            <a:r>
              <a:rPr lang="vi-VN" sz="2400" dirty="0" smtClean="0">
                <a:solidFill>
                  <a:srgbClr val="11078F"/>
                </a:solidFill>
                <a:latin typeface="+mj-lt"/>
              </a:rPr>
              <a:t>h</a:t>
            </a:r>
            <a:r>
              <a:rPr lang="en-US" sz="2400" dirty="0" smtClean="0">
                <a:solidFill>
                  <a:srgbClr val="11078F"/>
                </a:solidFill>
                <a:latin typeface="+mj-lt"/>
              </a:rPr>
              <a:t>26</a:t>
            </a:r>
            <a:r>
              <a:rPr lang="vi-VN" sz="2400" dirty="0" smtClean="0">
                <a:solidFill>
                  <a:srgbClr val="11078F"/>
                </a:solidFill>
                <a:latin typeface="+mj-lt"/>
              </a:rPr>
              <a:t> </a:t>
            </a:r>
            <a:r>
              <a:rPr lang="vi-VN" sz="2400" dirty="0">
                <a:solidFill>
                  <a:srgbClr val="11078F"/>
                </a:solidFill>
                <a:latin typeface="+mj-lt"/>
              </a:rPr>
              <a:t>ngày </a:t>
            </a:r>
            <a:r>
              <a:rPr lang="en-US" sz="2400" dirty="0" smtClean="0">
                <a:solidFill>
                  <a:srgbClr val="11078F"/>
                </a:solidFill>
                <a:latin typeface="+mj-lt"/>
              </a:rPr>
              <a:t>02</a:t>
            </a:r>
            <a:r>
              <a:rPr lang="vi-VN" sz="2400" dirty="0" smtClean="0">
                <a:solidFill>
                  <a:srgbClr val="11078F"/>
                </a:solidFill>
                <a:latin typeface="+mj-lt"/>
              </a:rPr>
              <a:t>/0</a:t>
            </a:r>
            <a:r>
              <a:rPr lang="en-US" sz="2400" dirty="0" smtClean="0">
                <a:solidFill>
                  <a:srgbClr val="11078F"/>
                </a:solidFill>
                <a:latin typeface="+mj-lt"/>
              </a:rPr>
              <a:t>3</a:t>
            </a:r>
            <a:r>
              <a:rPr lang="vi-VN" sz="2400" dirty="0" smtClean="0">
                <a:solidFill>
                  <a:srgbClr val="11078F"/>
                </a:solidFill>
                <a:latin typeface="+mj-lt"/>
              </a:rPr>
              <a:t>/2023 </a:t>
            </a:r>
            <a:r>
              <a:rPr lang="en-GB" sz="2400" dirty="0" err="1">
                <a:solidFill>
                  <a:srgbClr val="11078F"/>
                </a:solidFill>
                <a:latin typeface="+mj-lt"/>
              </a:rPr>
              <a:t>khoa</a:t>
            </a:r>
            <a:r>
              <a:rPr lang="en-GB" sz="2400" dirty="0">
                <a:solidFill>
                  <a:srgbClr val="11078F"/>
                </a:solidFill>
                <a:latin typeface="+mj-lt"/>
              </a:rPr>
              <a:t> </a:t>
            </a:r>
            <a:r>
              <a:rPr lang="en-GB" sz="2400" dirty="0" err="1" smtClean="0">
                <a:solidFill>
                  <a:srgbClr val="11078F"/>
                </a:solidFill>
                <a:latin typeface="+mj-lt"/>
              </a:rPr>
              <a:t>Ngoại</a:t>
            </a:r>
            <a:r>
              <a:rPr lang="en-GB" sz="2400" dirty="0" smtClean="0">
                <a:solidFill>
                  <a:srgbClr val="11078F"/>
                </a:solidFill>
                <a:latin typeface="+mj-lt"/>
              </a:rPr>
              <a:t> </a:t>
            </a:r>
            <a:r>
              <a:rPr lang="en-GB" sz="2400" dirty="0" err="1" smtClean="0">
                <a:solidFill>
                  <a:srgbClr val="11078F"/>
                </a:solidFill>
                <a:latin typeface="+mj-lt"/>
              </a:rPr>
              <a:t>Gan</a:t>
            </a:r>
            <a:r>
              <a:rPr lang="en-GB" sz="2400" dirty="0" smtClean="0">
                <a:solidFill>
                  <a:srgbClr val="11078F"/>
                </a:solidFill>
                <a:latin typeface="+mj-lt"/>
              </a:rPr>
              <a:t> </a:t>
            </a:r>
            <a:r>
              <a:rPr lang="en-GB" sz="2400" dirty="0" err="1" smtClean="0">
                <a:solidFill>
                  <a:srgbClr val="11078F"/>
                </a:solidFill>
                <a:latin typeface="+mj-lt"/>
              </a:rPr>
              <a:t>Mật</a:t>
            </a:r>
            <a:r>
              <a:rPr lang="en-GB" sz="2400" dirty="0" smtClean="0">
                <a:solidFill>
                  <a:srgbClr val="11078F"/>
                </a:solidFill>
                <a:latin typeface="+mj-lt"/>
              </a:rPr>
              <a:t> </a:t>
            </a:r>
            <a:r>
              <a:rPr lang="en-GB" sz="2400" dirty="0" err="1" smtClean="0">
                <a:solidFill>
                  <a:srgbClr val="11078F"/>
                </a:solidFill>
                <a:latin typeface="+mj-lt"/>
              </a:rPr>
              <a:t>Tụy</a:t>
            </a:r>
            <a:r>
              <a:rPr lang="en-GB" sz="2400" dirty="0" smtClean="0">
                <a:solidFill>
                  <a:srgbClr val="11078F"/>
                </a:solidFill>
                <a:latin typeface="+mj-lt"/>
              </a:rPr>
              <a:t> </a:t>
            </a:r>
            <a:r>
              <a:rPr lang="en-GB" sz="2400" dirty="0" smtClean="0">
                <a:solidFill>
                  <a:srgbClr val="11078F"/>
                </a:solidFill>
                <a:latin typeface="+mj-lt"/>
              </a:rPr>
              <a:t>- </a:t>
            </a:r>
            <a:r>
              <a:rPr lang="en-GB" sz="2400" dirty="0">
                <a:solidFill>
                  <a:srgbClr val="11078F"/>
                </a:solidFill>
                <a:latin typeface="+mj-lt"/>
              </a:rPr>
              <a:t>BV Đ</a:t>
            </a:r>
            <a:r>
              <a:rPr lang="en-GB" sz="2400" dirty="0" smtClean="0">
                <a:solidFill>
                  <a:srgbClr val="11078F"/>
                </a:solidFill>
                <a:latin typeface="+mj-lt"/>
              </a:rPr>
              <a:t>HYD TP.HCM</a:t>
            </a:r>
            <a:r>
              <a:rPr lang="en-GB" sz="2400" dirty="0">
                <a:solidFill>
                  <a:srgbClr val="11078F"/>
                </a:solidFill>
                <a:latin typeface="+mj-lt"/>
              </a:rPr>
              <a:t>.</a:t>
            </a:r>
            <a:endParaRPr lang="en-US" sz="2400" dirty="0">
              <a:solidFill>
                <a:srgbClr val="11078F"/>
              </a:solidFill>
              <a:latin typeface="+mj-lt"/>
            </a:endParaRPr>
          </a:p>
          <a:p>
            <a:pPr marL="514350" indent="-514350">
              <a:lnSpc>
                <a:spcPct val="150000"/>
              </a:lnSpc>
              <a:buFontTx/>
              <a:buAutoNum type="arabicPeriod"/>
              <a:defRPr/>
            </a:pPr>
            <a:endParaRPr lang="vi-VN" sz="2400" dirty="0">
              <a:solidFill>
                <a:srgbClr val="11078F"/>
              </a:solidFill>
              <a:latin typeface="+mj-lt"/>
            </a:endParaRPr>
          </a:p>
        </p:txBody>
      </p:sp>
    </p:spTree>
    <p:extLst>
      <p:ext uri="{BB962C8B-B14F-4D97-AF65-F5344CB8AC3E}">
        <p14:creationId xmlns:p14="http://schemas.microsoft.com/office/powerpoint/2010/main" val="178816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 CHẨN ĐOÁN XÁC ĐỊNH:</a:t>
            </a:r>
            <a:endParaRPr lang="vi-VN" altLang="vi-VN" sz="3200"/>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sp>
        <p:nvSpPr>
          <p:cNvPr id="4" name="TextBox 3">
            <a:extLst>
              <a:ext uri="{FF2B5EF4-FFF2-40B4-BE49-F238E27FC236}">
                <a16:creationId xmlns:a16="http://schemas.microsoft.com/office/drawing/2014/main" id="{A3862235-B71C-ECD8-6725-F35EDFCEE359}"/>
              </a:ext>
            </a:extLst>
          </p:cNvPr>
          <p:cNvSpPr txBox="1"/>
          <p:nvPr/>
        </p:nvSpPr>
        <p:spPr>
          <a:xfrm>
            <a:off x="418512" y="1834033"/>
            <a:ext cx="8306976" cy="1131848"/>
          </a:xfrm>
          <a:prstGeom prst="rect">
            <a:avLst/>
          </a:prstGeom>
          <a:noFill/>
        </p:spPr>
        <p:txBody>
          <a:bodyPr wrap="square" lIns="91440" tIns="45720" rIns="91440" bIns="45720" anchor="t">
            <a:spAutoFit/>
          </a:bodyPr>
          <a:lstStyle/>
          <a:p>
            <a:pPr>
              <a:lnSpc>
                <a:spcPct val="150000"/>
              </a:lnSpc>
            </a:pPr>
            <a:r>
              <a:rPr lang="en-US" sz="2400" b="1" err="1">
                <a:solidFill>
                  <a:srgbClr val="11078F"/>
                </a:solidFill>
                <a:latin typeface="Arial"/>
                <a:ea typeface="MS PGothic"/>
                <a:cs typeface="Arial"/>
              </a:rPr>
              <a:t>Viêm</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túi</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mật</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cấp</a:t>
            </a:r>
            <a:r>
              <a:rPr lang="en-US" sz="2400" b="1">
                <a:solidFill>
                  <a:srgbClr val="11078F"/>
                </a:solidFill>
                <a:latin typeface="Arial"/>
                <a:ea typeface="MS PGothic"/>
                <a:cs typeface="Arial"/>
              </a:rPr>
              <a:t> grad 2 </a:t>
            </a:r>
            <a:r>
              <a:rPr lang="en-US" sz="2400" b="1" err="1">
                <a:solidFill>
                  <a:srgbClr val="11078F"/>
                </a:solidFill>
                <a:latin typeface="Arial"/>
                <a:ea typeface="MS PGothic"/>
                <a:cs typeface="Arial"/>
              </a:rPr>
              <a:t>theo</a:t>
            </a:r>
            <a:r>
              <a:rPr lang="en-US" sz="2400" b="1">
                <a:solidFill>
                  <a:srgbClr val="11078F"/>
                </a:solidFill>
                <a:latin typeface="Arial"/>
                <a:ea typeface="MS PGothic"/>
                <a:cs typeface="Arial"/>
              </a:rPr>
              <a:t> TOKYO GUIDELINES 2018 do </a:t>
            </a:r>
            <a:r>
              <a:rPr lang="en-US" sz="2400" b="1" err="1">
                <a:solidFill>
                  <a:srgbClr val="11078F"/>
                </a:solidFill>
                <a:latin typeface="Arial"/>
                <a:ea typeface="MS PGothic"/>
                <a:cs typeface="Arial"/>
              </a:rPr>
              <a:t>sỏi</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túi</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mật</a:t>
            </a:r>
            <a:r>
              <a:rPr lang="en-US" sz="2400" b="1">
                <a:solidFill>
                  <a:srgbClr val="11078F"/>
                </a:solidFill>
                <a:latin typeface="Arial"/>
                <a:ea typeface="MS PGothic"/>
                <a:cs typeface="Arial"/>
              </a:rPr>
              <a:t>/ THA</a:t>
            </a:r>
            <a:endParaRPr lang="en-US" sz="2400" b="1">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68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XIII. ĐIỀU TRỊ</a:t>
            </a:r>
            <a:endParaRPr lang="vi-VN" altLang="vi-VN" sz="3200"/>
          </a:p>
        </p:txBody>
      </p:sp>
      <p:sp>
        <p:nvSpPr>
          <p:cNvPr id="3" name="TextBox 2">
            <a:extLst>
              <a:ext uri="{FF2B5EF4-FFF2-40B4-BE49-F238E27FC236}">
                <a16:creationId xmlns:a16="http://schemas.microsoft.com/office/drawing/2014/main" id="{1C0D99F6-C706-6B17-E817-AA85A0F87D73}"/>
              </a:ext>
            </a:extLst>
          </p:cNvPr>
          <p:cNvSpPr txBox="1"/>
          <p:nvPr/>
        </p:nvSpPr>
        <p:spPr>
          <a:xfrm>
            <a:off x="163193" y="1606050"/>
            <a:ext cx="3114806" cy="4317336"/>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1800" b="1" dirty="0">
                <a:solidFill>
                  <a:srgbClr val="11078F"/>
                </a:solidFill>
                <a:latin typeface="Arial"/>
                <a:ea typeface="MS PGothic"/>
                <a:cs typeface="Arial"/>
              </a:rPr>
              <a:t>BN </a:t>
            </a:r>
            <a:r>
              <a:rPr lang="en-US" sz="1800" b="1" dirty="0" err="1">
                <a:solidFill>
                  <a:srgbClr val="11078F"/>
                </a:solidFill>
                <a:latin typeface="Arial"/>
                <a:ea typeface="MS PGothic"/>
                <a:cs typeface="Arial"/>
              </a:rPr>
              <a:t>có</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viêm</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cấp</a:t>
            </a:r>
            <a:r>
              <a:rPr lang="en-US" sz="1800" b="1" dirty="0">
                <a:solidFill>
                  <a:srgbClr val="11078F"/>
                </a:solidFill>
                <a:latin typeface="Arial"/>
                <a:ea typeface="MS PGothic"/>
                <a:cs typeface="Arial"/>
              </a:rPr>
              <a:t> grad 2 </a:t>
            </a:r>
            <a:r>
              <a:rPr lang="en-US" sz="1800" b="1" dirty="0" err="1">
                <a:solidFill>
                  <a:srgbClr val="11078F"/>
                </a:solidFill>
                <a:latin typeface="Arial"/>
                <a:ea typeface="MS PGothic"/>
                <a:cs typeface="Arial"/>
              </a:rPr>
              <a:t>theo</a:t>
            </a:r>
            <a:r>
              <a:rPr lang="en-US" sz="1800" b="1" dirty="0">
                <a:solidFill>
                  <a:srgbClr val="11078F"/>
                </a:solidFill>
                <a:latin typeface="Arial"/>
                <a:ea typeface="MS PGothic"/>
                <a:cs typeface="Arial"/>
              </a:rPr>
              <a:t> TOKYO GUIDELINES 2018 do </a:t>
            </a:r>
            <a:r>
              <a:rPr lang="en-US" sz="1800" b="1" dirty="0" err="1">
                <a:solidFill>
                  <a:srgbClr val="11078F"/>
                </a:solidFill>
                <a:latin typeface="Arial"/>
                <a:ea typeface="MS PGothic"/>
                <a:cs typeface="Arial"/>
              </a:rPr>
              <a:t>sỏi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ASA 2 </a:t>
            </a:r>
            <a:r>
              <a:rPr lang="en-US" sz="1800" b="1" dirty="0" err="1">
                <a:solidFill>
                  <a:srgbClr val="11078F"/>
                </a:solidFill>
                <a:latin typeface="Arial"/>
                <a:ea typeface="MS PGothic"/>
                <a:cs typeface="Arial"/>
              </a:rPr>
              <a:t>điểm</a:t>
            </a:r>
            <a:r>
              <a:rPr lang="en-US" sz="1800" b="1" dirty="0">
                <a:solidFill>
                  <a:srgbClr val="11078F"/>
                </a:solidFill>
                <a:latin typeface="Arial"/>
                <a:ea typeface="MS PGothic"/>
                <a:cs typeface="Arial"/>
              </a:rPr>
              <a:t>, CCI 3 </a:t>
            </a:r>
            <a:r>
              <a:rPr lang="en-US" sz="1800" b="1" dirty="0" err="1">
                <a:solidFill>
                  <a:srgbClr val="11078F"/>
                </a:solidFill>
                <a:latin typeface="Arial"/>
                <a:ea typeface="MS PGothic"/>
                <a:cs typeface="Arial"/>
              </a:rPr>
              <a:t>điểm</a:t>
            </a:r>
            <a:r>
              <a:rPr lang="en-US" sz="1800" b="1" dirty="0">
                <a:solidFill>
                  <a:srgbClr val="11078F"/>
                </a:solidFill>
                <a:latin typeface="Arial"/>
                <a:ea typeface="MS PGothic"/>
                <a:cs typeface="Arial"/>
              </a:rPr>
              <a:t> (70 </a:t>
            </a:r>
            <a:r>
              <a:rPr lang="en-US" sz="1800" b="1" dirty="0" err="1">
                <a:solidFill>
                  <a:srgbClr val="11078F"/>
                </a:solidFill>
                <a:latin typeface="Arial"/>
                <a:ea typeface="MS PGothic"/>
                <a:cs typeface="Arial"/>
              </a:rPr>
              <a:t>tuổi</a:t>
            </a:r>
            <a:r>
              <a:rPr lang="en-US" sz="1800" b="1" dirty="0">
                <a:solidFill>
                  <a:srgbClr val="11078F"/>
                </a:solidFill>
                <a:latin typeface="Arial"/>
                <a:ea typeface="MS PGothic"/>
                <a:cs typeface="Arial"/>
              </a:rPr>
              <a:t>)</a:t>
            </a:r>
          </a:p>
          <a:p>
            <a:pPr>
              <a:lnSpc>
                <a:spcPct val="150000"/>
              </a:lnSpc>
            </a:pPr>
            <a:r>
              <a:rPr lang="en-US" sz="1800" b="1" dirty="0">
                <a:solidFill>
                  <a:srgbClr val="11078F"/>
                </a:solidFill>
                <a:latin typeface="Arial"/>
                <a:ea typeface="MS PGothic"/>
                <a:cs typeface="Arial"/>
              </a:rPr>
              <a:t>=&gt; </a:t>
            </a:r>
            <a:r>
              <a:rPr lang="en-US" sz="1800" b="1" dirty="0" err="1">
                <a:solidFill>
                  <a:srgbClr val="11078F"/>
                </a:solidFill>
                <a:latin typeface="Arial"/>
                <a:ea typeface="MS PGothic"/>
                <a:cs typeface="Arial"/>
              </a:rPr>
              <a:t>Điều</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trị</a:t>
            </a:r>
            <a:r>
              <a:rPr lang="en-US" sz="1800" b="1" dirty="0">
                <a:solidFill>
                  <a:srgbClr val="11078F"/>
                </a:solidFill>
                <a:latin typeface="Arial"/>
                <a:ea typeface="MS PGothic"/>
                <a:cs typeface="Arial"/>
              </a:rPr>
              <a:t>: </a:t>
            </a:r>
          </a:p>
          <a:p>
            <a:pPr marL="342900" indent="-342900">
              <a:lnSpc>
                <a:spcPct val="150000"/>
              </a:lnSpc>
              <a:buFont typeface="Arial"/>
              <a:buChar char="•"/>
            </a:pPr>
            <a:r>
              <a:rPr lang="en-US" sz="1800" b="1" dirty="0" err="1">
                <a:solidFill>
                  <a:srgbClr val="11078F"/>
                </a:solidFill>
                <a:latin typeface="Arial"/>
                <a:ea typeface="MS PGothic"/>
                <a:cs typeface="Arial"/>
              </a:rPr>
              <a:t>Nội</a:t>
            </a:r>
            <a:r>
              <a:rPr lang="en-US" sz="1800" b="1" dirty="0">
                <a:solidFill>
                  <a:srgbClr val="11078F"/>
                </a:solidFill>
                <a:latin typeface="Arial"/>
                <a:ea typeface="MS PGothic"/>
                <a:cs typeface="Arial"/>
              </a:rPr>
              <a:t> soi </a:t>
            </a:r>
            <a:r>
              <a:rPr lang="en-US" sz="1800" b="1" dirty="0" err="1">
                <a:solidFill>
                  <a:srgbClr val="11078F"/>
                </a:solidFill>
                <a:latin typeface="Arial"/>
                <a:ea typeface="MS PGothic"/>
                <a:cs typeface="Arial"/>
              </a:rPr>
              <a:t>cắt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sớm</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r>
              <a:rPr lang="en-US" sz="1800" b="1" dirty="0" err="1">
                <a:solidFill>
                  <a:srgbClr val="11078F"/>
                </a:solidFill>
                <a:latin typeface="Arial"/>
                <a:ea typeface="MS PGothic"/>
                <a:cs typeface="Arial"/>
              </a:rPr>
              <a:t>Kháng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sinh</a:t>
            </a:r>
            <a:r>
              <a:rPr lang="en-US" sz="1800" b="1" dirty="0">
                <a:solidFill>
                  <a:srgbClr val="11078F"/>
                </a:solidFill>
                <a:latin typeface="Arial"/>
                <a:ea typeface="MS PGothic"/>
                <a:cs typeface="Arial"/>
              </a:rPr>
              <a:t>:</a:t>
            </a:r>
            <a:endParaRPr lang="en-US" sz="1800" b="1" dirty="0">
              <a:solidFill>
                <a:srgbClr val="11078F"/>
              </a:solidFill>
              <a:latin typeface="Arial" panose="020B0604020202020204" pitchFamily="34" charset="0"/>
              <a:cs typeface="Arial" panose="020B0604020202020204" pitchFamily="34" charset="0"/>
            </a:endParaRPr>
          </a:p>
          <a:p>
            <a:pPr lvl="1">
              <a:lnSpc>
                <a:spcPct val="150000"/>
              </a:lnSpc>
            </a:pPr>
            <a:r>
              <a:rPr lang="en-US" sz="1800" b="1" dirty="0" err="1">
                <a:solidFill>
                  <a:srgbClr val="11078F"/>
                </a:solidFill>
                <a:latin typeface="Arial"/>
                <a:ea typeface="MS PGothic"/>
                <a:cs typeface="Arial"/>
              </a:rPr>
              <a:t>Bacsulfo</a:t>
            </a:r>
            <a:r>
              <a:rPr lang="en-US" sz="1800" b="1" dirty="0">
                <a:solidFill>
                  <a:srgbClr val="11078F"/>
                </a:solidFill>
                <a:latin typeface="Arial"/>
                <a:ea typeface="MS PGothic"/>
                <a:cs typeface="Arial"/>
              </a:rPr>
              <a:t> TTM </a:t>
            </a:r>
            <a:r>
              <a:rPr lang="en-US" sz="1800" b="1" dirty="0" err="1">
                <a:solidFill>
                  <a:srgbClr val="11078F"/>
                </a:solidFill>
                <a:latin typeface="Arial"/>
                <a:ea typeface="MS PGothic"/>
                <a:cs typeface="Arial"/>
              </a:rPr>
              <a:t>mỗi</a:t>
            </a:r>
            <a:r>
              <a:rPr lang="en-US" sz="1800" b="1" dirty="0">
                <a:solidFill>
                  <a:srgbClr val="11078F"/>
                </a:solidFill>
                <a:latin typeface="Arial"/>
                <a:ea typeface="MS PGothic"/>
                <a:cs typeface="Arial"/>
              </a:rPr>
              <a:t> 12h</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385ABD2-7A7D-B666-874F-E2591DDB9CE0}"/>
              </a:ext>
            </a:extLst>
          </p:cNvPr>
          <p:cNvPicPr>
            <a:picLocks noChangeAspect="1"/>
          </p:cNvPicPr>
          <p:nvPr/>
        </p:nvPicPr>
        <p:blipFill>
          <a:blip r:embed="rId2"/>
          <a:stretch>
            <a:fillRect/>
          </a:stretch>
        </p:blipFill>
        <p:spPr>
          <a:xfrm>
            <a:off x="3465576" y="1338891"/>
            <a:ext cx="5678424" cy="4670028"/>
          </a:xfrm>
          <a:prstGeom prst="rect">
            <a:avLst/>
          </a:prstGeom>
        </p:spPr>
      </p:pic>
    </p:spTree>
    <p:extLst>
      <p:ext uri="{BB962C8B-B14F-4D97-AF65-F5344CB8AC3E}">
        <p14:creationId xmlns:p14="http://schemas.microsoft.com/office/powerpoint/2010/main" val="3620973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XIII. ĐIỀU TRỊ</a:t>
            </a:r>
            <a:endParaRPr lang="vi-VN" altLang="vi-VN" sz="3200"/>
          </a:p>
        </p:txBody>
      </p:sp>
      <p:pic>
        <p:nvPicPr>
          <p:cNvPr id="4" name="Picture 3">
            <a:extLst>
              <a:ext uri="{FF2B5EF4-FFF2-40B4-BE49-F238E27FC236}">
                <a16:creationId xmlns:a16="http://schemas.microsoft.com/office/drawing/2014/main" id="{8605B36F-6B52-8DB5-5014-6E98373818FF}"/>
              </a:ext>
            </a:extLst>
          </p:cNvPr>
          <p:cNvPicPr>
            <a:picLocks noChangeAspect="1"/>
          </p:cNvPicPr>
          <p:nvPr/>
        </p:nvPicPr>
        <p:blipFill>
          <a:blip r:embed="rId2"/>
          <a:stretch>
            <a:fillRect/>
          </a:stretch>
        </p:blipFill>
        <p:spPr>
          <a:xfrm>
            <a:off x="2645664" y="1405214"/>
            <a:ext cx="5995416" cy="5120308"/>
          </a:xfrm>
          <a:prstGeom prst="rect">
            <a:avLst/>
          </a:prstGeom>
        </p:spPr>
      </p:pic>
      <p:sp>
        <p:nvSpPr>
          <p:cNvPr id="5" name="Rectangle 4">
            <a:extLst>
              <a:ext uri="{FF2B5EF4-FFF2-40B4-BE49-F238E27FC236}">
                <a16:creationId xmlns:a16="http://schemas.microsoft.com/office/drawing/2014/main" id="{26ACA9CF-D963-4400-C5D3-98062B10C393}"/>
              </a:ext>
            </a:extLst>
          </p:cNvPr>
          <p:cNvSpPr/>
          <p:nvPr/>
        </p:nvSpPr>
        <p:spPr bwMode="auto">
          <a:xfrm>
            <a:off x="3539361" y="4508320"/>
            <a:ext cx="1422783" cy="195014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E2B75A58-B42E-D943-6B44-BFB81C65C682}"/>
              </a:ext>
            </a:extLst>
          </p:cNvPr>
          <p:cNvSpPr txBox="1"/>
          <p:nvPr/>
        </p:nvSpPr>
        <p:spPr>
          <a:xfrm>
            <a:off x="175385" y="2032770"/>
            <a:ext cx="2238631" cy="2655342"/>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1800" b="1" dirty="0" err="1">
                <a:solidFill>
                  <a:srgbClr val="11078F"/>
                </a:solidFill>
                <a:latin typeface="Arial"/>
                <a:ea typeface="MS PGothic"/>
                <a:cs typeface="Arial"/>
              </a:rPr>
              <a:t>Thời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gian</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sử</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dụng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kháng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sinh</a:t>
            </a:r>
            <a:r>
              <a:rPr lang="en-US" sz="1800" b="1" dirty="0">
                <a:solidFill>
                  <a:srgbClr val="11078F"/>
                </a:solidFill>
                <a:latin typeface="Arial"/>
                <a:ea typeface="MS PGothic"/>
                <a:cs typeface="Arial"/>
              </a:rPr>
              <a:t>: 4-7 </a:t>
            </a:r>
            <a:r>
              <a:rPr lang="en-US" sz="1800" b="1" dirty="0" err="1">
                <a:solidFill>
                  <a:srgbClr val="11078F"/>
                </a:solidFill>
                <a:latin typeface="Arial"/>
                <a:ea typeface="MS PGothic"/>
                <a:cs typeface="Arial"/>
              </a:rPr>
              <a:t>ngày</a:t>
            </a:r>
            <a:r>
              <a:rPr lang="en-US" sz="1800" b="1" dirty="0">
                <a:solidFill>
                  <a:srgbClr val="11078F"/>
                </a:solidFill>
                <a:latin typeface="Arial"/>
                <a:ea typeface="MS PGothic"/>
                <a:cs typeface="Arial"/>
              </a:rPr>
              <a:t> do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có</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hoại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tử</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XIV. PHẪU THUẬT</a:t>
            </a:r>
            <a:endParaRPr lang="vi-VN" altLang="vi-VN" sz="3200"/>
          </a:p>
        </p:txBody>
      </p:sp>
      <p:sp>
        <p:nvSpPr>
          <p:cNvPr id="3" name="TextBox 2">
            <a:extLst>
              <a:ext uri="{FF2B5EF4-FFF2-40B4-BE49-F238E27FC236}">
                <a16:creationId xmlns:a16="http://schemas.microsoft.com/office/drawing/2014/main" id="{1C0D99F6-C706-6B17-E817-AA85A0F87D73}"/>
              </a:ext>
            </a:extLst>
          </p:cNvPr>
          <p:cNvSpPr txBox="1"/>
          <p:nvPr/>
        </p:nvSpPr>
        <p:spPr>
          <a:xfrm>
            <a:off x="175385" y="2032770"/>
            <a:ext cx="3114806" cy="993349"/>
          </a:xfrm>
          <a:prstGeom prst="rect">
            <a:avLst/>
          </a:prstGeom>
          <a:noFill/>
        </p:spPr>
        <p:txBody>
          <a:bodyPr wrap="square" lIns="91440" tIns="45720" rIns="91440" bIns="45720" anchor="t">
            <a:spAutoFit/>
          </a:bodyPr>
          <a:lstStyle/>
          <a:p>
            <a:pPr marL="342900" indent="-342900">
              <a:lnSpc>
                <a:spcPct val="150000"/>
              </a:lnSpc>
              <a:buFont typeface="Arial"/>
              <a:buChar char="•"/>
            </a:pPr>
            <a:endParaRPr lang="en-US" sz="1800" b="1">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a:solidFill>
                <a:srgbClr val="11078F"/>
              </a:solidFill>
              <a:latin typeface="Arial" panose="020B0604020202020204" pitchFamily="34" charset="0"/>
              <a:cs typeface="Arial" panose="020B0604020202020204" pitchFamily="34" charset="0"/>
            </a:endParaRPr>
          </a:p>
        </p:txBody>
      </p:sp>
      <p:pic>
        <p:nvPicPr>
          <p:cNvPr id="4" name="Hình ảnh 4">
            <a:extLst>
              <a:ext uri="{FF2B5EF4-FFF2-40B4-BE49-F238E27FC236}">
                <a16:creationId xmlns:a16="http://schemas.microsoft.com/office/drawing/2014/main" id="{69D15AAE-BDEB-598B-4987-240B1C273B0E}"/>
              </a:ext>
            </a:extLst>
          </p:cNvPr>
          <p:cNvPicPr>
            <a:picLocks noChangeAspect="1"/>
          </p:cNvPicPr>
          <p:nvPr/>
        </p:nvPicPr>
        <p:blipFill>
          <a:blip r:embed="rId2"/>
          <a:stretch>
            <a:fillRect/>
          </a:stretch>
        </p:blipFill>
        <p:spPr>
          <a:xfrm>
            <a:off x="3263678" y="1828778"/>
            <a:ext cx="5704937" cy="3706068"/>
          </a:xfrm>
          <a:prstGeom prst="rect">
            <a:avLst/>
          </a:prstGeom>
        </p:spPr>
      </p:pic>
      <p:sp>
        <p:nvSpPr>
          <p:cNvPr id="5" name="TextBox 4">
            <a:extLst>
              <a:ext uri="{FF2B5EF4-FFF2-40B4-BE49-F238E27FC236}">
                <a16:creationId xmlns:a16="http://schemas.microsoft.com/office/drawing/2014/main" id="{C3F1D014-B9AE-1584-D4E3-FCFA86C2F13E}"/>
              </a:ext>
            </a:extLst>
          </p:cNvPr>
          <p:cNvSpPr txBox="1"/>
          <p:nvPr/>
        </p:nvSpPr>
        <p:spPr>
          <a:xfrm>
            <a:off x="175385" y="2032770"/>
            <a:ext cx="3114806" cy="2655342"/>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1800" b="1" dirty="0" err="1">
                <a:solidFill>
                  <a:srgbClr val="11078F"/>
                </a:solidFill>
                <a:latin typeface="Arial"/>
                <a:ea typeface="MS PGothic"/>
                <a:cs typeface="Arial"/>
              </a:rPr>
              <a:t>Đáy</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có</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tình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trạng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hoại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tử</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Phù</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hợp</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với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hình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ảnh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học</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thành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bắt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thuốc</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không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đều</a:t>
            </a:r>
            <a:r>
              <a:rPr lang="en-US" sz="1800" b="1" dirty="0">
                <a:solidFill>
                  <a:srgbClr val="11078F"/>
                </a:solidFill>
                <a:latin typeface="Arial"/>
                <a:ea typeface="MS PGothic"/>
                <a:cs typeface="Arial"/>
              </a:rPr>
              <a:t>.</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78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XIV. PHẪU THUẬT</a:t>
            </a:r>
            <a:endParaRPr lang="vi-VN" altLang="vi-VN" sz="3200"/>
          </a:p>
        </p:txBody>
      </p:sp>
      <p:sp>
        <p:nvSpPr>
          <p:cNvPr id="3" name="TextBox 2">
            <a:extLst>
              <a:ext uri="{FF2B5EF4-FFF2-40B4-BE49-F238E27FC236}">
                <a16:creationId xmlns:a16="http://schemas.microsoft.com/office/drawing/2014/main" id="{1C0D99F6-C706-6B17-E817-AA85A0F87D73}"/>
              </a:ext>
            </a:extLst>
          </p:cNvPr>
          <p:cNvSpPr txBox="1"/>
          <p:nvPr/>
        </p:nvSpPr>
        <p:spPr>
          <a:xfrm>
            <a:off x="175385" y="2032770"/>
            <a:ext cx="3114806" cy="993349"/>
          </a:xfrm>
          <a:prstGeom prst="rect">
            <a:avLst/>
          </a:prstGeom>
          <a:noFill/>
        </p:spPr>
        <p:txBody>
          <a:bodyPr wrap="square" lIns="91440" tIns="45720" rIns="91440" bIns="45720" anchor="t">
            <a:spAutoFit/>
          </a:bodyPr>
          <a:lstStyle/>
          <a:p>
            <a:pPr marL="342900" indent="-342900">
              <a:lnSpc>
                <a:spcPct val="150000"/>
              </a:lnSpc>
              <a:buFont typeface="Arial"/>
              <a:buChar char="•"/>
            </a:pPr>
            <a:endParaRPr lang="en-US" sz="1800" b="1">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a:solidFill>
                <a:srgbClr val="11078F"/>
              </a:solidFill>
              <a:latin typeface="Arial" panose="020B0604020202020204" pitchFamily="34" charset="0"/>
              <a:cs typeface="Arial" panose="020B0604020202020204" pitchFamily="34" charset="0"/>
            </a:endParaRPr>
          </a:p>
        </p:txBody>
      </p:sp>
      <p:pic>
        <p:nvPicPr>
          <p:cNvPr id="2" name="Hình ảnh 4" descr="Ảnh có chứa trong nhà, sô cô la&#10;&#10;Mô tả được tự động tạo">
            <a:extLst>
              <a:ext uri="{FF2B5EF4-FFF2-40B4-BE49-F238E27FC236}">
                <a16:creationId xmlns:a16="http://schemas.microsoft.com/office/drawing/2014/main" id="{2787AE4F-D762-6B8E-4BAD-A9FDF6793AF6}"/>
              </a:ext>
            </a:extLst>
          </p:cNvPr>
          <p:cNvPicPr>
            <a:picLocks noChangeAspect="1"/>
          </p:cNvPicPr>
          <p:nvPr/>
        </p:nvPicPr>
        <p:blipFill>
          <a:blip r:embed="rId2"/>
          <a:stretch>
            <a:fillRect/>
          </a:stretch>
        </p:blipFill>
        <p:spPr>
          <a:xfrm rot="-5400000">
            <a:off x="2051939" y="2132823"/>
            <a:ext cx="5273615" cy="3345496"/>
          </a:xfrm>
          <a:prstGeom prst="rect">
            <a:avLst/>
          </a:prstGeom>
        </p:spPr>
      </p:pic>
    </p:spTree>
    <p:extLst>
      <p:ext uri="{BB962C8B-B14F-4D97-AF65-F5344CB8AC3E}">
        <p14:creationId xmlns:p14="http://schemas.microsoft.com/office/powerpoint/2010/main" val="366248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8" name="Picture 4">
            <a:extLst>
              <a:ext uri="{FF2B5EF4-FFF2-40B4-BE49-F238E27FC236}">
                <a16:creationId xmlns:a16="http://schemas.microsoft.com/office/drawing/2014/main" id="{CC1EBB85-B163-2519-CF83-52796F611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144000" cy="4946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D6AC3C-39ED-0A02-13B0-15C1AE4AC9AC}"/>
              </a:ext>
            </a:extLst>
          </p:cNvPr>
          <p:cNvSpPr/>
          <p:nvPr/>
        </p:nvSpPr>
        <p:spPr bwMode="auto">
          <a:xfrm>
            <a:off x="-76200" y="381000"/>
            <a:ext cx="9296400" cy="1600200"/>
          </a:xfrm>
          <a:prstGeom prst="rect">
            <a:avLst/>
          </a:prstGeom>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9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7FA574E5-DFDA-465B-634B-33AC77B21BF1}"/>
              </a:ext>
            </a:extLst>
          </p:cNvPr>
          <p:cNvSpPr txBox="1"/>
          <p:nvPr/>
        </p:nvSpPr>
        <p:spPr>
          <a:xfrm>
            <a:off x="152400" y="990600"/>
            <a:ext cx="9144000" cy="707886"/>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1" u="none" strike="noStrike" cap="none" normalizeH="0" baseline="0">
                <a:ln>
                  <a:noFill/>
                </a:ln>
                <a:solidFill>
                  <a:srgbClr val="11078F"/>
                </a:solidFill>
                <a:effectLst>
                  <a:outerShdw blurRad="38100" dist="38100" dir="2700000" algn="tl">
                    <a:srgbClr val="000000">
                      <a:alpha val="43137"/>
                    </a:srgbClr>
                  </a:outerShdw>
                </a:effectLst>
                <a:cs typeface="Calibri" panose="020F0502020204030204" pitchFamily="34" charset="0"/>
              </a:rPr>
              <a:t>Cảm ơn Thầy và các bạn đã lắng nghe!</a:t>
            </a:r>
            <a:endParaRPr kumimoji="0" lang="vi-VN" sz="4000" b="0" i="1" u="none" strike="noStrike" cap="none" normalizeH="0" baseline="0">
              <a:ln>
                <a:noFill/>
              </a:ln>
              <a:solidFill>
                <a:srgbClr val="11078F"/>
              </a:solidFill>
              <a:effectLst>
                <a:outerShdw blurRad="38100" dist="38100" dir="2700000" algn="tl">
                  <a:srgbClr val="000000">
                    <a:alpha val="43137"/>
                  </a:srgbClr>
                </a:outerShdw>
              </a:effectLst>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II. LÍ DO NHẬP VIỆN: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533400" y="1461427"/>
            <a:ext cx="8001000" cy="658835"/>
          </a:xfrm>
          <a:prstGeom prst="rect">
            <a:avLst/>
          </a:prstGeom>
        </p:spPr>
        <p:txBody>
          <a:bodyPr wrap="square" lIns="91440" tIns="45720" rIns="91440" bIns="45720" anchor="t">
            <a:spAutoFit/>
          </a:bodyPr>
          <a:lstStyle/>
          <a:p>
            <a:pPr algn="ctr">
              <a:lnSpc>
                <a:spcPct val="150000"/>
              </a:lnSpc>
            </a:pPr>
            <a:r>
              <a:rPr lang="en-US" b="1" dirty="0" err="1" smtClean="0">
                <a:solidFill>
                  <a:srgbClr val="11078F"/>
                </a:solidFill>
                <a:latin typeface="+mj-lt"/>
                <a:ea typeface="MS PGothic"/>
              </a:rPr>
              <a:t>Đau</a:t>
            </a:r>
            <a:r>
              <a:rPr lang="en-US" b="1" dirty="0" smtClean="0">
                <a:solidFill>
                  <a:srgbClr val="11078F"/>
                </a:solidFill>
                <a:latin typeface="+mj-lt"/>
                <a:ea typeface="MS PGothic"/>
              </a:rPr>
              <a:t> </a:t>
            </a:r>
            <a:r>
              <a:rPr lang="en-US" b="1" dirty="0" err="1" smtClean="0">
                <a:solidFill>
                  <a:srgbClr val="11078F"/>
                </a:solidFill>
                <a:latin typeface="+mj-lt"/>
                <a:ea typeface="MS PGothic"/>
              </a:rPr>
              <a:t>bụng</a:t>
            </a:r>
            <a:r>
              <a:rPr lang="en-US" b="1" dirty="0">
                <a:solidFill>
                  <a:srgbClr val="11078F"/>
                </a:solidFill>
                <a:latin typeface="+mj-lt"/>
                <a:ea typeface="MS PGothic"/>
              </a:rPr>
              <a:t> </a:t>
            </a:r>
            <a:r>
              <a:rPr lang="en-US" b="1" dirty="0" err="1" smtClean="0">
                <a:solidFill>
                  <a:srgbClr val="11078F"/>
                </a:solidFill>
                <a:latin typeface="+mj-lt"/>
                <a:ea typeface="MS PGothic"/>
              </a:rPr>
              <a:t>thượng</a:t>
            </a:r>
            <a:r>
              <a:rPr lang="en-US" b="1" dirty="0" smtClean="0">
                <a:solidFill>
                  <a:srgbClr val="11078F"/>
                </a:solidFill>
                <a:latin typeface="+mj-lt"/>
                <a:ea typeface="MS PGothic"/>
              </a:rPr>
              <a:t> </a:t>
            </a:r>
            <a:r>
              <a:rPr lang="en-US" b="1" dirty="0" err="1" smtClean="0">
                <a:solidFill>
                  <a:srgbClr val="11078F"/>
                </a:solidFill>
                <a:latin typeface="+mj-lt"/>
                <a:ea typeface="MS PGothic"/>
              </a:rPr>
              <a:t>vị</a:t>
            </a:r>
            <a:endParaRPr lang="vi-VN" dirty="0">
              <a:solidFill>
                <a:srgbClr val="11078F"/>
              </a:solidFill>
              <a:latin typeface="+mj-lt"/>
            </a:endParaRPr>
          </a:p>
        </p:txBody>
      </p:sp>
    </p:spTree>
    <p:extLst>
      <p:ext uri="{BB962C8B-B14F-4D97-AF65-F5344CB8AC3E}">
        <p14:creationId xmlns:p14="http://schemas.microsoft.com/office/powerpoint/2010/main" val="1965669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III. BỆNH SỬ:</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99203" y="920120"/>
            <a:ext cx="9060611" cy="4849597"/>
          </a:xfrm>
          <a:prstGeom prst="rect">
            <a:avLst/>
          </a:prstGeom>
        </p:spPr>
        <p:txBody>
          <a:bodyPr wrap="square" lIns="91440" tIns="45720" rIns="91440" bIns="45720" anchor="t">
            <a:spAutoFit/>
          </a:bodyPr>
          <a:lstStyle/>
          <a:p>
            <a:pPr>
              <a:lnSpc>
                <a:spcPct val="107000"/>
              </a:lnSpc>
              <a:spcAft>
                <a:spcPts val="800"/>
              </a:spcAft>
            </a:pPr>
            <a:r>
              <a:rPr lang="vi-VN" sz="2400" dirty="0">
                <a:solidFill>
                  <a:srgbClr val="11078F"/>
                </a:solidFill>
                <a:latin typeface="Arial"/>
                <a:ea typeface="Tahoma"/>
                <a:cs typeface="Arial"/>
              </a:rPr>
              <a:t>	</a:t>
            </a:r>
            <a:r>
              <a:rPr lang="en-US" sz="2400" dirty="0" smtClean="0">
                <a:solidFill>
                  <a:srgbClr val="11078F"/>
                </a:solidFill>
                <a:latin typeface="Arial"/>
                <a:ea typeface="Tahoma"/>
                <a:cs typeface="Arial"/>
              </a:rPr>
              <a:t>CNV 6 </a:t>
            </a:r>
            <a:r>
              <a:rPr lang="en-US" sz="2400" dirty="0" err="1" smtClean="0">
                <a:solidFill>
                  <a:srgbClr val="11078F"/>
                </a:solidFill>
                <a:latin typeface="Arial"/>
                <a:ea typeface="Tahoma"/>
                <a:cs typeface="Arial"/>
              </a:rPr>
              <a:t>ngày</a:t>
            </a:r>
            <a:r>
              <a:rPr lang="en-US" sz="2400" dirty="0" smtClean="0">
                <a:solidFill>
                  <a:srgbClr val="11078F"/>
                </a:solidFill>
                <a:latin typeface="Arial"/>
                <a:ea typeface="Tahoma"/>
                <a:cs typeface="Arial"/>
              </a:rPr>
              <a:t>, BN </a:t>
            </a:r>
            <a:r>
              <a:rPr lang="en-US" sz="2400" dirty="0" err="1" smtClean="0">
                <a:solidFill>
                  <a:srgbClr val="11078F"/>
                </a:solidFill>
                <a:latin typeface="Arial"/>
                <a:ea typeface="Tahoma"/>
                <a:cs typeface="Arial"/>
              </a:rPr>
              <a:t>đau</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thượng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vị</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âm</a:t>
            </a:r>
            <a:r>
              <a:rPr lang="en-US" sz="2400" dirty="0" smtClean="0">
                <a:solidFill>
                  <a:srgbClr val="11078F"/>
                </a:solidFill>
                <a:latin typeface="Arial"/>
                <a:ea typeface="Tahoma"/>
                <a:cs typeface="Arial"/>
              </a:rPr>
              <a:t> ỉ, </a:t>
            </a:r>
            <a:r>
              <a:rPr lang="en-US" sz="2400" dirty="0" err="1" smtClean="0">
                <a:solidFill>
                  <a:srgbClr val="11078F"/>
                </a:solidFill>
                <a:latin typeface="Arial"/>
                <a:ea typeface="Tahoma"/>
                <a:cs typeface="Arial"/>
              </a:rPr>
              <a:t>không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rõ</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hoàn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cảnh</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khởi</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phát</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mức</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độ</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nhẹ</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tăng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dần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đau</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tăng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khi</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ăn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không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yếu</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tố</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giảm</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đau</a:t>
            </a:r>
            <a:endParaRPr lang="en-US" sz="2400" dirty="0" smtClean="0">
              <a:solidFill>
                <a:srgbClr val="11078F"/>
              </a:solidFill>
              <a:latin typeface="Arial"/>
              <a:ea typeface="Tahoma"/>
              <a:cs typeface="Arial"/>
            </a:endParaRPr>
          </a:p>
          <a:p>
            <a:pPr>
              <a:lnSpc>
                <a:spcPct val="107000"/>
              </a:lnSpc>
              <a:spcAft>
                <a:spcPts val="800"/>
              </a:spcAft>
            </a:pPr>
            <a:r>
              <a:rPr lang="en-US" sz="2400" dirty="0">
                <a:solidFill>
                  <a:srgbClr val="11078F"/>
                </a:solidFill>
                <a:latin typeface="Arial"/>
                <a:ea typeface="Tahoma"/>
                <a:cs typeface="Arial"/>
              </a:rPr>
              <a:t>	</a:t>
            </a:r>
            <a:r>
              <a:rPr lang="en-US" sz="2400" dirty="0" smtClean="0">
                <a:solidFill>
                  <a:srgbClr val="11078F"/>
                </a:solidFill>
                <a:latin typeface="Arial"/>
                <a:ea typeface="Tahoma"/>
                <a:cs typeface="Arial"/>
              </a:rPr>
              <a:t>CNV 3 </a:t>
            </a:r>
            <a:r>
              <a:rPr lang="en-US" sz="2400" dirty="0" err="1" smtClean="0">
                <a:solidFill>
                  <a:srgbClr val="11078F"/>
                </a:solidFill>
                <a:latin typeface="Arial"/>
                <a:ea typeface="Tahoma"/>
                <a:cs typeface="Arial"/>
              </a:rPr>
              <a:t>ngày</a:t>
            </a:r>
            <a:r>
              <a:rPr lang="en-US" sz="2400" dirty="0" smtClean="0">
                <a:solidFill>
                  <a:srgbClr val="11078F"/>
                </a:solidFill>
                <a:latin typeface="Arial"/>
                <a:ea typeface="Tahoma"/>
                <a:cs typeface="Arial"/>
              </a:rPr>
              <a:t>, BN </a:t>
            </a:r>
            <a:r>
              <a:rPr lang="en-US" sz="2400" dirty="0" err="1" smtClean="0">
                <a:solidFill>
                  <a:srgbClr val="11078F"/>
                </a:solidFill>
                <a:latin typeface="Arial"/>
                <a:ea typeface="Tahoma"/>
                <a:cs typeface="Arial"/>
              </a:rPr>
              <a:t>đau</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thượng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vị</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và</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hạ</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sườn</a:t>
            </a:r>
            <a:r>
              <a:rPr lang="en-US" sz="2400" dirty="0" smtClean="0">
                <a:solidFill>
                  <a:srgbClr val="11078F"/>
                </a:solidFill>
                <a:latin typeface="Arial"/>
                <a:ea typeface="Tahoma"/>
                <a:cs typeface="Arial"/>
              </a:rPr>
              <a:t> (P) </a:t>
            </a:r>
            <a:r>
              <a:rPr lang="en-US" sz="2400" dirty="0" err="1" smtClean="0">
                <a:solidFill>
                  <a:srgbClr val="11078F"/>
                </a:solidFill>
                <a:latin typeface="Arial"/>
                <a:ea typeface="Tahoma"/>
                <a:cs typeface="Arial"/>
              </a:rPr>
              <a:t>liên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tục</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mức</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độ</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nhiều</a:t>
            </a:r>
            <a:r>
              <a:rPr lang="en-US" sz="2400" dirty="0" smtClean="0">
                <a:solidFill>
                  <a:srgbClr val="11078F"/>
                </a:solidFill>
                <a:latin typeface="Arial"/>
                <a:ea typeface="Tahoma"/>
                <a:cs typeface="Arial"/>
              </a:rPr>
              <a:t> 5/10, </a:t>
            </a:r>
            <a:r>
              <a:rPr lang="en-US" sz="2400" dirty="0" err="1" smtClean="0">
                <a:solidFill>
                  <a:srgbClr val="11078F"/>
                </a:solidFill>
                <a:latin typeface="Arial"/>
                <a:ea typeface="Tahoma"/>
                <a:cs typeface="Arial"/>
              </a:rPr>
              <a:t>kèm</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nôn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ra</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thức</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ăn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cũ</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sốt</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không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rõ</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nhiệt</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độ</a:t>
            </a:r>
            <a:endParaRPr lang="en-US" sz="2400" dirty="0" smtClean="0">
              <a:solidFill>
                <a:srgbClr val="11078F"/>
              </a:solidFill>
              <a:latin typeface="Arial"/>
              <a:ea typeface="Tahoma"/>
              <a:cs typeface="Arial"/>
            </a:endParaRPr>
          </a:p>
          <a:p>
            <a:pPr>
              <a:lnSpc>
                <a:spcPct val="107000"/>
              </a:lnSpc>
              <a:spcAft>
                <a:spcPts val="800"/>
              </a:spcAft>
            </a:pPr>
            <a:r>
              <a:rPr lang="en-US" sz="2400" dirty="0">
                <a:solidFill>
                  <a:srgbClr val="11078F"/>
                </a:solidFill>
                <a:latin typeface="Arial"/>
                <a:ea typeface="Tahoma"/>
                <a:cs typeface="Arial"/>
              </a:rPr>
              <a:t>	</a:t>
            </a:r>
            <a:r>
              <a:rPr lang="en-US" sz="2400" dirty="0" err="1" smtClean="0">
                <a:solidFill>
                  <a:srgbClr val="11078F"/>
                </a:solidFill>
                <a:latin typeface="Arial"/>
                <a:ea typeface="Tahoma"/>
                <a:cs typeface="Arial"/>
              </a:rPr>
              <a:t>Ngày</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nhập</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viện</a:t>
            </a:r>
            <a:r>
              <a:rPr lang="en-US" sz="2400" dirty="0" smtClean="0">
                <a:solidFill>
                  <a:srgbClr val="11078F"/>
                </a:solidFill>
                <a:latin typeface="Arial"/>
                <a:ea typeface="Tahoma"/>
                <a:cs typeface="Arial"/>
              </a:rPr>
              <a:t>, BN </a:t>
            </a:r>
            <a:r>
              <a:rPr lang="en-US" sz="2400" dirty="0" err="1" smtClean="0">
                <a:solidFill>
                  <a:srgbClr val="11078F"/>
                </a:solidFill>
                <a:latin typeface="Arial"/>
                <a:ea typeface="Tahoma"/>
                <a:cs typeface="Arial"/>
              </a:rPr>
              <a:t>đau</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thượng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vị</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và</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hạ</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sườn</a:t>
            </a:r>
            <a:r>
              <a:rPr lang="en-US" sz="2400" dirty="0" smtClean="0">
                <a:solidFill>
                  <a:srgbClr val="11078F"/>
                </a:solidFill>
                <a:latin typeface="Arial"/>
                <a:ea typeface="Tahoma"/>
                <a:cs typeface="Arial"/>
              </a:rPr>
              <a:t> (P) </a:t>
            </a:r>
            <a:r>
              <a:rPr lang="en-US" sz="2400" dirty="0" err="1" smtClean="0">
                <a:solidFill>
                  <a:srgbClr val="11078F"/>
                </a:solidFill>
                <a:latin typeface="Arial"/>
                <a:ea typeface="Tahoma"/>
                <a:cs typeface="Arial"/>
              </a:rPr>
              <a:t>liên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tục</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tăng</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dần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mức</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độ</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nhiều</a:t>
            </a:r>
            <a:r>
              <a:rPr lang="en-US" sz="2400" dirty="0">
                <a:solidFill>
                  <a:srgbClr val="11078F"/>
                </a:solidFill>
                <a:latin typeface="Arial"/>
                <a:ea typeface="Tahoma"/>
                <a:cs typeface="Arial"/>
              </a:rPr>
              <a:t> </a:t>
            </a:r>
            <a:r>
              <a:rPr lang="en-US" sz="2400" dirty="0" err="1" smtClean="0">
                <a:solidFill>
                  <a:srgbClr val="11078F"/>
                </a:solidFill>
                <a:latin typeface="Arial"/>
                <a:ea typeface="Tahoma"/>
                <a:cs typeface="Arial"/>
              </a:rPr>
              <a:t>quặn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quại</a:t>
            </a:r>
            <a:r>
              <a:rPr lang="en-US" sz="2400" dirty="0" smtClean="0">
                <a:solidFill>
                  <a:srgbClr val="11078F"/>
                </a:solidFill>
                <a:latin typeface="Arial"/>
                <a:ea typeface="Tahoma"/>
                <a:cs typeface="Arial"/>
              </a:rPr>
              <a:t> 8/10, BN </a:t>
            </a:r>
            <a:r>
              <a:rPr lang="en-US" sz="2400" dirty="0" err="1" smtClean="0">
                <a:solidFill>
                  <a:srgbClr val="11078F"/>
                </a:solidFill>
                <a:latin typeface="Arial"/>
                <a:ea typeface="Tahoma"/>
                <a:cs typeface="Arial"/>
              </a:rPr>
              <a:t>vẫn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còn</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sốt</a:t>
            </a:r>
            <a:r>
              <a:rPr lang="en-US" sz="2400" dirty="0" smtClean="0">
                <a:solidFill>
                  <a:srgbClr val="11078F"/>
                </a:solidFill>
                <a:latin typeface="Arial"/>
                <a:ea typeface="Tahoma"/>
                <a:cs typeface="Arial"/>
              </a:rPr>
              <a:t> </a:t>
            </a:r>
          </a:p>
          <a:p>
            <a:pPr>
              <a:lnSpc>
                <a:spcPct val="107000"/>
              </a:lnSpc>
              <a:spcAft>
                <a:spcPts val="800"/>
              </a:spcAft>
            </a:pPr>
            <a:r>
              <a:rPr lang="en-US" sz="2400" dirty="0" smtClean="0">
                <a:solidFill>
                  <a:srgbClr val="11078F"/>
                </a:solidFill>
                <a:latin typeface="Arial"/>
                <a:ea typeface="Tahoma"/>
                <a:cs typeface="Arial"/>
              </a:rPr>
              <a:t>=&gt; </a:t>
            </a:r>
            <a:r>
              <a:rPr lang="en-US" sz="2400" dirty="0" err="1" smtClean="0">
                <a:solidFill>
                  <a:srgbClr val="11078F"/>
                </a:solidFill>
                <a:latin typeface="Arial"/>
                <a:ea typeface="Tahoma"/>
                <a:cs typeface="Arial"/>
              </a:rPr>
              <a:t>Nhập</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cấp</a:t>
            </a:r>
            <a:r>
              <a:rPr lang="en-US" sz="2400" dirty="0" smtClean="0">
                <a:solidFill>
                  <a:srgbClr val="11078F"/>
                </a:solidFill>
                <a:latin typeface="Arial"/>
                <a:ea typeface="Tahoma"/>
                <a:cs typeface="Arial"/>
              </a:rPr>
              <a:t> </a:t>
            </a:r>
            <a:r>
              <a:rPr lang="en-US" sz="2400" dirty="0" err="1" smtClean="0">
                <a:solidFill>
                  <a:srgbClr val="11078F"/>
                </a:solidFill>
                <a:latin typeface="Arial"/>
                <a:ea typeface="Tahoma"/>
                <a:cs typeface="Arial"/>
              </a:rPr>
              <a:t>cứu</a:t>
            </a:r>
            <a:r>
              <a:rPr lang="en-US" sz="2400" dirty="0" smtClean="0">
                <a:solidFill>
                  <a:srgbClr val="11078F"/>
                </a:solidFill>
                <a:latin typeface="Arial"/>
                <a:ea typeface="Tahoma"/>
                <a:cs typeface="Arial"/>
              </a:rPr>
              <a:t> BV DHYD</a:t>
            </a:r>
            <a:endParaRPr lang="en-US" sz="2400" dirty="0">
              <a:solidFill>
                <a:srgbClr val="11078F"/>
              </a:solidFill>
              <a:latin typeface="Arial"/>
              <a:ea typeface="Tahoma"/>
              <a:cs typeface="Arial"/>
            </a:endParaRPr>
          </a:p>
          <a:p>
            <a:pPr>
              <a:lnSpc>
                <a:spcPct val="107000"/>
              </a:lnSpc>
              <a:spcAft>
                <a:spcPts val="800"/>
              </a:spcAft>
            </a:pPr>
            <a:r>
              <a:rPr lang="vi-VN" sz="2400" dirty="0">
                <a:solidFill>
                  <a:srgbClr val="11078F"/>
                </a:solidFill>
                <a:latin typeface="Arial"/>
                <a:ea typeface="Tahoma"/>
                <a:cs typeface="Arial"/>
              </a:rPr>
              <a:t>	Trong quá trình bệnh, BN không </a:t>
            </a:r>
            <a:r>
              <a:rPr lang="en-US" sz="2400" dirty="0" err="1" smtClean="0">
                <a:solidFill>
                  <a:srgbClr val="11078F"/>
                </a:solidFill>
                <a:latin typeface="Arial"/>
                <a:ea typeface="Tahoma"/>
                <a:cs typeface="Arial"/>
              </a:rPr>
              <a:t>vàng</a:t>
            </a:r>
            <a:r>
              <a:rPr lang="en-US" sz="2400" dirty="0" smtClean="0">
                <a:solidFill>
                  <a:srgbClr val="11078F"/>
                </a:solidFill>
                <a:latin typeface="Arial"/>
                <a:ea typeface="Tahoma"/>
                <a:cs typeface="Arial"/>
              </a:rPr>
              <a:t> da</a:t>
            </a:r>
            <a:r>
              <a:rPr lang="vi-VN" sz="2400" dirty="0" smtClean="0">
                <a:solidFill>
                  <a:srgbClr val="11078F"/>
                </a:solidFill>
                <a:latin typeface="Arial"/>
                <a:ea typeface="Tahoma"/>
                <a:cs typeface="Arial"/>
              </a:rPr>
              <a:t>, </a:t>
            </a:r>
            <a:r>
              <a:rPr lang="vi-VN" sz="2400" dirty="0">
                <a:solidFill>
                  <a:srgbClr val="11078F"/>
                </a:solidFill>
                <a:latin typeface="Arial"/>
                <a:ea typeface="Tahoma"/>
                <a:cs typeface="Arial"/>
              </a:rPr>
              <a:t>không sụt cân, không chóng mặt, không ho, không đau ngực, không khó thở, tiểu vàng trong không gắt buốt 1,5L/ngày.</a:t>
            </a:r>
          </a:p>
        </p:txBody>
      </p:sp>
    </p:spTree>
    <p:extLst>
      <p:ext uri="{BB962C8B-B14F-4D97-AF65-F5344CB8AC3E}">
        <p14:creationId xmlns:p14="http://schemas.microsoft.com/office/powerpoint/2010/main" val="9163793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IV. TIỀN CĂN: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5262979"/>
          </a:xfrm>
          <a:prstGeom prst="rect">
            <a:avLst/>
          </a:prstGeom>
        </p:spPr>
        <p:txBody>
          <a:bodyPr wrap="square" lIns="91440" tIns="45720" rIns="91440" bIns="45720" anchor="t">
            <a:spAutoFit/>
          </a:bodyPr>
          <a:lstStyle/>
          <a:p>
            <a:pPr marL="457200" indent="-457200">
              <a:buAutoNum type="arabicPeriod"/>
            </a:pPr>
            <a:r>
              <a:rPr lang="en-US" sz="2400" b="1" dirty="0" err="1">
                <a:solidFill>
                  <a:srgbClr val="11078F"/>
                </a:solidFill>
                <a:latin typeface="Arial"/>
                <a:ea typeface="MS PGothic"/>
                <a:cs typeface="Arial"/>
              </a:rPr>
              <a:t>Nội</a:t>
            </a:r>
            <a:r>
              <a:rPr lang="en-US" sz="2400" b="1" dirty="0">
                <a:solidFill>
                  <a:srgbClr val="11078F"/>
                </a:solidFill>
                <a:latin typeface="Arial"/>
                <a:ea typeface="MS PGothic"/>
                <a:cs typeface="Arial"/>
              </a:rPr>
              <a:t> </a:t>
            </a:r>
            <a:r>
              <a:rPr lang="en-US" sz="2400" b="1" dirty="0" err="1" smtClean="0">
                <a:solidFill>
                  <a:srgbClr val="11078F"/>
                </a:solidFill>
                <a:latin typeface="Arial"/>
                <a:ea typeface="MS PGothic"/>
                <a:cs typeface="Arial"/>
              </a:rPr>
              <a:t>khoa</a:t>
            </a:r>
            <a:endParaRPr lang="en-US" sz="2400" b="1" dirty="0">
              <a:solidFill>
                <a:srgbClr val="11078F"/>
              </a:solidFill>
              <a:latin typeface="Arial"/>
              <a:ea typeface="MS PGothic"/>
              <a:cs typeface="Arial"/>
            </a:endParaRPr>
          </a:p>
          <a:p>
            <a:pPr marL="342900" indent="-342900">
              <a:buChar char="-"/>
            </a:pPr>
            <a:r>
              <a:rPr lang="en-US" sz="2400" dirty="0" err="1" smtClean="0">
                <a:solidFill>
                  <a:srgbClr val="11078F"/>
                </a:solidFill>
                <a:latin typeface="Arial"/>
                <a:ea typeface="MS PGothic"/>
                <a:cs typeface="Arial"/>
              </a:rPr>
              <a:t>Không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ghi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nhận</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đau</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bụng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gần</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đây</a:t>
            </a:r>
            <a:endParaRPr lang="en-US" sz="2400" dirty="0" smtClean="0">
              <a:solidFill>
                <a:srgbClr val="11078F"/>
              </a:solidFill>
              <a:latin typeface="Arial"/>
              <a:ea typeface="MS PGothic"/>
              <a:cs typeface="Arial"/>
            </a:endParaRPr>
          </a:p>
          <a:p>
            <a:pPr marL="342900" indent="-342900">
              <a:buChar char="-"/>
            </a:pPr>
            <a:r>
              <a:rPr lang="en-US" sz="2400" dirty="0" smtClean="0">
                <a:solidFill>
                  <a:srgbClr val="11078F"/>
                </a:solidFill>
                <a:latin typeface="Arial"/>
                <a:ea typeface="MS PGothic"/>
                <a:cs typeface="Arial"/>
              </a:rPr>
              <a:t>BN </a:t>
            </a:r>
            <a:r>
              <a:rPr lang="en-US" sz="2400" dirty="0" err="1" smtClean="0">
                <a:solidFill>
                  <a:srgbClr val="11078F"/>
                </a:solidFill>
                <a:latin typeface="Arial"/>
                <a:ea typeface="MS PGothic"/>
                <a:cs typeface="Arial"/>
              </a:rPr>
              <a:t>thường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xuyên</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khó</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tiêu</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bệnh</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cảm</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cúm</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tự</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mua</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thuốc</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không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rõ</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toa</a:t>
            </a:r>
            <a:endParaRPr lang="en-US" sz="2400" dirty="0" smtClean="0">
              <a:solidFill>
                <a:srgbClr val="11078F"/>
              </a:solidFill>
              <a:latin typeface="Arial"/>
              <a:ea typeface="MS PGothic"/>
              <a:cs typeface="Arial"/>
            </a:endParaRPr>
          </a:p>
          <a:p>
            <a:pPr marL="342900" indent="-342900">
              <a:buChar char="-"/>
            </a:pPr>
            <a:r>
              <a:rPr lang="en-US" sz="2400" dirty="0" smtClean="0">
                <a:solidFill>
                  <a:srgbClr val="11078F"/>
                </a:solidFill>
                <a:latin typeface="Arial"/>
                <a:ea typeface="MS PGothic"/>
                <a:cs typeface="Arial"/>
              </a:rPr>
              <a:t>CNV 6 </a:t>
            </a:r>
            <a:r>
              <a:rPr lang="en-US" sz="2400" dirty="0" err="1" smtClean="0">
                <a:solidFill>
                  <a:srgbClr val="11078F"/>
                </a:solidFill>
                <a:latin typeface="Arial"/>
                <a:ea typeface="MS PGothic"/>
                <a:cs typeface="Arial"/>
              </a:rPr>
              <a:t>tháng</a:t>
            </a:r>
            <a:r>
              <a:rPr lang="en-US" sz="2400" dirty="0" smtClean="0">
                <a:solidFill>
                  <a:srgbClr val="11078F"/>
                </a:solidFill>
                <a:latin typeface="Arial"/>
                <a:ea typeface="MS PGothic"/>
                <a:cs typeface="Arial"/>
              </a:rPr>
              <a:t>, BN </a:t>
            </a:r>
            <a:r>
              <a:rPr lang="en-US" sz="2400" dirty="0" err="1" smtClean="0">
                <a:solidFill>
                  <a:srgbClr val="11078F"/>
                </a:solidFill>
                <a:latin typeface="Arial"/>
                <a:ea typeface="MS PGothic"/>
                <a:cs typeface="Arial"/>
              </a:rPr>
              <a:t>được</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nội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soi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dạ</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dày</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chẩn</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đoán</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viêm</a:t>
            </a:r>
            <a:r>
              <a:rPr lang="en-US" sz="2400" dirty="0" smtClean="0">
                <a:solidFill>
                  <a:srgbClr val="11078F"/>
                </a:solidFill>
                <a:latin typeface="Arial"/>
                <a:ea typeface="MS PGothic"/>
                <a:cs typeface="Arial"/>
              </a:rPr>
              <a:t> hang </a:t>
            </a:r>
            <a:r>
              <a:rPr lang="en-US" sz="2400" dirty="0" err="1" smtClean="0">
                <a:solidFill>
                  <a:srgbClr val="11078F"/>
                </a:solidFill>
                <a:latin typeface="Arial"/>
                <a:ea typeface="MS PGothic"/>
                <a:cs typeface="Arial"/>
              </a:rPr>
              <a:t>môn</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vị</a:t>
            </a:r>
            <a:r>
              <a:rPr lang="en-US" sz="2400" dirty="0" smtClean="0">
                <a:solidFill>
                  <a:srgbClr val="11078F"/>
                </a:solidFill>
                <a:latin typeface="Arial"/>
                <a:ea typeface="MS PGothic"/>
                <a:cs typeface="Arial"/>
              </a:rPr>
              <a:t>, HP(-), </a:t>
            </a:r>
            <a:r>
              <a:rPr lang="en-US" sz="2400" dirty="0" err="1" smtClean="0">
                <a:solidFill>
                  <a:srgbClr val="11078F"/>
                </a:solidFill>
                <a:latin typeface="Arial"/>
                <a:ea typeface="MS PGothic"/>
                <a:cs typeface="Arial"/>
              </a:rPr>
              <a:t>điều</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trị</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thuốc</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không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rõ</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toa</a:t>
            </a:r>
            <a:endParaRPr lang="en-US" sz="2400" dirty="0">
              <a:solidFill>
                <a:srgbClr val="11078F"/>
              </a:solidFill>
              <a:latin typeface="Arial"/>
              <a:ea typeface="MS PGothic"/>
              <a:cs typeface="Arial"/>
            </a:endParaRPr>
          </a:p>
          <a:p>
            <a:r>
              <a:rPr lang="en-US" sz="2400" dirty="0">
                <a:solidFill>
                  <a:srgbClr val="11078F"/>
                </a:solidFill>
                <a:latin typeface="Arial"/>
                <a:ea typeface="MS PGothic"/>
                <a:cs typeface="Arial"/>
              </a:rPr>
              <a:t>-   </a:t>
            </a:r>
            <a:r>
              <a:rPr lang="en-US" sz="2400" dirty="0" err="1" smtClean="0">
                <a:solidFill>
                  <a:srgbClr val="11078F"/>
                </a:solidFill>
                <a:latin typeface="Arial"/>
                <a:ea typeface="MS PGothic"/>
                <a:cs typeface="Arial"/>
              </a:rPr>
              <a:t>Chưa</a:t>
            </a:r>
            <a:r>
              <a:rPr lang="en-US" sz="2400" dirty="0" smtClean="0">
                <a:solidFill>
                  <a:srgbClr val="11078F"/>
                </a:solidFill>
                <a:latin typeface="Arial"/>
                <a:ea typeface="MS PGothic"/>
                <a:cs typeface="Arial"/>
              </a:rPr>
              <a:t> </a:t>
            </a:r>
            <a:r>
              <a:rPr lang="en-US" sz="2400" dirty="0" err="1">
                <a:solidFill>
                  <a:srgbClr val="11078F"/>
                </a:solidFill>
                <a:latin typeface="Arial"/>
                <a:ea typeface="MS PGothic"/>
                <a:cs typeface="Arial"/>
              </a:rPr>
              <a:t>ghi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tiền</a:t>
            </a:r>
            <a:r>
              <a:rPr lang="en-US" sz="2400" dirty="0">
                <a:solidFill>
                  <a:srgbClr val="11078F"/>
                </a:solidFill>
                <a:latin typeface="Arial"/>
                <a:ea typeface="MS PGothic"/>
                <a:cs typeface="Arial"/>
              </a:rPr>
              <a:t> </a:t>
            </a:r>
            <a:r>
              <a:rPr lang="en-US" sz="2400" dirty="0" err="1" smtClean="0">
                <a:solidFill>
                  <a:srgbClr val="11078F"/>
                </a:solidFill>
                <a:latin typeface="Arial"/>
                <a:ea typeface="MS PGothic"/>
                <a:cs typeface="Arial"/>
              </a:rPr>
              <a:t>căn</a:t>
            </a:r>
            <a:r>
              <a:rPr lang="en-US" sz="2400" dirty="0" smtClean="0">
                <a:solidFill>
                  <a:srgbClr val="11078F"/>
                </a:solidFill>
                <a:latin typeface="Arial"/>
                <a:ea typeface="MS PGothic"/>
                <a:cs typeface="Arial"/>
              </a:rPr>
              <a:t> THA, </a:t>
            </a:r>
            <a:r>
              <a:rPr lang="en-US" sz="2400" dirty="0" err="1">
                <a:solidFill>
                  <a:srgbClr val="11078F"/>
                </a:solidFill>
                <a:latin typeface="Arial"/>
                <a:ea typeface="MS PGothic"/>
                <a:cs typeface="Arial"/>
              </a:rPr>
              <a:t>đái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tháo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ung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a:t>
            </a:r>
            <a:r>
              <a:rPr lang="en-US" sz="2400" dirty="0">
                <a:solidFill>
                  <a:srgbClr val="11078F"/>
                </a:solidFill>
                <a:latin typeface="Arial"/>
                <a:ea typeface="MS PGothic"/>
                <a:cs typeface="Arial"/>
              </a:rPr>
              <a:t> hay </a:t>
            </a:r>
            <a:r>
              <a:rPr lang="en-US" sz="2400" dirty="0" err="1">
                <a:solidFill>
                  <a:srgbClr val="11078F"/>
                </a:solidFill>
                <a:latin typeface="Arial"/>
                <a:ea typeface="MS PGothic"/>
                <a:cs typeface="Arial"/>
              </a:rPr>
              <a:t>các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lí</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nội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khoa</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khác</a:t>
            </a:r>
            <a:r>
              <a:rPr lang="en-US" sz="2400" dirty="0">
                <a:solidFill>
                  <a:srgbClr val="11078F"/>
                </a:solidFill>
                <a:latin typeface="Arial"/>
                <a:ea typeface="MS PGothic"/>
                <a:cs typeface="Arial"/>
              </a:rPr>
              <a:t>.</a:t>
            </a:r>
          </a:p>
          <a:p>
            <a:pPr marL="0" indent="0">
              <a:buNone/>
            </a:pPr>
            <a:r>
              <a:rPr lang="en-US" sz="2400" b="1" dirty="0">
                <a:solidFill>
                  <a:srgbClr val="11078F"/>
                </a:solidFill>
                <a:latin typeface="Arial"/>
                <a:ea typeface="MS PGothic"/>
                <a:cs typeface="Arial"/>
              </a:rPr>
              <a:t>2. </a:t>
            </a:r>
            <a:r>
              <a:rPr lang="en-US" sz="2400" b="1" dirty="0" err="1">
                <a:solidFill>
                  <a:srgbClr val="11078F"/>
                </a:solidFill>
                <a:latin typeface="Arial"/>
                <a:ea typeface="MS PGothic"/>
                <a:cs typeface="Arial"/>
              </a:rPr>
              <a:t>Ngoại</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khoa</a:t>
            </a:r>
            <a:endParaRPr lang="en-US" sz="2400" b="1" dirty="0">
              <a:solidFill>
                <a:srgbClr val="11078F"/>
              </a:solidFill>
              <a:latin typeface="Arial"/>
              <a:ea typeface="MS PGothic"/>
              <a:cs typeface="Arial"/>
            </a:endParaRPr>
          </a:p>
          <a:p>
            <a:r>
              <a:rPr lang="en-US" sz="2400" dirty="0">
                <a:solidFill>
                  <a:srgbClr val="11078F"/>
                </a:solidFill>
                <a:latin typeface="Arial"/>
                <a:ea typeface="MS PGothic"/>
                <a:cs typeface="Arial"/>
              </a:rPr>
              <a:t>-    CNV </a:t>
            </a:r>
            <a:r>
              <a:rPr lang="en-US" sz="2400" dirty="0" smtClean="0">
                <a:solidFill>
                  <a:srgbClr val="11078F"/>
                </a:solidFill>
                <a:latin typeface="Arial"/>
                <a:ea typeface="MS PGothic"/>
                <a:cs typeface="Arial"/>
              </a:rPr>
              <a:t>10 </a:t>
            </a:r>
            <a:r>
              <a:rPr lang="en-US" sz="2400" dirty="0" err="1">
                <a:solidFill>
                  <a:srgbClr val="11078F"/>
                </a:solidFill>
                <a:latin typeface="Arial"/>
                <a:ea typeface="MS PGothic"/>
                <a:cs typeface="Arial"/>
              </a:rPr>
              <a:t>năm</a:t>
            </a:r>
            <a:r>
              <a:rPr lang="en-US" sz="2400" dirty="0">
                <a:solidFill>
                  <a:srgbClr val="11078F"/>
                </a:solidFill>
                <a:latin typeface="Arial"/>
                <a:ea typeface="MS PGothic"/>
                <a:cs typeface="Arial"/>
              </a:rPr>
              <a:t>, BN </a:t>
            </a:r>
            <a:r>
              <a:rPr lang="en-US" sz="2400" dirty="0" err="1">
                <a:solidFill>
                  <a:srgbClr val="11078F"/>
                </a:solidFill>
                <a:latin typeface="Arial"/>
                <a:ea typeface="MS PGothic"/>
                <a:cs typeface="Arial"/>
              </a:rPr>
              <a:t>phẫu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thuật</a:t>
            </a:r>
            <a:r>
              <a:rPr lang="en-US" sz="2400" dirty="0">
                <a:solidFill>
                  <a:srgbClr val="11078F"/>
                </a:solidFill>
                <a:latin typeface="Arial"/>
                <a:ea typeface="MS PGothic"/>
                <a:cs typeface="Arial"/>
              </a:rPr>
              <a:t> </a:t>
            </a:r>
            <a:r>
              <a:rPr lang="en-US" sz="2400" dirty="0" err="1" smtClean="0">
                <a:solidFill>
                  <a:srgbClr val="11078F"/>
                </a:solidFill>
                <a:latin typeface="Arial"/>
                <a:ea typeface="MS PGothic"/>
                <a:cs typeface="Arial"/>
              </a:rPr>
              <a:t>nội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soi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cắt</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túi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mật</a:t>
            </a:r>
            <a:r>
              <a:rPr lang="en-US" sz="2400" dirty="0" smtClean="0">
                <a:solidFill>
                  <a:srgbClr val="11078F"/>
                </a:solidFill>
                <a:latin typeface="Arial"/>
                <a:ea typeface="MS PGothic"/>
                <a:cs typeface="Arial"/>
              </a:rPr>
              <a:t> + </a:t>
            </a:r>
            <a:r>
              <a:rPr lang="en-US" sz="2400" dirty="0" err="1" smtClean="0">
                <a:solidFill>
                  <a:srgbClr val="11078F"/>
                </a:solidFill>
                <a:latin typeface="Arial"/>
                <a:ea typeface="MS PGothic"/>
                <a:cs typeface="Arial"/>
              </a:rPr>
              <a:t>mở</a:t>
            </a:r>
            <a:r>
              <a:rPr lang="en-US" sz="2400" dirty="0" smtClean="0">
                <a:solidFill>
                  <a:srgbClr val="11078F"/>
                </a:solidFill>
                <a:latin typeface="Arial"/>
                <a:ea typeface="MS PGothic"/>
                <a:cs typeface="Arial"/>
              </a:rPr>
              <a:t> OMC </a:t>
            </a:r>
            <a:r>
              <a:rPr lang="en-US" sz="2400" dirty="0" err="1" smtClean="0">
                <a:solidFill>
                  <a:srgbClr val="11078F"/>
                </a:solidFill>
                <a:latin typeface="Arial"/>
                <a:ea typeface="MS PGothic"/>
                <a:cs typeface="Arial"/>
              </a:rPr>
              <a:t>lấy</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sỏi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tại</a:t>
            </a:r>
            <a:r>
              <a:rPr lang="en-US" sz="2400" dirty="0" smtClean="0">
                <a:solidFill>
                  <a:srgbClr val="11078F"/>
                </a:solidFill>
                <a:latin typeface="Arial"/>
                <a:ea typeface="MS PGothic"/>
                <a:cs typeface="Arial"/>
              </a:rPr>
              <a:t> BV DHYD </a:t>
            </a:r>
            <a:endParaRPr lang="en-US" sz="2400" dirty="0">
              <a:solidFill>
                <a:srgbClr val="11078F"/>
              </a:solidFill>
              <a:latin typeface="Arial"/>
              <a:ea typeface="MS PGothic"/>
              <a:cs typeface="Arial"/>
            </a:endParaRPr>
          </a:p>
          <a:p>
            <a:endParaRPr lang="en-US" sz="2400" dirty="0">
              <a:solidFill>
                <a:srgbClr val="11078F"/>
              </a:solidFill>
              <a:latin typeface="Arial" panose="020B0604020202020204" pitchFamily="34" charset="0"/>
              <a:cs typeface="Arial" panose="020B0604020202020204" pitchFamily="34" charset="0"/>
            </a:endParaRPr>
          </a:p>
          <a:p>
            <a:pPr marL="383540" indent="-383540">
              <a:buChar char="-"/>
            </a:pPr>
            <a:endParaRPr lang="en-US" sz="2400" dirty="0">
              <a:solidFill>
                <a:srgbClr val="11078F"/>
              </a:solidFill>
              <a:latin typeface="Arial" panose="020B0604020202020204" pitchFamily="34" charset="0"/>
              <a:cs typeface="Arial" panose="020B0604020202020204" pitchFamily="34" charset="0"/>
            </a:endParaRPr>
          </a:p>
          <a:p>
            <a:endParaRPr lang="en-US" sz="2400" dirty="0">
              <a:solidFill>
                <a:srgbClr val="11078F"/>
              </a:solidFill>
              <a:cs typeface="Calibri" panose="020F0502020204030204" pitchFamily="34" charset="0"/>
            </a:endParaRPr>
          </a:p>
        </p:txBody>
      </p:sp>
    </p:spTree>
    <p:extLst>
      <p:ext uri="{BB962C8B-B14F-4D97-AF65-F5344CB8AC3E}">
        <p14:creationId xmlns:p14="http://schemas.microsoft.com/office/powerpoint/2010/main" val="103300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IV. TIỀN CĂN: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4524315"/>
          </a:xfrm>
          <a:prstGeom prst="rect">
            <a:avLst/>
          </a:prstGeom>
        </p:spPr>
        <p:txBody>
          <a:bodyPr wrap="square" lIns="91440" tIns="45720" rIns="91440" bIns="45720" anchor="t">
            <a:spAutoFit/>
          </a:bodyPr>
          <a:lstStyle/>
          <a:p>
            <a:pPr marL="0" indent="0">
              <a:lnSpc>
                <a:spcPct val="150000"/>
              </a:lnSpc>
              <a:buNone/>
            </a:pPr>
            <a:r>
              <a:rPr lang="en-US" sz="2400" b="1" dirty="0">
                <a:solidFill>
                  <a:srgbClr val="11078F"/>
                </a:solidFill>
                <a:latin typeface="Arial"/>
                <a:ea typeface="MS PGothic"/>
                <a:cs typeface="Arial"/>
              </a:rPr>
              <a:t>4. </a:t>
            </a:r>
            <a:r>
              <a:rPr lang="en-US" sz="2400" b="1" dirty="0" err="1">
                <a:solidFill>
                  <a:srgbClr val="11078F"/>
                </a:solidFill>
                <a:latin typeface="Arial"/>
                <a:ea typeface="MS PGothic"/>
                <a:cs typeface="Arial"/>
              </a:rPr>
              <a:t>Dị</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ứng</a:t>
            </a:r>
            <a:endParaRPr lang="en-US" sz="2400" b="1" dirty="0">
              <a:solidFill>
                <a:srgbClr val="11078F"/>
              </a:solidFill>
              <a:latin typeface="Arial"/>
              <a:ea typeface="MS PGothic"/>
              <a:cs typeface="Arial"/>
            </a:endParaRPr>
          </a:p>
          <a:p>
            <a:pPr marL="383540" indent="-383540">
              <a:lnSpc>
                <a:spcPct val="150000"/>
              </a:lnSpc>
              <a:buFont typeface="Calibri" panose="020B0503020102020204" pitchFamily="34" charset="0"/>
              <a:buChar char="-"/>
            </a:pPr>
            <a:r>
              <a:rPr lang="en-US" sz="2400" dirty="0" err="1" smtClean="0">
                <a:solidFill>
                  <a:srgbClr val="11078F"/>
                </a:solidFill>
                <a:latin typeface="Arial"/>
                <a:ea typeface="MS PGothic"/>
                <a:cs typeface="Arial"/>
              </a:rPr>
              <a:t>Không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ghi</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nhận</a:t>
            </a:r>
            <a:endParaRPr lang="en-US" sz="2400" dirty="0">
              <a:solidFill>
                <a:srgbClr val="11078F"/>
              </a:solidFill>
              <a:latin typeface="Arial" panose="020B0604020202020204" pitchFamily="34" charset="0"/>
              <a:ea typeface="MS PGothic"/>
              <a:cs typeface="Arial" panose="020B0604020202020204" pitchFamily="34" charset="0"/>
            </a:endParaRPr>
          </a:p>
          <a:p>
            <a:pPr marL="0" indent="0">
              <a:lnSpc>
                <a:spcPct val="150000"/>
              </a:lnSpc>
              <a:buNone/>
            </a:pPr>
            <a:r>
              <a:rPr lang="en-US" sz="2400" b="1" dirty="0">
                <a:solidFill>
                  <a:srgbClr val="11078F"/>
                </a:solidFill>
                <a:latin typeface="Arial"/>
                <a:ea typeface="+mn-lt"/>
                <a:cs typeface="Arial"/>
              </a:rPr>
              <a:t>5. </a:t>
            </a:r>
            <a:r>
              <a:rPr lang="en-US" sz="2400" b="1" dirty="0" err="1">
                <a:solidFill>
                  <a:srgbClr val="11078F"/>
                </a:solidFill>
                <a:latin typeface="Arial"/>
                <a:ea typeface="+mn-lt"/>
                <a:cs typeface="Arial"/>
              </a:rPr>
              <a:t>Thói</a:t>
            </a:r>
            <a:r>
              <a:rPr lang="en-US" sz="2400" b="1" dirty="0">
                <a:solidFill>
                  <a:srgbClr val="11078F"/>
                </a:solidFill>
                <a:latin typeface="Arial"/>
                <a:ea typeface="+mn-lt"/>
                <a:cs typeface="Arial"/>
              </a:rPr>
              <a:t> </a:t>
            </a:r>
            <a:r>
              <a:rPr lang="en-US" sz="2400" b="1" dirty="0" err="1">
                <a:solidFill>
                  <a:srgbClr val="11078F"/>
                </a:solidFill>
                <a:latin typeface="Arial"/>
                <a:ea typeface="+mn-lt"/>
                <a:cs typeface="Arial"/>
              </a:rPr>
              <a:t>quen</a:t>
            </a:r>
            <a:endParaRPr lang="en-US" sz="2400" b="1" dirty="0">
              <a:solidFill>
                <a:srgbClr val="11078F"/>
              </a:solidFill>
              <a:latin typeface="Arial"/>
              <a:ea typeface="+mn-lt"/>
              <a:cs typeface="Arial"/>
            </a:endParaRPr>
          </a:p>
          <a:p>
            <a:pPr marL="383540" indent="-383540">
              <a:lnSpc>
                <a:spcPct val="150000"/>
              </a:lnSpc>
              <a:buFont typeface="Calibri" panose="020B0503020102020204" pitchFamily="34" charset="0"/>
              <a:buChar char="-"/>
            </a:pPr>
            <a:r>
              <a:rPr lang="en-US" sz="2400" dirty="0" err="1" smtClean="0">
                <a:solidFill>
                  <a:srgbClr val="11078F"/>
                </a:solidFill>
                <a:latin typeface="Arial"/>
                <a:ea typeface="+mn-lt"/>
                <a:cs typeface="Arial"/>
              </a:rPr>
              <a:t>Bỏ</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thuốc</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lá</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rượu</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bia</a:t>
            </a:r>
            <a:r>
              <a:rPr lang="en-US" sz="2400" dirty="0" smtClean="0">
                <a:solidFill>
                  <a:srgbClr val="11078F"/>
                </a:solidFill>
                <a:latin typeface="Arial"/>
                <a:ea typeface="+mn-lt"/>
                <a:cs typeface="Arial"/>
              </a:rPr>
              <a:t> &gt; 20 </a:t>
            </a:r>
            <a:r>
              <a:rPr lang="en-US" sz="2400" dirty="0" err="1" smtClean="0">
                <a:solidFill>
                  <a:srgbClr val="11078F"/>
                </a:solidFill>
                <a:latin typeface="Arial"/>
                <a:ea typeface="+mn-lt"/>
                <a:cs typeface="Arial"/>
              </a:rPr>
              <a:t>năm</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Trước</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đây</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hút</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thuốc</a:t>
            </a:r>
            <a:r>
              <a:rPr lang="en-US" sz="2400" dirty="0" smtClean="0">
                <a:solidFill>
                  <a:srgbClr val="11078F"/>
                </a:solidFill>
                <a:latin typeface="Arial"/>
                <a:ea typeface="+mn-lt"/>
                <a:cs typeface="Arial"/>
              </a:rPr>
              <a:t> 20 </a:t>
            </a:r>
            <a:r>
              <a:rPr lang="en-US" sz="2400" dirty="0" err="1" smtClean="0">
                <a:solidFill>
                  <a:srgbClr val="11078F"/>
                </a:solidFill>
                <a:latin typeface="Arial"/>
                <a:ea typeface="+mn-lt"/>
                <a:cs typeface="Arial"/>
              </a:rPr>
              <a:t>gói</a:t>
            </a:r>
            <a:r>
              <a:rPr lang="en-US" sz="2400" dirty="0" err="1" smtClean="0">
                <a:solidFill>
                  <a:srgbClr val="11078F"/>
                </a:solidFill>
                <a:latin typeface="Arial"/>
                <a:ea typeface="+mn-lt"/>
                <a:cs typeface="Arial"/>
              </a:rPr>
              <a:t>-</a:t>
            </a:r>
            <a:r>
              <a:rPr lang="en-US" sz="2400" dirty="0" err="1" smtClean="0">
                <a:solidFill>
                  <a:srgbClr val="11078F"/>
                </a:solidFill>
                <a:latin typeface="Arial"/>
                <a:ea typeface="+mn-lt"/>
                <a:cs typeface="Arial"/>
              </a:rPr>
              <a:t>năm</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rượu</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bia</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lượng</a:t>
            </a:r>
            <a:r>
              <a:rPr lang="en-US" sz="2400" dirty="0" smtClean="0">
                <a:solidFill>
                  <a:srgbClr val="11078F"/>
                </a:solidFill>
                <a:latin typeface="Arial"/>
                <a:ea typeface="+mn-lt"/>
                <a:cs typeface="Arial"/>
              </a:rPr>
              <a:t> </a:t>
            </a:r>
            <a:r>
              <a:rPr lang="en-US" sz="2400" dirty="0" err="1" smtClean="0">
                <a:solidFill>
                  <a:srgbClr val="11078F"/>
                </a:solidFill>
                <a:latin typeface="Arial"/>
                <a:ea typeface="+mn-lt"/>
                <a:cs typeface="Arial"/>
              </a:rPr>
              <a:t>ít</a:t>
            </a:r>
            <a:endParaRPr lang="en-US" sz="2400" dirty="0">
              <a:solidFill>
                <a:srgbClr val="11078F"/>
              </a:solidFill>
              <a:latin typeface="Arial"/>
              <a:ea typeface="+mn-lt"/>
              <a:cs typeface="Arial"/>
            </a:endParaRPr>
          </a:p>
          <a:p>
            <a:pPr marL="0" indent="0">
              <a:lnSpc>
                <a:spcPct val="150000"/>
              </a:lnSpc>
              <a:buNone/>
            </a:pPr>
            <a:r>
              <a:rPr lang="en-US" sz="2400" b="1" dirty="0">
                <a:solidFill>
                  <a:srgbClr val="11078F"/>
                </a:solidFill>
                <a:latin typeface="Arial"/>
                <a:ea typeface="+mn-lt"/>
                <a:cs typeface="Arial"/>
              </a:rPr>
              <a:t>6. </a:t>
            </a:r>
            <a:r>
              <a:rPr lang="en-US" sz="2400" b="1" dirty="0" err="1">
                <a:solidFill>
                  <a:srgbClr val="11078F"/>
                </a:solidFill>
                <a:latin typeface="Arial"/>
                <a:ea typeface="+mn-lt"/>
                <a:cs typeface="Arial"/>
              </a:rPr>
              <a:t>Gia</a:t>
            </a:r>
            <a:r>
              <a:rPr lang="en-US" sz="2400" b="1" dirty="0">
                <a:solidFill>
                  <a:srgbClr val="11078F"/>
                </a:solidFill>
                <a:latin typeface="Arial"/>
                <a:ea typeface="+mn-lt"/>
                <a:cs typeface="Arial"/>
              </a:rPr>
              <a:t> </a:t>
            </a:r>
            <a:r>
              <a:rPr lang="en-US" sz="2400" b="1" dirty="0" err="1">
                <a:solidFill>
                  <a:srgbClr val="11078F"/>
                </a:solidFill>
                <a:latin typeface="Arial"/>
                <a:ea typeface="+mn-lt"/>
                <a:cs typeface="Arial"/>
              </a:rPr>
              <a:t>đình</a:t>
            </a:r>
            <a:endParaRPr lang="en-US" sz="2400" b="1" dirty="0">
              <a:solidFill>
                <a:srgbClr val="11078F"/>
              </a:solidFill>
              <a:latin typeface="Arial"/>
              <a:ea typeface="+mn-lt"/>
              <a:cs typeface="Arial"/>
            </a:endParaRPr>
          </a:p>
          <a:p>
            <a:pPr marL="383540" indent="-383540">
              <a:lnSpc>
                <a:spcPct val="150000"/>
              </a:lnSpc>
              <a:buFont typeface="Calibri" panose="020B0503020102020204" pitchFamily="34" charset="0"/>
              <a:buChar char="-"/>
            </a:pPr>
            <a:r>
              <a:rPr lang="en-US" sz="2400" dirty="0" err="1">
                <a:solidFill>
                  <a:srgbClr val="11078F"/>
                </a:solidFill>
                <a:latin typeface="Arial"/>
                <a:ea typeface="+mn-lt"/>
                <a:cs typeface="Arial"/>
              </a:rPr>
              <a:t>Chưa</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ghi</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nhận</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tiền</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căn</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ung</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thư</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đường</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tiêu</a:t>
            </a:r>
            <a:r>
              <a:rPr lang="en-US" sz="2400" dirty="0">
                <a:solidFill>
                  <a:srgbClr val="11078F"/>
                </a:solidFill>
                <a:latin typeface="Arial"/>
                <a:ea typeface="+mn-lt"/>
                <a:cs typeface="Arial"/>
              </a:rPr>
              <a:t> </a:t>
            </a:r>
            <a:r>
              <a:rPr lang="en-US" sz="2400" dirty="0" err="1">
                <a:solidFill>
                  <a:srgbClr val="11078F"/>
                </a:solidFill>
                <a:latin typeface="Arial"/>
                <a:ea typeface="+mn-lt"/>
                <a:cs typeface="Arial"/>
              </a:rPr>
              <a:t>hóa</a:t>
            </a:r>
            <a:r>
              <a:rPr lang="en-US" sz="2400" dirty="0">
                <a:solidFill>
                  <a:srgbClr val="11078F"/>
                </a:solidFill>
                <a:latin typeface="Arial"/>
                <a:ea typeface="+mn-lt"/>
                <a:cs typeface="Arial"/>
              </a:rPr>
              <a:t>.</a:t>
            </a:r>
          </a:p>
          <a:p>
            <a:pPr marL="0" indent="0">
              <a:lnSpc>
                <a:spcPct val="150000"/>
              </a:lnSpc>
              <a:buNone/>
            </a:pPr>
            <a:endParaRPr lang="en-US" sz="2400" dirty="0">
              <a:solidFill>
                <a:srgbClr val="11078F"/>
              </a:solidFill>
              <a:latin typeface="Calibri"/>
              <a:cs typeface="Calibri"/>
            </a:endParaRPr>
          </a:p>
        </p:txBody>
      </p:sp>
    </p:spTree>
    <p:extLst>
      <p:ext uri="{BB962C8B-B14F-4D97-AF65-F5344CB8AC3E}">
        <p14:creationId xmlns:p14="http://schemas.microsoft.com/office/powerpoint/2010/main" val="1577292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 KHÁM LÂM SÀNG:</a:t>
            </a:r>
            <a:endParaRPr lang="vi-VN" altLang="vi-VN" sz="3200"/>
          </a:p>
        </p:txBody>
      </p:sp>
      <p:sp>
        <p:nvSpPr>
          <p:cNvPr id="3" name="TextBox 2">
            <a:extLst>
              <a:ext uri="{FF2B5EF4-FFF2-40B4-BE49-F238E27FC236}">
                <a16:creationId xmlns:a16="http://schemas.microsoft.com/office/drawing/2014/main" id="{60F22112-DDC9-4307-B675-FD4B9C80552F}"/>
              </a:ext>
            </a:extLst>
          </p:cNvPr>
          <p:cNvSpPr txBox="1"/>
          <p:nvPr/>
        </p:nvSpPr>
        <p:spPr>
          <a:xfrm>
            <a:off x="323193" y="1171903"/>
            <a:ext cx="7500937" cy="830997"/>
          </a:xfrm>
          <a:prstGeom prst="rect">
            <a:avLst/>
          </a:prstGeom>
          <a:noFill/>
        </p:spPr>
        <p:txBody>
          <a:bodyPr wrap="square" lIns="91440" tIns="45720" rIns="91440" bIns="45720" anchor="t">
            <a:spAutoFit/>
          </a:bodyPr>
          <a:lstStyle/>
          <a:p>
            <a:r>
              <a:rPr lang="en-US" sz="2400" i="1" dirty="0" smtClean="0">
                <a:solidFill>
                  <a:srgbClr val="11078F"/>
                </a:solidFill>
                <a:latin typeface="Arial"/>
                <a:ea typeface="MS PGothic"/>
                <a:cs typeface="Arial"/>
              </a:rPr>
              <a:t>16h00 </a:t>
            </a:r>
            <a:r>
              <a:rPr lang="en-US" sz="2400" i="1" dirty="0" err="1">
                <a:solidFill>
                  <a:srgbClr val="11078F"/>
                </a:solidFill>
                <a:latin typeface="Arial"/>
                <a:ea typeface="MS PGothic"/>
                <a:cs typeface="Arial"/>
              </a:rPr>
              <a:t>ngày</a:t>
            </a:r>
            <a:r>
              <a:rPr lang="en-US" sz="2400" i="1" dirty="0">
                <a:solidFill>
                  <a:srgbClr val="11078F"/>
                </a:solidFill>
                <a:latin typeface="Arial"/>
                <a:ea typeface="MS PGothic"/>
                <a:cs typeface="Arial"/>
              </a:rPr>
              <a:t> </a:t>
            </a:r>
            <a:r>
              <a:rPr lang="en-US" sz="2400" i="1" dirty="0" smtClean="0">
                <a:solidFill>
                  <a:srgbClr val="11078F"/>
                </a:solidFill>
                <a:latin typeface="Arial"/>
                <a:ea typeface="MS PGothic"/>
                <a:cs typeface="Arial"/>
              </a:rPr>
              <a:t>02</a:t>
            </a:r>
            <a:r>
              <a:rPr lang="en-US" sz="2400" i="1" dirty="0" smtClean="0">
                <a:solidFill>
                  <a:srgbClr val="11078F"/>
                </a:solidFill>
                <a:latin typeface="Arial"/>
                <a:ea typeface="MS PGothic"/>
                <a:cs typeface="Arial"/>
              </a:rPr>
              <a:t>/03/2023</a:t>
            </a:r>
            <a:endParaRPr lang="en-US" sz="2400" i="1" dirty="0">
              <a:solidFill>
                <a:srgbClr val="11078F"/>
              </a:solidFill>
              <a:latin typeface="Arial"/>
              <a:ea typeface="MS PGothic"/>
              <a:cs typeface="Arial"/>
            </a:endParaRPr>
          </a:p>
          <a:p>
            <a:endParaRPr lang="vi-VN" sz="2400" i="1" dirty="0">
              <a:solidFill>
                <a:srgbClr val="11078F"/>
              </a:solidFill>
            </a:endParaRPr>
          </a:p>
        </p:txBody>
      </p:sp>
      <p:sp>
        <p:nvSpPr>
          <p:cNvPr id="10" name="TextBox 9">
            <a:extLst>
              <a:ext uri="{FF2B5EF4-FFF2-40B4-BE49-F238E27FC236}">
                <a16:creationId xmlns:a16="http://schemas.microsoft.com/office/drawing/2014/main" id="{06965045-31EE-AA1A-1CAD-6F7A001BF44F}"/>
              </a:ext>
            </a:extLst>
          </p:cNvPr>
          <p:cNvSpPr txBox="1"/>
          <p:nvPr/>
        </p:nvSpPr>
        <p:spPr>
          <a:xfrm>
            <a:off x="228600" y="1752600"/>
            <a:ext cx="8686800" cy="4893647"/>
          </a:xfrm>
          <a:prstGeom prst="rect">
            <a:avLst/>
          </a:prstGeom>
          <a:noFill/>
        </p:spPr>
        <p:txBody>
          <a:bodyPr wrap="square" lIns="91440" tIns="45720" rIns="91440" bIns="45720" anchor="t">
            <a:spAutoFit/>
          </a:bodyPr>
          <a:lstStyle/>
          <a:p>
            <a:pPr marL="514350" indent="-514350">
              <a:buAutoNum type="arabicPeriod"/>
            </a:pPr>
            <a:r>
              <a:rPr lang="en-US" sz="2400" b="1" dirty="0" err="1">
                <a:solidFill>
                  <a:srgbClr val="11078F"/>
                </a:solidFill>
                <a:latin typeface="Arial"/>
                <a:ea typeface="MS PGothic"/>
                <a:cs typeface="Arial"/>
              </a:rPr>
              <a:t>Tổng</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quát</a:t>
            </a:r>
            <a:endParaRPr lang="en-US" sz="2400" b="1"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tỉnh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tiếp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xúc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tốt</a:t>
            </a:r>
            <a:endParaRPr lang="en-US" sz="2400" dirty="0">
              <a:solidFill>
                <a:srgbClr val="11078F"/>
              </a:solidFill>
              <a:latin typeface="Arial"/>
              <a:ea typeface="MS PGothic"/>
              <a:cs typeface="Arial"/>
            </a:endParaRPr>
          </a:p>
          <a:p>
            <a:pPr marL="383540" indent="-383540">
              <a:buFontTx/>
              <a:buChar char="-"/>
            </a:pPr>
            <a:r>
              <a:rPr lang="en-US" sz="2400" dirty="0">
                <a:solidFill>
                  <a:srgbClr val="11078F"/>
                </a:solidFill>
                <a:latin typeface="Arial"/>
                <a:ea typeface="MS PGothic"/>
                <a:cs typeface="Arial"/>
              </a:rPr>
              <a:t>Sinh </a:t>
            </a:r>
            <a:r>
              <a:rPr lang="en-US" sz="2400" dirty="0" err="1">
                <a:solidFill>
                  <a:srgbClr val="11078F"/>
                </a:solidFill>
                <a:latin typeface="Arial"/>
                <a:ea typeface="MS PGothic"/>
                <a:cs typeface="Arial"/>
              </a:rPr>
              <a:t>hiệu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ổn</a:t>
            </a:r>
            <a:endParaRPr lang="en-US" sz="2400" dirty="0">
              <a:solidFill>
                <a:srgbClr val="11078F"/>
              </a:solidFill>
              <a:latin typeface="Arial"/>
              <a:ea typeface="MS PGothic"/>
              <a:cs typeface="Arial"/>
            </a:endParaRPr>
          </a:p>
          <a:p>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Mạch</a:t>
            </a:r>
            <a:r>
              <a:rPr lang="en-US" sz="2400" dirty="0">
                <a:solidFill>
                  <a:srgbClr val="11078F"/>
                </a:solidFill>
                <a:latin typeface="Arial"/>
                <a:ea typeface="MS PGothic"/>
                <a:cs typeface="Arial"/>
              </a:rPr>
              <a:t> 82 l/p            </a:t>
            </a:r>
            <a:r>
              <a:rPr lang="en-US" sz="2400" dirty="0" err="1">
                <a:solidFill>
                  <a:srgbClr val="11078F"/>
                </a:solidFill>
                <a:latin typeface="Arial"/>
                <a:ea typeface="MS PGothic"/>
                <a:cs typeface="Arial"/>
              </a:rPr>
              <a:t>Nhịp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thở</a:t>
            </a:r>
            <a:r>
              <a:rPr lang="en-US" sz="2400" dirty="0">
                <a:solidFill>
                  <a:srgbClr val="11078F"/>
                </a:solidFill>
                <a:latin typeface="Arial"/>
                <a:ea typeface="MS PGothic"/>
                <a:cs typeface="Arial"/>
              </a:rPr>
              <a:t> 18 l/p    </a:t>
            </a:r>
            <a:endParaRPr lang="en-US" sz="2400" dirty="0">
              <a:solidFill>
                <a:srgbClr val="11078F"/>
              </a:solidFill>
              <a:latin typeface="Arial"/>
              <a:cs typeface="Arial"/>
            </a:endParaRPr>
          </a:p>
          <a:p>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Huyết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áp</a:t>
            </a:r>
            <a:r>
              <a:rPr lang="en-US" sz="2400" dirty="0">
                <a:solidFill>
                  <a:srgbClr val="11078F"/>
                </a:solidFill>
                <a:latin typeface="Arial"/>
                <a:ea typeface="MS PGothic"/>
                <a:cs typeface="Arial"/>
              </a:rPr>
              <a:t>: </a:t>
            </a:r>
            <a:r>
              <a:rPr lang="en-US" sz="2400" dirty="0" smtClean="0">
                <a:solidFill>
                  <a:srgbClr val="11078F"/>
                </a:solidFill>
                <a:latin typeface="Arial"/>
                <a:ea typeface="MS PGothic"/>
                <a:cs typeface="Arial"/>
              </a:rPr>
              <a:t>130/80 </a:t>
            </a:r>
            <a:r>
              <a:rPr lang="en-US" sz="2400" dirty="0">
                <a:solidFill>
                  <a:srgbClr val="11078F"/>
                </a:solidFill>
                <a:latin typeface="Arial"/>
                <a:ea typeface="MS PGothic"/>
                <a:cs typeface="Arial"/>
              </a:rPr>
              <a:t>mmHg</a:t>
            </a:r>
          </a:p>
          <a:p>
            <a:r>
              <a:rPr lang="en-US" sz="2400" dirty="0">
                <a:solidFill>
                  <a:srgbClr val="11078F"/>
                </a:solidFill>
                <a:latin typeface="Arial"/>
                <a:ea typeface="MS PGothic"/>
                <a:cs typeface="Arial"/>
              </a:rPr>
              <a:t>        SpO2: </a:t>
            </a:r>
            <a:r>
              <a:rPr lang="en-US" sz="2400" dirty="0" smtClean="0">
                <a:solidFill>
                  <a:srgbClr val="11078F"/>
                </a:solidFill>
                <a:latin typeface="Arial"/>
                <a:ea typeface="MS PGothic"/>
                <a:cs typeface="Arial"/>
              </a:rPr>
              <a:t>97%</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Nhiệt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độ</a:t>
            </a:r>
            <a:r>
              <a:rPr lang="en-US" sz="2400" dirty="0">
                <a:solidFill>
                  <a:srgbClr val="11078F"/>
                </a:solidFill>
                <a:latin typeface="Arial"/>
                <a:ea typeface="MS PGothic"/>
                <a:cs typeface="Arial"/>
              </a:rPr>
              <a:t>: </a:t>
            </a:r>
            <a:r>
              <a:rPr lang="en-US" sz="2400" dirty="0" smtClean="0">
                <a:solidFill>
                  <a:srgbClr val="11078F"/>
                </a:solidFill>
                <a:latin typeface="Arial"/>
                <a:ea typeface="MS PGothic"/>
                <a:cs typeface="Arial"/>
              </a:rPr>
              <a:t>37 </a:t>
            </a:r>
            <a:r>
              <a:rPr lang="en-US" sz="2400" dirty="0" err="1">
                <a:solidFill>
                  <a:srgbClr val="11078F"/>
                </a:solidFill>
                <a:latin typeface="Arial"/>
                <a:ea typeface="MS PGothic"/>
                <a:cs typeface="Arial"/>
              </a:rPr>
              <a:t>độ</a:t>
            </a:r>
            <a:r>
              <a:rPr lang="en-US" sz="2400" dirty="0">
                <a:solidFill>
                  <a:srgbClr val="11078F"/>
                </a:solidFill>
                <a:latin typeface="Arial"/>
                <a:ea typeface="MS PGothic"/>
                <a:cs typeface="Arial"/>
              </a:rPr>
              <a:t> C</a:t>
            </a:r>
          </a:p>
          <a:p>
            <a:pPr marL="383540" indent="-383540">
              <a:buFont typeface="Franklin Gothic Book"/>
              <a:buChar char="■"/>
            </a:pPr>
            <a:r>
              <a:rPr lang="en-US" sz="2400" dirty="0">
                <a:solidFill>
                  <a:srgbClr val="11078F"/>
                </a:solidFill>
                <a:latin typeface="Arial"/>
                <a:ea typeface="MS PGothic"/>
                <a:cs typeface="Arial"/>
              </a:rPr>
              <a:t>CN: </a:t>
            </a:r>
            <a:r>
              <a:rPr lang="en-US" sz="2400" dirty="0" smtClean="0">
                <a:solidFill>
                  <a:srgbClr val="11078F"/>
                </a:solidFill>
                <a:latin typeface="Arial"/>
                <a:ea typeface="MS PGothic"/>
                <a:cs typeface="Arial"/>
              </a:rPr>
              <a:t>46</a:t>
            </a:r>
            <a:r>
              <a:rPr lang="en-US" sz="2400" dirty="0" smtClean="0">
                <a:solidFill>
                  <a:srgbClr val="11078F"/>
                </a:solidFill>
                <a:latin typeface="Arial"/>
                <a:ea typeface="MS PGothic"/>
                <a:cs typeface="Arial"/>
              </a:rPr>
              <a:t> </a:t>
            </a:r>
            <a:r>
              <a:rPr lang="en-US" sz="2400" dirty="0">
                <a:solidFill>
                  <a:srgbClr val="11078F"/>
                </a:solidFill>
                <a:latin typeface="Arial"/>
                <a:ea typeface="MS PGothic"/>
                <a:cs typeface="Arial"/>
              </a:rPr>
              <a:t>kg, CC </a:t>
            </a:r>
            <a:r>
              <a:rPr lang="en-US" sz="2400" dirty="0" smtClean="0">
                <a:solidFill>
                  <a:srgbClr val="11078F"/>
                </a:solidFill>
                <a:latin typeface="Arial"/>
                <a:ea typeface="MS PGothic"/>
                <a:cs typeface="Arial"/>
              </a:rPr>
              <a:t>168 </a:t>
            </a:r>
            <a:r>
              <a:rPr lang="en-US" sz="2400" dirty="0">
                <a:solidFill>
                  <a:srgbClr val="11078F"/>
                </a:solidFill>
                <a:latin typeface="Arial"/>
                <a:ea typeface="MS PGothic"/>
                <a:cs typeface="Arial"/>
              </a:rPr>
              <a:t>cm –&gt; BMI: </a:t>
            </a:r>
            <a:r>
              <a:rPr lang="en-US" sz="2400" dirty="0" smtClean="0">
                <a:solidFill>
                  <a:srgbClr val="11078F"/>
                </a:solidFill>
                <a:latin typeface="Arial"/>
                <a:ea typeface="MS PGothic"/>
                <a:cs typeface="Arial"/>
              </a:rPr>
              <a:t>16</a:t>
            </a:r>
            <a:r>
              <a:rPr lang="en-US" sz="2400" dirty="0" smtClean="0">
                <a:solidFill>
                  <a:srgbClr val="11078F"/>
                </a:solidFill>
                <a:latin typeface="Arial"/>
                <a:ea typeface="MS PGothic"/>
                <a:cs typeface="Arial"/>
              </a:rPr>
              <a:t>.3 -&gt; </a:t>
            </a:r>
            <a:r>
              <a:rPr lang="en-US" sz="2400" dirty="0" err="1" smtClean="0">
                <a:solidFill>
                  <a:srgbClr val="11078F"/>
                </a:solidFill>
                <a:latin typeface="Arial"/>
                <a:ea typeface="MS PGothic"/>
                <a:cs typeface="Arial"/>
              </a:rPr>
              <a:t>Thể</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trạng</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gầy</a:t>
            </a:r>
            <a:r>
              <a:rPr lang="en-US" sz="2400" dirty="0" smtClean="0">
                <a:solidFill>
                  <a:srgbClr val="11078F"/>
                </a:solidFill>
                <a:latin typeface="Arial"/>
                <a:ea typeface="MS PGothic"/>
                <a:cs typeface="Arial"/>
              </a:rPr>
              <a:t> </a:t>
            </a:r>
            <a:r>
              <a:rPr lang="en-US" sz="2400" dirty="0" err="1" smtClean="0">
                <a:solidFill>
                  <a:srgbClr val="11078F"/>
                </a:solidFill>
                <a:latin typeface="Arial"/>
                <a:ea typeface="MS PGothic"/>
                <a:cs typeface="Arial"/>
              </a:rPr>
              <a:t>độ</a:t>
            </a:r>
            <a:r>
              <a:rPr lang="en-US" sz="2400" dirty="0" smtClean="0">
                <a:solidFill>
                  <a:srgbClr val="11078F"/>
                </a:solidFill>
                <a:latin typeface="Arial"/>
                <a:ea typeface="MS PGothic"/>
                <a:cs typeface="Arial"/>
              </a:rPr>
              <a:t> 2 </a:t>
            </a:r>
            <a:r>
              <a:rPr lang="en-US" sz="2400" dirty="0" err="1" smtClean="0">
                <a:solidFill>
                  <a:srgbClr val="11078F"/>
                </a:solidFill>
                <a:latin typeface="Arial"/>
                <a:ea typeface="MS PGothic"/>
                <a:cs typeface="Arial"/>
              </a:rPr>
              <a:t>theo</a:t>
            </a:r>
            <a:r>
              <a:rPr lang="en-US" sz="2400" dirty="0" smtClean="0">
                <a:solidFill>
                  <a:srgbClr val="11078F"/>
                </a:solidFill>
                <a:latin typeface="Arial"/>
                <a:ea typeface="MS PGothic"/>
                <a:cs typeface="Arial"/>
              </a:rPr>
              <a:t> WHO 2006 </a:t>
            </a:r>
            <a:endParaRPr lang="en-US" sz="2400"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Niêm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hồng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kết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mạc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mắt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vàng</a:t>
            </a:r>
            <a:r>
              <a:rPr lang="en-US" sz="2400" dirty="0">
                <a:solidFill>
                  <a:srgbClr val="11078F"/>
                </a:solidFill>
                <a:latin typeface="Arial"/>
                <a:ea typeface="MS PGothic"/>
                <a:cs typeface="Arial"/>
              </a:rPr>
              <a:t>.</a:t>
            </a:r>
          </a:p>
          <a:p>
            <a:pPr marL="383540" indent="-383540">
              <a:buFontTx/>
              <a:buChar char="-"/>
            </a:pPr>
            <a:r>
              <a:rPr lang="en-US" sz="2400" dirty="0" err="1">
                <a:solidFill>
                  <a:srgbClr val="11078F"/>
                </a:solidFill>
                <a:latin typeface="Arial"/>
                <a:ea typeface="MS PGothic"/>
                <a:cs typeface="Arial"/>
              </a:rPr>
              <a:t>Hạch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ngoại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biên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sờ</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chạm</a:t>
            </a:r>
            <a:endParaRPr lang="en-US" sz="2400"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dấu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xuất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huyết</a:t>
            </a:r>
            <a:r>
              <a:rPr lang="en-US" sz="2400" dirty="0">
                <a:solidFill>
                  <a:srgbClr val="11078F"/>
                </a:solidFill>
                <a:latin typeface="Arial"/>
                <a:ea typeface="MS PGothic"/>
                <a:cs typeface="Arial"/>
              </a:rPr>
              <a:t> da </a:t>
            </a:r>
            <a:r>
              <a:rPr lang="en-US" sz="2400" dirty="0" err="1">
                <a:solidFill>
                  <a:srgbClr val="11078F"/>
                </a:solidFill>
                <a:latin typeface="Arial"/>
                <a:ea typeface="MS PGothic"/>
                <a:cs typeface="Arial"/>
              </a:rPr>
              <a:t>niêm</a:t>
            </a:r>
            <a:endParaRPr lang="en-US" sz="2400"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phù</a:t>
            </a:r>
            <a:r>
              <a:rPr lang="en-US" sz="2400" dirty="0">
                <a:solidFill>
                  <a:srgbClr val="11078F"/>
                </a:solidFill>
                <a:latin typeface="Arial"/>
                <a:ea typeface="MS PGothic"/>
                <a:cs typeface="Arial"/>
              </a:rPr>
              <a:t>.</a:t>
            </a:r>
          </a:p>
          <a:p>
            <a:pPr marL="0" indent="0">
              <a:buNone/>
            </a:pPr>
            <a:endParaRPr lang="en-US" sz="2400" dirty="0">
              <a:solidFill>
                <a:srgbClr val="11078F"/>
              </a:solidFill>
              <a:latin typeface="Arial"/>
              <a:cs typeface="Arial"/>
            </a:endParaRPr>
          </a:p>
        </p:txBody>
      </p:sp>
    </p:spTree>
    <p:extLst>
      <p:ext uri="{BB962C8B-B14F-4D97-AF65-F5344CB8AC3E}">
        <p14:creationId xmlns:p14="http://schemas.microsoft.com/office/powerpoint/2010/main" val="45437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 KHÁM LÂM SÀNG:</a:t>
            </a:r>
            <a:endParaRPr lang="vi-VN" altLang="vi-VN" sz="3200"/>
          </a:p>
        </p:txBody>
      </p:sp>
      <p:sp>
        <p:nvSpPr>
          <p:cNvPr id="10" name="TextBox 9">
            <a:extLst>
              <a:ext uri="{FF2B5EF4-FFF2-40B4-BE49-F238E27FC236}">
                <a16:creationId xmlns:a16="http://schemas.microsoft.com/office/drawing/2014/main" id="{06965045-31EE-AA1A-1CAD-6F7A001BF44F}"/>
              </a:ext>
            </a:extLst>
          </p:cNvPr>
          <p:cNvSpPr txBox="1"/>
          <p:nvPr/>
        </p:nvSpPr>
        <p:spPr>
          <a:xfrm>
            <a:off x="228600" y="1143000"/>
            <a:ext cx="8686800" cy="5632311"/>
          </a:xfrm>
          <a:prstGeom prst="rect">
            <a:avLst/>
          </a:prstGeom>
          <a:noFill/>
        </p:spPr>
        <p:txBody>
          <a:bodyPr wrap="square" lIns="91440" tIns="45720" rIns="91440" bIns="45720" anchor="t">
            <a:spAutoFit/>
          </a:bodyPr>
          <a:lstStyle/>
          <a:p>
            <a:pPr marL="0" indent="0">
              <a:buNone/>
            </a:pPr>
            <a:r>
              <a:rPr lang="en-US" sz="2400" b="1" dirty="0">
                <a:solidFill>
                  <a:srgbClr val="11078F"/>
                </a:solidFill>
                <a:latin typeface="Arial"/>
                <a:ea typeface="MS PGothic"/>
                <a:cs typeface="Arial"/>
              </a:rPr>
              <a:t>2. </a:t>
            </a:r>
            <a:r>
              <a:rPr lang="en-US" sz="2400" b="1" dirty="0" err="1">
                <a:solidFill>
                  <a:srgbClr val="11078F"/>
                </a:solidFill>
                <a:latin typeface="Arial"/>
                <a:ea typeface="MS PGothic"/>
                <a:cs typeface="Arial"/>
              </a:rPr>
              <a:t>Cơ</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quan</a:t>
            </a:r>
            <a:endParaRPr lang="en-US" sz="2400" b="1" dirty="0">
              <a:solidFill>
                <a:srgbClr val="11078F"/>
              </a:solidFill>
              <a:latin typeface="Arial"/>
              <a:ea typeface="MS PGothic"/>
              <a:cs typeface="Arial"/>
            </a:endParaRPr>
          </a:p>
          <a:p>
            <a:pPr marL="457200" indent="-457200">
              <a:buAutoNum type="alphaLcPeriod"/>
            </a:pPr>
            <a:r>
              <a:rPr lang="en-US" sz="2400" b="1" i="1" dirty="0" err="1">
                <a:solidFill>
                  <a:srgbClr val="11078F"/>
                </a:solidFill>
                <a:latin typeface="Arial"/>
                <a:ea typeface="MS PGothic"/>
                <a:cs typeface="Arial"/>
              </a:rPr>
              <a:t>Lồng</a:t>
            </a:r>
            <a:r>
              <a:rPr lang="en-US" sz="2400" b="1" i="1" dirty="0">
                <a:solidFill>
                  <a:srgbClr val="11078F"/>
                </a:solidFill>
                <a:latin typeface="Arial"/>
                <a:ea typeface="MS PGothic"/>
                <a:cs typeface="Arial"/>
              </a:rPr>
              <a:t> </a:t>
            </a:r>
            <a:r>
              <a:rPr lang="en-US" sz="2400" b="1" i="1" dirty="0" err="1">
                <a:solidFill>
                  <a:srgbClr val="11078F"/>
                </a:solidFill>
                <a:latin typeface="Arial"/>
                <a:ea typeface="MS PGothic"/>
                <a:cs typeface="Arial"/>
              </a:rPr>
              <a:t>ngực</a:t>
            </a:r>
            <a:r>
              <a:rPr lang="en-US" sz="2400" b="1" i="1"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sao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mạch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THBH</a:t>
            </a:r>
            <a:endParaRPr lang="en-US" sz="2400" dirty="0">
              <a:solidFill>
                <a:srgbClr val="11078F"/>
              </a:solidFill>
              <a:latin typeface="Arial"/>
              <a:cs typeface="Arial"/>
            </a:endParaRPr>
          </a:p>
          <a:p>
            <a:r>
              <a:rPr lang="en-US" sz="2400" dirty="0">
                <a:solidFill>
                  <a:srgbClr val="11078F"/>
                </a:solidFill>
                <a:latin typeface="Arial"/>
                <a:ea typeface="MS PGothic"/>
                <a:cs typeface="Arial"/>
              </a:rPr>
              <a:t>+ Tim: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ổ </a:t>
            </a:r>
            <a:r>
              <a:rPr lang="en-US" sz="2400" dirty="0" err="1">
                <a:solidFill>
                  <a:srgbClr val="11078F"/>
                </a:solidFill>
                <a:latin typeface="Arial"/>
                <a:ea typeface="MS PGothic"/>
                <a:cs typeface="Arial"/>
              </a:rPr>
              <a:t>đập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bất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mỏm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tim</a:t>
            </a:r>
            <a:r>
              <a:rPr lang="en-US" sz="2400" dirty="0">
                <a:solidFill>
                  <a:srgbClr val="11078F"/>
                </a:solidFill>
                <a:latin typeface="Arial"/>
                <a:ea typeface="MS PGothic"/>
                <a:cs typeface="Arial"/>
              </a:rPr>
              <a:t> KLS V </a:t>
            </a:r>
            <a:r>
              <a:rPr lang="en-US" sz="2400" dirty="0" err="1">
                <a:solidFill>
                  <a:srgbClr val="11078F"/>
                </a:solidFill>
                <a:latin typeface="Arial"/>
                <a:ea typeface="MS PGothic"/>
                <a:cs typeface="Arial"/>
              </a:rPr>
              <a:t>đường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trung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đòn</a:t>
            </a:r>
            <a:r>
              <a:rPr lang="en-US" sz="2400" dirty="0">
                <a:solidFill>
                  <a:srgbClr val="11078F"/>
                </a:solidFill>
                <a:latin typeface="Arial"/>
                <a:ea typeface="MS PGothic"/>
                <a:cs typeface="Arial"/>
              </a:rPr>
              <a:t> (T), T1, T2 </a:t>
            </a:r>
            <a:r>
              <a:rPr lang="en-US" sz="2400" dirty="0" err="1">
                <a:solidFill>
                  <a:srgbClr val="11078F"/>
                </a:solidFill>
                <a:latin typeface="Arial"/>
                <a:ea typeface="MS PGothic"/>
                <a:cs typeface="Arial"/>
              </a:rPr>
              <a:t>đều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rõ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tần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số</a:t>
            </a:r>
            <a:r>
              <a:rPr lang="en-US" sz="2400" dirty="0">
                <a:solidFill>
                  <a:srgbClr val="11078F"/>
                </a:solidFill>
                <a:latin typeface="Arial"/>
                <a:ea typeface="MS PGothic"/>
                <a:cs typeface="Arial"/>
              </a:rPr>
              <a:t> 82 </a:t>
            </a:r>
            <a:r>
              <a:rPr lang="en-US" sz="2400" dirty="0" err="1">
                <a:solidFill>
                  <a:srgbClr val="11078F"/>
                </a:solidFill>
                <a:latin typeface="Arial"/>
                <a:ea typeface="MS PGothic"/>
                <a:cs typeface="Arial"/>
              </a:rPr>
              <a:t>lần</a:t>
            </a:r>
            <a:r>
              <a:rPr lang="en-US" sz="2400" dirty="0">
                <a:solidFill>
                  <a:srgbClr val="11078F"/>
                </a:solidFill>
                <a:latin typeface="Arial"/>
                <a:ea typeface="MS PGothic"/>
                <a:cs typeface="Arial"/>
              </a:rPr>
              <a:t>/</a:t>
            </a:r>
            <a:r>
              <a:rPr lang="en-US" sz="2400" dirty="0" err="1">
                <a:solidFill>
                  <a:srgbClr val="11078F"/>
                </a:solidFill>
                <a:latin typeface="Arial"/>
                <a:ea typeface="MS PGothic"/>
                <a:cs typeface="Arial"/>
              </a:rPr>
              <a:t>phút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âm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bất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endParaRPr lang="en-US" sz="2400" dirty="0">
              <a:solidFill>
                <a:srgbClr val="11078F"/>
              </a:solidFill>
              <a:latin typeface="Arial"/>
              <a:ea typeface="MS PGothic"/>
              <a:cs typeface="Arial"/>
            </a:endParaRPr>
          </a:p>
          <a:p>
            <a:pPr marL="0" indent="0">
              <a:buNone/>
            </a:pP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trong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khắp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rale, </a:t>
            </a:r>
            <a:r>
              <a:rPr lang="en-US" sz="2400" dirty="0" err="1">
                <a:solidFill>
                  <a:srgbClr val="11078F"/>
                </a:solidFill>
                <a:latin typeface="Arial"/>
                <a:ea typeface="MS PGothic"/>
                <a:cs typeface="Arial"/>
              </a:rPr>
              <a:t>âm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phế</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bào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êm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dịu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hai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phế</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trường</a:t>
            </a:r>
            <a:endParaRPr lang="en-US" sz="2400" dirty="0">
              <a:solidFill>
                <a:srgbClr val="11078F"/>
              </a:solidFill>
              <a:latin typeface="Arial"/>
              <a:ea typeface="MS PGothic"/>
              <a:cs typeface="Arial"/>
            </a:endParaRPr>
          </a:p>
          <a:p>
            <a:pPr marL="0" indent="0">
              <a:buNone/>
            </a:pPr>
            <a:r>
              <a:rPr lang="en-US" sz="2400" b="1" dirty="0">
                <a:solidFill>
                  <a:srgbClr val="11078F"/>
                </a:solidFill>
                <a:latin typeface="Arial"/>
                <a:ea typeface="MS PGothic"/>
                <a:cs typeface="Arial"/>
              </a:rPr>
              <a:t>b.   </a:t>
            </a:r>
            <a:r>
              <a:rPr lang="en-US" sz="2400" b="1" dirty="0" err="1">
                <a:solidFill>
                  <a:srgbClr val="11078F"/>
                </a:solidFill>
                <a:latin typeface="Arial"/>
                <a:ea typeface="MS PGothic"/>
                <a:cs typeface="Arial"/>
              </a:rPr>
              <a:t>Bụng</a:t>
            </a:r>
            <a:r>
              <a:rPr lang="en-US" sz="2400" b="1" dirty="0">
                <a:solidFill>
                  <a:srgbClr val="11078F"/>
                </a:solidFill>
                <a:latin typeface="Arial"/>
                <a:ea typeface="MS PGothic"/>
                <a:cs typeface="Arial"/>
              </a:rPr>
              <a:t>  </a:t>
            </a:r>
          </a:p>
          <a:p>
            <a:pPr marL="383540" indent="-383540">
              <a:buFont typeface="Franklin Gothic Book"/>
              <a:buChar char="-"/>
            </a:pP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đối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bè</a:t>
            </a:r>
            <a:r>
              <a:rPr lang="en-US" sz="2400" dirty="0">
                <a:solidFill>
                  <a:srgbClr val="11078F"/>
                </a:solidFill>
                <a:latin typeface="Arial"/>
                <a:ea typeface="MS PGothic"/>
                <a:cs typeface="Arial"/>
              </a:rPr>
              <a:t> sang 2 </a:t>
            </a:r>
            <a:r>
              <a:rPr lang="en-US" sz="2400" dirty="0" err="1">
                <a:solidFill>
                  <a:srgbClr val="11078F"/>
                </a:solidFill>
                <a:latin typeface="Arial"/>
                <a:ea typeface="MS PGothic"/>
                <a:cs typeface="Arial"/>
              </a:rPr>
              <a:t>bên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THBH,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sẹo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mổ</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cũ</a:t>
            </a:r>
            <a:r>
              <a:rPr lang="en-US" sz="2400" dirty="0">
                <a:solidFill>
                  <a:srgbClr val="11078F"/>
                </a:solidFill>
                <a:latin typeface="Arial"/>
                <a:ea typeface="MS PGothic"/>
                <a:cs typeface="Arial"/>
              </a:rPr>
              <a:t>.</a:t>
            </a:r>
            <a:endParaRPr lang="en-US" sz="2400" dirty="0">
              <a:solidFill>
                <a:srgbClr val="11078F"/>
              </a:solidFill>
              <a:latin typeface="Arial"/>
              <a:cs typeface="Arial"/>
            </a:endParaRPr>
          </a:p>
          <a:p>
            <a:pPr marL="383540" indent="-383540">
              <a:buFont typeface="Franklin Gothic Book"/>
              <a:buChar char="-"/>
            </a:pPr>
            <a:r>
              <a:rPr lang="en-US" sz="2400" dirty="0">
                <a:solidFill>
                  <a:srgbClr val="11078F"/>
                </a:solidFill>
                <a:latin typeface="Arial"/>
                <a:ea typeface="MS PGothic"/>
                <a:cs typeface="Arial"/>
              </a:rPr>
              <a:t>Nhu </a:t>
            </a:r>
            <a:r>
              <a:rPr lang="en-US" sz="2400" dirty="0" err="1">
                <a:solidFill>
                  <a:srgbClr val="11078F"/>
                </a:solidFill>
                <a:latin typeface="Arial"/>
                <a:ea typeface="MS PGothic"/>
                <a:cs typeface="Arial"/>
              </a:rPr>
              <a:t>động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ruột</a:t>
            </a:r>
            <a:r>
              <a:rPr lang="en-US" sz="2400" dirty="0">
                <a:solidFill>
                  <a:srgbClr val="11078F"/>
                </a:solidFill>
                <a:latin typeface="Arial"/>
                <a:ea typeface="MS PGothic"/>
                <a:cs typeface="Arial"/>
              </a:rPr>
              <a:t> 8 </a:t>
            </a:r>
            <a:r>
              <a:rPr lang="en-US" sz="2400" dirty="0" err="1">
                <a:solidFill>
                  <a:srgbClr val="11078F"/>
                </a:solidFill>
                <a:latin typeface="Arial"/>
                <a:ea typeface="MS PGothic"/>
                <a:cs typeface="Arial"/>
              </a:rPr>
              <a:t>lần</a:t>
            </a:r>
            <a:r>
              <a:rPr lang="en-US" sz="2400" dirty="0">
                <a:solidFill>
                  <a:srgbClr val="11078F"/>
                </a:solidFill>
                <a:latin typeface="Arial"/>
                <a:ea typeface="MS PGothic"/>
                <a:cs typeface="Arial"/>
              </a:rPr>
              <a:t>/</a:t>
            </a:r>
            <a:r>
              <a:rPr lang="en-US" sz="2400" dirty="0" err="1">
                <a:solidFill>
                  <a:srgbClr val="11078F"/>
                </a:solidFill>
                <a:latin typeface="Arial"/>
                <a:ea typeface="MS PGothic"/>
                <a:cs typeface="Arial"/>
              </a:rPr>
              <a:t>phút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âm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sắc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bình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r>
              <a:rPr lang="en-US" sz="2400" dirty="0">
                <a:solidFill>
                  <a:srgbClr val="11078F"/>
                </a:solidFill>
                <a:latin typeface="Arial"/>
                <a:ea typeface="MS PGothic"/>
                <a:cs typeface="Arial"/>
              </a:rPr>
              <a:t>.</a:t>
            </a:r>
          </a:p>
          <a:p>
            <a:pPr marL="383540" indent="-383540">
              <a:buFont typeface="Franklin Gothic Book"/>
              <a:buChar char="-"/>
            </a:pPr>
            <a:r>
              <a:rPr lang="en-US" sz="2400" dirty="0" err="1">
                <a:solidFill>
                  <a:srgbClr val="11078F"/>
                </a:solidFill>
                <a:latin typeface="Arial"/>
                <a:ea typeface="MS PGothic"/>
                <a:cs typeface="Arial"/>
              </a:rPr>
              <a:t>Gõ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trong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khắp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a:t>
            </a:r>
          </a:p>
          <a:p>
            <a:pPr marL="383540" indent="-383540">
              <a:buFont typeface="Franklin Gothic Book"/>
              <a:buChar char="-"/>
            </a:pPr>
            <a:r>
              <a:rPr lang="en-US" sz="2400" dirty="0" err="1">
                <a:solidFill>
                  <a:srgbClr val="11078F"/>
                </a:solidFill>
                <a:latin typeface="Arial"/>
                <a:ea typeface="MS PGothic"/>
                <a:cs typeface="Arial"/>
              </a:rPr>
              <a:t>Ấn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đau</a:t>
            </a:r>
            <a:r>
              <a:rPr lang="en-US" sz="2400" dirty="0">
                <a:solidFill>
                  <a:srgbClr val="11078F"/>
                </a:solidFill>
                <a:latin typeface="Arial"/>
                <a:ea typeface="MS PGothic"/>
                <a:cs typeface="Arial"/>
              </a:rPr>
              <a:t> ¼ </a:t>
            </a:r>
            <a:r>
              <a:rPr lang="en-US" sz="2400" dirty="0" err="1">
                <a:solidFill>
                  <a:srgbClr val="11078F"/>
                </a:solidFill>
                <a:latin typeface="Arial"/>
                <a:ea typeface="MS PGothic"/>
                <a:cs typeface="Arial"/>
              </a:rPr>
              <a:t>trên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phải</a:t>
            </a:r>
            <a:r>
              <a:rPr lang="en-US" sz="2400" dirty="0">
                <a:solidFill>
                  <a:srgbClr val="11078F"/>
                </a:solidFill>
                <a:latin typeface="Arial"/>
                <a:ea typeface="MS PGothic"/>
                <a:cs typeface="Arial"/>
              </a:rPr>
              <a:t>, Murphy (+),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đề</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thành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ứng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dội</a:t>
            </a:r>
            <a:r>
              <a:rPr lang="en-US" sz="2400" dirty="0">
                <a:solidFill>
                  <a:srgbClr val="11078F"/>
                </a:solidFill>
                <a:latin typeface="Arial"/>
                <a:ea typeface="MS PGothic"/>
                <a:cs typeface="Arial"/>
              </a:rPr>
              <a:t> (-)</a:t>
            </a:r>
          </a:p>
          <a:p>
            <a:pPr marL="383540" indent="-383540">
              <a:buFont typeface="Franklin Gothic Book"/>
              <a:buChar char="-"/>
            </a:pPr>
            <a:r>
              <a:rPr lang="en-US" sz="2400" dirty="0">
                <a:solidFill>
                  <a:srgbClr val="11078F"/>
                </a:solidFill>
                <a:latin typeface="Arial"/>
                <a:ea typeface="MS PGothic"/>
                <a:cs typeface="Arial"/>
              </a:rPr>
              <a:t>Gan, </a:t>
            </a:r>
            <a:r>
              <a:rPr lang="en-US" sz="2400" dirty="0" err="1">
                <a:solidFill>
                  <a:srgbClr val="11078F"/>
                </a:solidFill>
                <a:latin typeface="Arial"/>
                <a:ea typeface="MS PGothic"/>
                <a:cs typeface="Arial"/>
              </a:rPr>
              <a:t>lách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sờ</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chạm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Chạm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thận</a:t>
            </a:r>
            <a:r>
              <a:rPr lang="en-US" sz="2400" dirty="0">
                <a:solidFill>
                  <a:srgbClr val="11078F"/>
                </a:solidFill>
                <a:latin typeface="Arial"/>
                <a:ea typeface="MS PGothic"/>
                <a:cs typeface="Arial"/>
              </a:rPr>
              <a:t> (-)</a:t>
            </a:r>
          </a:p>
        </p:txBody>
      </p:sp>
    </p:spTree>
    <p:extLst>
      <p:ext uri="{BB962C8B-B14F-4D97-AF65-F5344CB8AC3E}">
        <p14:creationId xmlns:p14="http://schemas.microsoft.com/office/powerpoint/2010/main" val="1208814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VI. TÓM TẮT BỆNH ÁN: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228600" y="1295400"/>
            <a:ext cx="8763000" cy="6370975"/>
          </a:xfrm>
          <a:prstGeom prst="rect">
            <a:avLst/>
          </a:prstGeom>
        </p:spPr>
        <p:txBody>
          <a:bodyPr wrap="square" lIns="91440" tIns="45720" rIns="91440" bIns="45720" anchor="t">
            <a:spAutoFit/>
          </a:bodyPr>
          <a:lstStyle/>
          <a:p>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nữ</a:t>
            </a:r>
            <a:r>
              <a:rPr lang="en-US" sz="2400" dirty="0">
                <a:solidFill>
                  <a:srgbClr val="11078F"/>
                </a:solidFill>
                <a:latin typeface="Arial"/>
                <a:ea typeface="MS PGothic"/>
                <a:cs typeface="Arial"/>
              </a:rPr>
              <a:t>, 70 </a:t>
            </a:r>
            <a:r>
              <a:rPr lang="en-US" sz="2400" dirty="0" err="1">
                <a:solidFill>
                  <a:srgbClr val="11078F"/>
                </a:solidFill>
                <a:latin typeface="Arial"/>
                <a:ea typeface="MS PGothic"/>
                <a:cs typeface="Arial"/>
              </a:rPr>
              <a:t>tuổi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viện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vì</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sốt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5 </a:t>
            </a:r>
            <a:r>
              <a:rPr lang="en-US" sz="2400" dirty="0" err="1">
                <a:solidFill>
                  <a:srgbClr val="11078F"/>
                </a:solidFill>
                <a:latin typeface="Arial"/>
                <a:ea typeface="MS PGothic"/>
                <a:cs typeface="Arial"/>
              </a:rPr>
              <a:t>ngày</a:t>
            </a:r>
            <a:r>
              <a:rPr lang="en-US" sz="2400" dirty="0">
                <a:solidFill>
                  <a:srgbClr val="11078F"/>
                </a:solidFill>
                <a:latin typeface="Arial"/>
                <a:ea typeface="MS PGothic"/>
                <a:cs typeface="Arial"/>
              </a:rPr>
              <a:t>, qua </a:t>
            </a:r>
            <a:r>
              <a:rPr lang="en-US" sz="2400" dirty="0" err="1">
                <a:solidFill>
                  <a:srgbClr val="11078F"/>
                </a:solidFill>
                <a:latin typeface="Arial"/>
                <a:ea typeface="MS PGothic"/>
                <a:cs typeface="Arial"/>
              </a:rPr>
              <a:t>hỏi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và</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thăm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ghi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nhận</a:t>
            </a:r>
            <a:r>
              <a:rPr lang="en-US" sz="2400" dirty="0">
                <a:solidFill>
                  <a:srgbClr val="11078F"/>
                </a:solidFill>
                <a:latin typeface="Arial"/>
                <a:ea typeface="MS PGothic"/>
                <a:cs typeface="Arial"/>
              </a:rPr>
              <a:t>:</a:t>
            </a:r>
          </a:p>
          <a:p>
            <a:r>
              <a:rPr lang="en-US" sz="2400" b="1" i="0" dirty="0">
                <a:solidFill>
                  <a:srgbClr val="11078F"/>
                </a:solidFill>
                <a:latin typeface="Arial"/>
                <a:ea typeface="MS PGothic"/>
                <a:cs typeface="Arial"/>
              </a:rPr>
              <a:t>*TCCN</a:t>
            </a:r>
            <a:r>
              <a:rPr lang="en-US" sz="2400" b="1" dirty="0">
                <a:solidFill>
                  <a:srgbClr val="11078F"/>
                </a:solidFill>
                <a:latin typeface="Arial"/>
                <a:ea typeface="MS PGothic"/>
                <a:cs typeface="Arial"/>
              </a:rPr>
              <a:t>:   </a:t>
            </a:r>
            <a:endParaRPr lang="en-US" sz="2400" b="1" dirty="0">
              <a:solidFill>
                <a:srgbClr val="11078F"/>
              </a:solidFill>
              <a:latin typeface="Arial"/>
              <a:cs typeface="Arial"/>
            </a:endParaRPr>
          </a:p>
          <a:p>
            <a:pPr marL="914400" lvl="1" indent="-457200">
              <a:buFont typeface="Arial" panose="020B0604020202020204" pitchFamily="34" charset="0"/>
              <a:buChar char="•"/>
            </a:pPr>
            <a:r>
              <a:rPr lang="en-US" sz="2400" dirty="0">
                <a:solidFill>
                  <a:srgbClr val="11078F"/>
                </a:solidFill>
                <a:latin typeface="Arial"/>
                <a:ea typeface="MS PGothic"/>
                <a:cs typeface="Arial"/>
              </a:rPr>
              <a:t>Tiêu </a:t>
            </a:r>
            <a:r>
              <a:rPr lang="en-US" sz="2400" dirty="0" err="1">
                <a:solidFill>
                  <a:srgbClr val="11078F"/>
                </a:solidFill>
                <a:latin typeface="Arial"/>
                <a:ea typeface="MS PGothic"/>
                <a:cs typeface="Arial"/>
              </a:rPr>
              <a:t>phân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lỏng</a:t>
            </a:r>
            <a:r>
              <a:rPr lang="en-US" sz="2400" dirty="0">
                <a:solidFill>
                  <a:srgbClr val="11078F"/>
                </a:solidFill>
                <a:latin typeface="Arial"/>
                <a:ea typeface="MS PGothic"/>
                <a:cs typeface="Arial"/>
              </a:rPr>
              <a:t> 2-3 </a:t>
            </a:r>
            <a:r>
              <a:rPr lang="en-US" sz="2400" dirty="0" err="1">
                <a:solidFill>
                  <a:srgbClr val="11078F"/>
                </a:solidFill>
                <a:latin typeface="Arial"/>
                <a:ea typeface="MS PGothic"/>
                <a:cs typeface="Arial"/>
              </a:rPr>
              <a:t>lần</a:t>
            </a:r>
            <a:r>
              <a:rPr lang="en-US" sz="2400" dirty="0">
                <a:solidFill>
                  <a:srgbClr val="11078F"/>
                </a:solidFill>
                <a:latin typeface="Arial"/>
                <a:ea typeface="MS PGothic"/>
                <a:cs typeface="Arial"/>
              </a:rPr>
              <a:t>/</a:t>
            </a:r>
            <a:r>
              <a:rPr lang="en-US" sz="2400" dirty="0" err="1">
                <a:solidFill>
                  <a:srgbClr val="11078F"/>
                </a:solidFill>
                <a:latin typeface="Arial"/>
                <a:ea typeface="MS PGothic"/>
                <a:cs typeface="Arial"/>
              </a:rPr>
              <a:t>ngày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nhầy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máu</a:t>
            </a:r>
            <a:endParaRPr lang="en-US" sz="2400" dirty="0">
              <a:solidFill>
                <a:srgbClr val="11078F"/>
              </a:solidFill>
              <a:latin typeface="Arial"/>
              <a:ea typeface="MS PGothic"/>
              <a:cs typeface="Arial"/>
            </a:endParaRPr>
          </a:p>
          <a:p>
            <a:pPr marL="914400" lvl="1" indent="-457200">
              <a:buFont typeface="Arial" panose="020B0604020202020204" pitchFamily="34" charset="0"/>
              <a:buChar char="•"/>
            </a:pPr>
            <a:r>
              <a:rPr lang="en-US" sz="2400" dirty="0" err="1">
                <a:solidFill>
                  <a:srgbClr val="11078F"/>
                </a:solidFill>
                <a:latin typeface="Arial"/>
                <a:ea typeface="MS PGothic"/>
                <a:cs typeface="Arial"/>
              </a:rPr>
              <a:t>Buồn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nôn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nôn</a:t>
            </a:r>
            <a:endParaRPr lang="en-US" sz="2400" dirty="0">
              <a:solidFill>
                <a:srgbClr val="11078F"/>
              </a:solidFill>
              <a:latin typeface="Arial"/>
              <a:ea typeface="MS PGothic"/>
              <a:cs typeface="Arial"/>
            </a:endParaRPr>
          </a:p>
          <a:p>
            <a:pPr marL="914400" lvl="1" indent="-457200">
              <a:buFont typeface="Arial" panose="020B0604020202020204" pitchFamily="34" charset="0"/>
              <a:buChar char="•"/>
            </a:pPr>
            <a:r>
              <a:rPr lang="en-US" sz="2400" dirty="0" err="1">
                <a:solidFill>
                  <a:srgbClr val="11078F"/>
                </a:solidFill>
                <a:latin typeface="Arial"/>
                <a:ea typeface="MS PGothic"/>
                <a:cs typeface="Arial"/>
              </a:rPr>
              <a:t>Sốt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khoảng</a:t>
            </a:r>
            <a:r>
              <a:rPr lang="en-US" sz="2400" dirty="0">
                <a:solidFill>
                  <a:srgbClr val="11078F"/>
                </a:solidFill>
                <a:latin typeface="Arial"/>
                <a:ea typeface="MS PGothic"/>
                <a:cs typeface="Arial"/>
              </a:rPr>
              <a:t> 38-39 </a:t>
            </a:r>
            <a:r>
              <a:rPr lang="en-US" sz="2400" dirty="0" err="1">
                <a:solidFill>
                  <a:srgbClr val="11078F"/>
                </a:solidFill>
                <a:latin typeface="Arial"/>
                <a:ea typeface="MS PGothic"/>
                <a:cs typeface="Arial"/>
              </a:rPr>
              <a:t>độ</a:t>
            </a:r>
            <a:r>
              <a:rPr lang="en-US" sz="2400" dirty="0">
                <a:solidFill>
                  <a:srgbClr val="11078F"/>
                </a:solidFill>
                <a:latin typeface="Arial"/>
                <a:ea typeface="MS PGothic"/>
                <a:cs typeface="Arial"/>
              </a:rPr>
              <a:t> C, </a:t>
            </a:r>
            <a:r>
              <a:rPr lang="en-US" sz="2400" dirty="0" err="1">
                <a:solidFill>
                  <a:srgbClr val="11078F"/>
                </a:solidFill>
                <a:latin typeface="Arial"/>
                <a:ea typeface="MS PGothic"/>
                <a:cs typeface="Arial"/>
              </a:rPr>
              <a:t>kèm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lạnh</a:t>
            </a:r>
            <a:r>
              <a:rPr lang="en-US" sz="2400" dirty="0">
                <a:solidFill>
                  <a:srgbClr val="11078F"/>
                </a:solidFill>
                <a:latin typeface="Arial"/>
                <a:ea typeface="MS PGothic"/>
                <a:cs typeface="Arial"/>
              </a:rPr>
              <a:t> run</a:t>
            </a:r>
          </a:p>
          <a:p>
            <a:pPr marL="914400" lvl="1" indent="-457200">
              <a:buFont typeface="Arial" panose="020B0604020202020204" pitchFamily="34" charset="0"/>
              <a:buChar char="•"/>
            </a:pPr>
            <a:r>
              <a:rPr lang="vi-VN" sz="2400" dirty="0">
                <a:solidFill>
                  <a:srgbClr val="11078F"/>
                </a:solidFill>
                <a:latin typeface="Arial"/>
                <a:ea typeface="Tahoma"/>
                <a:cs typeface="Arial"/>
              </a:rPr>
              <a:t>Đau bụng âm ỉ thượng vị, không lan.</a:t>
            </a:r>
          </a:p>
          <a:p>
            <a:pPr marL="10795" lvl="1"/>
            <a:r>
              <a:rPr lang="en-US" sz="2400" b="1" i="0" dirty="0">
                <a:solidFill>
                  <a:srgbClr val="11078F"/>
                </a:solidFill>
                <a:latin typeface="Arial"/>
                <a:ea typeface="MS PGothic"/>
                <a:cs typeface="Arial"/>
              </a:rPr>
              <a:t>*TCTT</a:t>
            </a:r>
            <a:r>
              <a:rPr lang="en-US" sz="2400" b="1" dirty="0">
                <a:solidFill>
                  <a:srgbClr val="11078F"/>
                </a:solidFill>
                <a:latin typeface="Arial"/>
                <a:ea typeface="MS PGothic"/>
                <a:cs typeface="Arial"/>
              </a:rPr>
              <a:t>:   </a:t>
            </a:r>
            <a:endParaRPr lang="en-US" dirty="0"/>
          </a:p>
          <a:p>
            <a:pPr marL="10795" lvl="1"/>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Ấn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đau</a:t>
            </a:r>
            <a:r>
              <a:rPr lang="en-US" sz="2400" dirty="0">
                <a:solidFill>
                  <a:srgbClr val="11078F"/>
                </a:solidFill>
                <a:latin typeface="Arial"/>
                <a:ea typeface="MS PGothic"/>
                <a:cs typeface="Arial"/>
              </a:rPr>
              <a:t> ¼ </a:t>
            </a:r>
            <a:r>
              <a:rPr lang="en-US" sz="2400" dirty="0" err="1">
                <a:solidFill>
                  <a:srgbClr val="11078F"/>
                </a:solidFill>
                <a:latin typeface="Arial"/>
                <a:ea typeface="MS PGothic"/>
                <a:cs typeface="Arial"/>
              </a:rPr>
              <a:t>trên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phải</a:t>
            </a:r>
            <a:r>
              <a:rPr lang="en-US" sz="2400" dirty="0">
                <a:solidFill>
                  <a:srgbClr val="11078F"/>
                </a:solidFill>
                <a:latin typeface="Arial"/>
                <a:ea typeface="MS PGothic"/>
                <a:cs typeface="Arial"/>
              </a:rPr>
              <a:t>, Murphy (+),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đề</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thành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ứng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dội</a:t>
            </a:r>
            <a:r>
              <a:rPr lang="en-US" sz="2400" dirty="0">
                <a:solidFill>
                  <a:srgbClr val="11078F"/>
                </a:solidFill>
                <a:latin typeface="Arial"/>
                <a:ea typeface="MS PGothic"/>
                <a:cs typeface="Arial"/>
              </a:rPr>
              <a:t> (-)</a:t>
            </a:r>
          </a:p>
          <a:p>
            <a:pPr marL="10795" lvl="1"/>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vàng</a:t>
            </a:r>
            <a:r>
              <a:rPr lang="en-US" sz="2400" dirty="0">
                <a:solidFill>
                  <a:srgbClr val="11078F"/>
                </a:solidFill>
                <a:latin typeface="Arial"/>
                <a:ea typeface="MS PGothic"/>
                <a:cs typeface="Arial"/>
              </a:rPr>
              <a:t> da</a:t>
            </a:r>
            <a:endParaRPr lang="en-US" sz="2400" dirty="0">
              <a:solidFill>
                <a:srgbClr val="11078F"/>
              </a:solidFill>
              <a:latin typeface="Arial"/>
              <a:cs typeface="Arial"/>
            </a:endParaRPr>
          </a:p>
          <a:p>
            <a:r>
              <a:rPr lang="en-US" sz="2400" b="1" i="0" dirty="0">
                <a:solidFill>
                  <a:srgbClr val="11078F"/>
                </a:solidFill>
                <a:latin typeface="Arial"/>
                <a:ea typeface="MS PGothic"/>
                <a:cs typeface="Arial"/>
              </a:rPr>
              <a:t>*</a:t>
            </a:r>
            <a:r>
              <a:rPr lang="en-US" sz="2400" b="1" i="0" dirty="0" err="1">
                <a:solidFill>
                  <a:srgbClr val="11078F"/>
                </a:solidFill>
                <a:latin typeface="Arial"/>
                <a:ea typeface="MS PGothic"/>
                <a:cs typeface="Arial"/>
              </a:rPr>
              <a:t>Tiền</a:t>
            </a:r>
            <a:r>
              <a:rPr lang="en-US" sz="2400" b="1" i="0" dirty="0">
                <a:solidFill>
                  <a:srgbClr val="11078F"/>
                </a:solidFill>
                <a:latin typeface="Arial"/>
                <a:ea typeface="MS PGothic"/>
                <a:cs typeface="Arial"/>
              </a:rPr>
              <a:t> </a:t>
            </a:r>
            <a:r>
              <a:rPr lang="en-US" sz="2400" b="1" i="0" dirty="0" err="1">
                <a:solidFill>
                  <a:srgbClr val="11078F"/>
                </a:solidFill>
                <a:latin typeface="Arial"/>
                <a:ea typeface="MS PGothic"/>
                <a:cs typeface="Arial"/>
              </a:rPr>
              <a:t>căn</a:t>
            </a:r>
            <a:r>
              <a:rPr lang="en-US" sz="2400" b="1" i="0" dirty="0">
                <a:solidFill>
                  <a:srgbClr val="11078F"/>
                </a:solidFill>
                <a:latin typeface="Arial"/>
                <a:ea typeface="MS PGothic"/>
                <a:cs typeface="Arial"/>
              </a:rPr>
              <a:t>:</a:t>
            </a:r>
            <a:endParaRPr lang="en-US" sz="2400" b="1" dirty="0">
              <a:solidFill>
                <a:srgbClr val="11078F"/>
              </a:solidFill>
              <a:latin typeface="Arial"/>
              <a:ea typeface="MS PGothic"/>
              <a:cs typeface="Arial"/>
            </a:endParaRPr>
          </a:p>
          <a:p>
            <a:pPr marL="914400" lvl="1" indent="-457200">
              <a:buFont typeface="Arial" panose="020B0604020202020204" pitchFamily="34" charset="0"/>
              <a:buChar char="•"/>
            </a:pPr>
            <a:r>
              <a:rPr lang="en-US" sz="2400" dirty="0">
                <a:solidFill>
                  <a:srgbClr val="11078F"/>
                </a:solidFill>
                <a:latin typeface="Arial"/>
                <a:ea typeface="MS PGothic"/>
                <a:cs typeface="Arial"/>
              </a:rPr>
              <a:t>THA 7 </a:t>
            </a:r>
            <a:r>
              <a:rPr lang="en-US" sz="2400" dirty="0" err="1">
                <a:solidFill>
                  <a:srgbClr val="11078F"/>
                </a:solidFill>
                <a:latin typeface="Arial"/>
                <a:ea typeface="MS PGothic"/>
                <a:cs typeface="Arial"/>
              </a:rPr>
              <a:t>năm</a:t>
            </a:r>
            <a:endParaRPr lang="en-US" sz="2400" dirty="0" err="1">
              <a:solidFill>
                <a:srgbClr val="11078F"/>
              </a:solidFill>
              <a:latin typeface="Arial"/>
              <a:ea typeface="+mn-lt"/>
              <a:cs typeface="Arial"/>
            </a:endParaRPr>
          </a:p>
          <a:p>
            <a:pPr marL="914400" lvl="1" indent="-457200">
              <a:buFont typeface="Arial" panose="020B0604020202020204" pitchFamily="34" charset="0"/>
              <a:buChar char="•"/>
            </a:pPr>
            <a:r>
              <a:rPr lang="en-US" sz="2400" dirty="0">
                <a:solidFill>
                  <a:srgbClr val="11078F"/>
                </a:solidFill>
                <a:latin typeface="Arial"/>
                <a:ea typeface="MS PGothic"/>
                <a:cs typeface="Arial"/>
              </a:rPr>
              <a:t>PT </a:t>
            </a:r>
            <a:r>
              <a:rPr lang="en-US" sz="2400" dirty="0" err="1">
                <a:solidFill>
                  <a:srgbClr val="11078F"/>
                </a:solidFill>
                <a:latin typeface="Arial"/>
                <a:ea typeface="MS PGothic"/>
                <a:cs typeface="Arial"/>
              </a:rPr>
              <a:t>thay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khớp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gối</a:t>
            </a:r>
            <a:r>
              <a:rPr lang="en-US" sz="2400" dirty="0">
                <a:solidFill>
                  <a:srgbClr val="11078F"/>
                </a:solidFill>
                <a:latin typeface="Arial"/>
                <a:ea typeface="MS PGothic"/>
                <a:cs typeface="Arial"/>
              </a:rPr>
              <a:t> 1 </a:t>
            </a:r>
            <a:r>
              <a:rPr lang="en-US" sz="2400" dirty="0" err="1">
                <a:solidFill>
                  <a:srgbClr val="11078F"/>
                </a:solidFill>
                <a:latin typeface="Arial"/>
                <a:ea typeface="MS PGothic"/>
                <a:cs typeface="Arial"/>
              </a:rPr>
              <a:t>năm</a:t>
            </a:r>
            <a:endParaRPr lang="en-US" sz="2400" dirty="0">
              <a:solidFill>
                <a:srgbClr val="11078F"/>
              </a:solidFill>
              <a:latin typeface="Arial"/>
              <a:cs typeface="Arial"/>
            </a:endParaRPr>
          </a:p>
          <a:p>
            <a:pPr marL="457200" lvl="1"/>
            <a:endParaRPr lang="en-US" sz="2400">
              <a:solidFill>
                <a:srgbClr val="11078F"/>
              </a:solidFill>
              <a:latin typeface="Arial"/>
              <a:cs typeface="Arial"/>
            </a:endParaRPr>
          </a:p>
          <a:p>
            <a:pPr marL="457200" indent="-457200">
              <a:buFont typeface="Arial" panose="020B0604020202020204" pitchFamily="34" charset="0"/>
              <a:buChar char="•"/>
            </a:pPr>
            <a:endParaRPr lang="en-US" sz="2400">
              <a:solidFill>
                <a:srgbClr val="11078F"/>
              </a:solidFill>
              <a:latin typeface="Franklin Gothic Book"/>
              <a:cs typeface="Calibri" panose="020F0502020204030204" pitchFamily="34" charset="0"/>
            </a:endParaRPr>
          </a:p>
          <a:p>
            <a:endParaRPr lang="en-US" sz="2400">
              <a:solidFill>
                <a:srgbClr val="11078F"/>
              </a:solidFill>
              <a:cs typeface="Calibri" panose="020F0502020204030204" pitchFamily="34" charset="0"/>
            </a:endParaRPr>
          </a:p>
        </p:txBody>
      </p:sp>
    </p:spTree>
    <p:extLst>
      <p:ext uri="{BB962C8B-B14F-4D97-AF65-F5344CB8AC3E}">
        <p14:creationId xmlns:p14="http://schemas.microsoft.com/office/powerpoint/2010/main" val="206860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5"/>
  <p:tag name="TPOS" val="2"/>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672</Words>
  <Application>Microsoft Office PowerPoint</Application>
  <PresentationFormat>On-screen Show (4:3)</PresentationFormat>
  <Paragraphs>187</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MS PGothic</vt:lpstr>
      <vt:lpstr>Arial</vt:lpstr>
      <vt:lpstr>Arial Black</vt:lpstr>
      <vt:lpstr>Arial Unicode MS</vt:lpstr>
      <vt:lpstr>Calibri</vt:lpstr>
      <vt:lpstr>Cordia New</vt:lpstr>
      <vt:lpstr>Franklin Gothic Book</vt:lpstr>
      <vt:lpstr>Tahoma</vt:lpstr>
      <vt:lpstr>Times New Roman</vt:lpstr>
      <vt:lpstr>Verdana</vt:lpstr>
      <vt:lpstr>Wingdings</vt:lpstr>
      <vt:lpstr>Blank Presentation</vt:lpstr>
      <vt:lpstr>BỆNH ÁN GIAO BAN</vt:lpstr>
      <vt:lpstr>I. HÀNH CHÍNH:</vt:lpstr>
      <vt:lpstr>II. LÍ DO NHẬP VIỆN:</vt:lpstr>
      <vt:lpstr>III. BỆNH SỬ:</vt:lpstr>
      <vt:lpstr>IV. TIỀN CĂN:</vt:lpstr>
      <vt:lpstr>IV. TIỀN CĂN:</vt:lpstr>
      <vt:lpstr>V. KHÁM LÂM SÀNG:</vt:lpstr>
      <vt:lpstr>V. KHÁM LÂM SÀNG:</vt:lpstr>
      <vt:lpstr>VI. TÓM TẮT BỆNH ÁN:</vt:lpstr>
      <vt:lpstr>VII. ĐẶT VẤN ĐỀ:</vt:lpstr>
      <vt:lpstr>IX. CHẨN ĐOÁN:</vt:lpstr>
      <vt:lpstr>X. ĐỀ NGHỊ CẬN LÂM SÀNG:</vt:lpstr>
      <vt:lpstr>XI. PHÂN TÍCH CẬN LÂM SÀNG:</vt:lpstr>
      <vt:lpstr>XI. PHÂN TÍCH CẬN LÂM SÀNG:</vt:lpstr>
      <vt:lpstr>XI. PHÂN TÍCH CẬN LÂM SÀNG:</vt:lpstr>
      <vt:lpstr>XI. PHÂN TÍCH CẬN LÂM SÀNG:</vt:lpstr>
      <vt:lpstr>XI. PHÂN TÍCH CẬN LÂM SÀNG:</vt:lpstr>
      <vt:lpstr>XII. CHẨN ĐOÁN XÁC ĐỊNH:</vt:lpstr>
      <vt:lpstr>XII. CHẨN ĐOÁN XÁC ĐỊNH:</vt:lpstr>
      <vt:lpstr>XII. CHẨN ĐOÁN XÁC ĐỊNH:</vt:lpstr>
      <vt:lpstr>XIII. ĐIỀU TRỊ</vt:lpstr>
      <vt:lpstr>XIII. ĐIỀU TRỊ</vt:lpstr>
      <vt:lpstr>XIV. PHẪU THUẬT</vt:lpstr>
      <vt:lpstr>XIV. PHẪU THUẬT</vt:lpstr>
      <vt:lpstr>PowerPoint Presentation</vt:lpstr>
    </vt:vector>
  </TitlesOfParts>
  <Company>Ramathibodi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Understanding and Management of GERD</dc:title>
  <dc:creator>Duc Quach</dc:creator>
  <cp:lastModifiedBy>NGOAI 3</cp:lastModifiedBy>
  <cp:revision>27</cp:revision>
  <dcterms:created xsi:type="dcterms:W3CDTF">2013-08-13T16:42:05Z</dcterms:created>
  <dcterms:modified xsi:type="dcterms:W3CDTF">2023-03-04T08:55:12Z</dcterms:modified>
</cp:coreProperties>
</file>