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27"/>
  </p:notesMasterIdLst>
  <p:sldIdLst>
    <p:sldId id="257" r:id="rId2"/>
    <p:sldId id="581" r:id="rId3"/>
    <p:sldId id="582" r:id="rId4"/>
    <p:sldId id="583" r:id="rId5"/>
    <p:sldId id="584" r:id="rId6"/>
    <p:sldId id="585" r:id="rId7"/>
    <p:sldId id="597" r:id="rId8"/>
    <p:sldId id="598" r:id="rId9"/>
    <p:sldId id="616" r:id="rId10"/>
    <p:sldId id="587" r:id="rId11"/>
    <p:sldId id="589" r:id="rId12"/>
    <p:sldId id="590" r:id="rId13"/>
    <p:sldId id="624" r:id="rId14"/>
    <p:sldId id="623" r:id="rId15"/>
    <p:sldId id="620" r:id="rId16"/>
    <p:sldId id="622" r:id="rId17"/>
    <p:sldId id="621" r:id="rId18"/>
    <p:sldId id="619" r:id="rId19"/>
    <p:sldId id="618" r:id="rId20"/>
    <p:sldId id="605" r:id="rId21"/>
    <p:sldId id="593" r:id="rId22"/>
    <p:sldId id="627" r:id="rId23"/>
    <p:sldId id="625" r:id="rId24"/>
    <p:sldId id="626" r:id="rId25"/>
    <p:sldId id="573" r:id="rId26"/>
  </p:sldIdLst>
  <p:sldSz cx="9144000" cy="6858000" type="screen4x3"/>
  <p:notesSz cx="6858000" cy="9144000"/>
  <p:custDataLst>
    <p:tags r:id="rId28"/>
  </p:custDataLst>
  <p:defaultTextStyle>
    <a:defPPr>
      <a:defRPr lang="th-TH"/>
    </a:defPPr>
    <a:lvl1pPr algn="l" rtl="0" eaLnBrk="0" fontAlgn="base" hangingPunct="0">
      <a:spcBef>
        <a:spcPct val="0"/>
      </a:spcBef>
      <a:spcAft>
        <a:spcPct val="0"/>
      </a:spcAft>
      <a:defRPr sz="28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0"/>
      </a:spcBef>
      <a:spcAft>
        <a:spcPct val="0"/>
      </a:spcAft>
      <a:defRPr sz="28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0"/>
      </a:spcBef>
      <a:spcAft>
        <a:spcPct val="0"/>
      </a:spcAft>
      <a:defRPr sz="28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0"/>
      </a:spcBef>
      <a:spcAft>
        <a:spcPct val="0"/>
      </a:spcAft>
      <a:defRPr sz="28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0"/>
      </a:spcBef>
      <a:spcAft>
        <a:spcPct val="0"/>
      </a:spcAft>
      <a:defRPr sz="2800"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sz="2800"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sz="2800"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sz="2800"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sz="2800"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onganh947@gmail.com"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078F"/>
    <a:srgbClr val="007DDA"/>
    <a:srgbClr val="25A2FF"/>
    <a:srgbClr val="33CC33"/>
    <a:srgbClr val="008AF2"/>
    <a:srgbClr val="0A0AB6"/>
    <a:srgbClr val="FFFFFF"/>
    <a:srgbClr val="1308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64C62D-7409-3214-867F-644D03C16A32}" v="74" dt="2023-02-19T14:46:22.978"/>
    <p1510:client id="{16D3DB10-E517-D1FE-8F66-BD33FD136F5C}" v="1" dt="2023-02-19T15:26:16.607"/>
    <p1510:client id="{9F94756B-4B25-8DE5-69B2-536FB7A50A79}" v="1521" dt="2023-02-19T14:31:18.158"/>
    <p1510:client id="{D1CC90EA-9121-3F41-5823-B9F07FC50E1B}" v="87" dt="2023-02-19T17:45:11.760"/>
    <p1510:client id="{DD37A773-31EB-B046-A235-D46D7F62EED7}" v="2626" dt="2023-02-19T15:18:50.3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p:cViewPr varScale="1">
        <p:scale>
          <a:sx n="61" d="100"/>
          <a:sy n="61" d="100"/>
        </p:scale>
        <p:origin x="136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0DB0F07-0940-7390-6A27-07131F623A9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th-TH"/>
          </a:p>
        </p:txBody>
      </p:sp>
      <p:sp>
        <p:nvSpPr>
          <p:cNvPr id="3" name="Date Placeholder 2">
            <a:extLst>
              <a:ext uri="{FF2B5EF4-FFF2-40B4-BE49-F238E27FC236}">
                <a16:creationId xmlns:a16="http://schemas.microsoft.com/office/drawing/2014/main" id="{A8860336-11D0-19CB-7D49-3B02CB07CE0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763C151D-AEFD-4CBA-A915-4174CF0703F3}" type="datetimeFigureOut">
              <a:rPr lang="th-TH"/>
              <a:pPr>
                <a:defRPr/>
              </a:pPr>
              <a:t>04/03/66</a:t>
            </a:fld>
            <a:endParaRPr lang="th-TH"/>
          </a:p>
        </p:txBody>
      </p:sp>
      <p:sp>
        <p:nvSpPr>
          <p:cNvPr id="4" name="Slide Image Placeholder 3">
            <a:extLst>
              <a:ext uri="{FF2B5EF4-FFF2-40B4-BE49-F238E27FC236}">
                <a16:creationId xmlns:a16="http://schemas.microsoft.com/office/drawing/2014/main" id="{4FB874BB-EEAC-79C0-428F-B233DF92C14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th-TH" noProof="0"/>
          </a:p>
        </p:txBody>
      </p:sp>
      <p:sp>
        <p:nvSpPr>
          <p:cNvPr id="5" name="Notes Placeholder 4">
            <a:extLst>
              <a:ext uri="{FF2B5EF4-FFF2-40B4-BE49-F238E27FC236}">
                <a16:creationId xmlns:a16="http://schemas.microsoft.com/office/drawing/2014/main" id="{ECFF2173-24A9-D7B3-7E00-1C7B1967E97B}"/>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th-TH" noProof="0"/>
          </a:p>
        </p:txBody>
      </p:sp>
      <p:sp>
        <p:nvSpPr>
          <p:cNvPr id="6" name="Footer Placeholder 5">
            <a:extLst>
              <a:ext uri="{FF2B5EF4-FFF2-40B4-BE49-F238E27FC236}">
                <a16:creationId xmlns:a16="http://schemas.microsoft.com/office/drawing/2014/main" id="{4F7F6268-97E0-8F06-C20F-76950FB8BD9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th-TH"/>
          </a:p>
        </p:txBody>
      </p:sp>
      <p:sp>
        <p:nvSpPr>
          <p:cNvPr id="7" name="Slide Number Placeholder 6">
            <a:extLst>
              <a:ext uri="{FF2B5EF4-FFF2-40B4-BE49-F238E27FC236}">
                <a16:creationId xmlns:a16="http://schemas.microsoft.com/office/drawing/2014/main" id="{C9FB6FBE-4B69-98BC-5104-F74F2F96B69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378B76EC-F7DF-4001-8107-B0F1755AD1A0}" type="slidenum">
              <a:rPr lang="th-TH" altLang="vi-VN"/>
              <a:pPr/>
              <a:t>‹#›</a:t>
            </a:fld>
            <a:endParaRPr lang="th-TH" altLang="vi-V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mn-lt"/>
        <a:ea typeface="Cordia New"/>
        <a:cs typeface="+mn-cs"/>
      </a:defRPr>
    </a:lvl1pPr>
    <a:lvl2pPr marL="457200" algn="l" rtl="0" eaLnBrk="0" fontAlgn="base" hangingPunct="0">
      <a:spcBef>
        <a:spcPct val="30000"/>
      </a:spcBef>
      <a:spcAft>
        <a:spcPct val="0"/>
      </a:spcAft>
      <a:defRPr kern="1200">
        <a:solidFill>
          <a:schemeClr val="tx1"/>
        </a:solidFill>
        <a:latin typeface="+mn-lt"/>
        <a:ea typeface="Cordia New"/>
        <a:cs typeface="+mn-cs"/>
      </a:defRPr>
    </a:lvl2pPr>
    <a:lvl3pPr marL="914400" algn="l" rtl="0" eaLnBrk="0" fontAlgn="base" hangingPunct="0">
      <a:spcBef>
        <a:spcPct val="30000"/>
      </a:spcBef>
      <a:spcAft>
        <a:spcPct val="0"/>
      </a:spcAft>
      <a:defRPr kern="1200">
        <a:solidFill>
          <a:schemeClr val="tx1"/>
        </a:solidFill>
        <a:latin typeface="+mn-lt"/>
        <a:ea typeface="Cordia New"/>
        <a:cs typeface="+mn-cs"/>
      </a:defRPr>
    </a:lvl3pPr>
    <a:lvl4pPr marL="1371600" algn="l" rtl="0" eaLnBrk="0" fontAlgn="base" hangingPunct="0">
      <a:spcBef>
        <a:spcPct val="30000"/>
      </a:spcBef>
      <a:spcAft>
        <a:spcPct val="0"/>
      </a:spcAft>
      <a:defRPr kern="1200">
        <a:solidFill>
          <a:schemeClr val="tx1"/>
        </a:solidFill>
        <a:latin typeface="+mn-lt"/>
        <a:ea typeface="Cordia New"/>
        <a:cs typeface="+mn-cs"/>
      </a:defRPr>
    </a:lvl4pPr>
    <a:lvl5pPr marL="1828800" algn="l" rtl="0" eaLnBrk="0" fontAlgn="base" hangingPunct="0">
      <a:spcBef>
        <a:spcPct val="30000"/>
      </a:spcBef>
      <a:spcAft>
        <a:spcPct val="0"/>
      </a:spcAft>
      <a:defRPr kern="1200">
        <a:solidFill>
          <a:schemeClr val="tx1"/>
        </a:solidFill>
        <a:latin typeface="+mn-lt"/>
        <a:ea typeface="Cordia New"/>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DA302F8-56B5-4230-63F1-1529611442EC}"/>
              </a:ext>
            </a:extLst>
          </p:cNvPr>
          <p:cNvSpPr>
            <a:spLocks noChangeArrowheads="1"/>
          </p:cNvSpPr>
          <p:nvPr userDrawn="1"/>
        </p:nvSpPr>
        <p:spPr bwMode="auto">
          <a:xfrm>
            <a:off x="-60325" y="0"/>
            <a:ext cx="9229725" cy="966788"/>
          </a:xfrm>
          <a:prstGeom prst="rect">
            <a:avLst/>
          </a:prstGeom>
          <a:solidFill>
            <a:srgbClr val="25A2FF"/>
          </a:solidFill>
          <a:ln w="9525" algn="ctr">
            <a:solidFill>
              <a:schemeClr val="bg1"/>
            </a:solidFill>
            <a:round/>
            <a:headEnd/>
            <a:tailEnd/>
          </a:ln>
        </p:spPr>
        <p:txBody>
          <a:bodyPr/>
          <a:lstStyle>
            <a:lvl1pPr>
              <a:defRPr sz="2800">
                <a:solidFill>
                  <a:schemeClr val="tx1"/>
                </a:solidFill>
                <a:latin typeface="Calibri" panose="020F0502020204030204" pitchFamily="34" charset="0"/>
                <a:ea typeface="MS PGothic" panose="020B0600070205080204" pitchFamily="34" charset="-128"/>
              </a:defRPr>
            </a:lvl1pPr>
            <a:lvl2pPr marL="742950" indent="-285750">
              <a:defRPr sz="2800">
                <a:solidFill>
                  <a:schemeClr val="tx1"/>
                </a:solidFill>
                <a:latin typeface="Calibri" panose="020F0502020204030204" pitchFamily="34" charset="0"/>
                <a:ea typeface="MS PGothic" panose="020B0600070205080204" pitchFamily="34" charset="-128"/>
              </a:defRPr>
            </a:lvl2pPr>
            <a:lvl3pPr marL="1143000" indent="-228600">
              <a:defRPr sz="2800">
                <a:solidFill>
                  <a:schemeClr val="tx1"/>
                </a:solidFill>
                <a:latin typeface="Calibri" panose="020F0502020204030204" pitchFamily="34" charset="0"/>
                <a:ea typeface="MS PGothic" panose="020B0600070205080204" pitchFamily="34" charset="-128"/>
              </a:defRPr>
            </a:lvl3pPr>
            <a:lvl4pPr marL="1600200" indent="-228600">
              <a:defRPr sz="2800">
                <a:solidFill>
                  <a:schemeClr val="tx1"/>
                </a:solidFill>
                <a:latin typeface="Calibri" panose="020F0502020204030204" pitchFamily="34" charset="0"/>
                <a:ea typeface="MS PGothic" panose="020B0600070205080204" pitchFamily="34" charset="-128"/>
              </a:defRPr>
            </a:lvl4pPr>
            <a:lvl5pPr marL="2057400" indent="-228600">
              <a:defRPr sz="28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9pPr>
          </a:lstStyle>
          <a:p>
            <a:pPr>
              <a:defRPr/>
            </a:pPr>
            <a:endParaRPr lang="vi-VN" altLang="vi-VN" sz="900">
              <a:latin typeface="Times New Roman" panose="02020603050405020304" pitchFamily="18" charset="0"/>
            </a:endParaRPr>
          </a:p>
        </p:txBody>
      </p:sp>
      <p:sp>
        <p:nvSpPr>
          <p:cNvPr id="5" name="Rectangle 4">
            <a:extLst>
              <a:ext uri="{FF2B5EF4-FFF2-40B4-BE49-F238E27FC236}">
                <a16:creationId xmlns:a16="http://schemas.microsoft.com/office/drawing/2014/main" id="{733EC152-0B93-9094-6B1B-A403202D64C7}"/>
              </a:ext>
            </a:extLst>
          </p:cNvPr>
          <p:cNvSpPr>
            <a:spLocks noChangeArrowheads="1"/>
          </p:cNvSpPr>
          <p:nvPr userDrawn="1"/>
        </p:nvSpPr>
        <p:spPr bwMode="auto">
          <a:xfrm>
            <a:off x="152400" y="6451600"/>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MS PGothic" panose="020B0600070205080204" pitchFamily="34" charset="-128"/>
              </a:defRPr>
            </a:lvl1pPr>
            <a:lvl2pPr marL="742950" indent="-285750">
              <a:defRPr sz="2800">
                <a:solidFill>
                  <a:schemeClr val="tx1"/>
                </a:solidFill>
                <a:latin typeface="Calibri" panose="020F0502020204030204" pitchFamily="34" charset="0"/>
                <a:ea typeface="MS PGothic" panose="020B0600070205080204" pitchFamily="34" charset="-128"/>
              </a:defRPr>
            </a:lvl2pPr>
            <a:lvl3pPr marL="1143000" indent="-228600">
              <a:defRPr sz="2800">
                <a:solidFill>
                  <a:schemeClr val="tx1"/>
                </a:solidFill>
                <a:latin typeface="Calibri" panose="020F0502020204030204" pitchFamily="34" charset="0"/>
                <a:ea typeface="MS PGothic" panose="020B0600070205080204" pitchFamily="34" charset="-128"/>
              </a:defRPr>
            </a:lvl3pPr>
            <a:lvl4pPr marL="1600200" indent="-228600">
              <a:defRPr sz="2800">
                <a:solidFill>
                  <a:schemeClr val="tx1"/>
                </a:solidFill>
                <a:latin typeface="Calibri" panose="020F0502020204030204" pitchFamily="34" charset="0"/>
                <a:ea typeface="MS PGothic" panose="020B0600070205080204" pitchFamily="34" charset="-128"/>
              </a:defRPr>
            </a:lvl4pPr>
            <a:lvl5pPr marL="2057400" indent="-228600">
              <a:defRPr sz="28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9pPr>
          </a:lstStyle>
          <a:p>
            <a:pPr>
              <a:defRPr/>
            </a:pPr>
            <a:endParaRPr lang="en-US" altLang="en-US" sz="1400" i="1">
              <a:solidFill>
                <a:srgbClr val="000000"/>
              </a:solidFill>
            </a:endParaRPr>
          </a:p>
          <a:p>
            <a:pPr>
              <a:defRPr/>
            </a:pPr>
            <a:endParaRPr lang="en-US" altLang="en-US" sz="1400" i="1">
              <a:solidFill>
                <a:srgbClr val="000000"/>
              </a:solidFill>
            </a:endParaRPr>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6" name="Rectangle 4">
            <a:extLst>
              <a:ext uri="{FF2B5EF4-FFF2-40B4-BE49-F238E27FC236}">
                <a16:creationId xmlns:a16="http://schemas.microsoft.com/office/drawing/2014/main" id="{776B332C-7F73-9C1D-D8E6-D9073FC4B378}"/>
              </a:ext>
            </a:extLst>
          </p:cNvPr>
          <p:cNvSpPr>
            <a:spLocks noGrp="1" noChangeArrowheads="1"/>
          </p:cNvSpPr>
          <p:nvPr>
            <p:ph type="dt" sz="half" idx="10"/>
          </p:nvPr>
        </p:nvSpPr>
        <p:spPr/>
        <p:txBody>
          <a:bodyPr/>
          <a:lstStyle>
            <a:lvl1pPr algn="ctr" eaLnBrk="1" fontAlgn="t" hangingPunct="1">
              <a:spcBef>
                <a:spcPct val="50000"/>
              </a:spcBef>
              <a:spcAft>
                <a:spcPts val="0"/>
              </a:spcAft>
              <a:defRPr b="1">
                <a:cs typeface="Arial Unicode MS" pitchFamily="34" charset="-128"/>
              </a:defRPr>
            </a:lvl1pPr>
          </a:lstStyle>
          <a:p>
            <a:pPr>
              <a:defRPr/>
            </a:pPr>
            <a:endParaRPr lang="en-US" altLang="en-US"/>
          </a:p>
        </p:txBody>
      </p:sp>
      <p:sp>
        <p:nvSpPr>
          <p:cNvPr id="7" name="Rectangle 5">
            <a:extLst>
              <a:ext uri="{FF2B5EF4-FFF2-40B4-BE49-F238E27FC236}">
                <a16:creationId xmlns:a16="http://schemas.microsoft.com/office/drawing/2014/main" id="{DCEC51E8-E4EB-B351-0E8F-7CF7E8BA29AD}"/>
              </a:ext>
            </a:extLst>
          </p:cNvPr>
          <p:cNvSpPr>
            <a:spLocks noGrp="1" noChangeArrowheads="1"/>
          </p:cNvSpPr>
          <p:nvPr>
            <p:ph type="ftr" sz="quarter" idx="11"/>
          </p:nvPr>
        </p:nvSpPr>
        <p:spPr>
          <a:xfrm>
            <a:off x="-4495800" y="5273675"/>
            <a:ext cx="3886200" cy="422275"/>
          </a:xfrm>
        </p:spPr>
        <p:txBody>
          <a:bodyPr/>
          <a:lstStyle>
            <a:lvl1pPr eaLnBrk="1" fontAlgn="t" hangingPunct="1">
              <a:spcBef>
                <a:spcPct val="50000"/>
              </a:spcBef>
              <a:spcAft>
                <a:spcPts val="0"/>
              </a:spcAft>
              <a:defRPr b="1">
                <a:cs typeface="Arial Unicode MS" pitchFamily="34" charset="-128"/>
              </a:defRPr>
            </a:lvl1pPr>
          </a:lstStyle>
          <a:p>
            <a:pPr>
              <a:defRPr/>
            </a:pPr>
            <a:endParaRPr lang="en-US" altLang="en-US"/>
          </a:p>
        </p:txBody>
      </p:sp>
      <p:sp>
        <p:nvSpPr>
          <p:cNvPr id="8" name="Rectangle 6">
            <a:extLst>
              <a:ext uri="{FF2B5EF4-FFF2-40B4-BE49-F238E27FC236}">
                <a16:creationId xmlns:a16="http://schemas.microsoft.com/office/drawing/2014/main" id="{44A17DBE-0040-8979-8885-4A74E0D4EF25}"/>
              </a:ext>
            </a:extLst>
          </p:cNvPr>
          <p:cNvSpPr>
            <a:spLocks noGrp="1" noChangeArrowheads="1"/>
          </p:cNvSpPr>
          <p:nvPr>
            <p:ph type="sldNum" sz="quarter" idx="12"/>
          </p:nvPr>
        </p:nvSpPr>
        <p:spPr>
          <a:xfrm>
            <a:off x="3475038" y="6451600"/>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fontAlgn="t" hangingPunct="1">
              <a:spcBef>
                <a:spcPct val="50000"/>
              </a:spcBef>
              <a:defRPr sz="1600">
                <a:ea typeface="Arial Unicode MS" pitchFamily="34" charset="-128"/>
              </a:defRPr>
            </a:lvl1pPr>
          </a:lstStyle>
          <a:p>
            <a:fld id="{1D8E57C9-EBF1-47F8-AF36-8DD738C701D8}" type="slidenum">
              <a:rPr lang="en-GB" altLang="en-US"/>
              <a:pPr/>
              <a:t>‹#›</a:t>
            </a:fld>
            <a:endParaRPr lang="en-GB" altLang="en-US"/>
          </a:p>
        </p:txBody>
      </p:sp>
    </p:spTree>
    <p:extLst>
      <p:ext uri="{BB962C8B-B14F-4D97-AF65-F5344CB8AC3E}">
        <p14:creationId xmlns:p14="http://schemas.microsoft.com/office/powerpoint/2010/main" val="65114548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F34FC9F-4E4F-73E8-69D1-B67D713CE823}"/>
              </a:ext>
            </a:extLst>
          </p:cNvPr>
          <p:cNvSpPr>
            <a:spLocks noChangeArrowheads="1"/>
          </p:cNvSpPr>
          <p:nvPr userDrawn="1"/>
        </p:nvSpPr>
        <p:spPr bwMode="auto">
          <a:xfrm>
            <a:off x="-60325" y="0"/>
            <a:ext cx="9229725" cy="966788"/>
          </a:xfrm>
          <a:prstGeom prst="rect">
            <a:avLst/>
          </a:prstGeom>
          <a:solidFill>
            <a:srgbClr val="25A2FF"/>
          </a:solidFill>
          <a:ln w="9525" algn="ctr">
            <a:solidFill>
              <a:schemeClr val="bg1"/>
            </a:solidFill>
            <a:round/>
            <a:headEnd/>
            <a:tailEnd/>
          </a:ln>
        </p:spPr>
        <p:txBody>
          <a:bodyPr/>
          <a:lstStyle>
            <a:lvl1pPr>
              <a:defRPr sz="2800">
                <a:solidFill>
                  <a:schemeClr val="tx1"/>
                </a:solidFill>
                <a:latin typeface="Calibri" panose="020F0502020204030204" pitchFamily="34" charset="0"/>
                <a:ea typeface="MS PGothic" panose="020B0600070205080204" pitchFamily="34" charset="-128"/>
              </a:defRPr>
            </a:lvl1pPr>
            <a:lvl2pPr marL="742950" indent="-285750">
              <a:defRPr sz="2800">
                <a:solidFill>
                  <a:schemeClr val="tx1"/>
                </a:solidFill>
                <a:latin typeface="Calibri" panose="020F0502020204030204" pitchFamily="34" charset="0"/>
                <a:ea typeface="MS PGothic" panose="020B0600070205080204" pitchFamily="34" charset="-128"/>
              </a:defRPr>
            </a:lvl2pPr>
            <a:lvl3pPr marL="1143000" indent="-228600">
              <a:defRPr sz="2800">
                <a:solidFill>
                  <a:schemeClr val="tx1"/>
                </a:solidFill>
                <a:latin typeface="Calibri" panose="020F0502020204030204" pitchFamily="34" charset="0"/>
                <a:ea typeface="MS PGothic" panose="020B0600070205080204" pitchFamily="34" charset="-128"/>
              </a:defRPr>
            </a:lvl3pPr>
            <a:lvl4pPr marL="1600200" indent="-228600">
              <a:defRPr sz="2800">
                <a:solidFill>
                  <a:schemeClr val="tx1"/>
                </a:solidFill>
                <a:latin typeface="Calibri" panose="020F0502020204030204" pitchFamily="34" charset="0"/>
                <a:ea typeface="MS PGothic" panose="020B0600070205080204" pitchFamily="34" charset="-128"/>
              </a:defRPr>
            </a:lvl4pPr>
            <a:lvl5pPr marL="2057400" indent="-228600">
              <a:defRPr sz="28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9pPr>
          </a:lstStyle>
          <a:p>
            <a:pPr>
              <a:defRPr/>
            </a:pPr>
            <a:endParaRPr lang="vi-VN" altLang="vi-VN" sz="900">
              <a:latin typeface="Times New Roman" panose="02020603050405020304" pitchFamily="18" charset="0"/>
            </a:endParaRPr>
          </a:p>
        </p:txBody>
      </p:sp>
      <p:sp>
        <p:nvSpPr>
          <p:cNvPr id="4" name="Rectangle 3">
            <a:extLst>
              <a:ext uri="{FF2B5EF4-FFF2-40B4-BE49-F238E27FC236}">
                <a16:creationId xmlns:a16="http://schemas.microsoft.com/office/drawing/2014/main" id="{EB112E96-B946-A4E6-17CE-4BB91F2F9899}"/>
              </a:ext>
            </a:extLst>
          </p:cNvPr>
          <p:cNvSpPr>
            <a:spLocks noChangeArrowheads="1"/>
          </p:cNvSpPr>
          <p:nvPr userDrawn="1"/>
        </p:nvSpPr>
        <p:spPr bwMode="auto">
          <a:xfrm>
            <a:off x="152400" y="6451600"/>
            <a:ext cx="457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MS PGothic" panose="020B0600070205080204" pitchFamily="34" charset="-128"/>
              </a:defRPr>
            </a:lvl1pPr>
            <a:lvl2pPr marL="742950" indent="-285750">
              <a:defRPr sz="2800">
                <a:solidFill>
                  <a:schemeClr val="tx1"/>
                </a:solidFill>
                <a:latin typeface="Calibri" panose="020F0502020204030204" pitchFamily="34" charset="0"/>
                <a:ea typeface="MS PGothic" panose="020B0600070205080204" pitchFamily="34" charset="-128"/>
              </a:defRPr>
            </a:lvl2pPr>
            <a:lvl3pPr marL="1143000" indent="-228600">
              <a:defRPr sz="2800">
                <a:solidFill>
                  <a:schemeClr val="tx1"/>
                </a:solidFill>
                <a:latin typeface="Calibri" panose="020F0502020204030204" pitchFamily="34" charset="0"/>
                <a:ea typeface="MS PGothic" panose="020B0600070205080204" pitchFamily="34" charset="-128"/>
              </a:defRPr>
            </a:lvl3pPr>
            <a:lvl4pPr marL="1600200" indent="-228600">
              <a:defRPr sz="2800">
                <a:solidFill>
                  <a:schemeClr val="tx1"/>
                </a:solidFill>
                <a:latin typeface="Calibri" panose="020F0502020204030204" pitchFamily="34" charset="0"/>
                <a:ea typeface="MS PGothic" panose="020B0600070205080204" pitchFamily="34" charset="-128"/>
              </a:defRPr>
            </a:lvl4pPr>
            <a:lvl5pPr marL="2057400" indent="-228600">
              <a:defRPr sz="28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9pPr>
          </a:lstStyle>
          <a:p>
            <a:pPr>
              <a:defRPr/>
            </a:pPr>
            <a:r>
              <a:rPr lang="en-US" altLang="en-US" sz="1400" i="1">
                <a:solidFill>
                  <a:srgbClr val="000000"/>
                </a:solidFill>
              </a:rPr>
              <a:t>Tiếp cận bệnh nhân than phiền hậu môn </a:t>
            </a:r>
          </a:p>
        </p:txBody>
      </p:sp>
      <p:sp>
        <p:nvSpPr>
          <p:cNvPr id="2" name="Title 1"/>
          <p:cNvSpPr>
            <a:spLocks noGrp="1"/>
          </p:cNvSpPr>
          <p:nvPr>
            <p:ph type="title"/>
          </p:nvPr>
        </p:nvSpPr>
        <p:spPr>
          <a:xfrm>
            <a:off x="240070" y="16669"/>
            <a:ext cx="8629650" cy="933450"/>
          </a:xfrm>
        </p:spPr>
        <p:txBody>
          <a:bodyPr/>
          <a:lstStyle/>
          <a:p>
            <a:r>
              <a:rPr lang="en-US"/>
              <a:t>Click to edit Master title style</a:t>
            </a:r>
          </a:p>
        </p:txBody>
      </p:sp>
      <p:sp>
        <p:nvSpPr>
          <p:cNvPr id="5" name="Date Placeholder 4">
            <a:extLst>
              <a:ext uri="{FF2B5EF4-FFF2-40B4-BE49-F238E27FC236}">
                <a16:creationId xmlns:a16="http://schemas.microsoft.com/office/drawing/2014/main" id="{7F9A068C-E243-377E-8E3A-06BAF51E4D23}"/>
              </a:ext>
            </a:extLst>
          </p:cNvPr>
          <p:cNvSpPr>
            <a:spLocks noGrp="1" noChangeArrowheads="1"/>
          </p:cNvSpPr>
          <p:nvPr>
            <p:ph type="dt" sz="half" idx="10"/>
          </p:nvPr>
        </p:nvSpPr>
        <p:spPr/>
        <p:txBody>
          <a:bodyPr/>
          <a:lstStyle>
            <a:lvl1pPr algn="ctr" eaLnBrk="1" fontAlgn="t" hangingPunct="1">
              <a:spcBef>
                <a:spcPct val="50000"/>
              </a:spcBef>
              <a:spcAft>
                <a:spcPts val="0"/>
              </a:spcAft>
              <a:defRPr b="1">
                <a:cs typeface="Arial Unicode MS" pitchFamily="34" charset="-128"/>
              </a:defRPr>
            </a:lvl1pPr>
          </a:lstStyle>
          <a:p>
            <a:pPr>
              <a:defRPr/>
            </a:pPr>
            <a:endParaRPr lang="en-US" altLang="en-US"/>
          </a:p>
        </p:txBody>
      </p:sp>
      <p:sp>
        <p:nvSpPr>
          <p:cNvPr id="6" name="Rectangle 6">
            <a:extLst>
              <a:ext uri="{FF2B5EF4-FFF2-40B4-BE49-F238E27FC236}">
                <a16:creationId xmlns:a16="http://schemas.microsoft.com/office/drawing/2014/main" id="{BBA5C8BE-DCD4-AD07-E9D1-B3461E652C1D}"/>
              </a:ext>
            </a:extLst>
          </p:cNvPr>
          <p:cNvSpPr>
            <a:spLocks noGrp="1" noChangeArrowheads="1"/>
          </p:cNvSpPr>
          <p:nvPr>
            <p:ph type="sldNum" sz="quarter" idx="11"/>
          </p:nvPr>
        </p:nvSpPr>
        <p:spPr>
          <a:xfrm>
            <a:off x="3475038" y="6451600"/>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fontAlgn="t" hangingPunct="1">
              <a:spcBef>
                <a:spcPct val="50000"/>
              </a:spcBef>
              <a:defRPr sz="1600">
                <a:ea typeface="Arial Unicode MS" pitchFamily="34" charset="-128"/>
              </a:defRPr>
            </a:lvl1pPr>
          </a:lstStyle>
          <a:p>
            <a:fld id="{F2E9538D-572A-40E4-A3B5-463E4174480F}" type="slidenum">
              <a:rPr lang="en-GB" altLang="en-US"/>
              <a:pPr/>
              <a:t>‹#›</a:t>
            </a:fld>
            <a:endParaRPr lang="en-GB" altLang="en-US"/>
          </a:p>
        </p:txBody>
      </p:sp>
    </p:spTree>
    <p:extLst>
      <p:ext uri="{BB962C8B-B14F-4D97-AF65-F5344CB8AC3E}">
        <p14:creationId xmlns:p14="http://schemas.microsoft.com/office/powerpoint/2010/main" val="172423740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949FB83-9865-E271-C78C-3F28127E4FB3}"/>
              </a:ext>
            </a:extLst>
          </p:cNvPr>
          <p:cNvSpPr>
            <a:spLocks noGrp="1" noChangeArrowheads="1"/>
          </p:cNvSpPr>
          <p:nvPr>
            <p:ph type="title"/>
          </p:nvPr>
        </p:nvSpPr>
        <p:spPr bwMode="auto">
          <a:xfrm>
            <a:off x="247650" y="192088"/>
            <a:ext cx="86296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269A7F3-CBBB-D491-F5D8-F92BE8D58FF1}"/>
              </a:ext>
            </a:extLst>
          </p:cNvPr>
          <p:cNvSpPr>
            <a:spLocks noGrp="1" noChangeArrowheads="1"/>
          </p:cNvSpPr>
          <p:nvPr>
            <p:ph type="body" idx="1"/>
          </p:nvPr>
        </p:nvSpPr>
        <p:spPr bwMode="auto">
          <a:xfrm>
            <a:off x="1143000" y="1981200"/>
            <a:ext cx="7315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4"/>
            <a:r>
              <a:rPr lang="en-US" altLang="en-US"/>
              <a:t>ifth level</a:t>
            </a:r>
          </a:p>
        </p:txBody>
      </p:sp>
      <p:sp>
        <p:nvSpPr>
          <p:cNvPr id="1028" name="Rectangle 4">
            <a:extLst>
              <a:ext uri="{FF2B5EF4-FFF2-40B4-BE49-F238E27FC236}">
                <a16:creationId xmlns:a16="http://schemas.microsoft.com/office/drawing/2014/main" id="{ED061038-AB42-CA03-015C-D0FA89EE1253}"/>
              </a:ext>
            </a:extLst>
          </p:cNvPr>
          <p:cNvSpPr>
            <a:spLocks noGrp="1" noChangeArrowheads="1"/>
          </p:cNvSpPr>
          <p:nvPr>
            <p:ph type="dt" sz="half" idx="2"/>
          </p:nvPr>
        </p:nvSpPr>
        <p:spPr bwMode="auto">
          <a:xfrm>
            <a:off x="7924800" y="6518275"/>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fontAlgn="base">
              <a:spcBef>
                <a:spcPct val="0"/>
              </a:spcBef>
              <a:defRPr sz="1400" b="0">
                <a:solidFill>
                  <a:srgbClr val="000000"/>
                </a:solidFill>
                <a:latin typeface="+mn-lt"/>
                <a:ea typeface="+mn-ea"/>
                <a:cs typeface="+mn-cs"/>
              </a:defRPr>
            </a:lvl1pPr>
          </a:lstStyle>
          <a:p>
            <a:pPr>
              <a:defRPr/>
            </a:pPr>
            <a:r>
              <a:rPr lang="en-US" altLang="en-US"/>
              <a:t>24/03/2020</a:t>
            </a:r>
          </a:p>
        </p:txBody>
      </p:sp>
      <p:sp>
        <p:nvSpPr>
          <p:cNvPr id="1029" name="Rectangle 5">
            <a:extLst>
              <a:ext uri="{FF2B5EF4-FFF2-40B4-BE49-F238E27FC236}">
                <a16:creationId xmlns:a16="http://schemas.microsoft.com/office/drawing/2014/main" id="{565CD25A-6A43-09F4-58C0-BF816B5BD2B6}"/>
              </a:ext>
            </a:extLst>
          </p:cNvPr>
          <p:cNvSpPr>
            <a:spLocks noGrp="1" noChangeArrowheads="1"/>
          </p:cNvSpPr>
          <p:nvPr>
            <p:ph type="ftr" sz="quarter" idx="3"/>
          </p:nvPr>
        </p:nvSpPr>
        <p:spPr bwMode="auto">
          <a:xfrm>
            <a:off x="-381000" y="6553200"/>
            <a:ext cx="3886200" cy="422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base">
              <a:spcBef>
                <a:spcPct val="0"/>
              </a:spcBef>
              <a:defRPr sz="1200" b="0" i="1">
                <a:solidFill>
                  <a:srgbClr val="000000"/>
                </a:solidFill>
                <a:latin typeface="+mn-lt"/>
                <a:ea typeface="+mn-ea"/>
                <a:cs typeface="+mn-cs"/>
              </a:defRPr>
            </a:lvl1pPr>
          </a:lstStyle>
          <a:p>
            <a:pPr>
              <a:defRPr/>
            </a:pPr>
            <a:r>
              <a:rPr lang="en-US" altLang="en-US"/>
              <a:t>Tiếp cận bệnh nhân than phiền hậu môn </a:t>
            </a:r>
          </a:p>
        </p:txBody>
      </p:sp>
      <p:sp>
        <p:nvSpPr>
          <p:cNvPr id="1030" name="Rectangle 1">
            <a:extLst>
              <a:ext uri="{FF2B5EF4-FFF2-40B4-BE49-F238E27FC236}">
                <a16:creationId xmlns:a16="http://schemas.microsoft.com/office/drawing/2014/main" id="{E96F2422-AC09-0732-86AF-64BA623907E4}"/>
              </a:ext>
            </a:extLst>
          </p:cNvPr>
          <p:cNvSpPr>
            <a:spLocks noChangeArrowheads="1"/>
          </p:cNvSpPr>
          <p:nvPr userDrawn="1"/>
        </p:nvSpPr>
        <p:spPr bwMode="auto">
          <a:xfrm>
            <a:off x="-52388" y="85725"/>
            <a:ext cx="9229726" cy="966788"/>
          </a:xfrm>
          <a:prstGeom prst="rect">
            <a:avLst/>
          </a:prstGeom>
          <a:solidFill>
            <a:srgbClr val="25A2FF"/>
          </a:solidFill>
          <a:ln w="9525" algn="ctr">
            <a:solidFill>
              <a:schemeClr val="bg1"/>
            </a:solidFill>
            <a:round/>
            <a:headEnd/>
            <a:tailEnd/>
          </a:ln>
        </p:spPr>
        <p:txBody>
          <a:bodyPr/>
          <a:lstStyle>
            <a:lvl1pPr>
              <a:defRPr sz="2800">
                <a:solidFill>
                  <a:schemeClr val="tx1"/>
                </a:solidFill>
                <a:latin typeface="Calibri" panose="020F0502020204030204" pitchFamily="34" charset="0"/>
                <a:ea typeface="MS PGothic" panose="020B0600070205080204" pitchFamily="34" charset="-128"/>
              </a:defRPr>
            </a:lvl1pPr>
            <a:lvl2pPr marL="742950" indent="-285750">
              <a:defRPr sz="2800">
                <a:solidFill>
                  <a:schemeClr val="tx1"/>
                </a:solidFill>
                <a:latin typeface="Calibri" panose="020F0502020204030204" pitchFamily="34" charset="0"/>
                <a:ea typeface="MS PGothic" panose="020B0600070205080204" pitchFamily="34" charset="-128"/>
              </a:defRPr>
            </a:lvl2pPr>
            <a:lvl3pPr marL="1143000" indent="-228600">
              <a:defRPr sz="2800">
                <a:solidFill>
                  <a:schemeClr val="tx1"/>
                </a:solidFill>
                <a:latin typeface="Calibri" panose="020F0502020204030204" pitchFamily="34" charset="0"/>
                <a:ea typeface="MS PGothic" panose="020B0600070205080204" pitchFamily="34" charset="-128"/>
              </a:defRPr>
            </a:lvl3pPr>
            <a:lvl4pPr marL="1600200" indent="-228600">
              <a:defRPr sz="2800">
                <a:solidFill>
                  <a:schemeClr val="tx1"/>
                </a:solidFill>
                <a:latin typeface="Calibri" panose="020F0502020204030204" pitchFamily="34" charset="0"/>
                <a:ea typeface="MS PGothic" panose="020B0600070205080204" pitchFamily="34" charset="-128"/>
              </a:defRPr>
            </a:lvl4pPr>
            <a:lvl5pPr marL="2057400" indent="-228600">
              <a:defRPr sz="28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9pPr>
          </a:lstStyle>
          <a:p>
            <a:pPr>
              <a:defRPr/>
            </a:pPr>
            <a:endParaRPr lang="vi-VN" altLang="vi-VN" sz="90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6013" r:id="rId1"/>
    <p:sldLayoutId id="2147486014" r:id="rId2"/>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rtl="0" eaLnBrk="0" fontAlgn="base" hangingPunct="0">
        <a:spcBef>
          <a:spcPct val="0"/>
        </a:spcBef>
        <a:spcAft>
          <a:spcPct val="0"/>
        </a:spcAft>
        <a:defRPr sz="4000" b="1">
          <a:solidFill>
            <a:srgbClr val="FFFF66"/>
          </a:solidFill>
          <a:latin typeface="+mj-lt"/>
          <a:ea typeface="+mj-ea"/>
          <a:cs typeface="+mj-cs"/>
        </a:defRPr>
      </a:lvl1pPr>
      <a:lvl2pPr algn="ctr" rtl="0" eaLnBrk="0" fontAlgn="base" hangingPunct="0">
        <a:spcBef>
          <a:spcPct val="0"/>
        </a:spcBef>
        <a:spcAft>
          <a:spcPct val="0"/>
        </a:spcAft>
        <a:defRPr sz="4000" b="1">
          <a:solidFill>
            <a:srgbClr val="FFFF66"/>
          </a:solidFill>
          <a:latin typeface="Arial" charset="0"/>
          <a:ea typeface="MS PGothic" pitchFamily="34" charset="-128"/>
        </a:defRPr>
      </a:lvl2pPr>
      <a:lvl3pPr algn="ctr" rtl="0" eaLnBrk="0" fontAlgn="base" hangingPunct="0">
        <a:spcBef>
          <a:spcPct val="0"/>
        </a:spcBef>
        <a:spcAft>
          <a:spcPct val="0"/>
        </a:spcAft>
        <a:defRPr sz="4000" b="1">
          <a:solidFill>
            <a:srgbClr val="FFFF66"/>
          </a:solidFill>
          <a:latin typeface="Arial" charset="0"/>
          <a:ea typeface="MS PGothic" pitchFamily="34" charset="-128"/>
        </a:defRPr>
      </a:lvl3pPr>
      <a:lvl4pPr algn="ctr" rtl="0" eaLnBrk="0" fontAlgn="base" hangingPunct="0">
        <a:spcBef>
          <a:spcPct val="0"/>
        </a:spcBef>
        <a:spcAft>
          <a:spcPct val="0"/>
        </a:spcAft>
        <a:defRPr sz="4000" b="1">
          <a:solidFill>
            <a:srgbClr val="FFFF66"/>
          </a:solidFill>
          <a:latin typeface="Arial" charset="0"/>
          <a:ea typeface="MS PGothic" pitchFamily="34" charset="-128"/>
        </a:defRPr>
      </a:lvl4pPr>
      <a:lvl5pPr algn="ctr" rtl="0" eaLnBrk="0" fontAlgn="base" hangingPunct="0">
        <a:spcBef>
          <a:spcPct val="0"/>
        </a:spcBef>
        <a:spcAft>
          <a:spcPct val="0"/>
        </a:spcAft>
        <a:defRPr sz="4000" b="1">
          <a:solidFill>
            <a:srgbClr val="FFFF66"/>
          </a:solidFill>
          <a:latin typeface="Arial" charset="0"/>
          <a:ea typeface="MS PGothic" pitchFamily="34" charset="-128"/>
        </a:defRPr>
      </a:lvl5pPr>
      <a:lvl6pPr marL="457200" algn="ctr" rtl="0" eaLnBrk="0" fontAlgn="base" hangingPunct="0">
        <a:spcBef>
          <a:spcPct val="0"/>
        </a:spcBef>
        <a:spcAft>
          <a:spcPct val="0"/>
        </a:spcAft>
        <a:defRPr sz="4000" b="1">
          <a:solidFill>
            <a:srgbClr val="FFFF66"/>
          </a:solidFill>
          <a:latin typeface="Arial" charset="0"/>
          <a:ea typeface="MS PGothic" pitchFamily="34" charset="-128"/>
        </a:defRPr>
      </a:lvl6pPr>
      <a:lvl7pPr marL="914400" algn="ctr" rtl="0" eaLnBrk="0" fontAlgn="base" hangingPunct="0">
        <a:spcBef>
          <a:spcPct val="0"/>
        </a:spcBef>
        <a:spcAft>
          <a:spcPct val="0"/>
        </a:spcAft>
        <a:defRPr sz="4000" b="1">
          <a:solidFill>
            <a:srgbClr val="FFFF66"/>
          </a:solidFill>
          <a:latin typeface="Arial" charset="0"/>
          <a:ea typeface="MS PGothic" pitchFamily="34" charset="-128"/>
        </a:defRPr>
      </a:lvl7pPr>
      <a:lvl8pPr marL="1371600" algn="ctr" rtl="0" eaLnBrk="0" fontAlgn="base" hangingPunct="0">
        <a:spcBef>
          <a:spcPct val="0"/>
        </a:spcBef>
        <a:spcAft>
          <a:spcPct val="0"/>
        </a:spcAft>
        <a:defRPr sz="4000" b="1">
          <a:solidFill>
            <a:srgbClr val="FFFF66"/>
          </a:solidFill>
          <a:latin typeface="Arial" charset="0"/>
          <a:ea typeface="MS PGothic" pitchFamily="34" charset="-128"/>
        </a:defRPr>
      </a:lvl8pPr>
      <a:lvl9pPr marL="1828800" algn="ctr" rtl="0" eaLnBrk="0" fontAlgn="base" hangingPunct="0">
        <a:spcBef>
          <a:spcPct val="0"/>
        </a:spcBef>
        <a:spcAft>
          <a:spcPct val="0"/>
        </a:spcAft>
        <a:defRPr sz="4000" b="1">
          <a:solidFill>
            <a:srgbClr val="FFFF66"/>
          </a:solidFill>
          <a:latin typeface="Arial" charset="0"/>
          <a:ea typeface="MS PGothic" pitchFamily="34" charset="-128"/>
        </a:defRPr>
      </a:lvl9pPr>
    </p:titleStyle>
    <p:bodyStyle>
      <a:lvl1pPr marL="342900" indent="-342900" algn="l" rtl="0" eaLnBrk="0" fontAlgn="base" hangingPunct="0">
        <a:spcBef>
          <a:spcPct val="20000"/>
        </a:spcBef>
        <a:spcAft>
          <a:spcPct val="0"/>
        </a:spcAft>
        <a:buSzPct val="75000"/>
        <a:buBlip>
          <a:blip r:embed="rId4"/>
        </a:buBlip>
        <a:defRPr sz="2400" b="1">
          <a:solidFill>
            <a:srgbClr val="FFFF66"/>
          </a:solidFill>
          <a:latin typeface="+mn-lt"/>
          <a:ea typeface="+mn-ea"/>
          <a:cs typeface="+mn-cs"/>
        </a:defRPr>
      </a:lvl1pPr>
      <a:lvl2pPr marL="742950" indent="-285750" algn="l" rtl="0" eaLnBrk="0" fontAlgn="base" hangingPunct="0">
        <a:spcBef>
          <a:spcPct val="20000"/>
        </a:spcBef>
        <a:spcAft>
          <a:spcPct val="0"/>
        </a:spcAft>
        <a:buClr>
          <a:srgbClr val="B00202"/>
        </a:buClr>
        <a:buChar char="•"/>
        <a:defRPr sz="2000">
          <a:solidFill>
            <a:schemeClr val="bg1"/>
          </a:solidFill>
          <a:latin typeface="+mn-lt"/>
          <a:ea typeface="+mn-ea"/>
        </a:defRPr>
      </a:lvl2pPr>
      <a:lvl3pPr marL="1143000" indent="-228600" algn="l" rtl="0" eaLnBrk="0" fontAlgn="base" hangingPunct="0">
        <a:spcBef>
          <a:spcPct val="20000"/>
        </a:spcBef>
        <a:spcAft>
          <a:spcPct val="0"/>
        </a:spcAft>
        <a:buFont typeface="Arial Black" panose="020B0A04020102020204" pitchFamily="34" charset="0"/>
        <a:buChar char="–"/>
        <a:defRPr sz="2000">
          <a:solidFill>
            <a:schemeClr val="bg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vl6pPr marL="2514600" indent="-228600" algn="l" rtl="0" eaLnBrk="0" fontAlgn="base" hangingPunct="0">
        <a:spcBef>
          <a:spcPct val="20000"/>
        </a:spcBef>
        <a:spcAft>
          <a:spcPct val="0"/>
        </a:spcAft>
        <a:buChar char="•"/>
        <a:defRPr sz="2000">
          <a:solidFill>
            <a:schemeClr val="bg1"/>
          </a:solidFill>
          <a:latin typeface="+mn-lt"/>
          <a:ea typeface="+mn-ea"/>
        </a:defRPr>
      </a:lvl6pPr>
      <a:lvl7pPr marL="2971800" indent="-228600" algn="l" rtl="0" eaLnBrk="0" fontAlgn="base" hangingPunct="0">
        <a:spcBef>
          <a:spcPct val="20000"/>
        </a:spcBef>
        <a:spcAft>
          <a:spcPct val="0"/>
        </a:spcAft>
        <a:buChar char="•"/>
        <a:defRPr sz="2000">
          <a:solidFill>
            <a:schemeClr val="bg1"/>
          </a:solidFill>
          <a:latin typeface="+mn-lt"/>
          <a:ea typeface="+mn-ea"/>
        </a:defRPr>
      </a:lvl7pPr>
      <a:lvl8pPr marL="3429000" indent="-228600" algn="l" rtl="0" eaLnBrk="0" fontAlgn="base" hangingPunct="0">
        <a:spcBef>
          <a:spcPct val="20000"/>
        </a:spcBef>
        <a:spcAft>
          <a:spcPct val="0"/>
        </a:spcAft>
        <a:buChar char="•"/>
        <a:defRPr sz="2000">
          <a:solidFill>
            <a:schemeClr val="bg1"/>
          </a:solidFill>
          <a:latin typeface="+mn-lt"/>
          <a:ea typeface="+mn-ea"/>
        </a:defRPr>
      </a:lvl8pPr>
      <a:lvl9pPr marL="3886200" indent="-228600" algn="l" rtl="0" eaLnBrk="0" fontAlgn="base" hangingPunct="0">
        <a:spcBef>
          <a:spcPct val="20000"/>
        </a:spcBef>
        <a:spcAft>
          <a:spcPct val="0"/>
        </a:spcAft>
        <a:buChar char="•"/>
        <a:defRPr sz="2000">
          <a:solidFill>
            <a:schemeClr val="bg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2521FC-0F6F-E8E5-D1CA-603F343720EC}"/>
              </a:ext>
            </a:extLst>
          </p:cNvPr>
          <p:cNvSpPr>
            <a:spLocks noGrp="1"/>
          </p:cNvSpPr>
          <p:nvPr>
            <p:ph type="ctrTitle"/>
          </p:nvPr>
        </p:nvSpPr>
        <p:spPr>
          <a:xfrm>
            <a:off x="0" y="1752600"/>
            <a:ext cx="9144000" cy="2209800"/>
          </a:xfrm>
          <a:solidFill>
            <a:srgbClr val="25A2FF"/>
          </a:solidFill>
        </p:spPr>
        <p:txBody>
          <a:bodyPr rtlCol="0">
            <a:normAutofit/>
          </a:bodyPr>
          <a:lstStyle/>
          <a:p>
            <a:pPr eaLnBrk="1" fontAlgn="auto" hangingPunct="1">
              <a:lnSpc>
                <a:spcPct val="114000"/>
              </a:lnSpc>
              <a:spcAft>
                <a:spcPts val="0"/>
              </a:spcAft>
              <a:defRPr/>
            </a:pPr>
            <a:r>
              <a:rPr lang="en-US" sz="4400">
                <a:solidFill>
                  <a:srgbClr val="FFFF00"/>
                </a:solidFill>
                <a:effectLst>
                  <a:outerShdw blurRad="38100" dist="38100" dir="2700000" algn="tl">
                    <a:srgbClr val="000000">
                      <a:alpha val="43137"/>
                    </a:srgbClr>
                  </a:outerShdw>
                </a:effectLst>
              </a:rPr>
              <a:t>BỆNH ÁN GIAO BAN</a:t>
            </a:r>
            <a:endParaRPr lang="th-TH" sz="4400" i="1">
              <a:solidFill>
                <a:schemeClr val="bg1"/>
              </a:solidFill>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49978AC2-1E33-910B-FD0C-613CC571D6F6}"/>
              </a:ext>
            </a:extLst>
          </p:cNvPr>
          <p:cNvSpPr txBox="1"/>
          <p:nvPr/>
        </p:nvSpPr>
        <p:spPr>
          <a:xfrm>
            <a:off x="3026193" y="3967038"/>
            <a:ext cx="3091616" cy="523220"/>
          </a:xfrm>
          <a:prstGeom prst="rect">
            <a:avLst/>
          </a:prstGeom>
          <a:noFill/>
        </p:spPr>
        <p:txBody>
          <a:bodyPr wrap="none">
            <a:spAutoFit/>
          </a:bodyPr>
          <a:lstStyle/>
          <a:p>
            <a:pPr algn="ctr">
              <a:defRPr/>
            </a:pPr>
            <a:r>
              <a:rPr lang="en-US" dirty="0">
                <a:solidFill>
                  <a:srgbClr val="11078F"/>
                </a:solidFill>
                <a:effectLst>
                  <a:outerShdw blurRad="38100" dist="38100" dir="2700000" algn="tl">
                    <a:srgbClr val="000000">
                      <a:alpha val="43137"/>
                    </a:srgbClr>
                  </a:outerShdw>
                </a:effectLst>
                <a:cs typeface="Calibri" panose="020F0502020204030204" pitchFamily="34" charset="0"/>
              </a:rPr>
              <a:t>Y6 ĐỢT 3  – </a:t>
            </a:r>
            <a:r>
              <a:rPr lang="en-US" dirty="0" err="1">
                <a:solidFill>
                  <a:srgbClr val="11078F"/>
                </a:solidFill>
                <a:effectLst>
                  <a:outerShdw blurRad="38100" dist="38100" dir="2700000" algn="tl">
                    <a:srgbClr val="000000">
                      <a:alpha val="43137"/>
                    </a:srgbClr>
                  </a:outerShdw>
                </a:effectLst>
                <a:cs typeface="Calibri" panose="020F0502020204030204" pitchFamily="34" charset="0"/>
              </a:rPr>
              <a:t>nhóm</a:t>
            </a:r>
            <a:r>
              <a:rPr lang="en-US" dirty="0">
                <a:solidFill>
                  <a:srgbClr val="11078F"/>
                </a:solidFill>
                <a:effectLst>
                  <a:outerShdw blurRad="38100" dist="38100" dir="2700000" algn="tl">
                    <a:srgbClr val="000000">
                      <a:alpha val="43137"/>
                    </a:srgbClr>
                  </a:outerShdw>
                </a:effectLst>
                <a:cs typeface="Calibri" panose="020F0502020204030204" pitchFamily="34" charset="0"/>
              </a:rPr>
              <a:t> 3</a:t>
            </a:r>
          </a:p>
        </p:txBody>
      </p:sp>
      <p:sp>
        <p:nvSpPr>
          <p:cNvPr id="3" name="TextBox 2">
            <a:extLst>
              <a:ext uri="{FF2B5EF4-FFF2-40B4-BE49-F238E27FC236}">
                <a16:creationId xmlns:a16="http://schemas.microsoft.com/office/drawing/2014/main" id="{F47EC8ED-948F-E2C4-7C11-EE9C8C4A9F5C}"/>
              </a:ext>
            </a:extLst>
          </p:cNvPr>
          <p:cNvSpPr txBox="1"/>
          <p:nvPr/>
        </p:nvSpPr>
        <p:spPr>
          <a:xfrm>
            <a:off x="3200400" y="4559217"/>
            <a:ext cx="3228833" cy="1323439"/>
          </a:xfrm>
          <a:prstGeom prst="rect">
            <a:avLst/>
          </a:prstGeom>
          <a:noFill/>
        </p:spPr>
        <p:txBody>
          <a:bodyPr wrap="none" rtlCol="0">
            <a:spAutoFit/>
          </a:bodyPr>
          <a:lstStyle/>
          <a:p>
            <a:pPr marL="514350" indent="-514350">
              <a:buAutoNum type="arabicPeriod"/>
            </a:pPr>
            <a:r>
              <a:rPr lang="en-US" sz="2000" err="1">
                <a:solidFill>
                  <a:srgbClr val="11078F"/>
                </a:solidFill>
              </a:rPr>
              <a:t>Trần</a:t>
            </a:r>
            <a:r>
              <a:rPr lang="en-US" sz="2000">
                <a:solidFill>
                  <a:srgbClr val="11078F"/>
                </a:solidFill>
              </a:rPr>
              <a:t> Anh </a:t>
            </a:r>
            <a:r>
              <a:rPr lang="en-US" sz="2000" err="1">
                <a:solidFill>
                  <a:srgbClr val="11078F"/>
                </a:solidFill>
              </a:rPr>
              <a:t>Đức</a:t>
            </a:r>
            <a:endParaRPr lang="en-US" sz="2000">
              <a:solidFill>
                <a:srgbClr val="11078F"/>
              </a:solidFill>
            </a:endParaRPr>
          </a:p>
          <a:p>
            <a:pPr marL="514350" indent="-514350">
              <a:buAutoNum type="arabicPeriod"/>
            </a:pPr>
            <a:r>
              <a:rPr lang="en-US" sz="2000" err="1">
                <a:solidFill>
                  <a:srgbClr val="11078F"/>
                </a:solidFill>
              </a:rPr>
              <a:t>Phạm</a:t>
            </a:r>
            <a:r>
              <a:rPr lang="en-US" sz="2000">
                <a:solidFill>
                  <a:srgbClr val="11078F"/>
                </a:solidFill>
              </a:rPr>
              <a:t> </a:t>
            </a:r>
            <a:r>
              <a:rPr lang="en-US" sz="2000" err="1">
                <a:solidFill>
                  <a:srgbClr val="11078F"/>
                </a:solidFill>
              </a:rPr>
              <a:t>Trung</a:t>
            </a:r>
            <a:r>
              <a:rPr lang="en-US" sz="2000">
                <a:solidFill>
                  <a:srgbClr val="11078F"/>
                </a:solidFill>
              </a:rPr>
              <a:t> </a:t>
            </a:r>
            <a:r>
              <a:rPr lang="en-US" sz="2000" err="1">
                <a:solidFill>
                  <a:srgbClr val="11078F"/>
                </a:solidFill>
              </a:rPr>
              <a:t>Kiên</a:t>
            </a:r>
            <a:endParaRPr lang="en-US" sz="2000">
              <a:solidFill>
                <a:srgbClr val="11078F"/>
              </a:solidFill>
            </a:endParaRPr>
          </a:p>
          <a:p>
            <a:pPr marL="514350" indent="-514350">
              <a:buAutoNum type="arabicPeriod"/>
            </a:pPr>
            <a:r>
              <a:rPr lang="en-US" sz="2000" err="1">
                <a:solidFill>
                  <a:srgbClr val="11078F"/>
                </a:solidFill>
              </a:rPr>
              <a:t>Nguyễn</a:t>
            </a:r>
            <a:r>
              <a:rPr lang="en-US" sz="2000">
                <a:solidFill>
                  <a:srgbClr val="11078F"/>
                </a:solidFill>
              </a:rPr>
              <a:t> </a:t>
            </a:r>
            <a:r>
              <a:rPr lang="en-US" sz="2000" err="1">
                <a:solidFill>
                  <a:srgbClr val="11078F"/>
                </a:solidFill>
              </a:rPr>
              <a:t>Thị</a:t>
            </a:r>
            <a:r>
              <a:rPr lang="en-US" sz="2000">
                <a:solidFill>
                  <a:srgbClr val="11078F"/>
                </a:solidFill>
              </a:rPr>
              <a:t> </a:t>
            </a:r>
            <a:r>
              <a:rPr lang="en-US" sz="2000" err="1">
                <a:solidFill>
                  <a:srgbClr val="11078F"/>
                </a:solidFill>
              </a:rPr>
              <a:t>Ngọc</a:t>
            </a:r>
            <a:r>
              <a:rPr lang="en-US" sz="2000">
                <a:solidFill>
                  <a:srgbClr val="11078F"/>
                </a:solidFill>
              </a:rPr>
              <a:t> </a:t>
            </a:r>
            <a:r>
              <a:rPr lang="en-US" sz="2000" err="1">
                <a:solidFill>
                  <a:srgbClr val="11078F"/>
                </a:solidFill>
              </a:rPr>
              <a:t>Mỹ</a:t>
            </a:r>
            <a:endParaRPr lang="en-US" sz="2000">
              <a:solidFill>
                <a:srgbClr val="11078F"/>
              </a:solidFill>
            </a:endParaRPr>
          </a:p>
          <a:p>
            <a:pPr marL="514350" indent="-514350">
              <a:buAutoNum type="arabicPeriod"/>
            </a:pPr>
            <a:r>
              <a:rPr lang="en-US" sz="2000" err="1">
                <a:solidFill>
                  <a:srgbClr val="11078F"/>
                </a:solidFill>
              </a:rPr>
              <a:t>Nguyễn</a:t>
            </a:r>
            <a:r>
              <a:rPr lang="en-US" sz="2000">
                <a:solidFill>
                  <a:srgbClr val="11078F"/>
                </a:solidFill>
              </a:rPr>
              <a:t> Phan </a:t>
            </a:r>
            <a:r>
              <a:rPr lang="en-US" sz="2000" err="1">
                <a:solidFill>
                  <a:srgbClr val="11078F"/>
                </a:solidFill>
              </a:rPr>
              <a:t>Như</a:t>
            </a:r>
            <a:r>
              <a:rPr lang="en-US" sz="2000">
                <a:solidFill>
                  <a:srgbClr val="11078F"/>
                </a:solidFill>
              </a:rPr>
              <a:t> Phin  </a:t>
            </a:r>
            <a:endParaRPr lang="vi-VN" sz="2000">
              <a:solidFill>
                <a:srgbClr val="11078F"/>
              </a:solidFill>
            </a:endParaRPr>
          </a:p>
        </p:txBody>
      </p:sp>
      <p:sp>
        <p:nvSpPr>
          <p:cNvPr id="9" name="Rectangle 8">
            <a:extLst>
              <a:ext uri="{FF2B5EF4-FFF2-40B4-BE49-F238E27FC236}">
                <a16:creationId xmlns:a16="http://schemas.microsoft.com/office/drawing/2014/main" id="{BC9776C1-C535-BF90-B772-C96FC55AAB93}"/>
              </a:ext>
            </a:extLst>
          </p:cNvPr>
          <p:cNvSpPr/>
          <p:nvPr/>
        </p:nvSpPr>
        <p:spPr bwMode="auto">
          <a:xfrm>
            <a:off x="-76200" y="-76200"/>
            <a:ext cx="9296400" cy="1231983"/>
          </a:xfrm>
          <a:prstGeom prst="rect">
            <a:avLst/>
          </a:prstGeom>
          <a:solidFill>
            <a:schemeClr val="bg1"/>
          </a:solidFill>
          <a:ln>
            <a:solidFill>
              <a:schemeClr val="bg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vi-VN" sz="900" b="0" i="0" u="none" strike="noStrike" cap="none" normalizeH="0" baseline="0">
              <a:ln>
                <a:noFill/>
              </a:ln>
              <a:solidFill>
                <a:schemeClr val="tx1"/>
              </a:solidFill>
              <a:effectLst/>
              <a:latin typeface="Times New Roman" pitchFamily="18" charset="0"/>
            </a:endParaRPr>
          </a:p>
        </p:txBody>
      </p:sp>
      <p:pic>
        <p:nvPicPr>
          <p:cNvPr id="7170" name="Picture 5" descr="https://upload.wikimedia.org/wikipedia/commons/thumb/0/07/Logo_of_Ho_Chi_Minh_City_Medicine_and_Pharmacy_University.png/200px-Logo_of_Ho_Chi_Minh_City_Medicine_and_Pharmacy_University.png">
            <a:extLst>
              <a:ext uri="{FF2B5EF4-FFF2-40B4-BE49-F238E27FC236}">
                <a16:creationId xmlns:a16="http://schemas.microsoft.com/office/drawing/2014/main" id="{ACBC6873-65D0-3E42-2C3B-88A430AE3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6200"/>
            <a:ext cx="1385653" cy="138565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12161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VII. ĐẶT VẤN ĐỀ:</a:t>
            </a:r>
            <a:endParaRPr lang="vi-VN" altLang="vi-VN" sz="3200"/>
          </a:p>
        </p:txBody>
      </p:sp>
      <p:sp>
        <p:nvSpPr>
          <p:cNvPr id="2" name="Rectangle 1">
            <a:extLst>
              <a:ext uri="{FF2B5EF4-FFF2-40B4-BE49-F238E27FC236}">
                <a16:creationId xmlns:a16="http://schemas.microsoft.com/office/drawing/2014/main" id="{D5E9187C-6545-1492-66D5-3C1A504DBCAD}"/>
              </a:ext>
            </a:extLst>
          </p:cNvPr>
          <p:cNvSpPr/>
          <p:nvPr/>
        </p:nvSpPr>
        <p:spPr>
          <a:xfrm>
            <a:off x="228600" y="1295400"/>
            <a:ext cx="8610600" cy="1938992"/>
          </a:xfrm>
          <a:prstGeom prst="rect">
            <a:avLst/>
          </a:prstGeom>
        </p:spPr>
        <p:txBody>
          <a:bodyPr wrap="square" lIns="91440" tIns="45720" rIns="91440" bIns="45720" anchor="t">
            <a:spAutoFit/>
          </a:bodyPr>
          <a:lstStyle/>
          <a:p>
            <a:r>
              <a:rPr lang="en-US" sz="2400" b="1" dirty="0">
                <a:solidFill>
                  <a:srgbClr val="11078F"/>
                </a:solidFill>
                <a:latin typeface="Arial"/>
                <a:ea typeface="MS PGothic"/>
                <a:cs typeface="Arial"/>
              </a:rPr>
              <a:t>1. </a:t>
            </a:r>
            <a:r>
              <a:rPr lang="en-US" sz="2400" b="1" dirty="0" err="1">
                <a:solidFill>
                  <a:srgbClr val="11078F"/>
                </a:solidFill>
                <a:latin typeface="Arial"/>
                <a:ea typeface="MS PGothic"/>
                <a:cs typeface="Arial"/>
              </a:rPr>
              <a:t>Hội</a:t>
            </a:r>
            <a:r>
              <a:rPr lang="en-US" sz="2400" b="1" dirty="0">
                <a:solidFill>
                  <a:srgbClr val="11078F"/>
                </a:solidFill>
                <a:latin typeface="Arial"/>
                <a:ea typeface="MS PGothic"/>
                <a:cs typeface="Arial"/>
              </a:rPr>
              <a:t> </a:t>
            </a:r>
            <a:r>
              <a:rPr lang="en-US" sz="2400" b="1" dirty="0" err="1">
                <a:solidFill>
                  <a:srgbClr val="11078F"/>
                </a:solidFill>
                <a:latin typeface="Arial"/>
                <a:ea typeface="MS PGothic"/>
                <a:cs typeface="Arial"/>
              </a:rPr>
              <a:t>chứng</a:t>
            </a:r>
            <a:r>
              <a:rPr lang="en-US" sz="2400" b="1" dirty="0">
                <a:solidFill>
                  <a:srgbClr val="11078F"/>
                </a:solidFill>
                <a:latin typeface="Arial"/>
                <a:ea typeface="MS PGothic"/>
                <a:cs typeface="Arial"/>
              </a:rPr>
              <a:t> </a:t>
            </a:r>
            <a:r>
              <a:rPr lang="en-US" sz="2400" b="1" dirty="0" err="1">
                <a:solidFill>
                  <a:srgbClr val="11078F"/>
                </a:solidFill>
                <a:latin typeface="Arial"/>
                <a:ea typeface="MS PGothic"/>
                <a:cs typeface="Arial"/>
              </a:rPr>
              <a:t>nhiễm</a:t>
            </a:r>
            <a:r>
              <a:rPr lang="en-US" sz="2400" b="1" dirty="0">
                <a:solidFill>
                  <a:srgbClr val="11078F"/>
                </a:solidFill>
                <a:latin typeface="Arial"/>
                <a:ea typeface="MS PGothic"/>
                <a:cs typeface="Arial"/>
              </a:rPr>
              <a:t> </a:t>
            </a:r>
            <a:r>
              <a:rPr lang="en-US" sz="2400" b="1" dirty="0" err="1">
                <a:solidFill>
                  <a:srgbClr val="11078F"/>
                </a:solidFill>
                <a:latin typeface="Arial"/>
                <a:ea typeface="MS PGothic"/>
                <a:cs typeface="Arial"/>
              </a:rPr>
              <a:t>trùng</a:t>
            </a:r>
            <a:endParaRPr lang="en-US" sz="2400" b="1" dirty="0">
              <a:solidFill>
                <a:srgbClr val="11078F"/>
              </a:solidFill>
              <a:latin typeface="Arial"/>
              <a:ea typeface="MS PGothic"/>
              <a:cs typeface="Arial"/>
            </a:endParaRPr>
          </a:p>
          <a:p>
            <a:endParaRPr lang="en-US" sz="2400" b="1">
              <a:solidFill>
                <a:srgbClr val="11078F"/>
              </a:solidFill>
              <a:latin typeface="Arial"/>
              <a:cs typeface="Arial"/>
            </a:endParaRPr>
          </a:p>
          <a:p>
            <a:r>
              <a:rPr lang="en-US" sz="2400" b="1" dirty="0">
                <a:solidFill>
                  <a:srgbClr val="11078F"/>
                </a:solidFill>
                <a:latin typeface="Arial"/>
                <a:ea typeface="MS PGothic"/>
                <a:cs typeface="Arial"/>
              </a:rPr>
              <a:t>2. </a:t>
            </a:r>
            <a:r>
              <a:rPr lang="en-US" sz="2400" b="1" dirty="0" err="1">
                <a:solidFill>
                  <a:srgbClr val="11078F"/>
                </a:solidFill>
                <a:latin typeface="Arial"/>
                <a:ea typeface="MS PGothic"/>
                <a:cs typeface="Arial"/>
              </a:rPr>
              <a:t>Ấn</a:t>
            </a:r>
            <a:r>
              <a:rPr lang="en-US" sz="2400" b="1" dirty="0">
                <a:solidFill>
                  <a:srgbClr val="11078F"/>
                </a:solidFill>
                <a:latin typeface="Arial"/>
                <a:ea typeface="MS PGothic"/>
                <a:cs typeface="Arial"/>
              </a:rPr>
              <a:t> </a:t>
            </a:r>
            <a:r>
              <a:rPr lang="en-US" sz="2400" b="1" dirty="0" err="1">
                <a:solidFill>
                  <a:srgbClr val="11078F"/>
                </a:solidFill>
                <a:latin typeface="Arial"/>
                <a:ea typeface="MS PGothic"/>
                <a:cs typeface="Arial"/>
              </a:rPr>
              <a:t>đau</a:t>
            </a:r>
            <a:r>
              <a:rPr lang="en-US" sz="2400" b="1" dirty="0">
                <a:solidFill>
                  <a:srgbClr val="11078F"/>
                </a:solidFill>
                <a:latin typeface="Arial"/>
                <a:ea typeface="MS PGothic"/>
                <a:cs typeface="Arial"/>
              </a:rPr>
              <a:t> ¼ </a:t>
            </a:r>
            <a:r>
              <a:rPr lang="en-US" sz="2400" b="1" dirty="0" err="1">
                <a:solidFill>
                  <a:srgbClr val="11078F"/>
                </a:solidFill>
                <a:latin typeface="Arial"/>
                <a:ea typeface="MS PGothic"/>
                <a:cs typeface="Arial"/>
              </a:rPr>
              <a:t>trên</a:t>
            </a:r>
            <a:r>
              <a:rPr lang="en-US" sz="2400" b="1" dirty="0">
                <a:solidFill>
                  <a:srgbClr val="11078F"/>
                </a:solidFill>
                <a:latin typeface="Arial"/>
                <a:ea typeface="MS PGothic"/>
                <a:cs typeface="Arial"/>
              </a:rPr>
              <a:t> </a:t>
            </a:r>
            <a:r>
              <a:rPr lang="en-US" sz="2400" b="1" dirty="0" err="1">
                <a:solidFill>
                  <a:srgbClr val="11078F"/>
                </a:solidFill>
                <a:latin typeface="Arial"/>
                <a:ea typeface="MS PGothic"/>
                <a:cs typeface="Arial"/>
              </a:rPr>
              <a:t>phải</a:t>
            </a:r>
            <a:r>
              <a:rPr lang="en-US" sz="2400" b="1" dirty="0">
                <a:solidFill>
                  <a:srgbClr val="11078F"/>
                </a:solidFill>
                <a:latin typeface="Arial"/>
                <a:ea typeface="MS PGothic"/>
                <a:cs typeface="Arial"/>
              </a:rPr>
              <a:t>, Murphy (+)</a:t>
            </a:r>
            <a:endParaRPr lang="en-US" sz="2400" b="1" dirty="0">
              <a:solidFill>
                <a:srgbClr val="11078F"/>
              </a:solidFill>
              <a:latin typeface="Arial"/>
              <a:cs typeface="Arial"/>
            </a:endParaRPr>
          </a:p>
          <a:p>
            <a:endParaRPr lang="en-US" sz="2400" b="1">
              <a:solidFill>
                <a:srgbClr val="11078F"/>
              </a:solidFill>
              <a:latin typeface="Arial"/>
              <a:cs typeface="Arial"/>
            </a:endParaRPr>
          </a:p>
          <a:p>
            <a:r>
              <a:rPr lang="en-US" sz="2400" b="1" dirty="0">
                <a:solidFill>
                  <a:srgbClr val="11078F"/>
                </a:solidFill>
                <a:latin typeface="Arial"/>
                <a:ea typeface="MS PGothic"/>
                <a:cs typeface="Arial"/>
              </a:rPr>
              <a:t>3. </a:t>
            </a:r>
            <a:r>
              <a:rPr lang="en-US" sz="2400" b="1" dirty="0" err="1">
                <a:solidFill>
                  <a:srgbClr val="11078F"/>
                </a:solidFill>
                <a:latin typeface="Arial"/>
                <a:ea typeface="MS PGothic"/>
                <a:cs typeface="Arial"/>
              </a:rPr>
              <a:t>Tiền</a:t>
            </a:r>
            <a:r>
              <a:rPr lang="en-US" sz="2400" b="1" dirty="0">
                <a:solidFill>
                  <a:srgbClr val="11078F"/>
                </a:solidFill>
                <a:latin typeface="Arial"/>
                <a:ea typeface="MS PGothic"/>
                <a:cs typeface="Arial"/>
              </a:rPr>
              <a:t> </a:t>
            </a:r>
            <a:r>
              <a:rPr lang="en-US" sz="2400" b="1" dirty="0" err="1">
                <a:solidFill>
                  <a:srgbClr val="11078F"/>
                </a:solidFill>
                <a:latin typeface="Arial"/>
                <a:ea typeface="MS PGothic"/>
                <a:cs typeface="Arial"/>
              </a:rPr>
              <a:t>căn</a:t>
            </a:r>
            <a:r>
              <a:rPr lang="en-US" sz="2400" b="1" dirty="0">
                <a:solidFill>
                  <a:srgbClr val="11078F"/>
                </a:solidFill>
                <a:latin typeface="Arial"/>
                <a:ea typeface="MS PGothic"/>
                <a:cs typeface="Arial"/>
              </a:rPr>
              <a:t> </a:t>
            </a:r>
            <a:r>
              <a:rPr lang="en-US" sz="2400" b="1" dirty="0">
                <a:solidFill>
                  <a:srgbClr val="11078F"/>
                </a:solidFill>
                <a:latin typeface="Arial"/>
                <a:ea typeface="+mn-lt"/>
                <a:cs typeface="Arial"/>
              </a:rPr>
              <a:t>THA</a:t>
            </a:r>
            <a:endParaRPr lang="en-US" sz="2400" dirty="0">
              <a:solidFill>
                <a:srgbClr val="11078F"/>
              </a:solidFill>
              <a:latin typeface="Arial"/>
              <a:cs typeface="Arial"/>
            </a:endParaRPr>
          </a:p>
        </p:txBody>
      </p:sp>
    </p:spTree>
    <p:extLst>
      <p:ext uri="{BB962C8B-B14F-4D97-AF65-F5344CB8AC3E}">
        <p14:creationId xmlns:p14="http://schemas.microsoft.com/office/powerpoint/2010/main" val="2682458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IX. CHẨN ĐOÁN:</a:t>
            </a:r>
            <a:endParaRPr lang="vi-VN" altLang="vi-VN" sz="3200"/>
          </a:p>
        </p:txBody>
      </p:sp>
      <p:sp>
        <p:nvSpPr>
          <p:cNvPr id="6" name="Rectangle 5">
            <a:extLst>
              <a:ext uri="{FF2B5EF4-FFF2-40B4-BE49-F238E27FC236}">
                <a16:creationId xmlns:a16="http://schemas.microsoft.com/office/drawing/2014/main" id="{96160289-B7CC-9984-40CF-91DDF2813878}"/>
              </a:ext>
            </a:extLst>
          </p:cNvPr>
          <p:cNvSpPr/>
          <p:nvPr/>
        </p:nvSpPr>
        <p:spPr>
          <a:xfrm>
            <a:off x="381000" y="1295400"/>
            <a:ext cx="8382000" cy="3901837"/>
          </a:xfrm>
          <a:prstGeom prst="rect">
            <a:avLst/>
          </a:prstGeom>
        </p:spPr>
        <p:txBody>
          <a:bodyPr wrap="square" lIns="91440" tIns="45720" rIns="91440" bIns="45720" anchor="t">
            <a:spAutoFit/>
          </a:bodyPr>
          <a:lstStyle/>
          <a:p>
            <a:pPr>
              <a:lnSpc>
                <a:spcPct val="150000"/>
              </a:lnSpc>
            </a:pPr>
            <a:r>
              <a:rPr lang="en-US" sz="2400" b="1" dirty="0">
                <a:solidFill>
                  <a:srgbClr val="11078F"/>
                </a:solidFill>
                <a:latin typeface="Arial"/>
                <a:ea typeface="MS PGothic"/>
                <a:cs typeface="Arial"/>
              </a:rPr>
              <a:t>*CĐSB: </a:t>
            </a:r>
            <a:r>
              <a:rPr lang="en-US" sz="2400" b="1" dirty="0" err="1">
                <a:solidFill>
                  <a:srgbClr val="11078F"/>
                </a:solidFill>
                <a:latin typeface="Arial"/>
                <a:ea typeface="MS PGothic"/>
                <a:cs typeface="Arial"/>
              </a:rPr>
              <a:t>Viêm</a:t>
            </a:r>
            <a:r>
              <a:rPr lang="en-US" sz="2400" b="1" dirty="0">
                <a:solidFill>
                  <a:srgbClr val="11078F"/>
                </a:solidFill>
                <a:latin typeface="Arial"/>
                <a:ea typeface="MS PGothic"/>
                <a:cs typeface="Arial"/>
              </a:rPr>
              <a:t> </a:t>
            </a:r>
            <a:r>
              <a:rPr lang="en-US" sz="2400" b="1" dirty="0" err="1">
                <a:solidFill>
                  <a:srgbClr val="11078F"/>
                </a:solidFill>
                <a:latin typeface="Arial"/>
                <a:ea typeface="MS PGothic"/>
                <a:cs typeface="Arial"/>
              </a:rPr>
              <a:t>túi</a:t>
            </a:r>
            <a:r>
              <a:rPr lang="en-US" sz="2400" b="1" dirty="0">
                <a:solidFill>
                  <a:srgbClr val="11078F"/>
                </a:solidFill>
                <a:latin typeface="Arial"/>
                <a:ea typeface="MS PGothic"/>
                <a:cs typeface="Arial"/>
              </a:rPr>
              <a:t> </a:t>
            </a:r>
            <a:r>
              <a:rPr lang="en-US" sz="2400" b="1" dirty="0" err="1">
                <a:solidFill>
                  <a:srgbClr val="11078F"/>
                </a:solidFill>
                <a:latin typeface="Arial"/>
                <a:ea typeface="MS PGothic"/>
                <a:cs typeface="Arial"/>
              </a:rPr>
              <a:t>mật</a:t>
            </a:r>
            <a:r>
              <a:rPr lang="en-US" sz="2400" b="1" dirty="0">
                <a:solidFill>
                  <a:srgbClr val="11078F"/>
                </a:solidFill>
                <a:latin typeface="Arial"/>
                <a:ea typeface="MS PGothic"/>
                <a:cs typeface="Arial"/>
              </a:rPr>
              <a:t> </a:t>
            </a:r>
            <a:r>
              <a:rPr lang="en-US" sz="2400" b="1" dirty="0" err="1">
                <a:solidFill>
                  <a:srgbClr val="11078F"/>
                </a:solidFill>
                <a:latin typeface="Arial"/>
                <a:ea typeface="MS PGothic"/>
                <a:cs typeface="Arial"/>
              </a:rPr>
              <a:t>cấp</a:t>
            </a:r>
            <a:r>
              <a:rPr lang="en-US" sz="2400" b="1" dirty="0">
                <a:solidFill>
                  <a:srgbClr val="11078F"/>
                </a:solidFill>
                <a:latin typeface="Arial"/>
                <a:ea typeface="MS PGothic"/>
                <a:cs typeface="Arial"/>
              </a:rPr>
              <a:t> </a:t>
            </a:r>
            <a:r>
              <a:rPr lang="en-US" sz="2400" b="1" dirty="0" err="1">
                <a:solidFill>
                  <a:srgbClr val="11078F"/>
                </a:solidFill>
                <a:latin typeface="Arial"/>
                <a:ea typeface="MS PGothic"/>
                <a:cs typeface="Arial"/>
              </a:rPr>
              <a:t>nghi</a:t>
            </a:r>
            <a:r>
              <a:rPr lang="en-US" sz="2400" b="1" dirty="0">
                <a:solidFill>
                  <a:srgbClr val="11078F"/>
                </a:solidFill>
                <a:latin typeface="Arial"/>
                <a:ea typeface="MS PGothic"/>
                <a:cs typeface="Arial"/>
              </a:rPr>
              <a:t> do </a:t>
            </a:r>
            <a:r>
              <a:rPr lang="en-US" sz="2400" b="1" dirty="0" err="1">
                <a:solidFill>
                  <a:srgbClr val="11078F"/>
                </a:solidFill>
                <a:latin typeface="Arial"/>
                <a:ea typeface="MS PGothic"/>
                <a:cs typeface="Arial"/>
              </a:rPr>
              <a:t>sỏi</a:t>
            </a:r>
            <a:r>
              <a:rPr lang="en-US" sz="2400" b="1" dirty="0">
                <a:solidFill>
                  <a:srgbClr val="11078F"/>
                </a:solidFill>
                <a:latin typeface="Arial"/>
                <a:ea typeface="MS PGothic"/>
                <a:cs typeface="Arial"/>
              </a:rPr>
              <a:t>/ THA</a:t>
            </a:r>
          </a:p>
          <a:p>
            <a:pPr>
              <a:lnSpc>
                <a:spcPct val="150000"/>
              </a:lnSpc>
            </a:pPr>
            <a:r>
              <a:rPr lang="en-US" sz="2400" b="1" dirty="0">
                <a:solidFill>
                  <a:srgbClr val="11078F"/>
                </a:solidFill>
                <a:latin typeface="Arial"/>
                <a:ea typeface="MS PGothic"/>
                <a:cs typeface="Arial"/>
              </a:rPr>
              <a:t>*CĐPB: </a:t>
            </a:r>
          </a:p>
          <a:p>
            <a:pPr>
              <a:lnSpc>
                <a:spcPct val="150000"/>
              </a:lnSpc>
            </a:pPr>
            <a:r>
              <a:rPr lang="en-US" sz="2400" b="1" dirty="0" err="1">
                <a:solidFill>
                  <a:srgbClr val="11078F"/>
                </a:solidFill>
                <a:latin typeface="Arial"/>
                <a:ea typeface="MS PGothic"/>
                <a:cs typeface="Arial"/>
              </a:rPr>
              <a:t>Viêm</a:t>
            </a:r>
            <a:r>
              <a:rPr lang="en-US" sz="2400" b="1" dirty="0">
                <a:solidFill>
                  <a:srgbClr val="11078F"/>
                </a:solidFill>
                <a:latin typeface="Arial"/>
                <a:ea typeface="MS PGothic"/>
                <a:cs typeface="Arial"/>
              </a:rPr>
              <a:t> </a:t>
            </a:r>
            <a:r>
              <a:rPr lang="en-US" sz="2400" b="1" dirty="0" err="1">
                <a:solidFill>
                  <a:srgbClr val="11078F"/>
                </a:solidFill>
                <a:latin typeface="Arial"/>
                <a:ea typeface="MS PGothic"/>
                <a:cs typeface="Arial"/>
              </a:rPr>
              <a:t>dạ</a:t>
            </a:r>
            <a:r>
              <a:rPr lang="en-US" sz="2400" b="1" dirty="0">
                <a:solidFill>
                  <a:srgbClr val="11078F"/>
                </a:solidFill>
                <a:latin typeface="Arial"/>
                <a:ea typeface="MS PGothic"/>
                <a:cs typeface="Arial"/>
              </a:rPr>
              <a:t> </a:t>
            </a:r>
            <a:r>
              <a:rPr lang="en-US" sz="2400" b="1" dirty="0" err="1">
                <a:solidFill>
                  <a:srgbClr val="11078F"/>
                </a:solidFill>
                <a:latin typeface="Arial"/>
                <a:ea typeface="MS PGothic"/>
                <a:cs typeface="Arial"/>
              </a:rPr>
              <a:t>dày</a:t>
            </a:r>
            <a:r>
              <a:rPr lang="en-US" sz="2400" b="1" dirty="0">
                <a:solidFill>
                  <a:srgbClr val="11078F"/>
                </a:solidFill>
                <a:latin typeface="Arial"/>
                <a:ea typeface="MS PGothic"/>
                <a:cs typeface="Arial"/>
              </a:rPr>
              <a:t>/ THA</a:t>
            </a:r>
          </a:p>
          <a:p>
            <a:pPr>
              <a:lnSpc>
                <a:spcPct val="150000"/>
              </a:lnSpc>
            </a:pPr>
            <a:r>
              <a:rPr lang="en-US" sz="2400" b="1" dirty="0" err="1">
                <a:solidFill>
                  <a:srgbClr val="11078F"/>
                </a:solidFill>
                <a:latin typeface="Arial"/>
                <a:cs typeface="Arial"/>
              </a:rPr>
              <a:t>Viêm</a:t>
            </a:r>
            <a:r>
              <a:rPr lang="en-US" sz="2400" b="1" dirty="0">
                <a:solidFill>
                  <a:srgbClr val="11078F"/>
                </a:solidFill>
                <a:latin typeface="Arial"/>
                <a:cs typeface="Arial"/>
              </a:rPr>
              <a:t> </a:t>
            </a:r>
            <a:r>
              <a:rPr lang="en-US" sz="2400" b="1" dirty="0" err="1">
                <a:solidFill>
                  <a:srgbClr val="11078F"/>
                </a:solidFill>
                <a:latin typeface="Arial"/>
                <a:cs typeface="Arial"/>
              </a:rPr>
              <a:t>đại</a:t>
            </a:r>
            <a:r>
              <a:rPr lang="en-US" sz="2400" b="1" dirty="0">
                <a:solidFill>
                  <a:srgbClr val="11078F"/>
                </a:solidFill>
                <a:latin typeface="Arial"/>
                <a:cs typeface="Arial"/>
              </a:rPr>
              <a:t> </a:t>
            </a:r>
            <a:r>
              <a:rPr lang="en-US" sz="2400" b="1" dirty="0" err="1">
                <a:solidFill>
                  <a:srgbClr val="11078F"/>
                </a:solidFill>
                <a:latin typeface="Arial"/>
                <a:cs typeface="Arial"/>
              </a:rPr>
              <a:t>tràng</a:t>
            </a:r>
            <a:r>
              <a:rPr lang="en-US" sz="2400" b="1" dirty="0">
                <a:solidFill>
                  <a:srgbClr val="11078F"/>
                </a:solidFill>
                <a:latin typeface="Arial"/>
                <a:cs typeface="Arial"/>
              </a:rPr>
              <a:t> </a:t>
            </a:r>
            <a:r>
              <a:rPr lang="en-US" sz="2400" b="1" dirty="0" err="1">
                <a:solidFill>
                  <a:srgbClr val="11078F"/>
                </a:solidFill>
                <a:latin typeface="Arial"/>
                <a:cs typeface="Arial"/>
              </a:rPr>
              <a:t>góc</a:t>
            </a:r>
            <a:r>
              <a:rPr lang="en-US" sz="2400" b="1" dirty="0">
                <a:solidFill>
                  <a:srgbClr val="11078F"/>
                </a:solidFill>
                <a:latin typeface="Arial"/>
                <a:cs typeface="Arial"/>
              </a:rPr>
              <a:t> </a:t>
            </a:r>
            <a:r>
              <a:rPr lang="en-US" sz="2400" b="1" dirty="0" err="1">
                <a:solidFill>
                  <a:srgbClr val="11078F"/>
                </a:solidFill>
                <a:latin typeface="Arial"/>
                <a:cs typeface="Arial"/>
              </a:rPr>
              <a:t>gan</a:t>
            </a:r>
            <a:r>
              <a:rPr lang="en-US" sz="2400" b="1" dirty="0">
                <a:solidFill>
                  <a:srgbClr val="11078F"/>
                </a:solidFill>
                <a:latin typeface="Arial"/>
                <a:cs typeface="Arial"/>
              </a:rPr>
              <a:t>/ THA</a:t>
            </a:r>
          </a:p>
          <a:p>
            <a:pPr>
              <a:lnSpc>
                <a:spcPct val="150000"/>
              </a:lnSpc>
            </a:pPr>
            <a:r>
              <a:rPr lang="en-US" sz="2400" b="1" dirty="0" err="1">
                <a:solidFill>
                  <a:srgbClr val="11078F"/>
                </a:solidFill>
                <a:latin typeface="Arial"/>
                <a:cs typeface="Arial"/>
              </a:rPr>
              <a:t>Viêm</a:t>
            </a:r>
            <a:r>
              <a:rPr lang="en-US" sz="2400" b="1" dirty="0">
                <a:solidFill>
                  <a:srgbClr val="11078F"/>
                </a:solidFill>
                <a:latin typeface="Arial"/>
                <a:cs typeface="Arial"/>
              </a:rPr>
              <a:t> </a:t>
            </a:r>
            <a:r>
              <a:rPr lang="en-US" sz="2400" b="1" dirty="0" err="1">
                <a:solidFill>
                  <a:srgbClr val="11078F"/>
                </a:solidFill>
                <a:latin typeface="Arial"/>
                <a:cs typeface="Arial"/>
              </a:rPr>
              <a:t>đường</a:t>
            </a:r>
            <a:r>
              <a:rPr lang="en-US" sz="2400" b="1" dirty="0">
                <a:solidFill>
                  <a:srgbClr val="11078F"/>
                </a:solidFill>
                <a:latin typeface="Arial"/>
                <a:cs typeface="Arial"/>
              </a:rPr>
              <a:t> </a:t>
            </a:r>
            <a:r>
              <a:rPr lang="en-US" sz="2400" b="1" dirty="0" err="1">
                <a:solidFill>
                  <a:srgbClr val="11078F"/>
                </a:solidFill>
                <a:latin typeface="Arial"/>
                <a:cs typeface="Arial"/>
              </a:rPr>
              <a:t>mật</a:t>
            </a:r>
            <a:r>
              <a:rPr lang="en-US" sz="2400" b="1" dirty="0">
                <a:solidFill>
                  <a:srgbClr val="11078F"/>
                </a:solidFill>
                <a:latin typeface="Arial"/>
                <a:cs typeface="Arial"/>
              </a:rPr>
              <a:t> do </a:t>
            </a:r>
            <a:r>
              <a:rPr lang="en-US" sz="2400" b="1" dirty="0" err="1">
                <a:solidFill>
                  <a:srgbClr val="11078F"/>
                </a:solidFill>
                <a:latin typeface="Arial"/>
                <a:cs typeface="Arial"/>
              </a:rPr>
              <a:t>sỏi</a:t>
            </a:r>
            <a:r>
              <a:rPr lang="en-US" sz="2400" b="1" dirty="0">
                <a:solidFill>
                  <a:srgbClr val="11078F"/>
                </a:solidFill>
                <a:latin typeface="Arial"/>
                <a:cs typeface="Arial"/>
              </a:rPr>
              <a:t> OMC/ THA</a:t>
            </a:r>
          </a:p>
          <a:p>
            <a:pPr>
              <a:lnSpc>
                <a:spcPct val="150000"/>
              </a:lnSpc>
            </a:pPr>
            <a:r>
              <a:rPr lang="en-US" sz="2400" b="1" dirty="0" err="1">
                <a:solidFill>
                  <a:srgbClr val="11078F"/>
                </a:solidFill>
                <a:latin typeface="Arial"/>
                <a:cs typeface="Arial"/>
              </a:rPr>
              <a:t>Viêm</a:t>
            </a:r>
            <a:r>
              <a:rPr lang="en-US" sz="2400" b="1" dirty="0">
                <a:solidFill>
                  <a:srgbClr val="11078F"/>
                </a:solidFill>
                <a:latin typeface="Arial"/>
                <a:cs typeface="Arial"/>
              </a:rPr>
              <a:t> </a:t>
            </a:r>
            <a:r>
              <a:rPr lang="en-US" sz="2400" b="1" dirty="0" err="1">
                <a:solidFill>
                  <a:srgbClr val="11078F"/>
                </a:solidFill>
                <a:latin typeface="Arial"/>
                <a:cs typeface="Arial"/>
              </a:rPr>
              <a:t>tụy</a:t>
            </a:r>
            <a:r>
              <a:rPr lang="en-US" sz="2400" b="1" dirty="0">
                <a:solidFill>
                  <a:srgbClr val="11078F"/>
                </a:solidFill>
                <a:latin typeface="Arial"/>
                <a:cs typeface="Arial"/>
              </a:rPr>
              <a:t> </a:t>
            </a:r>
            <a:r>
              <a:rPr lang="en-US" sz="2400" b="1" dirty="0" err="1">
                <a:solidFill>
                  <a:srgbClr val="11078F"/>
                </a:solidFill>
                <a:latin typeface="Arial"/>
                <a:cs typeface="Arial"/>
              </a:rPr>
              <a:t>cấp</a:t>
            </a:r>
            <a:r>
              <a:rPr lang="en-US" sz="2400" b="1" dirty="0">
                <a:solidFill>
                  <a:srgbClr val="11078F"/>
                </a:solidFill>
                <a:latin typeface="Arial"/>
                <a:cs typeface="Arial"/>
              </a:rPr>
              <a:t> do </a:t>
            </a:r>
            <a:r>
              <a:rPr lang="en-US" sz="2400" b="1" dirty="0" err="1">
                <a:solidFill>
                  <a:srgbClr val="11078F"/>
                </a:solidFill>
                <a:latin typeface="Arial"/>
                <a:cs typeface="Arial"/>
              </a:rPr>
              <a:t>tăng</a:t>
            </a:r>
            <a:r>
              <a:rPr lang="en-US" sz="2400" b="1" dirty="0">
                <a:solidFill>
                  <a:srgbClr val="11078F"/>
                </a:solidFill>
                <a:latin typeface="Arial"/>
                <a:cs typeface="Arial"/>
              </a:rPr>
              <a:t> triglyceride/ THA</a:t>
            </a:r>
          </a:p>
          <a:p>
            <a:pPr>
              <a:lnSpc>
                <a:spcPct val="150000"/>
              </a:lnSpc>
            </a:pPr>
            <a:r>
              <a:rPr lang="en-US" sz="2400" b="1" dirty="0" err="1">
                <a:solidFill>
                  <a:srgbClr val="11078F"/>
                </a:solidFill>
                <a:latin typeface="Arial"/>
                <a:cs typeface="Arial"/>
              </a:rPr>
              <a:t>Viêm</a:t>
            </a:r>
            <a:r>
              <a:rPr lang="en-US" sz="2400" b="1" dirty="0">
                <a:solidFill>
                  <a:srgbClr val="11078F"/>
                </a:solidFill>
                <a:latin typeface="Arial"/>
                <a:cs typeface="Arial"/>
              </a:rPr>
              <a:t> </a:t>
            </a:r>
            <a:r>
              <a:rPr lang="en-US" sz="2400" b="1" dirty="0" err="1">
                <a:solidFill>
                  <a:srgbClr val="11078F"/>
                </a:solidFill>
                <a:latin typeface="Arial"/>
                <a:cs typeface="Arial"/>
              </a:rPr>
              <a:t>quanh</a:t>
            </a:r>
            <a:r>
              <a:rPr lang="en-US" sz="2400" b="1" dirty="0">
                <a:solidFill>
                  <a:srgbClr val="11078F"/>
                </a:solidFill>
                <a:latin typeface="Arial"/>
                <a:cs typeface="Arial"/>
              </a:rPr>
              <a:t> u </a:t>
            </a:r>
            <a:r>
              <a:rPr lang="en-US" sz="2400" b="1" dirty="0" err="1">
                <a:solidFill>
                  <a:srgbClr val="11078F"/>
                </a:solidFill>
                <a:latin typeface="Arial"/>
                <a:cs typeface="Arial"/>
              </a:rPr>
              <a:t>đại</a:t>
            </a:r>
            <a:r>
              <a:rPr lang="en-US" sz="2400" b="1" dirty="0">
                <a:solidFill>
                  <a:srgbClr val="11078F"/>
                </a:solidFill>
                <a:latin typeface="Arial"/>
                <a:cs typeface="Arial"/>
              </a:rPr>
              <a:t> </a:t>
            </a:r>
            <a:r>
              <a:rPr lang="en-US" sz="2400" b="1" dirty="0" err="1">
                <a:solidFill>
                  <a:srgbClr val="11078F"/>
                </a:solidFill>
                <a:latin typeface="Arial"/>
                <a:cs typeface="Arial"/>
              </a:rPr>
              <a:t>tràng</a:t>
            </a:r>
            <a:r>
              <a:rPr lang="en-US" sz="2400" b="1" dirty="0">
                <a:solidFill>
                  <a:srgbClr val="11078F"/>
                </a:solidFill>
                <a:latin typeface="Arial"/>
                <a:cs typeface="Arial"/>
              </a:rPr>
              <a:t> </a:t>
            </a:r>
            <a:r>
              <a:rPr lang="en-US" sz="2400" b="1" dirty="0" err="1">
                <a:solidFill>
                  <a:srgbClr val="11078F"/>
                </a:solidFill>
                <a:latin typeface="Arial"/>
                <a:cs typeface="Arial"/>
              </a:rPr>
              <a:t>góc</a:t>
            </a:r>
            <a:r>
              <a:rPr lang="en-US" sz="2400" b="1" dirty="0">
                <a:solidFill>
                  <a:srgbClr val="11078F"/>
                </a:solidFill>
                <a:latin typeface="Arial"/>
                <a:cs typeface="Arial"/>
              </a:rPr>
              <a:t> </a:t>
            </a:r>
            <a:r>
              <a:rPr lang="en-US" sz="2400" b="1" dirty="0" err="1">
                <a:solidFill>
                  <a:srgbClr val="11078F"/>
                </a:solidFill>
                <a:latin typeface="Arial"/>
                <a:cs typeface="Arial"/>
              </a:rPr>
              <a:t>gan</a:t>
            </a:r>
            <a:r>
              <a:rPr lang="en-US" sz="2400" b="1" dirty="0">
                <a:solidFill>
                  <a:srgbClr val="11078F"/>
                </a:solidFill>
                <a:latin typeface="Arial"/>
                <a:cs typeface="Arial"/>
              </a:rPr>
              <a:t>/ THA</a:t>
            </a:r>
          </a:p>
        </p:txBody>
      </p:sp>
    </p:spTree>
    <p:extLst>
      <p:ext uri="{BB962C8B-B14F-4D97-AF65-F5344CB8AC3E}">
        <p14:creationId xmlns:p14="http://schemas.microsoft.com/office/powerpoint/2010/main" val="2440207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X. ĐỀ NGHỊ CẬN LÂM SÀNG:</a:t>
            </a:r>
            <a:endParaRPr lang="vi-VN" altLang="vi-VN" sz="3200"/>
          </a:p>
        </p:txBody>
      </p:sp>
      <p:sp>
        <p:nvSpPr>
          <p:cNvPr id="5" name="TextBox 4">
            <a:extLst>
              <a:ext uri="{FF2B5EF4-FFF2-40B4-BE49-F238E27FC236}">
                <a16:creationId xmlns:a16="http://schemas.microsoft.com/office/drawing/2014/main" id="{ABDFBDE8-E00A-6353-4111-E3907B4F6361}"/>
              </a:ext>
            </a:extLst>
          </p:cNvPr>
          <p:cNvSpPr txBox="1"/>
          <p:nvPr/>
        </p:nvSpPr>
        <p:spPr>
          <a:xfrm>
            <a:off x="533400" y="1203960"/>
            <a:ext cx="8991600" cy="4647426"/>
          </a:xfrm>
          <a:prstGeom prst="rect">
            <a:avLst/>
          </a:prstGeom>
          <a:noFill/>
        </p:spPr>
        <p:txBody>
          <a:bodyPr wrap="square" lIns="91440" tIns="45720" rIns="91440" bIns="45720" anchor="t">
            <a:spAutoFit/>
          </a:bodyPr>
          <a:lstStyle/>
          <a:p>
            <a:pPr marL="342900" indent="-342900">
              <a:spcBef>
                <a:spcPts val="600"/>
              </a:spcBef>
              <a:spcAft>
                <a:spcPts val="600"/>
              </a:spcAft>
              <a:buAutoNum type="arabicPeriod"/>
            </a:pPr>
            <a:r>
              <a:rPr lang="en-US" sz="2400" b="1" dirty="0">
                <a:solidFill>
                  <a:srgbClr val="11078F"/>
                </a:solidFill>
                <a:latin typeface="+mj-lt"/>
                <a:ea typeface="MS PGothic"/>
              </a:rPr>
              <a:t>CLS </a:t>
            </a:r>
            <a:r>
              <a:rPr lang="en-US" sz="2400" b="1" dirty="0" err="1">
                <a:solidFill>
                  <a:srgbClr val="11078F"/>
                </a:solidFill>
                <a:latin typeface="+mj-lt"/>
                <a:ea typeface="MS PGothic"/>
              </a:rPr>
              <a:t>chẩn</a:t>
            </a:r>
            <a:r>
              <a:rPr lang="en-US" sz="2400" b="1" dirty="0">
                <a:solidFill>
                  <a:srgbClr val="11078F"/>
                </a:solidFill>
                <a:latin typeface="+mj-lt"/>
                <a:ea typeface="MS PGothic"/>
              </a:rPr>
              <a:t> </a:t>
            </a:r>
            <a:r>
              <a:rPr lang="en-US" sz="2400" b="1" dirty="0" err="1">
                <a:solidFill>
                  <a:srgbClr val="11078F"/>
                </a:solidFill>
                <a:latin typeface="+mj-lt"/>
                <a:ea typeface="MS PGothic"/>
              </a:rPr>
              <a:t>đoán</a:t>
            </a:r>
            <a:r>
              <a:rPr lang="en-US" sz="2400" b="1" dirty="0">
                <a:solidFill>
                  <a:srgbClr val="11078F"/>
                </a:solidFill>
                <a:latin typeface="+mj-lt"/>
                <a:ea typeface="MS PGothic"/>
              </a:rPr>
              <a:t>:</a:t>
            </a:r>
          </a:p>
          <a:p>
            <a:pPr marL="342900" indent="-342900">
              <a:spcBef>
                <a:spcPts val="600"/>
              </a:spcBef>
              <a:spcAft>
                <a:spcPts val="600"/>
              </a:spcAft>
              <a:buFont typeface="Calibri"/>
              <a:buChar char="-"/>
            </a:pPr>
            <a:r>
              <a:rPr lang="en-US" sz="2400" dirty="0" err="1">
                <a:solidFill>
                  <a:srgbClr val="11078F"/>
                </a:solidFill>
                <a:latin typeface="+mj-lt"/>
                <a:ea typeface="MS PGothic"/>
                <a:cs typeface="Arial"/>
              </a:rPr>
              <a:t>Siêu</a:t>
            </a:r>
            <a:r>
              <a:rPr lang="en-US" sz="2400" dirty="0">
                <a:solidFill>
                  <a:srgbClr val="11078F"/>
                </a:solidFill>
                <a:latin typeface="+mj-lt"/>
                <a:ea typeface="MS PGothic"/>
                <a:cs typeface="Arial"/>
              </a:rPr>
              <a:t> </a:t>
            </a:r>
            <a:r>
              <a:rPr lang="en-US" sz="2400" dirty="0" err="1">
                <a:solidFill>
                  <a:srgbClr val="11078F"/>
                </a:solidFill>
                <a:latin typeface="+mj-lt"/>
                <a:ea typeface="MS PGothic"/>
                <a:cs typeface="Arial"/>
              </a:rPr>
              <a:t>âm</a:t>
            </a:r>
            <a:r>
              <a:rPr lang="en-US" sz="2400" dirty="0">
                <a:solidFill>
                  <a:srgbClr val="11078F"/>
                </a:solidFill>
                <a:latin typeface="+mj-lt"/>
                <a:ea typeface="MS PGothic"/>
                <a:cs typeface="Arial"/>
              </a:rPr>
              <a:t> </a:t>
            </a:r>
            <a:r>
              <a:rPr lang="en-US" sz="2400" dirty="0" err="1">
                <a:solidFill>
                  <a:srgbClr val="11078F"/>
                </a:solidFill>
                <a:latin typeface="+mj-lt"/>
                <a:ea typeface="MS PGothic"/>
                <a:cs typeface="Arial"/>
              </a:rPr>
              <a:t>bụng</a:t>
            </a:r>
            <a:endParaRPr lang="en-US" sz="2400" dirty="0">
              <a:solidFill>
                <a:srgbClr val="11078F"/>
              </a:solidFill>
              <a:latin typeface="+mj-lt"/>
              <a:ea typeface="MS PGothic"/>
              <a:cs typeface="Arial"/>
            </a:endParaRPr>
          </a:p>
          <a:p>
            <a:pPr>
              <a:spcBef>
                <a:spcPts val="600"/>
              </a:spcBef>
              <a:spcAft>
                <a:spcPts val="600"/>
              </a:spcAft>
            </a:pPr>
            <a:r>
              <a:rPr lang="en-US" sz="2400" b="1" dirty="0">
                <a:solidFill>
                  <a:srgbClr val="11078F"/>
                </a:solidFill>
                <a:latin typeface="+mj-lt"/>
                <a:ea typeface="MS PGothic"/>
                <a:cs typeface="Arial"/>
              </a:rPr>
              <a:t>2. CLS </a:t>
            </a:r>
            <a:r>
              <a:rPr lang="en-US" sz="2400" b="1" dirty="0" err="1">
                <a:solidFill>
                  <a:srgbClr val="11078F"/>
                </a:solidFill>
                <a:latin typeface="+mj-lt"/>
                <a:ea typeface="MS PGothic"/>
                <a:cs typeface="Arial"/>
              </a:rPr>
              <a:t>loại</a:t>
            </a:r>
            <a:r>
              <a:rPr lang="en-US" sz="2400" b="1" dirty="0">
                <a:solidFill>
                  <a:srgbClr val="11078F"/>
                </a:solidFill>
                <a:latin typeface="+mj-lt"/>
                <a:ea typeface="MS PGothic"/>
                <a:cs typeface="Arial"/>
              </a:rPr>
              <a:t> </a:t>
            </a:r>
            <a:r>
              <a:rPr lang="en-US" sz="2400" b="1" dirty="0" err="1">
                <a:solidFill>
                  <a:srgbClr val="11078F"/>
                </a:solidFill>
                <a:latin typeface="+mj-lt"/>
                <a:ea typeface="MS PGothic"/>
                <a:cs typeface="Arial"/>
              </a:rPr>
              <a:t>trừ</a:t>
            </a:r>
            <a:r>
              <a:rPr lang="en-US" sz="2400" b="1" dirty="0">
                <a:solidFill>
                  <a:srgbClr val="11078F"/>
                </a:solidFill>
                <a:latin typeface="+mj-lt"/>
                <a:ea typeface="MS PGothic"/>
                <a:cs typeface="Arial"/>
              </a:rPr>
              <a:t> </a:t>
            </a:r>
            <a:r>
              <a:rPr lang="en-US" sz="2400" b="1" dirty="0" err="1">
                <a:solidFill>
                  <a:srgbClr val="11078F"/>
                </a:solidFill>
                <a:latin typeface="+mj-lt"/>
                <a:ea typeface="MS PGothic"/>
                <a:cs typeface="Arial"/>
              </a:rPr>
              <a:t>chẩn</a:t>
            </a:r>
            <a:r>
              <a:rPr lang="en-US" sz="2400" b="1" dirty="0">
                <a:solidFill>
                  <a:srgbClr val="11078F"/>
                </a:solidFill>
                <a:latin typeface="+mj-lt"/>
                <a:ea typeface="MS PGothic"/>
                <a:cs typeface="Arial"/>
              </a:rPr>
              <a:t> </a:t>
            </a:r>
            <a:r>
              <a:rPr lang="en-US" sz="2400" b="1" dirty="0" err="1">
                <a:solidFill>
                  <a:srgbClr val="11078F"/>
                </a:solidFill>
                <a:latin typeface="+mj-lt"/>
                <a:ea typeface="MS PGothic"/>
                <a:cs typeface="Arial"/>
              </a:rPr>
              <a:t>đoán</a:t>
            </a:r>
            <a:r>
              <a:rPr lang="en-US" sz="2400" b="1" dirty="0">
                <a:solidFill>
                  <a:srgbClr val="11078F"/>
                </a:solidFill>
                <a:latin typeface="+mj-lt"/>
                <a:ea typeface="MS PGothic"/>
                <a:cs typeface="Arial"/>
              </a:rPr>
              <a:t> </a:t>
            </a:r>
            <a:r>
              <a:rPr lang="en-US" sz="2400" b="1" dirty="0" err="1">
                <a:solidFill>
                  <a:srgbClr val="11078F"/>
                </a:solidFill>
                <a:latin typeface="+mj-lt"/>
                <a:ea typeface="MS PGothic"/>
                <a:cs typeface="Arial"/>
              </a:rPr>
              <a:t>phân</a:t>
            </a:r>
            <a:r>
              <a:rPr lang="en-US" sz="2400" b="1" dirty="0">
                <a:solidFill>
                  <a:srgbClr val="11078F"/>
                </a:solidFill>
                <a:latin typeface="+mj-lt"/>
                <a:ea typeface="MS PGothic"/>
                <a:cs typeface="Arial"/>
              </a:rPr>
              <a:t> </a:t>
            </a:r>
            <a:r>
              <a:rPr lang="en-US" sz="2400" b="1" dirty="0" err="1">
                <a:solidFill>
                  <a:srgbClr val="11078F"/>
                </a:solidFill>
                <a:latin typeface="+mj-lt"/>
                <a:ea typeface="MS PGothic"/>
                <a:cs typeface="Arial"/>
              </a:rPr>
              <a:t>biệt</a:t>
            </a:r>
            <a:endParaRPr lang="en-US" sz="2400" b="1" dirty="0">
              <a:solidFill>
                <a:srgbClr val="11078F"/>
              </a:solidFill>
              <a:latin typeface="+mj-lt"/>
              <a:ea typeface="MS PGothic"/>
              <a:cs typeface="Arial"/>
            </a:endParaRPr>
          </a:p>
          <a:p>
            <a:pPr marL="342900" indent="-342900">
              <a:spcBef>
                <a:spcPts val="600"/>
              </a:spcBef>
              <a:spcAft>
                <a:spcPts val="600"/>
              </a:spcAft>
              <a:buFontTx/>
              <a:buChar char="-"/>
            </a:pPr>
            <a:r>
              <a:rPr lang="en-US" sz="2400" dirty="0">
                <a:solidFill>
                  <a:srgbClr val="11078F"/>
                </a:solidFill>
                <a:latin typeface="+mj-lt"/>
                <a:ea typeface="MS PGothic"/>
                <a:cs typeface="Arial"/>
              </a:rPr>
              <a:t>Bilirubin TP, TT, AST, ALT, GGT, ALP </a:t>
            </a:r>
            <a:r>
              <a:rPr lang="en-US" sz="2400" dirty="0" err="1">
                <a:solidFill>
                  <a:srgbClr val="11078F"/>
                </a:solidFill>
                <a:latin typeface="+mj-lt"/>
                <a:ea typeface="MS PGothic"/>
                <a:cs typeface="Arial"/>
              </a:rPr>
              <a:t>máu</a:t>
            </a:r>
            <a:r>
              <a:rPr lang="en-US" sz="2400" dirty="0">
                <a:solidFill>
                  <a:srgbClr val="11078F"/>
                </a:solidFill>
                <a:latin typeface="+mj-lt"/>
                <a:ea typeface="MS PGothic"/>
                <a:cs typeface="Arial"/>
              </a:rPr>
              <a:t>.</a:t>
            </a:r>
          </a:p>
          <a:p>
            <a:pPr marL="342900" indent="-342900">
              <a:spcBef>
                <a:spcPts val="600"/>
              </a:spcBef>
              <a:spcAft>
                <a:spcPts val="600"/>
              </a:spcAft>
              <a:buFontTx/>
              <a:buChar char="-"/>
            </a:pPr>
            <a:r>
              <a:rPr lang="en-US" sz="2400" dirty="0">
                <a:solidFill>
                  <a:srgbClr val="11078F"/>
                </a:solidFill>
                <a:latin typeface="+mj-lt"/>
                <a:ea typeface="MS PGothic"/>
                <a:cs typeface="Arial"/>
              </a:rPr>
              <a:t>Lipase </a:t>
            </a:r>
            <a:r>
              <a:rPr lang="en-US" sz="2400" dirty="0" err="1">
                <a:solidFill>
                  <a:srgbClr val="11078F"/>
                </a:solidFill>
                <a:latin typeface="+mj-lt"/>
                <a:ea typeface="MS PGothic"/>
                <a:cs typeface="Arial"/>
              </a:rPr>
              <a:t>máu</a:t>
            </a:r>
            <a:endParaRPr lang="en-US" sz="2400" dirty="0">
              <a:solidFill>
                <a:srgbClr val="11078F"/>
              </a:solidFill>
              <a:latin typeface="+mj-lt"/>
              <a:ea typeface="MS PGothic"/>
              <a:cs typeface="Arial"/>
            </a:endParaRPr>
          </a:p>
          <a:p>
            <a:pPr marL="342900" indent="-342900">
              <a:spcBef>
                <a:spcPts val="600"/>
              </a:spcBef>
              <a:spcAft>
                <a:spcPts val="600"/>
              </a:spcAft>
              <a:buFontTx/>
              <a:buChar char="-"/>
            </a:pPr>
            <a:r>
              <a:rPr lang="en-US" sz="2400" dirty="0" err="1">
                <a:solidFill>
                  <a:srgbClr val="11078F"/>
                </a:solidFill>
                <a:latin typeface="+mj-lt"/>
                <a:ea typeface="MS PGothic"/>
                <a:cs typeface="Arial"/>
              </a:rPr>
              <a:t>Nội</a:t>
            </a:r>
            <a:r>
              <a:rPr lang="en-US" sz="2400" dirty="0">
                <a:solidFill>
                  <a:srgbClr val="11078F"/>
                </a:solidFill>
                <a:latin typeface="+mj-lt"/>
                <a:ea typeface="MS PGothic"/>
                <a:cs typeface="Arial"/>
              </a:rPr>
              <a:t> soi </a:t>
            </a:r>
            <a:r>
              <a:rPr lang="en-US" sz="2400" dirty="0" err="1">
                <a:solidFill>
                  <a:srgbClr val="11078F"/>
                </a:solidFill>
                <a:latin typeface="+mj-lt"/>
                <a:ea typeface="MS PGothic"/>
                <a:cs typeface="Arial"/>
              </a:rPr>
              <a:t>thực</a:t>
            </a:r>
            <a:r>
              <a:rPr lang="en-US" sz="2400" dirty="0">
                <a:solidFill>
                  <a:srgbClr val="11078F"/>
                </a:solidFill>
                <a:latin typeface="+mj-lt"/>
                <a:ea typeface="MS PGothic"/>
                <a:cs typeface="Arial"/>
              </a:rPr>
              <a:t> </a:t>
            </a:r>
            <a:r>
              <a:rPr lang="en-US" sz="2400" dirty="0" err="1">
                <a:solidFill>
                  <a:srgbClr val="11078F"/>
                </a:solidFill>
                <a:latin typeface="+mj-lt"/>
                <a:ea typeface="MS PGothic"/>
                <a:cs typeface="Arial"/>
              </a:rPr>
              <a:t>quản</a:t>
            </a:r>
            <a:r>
              <a:rPr lang="en-US" sz="2400" dirty="0">
                <a:solidFill>
                  <a:srgbClr val="11078F"/>
                </a:solidFill>
                <a:latin typeface="+mj-lt"/>
                <a:ea typeface="MS PGothic"/>
                <a:cs typeface="Arial"/>
              </a:rPr>
              <a:t> – </a:t>
            </a:r>
            <a:r>
              <a:rPr lang="en-US" sz="2400" dirty="0" err="1">
                <a:solidFill>
                  <a:srgbClr val="11078F"/>
                </a:solidFill>
                <a:latin typeface="+mj-lt"/>
                <a:ea typeface="MS PGothic"/>
                <a:cs typeface="Arial"/>
              </a:rPr>
              <a:t>dạ</a:t>
            </a:r>
            <a:r>
              <a:rPr lang="en-US" sz="2400" dirty="0">
                <a:solidFill>
                  <a:srgbClr val="11078F"/>
                </a:solidFill>
                <a:latin typeface="+mj-lt"/>
                <a:ea typeface="MS PGothic"/>
                <a:cs typeface="Arial"/>
              </a:rPr>
              <a:t> </a:t>
            </a:r>
            <a:r>
              <a:rPr lang="en-US" sz="2400" dirty="0" err="1">
                <a:solidFill>
                  <a:srgbClr val="11078F"/>
                </a:solidFill>
                <a:latin typeface="+mj-lt"/>
                <a:ea typeface="MS PGothic"/>
                <a:cs typeface="Arial"/>
              </a:rPr>
              <a:t>dày</a:t>
            </a:r>
            <a:r>
              <a:rPr lang="en-US" sz="2400" dirty="0">
                <a:solidFill>
                  <a:srgbClr val="11078F"/>
                </a:solidFill>
                <a:latin typeface="+mj-lt"/>
                <a:ea typeface="MS PGothic"/>
                <a:cs typeface="Arial"/>
              </a:rPr>
              <a:t> – </a:t>
            </a:r>
            <a:r>
              <a:rPr lang="en-US" sz="2400" dirty="0" err="1">
                <a:solidFill>
                  <a:srgbClr val="11078F"/>
                </a:solidFill>
                <a:latin typeface="+mj-lt"/>
                <a:ea typeface="MS PGothic"/>
                <a:cs typeface="Arial"/>
              </a:rPr>
              <a:t>tá</a:t>
            </a:r>
            <a:r>
              <a:rPr lang="en-US" sz="2400" dirty="0">
                <a:solidFill>
                  <a:srgbClr val="11078F"/>
                </a:solidFill>
                <a:latin typeface="+mj-lt"/>
                <a:ea typeface="MS PGothic"/>
                <a:cs typeface="Arial"/>
              </a:rPr>
              <a:t> </a:t>
            </a:r>
            <a:r>
              <a:rPr lang="en-US" sz="2400" dirty="0" err="1">
                <a:solidFill>
                  <a:srgbClr val="11078F"/>
                </a:solidFill>
                <a:latin typeface="+mj-lt"/>
                <a:ea typeface="MS PGothic"/>
                <a:cs typeface="Arial"/>
              </a:rPr>
              <a:t>tràng</a:t>
            </a:r>
            <a:r>
              <a:rPr lang="en-US" sz="2400" dirty="0">
                <a:solidFill>
                  <a:srgbClr val="11078F"/>
                </a:solidFill>
                <a:latin typeface="+mj-lt"/>
                <a:ea typeface="MS PGothic"/>
                <a:cs typeface="Arial"/>
              </a:rPr>
              <a:t>.</a:t>
            </a:r>
          </a:p>
          <a:p>
            <a:pPr>
              <a:spcBef>
                <a:spcPts val="600"/>
              </a:spcBef>
              <a:spcAft>
                <a:spcPts val="600"/>
              </a:spcAft>
            </a:pPr>
            <a:r>
              <a:rPr lang="en-US" sz="2400" b="1" dirty="0">
                <a:solidFill>
                  <a:srgbClr val="11078F"/>
                </a:solidFill>
                <a:latin typeface="+mj-lt"/>
                <a:ea typeface="MS PGothic"/>
              </a:rPr>
              <a:t>3. CLS </a:t>
            </a:r>
            <a:r>
              <a:rPr lang="en-US" sz="2400" b="1" dirty="0" err="1">
                <a:solidFill>
                  <a:srgbClr val="11078F"/>
                </a:solidFill>
                <a:latin typeface="+mj-lt"/>
                <a:ea typeface="MS PGothic"/>
              </a:rPr>
              <a:t>thường</a:t>
            </a:r>
            <a:r>
              <a:rPr lang="en-US" sz="2400" b="1" dirty="0">
                <a:solidFill>
                  <a:srgbClr val="11078F"/>
                </a:solidFill>
                <a:latin typeface="+mj-lt"/>
                <a:ea typeface="MS PGothic"/>
              </a:rPr>
              <a:t> </a:t>
            </a:r>
            <a:r>
              <a:rPr lang="en-US" sz="2400" b="1" dirty="0" err="1">
                <a:solidFill>
                  <a:srgbClr val="11078F"/>
                </a:solidFill>
                <a:latin typeface="+mj-lt"/>
                <a:ea typeface="MS PGothic"/>
              </a:rPr>
              <a:t>quy</a:t>
            </a:r>
            <a:endParaRPr lang="en-US" sz="2400" b="1" dirty="0">
              <a:solidFill>
                <a:srgbClr val="11078F"/>
              </a:solidFill>
              <a:latin typeface="+mj-lt"/>
              <a:ea typeface="MS PGothic"/>
              <a:cs typeface="Arial"/>
            </a:endParaRPr>
          </a:p>
          <a:p>
            <a:pPr marL="457200" indent="-457200">
              <a:spcBef>
                <a:spcPts val="600"/>
              </a:spcBef>
              <a:spcAft>
                <a:spcPts val="600"/>
              </a:spcAft>
              <a:buFont typeface="Calibri"/>
              <a:buChar char="-"/>
            </a:pPr>
            <a:r>
              <a:rPr lang="en-US" sz="2400" dirty="0">
                <a:solidFill>
                  <a:srgbClr val="11078F"/>
                </a:solidFill>
                <a:latin typeface="+mj-lt"/>
                <a:ea typeface="MS PGothic"/>
              </a:rPr>
              <a:t>CTM, glucose </a:t>
            </a:r>
            <a:r>
              <a:rPr lang="en-US" sz="2400" dirty="0" err="1">
                <a:solidFill>
                  <a:srgbClr val="11078F"/>
                </a:solidFill>
                <a:latin typeface="+mj-lt"/>
                <a:ea typeface="MS PGothic"/>
              </a:rPr>
              <a:t>máu</a:t>
            </a:r>
            <a:r>
              <a:rPr lang="en-US" sz="2400" dirty="0">
                <a:solidFill>
                  <a:srgbClr val="11078F"/>
                </a:solidFill>
                <a:latin typeface="+mj-lt"/>
                <a:ea typeface="MS PGothic"/>
              </a:rPr>
              <a:t>, ECG, </a:t>
            </a:r>
            <a:r>
              <a:rPr lang="en-US" sz="2400" dirty="0" err="1">
                <a:solidFill>
                  <a:srgbClr val="11078F"/>
                </a:solidFill>
                <a:latin typeface="+mj-lt"/>
                <a:ea typeface="MS PGothic"/>
              </a:rPr>
              <a:t>Xquang</a:t>
            </a:r>
            <a:r>
              <a:rPr lang="en-US" sz="2400" dirty="0">
                <a:solidFill>
                  <a:srgbClr val="11078F"/>
                </a:solidFill>
                <a:latin typeface="+mj-lt"/>
                <a:ea typeface="MS PGothic"/>
              </a:rPr>
              <a:t> </a:t>
            </a:r>
            <a:r>
              <a:rPr lang="en-US" sz="2400" dirty="0" err="1">
                <a:solidFill>
                  <a:srgbClr val="11078F"/>
                </a:solidFill>
                <a:latin typeface="+mj-lt"/>
                <a:ea typeface="MS PGothic"/>
              </a:rPr>
              <a:t>ngực</a:t>
            </a:r>
            <a:r>
              <a:rPr lang="en-US" sz="2400" dirty="0">
                <a:solidFill>
                  <a:srgbClr val="11078F"/>
                </a:solidFill>
                <a:latin typeface="+mj-lt"/>
                <a:ea typeface="MS PGothic"/>
              </a:rPr>
              <a:t> </a:t>
            </a:r>
            <a:r>
              <a:rPr lang="en-US" sz="2400" dirty="0" err="1">
                <a:solidFill>
                  <a:srgbClr val="11078F"/>
                </a:solidFill>
                <a:latin typeface="+mj-lt"/>
                <a:ea typeface="MS PGothic"/>
              </a:rPr>
              <a:t>thẳng</a:t>
            </a:r>
            <a:endParaRPr lang="en-US" sz="2400" dirty="0">
              <a:solidFill>
                <a:srgbClr val="11078F"/>
              </a:solidFill>
              <a:latin typeface="+mj-lt"/>
              <a:ea typeface="MS PGothic"/>
              <a:cs typeface="Arial"/>
            </a:endParaRPr>
          </a:p>
          <a:p>
            <a:pPr marL="457200" indent="-457200">
              <a:spcBef>
                <a:spcPts val="600"/>
              </a:spcBef>
              <a:spcAft>
                <a:spcPts val="600"/>
              </a:spcAft>
              <a:buFont typeface="Calibri"/>
              <a:buChar char="-"/>
            </a:pPr>
            <a:r>
              <a:rPr lang="en-US" sz="2400" dirty="0">
                <a:solidFill>
                  <a:srgbClr val="11078F"/>
                </a:solidFill>
                <a:latin typeface="+mj-lt"/>
                <a:ea typeface="MS PGothic"/>
              </a:rPr>
              <a:t>Creatinine, ion </a:t>
            </a:r>
            <a:r>
              <a:rPr lang="en-US" sz="2400" dirty="0" err="1">
                <a:solidFill>
                  <a:srgbClr val="11078F"/>
                </a:solidFill>
                <a:latin typeface="+mj-lt"/>
                <a:ea typeface="MS PGothic"/>
              </a:rPr>
              <a:t>đồ</a:t>
            </a:r>
            <a:r>
              <a:rPr lang="en-US" sz="2400" dirty="0">
                <a:solidFill>
                  <a:srgbClr val="11078F"/>
                </a:solidFill>
                <a:latin typeface="+mj-lt"/>
                <a:ea typeface="MS PGothic"/>
              </a:rPr>
              <a:t>, TPTNT</a:t>
            </a:r>
            <a:endParaRPr lang="en-US" sz="2400" dirty="0">
              <a:solidFill>
                <a:srgbClr val="11078F"/>
              </a:solidFill>
              <a:latin typeface="+mj-lt"/>
              <a:ea typeface="MS PGothic"/>
              <a:cs typeface="Arial"/>
            </a:endParaRPr>
          </a:p>
        </p:txBody>
      </p:sp>
    </p:spTree>
    <p:extLst>
      <p:ext uri="{BB962C8B-B14F-4D97-AF65-F5344CB8AC3E}">
        <p14:creationId xmlns:p14="http://schemas.microsoft.com/office/powerpoint/2010/main" val="1185184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XI. PHÂN TÍCH CẬN LÂM SÀNG:</a:t>
            </a:r>
            <a:endParaRPr lang="vi-VN" altLang="vi-VN" sz="3200"/>
          </a:p>
        </p:txBody>
      </p:sp>
      <p:sp>
        <p:nvSpPr>
          <p:cNvPr id="4" name="Rectangle 3">
            <a:extLst>
              <a:ext uri="{FF2B5EF4-FFF2-40B4-BE49-F238E27FC236}">
                <a16:creationId xmlns:a16="http://schemas.microsoft.com/office/drawing/2014/main" id="{9CA04E9D-8B53-C0AF-B3B1-C0A0E7909E0F}"/>
              </a:ext>
            </a:extLst>
          </p:cNvPr>
          <p:cNvSpPr/>
          <p:nvPr/>
        </p:nvSpPr>
        <p:spPr>
          <a:xfrm>
            <a:off x="697555" y="1717663"/>
            <a:ext cx="8195761" cy="3939540"/>
          </a:xfrm>
          <a:prstGeom prst="rect">
            <a:avLst/>
          </a:prstGeom>
        </p:spPr>
        <p:txBody>
          <a:bodyPr wrap="square" lIns="91440" tIns="45720" rIns="91440" bIns="45720" anchor="t">
            <a:spAutoFit/>
          </a:bodyPr>
          <a:lstStyle/>
          <a:p>
            <a:pPr marL="457200" indent="-457200">
              <a:spcBef>
                <a:spcPts val="600"/>
              </a:spcBef>
              <a:spcAft>
                <a:spcPts val="600"/>
              </a:spcAft>
              <a:buAutoNum type="arabicPeriod"/>
            </a:pPr>
            <a:r>
              <a:rPr lang="en-GB" sz="2000" b="1" err="1">
                <a:solidFill>
                  <a:srgbClr val="11078F"/>
                </a:solidFill>
                <a:latin typeface="Arial"/>
                <a:ea typeface="MS PGothic"/>
                <a:cs typeface="Arial"/>
              </a:rPr>
              <a:t>Siêu</a:t>
            </a:r>
            <a:r>
              <a:rPr lang="en-GB" sz="2000" b="1">
                <a:solidFill>
                  <a:srgbClr val="11078F"/>
                </a:solidFill>
                <a:latin typeface="Arial"/>
                <a:ea typeface="MS PGothic"/>
                <a:cs typeface="Arial"/>
              </a:rPr>
              <a:t> </a:t>
            </a:r>
            <a:r>
              <a:rPr lang="en-GB" sz="2000" b="1" err="1">
                <a:solidFill>
                  <a:srgbClr val="11078F"/>
                </a:solidFill>
                <a:latin typeface="Arial"/>
                <a:ea typeface="MS PGothic"/>
                <a:cs typeface="Arial"/>
              </a:rPr>
              <a:t>âm</a:t>
            </a:r>
            <a:r>
              <a:rPr lang="en-GB" sz="2000" b="1">
                <a:solidFill>
                  <a:srgbClr val="11078F"/>
                </a:solidFill>
                <a:latin typeface="Arial"/>
                <a:ea typeface="MS PGothic"/>
                <a:cs typeface="Arial"/>
              </a:rPr>
              <a:t> </a:t>
            </a:r>
            <a:r>
              <a:rPr lang="en-GB" sz="2000" b="1" err="1">
                <a:solidFill>
                  <a:srgbClr val="11078F"/>
                </a:solidFill>
                <a:latin typeface="Arial"/>
                <a:ea typeface="MS PGothic"/>
                <a:cs typeface="Arial"/>
              </a:rPr>
              <a:t>bụng</a:t>
            </a:r>
            <a:r>
              <a:rPr lang="en-GB" sz="2000" b="1">
                <a:solidFill>
                  <a:srgbClr val="11078F"/>
                </a:solidFill>
                <a:latin typeface="Arial"/>
                <a:ea typeface="MS PGothic"/>
                <a:cs typeface="Arial"/>
              </a:rPr>
              <a:t> (BV Thân </a:t>
            </a:r>
            <a:r>
              <a:rPr lang="en-GB" sz="2000" b="1" err="1">
                <a:solidFill>
                  <a:srgbClr val="11078F"/>
                </a:solidFill>
                <a:latin typeface="Arial"/>
                <a:ea typeface="MS PGothic"/>
                <a:cs typeface="Arial"/>
              </a:rPr>
              <a:t>Dân</a:t>
            </a:r>
            <a:r>
              <a:rPr lang="en-GB" sz="2000" b="1">
                <a:solidFill>
                  <a:srgbClr val="11078F"/>
                </a:solidFill>
                <a:latin typeface="Arial"/>
                <a:ea typeface="MS PGothic"/>
                <a:cs typeface="Arial"/>
              </a:rPr>
              <a:t> – 19/2)</a:t>
            </a:r>
            <a:endParaRPr lang="vi-VN" sz="2000" b="1">
              <a:solidFill>
                <a:srgbClr val="11078F"/>
              </a:solidFill>
              <a:latin typeface="Arial"/>
              <a:ea typeface="MS PGothic"/>
              <a:cs typeface="Calibri"/>
            </a:endParaRPr>
          </a:p>
          <a:p>
            <a:pPr>
              <a:spcBef>
                <a:spcPts val="600"/>
              </a:spcBef>
              <a:spcAft>
                <a:spcPts val="600"/>
              </a:spcAft>
            </a:pPr>
            <a:r>
              <a:rPr lang="vi-VN" sz="2000">
                <a:solidFill>
                  <a:srgbClr val="11078F"/>
                </a:solidFill>
                <a:latin typeface="Arial"/>
                <a:ea typeface="MS PGothic"/>
                <a:cs typeface="Calibri"/>
              </a:rPr>
              <a:t>Gan: cấu trúc echo dày, giảm âm vùng sâu, bờ gan đều, kích thước bình thường. Hệ thống tĩnh mạch trên gan, tĩnh mạch cửa không dãn.</a:t>
            </a:r>
          </a:p>
          <a:p>
            <a:pPr>
              <a:spcBef>
                <a:spcPts val="600"/>
              </a:spcBef>
              <a:spcAft>
                <a:spcPts val="600"/>
              </a:spcAft>
            </a:pPr>
            <a:r>
              <a:rPr lang="vi-VN" sz="2000">
                <a:solidFill>
                  <a:srgbClr val="11078F"/>
                </a:solidFill>
                <a:latin typeface="Arial"/>
                <a:ea typeface="MS PGothic"/>
                <a:cs typeface="Calibri"/>
              </a:rPr>
              <a:t>Mật: Đường mật trong gan, ống mật chủ không dãn. Túi mật không sỏi.</a:t>
            </a:r>
          </a:p>
          <a:p>
            <a:pPr>
              <a:spcBef>
                <a:spcPts val="600"/>
              </a:spcBef>
              <a:spcAft>
                <a:spcPts val="600"/>
              </a:spcAft>
            </a:pPr>
            <a:r>
              <a:rPr lang="vi-VN" sz="2000">
                <a:solidFill>
                  <a:srgbClr val="11078F"/>
                </a:solidFill>
                <a:latin typeface="Arial"/>
                <a:ea typeface="MS PGothic"/>
                <a:cs typeface="Calibri"/>
              </a:rPr>
              <a:t>Tụy: Cấu trúc đồng nhất, không u, ống Wirsprung không dãn</a:t>
            </a:r>
          </a:p>
          <a:p>
            <a:pPr>
              <a:spcBef>
                <a:spcPts val="600"/>
              </a:spcBef>
              <a:spcAft>
                <a:spcPts val="600"/>
              </a:spcAft>
            </a:pPr>
            <a:r>
              <a:rPr lang="vi-VN" sz="2000">
                <a:solidFill>
                  <a:srgbClr val="11078F"/>
                </a:solidFill>
                <a:latin typeface="Arial"/>
                <a:ea typeface="MS PGothic"/>
                <a:cs typeface="Calibri"/>
              </a:rPr>
              <a:t>Dịch ổ bụng lượng ít tập trung chủ yếu ở rãnh morrison bên phải.</a:t>
            </a:r>
          </a:p>
          <a:p>
            <a:pPr>
              <a:spcBef>
                <a:spcPts val="600"/>
              </a:spcBef>
              <a:spcAft>
                <a:spcPts val="600"/>
              </a:spcAft>
            </a:pPr>
            <a:r>
              <a:rPr lang="vi-VN" sz="2000" b="1">
                <a:solidFill>
                  <a:srgbClr val="11078F"/>
                </a:solidFill>
                <a:latin typeface="Arial"/>
                <a:ea typeface="MS PGothic"/>
                <a:cs typeface="Calibri"/>
              </a:rPr>
              <a:t>KẾT LUẬN:</a:t>
            </a:r>
          </a:p>
          <a:p>
            <a:pPr>
              <a:spcBef>
                <a:spcPts val="600"/>
              </a:spcBef>
              <a:spcAft>
                <a:spcPts val="600"/>
              </a:spcAft>
            </a:pPr>
            <a:r>
              <a:rPr lang="vi-VN" sz="2000" b="1">
                <a:solidFill>
                  <a:srgbClr val="11078F"/>
                </a:solidFill>
                <a:latin typeface="Arial"/>
                <a:ea typeface="MS PGothic"/>
                <a:cs typeface="Calibri"/>
              </a:rPr>
              <a:t>GAN NHIỄM MỠ TRUNG BÌNH</a:t>
            </a:r>
          </a:p>
          <a:p>
            <a:pPr>
              <a:spcBef>
                <a:spcPts val="600"/>
              </a:spcBef>
              <a:spcAft>
                <a:spcPts val="600"/>
              </a:spcAft>
            </a:pPr>
            <a:r>
              <a:rPr lang="vi-VN" sz="2000" b="1">
                <a:solidFill>
                  <a:srgbClr val="11078F"/>
                </a:solidFill>
                <a:latin typeface="Arial"/>
                <a:ea typeface="MS PGothic"/>
                <a:cs typeface="Calibri"/>
              </a:rPr>
              <a:t>TRÀN DỊCH Ổ BỤNG LƯỢNG ÍT.</a:t>
            </a:r>
            <a:endParaRPr lang="vi-VN" sz="2000" b="1">
              <a:solidFill>
                <a:srgbClr val="11078F"/>
              </a:solidFill>
              <a:latin typeface="Arial"/>
              <a:ea typeface="MS PGothic"/>
              <a:cs typeface="Arial"/>
            </a:endParaRPr>
          </a:p>
        </p:txBody>
      </p:sp>
    </p:spTree>
    <p:extLst>
      <p:ext uri="{BB962C8B-B14F-4D97-AF65-F5344CB8AC3E}">
        <p14:creationId xmlns:p14="http://schemas.microsoft.com/office/powerpoint/2010/main" val="761651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XI. PHÂN TÍCH CẬN LÂM SÀNG:</a:t>
            </a:r>
            <a:endParaRPr lang="vi-VN" altLang="vi-VN" sz="3200"/>
          </a:p>
        </p:txBody>
      </p:sp>
      <p:pic>
        <p:nvPicPr>
          <p:cNvPr id="2" name="Picture 1">
            <a:extLst>
              <a:ext uri="{FF2B5EF4-FFF2-40B4-BE49-F238E27FC236}">
                <a16:creationId xmlns:a16="http://schemas.microsoft.com/office/drawing/2014/main" id="{D1AF6904-6D34-B533-DF22-53B2025681E3}"/>
              </a:ext>
            </a:extLst>
          </p:cNvPr>
          <p:cNvPicPr>
            <a:picLocks noChangeAspect="1"/>
          </p:cNvPicPr>
          <p:nvPr/>
        </p:nvPicPr>
        <p:blipFill>
          <a:blip r:embed="rId2"/>
          <a:stretch>
            <a:fillRect/>
          </a:stretch>
        </p:blipFill>
        <p:spPr>
          <a:xfrm>
            <a:off x="182879" y="1365503"/>
            <a:ext cx="4136382" cy="4498848"/>
          </a:xfrm>
          <a:prstGeom prst="rect">
            <a:avLst/>
          </a:prstGeom>
        </p:spPr>
      </p:pic>
      <p:pic>
        <p:nvPicPr>
          <p:cNvPr id="3" name="Picture 2">
            <a:extLst>
              <a:ext uri="{FF2B5EF4-FFF2-40B4-BE49-F238E27FC236}">
                <a16:creationId xmlns:a16="http://schemas.microsoft.com/office/drawing/2014/main" id="{FF1DE52D-BFBF-3494-2AA3-A523D3616BEC}"/>
              </a:ext>
            </a:extLst>
          </p:cNvPr>
          <p:cNvPicPr>
            <a:picLocks noChangeAspect="1"/>
          </p:cNvPicPr>
          <p:nvPr/>
        </p:nvPicPr>
        <p:blipFill>
          <a:blip r:embed="rId3"/>
          <a:stretch>
            <a:fillRect/>
          </a:stretch>
        </p:blipFill>
        <p:spPr>
          <a:xfrm>
            <a:off x="4730717" y="1598192"/>
            <a:ext cx="4230404" cy="4033471"/>
          </a:xfrm>
          <a:prstGeom prst="rect">
            <a:avLst/>
          </a:prstGeom>
        </p:spPr>
      </p:pic>
    </p:spTree>
    <p:extLst>
      <p:ext uri="{BB962C8B-B14F-4D97-AF65-F5344CB8AC3E}">
        <p14:creationId xmlns:p14="http://schemas.microsoft.com/office/powerpoint/2010/main" val="156167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XI. PHÂN TÍCH CẬN LÂM SÀNG:</a:t>
            </a:r>
            <a:endParaRPr lang="vi-VN" altLang="vi-VN" sz="3200"/>
          </a:p>
        </p:txBody>
      </p:sp>
      <p:sp>
        <p:nvSpPr>
          <p:cNvPr id="6" name="Rectangle 5">
            <a:extLst>
              <a:ext uri="{FF2B5EF4-FFF2-40B4-BE49-F238E27FC236}">
                <a16:creationId xmlns:a16="http://schemas.microsoft.com/office/drawing/2014/main" id="{96160289-B7CC-9984-40CF-91DDF2813878}"/>
              </a:ext>
            </a:extLst>
          </p:cNvPr>
          <p:cNvSpPr/>
          <p:nvPr/>
        </p:nvSpPr>
        <p:spPr>
          <a:xfrm>
            <a:off x="173299" y="1182624"/>
            <a:ext cx="8797402" cy="5324535"/>
          </a:xfrm>
          <a:prstGeom prst="rect">
            <a:avLst/>
          </a:prstGeom>
        </p:spPr>
        <p:txBody>
          <a:bodyPr wrap="square" lIns="91440" tIns="45720" rIns="91440" bIns="45720" anchor="t">
            <a:spAutoFit/>
          </a:bodyPr>
          <a:lstStyle/>
          <a:p>
            <a:pPr>
              <a:spcBef>
                <a:spcPts val="600"/>
              </a:spcBef>
              <a:spcAft>
                <a:spcPts val="600"/>
              </a:spcAft>
            </a:pPr>
            <a:r>
              <a:rPr lang="en-US" sz="2000" b="1" dirty="0">
                <a:solidFill>
                  <a:srgbClr val="11078F"/>
                </a:solidFill>
                <a:latin typeface="Arial"/>
                <a:ea typeface="MS PGothic"/>
                <a:cs typeface="Arial"/>
              </a:rPr>
              <a:t>2. CT- scan </a:t>
            </a:r>
            <a:r>
              <a:rPr lang="en-US" sz="2000" b="1" dirty="0" err="1">
                <a:solidFill>
                  <a:srgbClr val="11078F"/>
                </a:solidFill>
                <a:latin typeface="Arial"/>
                <a:ea typeface="MS PGothic"/>
                <a:cs typeface="Arial"/>
              </a:rPr>
              <a:t>ngực</a:t>
            </a:r>
            <a:r>
              <a:rPr lang="en-US" sz="2000" b="1" dirty="0">
                <a:solidFill>
                  <a:srgbClr val="11078F"/>
                </a:solidFill>
                <a:latin typeface="Arial"/>
                <a:ea typeface="MS PGothic"/>
                <a:cs typeface="Arial"/>
              </a:rPr>
              <a:t> </a:t>
            </a:r>
            <a:r>
              <a:rPr lang="en-US" sz="2000" b="1" dirty="0" err="1">
                <a:solidFill>
                  <a:srgbClr val="11078F"/>
                </a:solidFill>
                <a:latin typeface="Arial"/>
                <a:ea typeface="MS PGothic"/>
                <a:cs typeface="Arial"/>
              </a:rPr>
              <a:t>bụng</a:t>
            </a:r>
            <a:r>
              <a:rPr lang="en-US" sz="2000" b="1" dirty="0">
                <a:solidFill>
                  <a:srgbClr val="11078F"/>
                </a:solidFill>
                <a:latin typeface="Arial"/>
                <a:ea typeface="MS PGothic"/>
                <a:cs typeface="Arial"/>
              </a:rPr>
              <a:t> </a:t>
            </a:r>
            <a:r>
              <a:rPr lang="en-US" sz="2000" b="1" dirty="0" err="1">
                <a:solidFill>
                  <a:srgbClr val="11078F"/>
                </a:solidFill>
                <a:latin typeface="Arial"/>
                <a:ea typeface="MS PGothic"/>
                <a:cs typeface="Arial"/>
              </a:rPr>
              <a:t>có</a:t>
            </a:r>
            <a:r>
              <a:rPr lang="en-US" sz="2000" b="1" dirty="0">
                <a:solidFill>
                  <a:srgbClr val="11078F"/>
                </a:solidFill>
                <a:latin typeface="Arial"/>
                <a:ea typeface="MS PGothic"/>
                <a:cs typeface="Arial"/>
              </a:rPr>
              <a:t> </a:t>
            </a:r>
            <a:r>
              <a:rPr lang="en-US" sz="2000" b="1" dirty="0" err="1">
                <a:solidFill>
                  <a:srgbClr val="11078F"/>
                </a:solidFill>
                <a:latin typeface="Arial"/>
                <a:ea typeface="MS PGothic"/>
                <a:cs typeface="Arial"/>
              </a:rPr>
              <a:t>cản</a:t>
            </a:r>
            <a:r>
              <a:rPr lang="en-US" sz="2000" b="1" dirty="0">
                <a:solidFill>
                  <a:srgbClr val="11078F"/>
                </a:solidFill>
                <a:latin typeface="Arial"/>
                <a:ea typeface="MS PGothic"/>
                <a:cs typeface="Arial"/>
              </a:rPr>
              <a:t> </a:t>
            </a:r>
            <a:r>
              <a:rPr lang="en-US" sz="2000" b="1" dirty="0" err="1">
                <a:solidFill>
                  <a:srgbClr val="11078F"/>
                </a:solidFill>
                <a:latin typeface="Arial"/>
                <a:ea typeface="MS PGothic"/>
                <a:cs typeface="Arial"/>
              </a:rPr>
              <a:t>quang</a:t>
            </a:r>
            <a:r>
              <a:rPr lang="en-US" sz="2000" b="1" dirty="0">
                <a:solidFill>
                  <a:srgbClr val="11078F"/>
                </a:solidFill>
                <a:latin typeface="Arial"/>
                <a:ea typeface="MS PGothic"/>
                <a:cs typeface="Arial"/>
              </a:rPr>
              <a:t> (19/2/2023): </a:t>
            </a:r>
            <a:endParaRPr lang="vi-VN" sz="1400" b="1" dirty="0">
              <a:solidFill>
                <a:srgbClr val="11078F"/>
              </a:solidFill>
              <a:latin typeface="Verdana"/>
              <a:ea typeface="MS PGothic"/>
              <a:cs typeface="Calibri"/>
            </a:endParaRPr>
          </a:p>
          <a:p>
            <a:pPr>
              <a:spcBef>
                <a:spcPts val="600"/>
              </a:spcBef>
              <a:spcAft>
                <a:spcPts val="600"/>
              </a:spcAft>
            </a:pPr>
            <a:r>
              <a:rPr lang="vi-VN" sz="1400" dirty="0">
                <a:solidFill>
                  <a:srgbClr val="11078F"/>
                </a:solidFill>
                <a:latin typeface="Verdana"/>
                <a:ea typeface="MS PGothic"/>
                <a:cs typeface="Calibri"/>
              </a:rPr>
              <a:t>Gan: nhiễm mỡ.</a:t>
            </a:r>
          </a:p>
          <a:p>
            <a:pPr>
              <a:spcBef>
                <a:spcPts val="600"/>
              </a:spcBef>
              <a:spcAft>
                <a:spcPts val="600"/>
              </a:spcAft>
            </a:pPr>
            <a:r>
              <a:rPr lang="vi-VN" sz="1400" dirty="0">
                <a:solidFill>
                  <a:srgbClr val="11078F"/>
                </a:solidFill>
                <a:latin typeface="Verdana"/>
                <a:ea typeface="MS PGothic"/>
                <a:cs typeface="Calibri"/>
              </a:rPr>
              <a:t>Nhu mô gan: Nốt vôi hạ phân thùy Iva d 5mm. Gan P có vài nang d &lt;21mm.</a:t>
            </a:r>
          </a:p>
          <a:p>
            <a:pPr>
              <a:spcBef>
                <a:spcPts val="600"/>
              </a:spcBef>
              <a:spcAft>
                <a:spcPts val="600"/>
              </a:spcAft>
            </a:pPr>
            <a:r>
              <a:rPr lang="vi-VN" sz="1400" dirty="0">
                <a:solidFill>
                  <a:srgbClr val="11078F"/>
                </a:solidFill>
                <a:latin typeface="Verdana"/>
                <a:ea typeface="MS PGothic"/>
                <a:cs typeface="Calibri"/>
              </a:rPr>
              <a:t>Đường mật: </a:t>
            </a:r>
            <a:r>
              <a:rPr lang="vi-VN" sz="1400" b="1" dirty="0">
                <a:solidFill>
                  <a:srgbClr val="11078F"/>
                </a:solidFill>
                <a:latin typeface="Verdana"/>
                <a:ea typeface="MS PGothic"/>
                <a:cs typeface="Calibri"/>
              </a:rPr>
              <a:t>Đường mật trong và ngoài gan không giãn</a:t>
            </a:r>
          </a:p>
          <a:p>
            <a:pPr>
              <a:spcBef>
                <a:spcPts val="600"/>
              </a:spcBef>
              <a:spcAft>
                <a:spcPts val="600"/>
              </a:spcAft>
            </a:pPr>
            <a:r>
              <a:rPr lang="vi-VN" sz="1400" dirty="0">
                <a:solidFill>
                  <a:srgbClr val="11078F"/>
                </a:solidFill>
                <a:latin typeface="Verdana"/>
                <a:ea typeface="MS PGothic"/>
                <a:cs typeface="Calibri"/>
              </a:rPr>
              <a:t>Túi mật: Đường kính ngang lớn nhất 45mm, vùng phễu có </a:t>
            </a:r>
            <a:r>
              <a:rPr lang="vi-VN" sz="1400" b="1" dirty="0">
                <a:solidFill>
                  <a:srgbClr val="11078F"/>
                </a:solidFill>
                <a:latin typeface="Verdana"/>
                <a:ea typeface="MS PGothic"/>
                <a:cs typeface="Calibri"/>
              </a:rPr>
              <a:t>sỏi đậm độ cao d 7mm</a:t>
            </a:r>
            <a:r>
              <a:rPr lang="vi-VN" sz="1400" dirty="0">
                <a:solidFill>
                  <a:srgbClr val="11078F"/>
                </a:solidFill>
                <a:latin typeface="Verdana"/>
                <a:ea typeface="MS PGothic"/>
                <a:cs typeface="Calibri"/>
              </a:rPr>
              <a:t>, </a:t>
            </a:r>
            <a:r>
              <a:rPr lang="vi-VN" sz="1400" b="1" dirty="0">
                <a:solidFill>
                  <a:srgbClr val="11078F"/>
                </a:solidFill>
                <a:latin typeface="Verdana"/>
                <a:ea typeface="MS PGothic"/>
                <a:cs typeface="Calibri"/>
              </a:rPr>
              <a:t>thành dày phù nề 6mm</a:t>
            </a:r>
            <a:r>
              <a:rPr lang="vi-VN" sz="1400" dirty="0">
                <a:solidFill>
                  <a:srgbClr val="11078F"/>
                </a:solidFill>
                <a:latin typeface="Verdana"/>
                <a:ea typeface="MS PGothic"/>
                <a:cs typeface="Calibri"/>
              </a:rPr>
              <a:t>, có vài </a:t>
            </a:r>
            <a:r>
              <a:rPr lang="vi-VN" sz="1400" b="1" dirty="0">
                <a:solidFill>
                  <a:srgbClr val="11078F"/>
                </a:solidFill>
                <a:latin typeface="Verdana"/>
                <a:ea typeface="MS PGothic"/>
                <a:cs typeface="Calibri"/>
              </a:rPr>
              <a:t>vị trí bắt thuốc mất liên tục</a:t>
            </a:r>
            <a:r>
              <a:rPr lang="vi-VN" sz="1400" dirty="0">
                <a:solidFill>
                  <a:srgbClr val="11078F"/>
                </a:solidFill>
                <a:latin typeface="Verdana"/>
                <a:ea typeface="MS PGothic"/>
                <a:cs typeface="Calibri"/>
              </a:rPr>
              <a:t>, </a:t>
            </a:r>
            <a:r>
              <a:rPr lang="vi-VN" sz="1400" b="1" dirty="0">
                <a:solidFill>
                  <a:srgbClr val="11078F"/>
                </a:solidFill>
                <a:latin typeface="Verdana"/>
                <a:ea typeface="MS PGothic"/>
                <a:cs typeface="Calibri"/>
              </a:rPr>
              <a:t>thâm nhiễm mỡ và tụ dịch xung quanh</a:t>
            </a:r>
            <a:r>
              <a:rPr lang="vi-VN" sz="1400" dirty="0">
                <a:solidFill>
                  <a:srgbClr val="11078F"/>
                </a:solidFill>
                <a:latin typeface="Verdana"/>
                <a:ea typeface="MS PGothic"/>
                <a:cs typeface="Calibri"/>
              </a:rPr>
              <a:t>.</a:t>
            </a:r>
          </a:p>
          <a:p>
            <a:pPr>
              <a:spcBef>
                <a:spcPts val="600"/>
              </a:spcBef>
              <a:spcAft>
                <a:spcPts val="600"/>
              </a:spcAft>
            </a:pPr>
            <a:r>
              <a:rPr lang="vi-VN" sz="1400" dirty="0">
                <a:solidFill>
                  <a:srgbClr val="11078F"/>
                </a:solidFill>
                <a:latin typeface="Verdana"/>
                <a:ea typeface="MS PGothic"/>
                <a:cs typeface="Calibri"/>
              </a:rPr>
              <a:t>Tụy: Không thấy bất thường đậm độ nhu mô tụy.</a:t>
            </a:r>
          </a:p>
          <a:p>
            <a:pPr>
              <a:spcBef>
                <a:spcPts val="600"/>
              </a:spcBef>
              <a:spcAft>
                <a:spcPts val="600"/>
              </a:spcAft>
            </a:pPr>
            <a:r>
              <a:rPr lang="vi-VN" sz="1400" b="1" dirty="0">
                <a:solidFill>
                  <a:srgbClr val="11078F"/>
                </a:solidFill>
                <a:latin typeface="Verdana"/>
                <a:ea typeface="MS PGothic"/>
                <a:cs typeface="Calibri"/>
              </a:rPr>
              <a:t>Kết Luận</a:t>
            </a:r>
            <a:r>
              <a:rPr lang="vi-VN" sz="1400" dirty="0">
                <a:solidFill>
                  <a:srgbClr val="11078F"/>
                </a:solidFill>
                <a:latin typeface="Verdana"/>
                <a:ea typeface="MS PGothic"/>
                <a:cs typeface="Calibri"/>
              </a:rPr>
              <a:t>: </a:t>
            </a:r>
            <a:r>
              <a:rPr lang="vi-VN" sz="1400" b="1" dirty="0">
                <a:solidFill>
                  <a:srgbClr val="FF0000"/>
                </a:solidFill>
                <a:latin typeface="Verdana"/>
                <a:ea typeface="MS PGothic"/>
                <a:cs typeface="Calibri"/>
              </a:rPr>
              <a:t>- Túi mật to, thành dày lan tỏa, thâm nhiễm mỡ kèm ít dịch xung quanh, niêm mạc có vài vị trí bắt thuốc không liên tục, vùng phễu có sỏi, theo dõi viêm túi mật cấp, chưa loại trừ vùng hoại tử. Đề nghị kết hợp lâm sàng khác đánh giá thêm.</a:t>
            </a:r>
          </a:p>
          <a:p>
            <a:pPr marL="285750" indent="-285750">
              <a:spcBef>
                <a:spcPts val="600"/>
              </a:spcBef>
              <a:spcAft>
                <a:spcPts val="600"/>
              </a:spcAft>
              <a:buFontTx/>
              <a:buChar char="-"/>
            </a:pPr>
            <a:r>
              <a:rPr lang="vi-VN" sz="1400" dirty="0">
                <a:solidFill>
                  <a:srgbClr val="11078F"/>
                </a:solidFill>
                <a:latin typeface="Verdana"/>
                <a:ea typeface="MS PGothic"/>
                <a:cs typeface="Calibri"/>
              </a:rPr>
              <a:t>Nang gan P. Nốt vôi gan T. Gan nhiễm mỡ</a:t>
            </a:r>
          </a:p>
          <a:p>
            <a:pPr marL="285750" indent="-285750">
              <a:spcBef>
                <a:spcPts val="600"/>
              </a:spcBef>
              <a:spcAft>
                <a:spcPts val="600"/>
              </a:spcAft>
              <a:buFontTx/>
              <a:buChar char="-"/>
            </a:pPr>
            <a:r>
              <a:rPr lang="vi-VN" sz="1400" dirty="0">
                <a:solidFill>
                  <a:srgbClr val="11078F"/>
                </a:solidFill>
                <a:latin typeface="Verdana"/>
                <a:ea typeface="MS PGothic"/>
                <a:cs typeface="Calibri"/>
              </a:rPr>
              <a:t>Nốt nhỏ nhu mô lách, quá nhỏ để xác định bản cahats.</a:t>
            </a:r>
          </a:p>
          <a:p>
            <a:pPr marL="285750" indent="-285750">
              <a:spcBef>
                <a:spcPts val="600"/>
              </a:spcBef>
              <a:spcAft>
                <a:spcPts val="600"/>
              </a:spcAft>
              <a:buFontTx/>
              <a:buChar char="-"/>
            </a:pPr>
            <a:r>
              <a:rPr lang="vi-VN" sz="1400" dirty="0">
                <a:solidFill>
                  <a:srgbClr val="11078F"/>
                </a:solidFill>
                <a:latin typeface="Verdana"/>
                <a:ea typeface="MS PGothic"/>
                <a:cs typeface="Calibri"/>
              </a:rPr>
              <a:t>Nang thận trái</a:t>
            </a:r>
          </a:p>
          <a:p>
            <a:pPr marL="285750" indent="-285750">
              <a:spcBef>
                <a:spcPts val="600"/>
              </a:spcBef>
              <a:spcAft>
                <a:spcPts val="600"/>
              </a:spcAft>
              <a:buFontTx/>
              <a:buChar char="-"/>
            </a:pPr>
            <a:r>
              <a:rPr lang="vi-VN" sz="1400" dirty="0">
                <a:solidFill>
                  <a:srgbClr val="11078F"/>
                </a:solidFill>
                <a:latin typeface="Verdana"/>
                <a:ea typeface="MS PGothic"/>
                <a:cs typeface="Calibri"/>
              </a:rPr>
              <a:t>Dịch tử do ổ bụng lượng ít.</a:t>
            </a:r>
          </a:p>
          <a:p>
            <a:pPr marL="285750" indent="-285750">
              <a:spcBef>
                <a:spcPts val="600"/>
              </a:spcBef>
              <a:spcAft>
                <a:spcPts val="600"/>
              </a:spcAft>
              <a:buFontTx/>
              <a:buChar char="-"/>
            </a:pPr>
            <a:r>
              <a:rPr lang="vi-VN" sz="1400" dirty="0">
                <a:solidFill>
                  <a:srgbClr val="11078F"/>
                </a:solidFill>
                <a:latin typeface="Verdana"/>
                <a:ea typeface="MS PGothic"/>
                <a:cs typeface="Calibri"/>
              </a:rPr>
              <a:t>Xơ xẹp phần thấp thùy dưới hai phổi.</a:t>
            </a:r>
            <a:endParaRPr lang="vi-VN" sz="1400" dirty="0">
              <a:solidFill>
                <a:srgbClr val="11078F"/>
              </a:solidFill>
              <a:latin typeface="Verdana"/>
              <a:ea typeface="MS PGothic"/>
            </a:endParaRPr>
          </a:p>
        </p:txBody>
      </p:sp>
    </p:spTree>
    <p:extLst>
      <p:ext uri="{BB962C8B-B14F-4D97-AF65-F5344CB8AC3E}">
        <p14:creationId xmlns:p14="http://schemas.microsoft.com/office/powerpoint/2010/main" val="3215304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XI. PHÂN TÍCH CẬN LÂM SÀNG:</a:t>
            </a:r>
            <a:endParaRPr lang="vi-VN" altLang="vi-VN" sz="3200"/>
          </a:p>
        </p:txBody>
      </p:sp>
      <p:sp>
        <p:nvSpPr>
          <p:cNvPr id="6" name="Rectangle 5">
            <a:extLst>
              <a:ext uri="{FF2B5EF4-FFF2-40B4-BE49-F238E27FC236}">
                <a16:creationId xmlns:a16="http://schemas.microsoft.com/office/drawing/2014/main" id="{96160289-B7CC-9984-40CF-91DDF2813878}"/>
              </a:ext>
            </a:extLst>
          </p:cNvPr>
          <p:cNvSpPr/>
          <p:nvPr/>
        </p:nvSpPr>
        <p:spPr>
          <a:xfrm>
            <a:off x="173299" y="1182624"/>
            <a:ext cx="8797402" cy="400110"/>
          </a:xfrm>
          <a:prstGeom prst="rect">
            <a:avLst/>
          </a:prstGeom>
        </p:spPr>
        <p:txBody>
          <a:bodyPr wrap="square" lIns="91440" tIns="45720" rIns="91440" bIns="45720" anchor="t">
            <a:spAutoFit/>
          </a:bodyPr>
          <a:lstStyle/>
          <a:p>
            <a:pPr>
              <a:spcBef>
                <a:spcPts val="600"/>
              </a:spcBef>
              <a:spcAft>
                <a:spcPts val="600"/>
              </a:spcAft>
            </a:pPr>
            <a:r>
              <a:rPr lang="en-US" sz="2000" b="1">
                <a:solidFill>
                  <a:srgbClr val="11078F"/>
                </a:solidFill>
                <a:latin typeface="Arial"/>
                <a:ea typeface="MS PGothic"/>
                <a:cs typeface="Arial"/>
              </a:rPr>
              <a:t>CLS </a:t>
            </a:r>
            <a:r>
              <a:rPr lang="en-US" sz="2000" b="1" err="1">
                <a:solidFill>
                  <a:srgbClr val="11078F"/>
                </a:solidFill>
                <a:latin typeface="Arial"/>
                <a:ea typeface="MS PGothic"/>
                <a:cs typeface="Arial"/>
              </a:rPr>
              <a:t>chẩn</a:t>
            </a:r>
            <a:r>
              <a:rPr lang="en-US" sz="2000" b="1">
                <a:solidFill>
                  <a:srgbClr val="11078F"/>
                </a:solidFill>
                <a:latin typeface="Arial"/>
                <a:ea typeface="MS PGothic"/>
                <a:cs typeface="Arial"/>
              </a:rPr>
              <a:t> </a:t>
            </a:r>
            <a:r>
              <a:rPr lang="en-US" sz="2000" b="1" err="1">
                <a:solidFill>
                  <a:srgbClr val="11078F"/>
                </a:solidFill>
                <a:latin typeface="Arial"/>
                <a:ea typeface="MS PGothic"/>
                <a:cs typeface="Arial"/>
              </a:rPr>
              <a:t>đoán</a:t>
            </a:r>
            <a:r>
              <a:rPr lang="en-US" sz="2000" b="1">
                <a:solidFill>
                  <a:srgbClr val="11078F"/>
                </a:solidFill>
                <a:latin typeface="Arial"/>
                <a:ea typeface="MS PGothic"/>
                <a:cs typeface="Arial"/>
              </a:rPr>
              <a:t> </a:t>
            </a:r>
            <a:r>
              <a:rPr lang="en-US" sz="2000" b="1" err="1">
                <a:solidFill>
                  <a:srgbClr val="11078F"/>
                </a:solidFill>
                <a:latin typeface="Arial"/>
                <a:ea typeface="MS PGothic"/>
                <a:cs typeface="Arial"/>
              </a:rPr>
              <a:t>phân</a:t>
            </a:r>
            <a:r>
              <a:rPr lang="en-US" sz="2000" b="1">
                <a:solidFill>
                  <a:srgbClr val="11078F"/>
                </a:solidFill>
                <a:latin typeface="Arial"/>
                <a:ea typeface="MS PGothic"/>
                <a:cs typeface="Arial"/>
              </a:rPr>
              <a:t> </a:t>
            </a:r>
            <a:r>
              <a:rPr lang="en-US" sz="2000" b="1" err="1">
                <a:solidFill>
                  <a:srgbClr val="11078F"/>
                </a:solidFill>
                <a:latin typeface="Arial"/>
                <a:ea typeface="MS PGothic"/>
                <a:cs typeface="Arial"/>
              </a:rPr>
              <a:t>biệt</a:t>
            </a:r>
          </a:p>
        </p:txBody>
      </p:sp>
      <p:graphicFrame>
        <p:nvGraphicFramePr>
          <p:cNvPr id="2" name="Table 5">
            <a:extLst>
              <a:ext uri="{FF2B5EF4-FFF2-40B4-BE49-F238E27FC236}">
                <a16:creationId xmlns:a16="http://schemas.microsoft.com/office/drawing/2014/main" id="{C5E6E1C3-4DBC-4991-7D78-D9612B072515}"/>
              </a:ext>
            </a:extLst>
          </p:cNvPr>
          <p:cNvGraphicFramePr>
            <a:graphicFrameLocks/>
          </p:cNvGraphicFramePr>
          <p:nvPr>
            <p:extLst>
              <p:ext uri="{D42A27DB-BD31-4B8C-83A1-F6EECF244321}">
                <p14:modId xmlns:p14="http://schemas.microsoft.com/office/powerpoint/2010/main" val="2333932584"/>
              </p:ext>
            </p:extLst>
          </p:nvPr>
        </p:nvGraphicFramePr>
        <p:xfrm>
          <a:off x="2365248" y="1850958"/>
          <a:ext cx="3275656" cy="3738896"/>
        </p:xfrm>
        <a:graphic>
          <a:graphicData uri="http://schemas.openxmlformats.org/drawingml/2006/table">
            <a:tbl>
              <a:tblPr firstRow="1" bandRow="1">
                <a:tableStyleId>{93296810-A885-4BE3-A3E7-6D5BEEA58F35}</a:tableStyleId>
              </a:tblPr>
              <a:tblGrid>
                <a:gridCol w="1589185">
                  <a:extLst>
                    <a:ext uri="{9D8B030D-6E8A-4147-A177-3AD203B41FA5}">
                      <a16:colId xmlns:a16="http://schemas.microsoft.com/office/drawing/2014/main" val="3027554357"/>
                    </a:ext>
                  </a:extLst>
                </a:gridCol>
                <a:gridCol w="1686471">
                  <a:extLst>
                    <a:ext uri="{9D8B030D-6E8A-4147-A177-3AD203B41FA5}">
                      <a16:colId xmlns:a16="http://schemas.microsoft.com/office/drawing/2014/main" val="2981348771"/>
                    </a:ext>
                  </a:extLst>
                </a:gridCol>
              </a:tblGrid>
              <a:tr h="447056">
                <a:tc>
                  <a:txBody>
                    <a:bodyPr/>
                    <a:lstStyle/>
                    <a:p>
                      <a:endParaRPr lang="en-US">
                        <a:latin typeface="Arial" panose="020B0604020202020204" pitchFamily="34" charset="0"/>
                        <a:cs typeface="Arial" panose="020B0604020202020204" pitchFamily="34" charset="0"/>
                      </a:endParaRPr>
                    </a:p>
                  </a:txBody>
                  <a:tcPr/>
                </a:tc>
                <a:tc>
                  <a:txBody>
                    <a:bodyPr/>
                    <a:lstStyle/>
                    <a:p>
                      <a:r>
                        <a:rPr lang="vi-VN">
                          <a:latin typeface="Arial"/>
                          <a:cs typeface="Arial"/>
                        </a:rPr>
                        <a:t>19/2</a:t>
                      </a:r>
                    </a:p>
                  </a:txBody>
                  <a:tcPr/>
                </a:tc>
                <a:extLst>
                  <a:ext uri="{0D108BD9-81ED-4DB2-BD59-A6C34878D82A}">
                    <a16:rowId xmlns:a16="http://schemas.microsoft.com/office/drawing/2014/main" val="3059979621"/>
                  </a:ext>
                </a:extLst>
              </a:tr>
              <a:tr h="328901">
                <a:tc>
                  <a:txBody>
                    <a:bodyPr/>
                    <a:lstStyle/>
                    <a:p>
                      <a:r>
                        <a:rPr lang="vi-VN">
                          <a:latin typeface="Arial"/>
                          <a:cs typeface="Arial"/>
                        </a:rPr>
                        <a:t>Lipase</a:t>
                      </a:r>
                    </a:p>
                  </a:txBody>
                  <a:tcPr/>
                </a:tc>
                <a:tc>
                  <a:txBody>
                    <a:bodyPr/>
                    <a:lstStyle/>
                    <a:p>
                      <a:r>
                        <a:rPr lang="vi-VN">
                          <a:latin typeface="Arial"/>
                          <a:cs typeface="Arial"/>
                        </a:rPr>
                        <a:t>11.15</a:t>
                      </a:r>
                    </a:p>
                  </a:txBody>
                  <a:tcPr/>
                </a:tc>
                <a:extLst>
                  <a:ext uri="{0D108BD9-81ED-4DB2-BD59-A6C34878D82A}">
                    <a16:rowId xmlns:a16="http://schemas.microsoft.com/office/drawing/2014/main" val="1420958573"/>
                  </a:ext>
                </a:extLst>
              </a:tr>
              <a:tr h="328901">
                <a:tc>
                  <a:txBody>
                    <a:bodyPr/>
                    <a:lstStyle/>
                    <a:p>
                      <a:pPr lvl="0">
                        <a:buNone/>
                      </a:pPr>
                      <a:r>
                        <a:rPr lang="vi-VN">
                          <a:latin typeface="Arial"/>
                          <a:cs typeface="Arial"/>
                        </a:rPr>
                        <a:t>Bilirubin TP</a:t>
                      </a:r>
                    </a:p>
                  </a:txBody>
                  <a:tcPr/>
                </a:tc>
                <a:tc>
                  <a:txBody>
                    <a:bodyPr/>
                    <a:lstStyle/>
                    <a:p>
                      <a:pPr lvl="0">
                        <a:buNone/>
                      </a:pPr>
                      <a:r>
                        <a:rPr lang="vi-VN">
                          <a:latin typeface="Arial"/>
                          <a:cs typeface="Arial"/>
                        </a:rPr>
                        <a:t>1.64</a:t>
                      </a:r>
                    </a:p>
                  </a:txBody>
                  <a:tcPr/>
                </a:tc>
                <a:extLst>
                  <a:ext uri="{0D108BD9-81ED-4DB2-BD59-A6C34878D82A}">
                    <a16:rowId xmlns:a16="http://schemas.microsoft.com/office/drawing/2014/main" val="2517872103"/>
                  </a:ext>
                </a:extLst>
              </a:tr>
              <a:tr h="328901">
                <a:tc>
                  <a:txBody>
                    <a:bodyPr/>
                    <a:lstStyle/>
                    <a:p>
                      <a:pPr lvl="0">
                        <a:buNone/>
                      </a:pPr>
                      <a:r>
                        <a:rPr lang="vi-VN">
                          <a:latin typeface="Arial"/>
                          <a:cs typeface="Arial"/>
                        </a:rPr>
                        <a:t>Bilirubin TT</a:t>
                      </a:r>
                    </a:p>
                  </a:txBody>
                  <a:tcPr/>
                </a:tc>
                <a:tc>
                  <a:txBody>
                    <a:bodyPr/>
                    <a:lstStyle/>
                    <a:p>
                      <a:pPr lvl="0">
                        <a:buNone/>
                      </a:pPr>
                      <a:r>
                        <a:rPr lang="vi-VN">
                          <a:latin typeface="Arial"/>
                          <a:cs typeface="Arial"/>
                        </a:rPr>
                        <a:t>0.53</a:t>
                      </a:r>
                    </a:p>
                  </a:txBody>
                  <a:tcPr/>
                </a:tc>
                <a:extLst>
                  <a:ext uri="{0D108BD9-81ED-4DB2-BD59-A6C34878D82A}">
                    <a16:rowId xmlns:a16="http://schemas.microsoft.com/office/drawing/2014/main" val="3620134628"/>
                  </a:ext>
                </a:extLst>
              </a:tr>
              <a:tr h="328901">
                <a:tc>
                  <a:txBody>
                    <a:bodyPr/>
                    <a:lstStyle/>
                    <a:p>
                      <a:pPr lvl="0">
                        <a:buNone/>
                      </a:pPr>
                      <a:r>
                        <a:rPr lang="vi-VN">
                          <a:latin typeface="Arial"/>
                          <a:cs typeface="Arial"/>
                        </a:rPr>
                        <a:t>AST</a:t>
                      </a:r>
                    </a:p>
                  </a:txBody>
                  <a:tcPr/>
                </a:tc>
                <a:tc>
                  <a:txBody>
                    <a:bodyPr/>
                    <a:lstStyle/>
                    <a:p>
                      <a:pPr lvl="0">
                        <a:buNone/>
                      </a:pPr>
                      <a:r>
                        <a:rPr lang="vi-VN">
                          <a:latin typeface="Arial"/>
                          <a:cs typeface="Arial"/>
                        </a:rPr>
                        <a:t>31</a:t>
                      </a:r>
                    </a:p>
                  </a:txBody>
                  <a:tcPr/>
                </a:tc>
                <a:extLst>
                  <a:ext uri="{0D108BD9-81ED-4DB2-BD59-A6C34878D82A}">
                    <a16:rowId xmlns:a16="http://schemas.microsoft.com/office/drawing/2014/main" val="2117875897"/>
                  </a:ext>
                </a:extLst>
              </a:tr>
              <a:tr h="328901">
                <a:tc>
                  <a:txBody>
                    <a:bodyPr/>
                    <a:lstStyle/>
                    <a:p>
                      <a:pPr lvl="0">
                        <a:buNone/>
                      </a:pPr>
                      <a:r>
                        <a:rPr lang="vi-VN">
                          <a:latin typeface="Arial"/>
                          <a:cs typeface="Arial"/>
                        </a:rPr>
                        <a:t>ALT</a:t>
                      </a:r>
                    </a:p>
                  </a:txBody>
                  <a:tcPr/>
                </a:tc>
                <a:tc>
                  <a:txBody>
                    <a:bodyPr/>
                    <a:lstStyle/>
                    <a:p>
                      <a:pPr lvl="0">
                        <a:buNone/>
                      </a:pPr>
                      <a:r>
                        <a:rPr lang="vi-VN">
                          <a:latin typeface="Arial"/>
                          <a:cs typeface="Arial"/>
                        </a:rPr>
                        <a:t>37.8</a:t>
                      </a:r>
                    </a:p>
                  </a:txBody>
                  <a:tcPr/>
                </a:tc>
                <a:extLst>
                  <a:ext uri="{0D108BD9-81ED-4DB2-BD59-A6C34878D82A}">
                    <a16:rowId xmlns:a16="http://schemas.microsoft.com/office/drawing/2014/main" val="283689075"/>
                  </a:ext>
                </a:extLst>
              </a:tr>
              <a:tr h="328901">
                <a:tc>
                  <a:txBody>
                    <a:bodyPr/>
                    <a:lstStyle/>
                    <a:p>
                      <a:pPr lvl="0">
                        <a:buNone/>
                      </a:pPr>
                      <a:r>
                        <a:rPr lang="vi-VN">
                          <a:latin typeface="Arial"/>
                          <a:cs typeface="Arial"/>
                        </a:rPr>
                        <a:t>GGT</a:t>
                      </a:r>
                    </a:p>
                  </a:txBody>
                  <a:tcPr/>
                </a:tc>
                <a:tc>
                  <a:txBody>
                    <a:bodyPr/>
                    <a:lstStyle/>
                    <a:p>
                      <a:pPr lvl="0">
                        <a:buNone/>
                      </a:pPr>
                      <a:r>
                        <a:rPr lang="vi-VN">
                          <a:latin typeface="Arial"/>
                          <a:cs typeface="Arial"/>
                        </a:rPr>
                        <a:t>49</a:t>
                      </a:r>
                    </a:p>
                  </a:txBody>
                  <a:tcPr/>
                </a:tc>
                <a:extLst>
                  <a:ext uri="{0D108BD9-81ED-4DB2-BD59-A6C34878D82A}">
                    <a16:rowId xmlns:a16="http://schemas.microsoft.com/office/drawing/2014/main" val="2515631713"/>
                  </a:ext>
                </a:extLst>
              </a:tr>
              <a:tr h="328901">
                <a:tc>
                  <a:txBody>
                    <a:bodyPr/>
                    <a:lstStyle/>
                    <a:p>
                      <a:r>
                        <a:rPr lang="en-US">
                          <a:latin typeface="Arial"/>
                          <a:cs typeface="Arial"/>
                        </a:rPr>
                        <a:t>CRP</a:t>
                      </a:r>
                    </a:p>
                  </a:txBody>
                  <a:tcPr/>
                </a:tc>
                <a:tc>
                  <a:txBody>
                    <a:bodyPr/>
                    <a:lstStyle/>
                    <a:p>
                      <a:pPr lvl="0">
                        <a:buNone/>
                      </a:pPr>
                      <a:r>
                        <a:rPr lang="en-US" b="1">
                          <a:latin typeface="Arial"/>
                          <a:cs typeface="Arial"/>
                        </a:rPr>
                        <a:t>16.4 mg/dL</a:t>
                      </a:r>
                    </a:p>
                  </a:txBody>
                  <a:tcPr/>
                </a:tc>
                <a:extLst>
                  <a:ext uri="{0D108BD9-81ED-4DB2-BD59-A6C34878D82A}">
                    <a16:rowId xmlns:a16="http://schemas.microsoft.com/office/drawing/2014/main" val="3776247518"/>
                  </a:ext>
                </a:extLst>
              </a:tr>
              <a:tr h="328901">
                <a:tc>
                  <a:txBody>
                    <a:bodyPr/>
                    <a:lstStyle/>
                    <a:p>
                      <a:r>
                        <a:rPr lang="en-US">
                          <a:latin typeface="Arial"/>
                          <a:cs typeface="Arial"/>
                        </a:rPr>
                        <a:t>Procalcitonin</a:t>
                      </a:r>
                    </a:p>
                  </a:txBody>
                  <a:tcPr/>
                </a:tc>
                <a:tc>
                  <a:txBody>
                    <a:bodyPr/>
                    <a:lstStyle/>
                    <a:p>
                      <a:pPr lvl="0">
                        <a:buNone/>
                      </a:pPr>
                      <a:r>
                        <a:rPr lang="en-US" dirty="0">
                          <a:latin typeface="Arial"/>
                          <a:cs typeface="Arial"/>
                        </a:rPr>
                        <a:t>0.39 ng/mL</a:t>
                      </a:r>
                    </a:p>
                  </a:txBody>
                  <a:tcPr/>
                </a:tc>
                <a:extLst>
                  <a:ext uri="{0D108BD9-81ED-4DB2-BD59-A6C34878D82A}">
                    <a16:rowId xmlns:a16="http://schemas.microsoft.com/office/drawing/2014/main" val="3763520646"/>
                  </a:ext>
                </a:extLst>
              </a:tr>
              <a:tr h="328901">
                <a:tc>
                  <a:txBody>
                    <a:bodyPr/>
                    <a:lstStyle/>
                    <a:p>
                      <a:r>
                        <a:rPr lang="en-US" dirty="0">
                          <a:latin typeface="Arial"/>
                          <a:cs typeface="Arial"/>
                        </a:rPr>
                        <a:t>Triglyceride</a:t>
                      </a:r>
                    </a:p>
                  </a:txBody>
                  <a:tcPr/>
                </a:tc>
                <a:tc>
                  <a:txBody>
                    <a:bodyPr/>
                    <a:lstStyle/>
                    <a:p>
                      <a:pPr lvl="0">
                        <a:buNone/>
                      </a:pPr>
                      <a:r>
                        <a:rPr lang="en-US" dirty="0">
                          <a:latin typeface="Arial"/>
                          <a:cs typeface="Arial"/>
                        </a:rPr>
                        <a:t>0.79 mmol/L</a:t>
                      </a:r>
                    </a:p>
                  </a:txBody>
                  <a:tcPr/>
                </a:tc>
                <a:extLst>
                  <a:ext uri="{0D108BD9-81ED-4DB2-BD59-A6C34878D82A}">
                    <a16:rowId xmlns:a16="http://schemas.microsoft.com/office/drawing/2014/main" val="1540662560"/>
                  </a:ext>
                </a:extLst>
              </a:tr>
            </a:tbl>
          </a:graphicData>
        </a:graphic>
      </p:graphicFrame>
    </p:spTree>
    <p:extLst>
      <p:ext uri="{BB962C8B-B14F-4D97-AF65-F5344CB8AC3E}">
        <p14:creationId xmlns:p14="http://schemas.microsoft.com/office/powerpoint/2010/main" val="4281921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XI. PHÂN TÍCH CẬN LÂM SÀNG:</a:t>
            </a:r>
            <a:endParaRPr lang="vi-VN" altLang="vi-VN" sz="3200"/>
          </a:p>
        </p:txBody>
      </p:sp>
      <p:sp>
        <p:nvSpPr>
          <p:cNvPr id="6" name="Rectangle 5">
            <a:extLst>
              <a:ext uri="{FF2B5EF4-FFF2-40B4-BE49-F238E27FC236}">
                <a16:creationId xmlns:a16="http://schemas.microsoft.com/office/drawing/2014/main" id="{96160289-B7CC-9984-40CF-91DDF2813878}"/>
              </a:ext>
            </a:extLst>
          </p:cNvPr>
          <p:cNvSpPr/>
          <p:nvPr/>
        </p:nvSpPr>
        <p:spPr>
          <a:xfrm>
            <a:off x="173299" y="1182624"/>
            <a:ext cx="8797402" cy="400110"/>
          </a:xfrm>
          <a:prstGeom prst="rect">
            <a:avLst/>
          </a:prstGeom>
        </p:spPr>
        <p:txBody>
          <a:bodyPr wrap="square" lIns="91440" tIns="45720" rIns="91440" bIns="45720" anchor="t">
            <a:spAutoFit/>
          </a:bodyPr>
          <a:lstStyle/>
          <a:p>
            <a:pPr>
              <a:spcBef>
                <a:spcPts val="600"/>
              </a:spcBef>
              <a:spcAft>
                <a:spcPts val="600"/>
              </a:spcAft>
            </a:pPr>
            <a:r>
              <a:rPr lang="en-US" sz="2000" b="1">
                <a:solidFill>
                  <a:srgbClr val="11078F"/>
                </a:solidFill>
                <a:latin typeface="Arial"/>
                <a:ea typeface="MS PGothic"/>
                <a:cs typeface="Arial"/>
              </a:rPr>
              <a:t>CLS </a:t>
            </a:r>
            <a:r>
              <a:rPr lang="en-US" sz="2000" b="1" err="1">
                <a:solidFill>
                  <a:srgbClr val="11078F"/>
                </a:solidFill>
                <a:latin typeface="Arial"/>
                <a:ea typeface="MS PGothic"/>
                <a:cs typeface="Arial"/>
              </a:rPr>
              <a:t>chẩn</a:t>
            </a:r>
            <a:r>
              <a:rPr lang="en-US" sz="2000" b="1">
                <a:solidFill>
                  <a:srgbClr val="11078F"/>
                </a:solidFill>
                <a:latin typeface="Arial"/>
                <a:ea typeface="MS PGothic"/>
                <a:cs typeface="Arial"/>
              </a:rPr>
              <a:t> </a:t>
            </a:r>
            <a:r>
              <a:rPr lang="en-US" sz="2000" b="1" err="1">
                <a:solidFill>
                  <a:srgbClr val="11078F"/>
                </a:solidFill>
                <a:latin typeface="Arial"/>
                <a:ea typeface="MS PGothic"/>
                <a:cs typeface="Arial"/>
              </a:rPr>
              <a:t>đoán</a:t>
            </a:r>
            <a:r>
              <a:rPr lang="en-US" sz="2000" b="1">
                <a:solidFill>
                  <a:srgbClr val="11078F"/>
                </a:solidFill>
                <a:latin typeface="Arial"/>
                <a:ea typeface="MS PGothic"/>
                <a:cs typeface="Arial"/>
              </a:rPr>
              <a:t> + </a:t>
            </a:r>
            <a:r>
              <a:rPr lang="en-US" sz="2000" b="1" err="1">
                <a:solidFill>
                  <a:srgbClr val="11078F"/>
                </a:solidFill>
                <a:latin typeface="Arial"/>
                <a:ea typeface="MS PGothic"/>
                <a:cs typeface="Arial"/>
              </a:rPr>
              <a:t>phân</a:t>
            </a:r>
            <a:r>
              <a:rPr lang="en-US" sz="2000" b="1">
                <a:solidFill>
                  <a:srgbClr val="11078F"/>
                </a:solidFill>
                <a:latin typeface="Arial"/>
                <a:ea typeface="MS PGothic"/>
                <a:cs typeface="Arial"/>
              </a:rPr>
              <a:t> </a:t>
            </a:r>
            <a:r>
              <a:rPr lang="en-US" sz="2000" b="1" err="1">
                <a:solidFill>
                  <a:srgbClr val="11078F"/>
                </a:solidFill>
                <a:latin typeface="Arial"/>
                <a:ea typeface="MS PGothic"/>
                <a:cs typeface="Arial"/>
              </a:rPr>
              <a:t>giai</a:t>
            </a:r>
            <a:r>
              <a:rPr lang="en-US" sz="2000" b="1">
                <a:solidFill>
                  <a:srgbClr val="11078F"/>
                </a:solidFill>
                <a:latin typeface="Arial"/>
                <a:ea typeface="MS PGothic"/>
                <a:cs typeface="Arial"/>
              </a:rPr>
              <a:t> </a:t>
            </a:r>
            <a:r>
              <a:rPr lang="en-US" sz="2000" b="1" err="1">
                <a:solidFill>
                  <a:srgbClr val="11078F"/>
                </a:solidFill>
                <a:latin typeface="Arial"/>
                <a:ea typeface="MS PGothic"/>
                <a:cs typeface="Arial"/>
              </a:rPr>
              <a:t>đoạn</a:t>
            </a:r>
            <a:endParaRPr lang="vi-VN" sz="1400" b="1">
              <a:solidFill>
                <a:srgbClr val="11078F"/>
              </a:solidFill>
              <a:latin typeface="Verdana"/>
              <a:ea typeface="MS PGothic"/>
              <a:cs typeface="Calibri"/>
            </a:endParaRPr>
          </a:p>
        </p:txBody>
      </p:sp>
      <p:graphicFrame>
        <p:nvGraphicFramePr>
          <p:cNvPr id="2" name="Table 5">
            <a:extLst>
              <a:ext uri="{FF2B5EF4-FFF2-40B4-BE49-F238E27FC236}">
                <a16:creationId xmlns:a16="http://schemas.microsoft.com/office/drawing/2014/main" id="{C5E6E1C3-4DBC-4991-7D78-D9612B072515}"/>
              </a:ext>
            </a:extLst>
          </p:cNvPr>
          <p:cNvGraphicFramePr>
            <a:graphicFrameLocks/>
          </p:cNvGraphicFramePr>
          <p:nvPr>
            <p:extLst>
              <p:ext uri="{D42A27DB-BD31-4B8C-83A1-F6EECF244321}">
                <p14:modId xmlns:p14="http://schemas.microsoft.com/office/powerpoint/2010/main" val="1493063791"/>
              </p:ext>
            </p:extLst>
          </p:nvPr>
        </p:nvGraphicFramePr>
        <p:xfrm>
          <a:off x="533400" y="1958815"/>
          <a:ext cx="3047056" cy="2985041"/>
        </p:xfrm>
        <a:graphic>
          <a:graphicData uri="http://schemas.openxmlformats.org/drawingml/2006/table">
            <a:tbl>
              <a:tblPr firstRow="1" bandRow="1">
                <a:tableStyleId>{93296810-A885-4BE3-A3E7-6D5BEEA58F35}</a:tableStyleId>
              </a:tblPr>
              <a:tblGrid>
                <a:gridCol w="1331976">
                  <a:extLst>
                    <a:ext uri="{9D8B030D-6E8A-4147-A177-3AD203B41FA5}">
                      <a16:colId xmlns:a16="http://schemas.microsoft.com/office/drawing/2014/main" val="3027554357"/>
                    </a:ext>
                  </a:extLst>
                </a:gridCol>
                <a:gridCol w="1715080">
                  <a:extLst>
                    <a:ext uri="{9D8B030D-6E8A-4147-A177-3AD203B41FA5}">
                      <a16:colId xmlns:a16="http://schemas.microsoft.com/office/drawing/2014/main" val="2981348771"/>
                    </a:ext>
                  </a:extLst>
                </a:gridCol>
              </a:tblGrid>
              <a:tr h="424721">
                <a:tc>
                  <a:txBody>
                    <a:bodyPr/>
                    <a:lstStyle/>
                    <a:p>
                      <a:endParaRPr lang="en-US">
                        <a:latin typeface="Arial" panose="020B0604020202020204" pitchFamily="34" charset="0"/>
                        <a:cs typeface="Arial" panose="020B0604020202020204" pitchFamily="34" charset="0"/>
                      </a:endParaRPr>
                    </a:p>
                  </a:txBody>
                  <a:tcPr/>
                </a:tc>
                <a:tc>
                  <a:txBody>
                    <a:bodyPr/>
                    <a:lstStyle/>
                    <a:p>
                      <a:r>
                        <a:rPr lang="vi-VN">
                          <a:latin typeface="Arial"/>
                          <a:cs typeface="Arial"/>
                        </a:rPr>
                        <a:t>19/2</a:t>
                      </a:r>
                    </a:p>
                  </a:txBody>
                  <a:tcPr/>
                </a:tc>
                <a:extLst>
                  <a:ext uri="{0D108BD9-81ED-4DB2-BD59-A6C34878D82A}">
                    <a16:rowId xmlns:a16="http://schemas.microsoft.com/office/drawing/2014/main" val="3059979621"/>
                  </a:ext>
                </a:extLst>
              </a:tr>
              <a:tr h="328901">
                <a:tc>
                  <a:txBody>
                    <a:bodyPr/>
                    <a:lstStyle/>
                    <a:p>
                      <a:r>
                        <a:rPr lang="vi-VN">
                          <a:latin typeface="Arial"/>
                          <a:cs typeface="Arial"/>
                        </a:rPr>
                        <a:t>FiO2</a:t>
                      </a:r>
                    </a:p>
                  </a:txBody>
                  <a:tcPr/>
                </a:tc>
                <a:tc>
                  <a:txBody>
                    <a:bodyPr/>
                    <a:lstStyle/>
                    <a:p>
                      <a:r>
                        <a:rPr lang="vi-VN">
                          <a:latin typeface="Arial"/>
                          <a:cs typeface="Arial"/>
                        </a:rPr>
                        <a:t>21%</a:t>
                      </a:r>
                    </a:p>
                  </a:txBody>
                  <a:tcPr/>
                </a:tc>
                <a:extLst>
                  <a:ext uri="{0D108BD9-81ED-4DB2-BD59-A6C34878D82A}">
                    <a16:rowId xmlns:a16="http://schemas.microsoft.com/office/drawing/2014/main" val="1420958573"/>
                  </a:ext>
                </a:extLst>
              </a:tr>
              <a:tr h="328901">
                <a:tc>
                  <a:txBody>
                    <a:bodyPr/>
                    <a:lstStyle/>
                    <a:p>
                      <a:pPr lvl="0">
                        <a:buNone/>
                      </a:pPr>
                      <a:r>
                        <a:rPr lang="vi-VN">
                          <a:latin typeface="Arial"/>
                          <a:cs typeface="Arial"/>
                        </a:rPr>
                        <a:t>pH</a:t>
                      </a:r>
                    </a:p>
                  </a:txBody>
                  <a:tcPr/>
                </a:tc>
                <a:tc>
                  <a:txBody>
                    <a:bodyPr/>
                    <a:lstStyle/>
                    <a:p>
                      <a:pPr lvl="0">
                        <a:buNone/>
                      </a:pPr>
                      <a:r>
                        <a:rPr lang="vi-VN">
                          <a:latin typeface="Arial"/>
                          <a:cs typeface="Arial"/>
                        </a:rPr>
                        <a:t>7.437</a:t>
                      </a:r>
                    </a:p>
                  </a:txBody>
                  <a:tcPr/>
                </a:tc>
                <a:extLst>
                  <a:ext uri="{0D108BD9-81ED-4DB2-BD59-A6C34878D82A}">
                    <a16:rowId xmlns:a16="http://schemas.microsoft.com/office/drawing/2014/main" val="2517872103"/>
                  </a:ext>
                </a:extLst>
              </a:tr>
              <a:tr h="328901">
                <a:tc>
                  <a:txBody>
                    <a:bodyPr/>
                    <a:lstStyle/>
                    <a:p>
                      <a:pPr lvl="0">
                        <a:buNone/>
                      </a:pPr>
                      <a:r>
                        <a:rPr lang="vi-VN">
                          <a:latin typeface="Arial"/>
                          <a:cs typeface="Arial"/>
                        </a:rPr>
                        <a:t>pCO2</a:t>
                      </a:r>
                    </a:p>
                  </a:txBody>
                  <a:tcPr/>
                </a:tc>
                <a:tc>
                  <a:txBody>
                    <a:bodyPr/>
                    <a:lstStyle/>
                    <a:p>
                      <a:pPr lvl="0">
                        <a:buNone/>
                      </a:pPr>
                      <a:r>
                        <a:rPr lang="vi-VN">
                          <a:latin typeface="Arial"/>
                          <a:cs typeface="Arial"/>
                        </a:rPr>
                        <a:t>38</a:t>
                      </a:r>
                    </a:p>
                  </a:txBody>
                  <a:tcPr/>
                </a:tc>
                <a:extLst>
                  <a:ext uri="{0D108BD9-81ED-4DB2-BD59-A6C34878D82A}">
                    <a16:rowId xmlns:a16="http://schemas.microsoft.com/office/drawing/2014/main" val="3620134628"/>
                  </a:ext>
                </a:extLst>
              </a:tr>
              <a:tr h="328901">
                <a:tc>
                  <a:txBody>
                    <a:bodyPr/>
                    <a:lstStyle/>
                    <a:p>
                      <a:pPr lvl="0">
                        <a:buNone/>
                      </a:pPr>
                      <a:r>
                        <a:rPr lang="vi-VN" b="1">
                          <a:latin typeface="Arial"/>
                          <a:cs typeface="Arial"/>
                        </a:rPr>
                        <a:t>pO2</a:t>
                      </a:r>
                    </a:p>
                  </a:txBody>
                  <a:tcPr/>
                </a:tc>
                <a:tc>
                  <a:txBody>
                    <a:bodyPr/>
                    <a:lstStyle/>
                    <a:p>
                      <a:pPr lvl="0">
                        <a:buNone/>
                      </a:pPr>
                      <a:r>
                        <a:rPr lang="vi-VN" b="1">
                          <a:latin typeface="Arial"/>
                          <a:cs typeface="Arial"/>
                        </a:rPr>
                        <a:t>73.3</a:t>
                      </a:r>
                    </a:p>
                  </a:txBody>
                  <a:tcPr/>
                </a:tc>
                <a:extLst>
                  <a:ext uri="{0D108BD9-81ED-4DB2-BD59-A6C34878D82A}">
                    <a16:rowId xmlns:a16="http://schemas.microsoft.com/office/drawing/2014/main" val="1458798688"/>
                  </a:ext>
                </a:extLst>
              </a:tr>
              <a:tr h="328901">
                <a:tc>
                  <a:txBody>
                    <a:bodyPr/>
                    <a:lstStyle/>
                    <a:p>
                      <a:pPr lvl="0">
                        <a:buNone/>
                      </a:pPr>
                      <a:r>
                        <a:rPr lang="vi-VN" b="0">
                          <a:latin typeface="Arial"/>
                          <a:cs typeface="Arial"/>
                        </a:rPr>
                        <a:t>SO2%</a:t>
                      </a:r>
                    </a:p>
                  </a:txBody>
                  <a:tcPr/>
                </a:tc>
                <a:tc>
                  <a:txBody>
                    <a:bodyPr/>
                    <a:lstStyle/>
                    <a:p>
                      <a:pPr lvl="0">
                        <a:buNone/>
                      </a:pPr>
                      <a:r>
                        <a:rPr lang="vi-VN" b="0">
                          <a:latin typeface="Arial"/>
                          <a:cs typeface="Arial"/>
                        </a:rPr>
                        <a:t>96.3%</a:t>
                      </a:r>
                    </a:p>
                  </a:txBody>
                  <a:tcPr/>
                </a:tc>
                <a:extLst>
                  <a:ext uri="{0D108BD9-81ED-4DB2-BD59-A6C34878D82A}">
                    <a16:rowId xmlns:a16="http://schemas.microsoft.com/office/drawing/2014/main" val="1968640839"/>
                  </a:ext>
                </a:extLst>
              </a:tr>
              <a:tr h="328901">
                <a:tc>
                  <a:txBody>
                    <a:bodyPr/>
                    <a:lstStyle/>
                    <a:p>
                      <a:pPr lvl="0">
                        <a:buNone/>
                      </a:pPr>
                      <a:r>
                        <a:rPr lang="vi-VN" b="1">
                          <a:latin typeface="Arial"/>
                          <a:cs typeface="Arial"/>
                        </a:rPr>
                        <a:t>HCO3-</a:t>
                      </a:r>
                    </a:p>
                  </a:txBody>
                  <a:tcPr/>
                </a:tc>
                <a:tc>
                  <a:txBody>
                    <a:bodyPr/>
                    <a:lstStyle/>
                    <a:p>
                      <a:pPr lvl="0">
                        <a:buNone/>
                      </a:pPr>
                      <a:r>
                        <a:rPr lang="vi-VN" b="1">
                          <a:latin typeface="Arial"/>
                          <a:cs typeface="Arial"/>
                        </a:rPr>
                        <a:t>25.1</a:t>
                      </a:r>
                    </a:p>
                  </a:txBody>
                  <a:tcPr/>
                </a:tc>
                <a:extLst>
                  <a:ext uri="{0D108BD9-81ED-4DB2-BD59-A6C34878D82A}">
                    <a16:rowId xmlns:a16="http://schemas.microsoft.com/office/drawing/2014/main" val="2569379947"/>
                  </a:ext>
                </a:extLst>
              </a:tr>
              <a:tr h="328901">
                <a:tc>
                  <a:txBody>
                    <a:bodyPr/>
                    <a:lstStyle/>
                    <a:p>
                      <a:pPr lvl="0">
                        <a:buNone/>
                      </a:pPr>
                      <a:r>
                        <a:rPr lang="vi-VN" b="0">
                          <a:latin typeface="Arial"/>
                          <a:cs typeface="Arial"/>
                        </a:rPr>
                        <a:t>P/F</a:t>
                      </a:r>
                    </a:p>
                  </a:txBody>
                  <a:tcPr/>
                </a:tc>
                <a:tc>
                  <a:txBody>
                    <a:bodyPr/>
                    <a:lstStyle/>
                    <a:p>
                      <a:pPr lvl="0">
                        <a:buNone/>
                      </a:pPr>
                      <a:r>
                        <a:rPr lang="vi-VN" b="0">
                          <a:latin typeface="Arial"/>
                          <a:cs typeface="Arial"/>
                        </a:rPr>
                        <a:t>349.2</a:t>
                      </a:r>
                    </a:p>
                  </a:txBody>
                  <a:tcPr/>
                </a:tc>
                <a:extLst>
                  <a:ext uri="{0D108BD9-81ED-4DB2-BD59-A6C34878D82A}">
                    <a16:rowId xmlns:a16="http://schemas.microsoft.com/office/drawing/2014/main" val="29086068"/>
                  </a:ext>
                </a:extLst>
              </a:tr>
            </a:tbl>
          </a:graphicData>
        </a:graphic>
      </p:graphicFrame>
      <p:graphicFrame>
        <p:nvGraphicFramePr>
          <p:cNvPr id="3" name="Table 2">
            <a:extLst>
              <a:ext uri="{FF2B5EF4-FFF2-40B4-BE49-F238E27FC236}">
                <a16:creationId xmlns:a16="http://schemas.microsoft.com/office/drawing/2014/main" id="{50859AE5-1603-ED90-D294-9FDE23B98742}"/>
              </a:ext>
            </a:extLst>
          </p:cNvPr>
          <p:cNvGraphicFramePr>
            <a:graphicFrameLocks noGrp="1"/>
          </p:cNvGraphicFramePr>
          <p:nvPr>
            <p:extLst>
              <p:ext uri="{D42A27DB-BD31-4B8C-83A1-F6EECF244321}">
                <p14:modId xmlns:p14="http://schemas.microsoft.com/office/powerpoint/2010/main" val="1776883512"/>
              </p:ext>
            </p:extLst>
          </p:nvPr>
        </p:nvGraphicFramePr>
        <p:xfrm>
          <a:off x="4212336" y="1850958"/>
          <a:ext cx="3980688" cy="2956320"/>
        </p:xfrm>
        <a:graphic>
          <a:graphicData uri="http://schemas.openxmlformats.org/drawingml/2006/table">
            <a:tbl>
              <a:tblPr firstRow="1" bandRow="1">
                <a:tableStyleId>{93296810-A885-4BE3-A3E7-6D5BEEA58F35}</a:tableStyleId>
              </a:tblPr>
              <a:tblGrid>
                <a:gridCol w="2079968">
                  <a:extLst>
                    <a:ext uri="{9D8B030D-6E8A-4147-A177-3AD203B41FA5}">
                      <a16:colId xmlns:a16="http://schemas.microsoft.com/office/drawing/2014/main" val="1759428669"/>
                    </a:ext>
                  </a:extLst>
                </a:gridCol>
                <a:gridCol w="1900720">
                  <a:extLst>
                    <a:ext uri="{9D8B030D-6E8A-4147-A177-3AD203B41FA5}">
                      <a16:colId xmlns:a16="http://schemas.microsoft.com/office/drawing/2014/main" val="2904586787"/>
                    </a:ext>
                  </a:extLst>
                </a:gridCol>
              </a:tblGrid>
              <a:tr h="463248">
                <a:tc>
                  <a:txBody>
                    <a:bodyPr/>
                    <a:lstStyle/>
                    <a:p>
                      <a:endParaRPr lang="en-US">
                        <a:latin typeface="Arial" panose="020B0604020202020204" pitchFamily="34" charset="0"/>
                        <a:cs typeface="Arial" panose="020B0604020202020204" pitchFamily="34" charset="0"/>
                      </a:endParaRPr>
                    </a:p>
                  </a:txBody>
                  <a:tcPr/>
                </a:tc>
                <a:tc>
                  <a:txBody>
                    <a:bodyPr/>
                    <a:lstStyle/>
                    <a:p>
                      <a:pPr lvl="0">
                        <a:buNone/>
                      </a:pPr>
                      <a:r>
                        <a:rPr lang="vi-VN">
                          <a:latin typeface="Arial"/>
                          <a:cs typeface="Arial"/>
                        </a:rPr>
                        <a:t>19.2 – BV Thân Dân</a:t>
                      </a:r>
                    </a:p>
                  </a:txBody>
                  <a:tcPr/>
                </a:tc>
                <a:extLst>
                  <a:ext uri="{0D108BD9-81ED-4DB2-BD59-A6C34878D82A}">
                    <a16:rowId xmlns:a16="http://schemas.microsoft.com/office/drawing/2014/main" val="1918532703"/>
                  </a:ext>
                </a:extLst>
              </a:tr>
              <a:tr h="463248">
                <a:tc>
                  <a:txBody>
                    <a:bodyPr/>
                    <a:lstStyle/>
                    <a:p>
                      <a:r>
                        <a:rPr lang="vi-VN">
                          <a:latin typeface="Arial"/>
                          <a:cs typeface="Arial"/>
                        </a:rPr>
                        <a:t>Creatinine</a:t>
                      </a:r>
                    </a:p>
                  </a:txBody>
                  <a:tcPr/>
                </a:tc>
                <a:tc>
                  <a:txBody>
                    <a:bodyPr/>
                    <a:lstStyle/>
                    <a:p>
                      <a:pPr lvl="0">
                        <a:buNone/>
                      </a:pPr>
                      <a:r>
                        <a:rPr lang="vi-VN" b="0">
                          <a:latin typeface="Arial"/>
                          <a:cs typeface="Arial"/>
                        </a:rPr>
                        <a:t>84 umol/L</a:t>
                      </a:r>
                    </a:p>
                  </a:txBody>
                  <a:tcPr/>
                </a:tc>
                <a:extLst>
                  <a:ext uri="{0D108BD9-81ED-4DB2-BD59-A6C34878D82A}">
                    <a16:rowId xmlns:a16="http://schemas.microsoft.com/office/drawing/2014/main" val="3492344347"/>
                  </a:ext>
                </a:extLst>
              </a:tr>
              <a:tr h="463248">
                <a:tc>
                  <a:txBody>
                    <a:bodyPr/>
                    <a:lstStyle/>
                    <a:p>
                      <a:r>
                        <a:rPr lang="vi-VN">
                          <a:latin typeface="Arial"/>
                          <a:cs typeface="Arial"/>
                        </a:rPr>
                        <a:t>eGFR</a:t>
                      </a:r>
                    </a:p>
                  </a:txBody>
                  <a:tcPr/>
                </a:tc>
                <a:tc>
                  <a:txBody>
                    <a:bodyPr/>
                    <a:lstStyle/>
                    <a:p>
                      <a:pPr lvl="0">
                        <a:buNone/>
                      </a:pPr>
                      <a:r>
                        <a:rPr lang="vi-VN" b="0">
                          <a:latin typeface="Arial"/>
                          <a:cs typeface="Arial"/>
                        </a:rPr>
                        <a:t>60 ml/p’/1.73m2</a:t>
                      </a:r>
                    </a:p>
                  </a:txBody>
                  <a:tcPr/>
                </a:tc>
                <a:extLst>
                  <a:ext uri="{0D108BD9-81ED-4DB2-BD59-A6C34878D82A}">
                    <a16:rowId xmlns:a16="http://schemas.microsoft.com/office/drawing/2014/main" val="3265883786"/>
                  </a:ext>
                </a:extLst>
              </a:tr>
              <a:tr h="463248">
                <a:tc>
                  <a:txBody>
                    <a:bodyPr/>
                    <a:lstStyle/>
                    <a:p>
                      <a:r>
                        <a:rPr lang="vi-VN">
                          <a:latin typeface="Arial"/>
                          <a:cs typeface="Arial"/>
                        </a:rPr>
                        <a:t>WBC</a:t>
                      </a:r>
                    </a:p>
                  </a:txBody>
                  <a:tcPr/>
                </a:tc>
                <a:tc>
                  <a:txBody>
                    <a:bodyPr/>
                    <a:lstStyle/>
                    <a:p>
                      <a:pPr lvl="0">
                        <a:buNone/>
                      </a:pPr>
                      <a:r>
                        <a:rPr lang="vi-VN" b="1">
                          <a:latin typeface="Arial"/>
                          <a:cs typeface="Arial"/>
                        </a:rPr>
                        <a:t>11.7k/uL</a:t>
                      </a:r>
                    </a:p>
                  </a:txBody>
                  <a:tcPr/>
                </a:tc>
                <a:extLst>
                  <a:ext uri="{0D108BD9-81ED-4DB2-BD59-A6C34878D82A}">
                    <a16:rowId xmlns:a16="http://schemas.microsoft.com/office/drawing/2014/main" val="929532711"/>
                  </a:ext>
                </a:extLst>
              </a:tr>
              <a:tr h="463248">
                <a:tc>
                  <a:txBody>
                    <a:bodyPr/>
                    <a:lstStyle/>
                    <a:p>
                      <a:r>
                        <a:rPr lang="vi-VN">
                          <a:latin typeface="Arial"/>
                          <a:cs typeface="Arial"/>
                        </a:rPr>
                        <a:t>PLT</a:t>
                      </a:r>
                    </a:p>
                  </a:txBody>
                  <a:tcPr/>
                </a:tc>
                <a:tc>
                  <a:txBody>
                    <a:bodyPr/>
                    <a:lstStyle/>
                    <a:p>
                      <a:pPr lvl="0">
                        <a:buNone/>
                      </a:pPr>
                      <a:r>
                        <a:rPr lang="vi-VN" b="0">
                          <a:latin typeface="Arial"/>
                          <a:cs typeface="Arial"/>
                        </a:rPr>
                        <a:t>184k/uL</a:t>
                      </a:r>
                    </a:p>
                  </a:txBody>
                  <a:tcPr/>
                </a:tc>
                <a:extLst>
                  <a:ext uri="{0D108BD9-81ED-4DB2-BD59-A6C34878D82A}">
                    <a16:rowId xmlns:a16="http://schemas.microsoft.com/office/drawing/2014/main" val="4251379621"/>
                  </a:ext>
                </a:extLst>
              </a:tr>
              <a:tr h="463248">
                <a:tc>
                  <a:txBody>
                    <a:bodyPr/>
                    <a:lstStyle/>
                    <a:p>
                      <a:r>
                        <a:rPr lang="en-US">
                          <a:latin typeface="Arial"/>
                          <a:cs typeface="Arial"/>
                        </a:rPr>
                        <a:t>INR</a:t>
                      </a:r>
                    </a:p>
                  </a:txBody>
                  <a:tcPr/>
                </a:tc>
                <a:tc>
                  <a:txBody>
                    <a:bodyPr/>
                    <a:lstStyle/>
                    <a:p>
                      <a:pPr lvl="0">
                        <a:buNone/>
                      </a:pPr>
                      <a:r>
                        <a:rPr lang="en-US">
                          <a:latin typeface="Arial"/>
                          <a:cs typeface="Arial"/>
                        </a:rPr>
                        <a:t>1.23</a:t>
                      </a:r>
                    </a:p>
                  </a:txBody>
                  <a:tcPr/>
                </a:tc>
                <a:extLst>
                  <a:ext uri="{0D108BD9-81ED-4DB2-BD59-A6C34878D82A}">
                    <a16:rowId xmlns:a16="http://schemas.microsoft.com/office/drawing/2014/main" val="2629087930"/>
                  </a:ext>
                </a:extLst>
              </a:tr>
            </a:tbl>
          </a:graphicData>
        </a:graphic>
      </p:graphicFrame>
    </p:spTree>
    <p:extLst>
      <p:ext uri="{BB962C8B-B14F-4D97-AF65-F5344CB8AC3E}">
        <p14:creationId xmlns:p14="http://schemas.microsoft.com/office/powerpoint/2010/main" val="2594703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XII. CHẨN ĐOÁN XÁC ĐỊNH:</a:t>
            </a:r>
            <a:endParaRPr lang="vi-VN" altLang="vi-VN" sz="3200"/>
          </a:p>
        </p:txBody>
      </p:sp>
      <p:sp>
        <p:nvSpPr>
          <p:cNvPr id="9" name="Title 4">
            <a:extLst>
              <a:ext uri="{FF2B5EF4-FFF2-40B4-BE49-F238E27FC236}">
                <a16:creationId xmlns:a16="http://schemas.microsoft.com/office/drawing/2014/main" id="{2C166993-9847-4111-8A5C-F3A2D7E5265B}"/>
              </a:ext>
            </a:extLst>
          </p:cNvPr>
          <p:cNvSpPr txBox="1">
            <a:spLocks/>
          </p:cNvSpPr>
          <p:nvPr/>
        </p:nvSpPr>
        <p:spPr bwMode="auto">
          <a:xfrm>
            <a:off x="-76200" y="598833"/>
            <a:ext cx="96012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FFFF66"/>
                </a:solidFill>
                <a:latin typeface="+mj-lt"/>
                <a:ea typeface="+mj-ea"/>
                <a:cs typeface="+mj-cs"/>
              </a:defRPr>
            </a:lvl1pPr>
            <a:lvl2pPr algn="ctr" rtl="0" eaLnBrk="0" fontAlgn="base" hangingPunct="0">
              <a:spcBef>
                <a:spcPct val="0"/>
              </a:spcBef>
              <a:spcAft>
                <a:spcPct val="0"/>
              </a:spcAft>
              <a:defRPr sz="4000" b="1">
                <a:solidFill>
                  <a:srgbClr val="FFFF66"/>
                </a:solidFill>
                <a:latin typeface="Arial" charset="0"/>
                <a:ea typeface="MS PGothic" pitchFamily="34" charset="-128"/>
              </a:defRPr>
            </a:lvl2pPr>
            <a:lvl3pPr algn="ctr" rtl="0" eaLnBrk="0" fontAlgn="base" hangingPunct="0">
              <a:spcBef>
                <a:spcPct val="0"/>
              </a:spcBef>
              <a:spcAft>
                <a:spcPct val="0"/>
              </a:spcAft>
              <a:defRPr sz="4000" b="1">
                <a:solidFill>
                  <a:srgbClr val="FFFF66"/>
                </a:solidFill>
                <a:latin typeface="Arial" charset="0"/>
                <a:ea typeface="MS PGothic" pitchFamily="34" charset="-128"/>
              </a:defRPr>
            </a:lvl3pPr>
            <a:lvl4pPr algn="ctr" rtl="0" eaLnBrk="0" fontAlgn="base" hangingPunct="0">
              <a:spcBef>
                <a:spcPct val="0"/>
              </a:spcBef>
              <a:spcAft>
                <a:spcPct val="0"/>
              </a:spcAft>
              <a:defRPr sz="4000" b="1">
                <a:solidFill>
                  <a:srgbClr val="FFFF66"/>
                </a:solidFill>
                <a:latin typeface="Arial" charset="0"/>
                <a:ea typeface="MS PGothic" pitchFamily="34" charset="-128"/>
              </a:defRPr>
            </a:lvl4pPr>
            <a:lvl5pPr algn="ctr" rtl="0" eaLnBrk="0" fontAlgn="base" hangingPunct="0">
              <a:spcBef>
                <a:spcPct val="0"/>
              </a:spcBef>
              <a:spcAft>
                <a:spcPct val="0"/>
              </a:spcAft>
              <a:defRPr sz="4000" b="1">
                <a:solidFill>
                  <a:srgbClr val="FFFF66"/>
                </a:solidFill>
                <a:latin typeface="Arial" charset="0"/>
                <a:ea typeface="MS PGothic" pitchFamily="34" charset="-128"/>
              </a:defRPr>
            </a:lvl5pPr>
            <a:lvl6pPr marL="457200" algn="ctr" rtl="0" eaLnBrk="0" fontAlgn="base" hangingPunct="0">
              <a:spcBef>
                <a:spcPct val="0"/>
              </a:spcBef>
              <a:spcAft>
                <a:spcPct val="0"/>
              </a:spcAft>
              <a:defRPr sz="4000" b="1">
                <a:solidFill>
                  <a:srgbClr val="FFFF66"/>
                </a:solidFill>
                <a:latin typeface="Arial" charset="0"/>
                <a:ea typeface="MS PGothic" pitchFamily="34" charset="-128"/>
              </a:defRPr>
            </a:lvl6pPr>
            <a:lvl7pPr marL="914400" algn="ctr" rtl="0" eaLnBrk="0" fontAlgn="base" hangingPunct="0">
              <a:spcBef>
                <a:spcPct val="0"/>
              </a:spcBef>
              <a:spcAft>
                <a:spcPct val="0"/>
              </a:spcAft>
              <a:defRPr sz="4000" b="1">
                <a:solidFill>
                  <a:srgbClr val="FFFF66"/>
                </a:solidFill>
                <a:latin typeface="Arial" charset="0"/>
                <a:ea typeface="MS PGothic" pitchFamily="34" charset="-128"/>
              </a:defRPr>
            </a:lvl7pPr>
            <a:lvl8pPr marL="1371600" algn="ctr" rtl="0" eaLnBrk="0" fontAlgn="base" hangingPunct="0">
              <a:spcBef>
                <a:spcPct val="0"/>
              </a:spcBef>
              <a:spcAft>
                <a:spcPct val="0"/>
              </a:spcAft>
              <a:defRPr sz="4000" b="1">
                <a:solidFill>
                  <a:srgbClr val="FFFF66"/>
                </a:solidFill>
                <a:latin typeface="Arial" charset="0"/>
                <a:ea typeface="MS PGothic" pitchFamily="34" charset="-128"/>
              </a:defRPr>
            </a:lvl8pPr>
            <a:lvl9pPr marL="1828800" algn="ctr" rtl="0" eaLnBrk="0" fontAlgn="base" hangingPunct="0">
              <a:spcBef>
                <a:spcPct val="0"/>
              </a:spcBef>
              <a:spcAft>
                <a:spcPct val="0"/>
              </a:spcAft>
              <a:defRPr sz="4000" b="1">
                <a:solidFill>
                  <a:srgbClr val="FFFF66"/>
                </a:solidFill>
                <a:latin typeface="Arial" charset="0"/>
                <a:ea typeface="MS PGothic" pitchFamily="34" charset="-128"/>
              </a:defRPr>
            </a:lvl9pPr>
          </a:lstStyle>
          <a:p>
            <a:endParaRPr lang="vi-VN" sz="2800" kern="0">
              <a:solidFill>
                <a:srgbClr val="11078F"/>
              </a:solidFill>
            </a:endParaRPr>
          </a:p>
        </p:txBody>
      </p:sp>
      <p:pic>
        <p:nvPicPr>
          <p:cNvPr id="2054" name="Picture 6" descr="Tokyo Guidelines for assessment | Download Table">
            <a:extLst>
              <a:ext uri="{FF2B5EF4-FFF2-40B4-BE49-F238E27FC236}">
                <a16:creationId xmlns:a16="http://schemas.microsoft.com/office/drawing/2014/main" id="{55951BB7-A241-B99A-B319-EB3790B7C8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11" y="1613333"/>
            <a:ext cx="7491577" cy="3631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232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XII. CHẨN ĐOÁN XÁC ĐỊNH:</a:t>
            </a:r>
            <a:endParaRPr lang="vi-VN" altLang="vi-VN" sz="3200"/>
          </a:p>
        </p:txBody>
      </p:sp>
      <p:sp>
        <p:nvSpPr>
          <p:cNvPr id="9" name="Title 4">
            <a:extLst>
              <a:ext uri="{FF2B5EF4-FFF2-40B4-BE49-F238E27FC236}">
                <a16:creationId xmlns:a16="http://schemas.microsoft.com/office/drawing/2014/main" id="{2C166993-9847-4111-8A5C-F3A2D7E5265B}"/>
              </a:ext>
            </a:extLst>
          </p:cNvPr>
          <p:cNvSpPr txBox="1">
            <a:spLocks/>
          </p:cNvSpPr>
          <p:nvPr/>
        </p:nvSpPr>
        <p:spPr bwMode="auto">
          <a:xfrm>
            <a:off x="-76200" y="598833"/>
            <a:ext cx="96012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FFFF66"/>
                </a:solidFill>
                <a:latin typeface="+mj-lt"/>
                <a:ea typeface="+mj-ea"/>
                <a:cs typeface="+mj-cs"/>
              </a:defRPr>
            </a:lvl1pPr>
            <a:lvl2pPr algn="ctr" rtl="0" eaLnBrk="0" fontAlgn="base" hangingPunct="0">
              <a:spcBef>
                <a:spcPct val="0"/>
              </a:spcBef>
              <a:spcAft>
                <a:spcPct val="0"/>
              </a:spcAft>
              <a:defRPr sz="4000" b="1">
                <a:solidFill>
                  <a:srgbClr val="FFFF66"/>
                </a:solidFill>
                <a:latin typeface="Arial" charset="0"/>
                <a:ea typeface="MS PGothic" pitchFamily="34" charset="-128"/>
              </a:defRPr>
            </a:lvl2pPr>
            <a:lvl3pPr algn="ctr" rtl="0" eaLnBrk="0" fontAlgn="base" hangingPunct="0">
              <a:spcBef>
                <a:spcPct val="0"/>
              </a:spcBef>
              <a:spcAft>
                <a:spcPct val="0"/>
              </a:spcAft>
              <a:defRPr sz="4000" b="1">
                <a:solidFill>
                  <a:srgbClr val="FFFF66"/>
                </a:solidFill>
                <a:latin typeface="Arial" charset="0"/>
                <a:ea typeface="MS PGothic" pitchFamily="34" charset="-128"/>
              </a:defRPr>
            </a:lvl3pPr>
            <a:lvl4pPr algn="ctr" rtl="0" eaLnBrk="0" fontAlgn="base" hangingPunct="0">
              <a:spcBef>
                <a:spcPct val="0"/>
              </a:spcBef>
              <a:spcAft>
                <a:spcPct val="0"/>
              </a:spcAft>
              <a:defRPr sz="4000" b="1">
                <a:solidFill>
                  <a:srgbClr val="FFFF66"/>
                </a:solidFill>
                <a:latin typeface="Arial" charset="0"/>
                <a:ea typeface="MS PGothic" pitchFamily="34" charset="-128"/>
              </a:defRPr>
            </a:lvl4pPr>
            <a:lvl5pPr algn="ctr" rtl="0" eaLnBrk="0" fontAlgn="base" hangingPunct="0">
              <a:spcBef>
                <a:spcPct val="0"/>
              </a:spcBef>
              <a:spcAft>
                <a:spcPct val="0"/>
              </a:spcAft>
              <a:defRPr sz="4000" b="1">
                <a:solidFill>
                  <a:srgbClr val="FFFF66"/>
                </a:solidFill>
                <a:latin typeface="Arial" charset="0"/>
                <a:ea typeface="MS PGothic" pitchFamily="34" charset="-128"/>
              </a:defRPr>
            </a:lvl5pPr>
            <a:lvl6pPr marL="457200" algn="ctr" rtl="0" eaLnBrk="0" fontAlgn="base" hangingPunct="0">
              <a:spcBef>
                <a:spcPct val="0"/>
              </a:spcBef>
              <a:spcAft>
                <a:spcPct val="0"/>
              </a:spcAft>
              <a:defRPr sz="4000" b="1">
                <a:solidFill>
                  <a:srgbClr val="FFFF66"/>
                </a:solidFill>
                <a:latin typeface="Arial" charset="0"/>
                <a:ea typeface="MS PGothic" pitchFamily="34" charset="-128"/>
              </a:defRPr>
            </a:lvl6pPr>
            <a:lvl7pPr marL="914400" algn="ctr" rtl="0" eaLnBrk="0" fontAlgn="base" hangingPunct="0">
              <a:spcBef>
                <a:spcPct val="0"/>
              </a:spcBef>
              <a:spcAft>
                <a:spcPct val="0"/>
              </a:spcAft>
              <a:defRPr sz="4000" b="1">
                <a:solidFill>
                  <a:srgbClr val="FFFF66"/>
                </a:solidFill>
                <a:latin typeface="Arial" charset="0"/>
                <a:ea typeface="MS PGothic" pitchFamily="34" charset="-128"/>
              </a:defRPr>
            </a:lvl7pPr>
            <a:lvl8pPr marL="1371600" algn="ctr" rtl="0" eaLnBrk="0" fontAlgn="base" hangingPunct="0">
              <a:spcBef>
                <a:spcPct val="0"/>
              </a:spcBef>
              <a:spcAft>
                <a:spcPct val="0"/>
              </a:spcAft>
              <a:defRPr sz="4000" b="1">
                <a:solidFill>
                  <a:srgbClr val="FFFF66"/>
                </a:solidFill>
                <a:latin typeface="Arial" charset="0"/>
                <a:ea typeface="MS PGothic" pitchFamily="34" charset="-128"/>
              </a:defRPr>
            </a:lvl8pPr>
            <a:lvl9pPr marL="1828800" algn="ctr" rtl="0" eaLnBrk="0" fontAlgn="base" hangingPunct="0">
              <a:spcBef>
                <a:spcPct val="0"/>
              </a:spcBef>
              <a:spcAft>
                <a:spcPct val="0"/>
              </a:spcAft>
              <a:defRPr sz="4000" b="1">
                <a:solidFill>
                  <a:srgbClr val="FFFF66"/>
                </a:solidFill>
                <a:latin typeface="Arial" charset="0"/>
                <a:ea typeface="MS PGothic" pitchFamily="34" charset="-128"/>
              </a:defRPr>
            </a:lvl9pPr>
          </a:lstStyle>
          <a:p>
            <a:endParaRPr lang="vi-VN" sz="2800" kern="0">
              <a:solidFill>
                <a:srgbClr val="11078F"/>
              </a:solidFill>
            </a:endParaRPr>
          </a:p>
        </p:txBody>
      </p:sp>
      <p:pic>
        <p:nvPicPr>
          <p:cNvPr id="1026" name="Picture 2" descr="Tokyo guidelines for grading the severity of acute cholecystitis, TG18. |  Download Scientific Diagram">
            <a:extLst>
              <a:ext uri="{FF2B5EF4-FFF2-40B4-BE49-F238E27FC236}">
                <a16:creationId xmlns:a16="http://schemas.microsoft.com/office/drawing/2014/main" id="{74827194-F9E0-B04A-AB05-9A48BE4CF0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637" y="1543713"/>
            <a:ext cx="7172224" cy="433695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7649A31-3437-4734-13E3-09F4C63FAE19}"/>
              </a:ext>
            </a:extLst>
          </p:cNvPr>
          <p:cNvSpPr/>
          <p:nvPr/>
        </p:nvSpPr>
        <p:spPr bwMode="auto">
          <a:xfrm>
            <a:off x="2442081" y="3316799"/>
            <a:ext cx="5170328" cy="622022"/>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447862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I. HÀNH CHÍNH:</a:t>
            </a:r>
            <a:endParaRPr lang="vi-VN" altLang="vi-VN" sz="3200"/>
          </a:p>
        </p:txBody>
      </p:sp>
      <p:sp>
        <p:nvSpPr>
          <p:cNvPr id="6" name="Rectangle 5">
            <a:extLst>
              <a:ext uri="{FF2B5EF4-FFF2-40B4-BE49-F238E27FC236}">
                <a16:creationId xmlns:a16="http://schemas.microsoft.com/office/drawing/2014/main" id="{96160289-B7CC-9984-40CF-91DDF2813878}"/>
              </a:ext>
            </a:extLst>
          </p:cNvPr>
          <p:cNvSpPr/>
          <p:nvPr/>
        </p:nvSpPr>
        <p:spPr>
          <a:xfrm>
            <a:off x="762000" y="1295400"/>
            <a:ext cx="8001000" cy="4524315"/>
          </a:xfrm>
          <a:prstGeom prst="rect">
            <a:avLst/>
          </a:prstGeom>
        </p:spPr>
        <p:txBody>
          <a:bodyPr wrap="square" lIns="91440" tIns="45720" rIns="91440" bIns="45720" anchor="t">
            <a:spAutoFit/>
          </a:bodyPr>
          <a:lstStyle/>
          <a:p>
            <a:pPr marL="514350" indent="-514350">
              <a:lnSpc>
                <a:spcPct val="150000"/>
              </a:lnSpc>
              <a:buFont typeface="+mj-lt"/>
              <a:buAutoNum type="arabicPeriod"/>
            </a:pPr>
            <a:r>
              <a:rPr lang="en-US" sz="2400" dirty="0" err="1">
                <a:solidFill>
                  <a:srgbClr val="11078F"/>
                </a:solidFill>
                <a:latin typeface="+mj-lt"/>
                <a:ea typeface="MS PGothic"/>
              </a:rPr>
              <a:t>Họ</a:t>
            </a:r>
            <a:r>
              <a:rPr lang="en-US" sz="2400" dirty="0">
                <a:solidFill>
                  <a:srgbClr val="11078F"/>
                </a:solidFill>
                <a:latin typeface="+mj-lt"/>
                <a:ea typeface="MS PGothic"/>
              </a:rPr>
              <a:t> </a:t>
            </a:r>
            <a:r>
              <a:rPr lang="en-US" sz="2400" dirty="0" err="1">
                <a:solidFill>
                  <a:srgbClr val="11078F"/>
                </a:solidFill>
                <a:latin typeface="+mj-lt"/>
                <a:ea typeface="MS PGothic"/>
              </a:rPr>
              <a:t>và</a:t>
            </a:r>
            <a:r>
              <a:rPr lang="en-US" sz="2400" dirty="0">
                <a:solidFill>
                  <a:srgbClr val="11078F"/>
                </a:solidFill>
                <a:latin typeface="+mj-lt"/>
                <a:ea typeface="MS PGothic"/>
              </a:rPr>
              <a:t> </a:t>
            </a:r>
            <a:r>
              <a:rPr lang="en-US" sz="2400" dirty="0" err="1">
                <a:solidFill>
                  <a:srgbClr val="11078F"/>
                </a:solidFill>
                <a:latin typeface="+mj-lt"/>
                <a:ea typeface="MS PGothic"/>
              </a:rPr>
              <a:t>tên</a:t>
            </a:r>
            <a:r>
              <a:rPr lang="en-US" sz="2400" dirty="0">
                <a:solidFill>
                  <a:srgbClr val="11078F"/>
                </a:solidFill>
                <a:latin typeface="+mj-lt"/>
                <a:ea typeface="MS PGothic"/>
              </a:rPr>
              <a:t>: </a:t>
            </a:r>
            <a:r>
              <a:rPr lang="en-GB" sz="2400" dirty="0" err="1" smtClean="0">
                <a:solidFill>
                  <a:srgbClr val="11078F"/>
                </a:solidFill>
                <a:latin typeface="+mj-lt"/>
                <a:ea typeface="MS PGothic"/>
              </a:rPr>
              <a:t>Phạm</a:t>
            </a:r>
            <a:r>
              <a:rPr lang="en-GB" sz="2400" dirty="0" smtClean="0">
                <a:solidFill>
                  <a:srgbClr val="11078F"/>
                </a:solidFill>
                <a:latin typeface="+mj-lt"/>
                <a:ea typeface="MS PGothic"/>
              </a:rPr>
              <a:t> </a:t>
            </a:r>
            <a:r>
              <a:rPr lang="en-GB" sz="2400" dirty="0" err="1" smtClean="0">
                <a:solidFill>
                  <a:srgbClr val="11078F"/>
                </a:solidFill>
                <a:latin typeface="+mj-lt"/>
                <a:ea typeface="MS PGothic"/>
              </a:rPr>
              <a:t>Hồng</a:t>
            </a:r>
            <a:r>
              <a:rPr lang="en-GB" sz="2400" dirty="0" smtClean="0">
                <a:solidFill>
                  <a:srgbClr val="11078F"/>
                </a:solidFill>
                <a:latin typeface="+mj-lt"/>
                <a:ea typeface="MS PGothic"/>
              </a:rPr>
              <a:t> T. - </a:t>
            </a:r>
            <a:r>
              <a:rPr lang="en-GB" sz="2400" dirty="0">
                <a:solidFill>
                  <a:srgbClr val="11078F"/>
                </a:solidFill>
                <a:latin typeface="+mj-lt"/>
                <a:ea typeface="MS PGothic"/>
              </a:rPr>
              <a:t> </a:t>
            </a:r>
            <a:r>
              <a:rPr lang="en-GB" sz="2400" dirty="0" err="1">
                <a:solidFill>
                  <a:srgbClr val="11078F"/>
                </a:solidFill>
                <a:latin typeface="+mj-lt"/>
                <a:ea typeface="MS PGothic"/>
              </a:rPr>
              <a:t>Mã</a:t>
            </a:r>
            <a:r>
              <a:rPr lang="en-GB" sz="2400" dirty="0">
                <a:solidFill>
                  <a:srgbClr val="11078F"/>
                </a:solidFill>
                <a:latin typeface="+mj-lt"/>
                <a:ea typeface="MS PGothic"/>
              </a:rPr>
              <a:t> BN: </a:t>
            </a:r>
            <a:r>
              <a:rPr lang="en-GB" sz="2400" dirty="0" smtClean="0">
                <a:solidFill>
                  <a:srgbClr val="11078F"/>
                </a:solidFill>
                <a:latin typeface="+mj-lt"/>
                <a:ea typeface="MS PGothic"/>
              </a:rPr>
              <a:t>N23-0055617</a:t>
            </a:r>
            <a:endParaRPr lang="vi-VN" sz="2400" dirty="0">
              <a:solidFill>
                <a:srgbClr val="11078F"/>
              </a:solidFill>
              <a:latin typeface="+mj-lt"/>
            </a:endParaRPr>
          </a:p>
          <a:p>
            <a:pPr marL="514350" indent="-514350">
              <a:lnSpc>
                <a:spcPct val="150000"/>
              </a:lnSpc>
              <a:buFont typeface="+mj-lt"/>
              <a:buAutoNum type="arabicPeriod"/>
            </a:pPr>
            <a:r>
              <a:rPr lang="en-US" sz="2400" dirty="0" err="1">
                <a:solidFill>
                  <a:srgbClr val="11078F"/>
                </a:solidFill>
                <a:latin typeface="+mj-lt"/>
              </a:rPr>
              <a:t>Giới</a:t>
            </a:r>
            <a:r>
              <a:rPr lang="en-US" sz="2400" dirty="0">
                <a:solidFill>
                  <a:srgbClr val="11078F"/>
                </a:solidFill>
                <a:latin typeface="+mj-lt"/>
              </a:rPr>
              <a:t> </a:t>
            </a:r>
            <a:r>
              <a:rPr lang="en-US" sz="2400" dirty="0" err="1">
                <a:solidFill>
                  <a:srgbClr val="11078F"/>
                </a:solidFill>
                <a:latin typeface="+mj-lt"/>
              </a:rPr>
              <a:t>tính</a:t>
            </a:r>
            <a:r>
              <a:rPr lang="en-US" sz="2400" dirty="0">
                <a:solidFill>
                  <a:srgbClr val="11078F"/>
                </a:solidFill>
                <a:latin typeface="+mj-lt"/>
              </a:rPr>
              <a:t>: </a:t>
            </a:r>
            <a:r>
              <a:rPr lang="en-GB" sz="2400" dirty="0" smtClean="0">
                <a:solidFill>
                  <a:srgbClr val="11078F"/>
                </a:solidFill>
                <a:latin typeface="+mj-lt"/>
              </a:rPr>
              <a:t>Nam</a:t>
            </a:r>
            <a:endParaRPr lang="en-US" sz="2400" dirty="0">
              <a:solidFill>
                <a:srgbClr val="11078F"/>
              </a:solidFill>
              <a:latin typeface="+mj-lt"/>
            </a:endParaRPr>
          </a:p>
          <a:p>
            <a:pPr marL="514350" indent="-514350">
              <a:lnSpc>
                <a:spcPct val="150000"/>
              </a:lnSpc>
              <a:buFont typeface="+mj-lt"/>
              <a:buAutoNum type="arabicPeriod"/>
            </a:pPr>
            <a:r>
              <a:rPr lang="en-US" sz="2400" dirty="0" err="1">
                <a:solidFill>
                  <a:srgbClr val="11078F"/>
                </a:solidFill>
                <a:latin typeface="+mj-lt"/>
              </a:rPr>
              <a:t>Năm</a:t>
            </a:r>
            <a:r>
              <a:rPr lang="en-US" sz="2400" dirty="0">
                <a:solidFill>
                  <a:srgbClr val="11078F"/>
                </a:solidFill>
                <a:latin typeface="+mj-lt"/>
              </a:rPr>
              <a:t> </a:t>
            </a:r>
            <a:r>
              <a:rPr lang="en-US" sz="2400" dirty="0" err="1">
                <a:solidFill>
                  <a:srgbClr val="11078F"/>
                </a:solidFill>
                <a:latin typeface="+mj-lt"/>
              </a:rPr>
              <a:t>sinh</a:t>
            </a:r>
            <a:r>
              <a:rPr lang="en-US" sz="2400" dirty="0">
                <a:solidFill>
                  <a:srgbClr val="11078F"/>
                </a:solidFill>
                <a:latin typeface="+mj-lt"/>
              </a:rPr>
              <a:t>: </a:t>
            </a:r>
            <a:r>
              <a:rPr lang="en-US" sz="2400" dirty="0" smtClean="0">
                <a:solidFill>
                  <a:srgbClr val="11078F"/>
                </a:solidFill>
                <a:latin typeface="+mj-lt"/>
              </a:rPr>
              <a:t>1970</a:t>
            </a:r>
            <a:r>
              <a:rPr lang="vi-VN" sz="2400" dirty="0">
                <a:solidFill>
                  <a:srgbClr val="11078F"/>
                </a:solidFill>
                <a:latin typeface="+mj-lt"/>
              </a:rPr>
              <a:t> </a:t>
            </a:r>
            <a:r>
              <a:rPr lang="vi-VN" sz="2400" dirty="0" smtClean="0">
                <a:solidFill>
                  <a:srgbClr val="11078F"/>
                </a:solidFill>
                <a:latin typeface="+mj-lt"/>
              </a:rPr>
              <a:t>(</a:t>
            </a:r>
            <a:r>
              <a:rPr lang="en-US" sz="2400" dirty="0" smtClean="0">
                <a:solidFill>
                  <a:srgbClr val="11078F"/>
                </a:solidFill>
                <a:latin typeface="+mj-lt"/>
              </a:rPr>
              <a:t>53</a:t>
            </a:r>
            <a:r>
              <a:rPr lang="vi-VN" sz="2400" dirty="0" smtClean="0">
                <a:solidFill>
                  <a:srgbClr val="11078F"/>
                </a:solidFill>
                <a:latin typeface="+mj-lt"/>
              </a:rPr>
              <a:t> </a:t>
            </a:r>
            <a:r>
              <a:rPr lang="vi-VN" sz="2400" dirty="0">
                <a:solidFill>
                  <a:srgbClr val="11078F"/>
                </a:solidFill>
                <a:latin typeface="+mj-lt"/>
              </a:rPr>
              <a:t>tuổi)</a:t>
            </a:r>
            <a:r>
              <a:rPr lang="en-US" sz="2400" dirty="0">
                <a:solidFill>
                  <a:srgbClr val="11078F"/>
                </a:solidFill>
                <a:latin typeface="+mj-lt"/>
              </a:rPr>
              <a:t>​</a:t>
            </a:r>
          </a:p>
          <a:p>
            <a:pPr marL="514350" indent="-514350">
              <a:lnSpc>
                <a:spcPct val="150000"/>
              </a:lnSpc>
              <a:buFont typeface="+mj-lt"/>
              <a:buAutoNum type="arabicPeriod"/>
            </a:pPr>
            <a:r>
              <a:rPr lang="en-US" sz="2400" dirty="0" err="1">
                <a:solidFill>
                  <a:srgbClr val="11078F"/>
                </a:solidFill>
                <a:latin typeface="+mj-lt"/>
                <a:ea typeface="MS PGothic"/>
              </a:rPr>
              <a:t>Địa</a:t>
            </a:r>
            <a:r>
              <a:rPr lang="en-US" sz="2400" dirty="0">
                <a:solidFill>
                  <a:srgbClr val="11078F"/>
                </a:solidFill>
                <a:latin typeface="+mj-lt"/>
                <a:ea typeface="MS PGothic"/>
              </a:rPr>
              <a:t> </a:t>
            </a:r>
            <a:r>
              <a:rPr lang="en-US" sz="2400" dirty="0" err="1">
                <a:solidFill>
                  <a:srgbClr val="11078F"/>
                </a:solidFill>
                <a:latin typeface="+mj-lt"/>
                <a:ea typeface="MS PGothic"/>
              </a:rPr>
              <a:t>chỉ</a:t>
            </a:r>
            <a:r>
              <a:rPr lang="en-US" sz="2400" dirty="0">
                <a:solidFill>
                  <a:srgbClr val="11078F"/>
                </a:solidFill>
                <a:latin typeface="+mj-lt"/>
                <a:ea typeface="MS PGothic"/>
              </a:rPr>
              <a:t>: </a:t>
            </a:r>
            <a:r>
              <a:rPr lang="en-US" sz="2400" dirty="0" smtClean="0">
                <a:solidFill>
                  <a:srgbClr val="11078F"/>
                </a:solidFill>
                <a:latin typeface="+mj-lt"/>
                <a:ea typeface="MS PGothic"/>
              </a:rPr>
              <a:t>P. Tam </a:t>
            </a:r>
            <a:r>
              <a:rPr lang="en-US" sz="2400" dirty="0" err="1" smtClean="0">
                <a:solidFill>
                  <a:srgbClr val="11078F"/>
                </a:solidFill>
                <a:latin typeface="+mj-lt"/>
                <a:ea typeface="MS PGothic"/>
              </a:rPr>
              <a:t>Phú</a:t>
            </a:r>
            <a:r>
              <a:rPr lang="en-US" sz="2400" dirty="0" smtClean="0">
                <a:solidFill>
                  <a:srgbClr val="11078F"/>
                </a:solidFill>
                <a:latin typeface="+mj-lt"/>
                <a:ea typeface="MS PGothic"/>
              </a:rPr>
              <a:t>, TP. </a:t>
            </a:r>
            <a:r>
              <a:rPr lang="en-US" sz="2400" dirty="0" err="1" smtClean="0">
                <a:solidFill>
                  <a:srgbClr val="11078F"/>
                </a:solidFill>
                <a:latin typeface="+mj-lt"/>
                <a:ea typeface="MS PGothic"/>
              </a:rPr>
              <a:t>Thủ</a:t>
            </a:r>
            <a:r>
              <a:rPr lang="en-US" sz="2400" dirty="0" smtClean="0">
                <a:solidFill>
                  <a:srgbClr val="11078F"/>
                </a:solidFill>
                <a:latin typeface="+mj-lt"/>
                <a:ea typeface="MS PGothic"/>
              </a:rPr>
              <a:t> </a:t>
            </a:r>
            <a:r>
              <a:rPr lang="en-US" sz="2400" dirty="0" err="1" smtClean="0">
                <a:solidFill>
                  <a:srgbClr val="11078F"/>
                </a:solidFill>
                <a:latin typeface="+mj-lt"/>
                <a:ea typeface="MS PGothic"/>
              </a:rPr>
              <a:t>Đức</a:t>
            </a:r>
            <a:r>
              <a:rPr lang="en-US" sz="2400" dirty="0" smtClean="0">
                <a:solidFill>
                  <a:srgbClr val="11078F"/>
                </a:solidFill>
                <a:latin typeface="+mj-lt"/>
                <a:ea typeface="MS PGothic"/>
              </a:rPr>
              <a:t>, TP.HCM</a:t>
            </a:r>
            <a:endParaRPr lang="en-US" sz="2400" dirty="0">
              <a:solidFill>
                <a:srgbClr val="11078F"/>
              </a:solidFill>
              <a:latin typeface="+mj-lt"/>
              <a:ea typeface="MS PGothic"/>
              <a:cs typeface="Arial"/>
            </a:endParaRPr>
          </a:p>
          <a:p>
            <a:pPr marL="514350" indent="-514350">
              <a:lnSpc>
                <a:spcPct val="150000"/>
              </a:lnSpc>
              <a:buFont typeface="+mj-lt"/>
              <a:buAutoNum type="arabicPeriod"/>
            </a:pPr>
            <a:r>
              <a:rPr lang="en-US" sz="2400" dirty="0" err="1">
                <a:solidFill>
                  <a:srgbClr val="11078F"/>
                </a:solidFill>
                <a:latin typeface="+mj-lt"/>
                <a:ea typeface="MS PGothic"/>
              </a:rPr>
              <a:t>Nghề</a:t>
            </a:r>
            <a:r>
              <a:rPr lang="en-US" sz="2400" dirty="0">
                <a:solidFill>
                  <a:srgbClr val="11078F"/>
                </a:solidFill>
                <a:latin typeface="+mj-lt"/>
                <a:ea typeface="MS PGothic"/>
              </a:rPr>
              <a:t> </a:t>
            </a:r>
            <a:r>
              <a:rPr lang="en-US" sz="2400" dirty="0" err="1">
                <a:solidFill>
                  <a:srgbClr val="11078F"/>
                </a:solidFill>
                <a:latin typeface="+mj-lt"/>
                <a:ea typeface="MS PGothic"/>
              </a:rPr>
              <a:t>nghiệp</a:t>
            </a:r>
            <a:r>
              <a:rPr lang="en-US" sz="2400" dirty="0">
                <a:solidFill>
                  <a:srgbClr val="11078F"/>
                </a:solidFill>
                <a:latin typeface="+mj-lt"/>
                <a:ea typeface="MS PGothic"/>
              </a:rPr>
              <a:t>: </a:t>
            </a:r>
            <a:r>
              <a:rPr lang="en-US" sz="2400" dirty="0" err="1" smtClean="0">
                <a:solidFill>
                  <a:srgbClr val="11078F"/>
                </a:solidFill>
                <a:latin typeface="+mj-lt"/>
                <a:ea typeface="MS PGothic"/>
              </a:rPr>
              <a:t>Kinh</a:t>
            </a:r>
            <a:r>
              <a:rPr lang="en-US" sz="2400" dirty="0" smtClean="0">
                <a:solidFill>
                  <a:srgbClr val="11078F"/>
                </a:solidFill>
                <a:latin typeface="+mj-lt"/>
                <a:ea typeface="MS PGothic"/>
              </a:rPr>
              <a:t> </a:t>
            </a:r>
            <a:r>
              <a:rPr lang="en-US" sz="2400" dirty="0" err="1" smtClean="0">
                <a:solidFill>
                  <a:srgbClr val="11078F"/>
                </a:solidFill>
                <a:latin typeface="+mj-lt"/>
                <a:ea typeface="MS PGothic"/>
              </a:rPr>
              <a:t>doanh</a:t>
            </a:r>
            <a:endParaRPr lang="en-US" sz="2400" dirty="0">
              <a:solidFill>
                <a:srgbClr val="11078F"/>
              </a:solidFill>
              <a:latin typeface="+mj-lt"/>
              <a:cs typeface="Arial"/>
            </a:endParaRPr>
          </a:p>
          <a:p>
            <a:pPr marL="514350" indent="-514350">
              <a:lnSpc>
                <a:spcPct val="150000"/>
              </a:lnSpc>
              <a:buFont typeface="+mj-lt"/>
              <a:buAutoNum type="arabicPeriod"/>
            </a:pPr>
            <a:r>
              <a:rPr lang="en-US" sz="2400" dirty="0" err="1">
                <a:solidFill>
                  <a:srgbClr val="11078F"/>
                </a:solidFill>
                <a:latin typeface="+mj-lt"/>
              </a:rPr>
              <a:t>Ngày</a:t>
            </a:r>
            <a:r>
              <a:rPr lang="en-US" sz="2400" dirty="0">
                <a:solidFill>
                  <a:srgbClr val="11078F"/>
                </a:solidFill>
                <a:latin typeface="+mj-lt"/>
              </a:rPr>
              <a:t> </a:t>
            </a:r>
            <a:r>
              <a:rPr lang="en-US" sz="2400" dirty="0" err="1">
                <a:solidFill>
                  <a:srgbClr val="11078F"/>
                </a:solidFill>
                <a:latin typeface="+mj-lt"/>
              </a:rPr>
              <a:t>nhập</a:t>
            </a:r>
            <a:r>
              <a:rPr lang="en-US" sz="2400" dirty="0">
                <a:solidFill>
                  <a:srgbClr val="11078F"/>
                </a:solidFill>
                <a:latin typeface="+mj-lt"/>
              </a:rPr>
              <a:t> </a:t>
            </a:r>
            <a:r>
              <a:rPr lang="en-US" sz="2400" dirty="0" err="1">
                <a:solidFill>
                  <a:srgbClr val="11078F"/>
                </a:solidFill>
                <a:latin typeface="+mj-lt"/>
              </a:rPr>
              <a:t>viện</a:t>
            </a:r>
            <a:r>
              <a:rPr lang="en-US" sz="2400" dirty="0">
                <a:solidFill>
                  <a:srgbClr val="11078F"/>
                </a:solidFill>
                <a:latin typeface="+mj-lt"/>
              </a:rPr>
              <a:t>:</a:t>
            </a:r>
            <a:r>
              <a:rPr lang="vi-VN" sz="2400" dirty="0">
                <a:solidFill>
                  <a:srgbClr val="11078F"/>
                </a:solidFill>
                <a:latin typeface="+mj-lt"/>
              </a:rPr>
              <a:t> </a:t>
            </a:r>
            <a:r>
              <a:rPr lang="en-US" sz="2400" dirty="0" smtClean="0">
                <a:solidFill>
                  <a:srgbClr val="11078F"/>
                </a:solidFill>
                <a:latin typeface="+mj-lt"/>
              </a:rPr>
              <a:t>09</a:t>
            </a:r>
            <a:r>
              <a:rPr lang="vi-VN" sz="2400" dirty="0" smtClean="0">
                <a:solidFill>
                  <a:srgbClr val="11078F"/>
                </a:solidFill>
                <a:latin typeface="+mj-lt"/>
              </a:rPr>
              <a:t>h</a:t>
            </a:r>
            <a:r>
              <a:rPr lang="en-US" sz="2400" dirty="0" smtClean="0">
                <a:solidFill>
                  <a:srgbClr val="11078F"/>
                </a:solidFill>
                <a:latin typeface="+mj-lt"/>
              </a:rPr>
              <a:t>20</a:t>
            </a:r>
            <a:r>
              <a:rPr lang="vi-VN" sz="2400" dirty="0" smtClean="0">
                <a:solidFill>
                  <a:srgbClr val="11078F"/>
                </a:solidFill>
                <a:latin typeface="+mj-lt"/>
              </a:rPr>
              <a:t> </a:t>
            </a:r>
            <a:r>
              <a:rPr lang="vi-VN" sz="2400" dirty="0">
                <a:solidFill>
                  <a:srgbClr val="11078F"/>
                </a:solidFill>
                <a:latin typeface="+mj-lt"/>
              </a:rPr>
              <a:t>ngày </a:t>
            </a:r>
            <a:r>
              <a:rPr lang="en-US" sz="2400" dirty="0" smtClean="0">
                <a:solidFill>
                  <a:srgbClr val="11078F"/>
                </a:solidFill>
                <a:latin typeface="+mj-lt"/>
              </a:rPr>
              <a:t>04</a:t>
            </a:r>
            <a:r>
              <a:rPr lang="vi-VN" sz="2400" dirty="0" smtClean="0">
                <a:solidFill>
                  <a:srgbClr val="11078F"/>
                </a:solidFill>
                <a:latin typeface="+mj-lt"/>
              </a:rPr>
              <a:t>/0</a:t>
            </a:r>
            <a:r>
              <a:rPr lang="en-US" sz="2400" dirty="0" smtClean="0">
                <a:solidFill>
                  <a:srgbClr val="11078F"/>
                </a:solidFill>
                <a:latin typeface="+mj-lt"/>
              </a:rPr>
              <a:t>3</a:t>
            </a:r>
            <a:r>
              <a:rPr lang="vi-VN" sz="2400" dirty="0" smtClean="0">
                <a:solidFill>
                  <a:srgbClr val="11078F"/>
                </a:solidFill>
                <a:latin typeface="+mj-lt"/>
              </a:rPr>
              <a:t>/2023 </a:t>
            </a:r>
            <a:r>
              <a:rPr lang="en-GB" sz="2400" dirty="0" err="1">
                <a:solidFill>
                  <a:srgbClr val="11078F"/>
                </a:solidFill>
                <a:latin typeface="+mj-lt"/>
              </a:rPr>
              <a:t>khoa</a:t>
            </a:r>
            <a:r>
              <a:rPr lang="en-GB" sz="2400" dirty="0">
                <a:solidFill>
                  <a:srgbClr val="11078F"/>
                </a:solidFill>
                <a:latin typeface="+mj-lt"/>
              </a:rPr>
              <a:t> </a:t>
            </a:r>
            <a:r>
              <a:rPr lang="en-GB" sz="2400" dirty="0" err="1" smtClean="0">
                <a:solidFill>
                  <a:srgbClr val="11078F"/>
                </a:solidFill>
                <a:latin typeface="+mj-lt"/>
              </a:rPr>
              <a:t>Ngoại</a:t>
            </a:r>
            <a:r>
              <a:rPr lang="en-GB" sz="2400" dirty="0" smtClean="0">
                <a:solidFill>
                  <a:srgbClr val="11078F"/>
                </a:solidFill>
                <a:latin typeface="+mj-lt"/>
              </a:rPr>
              <a:t> </a:t>
            </a:r>
            <a:r>
              <a:rPr lang="en-GB" sz="2400" dirty="0" err="1" smtClean="0">
                <a:solidFill>
                  <a:srgbClr val="11078F"/>
                </a:solidFill>
                <a:latin typeface="+mj-lt"/>
              </a:rPr>
              <a:t>Tiêu</a:t>
            </a:r>
            <a:r>
              <a:rPr lang="en-GB" sz="2400" dirty="0" smtClean="0">
                <a:solidFill>
                  <a:srgbClr val="11078F"/>
                </a:solidFill>
                <a:latin typeface="+mj-lt"/>
              </a:rPr>
              <a:t> </a:t>
            </a:r>
            <a:r>
              <a:rPr lang="en-GB" sz="2400" dirty="0" err="1" smtClean="0">
                <a:solidFill>
                  <a:srgbClr val="11078F"/>
                </a:solidFill>
                <a:latin typeface="+mj-lt"/>
              </a:rPr>
              <a:t>hóa</a:t>
            </a:r>
            <a:r>
              <a:rPr lang="en-GB" sz="2400" dirty="0" smtClean="0">
                <a:solidFill>
                  <a:srgbClr val="11078F"/>
                </a:solidFill>
                <a:latin typeface="+mj-lt"/>
              </a:rPr>
              <a:t> - </a:t>
            </a:r>
            <a:r>
              <a:rPr lang="en-GB" sz="2400" dirty="0">
                <a:solidFill>
                  <a:srgbClr val="11078F"/>
                </a:solidFill>
                <a:latin typeface="+mj-lt"/>
              </a:rPr>
              <a:t>BV Đ</a:t>
            </a:r>
            <a:r>
              <a:rPr lang="en-GB" sz="2400" dirty="0" smtClean="0">
                <a:solidFill>
                  <a:srgbClr val="11078F"/>
                </a:solidFill>
                <a:latin typeface="+mj-lt"/>
              </a:rPr>
              <a:t>HYD TP.HCM</a:t>
            </a:r>
            <a:r>
              <a:rPr lang="en-GB" sz="2400" dirty="0">
                <a:solidFill>
                  <a:srgbClr val="11078F"/>
                </a:solidFill>
                <a:latin typeface="+mj-lt"/>
              </a:rPr>
              <a:t>.</a:t>
            </a:r>
            <a:endParaRPr lang="en-US" sz="2400" dirty="0">
              <a:solidFill>
                <a:srgbClr val="11078F"/>
              </a:solidFill>
              <a:latin typeface="+mj-lt"/>
            </a:endParaRPr>
          </a:p>
          <a:p>
            <a:pPr marL="514350" indent="-514350">
              <a:lnSpc>
                <a:spcPct val="150000"/>
              </a:lnSpc>
              <a:buFontTx/>
              <a:buAutoNum type="arabicPeriod"/>
              <a:defRPr/>
            </a:pPr>
            <a:endParaRPr lang="vi-VN" sz="2400" dirty="0">
              <a:solidFill>
                <a:srgbClr val="11078F"/>
              </a:solidFill>
              <a:latin typeface="+mj-lt"/>
            </a:endParaRPr>
          </a:p>
        </p:txBody>
      </p:sp>
    </p:spTree>
    <p:extLst>
      <p:ext uri="{BB962C8B-B14F-4D97-AF65-F5344CB8AC3E}">
        <p14:creationId xmlns:p14="http://schemas.microsoft.com/office/powerpoint/2010/main" val="1788160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XII. CHẨN ĐOÁN XÁC ĐỊNH:</a:t>
            </a:r>
            <a:endParaRPr lang="vi-VN" altLang="vi-VN" sz="3200"/>
          </a:p>
        </p:txBody>
      </p:sp>
      <p:sp>
        <p:nvSpPr>
          <p:cNvPr id="9" name="Title 4">
            <a:extLst>
              <a:ext uri="{FF2B5EF4-FFF2-40B4-BE49-F238E27FC236}">
                <a16:creationId xmlns:a16="http://schemas.microsoft.com/office/drawing/2014/main" id="{2C166993-9847-4111-8A5C-F3A2D7E5265B}"/>
              </a:ext>
            </a:extLst>
          </p:cNvPr>
          <p:cNvSpPr txBox="1">
            <a:spLocks/>
          </p:cNvSpPr>
          <p:nvPr/>
        </p:nvSpPr>
        <p:spPr bwMode="auto">
          <a:xfrm>
            <a:off x="-76200" y="598833"/>
            <a:ext cx="96012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FFFF66"/>
                </a:solidFill>
                <a:latin typeface="+mj-lt"/>
                <a:ea typeface="+mj-ea"/>
                <a:cs typeface="+mj-cs"/>
              </a:defRPr>
            </a:lvl1pPr>
            <a:lvl2pPr algn="ctr" rtl="0" eaLnBrk="0" fontAlgn="base" hangingPunct="0">
              <a:spcBef>
                <a:spcPct val="0"/>
              </a:spcBef>
              <a:spcAft>
                <a:spcPct val="0"/>
              </a:spcAft>
              <a:defRPr sz="4000" b="1">
                <a:solidFill>
                  <a:srgbClr val="FFFF66"/>
                </a:solidFill>
                <a:latin typeface="Arial" charset="0"/>
                <a:ea typeface="MS PGothic" pitchFamily="34" charset="-128"/>
              </a:defRPr>
            </a:lvl2pPr>
            <a:lvl3pPr algn="ctr" rtl="0" eaLnBrk="0" fontAlgn="base" hangingPunct="0">
              <a:spcBef>
                <a:spcPct val="0"/>
              </a:spcBef>
              <a:spcAft>
                <a:spcPct val="0"/>
              </a:spcAft>
              <a:defRPr sz="4000" b="1">
                <a:solidFill>
                  <a:srgbClr val="FFFF66"/>
                </a:solidFill>
                <a:latin typeface="Arial" charset="0"/>
                <a:ea typeface="MS PGothic" pitchFamily="34" charset="-128"/>
              </a:defRPr>
            </a:lvl3pPr>
            <a:lvl4pPr algn="ctr" rtl="0" eaLnBrk="0" fontAlgn="base" hangingPunct="0">
              <a:spcBef>
                <a:spcPct val="0"/>
              </a:spcBef>
              <a:spcAft>
                <a:spcPct val="0"/>
              </a:spcAft>
              <a:defRPr sz="4000" b="1">
                <a:solidFill>
                  <a:srgbClr val="FFFF66"/>
                </a:solidFill>
                <a:latin typeface="Arial" charset="0"/>
                <a:ea typeface="MS PGothic" pitchFamily="34" charset="-128"/>
              </a:defRPr>
            </a:lvl4pPr>
            <a:lvl5pPr algn="ctr" rtl="0" eaLnBrk="0" fontAlgn="base" hangingPunct="0">
              <a:spcBef>
                <a:spcPct val="0"/>
              </a:spcBef>
              <a:spcAft>
                <a:spcPct val="0"/>
              </a:spcAft>
              <a:defRPr sz="4000" b="1">
                <a:solidFill>
                  <a:srgbClr val="FFFF66"/>
                </a:solidFill>
                <a:latin typeface="Arial" charset="0"/>
                <a:ea typeface="MS PGothic" pitchFamily="34" charset="-128"/>
              </a:defRPr>
            </a:lvl5pPr>
            <a:lvl6pPr marL="457200" algn="ctr" rtl="0" eaLnBrk="0" fontAlgn="base" hangingPunct="0">
              <a:spcBef>
                <a:spcPct val="0"/>
              </a:spcBef>
              <a:spcAft>
                <a:spcPct val="0"/>
              </a:spcAft>
              <a:defRPr sz="4000" b="1">
                <a:solidFill>
                  <a:srgbClr val="FFFF66"/>
                </a:solidFill>
                <a:latin typeface="Arial" charset="0"/>
                <a:ea typeface="MS PGothic" pitchFamily="34" charset="-128"/>
              </a:defRPr>
            </a:lvl6pPr>
            <a:lvl7pPr marL="914400" algn="ctr" rtl="0" eaLnBrk="0" fontAlgn="base" hangingPunct="0">
              <a:spcBef>
                <a:spcPct val="0"/>
              </a:spcBef>
              <a:spcAft>
                <a:spcPct val="0"/>
              </a:spcAft>
              <a:defRPr sz="4000" b="1">
                <a:solidFill>
                  <a:srgbClr val="FFFF66"/>
                </a:solidFill>
                <a:latin typeface="Arial" charset="0"/>
                <a:ea typeface="MS PGothic" pitchFamily="34" charset="-128"/>
              </a:defRPr>
            </a:lvl7pPr>
            <a:lvl8pPr marL="1371600" algn="ctr" rtl="0" eaLnBrk="0" fontAlgn="base" hangingPunct="0">
              <a:spcBef>
                <a:spcPct val="0"/>
              </a:spcBef>
              <a:spcAft>
                <a:spcPct val="0"/>
              </a:spcAft>
              <a:defRPr sz="4000" b="1">
                <a:solidFill>
                  <a:srgbClr val="FFFF66"/>
                </a:solidFill>
                <a:latin typeface="Arial" charset="0"/>
                <a:ea typeface="MS PGothic" pitchFamily="34" charset="-128"/>
              </a:defRPr>
            </a:lvl8pPr>
            <a:lvl9pPr marL="1828800" algn="ctr" rtl="0" eaLnBrk="0" fontAlgn="base" hangingPunct="0">
              <a:spcBef>
                <a:spcPct val="0"/>
              </a:spcBef>
              <a:spcAft>
                <a:spcPct val="0"/>
              </a:spcAft>
              <a:defRPr sz="4000" b="1">
                <a:solidFill>
                  <a:srgbClr val="FFFF66"/>
                </a:solidFill>
                <a:latin typeface="Arial" charset="0"/>
                <a:ea typeface="MS PGothic" pitchFamily="34" charset="-128"/>
              </a:defRPr>
            </a:lvl9pPr>
          </a:lstStyle>
          <a:p>
            <a:endParaRPr lang="vi-VN" sz="2800" kern="0">
              <a:solidFill>
                <a:srgbClr val="11078F"/>
              </a:solidFill>
            </a:endParaRPr>
          </a:p>
        </p:txBody>
      </p:sp>
      <p:sp>
        <p:nvSpPr>
          <p:cNvPr id="4" name="TextBox 3">
            <a:extLst>
              <a:ext uri="{FF2B5EF4-FFF2-40B4-BE49-F238E27FC236}">
                <a16:creationId xmlns:a16="http://schemas.microsoft.com/office/drawing/2014/main" id="{A3862235-B71C-ECD8-6725-F35EDFCEE359}"/>
              </a:ext>
            </a:extLst>
          </p:cNvPr>
          <p:cNvSpPr txBox="1"/>
          <p:nvPr/>
        </p:nvSpPr>
        <p:spPr>
          <a:xfrm>
            <a:off x="418512" y="1834033"/>
            <a:ext cx="8306976" cy="1131848"/>
          </a:xfrm>
          <a:prstGeom prst="rect">
            <a:avLst/>
          </a:prstGeom>
          <a:noFill/>
        </p:spPr>
        <p:txBody>
          <a:bodyPr wrap="square" lIns="91440" tIns="45720" rIns="91440" bIns="45720" anchor="t">
            <a:spAutoFit/>
          </a:bodyPr>
          <a:lstStyle/>
          <a:p>
            <a:pPr>
              <a:lnSpc>
                <a:spcPct val="150000"/>
              </a:lnSpc>
            </a:pPr>
            <a:r>
              <a:rPr lang="en-US" sz="2400" b="1" err="1">
                <a:solidFill>
                  <a:srgbClr val="11078F"/>
                </a:solidFill>
                <a:latin typeface="Arial"/>
                <a:ea typeface="MS PGothic"/>
                <a:cs typeface="Arial"/>
              </a:rPr>
              <a:t>Viêm</a:t>
            </a:r>
            <a:r>
              <a:rPr lang="en-US" sz="2400" b="1">
                <a:solidFill>
                  <a:srgbClr val="11078F"/>
                </a:solidFill>
                <a:latin typeface="Arial"/>
                <a:ea typeface="MS PGothic"/>
                <a:cs typeface="Arial"/>
              </a:rPr>
              <a:t> </a:t>
            </a:r>
            <a:r>
              <a:rPr lang="en-US" sz="2400" b="1" err="1">
                <a:solidFill>
                  <a:srgbClr val="11078F"/>
                </a:solidFill>
                <a:latin typeface="Arial"/>
                <a:ea typeface="MS PGothic"/>
                <a:cs typeface="Arial"/>
              </a:rPr>
              <a:t>túi</a:t>
            </a:r>
            <a:r>
              <a:rPr lang="en-US" sz="2400" b="1">
                <a:solidFill>
                  <a:srgbClr val="11078F"/>
                </a:solidFill>
                <a:latin typeface="Arial"/>
                <a:ea typeface="MS PGothic"/>
                <a:cs typeface="Arial"/>
              </a:rPr>
              <a:t> </a:t>
            </a:r>
            <a:r>
              <a:rPr lang="en-US" sz="2400" b="1" err="1">
                <a:solidFill>
                  <a:srgbClr val="11078F"/>
                </a:solidFill>
                <a:latin typeface="Arial"/>
                <a:ea typeface="MS PGothic"/>
                <a:cs typeface="Arial"/>
              </a:rPr>
              <a:t>mật</a:t>
            </a:r>
            <a:r>
              <a:rPr lang="en-US" sz="2400" b="1">
                <a:solidFill>
                  <a:srgbClr val="11078F"/>
                </a:solidFill>
                <a:latin typeface="Arial"/>
                <a:ea typeface="MS PGothic"/>
                <a:cs typeface="Arial"/>
              </a:rPr>
              <a:t> </a:t>
            </a:r>
            <a:r>
              <a:rPr lang="en-US" sz="2400" b="1" err="1">
                <a:solidFill>
                  <a:srgbClr val="11078F"/>
                </a:solidFill>
                <a:latin typeface="Arial"/>
                <a:ea typeface="MS PGothic"/>
                <a:cs typeface="Arial"/>
              </a:rPr>
              <a:t>cấp</a:t>
            </a:r>
            <a:r>
              <a:rPr lang="en-US" sz="2400" b="1">
                <a:solidFill>
                  <a:srgbClr val="11078F"/>
                </a:solidFill>
                <a:latin typeface="Arial"/>
                <a:ea typeface="MS PGothic"/>
                <a:cs typeface="Arial"/>
              </a:rPr>
              <a:t> grad 2 </a:t>
            </a:r>
            <a:r>
              <a:rPr lang="en-US" sz="2400" b="1" err="1">
                <a:solidFill>
                  <a:srgbClr val="11078F"/>
                </a:solidFill>
                <a:latin typeface="Arial"/>
                <a:ea typeface="MS PGothic"/>
                <a:cs typeface="Arial"/>
              </a:rPr>
              <a:t>theo</a:t>
            </a:r>
            <a:r>
              <a:rPr lang="en-US" sz="2400" b="1">
                <a:solidFill>
                  <a:srgbClr val="11078F"/>
                </a:solidFill>
                <a:latin typeface="Arial"/>
                <a:ea typeface="MS PGothic"/>
                <a:cs typeface="Arial"/>
              </a:rPr>
              <a:t> TOKYO GUIDELINES 2018 do </a:t>
            </a:r>
            <a:r>
              <a:rPr lang="en-US" sz="2400" b="1" err="1">
                <a:solidFill>
                  <a:srgbClr val="11078F"/>
                </a:solidFill>
                <a:latin typeface="Arial"/>
                <a:ea typeface="MS PGothic"/>
                <a:cs typeface="Arial"/>
              </a:rPr>
              <a:t>sỏi</a:t>
            </a:r>
            <a:r>
              <a:rPr lang="en-US" sz="2400" b="1">
                <a:solidFill>
                  <a:srgbClr val="11078F"/>
                </a:solidFill>
                <a:latin typeface="Arial"/>
                <a:ea typeface="MS PGothic"/>
                <a:cs typeface="Arial"/>
              </a:rPr>
              <a:t> </a:t>
            </a:r>
            <a:r>
              <a:rPr lang="en-US" sz="2400" b="1" err="1">
                <a:solidFill>
                  <a:srgbClr val="11078F"/>
                </a:solidFill>
                <a:latin typeface="Arial"/>
                <a:ea typeface="MS PGothic"/>
                <a:cs typeface="Arial"/>
              </a:rPr>
              <a:t>túi</a:t>
            </a:r>
            <a:r>
              <a:rPr lang="en-US" sz="2400" b="1">
                <a:solidFill>
                  <a:srgbClr val="11078F"/>
                </a:solidFill>
                <a:latin typeface="Arial"/>
                <a:ea typeface="MS PGothic"/>
                <a:cs typeface="Arial"/>
              </a:rPr>
              <a:t> </a:t>
            </a:r>
            <a:r>
              <a:rPr lang="en-US" sz="2400" b="1" err="1">
                <a:solidFill>
                  <a:srgbClr val="11078F"/>
                </a:solidFill>
                <a:latin typeface="Arial"/>
                <a:ea typeface="MS PGothic"/>
                <a:cs typeface="Arial"/>
              </a:rPr>
              <a:t>mật</a:t>
            </a:r>
            <a:r>
              <a:rPr lang="en-US" sz="2400" b="1">
                <a:solidFill>
                  <a:srgbClr val="11078F"/>
                </a:solidFill>
                <a:latin typeface="Arial"/>
                <a:ea typeface="MS PGothic"/>
                <a:cs typeface="Arial"/>
              </a:rPr>
              <a:t>/ THA</a:t>
            </a:r>
            <a:endParaRPr lang="en-US" sz="2400" b="1">
              <a:solidFill>
                <a:srgbClr val="11078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684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XIII. ĐIỀU TRỊ</a:t>
            </a:r>
            <a:endParaRPr lang="vi-VN" altLang="vi-VN" sz="3200"/>
          </a:p>
        </p:txBody>
      </p:sp>
      <p:sp>
        <p:nvSpPr>
          <p:cNvPr id="3" name="TextBox 2">
            <a:extLst>
              <a:ext uri="{FF2B5EF4-FFF2-40B4-BE49-F238E27FC236}">
                <a16:creationId xmlns:a16="http://schemas.microsoft.com/office/drawing/2014/main" id="{1C0D99F6-C706-6B17-E817-AA85A0F87D73}"/>
              </a:ext>
            </a:extLst>
          </p:cNvPr>
          <p:cNvSpPr txBox="1"/>
          <p:nvPr/>
        </p:nvSpPr>
        <p:spPr>
          <a:xfrm>
            <a:off x="163193" y="1606050"/>
            <a:ext cx="3114806" cy="4317336"/>
          </a:xfrm>
          <a:prstGeom prst="rect">
            <a:avLst/>
          </a:prstGeom>
          <a:noFill/>
        </p:spPr>
        <p:txBody>
          <a:bodyPr wrap="square" lIns="91440" tIns="45720" rIns="91440" bIns="45720" anchor="t">
            <a:spAutoFit/>
          </a:bodyPr>
          <a:lstStyle/>
          <a:p>
            <a:pPr marL="342900" indent="-342900">
              <a:lnSpc>
                <a:spcPct val="150000"/>
              </a:lnSpc>
              <a:buFont typeface="Arial"/>
              <a:buChar char="•"/>
            </a:pPr>
            <a:r>
              <a:rPr lang="en-US" sz="1800" b="1" dirty="0">
                <a:solidFill>
                  <a:srgbClr val="11078F"/>
                </a:solidFill>
                <a:latin typeface="Arial"/>
                <a:ea typeface="MS PGothic"/>
                <a:cs typeface="Arial"/>
              </a:rPr>
              <a:t>BN </a:t>
            </a:r>
            <a:r>
              <a:rPr lang="en-US" sz="1800" b="1" dirty="0" err="1">
                <a:solidFill>
                  <a:srgbClr val="11078F"/>
                </a:solidFill>
                <a:latin typeface="Arial"/>
                <a:ea typeface="MS PGothic"/>
                <a:cs typeface="Arial"/>
              </a:rPr>
              <a:t>có</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viêm</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túi</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mật</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cấp</a:t>
            </a:r>
            <a:r>
              <a:rPr lang="en-US" sz="1800" b="1" dirty="0">
                <a:solidFill>
                  <a:srgbClr val="11078F"/>
                </a:solidFill>
                <a:latin typeface="Arial"/>
                <a:ea typeface="MS PGothic"/>
                <a:cs typeface="Arial"/>
              </a:rPr>
              <a:t> grad 2 </a:t>
            </a:r>
            <a:r>
              <a:rPr lang="en-US" sz="1800" b="1" dirty="0" err="1">
                <a:solidFill>
                  <a:srgbClr val="11078F"/>
                </a:solidFill>
                <a:latin typeface="Arial"/>
                <a:ea typeface="MS PGothic"/>
                <a:cs typeface="Arial"/>
              </a:rPr>
              <a:t>theo</a:t>
            </a:r>
            <a:r>
              <a:rPr lang="en-US" sz="1800" b="1" dirty="0">
                <a:solidFill>
                  <a:srgbClr val="11078F"/>
                </a:solidFill>
                <a:latin typeface="Arial"/>
                <a:ea typeface="MS PGothic"/>
                <a:cs typeface="Arial"/>
              </a:rPr>
              <a:t> TOKYO GUIDELINES 2018 do </a:t>
            </a:r>
            <a:r>
              <a:rPr lang="en-US" sz="1800" b="1" dirty="0" err="1">
                <a:solidFill>
                  <a:srgbClr val="11078F"/>
                </a:solidFill>
                <a:latin typeface="Arial"/>
                <a:ea typeface="MS PGothic"/>
                <a:cs typeface="Arial"/>
              </a:rPr>
              <a:t>sỏi</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túi</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mật</a:t>
            </a:r>
            <a:r>
              <a:rPr lang="en-US" sz="1800" b="1" dirty="0">
                <a:solidFill>
                  <a:srgbClr val="11078F"/>
                </a:solidFill>
                <a:latin typeface="Arial"/>
                <a:ea typeface="MS PGothic"/>
                <a:cs typeface="Arial"/>
              </a:rPr>
              <a:t>, ASA 2 </a:t>
            </a:r>
            <a:r>
              <a:rPr lang="en-US" sz="1800" b="1" dirty="0" err="1">
                <a:solidFill>
                  <a:srgbClr val="11078F"/>
                </a:solidFill>
                <a:latin typeface="Arial"/>
                <a:ea typeface="MS PGothic"/>
                <a:cs typeface="Arial"/>
              </a:rPr>
              <a:t>điểm</a:t>
            </a:r>
            <a:r>
              <a:rPr lang="en-US" sz="1800" b="1" dirty="0">
                <a:solidFill>
                  <a:srgbClr val="11078F"/>
                </a:solidFill>
                <a:latin typeface="Arial"/>
                <a:ea typeface="MS PGothic"/>
                <a:cs typeface="Arial"/>
              </a:rPr>
              <a:t>, CCI 3 </a:t>
            </a:r>
            <a:r>
              <a:rPr lang="en-US" sz="1800" b="1" dirty="0" err="1">
                <a:solidFill>
                  <a:srgbClr val="11078F"/>
                </a:solidFill>
                <a:latin typeface="Arial"/>
                <a:ea typeface="MS PGothic"/>
                <a:cs typeface="Arial"/>
              </a:rPr>
              <a:t>điểm</a:t>
            </a:r>
            <a:r>
              <a:rPr lang="en-US" sz="1800" b="1" dirty="0">
                <a:solidFill>
                  <a:srgbClr val="11078F"/>
                </a:solidFill>
                <a:latin typeface="Arial"/>
                <a:ea typeface="MS PGothic"/>
                <a:cs typeface="Arial"/>
              </a:rPr>
              <a:t> (70 </a:t>
            </a:r>
            <a:r>
              <a:rPr lang="en-US" sz="1800" b="1" dirty="0" err="1">
                <a:solidFill>
                  <a:srgbClr val="11078F"/>
                </a:solidFill>
                <a:latin typeface="Arial"/>
                <a:ea typeface="MS PGothic"/>
                <a:cs typeface="Arial"/>
              </a:rPr>
              <a:t>tuổi</a:t>
            </a:r>
            <a:r>
              <a:rPr lang="en-US" sz="1800" b="1" dirty="0">
                <a:solidFill>
                  <a:srgbClr val="11078F"/>
                </a:solidFill>
                <a:latin typeface="Arial"/>
                <a:ea typeface="MS PGothic"/>
                <a:cs typeface="Arial"/>
              </a:rPr>
              <a:t>)</a:t>
            </a:r>
          </a:p>
          <a:p>
            <a:pPr>
              <a:lnSpc>
                <a:spcPct val="150000"/>
              </a:lnSpc>
            </a:pPr>
            <a:r>
              <a:rPr lang="en-US" sz="1800" b="1" dirty="0">
                <a:solidFill>
                  <a:srgbClr val="11078F"/>
                </a:solidFill>
                <a:latin typeface="Arial"/>
                <a:ea typeface="MS PGothic"/>
                <a:cs typeface="Arial"/>
              </a:rPr>
              <a:t>=&gt; </a:t>
            </a:r>
            <a:r>
              <a:rPr lang="en-US" sz="1800" b="1" dirty="0" err="1">
                <a:solidFill>
                  <a:srgbClr val="11078F"/>
                </a:solidFill>
                <a:latin typeface="Arial"/>
                <a:ea typeface="MS PGothic"/>
                <a:cs typeface="Arial"/>
              </a:rPr>
              <a:t>Điều</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trị</a:t>
            </a:r>
            <a:r>
              <a:rPr lang="en-US" sz="1800" b="1" dirty="0">
                <a:solidFill>
                  <a:srgbClr val="11078F"/>
                </a:solidFill>
                <a:latin typeface="Arial"/>
                <a:ea typeface="MS PGothic"/>
                <a:cs typeface="Arial"/>
              </a:rPr>
              <a:t>: </a:t>
            </a:r>
          </a:p>
          <a:p>
            <a:pPr marL="342900" indent="-342900">
              <a:lnSpc>
                <a:spcPct val="150000"/>
              </a:lnSpc>
              <a:buFont typeface="Arial"/>
              <a:buChar char="•"/>
            </a:pPr>
            <a:r>
              <a:rPr lang="en-US" sz="1800" b="1" dirty="0" err="1">
                <a:solidFill>
                  <a:srgbClr val="11078F"/>
                </a:solidFill>
                <a:latin typeface="Arial"/>
                <a:ea typeface="MS PGothic"/>
                <a:cs typeface="Arial"/>
              </a:rPr>
              <a:t>Nội</a:t>
            </a:r>
            <a:r>
              <a:rPr lang="en-US" sz="1800" b="1" dirty="0">
                <a:solidFill>
                  <a:srgbClr val="11078F"/>
                </a:solidFill>
                <a:latin typeface="Arial"/>
                <a:ea typeface="MS PGothic"/>
                <a:cs typeface="Arial"/>
              </a:rPr>
              <a:t> soi </a:t>
            </a:r>
            <a:r>
              <a:rPr lang="en-US" sz="1800" b="1" dirty="0" err="1">
                <a:solidFill>
                  <a:srgbClr val="11078F"/>
                </a:solidFill>
                <a:latin typeface="Arial"/>
                <a:ea typeface="MS PGothic"/>
                <a:cs typeface="Arial"/>
              </a:rPr>
              <a:t>cắt</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túi</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mật</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sớm</a:t>
            </a:r>
            <a:endParaRPr lang="en-US" sz="1800" b="1" dirty="0">
              <a:solidFill>
                <a:srgbClr val="11078F"/>
              </a:solidFill>
              <a:latin typeface="Arial" panose="020B0604020202020204" pitchFamily="34" charset="0"/>
              <a:cs typeface="Arial" panose="020B0604020202020204" pitchFamily="34" charset="0"/>
            </a:endParaRPr>
          </a:p>
          <a:p>
            <a:pPr marL="342900" indent="-342900">
              <a:lnSpc>
                <a:spcPct val="150000"/>
              </a:lnSpc>
              <a:buFont typeface="Arial"/>
              <a:buChar char="•"/>
            </a:pPr>
            <a:r>
              <a:rPr lang="en-US" sz="1800" b="1" dirty="0" err="1">
                <a:solidFill>
                  <a:srgbClr val="11078F"/>
                </a:solidFill>
                <a:latin typeface="Arial"/>
                <a:ea typeface="MS PGothic"/>
                <a:cs typeface="Arial"/>
              </a:rPr>
              <a:t>Kháng</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sinh</a:t>
            </a:r>
            <a:r>
              <a:rPr lang="en-US" sz="1800" b="1" dirty="0">
                <a:solidFill>
                  <a:srgbClr val="11078F"/>
                </a:solidFill>
                <a:latin typeface="Arial"/>
                <a:ea typeface="MS PGothic"/>
                <a:cs typeface="Arial"/>
              </a:rPr>
              <a:t>:</a:t>
            </a:r>
            <a:endParaRPr lang="en-US" sz="1800" b="1" dirty="0">
              <a:solidFill>
                <a:srgbClr val="11078F"/>
              </a:solidFill>
              <a:latin typeface="Arial" panose="020B0604020202020204" pitchFamily="34" charset="0"/>
              <a:cs typeface="Arial" panose="020B0604020202020204" pitchFamily="34" charset="0"/>
            </a:endParaRPr>
          </a:p>
          <a:p>
            <a:pPr lvl="1">
              <a:lnSpc>
                <a:spcPct val="150000"/>
              </a:lnSpc>
            </a:pPr>
            <a:r>
              <a:rPr lang="en-US" sz="1800" b="1" dirty="0" err="1">
                <a:solidFill>
                  <a:srgbClr val="11078F"/>
                </a:solidFill>
                <a:latin typeface="Arial"/>
                <a:ea typeface="MS PGothic"/>
                <a:cs typeface="Arial"/>
              </a:rPr>
              <a:t>Bacsulfo</a:t>
            </a:r>
            <a:r>
              <a:rPr lang="en-US" sz="1800" b="1" dirty="0">
                <a:solidFill>
                  <a:srgbClr val="11078F"/>
                </a:solidFill>
                <a:latin typeface="Arial"/>
                <a:ea typeface="MS PGothic"/>
                <a:cs typeface="Arial"/>
              </a:rPr>
              <a:t> TTM </a:t>
            </a:r>
            <a:r>
              <a:rPr lang="en-US" sz="1800" b="1" dirty="0" err="1">
                <a:solidFill>
                  <a:srgbClr val="11078F"/>
                </a:solidFill>
                <a:latin typeface="Arial"/>
                <a:ea typeface="MS PGothic"/>
                <a:cs typeface="Arial"/>
              </a:rPr>
              <a:t>mỗi</a:t>
            </a:r>
            <a:r>
              <a:rPr lang="en-US" sz="1800" b="1" dirty="0">
                <a:solidFill>
                  <a:srgbClr val="11078F"/>
                </a:solidFill>
                <a:latin typeface="Arial"/>
                <a:ea typeface="MS PGothic"/>
                <a:cs typeface="Arial"/>
              </a:rPr>
              <a:t> 12h</a:t>
            </a:r>
            <a:endParaRPr lang="en-US" sz="1800" b="1" dirty="0">
              <a:solidFill>
                <a:srgbClr val="11078F"/>
              </a:solidFill>
              <a:latin typeface="Arial" panose="020B0604020202020204" pitchFamily="34" charset="0"/>
              <a:cs typeface="Arial" panose="020B0604020202020204" pitchFamily="34" charset="0"/>
            </a:endParaRPr>
          </a:p>
          <a:p>
            <a:pPr marL="342900" indent="-342900">
              <a:lnSpc>
                <a:spcPct val="150000"/>
              </a:lnSpc>
              <a:buFont typeface="Arial"/>
              <a:buChar char="•"/>
            </a:pPr>
            <a:endParaRPr lang="en-US" sz="2400" b="1" dirty="0">
              <a:solidFill>
                <a:srgbClr val="11078F"/>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4385ABD2-7A7D-B666-874F-E2591DDB9CE0}"/>
              </a:ext>
            </a:extLst>
          </p:cNvPr>
          <p:cNvPicPr>
            <a:picLocks noChangeAspect="1"/>
          </p:cNvPicPr>
          <p:nvPr/>
        </p:nvPicPr>
        <p:blipFill>
          <a:blip r:embed="rId2"/>
          <a:stretch>
            <a:fillRect/>
          </a:stretch>
        </p:blipFill>
        <p:spPr>
          <a:xfrm>
            <a:off x="3465576" y="1338891"/>
            <a:ext cx="5678424" cy="4670028"/>
          </a:xfrm>
          <a:prstGeom prst="rect">
            <a:avLst/>
          </a:prstGeom>
        </p:spPr>
      </p:pic>
    </p:spTree>
    <p:extLst>
      <p:ext uri="{BB962C8B-B14F-4D97-AF65-F5344CB8AC3E}">
        <p14:creationId xmlns:p14="http://schemas.microsoft.com/office/powerpoint/2010/main" val="3620973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XIII. ĐIỀU TRỊ</a:t>
            </a:r>
            <a:endParaRPr lang="vi-VN" altLang="vi-VN" sz="3200"/>
          </a:p>
        </p:txBody>
      </p:sp>
      <p:pic>
        <p:nvPicPr>
          <p:cNvPr id="4" name="Picture 3">
            <a:extLst>
              <a:ext uri="{FF2B5EF4-FFF2-40B4-BE49-F238E27FC236}">
                <a16:creationId xmlns:a16="http://schemas.microsoft.com/office/drawing/2014/main" id="{8605B36F-6B52-8DB5-5014-6E98373818FF}"/>
              </a:ext>
            </a:extLst>
          </p:cNvPr>
          <p:cNvPicPr>
            <a:picLocks noChangeAspect="1"/>
          </p:cNvPicPr>
          <p:nvPr/>
        </p:nvPicPr>
        <p:blipFill>
          <a:blip r:embed="rId2"/>
          <a:stretch>
            <a:fillRect/>
          </a:stretch>
        </p:blipFill>
        <p:spPr>
          <a:xfrm>
            <a:off x="2645664" y="1405214"/>
            <a:ext cx="5995416" cy="5120308"/>
          </a:xfrm>
          <a:prstGeom prst="rect">
            <a:avLst/>
          </a:prstGeom>
        </p:spPr>
      </p:pic>
      <p:sp>
        <p:nvSpPr>
          <p:cNvPr id="5" name="Rectangle 4">
            <a:extLst>
              <a:ext uri="{FF2B5EF4-FFF2-40B4-BE49-F238E27FC236}">
                <a16:creationId xmlns:a16="http://schemas.microsoft.com/office/drawing/2014/main" id="{26ACA9CF-D963-4400-C5D3-98062B10C393}"/>
              </a:ext>
            </a:extLst>
          </p:cNvPr>
          <p:cNvSpPr/>
          <p:nvPr/>
        </p:nvSpPr>
        <p:spPr bwMode="auto">
          <a:xfrm>
            <a:off x="3539361" y="4508320"/>
            <a:ext cx="1422783" cy="1950145"/>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endParaRPr>
          </a:p>
        </p:txBody>
      </p:sp>
      <p:sp>
        <p:nvSpPr>
          <p:cNvPr id="6" name="TextBox 5">
            <a:extLst>
              <a:ext uri="{FF2B5EF4-FFF2-40B4-BE49-F238E27FC236}">
                <a16:creationId xmlns:a16="http://schemas.microsoft.com/office/drawing/2014/main" id="{E2B75A58-B42E-D943-6B44-BFB81C65C682}"/>
              </a:ext>
            </a:extLst>
          </p:cNvPr>
          <p:cNvSpPr txBox="1"/>
          <p:nvPr/>
        </p:nvSpPr>
        <p:spPr>
          <a:xfrm>
            <a:off x="175385" y="2032770"/>
            <a:ext cx="2238631" cy="2655342"/>
          </a:xfrm>
          <a:prstGeom prst="rect">
            <a:avLst/>
          </a:prstGeom>
          <a:noFill/>
        </p:spPr>
        <p:txBody>
          <a:bodyPr wrap="square" lIns="91440" tIns="45720" rIns="91440" bIns="45720" anchor="t">
            <a:spAutoFit/>
          </a:bodyPr>
          <a:lstStyle/>
          <a:p>
            <a:pPr marL="342900" indent="-342900">
              <a:lnSpc>
                <a:spcPct val="150000"/>
              </a:lnSpc>
              <a:buFont typeface="Arial"/>
              <a:buChar char="•"/>
            </a:pPr>
            <a:r>
              <a:rPr lang="en-US" sz="1800" b="1" dirty="0" err="1">
                <a:solidFill>
                  <a:srgbClr val="11078F"/>
                </a:solidFill>
                <a:latin typeface="Arial"/>
                <a:ea typeface="MS PGothic"/>
                <a:cs typeface="Arial"/>
              </a:rPr>
              <a:t>Thời</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gian</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sử</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dụng</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kháng</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sinh</a:t>
            </a:r>
            <a:r>
              <a:rPr lang="en-US" sz="1800" b="1" dirty="0">
                <a:solidFill>
                  <a:srgbClr val="11078F"/>
                </a:solidFill>
                <a:latin typeface="Arial"/>
                <a:ea typeface="MS PGothic"/>
                <a:cs typeface="Arial"/>
              </a:rPr>
              <a:t>: 4-7 </a:t>
            </a:r>
            <a:r>
              <a:rPr lang="en-US" sz="1800" b="1" dirty="0" err="1">
                <a:solidFill>
                  <a:srgbClr val="11078F"/>
                </a:solidFill>
                <a:latin typeface="Arial"/>
                <a:ea typeface="MS PGothic"/>
                <a:cs typeface="Arial"/>
              </a:rPr>
              <a:t>ngày</a:t>
            </a:r>
            <a:r>
              <a:rPr lang="en-US" sz="1800" b="1" dirty="0">
                <a:solidFill>
                  <a:srgbClr val="11078F"/>
                </a:solidFill>
                <a:latin typeface="Arial"/>
                <a:ea typeface="MS PGothic"/>
                <a:cs typeface="Arial"/>
              </a:rPr>
              <a:t> do </a:t>
            </a:r>
            <a:r>
              <a:rPr lang="en-US" sz="1800" b="1" dirty="0" err="1">
                <a:solidFill>
                  <a:srgbClr val="11078F"/>
                </a:solidFill>
                <a:latin typeface="Arial"/>
                <a:ea typeface="MS PGothic"/>
                <a:cs typeface="Arial"/>
              </a:rPr>
              <a:t>túi</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mật</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có</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hoại</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tử</a:t>
            </a:r>
            <a:endParaRPr lang="en-US" sz="1800" b="1" dirty="0">
              <a:solidFill>
                <a:srgbClr val="11078F"/>
              </a:solidFill>
              <a:latin typeface="Arial" panose="020B0604020202020204" pitchFamily="34" charset="0"/>
              <a:cs typeface="Arial" panose="020B0604020202020204" pitchFamily="34" charset="0"/>
            </a:endParaRPr>
          </a:p>
          <a:p>
            <a:pPr marL="342900" indent="-342900">
              <a:lnSpc>
                <a:spcPct val="150000"/>
              </a:lnSpc>
              <a:buFont typeface="Arial"/>
              <a:buChar char="•"/>
            </a:pPr>
            <a:endParaRPr lang="en-US" sz="2400" b="1" dirty="0">
              <a:solidFill>
                <a:srgbClr val="11078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787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XIV. PHẪU THUẬT</a:t>
            </a:r>
            <a:endParaRPr lang="vi-VN" altLang="vi-VN" sz="3200"/>
          </a:p>
        </p:txBody>
      </p:sp>
      <p:sp>
        <p:nvSpPr>
          <p:cNvPr id="3" name="TextBox 2">
            <a:extLst>
              <a:ext uri="{FF2B5EF4-FFF2-40B4-BE49-F238E27FC236}">
                <a16:creationId xmlns:a16="http://schemas.microsoft.com/office/drawing/2014/main" id="{1C0D99F6-C706-6B17-E817-AA85A0F87D73}"/>
              </a:ext>
            </a:extLst>
          </p:cNvPr>
          <p:cNvSpPr txBox="1"/>
          <p:nvPr/>
        </p:nvSpPr>
        <p:spPr>
          <a:xfrm>
            <a:off x="175385" y="2032770"/>
            <a:ext cx="3114806" cy="993349"/>
          </a:xfrm>
          <a:prstGeom prst="rect">
            <a:avLst/>
          </a:prstGeom>
          <a:noFill/>
        </p:spPr>
        <p:txBody>
          <a:bodyPr wrap="square" lIns="91440" tIns="45720" rIns="91440" bIns="45720" anchor="t">
            <a:spAutoFit/>
          </a:bodyPr>
          <a:lstStyle/>
          <a:p>
            <a:pPr marL="342900" indent="-342900">
              <a:lnSpc>
                <a:spcPct val="150000"/>
              </a:lnSpc>
              <a:buFont typeface="Arial"/>
              <a:buChar char="•"/>
            </a:pPr>
            <a:endParaRPr lang="en-US" sz="1800" b="1">
              <a:solidFill>
                <a:srgbClr val="11078F"/>
              </a:solidFill>
              <a:latin typeface="Arial" panose="020B0604020202020204" pitchFamily="34" charset="0"/>
              <a:cs typeface="Arial" panose="020B0604020202020204" pitchFamily="34" charset="0"/>
            </a:endParaRPr>
          </a:p>
          <a:p>
            <a:pPr marL="342900" indent="-342900">
              <a:lnSpc>
                <a:spcPct val="150000"/>
              </a:lnSpc>
              <a:buFont typeface="Arial"/>
              <a:buChar char="•"/>
            </a:pPr>
            <a:endParaRPr lang="en-US" sz="2400" b="1">
              <a:solidFill>
                <a:srgbClr val="11078F"/>
              </a:solidFill>
              <a:latin typeface="Arial" panose="020B0604020202020204" pitchFamily="34" charset="0"/>
              <a:cs typeface="Arial" panose="020B0604020202020204" pitchFamily="34" charset="0"/>
            </a:endParaRPr>
          </a:p>
        </p:txBody>
      </p:sp>
      <p:pic>
        <p:nvPicPr>
          <p:cNvPr id="4" name="Hình ảnh 4">
            <a:extLst>
              <a:ext uri="{FF2B5EF4-FFF2-40B4-BE49-F238E27FC236}">
                <a16:creationId xmlns:a16="http://schemas.microsoft.com/office/drawing/2014/main" id="{69D15AAE-BDEB-598B-4987-240B1C273B0E}"/>
              </a:ext>
            </a:extLst>
          </p:cNvPr>
          <p:cNvPicPr>
            <a:picLocks noChangeAspect="1"/>
          </p:cNvPicPr>
          <p:nvPr/>
        </p:nvPicPr>
        <p:blipFill>
          <a:blip r:embed="rId2"/>
          <a:stretch>
            <a:fillRect/>
          </a:stretch>
        </p:blipFill>
        <p:spPr>
          <a:xfrm>
            <a:off x="3263678" y="1828778"/>
            <a:ext cx="5704937" cy="3706068"/>
          </a:xfrm>
          <a:prstGeom prst="rect">
            <a:avLst/>
          </a:prstGeom>
        </p:spPr>
      </p:pic>
      <p:sp>
        <p:nvSpPr>
          <p:cNvPr id="5" name="TextBox 4">
            <a:extLst>
              <a:ext uri="{FF2B5EF4-FFF2-40B4-BE49-F238E27FC236}">
                <a16:creationId xmlns:a16="http://schemas.microsoft.com/office/drawing/2014/main" id="{C3F1D014-B9AE-1584-D4E3-FCFA86C2F13E}"/>
              </a:ext>
            </a:extLst>
          </p:cNvPr>
          <p:cNvSpPr txBox="1"/>
          <p:nvPr/>
        </p:nvSpPr>
        <p:spPr>
          <a:xfrm>
            <a:off x="175385" y="2032770"/>
            <a:ext cx="3114806" cy="2655342"/>
          </a:xfrm>
          <a:prstGeom prst="rect">
            <a:avLst/>
          </a:prstGeom>
          <a:noFill/>
        </p:spPr>
        <p:txBody>
          <a:bodyPr wrap="square" lIns="91440" tIns="45720" rIns="91440" bIns="45720" anchor="t">
            <a:spAutoFit/>
          </a:bodyPr>
          <a:lstStyle/>
          <a:p>
            <a:pPr marL="342900" indent="-342900">
              <a:lnSpc>
                <a:spcPct val="150000"/>
              </a:lnSpc>
              <a:buFont typeface="Arial"/>
              <a:buChar char="•"/>
            </a:pPr>
            <a:r>
              <a:rPr lang="en-US" sz="1800" b="1" dirty="0" err="1">
                <a:solidFill>
                  <a:srgbClr val="11078F"/>
                </a:solidFill>
                <a:latin typeface="Arial"/>
                <a:ea typeface="MS PGothic"/>
                <a:cs typeface="Arial"/>
              </a:rPr>
              <a:t>Đáy</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túi</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mật</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có</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tình</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trạng</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hoại</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tử</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Phù</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hợp</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với</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hình</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ảnh</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học</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thành</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túi</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mật</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bắt</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thuốc</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không</a:t>
            </a:r>
            <a:r>
              <a:rPr lang="en-US" sz="1800" b="1" dirty="0">
                <a:solidFill>
                  <a:srgbClr val="11078F"/>
                </a:solidFill>
                <a:latin typeface="Arial"/>
                <a:ea typeface="MS PGothic"/>
                <a:cs typeface="Arial"/>
              </a:rPr>
              <a:t> </a:t>
            </a:r>
            <a:r>
              <a:rPr lang="en-US" sz="1800" b="1" dirty="0" err="1">
                <a:solidFill>
                  <a:srgbClr val="11078F"/>
                </a:solidFill>
                <a:latin typeface="Arial"/>
                <a:ea typeface="MS PGothic"/>
                <a:cs typeface="Arial"/>
              </a:rPr>
              <a:t>đều</a:t>
            </a:r>
            <a:r>
              <a:rPr lang="en-US" sz="1800" b="1" dirty="0">
                <a:solidFill>
                  <a:srgbClr val="11078F"/>
                </a:solidFill>
                <a:latin typeface="Arial"/>
                <a:ea typeface="MS PGothic"/>
                <a:cs typeface="Arial"/>
              </a:rPr>
              <a:t>.</a:t>
            </a:r>
            <a:endParaRPr lang="en-US" sz="1800" b="1" dirty="0">
              <a:solidFill>
                <a:srgbClr val="11078F"/>
              </a:solidFill>
              <a:latin typeface="Arial" panose="020B0604020202020204" pitchFamily="34" charset="0"/>
              <a:cs typeface="Arial" panose="020B0604020202020204" pitchFamily="34" charset="0"/>
            </a:endParaRPr>
          </a:p>
          <a:p>
            <a:pPr marL="342900" indent="-342900">
              <a:lnSpc>
                <a:spcPct val="150000"/>
              </a:lnSpc>
              <a:buFont typeface="Arial"/>
              <a:buChar char="•"/>
            </a:pPr>
            <a:endParaRPr lang="en-US" sz="2400" b="1" dirty="0">
              <a:solidFill>
                <a:srgbClr val="11078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5782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XIV. PHẪU THUẬT</a:t>
            </a:r>
            <a:endParaRPr lang="vi-VN" altLang="vi-VN" sz="3200"/>
          </a:p>
        </p:txBody>
      </p:sp>
      <p:sp>
        <p:nvSpPr>
          <p:cNvPr id="3" name="TextBox 2">
            <a:extLst>
              <a:ext uri="{FF2B5EF4-FFF2-40B4-BE49-F238E27FC236}">
                <a16:creationId xmlns:a16="http://schemas.microsoft.com/office/drawing/2014/main" id="{1C0D99F6-C706-6B17-E817-AA85A0F87D73}"/>
              </a:ext>
            </a:extLst>
          </p:cNvPr>
          <p:cNvSpPr txBox="1"/>
          <p:nvPr/>
        </p:nvSpPr>
        <p:spPr>
          <a:xfrm>
            <a:off x="175385" y="2032770"/>
            <a:ext cx="3114806" cy="993349"/>
          </a:xfrm>
          <a:prstGeom prst="rect">
            <a:avLst/>
          </a:prstGeom>
          <a:noFill/>
        </p:spPr>
        <p:txBody>
          <a:bodyPr wrap="square" lIns="91440" tIns="45720" rIns="91440" bIns="45720" anchor="t">
            <a:spAutoFit/>
          </a:bodyPr>
          <a:lstStyle/>
          <a:p>
            <a:pPr marL="342900" indent="-342900">
              <a:lnSpc>
                <a:spcPct val="150000"/>
              </a:lnSpc>
              <a:buFont typeface="Arial"/>
              <a:buChar char="•"/>
            </a:pPr>
            <a:endParaRPr lang="en-US" sz="1800" b="1">
              <a:solidFill>
                <a:srgbClr val="11078F"/>
              </a:solidFill>
              <a:latin typeface="Arial" panose="020B0604020202020204" pitchFamily="34" charset="0"/>
              <a:cs typeface="Arial" panose="020B0604020202020204" pitchFamily="34" charset="0"/>
            </a:endParaRPr>
          </a:p>
          <a:p>
            <a:pPr marL="342900" indent="-342900">
              <a:lnSpc>
                <a:spcPct val="150000"/>
              </a:lnSpc>
              <a:buFont typeface="Arial"/>
              <a:buChar char="•"/>
            </a:pPr>
            <a:endParaRPr lang="en-US" sz="2400" b="1">
              <a:solidFill>
                <a:srgbClr val="11078F"/>
              </a:solidFill>
              <a:latin typeface="Arial" panose="020B0604020202020204" pitchFamily="34" charset="0"/>
              <a:cs typeface="Arial" panose="020B0604020202020204" pitchFamily="34" charset="0"/>
            </a:endParaRPr>
          </a:p>
        </p:txBody>
      </p:sp>
      <p:pic>
        <p:nvPicPr>
          <p:cNvPr id="2" name="Hình ảnh 4" descr="Ảnh có chứa trong nhà, sô cô la&#10;&#10;Mô tả được tự động tạo">
            <a:extLst>
              <a:ext uri="{FF2B5EF4-FFF2-40B4-BE49-F238E27FC236}">
                <a16:creationId xmlns:a16="http://schemas.microsoft.com/office/drawing/2014/main" id="{2787AE4F-D762-6B8E-4BAD-A9FDF6793AF6}"/>
              </a:ext>
            </a:extLst>
          </p:cNvPr>
          <p:cNvPicPr>
            <a:picLocks noChangeAspect="1"/>
          </p:cNvPicPr>
          <p:nvPr/>
        </p:nvPicPr>
        <p:blipFill>
          <a:blip r:embed="rId2"/>
          <a:stretch>
            <a:fillRect/>
          </a:stretch>
        </p:blipFill>
        <p:spPr>
          <a:xfrm rot="-5400000">
            <a:off x="2051939" y="2132823"/>
            <a:ext cx="5273615" cy="3345496"/>
          </a:xfrm>
          <a:prstGeom prst="rect">
            <a:avLst/>
          </a:prstGeom>
        </p:spPr>
      </p:pic>
    </p:spTree>
    <p:extLst>
      <p:ext uri="{BB962C8B-B14F-4D97-AF65-F5344CB8AC3E}">
        <p14:creationId xmlns:p14="http://schemas.microsoft.com/office/powerpoint/2010/main" val="3662481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988" name="Picture 4">
            <a:extLst>
              <a:ext uri="{FF2B5EF4-FFF2-40B4-BE49-F238E27FC236}">
                <a16:creationId xmlns:a16="http://schemas.microsoft.com/office/drawing/2014/main" id="{CC1EBB85-B163-2519-CF83-52796F611E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1200"/>
            <a:ext cx="9144000" cy="49466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D6AC3C-39ED-0A02-13B0-15C1AE4AC9AC}"/>
              </a:ext>
            </a:extLst>
          </p:cNvPr>
          <p:cNvSpPr/>
          <p:nvPr/>
        </p:nvSpPr>
        <p:spPr bwMode="auto">
          <a:xfrm>
            <a:off x="-76200" y="381000"/>
            <a:ext cx="9296400" cy="1600200"/>
          </a:xfrm>
          <a:prstGeom prst="rect">
            <a:avLst/>
          </a:prstGeom>
          <a:ln>
            <a:solidFill>
              <a:schemeClr val="bg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vi-VN" sz="900" b="0" i="0" u="none" strike="noStrike" cap="none" normalizeH="0" baseline="0">
              <a:ln>
                <a:noFill/>
              </a:ln>
              <a:solidFill>
                <a:schemeClr val="tx1"/>
              </a:solidFill>
              <a:effectLst/>
              <a:latin typeface="Times New Roman" pitchFamily="18" charset="0"/>
            </a:endParaRPr>
          </a:p>
        </p:txBody>
      </p:sp>
      <p:sp>
        <p:nvSpPr>
          <p:cNvPr id="6" name="TextBox 5">
            <a:extLst>
              <a:ext uri="{FF2B5EF4-FFF2-40B4-BE49-F238E27FC236}">
                <a16:creationId xmlns:a16="http://schemas.microsoft.com/office/drawing/2014/main" id="{7FA574E5-DFDA-465B-634B-33AC77B21BF1}"/>
              </a:ext>
            </a:extLst>
          </p:cNvPr>
          <p:cNvSpPr txBox="1"/>
          <p:nvPr/>
        </p:nvSpPr>
        <p:spPr>
          <a:xfrm>
            <a:off x="152400" y="990600"/>
            <a:ext cx="9144000" cy="707886"/>
          </a:xfrm>
          <a:prstGeom prst="rect">
            <a:avLst/>
          </a:prstGeom>
          <a:noFill/>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000" b="0" i="1" u="none" strike="noStrike" cap="none" normalizeH="0" baseline="0">
                <a:ln>
                  <a:noFill/>
                </a:ln>
                <a:solidFill>
                  <a:srgbClr val="11078F"/>
                </a:solidFill>
                <a:effectLst>
                  <a:outerShdw blurRad="38100" dist="38100" dir="2700000" algn="tl">
                    <a:srgbClr val="000000">
                      <a:alpha val="43137"/>
                    </a:srgbClr>
                  </a:outerShdw>
                </a:effectLst>
                <a:cs typeface="Calibri" panose="020F0502020204030204" pitchFamily="34" charset="0"/>
              </a:rPr>
              <a:t>Cảm ơn Thầy và các bạn đã lắng nghe!</a:t>
            </a:r>
            <a:endParaRPr kumimoji="0" lang="vi-VN" sz="4000" b="0" i="1" u="none" strike="noStrike" cap="none" normalizeH="0" baseline="0">
              <a:ln>
                <a:noFill/>
              </a:ln>
              <a:solidFill>
                <a:srgbClr val="11078F"/>
              </a:solidFill>
              <a:effectLst>
                <a:outerShdw blurRad="38100" dist="38100" dir="2700000" algn="tl">
                  <a:srgbClr val="000000">
                    <a:alpha val="43137"/>
                  </a:srgbClr>
                </a:outerShdw>
              </a:effectLst>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II. LÍ DO NHẬP VIỆN:</a:t>
            </a:r>
            <a:endParaRPr lang="vi-VN" altLang="vi-VN" sz="3200"/>
          </a:p>
        </p:txBody>
      </p:sp>
      <p:sp>
        <p:nvSpPr>
          <p:cNvPr id="6" name="Rectangle 5">
            <a:extLst>
              <a:ext uri="{FF2B5EF4-FFF2-40B4-BE49-F238E27FC236}">
                <a16:creationId xmlns:a16="http://schemas.microsoft.com/office/drawing/2014/main" id="{96160289-B7CC-9984-40CF-91DDF2813878}"/>
              </a:ext>
            </a:extLst>
          </p:cNvPr>
          <p:cNvSpPr/>
          <p:nvPr/>
        </p:nvSpPr>
        <p:spPr>
          <a:xfrm>
            <a:off x="533400" y="1461427"/>
            <a:ext cx="8001000" cy="671851"/>
          </a:xfrm>
          <a:prstGeom prst="rect">
            <a:avLst/>
          </a:prstGeom>
        </p:spPr>
        <p:txBody>
          <a:bodyPr wrap="square" lIns="91440" tIns="45720" rIns="91440" bIns="45720" anchor="t">
            <a:spAutoFit/>
          </a:bodyPr>
          <a:lstStyle/>
          <a:p>
            <a:pPr algn="ctr">
              <a:lnSpc>
                <a:spcPct val="150000"/>
              </a:lnSpc>
            </a:pPr>
            <a:r>
              <a:rPr lang="en-US" b="1" dirty="0" err="1" smtClean="0">
                <a:solidFill>
                  <a:srgbClr val="11078F"/>
                </a:solidFill>
                <a:latin typeface="+mj-lt"/>
                <a:ea typeface="MS PGothic"/>
              </a:rPr>
              <a:t>Đau</a:t>
            </a:r>
            <a:r>
              <a:rPr lang="en-US" b="1" dirty="0" smtClean="0">
                <a:solidFill>
                  <a:srgbClr val="11078F"/>
                </a:solidFill>
                <a:latin typeface="+mj-lt"/>
                <a:ea typeface="MS PGothic"/>
              </a:rPr>
              <a:t> </a:t>
            </a:r>
            <a:r>
              <a:rPr lang="en-US" b="1" dirty="0" err="1" smtClean="0">
                <a:solidFill>
                  <a:srgbClr val="11078F"/>
                </a:solidFill>
                <a:latin typeface="+mj-lt"/>
                <a:ea typeface="MS PGothic"/>
              </a:rPr>
              <a:t>bụng</a:t>
            </a:r>
            <a:r>
              <a:rPr lang="en-US" b="1" dirty="0" smtClean="0">
                <a:solidFill>
                  <a:srgbClr val="11078F"/>
                </a:solidFill>
                <a:latin typeface="+mj-lt"/>
                <a:ea typeface="MS PGothic"/>
              </a:rPr>
              <a:t> ¼ </a:t>
            </a:r>
            <a:r>
              <a:rPr lang="en-US" b="1" dirty="0" err="1" smtClean="0">
                <a:solidFill>
                  <a:srgbClr val="11078F"/>
                </a:solidFill>
                <a:latin typeface="+mj-lt"/>
                <a:ea typeface="MS PGothic"/>
              </a:rPr>
              <a:t>trên</a:t>
            </a:r>
            <a:r>
              <a:rPr lang="en-US" b="1" dirty="0" smtClean="0">
                <a:solidFill>
                  <a:srgbClr val="11078F"/>
                </a:solidFill>
                <a:latin typeface="+mj-lt"/>
                <a:ea typeface="MS PGothic"/>
              </a:rPr>
              <a:t> P</a:t>
            </a:r>
            <a:endParaRPr lang="vi-VN" dirty="0">
              <a:solidFill>
                <a:srgbClr val="11078F"/>
              </a:solidFill>
              <a:latin typeface="+mj-lt"/>
            </a:endParaRPr>
          </a:p>
        </p:txBody>
      </p:sp>
    </p:spTree>
    <p:extLst>
      <p:ext uri="{BB962C8B-B14F-4D97-AF65-F5344CB8AC3E}">
        <p14:creationId xmlns:p14="http://schemas.microsoft.com/office/powerpoint/2010/main" val="1965669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III. BỆNH SỬ:</a:t>
            </a:r>
            <a:endParaRPr lang="vi-VN" altLang="vi-VN" sz="3200"/>
          </a:p>
        </p:txBody>
      </p:sp>
      <p:sp>
        <p:nvSpPr>
          <p:cNvPr id="6" name="Rectangle 5">
            <a:extLst>
              <a:ext uri="{FF2B5EF4-FFF2-40B4-BE49-F238E27FC236}">
                <a16:creationId xmlns:a16="http://schemas.microsoft.com/office/drawing/2014/main" id="{96160289-B7CC-9984-40CF-91DDF2813878}"/>
              </a:ext>
            </a:extLst>
          </p:cNvPr>
          <p:cNvSpPr/>
          <p:nvPr/>
        </p:nvSpPr>
        <p:spPr>
          <a:xfrm>
            <a:off x="99203" y="920120"/>
            <a:ext cx="9060611" cy="3327578"/>
          </a:xfrm>
          <a:prstGeom prst="rect">
            <a:avLst/>
          </a:prstGeom>
        </p:spPr>
        <p:txBody>
          <a:bodyPr wrap="square" lIns="91440" tIns="45720" rIns="91440" bIns="45720" anchor="t">
            <a:spAutoFit/>
          </a:bodyPr>
          <a:lstStyle/>
          <a:p>
            <a:pPr>
              <a:lnSpc>
                <a:spcPct val="107000"/>
              </a:lnSpc>
              <a:spcAft>
                <a:spcPts val="800"/>
              </a:spcAft>
            </a:pPr>
            <a:r>
              <a:rPr lang="vi-VN" sz="2400" dirty="0">
                <a:solidFill>
                  <a:srgbClr val="11078F"/>
                </a:solidFill>
                <a:latin typeface="Arial"/>
                <a:ea typeface="Tahoma"/>
                <a:cs typeface="Arial"/>
              </a:rPr>
              <a:t>	Bệnh nhân khai cách nhập viện 1 năm được ERCP lấy sỏi ống mật chủ (sỏi từ túi mật) tại BV Hoa Kỳ, được đề nghị cắt túi mật nhưng bệnh nhân từ chối. Nay bệnh nhân đau bụng hạ sườn phải nhiều nghi sỏi túi mật =&gt; Nhập UMC</a:t>
            </a:r>
          </a:p>
          <a:p>
            <a:pPr>
              <a:lnSpc>
                <a:spcPct val="107000"/>
              </a:lnSpc>
              <a:spcAft>
                <a:spcPts val="800"/>
              </a:spcAft>
            </a:pPr>
            <a:r>
              <a:rPr lang="vi-VN" sz="2400" dirty="0">
                <a:solidFill>
                  <a:srgbClr val="11078F"/>
                </a:solidFill>
                <a:latin typeface="Arial"/>
                <a:ea typeface="Tahoma"/>
                <a:cs typeface="Arial"/>
              </a:rPr>
              <a:t>	Trong quá trình bệnh, BN không </a:t>
            </a:r>
            <a:r>
              <a:rPr lang="vi-VN" sz="2400" dirty="0" smtClean="0">
                <a:solidFill>
                  <a:srgbClr val="11078F"/>
                </a:solidFill>
                <a:latin typeface="Arial"/>
                <a:ea typeface="Tahoma"/>
                <a:cs typeface="Arial"/>
              </a:rPr>
              <a:t>ợ</a:t>
            </a:r>
            <a:r>
              <a:rPr lang="en-US" sz="2400" dirty="0" smtClean="0">
                <a:solidFill>
                  <a:srgbClr val="11078F"/>
                </a:solidFill>
                <a:latin typeface="Arial"/>
                <a:ea typeface="Tahoma"/>
                <a:cs typeface="Arial"/>
              </a:rPr>
              <a:t> </a:t>
            </a:r>
            <a:r>
              <a:rPr lang="vi-VN" sz="2400" dirty="0" smtClean="0">
                <a:solidFill>
                  <a:srgbClr val="11078F"/>
                </a:solidFill>
                <a:latin typeface="Arial"/>
                <a:ea typeface="Tahoma"/>
                <a:cs typeface="Arial"/>
              </a:rPr>
              <a:t> </a:t>
            </a:r>
            <a:r>
              <a:rPr lang="vi-VN" sz="2400" dirty="0">
                <a:solidFill>
                  <a:srgbClr val="11078F"/>
                </a:solidFill>
                <a:latin typeface="Arial"/>
                <a:ea typeface="Tahoma"/>
                <a:cs typeface="Arial"/>
              </a:rPr>
              <a:t>chua, không ợ nóng, không ngứa, không sụt cân, không chóng mặt, không ho, không đau ngực, không khó thở, tiểu vàng trong không gắt buốt 1,5L/ngày.</a:t>
            </a:r>
          </a:p>
        </p:txBody>
      </p:sp>
    </p:spTree>
    <p:extLst>
      <p:ext uri="{BB962C8B-B14F-4D97-AF65-F5344CB8AC3E}">
        <p14:creationId xmlns:p14="http://schemas.microsoft.com/office/powerpoint/2010/main" val="9163793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IV. TIỀN CĂN:</a:t>
            </a:r>
            <a:endParaRPr lang="vi-VN" altLang="vi-VN" sz="3200"/>
          </a:p>
        </p:txBody>
      </p:sp>
      <p:sp>
        <p:nvSpPr>
          <p:cNvPr id="6" name="Rectangle 5">
            <a:extLst>
              <a:ext uri="{FF2B5EF4-FFF2-40B4-BE49-F238E27FC236}">
                <a16:creationId xmlns:a16="http://schemas.microsoft.com/office/drawing/2014/main" id="{96160289-B7CC-9984-40CF-91DDF2813878}"/>
              </a:ext>
            </a:extLst>
          </p:cNvPr>
          <p:cNvSpPr/>
          <p:nvPr/>
        </p:nvSpPr>
        <p:spPr>
          <a:xfrm>
            <a:off x="762000" y="1295400"/>
            <a:ext cx="8001000" cy="7848302"/>
          </a:xfrm>
          <a:prstGeom prst="rect">
            <a:avLst/>
          </a:prstGeom>
        </p:spPr>
        <p:txBody>
          <a:bodyPr wrap="square" lIns="91440" tIns="45720" rIns="91440" bIns="45720" anchor="t">
            <a:spAutoFit/>
          </a:bodyPr>
          <a:lstStyle/>
          <a:p>
            <a:pPr marL="457200" indent="-457200">
              <a:buAutoNum type="arabicPeriod"/>
            </a:pPr>
            <a:r>
              <a:rPr lang="en-US" sz="2400" b="1" dirty="0" err="1">
                <a:solidFill>
                  <a:srgbClr val="11078F"/>
                </a:solidFill>
                <a:latin typeface="Arial"/>
                <a:ea typeface="MS PGothic"/>
                <a:cs typeface="Arial"/>
              </a:rPr>
              <a:t>Nội</a:t>
            </a:r>
            <a:r>
              <a:rPr lang="en-US" sz="2400" b="1" dirty="0">
                <a:solidFill>
                  <a:srgbClr val="11078F"/>
                </a:solidFill>
                <a:latin typeface="Arial"/>
                <a:ea typeface="MS PGothic"/>
                <a:cs typeface="Arial"/>
              </a:rPr>
              <a:t> </a:t>
            </a:r>
            <a:r>
              <a:rPr lang="en-US" sz="2400" b="1" dirty="0" err="1" smtClean="0">
                <a:solidFill>
                  <a:srgbClr val="11078F"/>
                </a:solidFill>
                <a:latin typeface="Arial"/>
                <a:ea typeface="MS PGothic"/>
                <a:cs typeface="Arial"/>
              </a:rPr>
              <a:t>khoa</a:t>
            </a:r>
            <a:endParaRPr lang="en-US" sz="2400" b="1" dirty="0" smtClean="0">
              <a:solidFill>
                <a:srgbClr val="11078F"/>
              </a:solidFill>
              <a:latin typeface="Arial"/>
              <a:ea typeface="MS PGothic"/>
              <a:cs typeface="Arial"/>
            </a:endParaRPr>
          </a:p>
          <a:p>
            <a:pPr marL="457200" indent="-457200">
              <a:buAutoNum type="arabicPeriod"/>
            </a:pPr>
            <a:r>
              <a:rPr lang="vi-VN" sz="2400" b="1" dirty="0">
                <a:solidFill>
                  <a:srgbClr val="11078F"/>
                </a:solidFill>
                <a:latin typeface="Arial"/>
                <a:ea typeface="MS PGothic"/>
                <a:cs typeface="Arial"/>
              </a:rPr>
              <a:t>Bệnh nhân khai cách nhập viện 1 năm được ERCP lấy sỏi ống mật chủ (sỏi từ túi mật) tại BV Hoa Kỳ, được đề nghị cắt túi mật nhưng bệnh nhân từ chối. Nay bệnh nhân đau bụng hạ sườn phải nhiều nghi sỏi túi mật =&gt; Nhập UMC</a:t>
            </a:r>
          </a:p>
          <a:p>
            <a:pPr marL="457200" indent="-457200">
              <a:buAutoNum type="arabicPeriod"/>
            </a:pPr>
            <a:endParaRPr lang="en-US" sz="2400" b="1" dirty="0">
              <a:solidFill>
                <a:srgbClr val="11078F"/>
              </a:solidFill>
              <a:latin typeface="Arial"/>
              <a:ea typeface="MS PGothic"/>
              <a:cs typeface="Arial"/>
            </a:endParaRPr>
          </a:p>
          <a:p>
            <a:pPr marL="342900" indent="-342900">
              <a:buChar char="-"/>
            </a:pPr>
            <a:r>
              <a:rPr lang="en-US" sz="2400" dirty="0" err="1">
                <a:solidFill>
                  <a:srgbClr val="11078F"/>
                </a:solidFill>
                <a:latin typeface="Arial"/>
                <a:ea typeface="MS PGothic"/>
                <a:cs typeface="Arial"/>
              </a:rPr>
              <a:t>Chưa</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ghi</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nhận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tiền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căn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tiêu</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lỏng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kéo</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dài</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đau</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bụng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thượng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vị</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trước</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đây</a:t>
            </a:r>
            <a:r>
              <a:rPr lang="en-US" sz="2400" dirty="0">
                <a:solidFill>
                  <a:srgbClr val="11078F"/>
                </a:solidFill>
                <a:latin typeface="Arial"/>
                <a:ea typeface="MS PGothic"/>
                <a:cs typeface="Arial"/>
              </a:rPr>
              <a:t>.</a:t>
            </a:r>
          </a:p>
          <a:p>
            <a:r>
              <a:rPr lang="en-US" sz="2400" dirty="0">
                <a:solidFill>
                  <a:srgbClr val="11078F"/>
                </a:solidFill>
                <a:latin typeface="Arial"/>
                <a:ea typeface="MS PGothic"/>
                <a:cs typeface="Arial"/>
              </a:rPr>
              <a:t>-   THA 7 </a:t>
            </a:r>
            <a:r>
              <a:rPr lang="en-US" sz="2400" dirty="0" err="1">
                <a:solidFill>
                  <a:srgbClr val="11078F"/>
                </a:solidFill>
                <a:latin typeface="Arial"/>
                <a:ea typeface="MS PGothic"/>
                <a:cs typeface="Arial"/>
              </a:rPr>
              <a:t>năm</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đang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uống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thuốc</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đều</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không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rõ</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loại</a:t>
            </a:r>
            <a:r>
              <a:rPr lang="en-US" sz="2400" dirty="0">
                <a:solidFill>
                  <a:srgbClr val="11078F"/>
                </a:solidFill>
                <a:latin typeface="Arial"/>
                <a:ea typeface="MS PGothic"/>
                <a:cs typeface="Arial"/>
              </a:rPr>
              <a:t>), HA </a:t>
            </a:r>
            <a:r>
              <a:rPr lang="en-US" sz="2400" dirty="0" err="1">
                <a:solidFill>
                  <a:srgbClr val="11078F"/>
                </a:solidFill>
                <a:latin typeface="Arial"/>
                <a:ea typeface="MS PGothic"/>
                <a:cs typeface="Arial"/>
              </a:rPr>
              <a:t>bình</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thường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khoảng</a:t>
            </a:r>
            <a:r>
              <a:rPr lang="en-US" sz="2400" dirty="0">
                <a:solidFill>
                  <a:srgbClr val="11078F"/>
                </a:solidFill>
                <a:latin typeface="Arial"/>
                <a:ea typeface="MS PGothic"/>
                <a:cs typeface="Arial"/>
              </a:rPr>
              <a:t> 130-140mmHg</a:t>
            </a:r>
          </a:p>
          <a:p>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Chưa</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ghi</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nhận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tiền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căn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đái</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tháo</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đường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ung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thư</a:t>
            </a:r>
            <a:r>
              <a:rPr lang="en-US" sz="2400" dirty="0">
                <a:solidFill>
                  <a:srgbClr val="11078F"/>
                </a:solidFill>
                <a:latin typeface="Arial"/>
                <a:ea typeface="MS PGothic"/>
                <a:cs typeface="Arial"/>
              </a:rPr>
              <a:t> hay </a:t>
            </a:r>
            <a:r>
              <a:rPr lang="en-US" sz="2400" dirty="0" err="1">
                <a:solidFill>
                  <a:srgbClr val="11078F"/>
                </a:solidFill>
                <a:latin typeface="Arial"/>
                <a:ea typeface="MS PGothic"/>
                <a:cs typeface="Arial"/>
              </a:rPr>
              <a:t>các</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bệnh</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lí</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nội</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khoa</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khác</a:t>
            </a:r>
            <a:r>
              <a:rPr lang="en-US" sz="2400" dirty="0">
                <a:solidFill>
                  <a:srgbClr val="11078F"/>
                </a:solidFill>
                <a:latin typeface="Arial"/>
                <a:ea typeface="MS PGothic"/>
                <a:cs typeface="Arial"/>
              </a:rPr>
              <a:t>.</a:t>
            </a:r>
          </a:p>
          <a:p>
            <a:pPr marL="0" indent="0">
              <a:buNone/>
            </a:pPr>
            <a:r>
              <a:rPr lang="en-US" sz="2400" b="1" dirty="0">
                <a:solidFill>
                  <a:srgbClr val="11078F"/>
                </a:solidFill>
                <a:latin typeface="Arial"/>
                <a:ea typeface="MS PGothic"/>
                <a:cs typeface="Arial"/>
              </a:rPr>
              <a:t>2. </a:t>
            </a:r>
            <a:r>
              <a:rPr lang="en-US" sz="2400" b="1" dirty="0" err="1">
                <a:solidFill>
                  <a:srgbClr val="11078F"/>
                </a:solidFill>
                <a:latin typeface="Arial"/>
                <a:ea typeface="MS PGothic"/>
                <a:cs typeface="Arial"/>
              </a:rPr>
              <a:t>Ngoại</a:t>
            </a:r>
            <a:r>
              <a:rPr lang="en-US" sz="2400" b="1" dirty="0">
                <a:solidFill>
                  <a:srgbClr val="11078F"/>
                </a:solidFill>
                <a:latin typeface="Arial"/>
                <a:ea typeface="MS PGothic"/>
                <a:cs typeface="Arial"/>
              </a:rPr>
              <a:t> </a:t>
            </a:r>
            <a:r>
              <a:rPr lang="en-US" sz="2400" b="1" dirty="0" err="1">
                <a:solidFill>
                  <a:srgbClr val="11078F"/>
                </a:solidFill>
                <a:latin typeface="Arial"/>
                <a:ea typeface="MS PGothic"/>
                <a:cs typeface="Arial"/>
              </a:rPr>
              <a:t>khoa</a:t>
            </a:r>
            <a:endParaRPr lang="en-US" sz="2400" b="1" dirty="0">
              <a:solidFill>
                <a:srgbClr val="11078F"/>
              </a:solidFill>
              <a:latin typeface="Arial"/>
              <a:ea typeface="MS PGothic"/>
              <a:cs typeface="Arial"/>
            </a:endParaRPr>
          </a:p>
          <a:p>
            <a:r>
              <a:rPr lang="en-US" sz="2400" dirty="0">
                <a:solidFill>
                  <a:srgbClr val="11078F"/>
                </a:solidFill>
                <a:latin typeface="Arial"/>
                <a:ea typeface="MS PGothic"/>
                <a:cs typeface="Arial"/>
              </a:rPr>
              <a:t>-    CNV 1 </a:t>
            </a:r>
            <a:r>
              <a:rPr lang="en-US" sz="2400" dirty="0" err="1">
                <a:solidFill>
                  <a:srgbClr val="11078F"/>
                </a:solidFill>
                <a:latin typeface="Arial"/>
                <a:ea typeface="MS PGothic"/>
                <a:cs typeface="Arial"/>
              </a:rPr>
              <a:t>năm</a:t>
            </a:r>
            <a:r>
              <a:rPr lang="en-US" sz="2400" dirty="0">
                <a:solidFill>
                  <a:srgbClr val="11078F"/>
                </a:solidFill>
                <a:latin typeface="Arial"/>
                <a:ea typeface="MS PGothic"/>
                <a:cs typeface="Arial"/>
              </a:rPr>
              <a:t>, BN </a:t>
            </a:r>
            <a:r>
              <a:rPr lang="en-US" sz="2400" dirty="0" err="1">
                <a:solidFill>
                  <a:srgbClr val="11078F"/>
                </a:solidFill>
                <a:latin typeface="Arial"/>
                <a:ea typeface="MS PGothic"/>
                <a:cs typeface="Arial"/>
              </a:rPr>
              <a:t>phẫu</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thuật</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thay</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khớp</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khối</a:t>
            </a:r>
            <a:r>
              <a:rPr lang="en-US" sz="2400" dirty="0">
                <a:solidFill>
                  <a:srgbClr val="11078F"/>
                </a:solidFill>
                <a:latin typeface="Arial"/>
                <a:ea typeface="MS PGothic"/>
                <a:cs typeface="Arial"/>
              </a:rPr>
              <a:t> T </a:t>
            </a:r>
            <a:r>
              <a:rPr lang="en-US" sz="2400" dirty="0" err="1">
                <a:solidFill>
                  <a:srgbClr val="11078F"/>
                </a:solidFill>
                <a:latin typeface="Arial"/>
                <a:ea typeface="MS PGothic"/>
                <a:cs typeface="Arial"/>
              </a:rPr>
              <a:t>tại</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Mỹ</a:t>
            </a:r>
            <a:endParaRPr lang="en-US" sz="2400" dirty="0">
              <a:solidFill>
                <a:srgbClr val="11078F"/>
              </a:solidFill>
              <a:latin typeface="Arial"/>
              <a:ea typeface="MS PGothic"/>
              <a:cs typeface="Arial"/>
            </a:endParaRPr>
          </a:p>
          <a:p>
            <a:r>
              <a:rPr lang="en-US" sz="2400" b="1" dirty="0">
                <a:solidFill>
                  <a:srgbClr val="11078F"/>
                </a:solidFill>
                <a:latin typeface="Arial"/>
                <a:ea typeface="MS PGothic"/>
                <a:cs typeface="Arial"/>
              </a:rPr>
              <a:t>3. </a:t>
            </a:r>
            <a:r>
              <a:rPr lang="en-US" sz="2400" b="1" dirty="0" err="1">
                <a:solidFill>
                  <a:srgbClr val="11078F"/>
                </a:solidFill>
                <a:latin typeface="Arial"/>
                <a:ea typeface="MS PGothic"/>
                <a:cs typeface="Arial"/>
              </a:rPr>
              <a:t>Sản</a:t>
            </a:r>
            <a:r>
              <a:rPr lang="en-US" sz="2400" b="1" dirty="0">
                <a:solidFill>
                  <a:srgbClr val="11078F"/>
                </a:solidFill>
                <a:latin typeface="Arial"/>
                <a:ea typeface="MS PGothic"/>
                <a:cs typeface="Arial"/>
              </a:rPr>
              <a:t> </a:t>
            </a:r>
            <a:r>
              <a:rPr lang="en-US" sz="2400" b="1" dirty="0" err="1">
                <a:solidFill>
                  <a:srgbClr val="11078F"/>
                </a:solidFill>
                <a:latin typeface="Arial"/>
                <a:ea typeface="MS PGothic"/>
                <a:cs typeface="Arial"/>
              </a:rPr>
              <a:t>khoa</a:t>
            </a:r>
            <a:r>
              <a:rPr lang="en-US" sz="2400" b="1" dirty="0">
                <a:solidFill>
                  <a:srgbClr val="11078F"/>
                </a:solidFill>
                <a:latin typeface="Arial"/>
                <a:ea typeface="MS PGothic"/>
                <a:cs typeface="Arial"/>
              </a:rPr>
              <a:t>:</a:t>
            </a:r>
            <a:endParaRPr lang="en-US" sz="2400" b="1" dirty="0">
              <a:solidFill>
                <a:srgbClr val="11078F"/>
              </a:solidFill>
              <a:latin typeface="Arial" panose="020B0604020202020204" pitchFamily="34" charset="0"/>
              <a:cs typeface="Arial" panose="020B0604020202020204" pitchFamily="34" charset="0"/>
            </a:endParaRPr>
          </a:p>
          <a:p>
            <a:pPr marL="342900" indent="-342900">
              <a:buFont typeface="Calibri"/>
              <a:buChar char="-"/>
            </a:pPr>
            <a:r>
              <a:rPr lang="en-US" sz="2400" dirty="0">
                <a:solidFill>
                  <a:srgbClr val="11078F"/>
                </a:solidFill>
                <a:latin typeface="Arial"/>
                <a:ea typeface="MS PGothic"/>
                <a:cs typeface="Arial"/>
              </a:rPr>
              <a:t>PARA: 5005, </a:t>
            </a:r>
            <a:r>
              <a:rPr lang="en-US" sz="2400" dirty="0" err="1">
                <a:solidFill>
                  <a:srgbClr val="11078F"/>
                </a:solidFill>
                <a:latin typeface="Arial"/>
                <a:ea typeface="MS PGothic"/>
                <a:cs typeface="Arial"/>
              </a:rPr>
              <a:t>sinh</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thường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đủ</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tháng</a:t>
            </a:r>
            <a:endParaRPr lang="en-US" sz="2400" dirty="0">
              <a:solidFill>
                <a:srgbClr val="11078F"/>
              </a:solidFill>
              <a:latin typeface="Arial" panose="020B0604020202020204" pitchFamily="34" charset="0"/>
              <a:cs typeface="Arial" panose="020B0604020202020204" pitchFamily="34" charset="0"/>
            </a:endParaRPr>
          </a:p>
          <a:p>
            <a:pPr marL="342900" indent="-342900">
              <a:buFont typeface="Calibri"/>
              <a:buChar char="-"/>
            </a:pPr>
            <a:r>
              <a:rPr lang="en-US" sz="2400" dirty="0" err="1">
                <a:solidFill>
                  <a:srgbClr val="11078F"/>
                </a:solidFill>
                <a:latin typeface="Arial"/>
                <a:ea typeface="MS PGothic"/>
                <a:cs typeface="Arial"/>
              </a:rPr>
              <a:t>Mãn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kinh</a:t>
            </a:r>
            <a:r>
              <a:rPr lang="en-US" sz="2400" dirty="0">
                <a:solidFill>
                  <a:srgbClr val="11078F"/>
                </a:solidFill>
                <a:latin typeface="Arial"/>
                <a:ea typeface="MS PGothic"/>
                <a:cs typeface="Arial"/>
              </a:rPr>
              <a:t> &gt;15 </a:t>
            </a:r>
            <a:r>
              <a:rPr lang="en-US" sz="2400" dirty="0" err="1">
                <a:solidFill>
                  <a:srgbClr val="11078F"/>
                </a:solidFill>
                <a:latin typeface="Arial"/>
                <a:ea typeface="MS PGothic"/>
                <a:cs typeface="Arial"/>
              </a:rPr>
              <a:t>năm</a:t>
            </a:r>
            <a:endParaRPr lang="en-US" sz="2400" dirty="0">
              <a:solidFill>
                <a:srgbClr val="11078F"/>
              </a:solidFill>
              <a:latin typeface="Arial" panose="020B0604020202020204" pitchFamily="34" charset="0"/>
              <a:cs typeface="Arial" panose="020B0604020202020204" pitchFamily="34" charset="0"/>
            </a:endParaRPr>
          </a:p>
          <a:p>
            <a:endParaRPr lang="en-US" sz="2400" dirty="0">
              <a:solidFill>
                <a:srgbClr val="11078F"/>
              </a:solidFill>
              <a:latin typeface="Arial" panose="020B0604020202020204" pitchFamily="34" charset="0"/>
              <a:cs typeface="Arial" panose="020B0604020202020204" pitchFamily="34" charset="0"/>
            </a:endParaRPr>
          </a:p>
          <a:p>
            <a:pPr marL="383540" indent="-383540">
              <a:buChar char="-"/>
            </a:pPr>
            <a:endParaRPr lang="en-US" sz="2400" dirty="0">
              <a:solidFill>
                <a:srgbClr val="11078F"/>
              </a:solidFill>
              <a:latin typeface="Arial" panose="020B0604020202020204" pitchFamily="34" charset="0"/>
              <a:cs typeface="Arial" panose="020B0604020202020204" pitchFamily="34" charset="0"/>
            </a:endParaRPr>
          </a:p>
          <a:p>
            <a:endParaRPr lang="en-US" sz="2400" dirty="0">
              <a:solidFill>
                <a:srgbClr val="11078F"/>
              </a:solidFill>
              <a:cs typeface="Calibri" panose="020F0502020204030204" pitchFamily="34" charset="0"/>
            </a:endParaRPr>
          </a:p>
        </p:txBody>
      </p:sp>
    </p:spTree>
    <p:extLst>
      <p:ext uri="{BB962C8B-B14F-4D97-AF65-F5344CB8AC3E}">
        <p14:creationId xmlns:p14="http://schemas.microsoft.com/office/powerpoint/2010/main" val="1033009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IV. TIỀN CĂN:</a:t>
            </a:r>
            <a:endParaRPr lang="vi-VN" altLang="vi-VN" sz="3200"/>
          </a:p>
        </p:txBody>
      </p:sp>
      <p:sp>
        <p:nvSpPr>
          <p:cNvPr id="6" name="Rectangle 5">
            <a:extLst>
              <a:ext uri="{FF2B5EF4-FFF2-40B4-BE49-F238E27FC236}">
                <a16:creationId xmlns:a16="http://schemas.microsoft.com/office/drawing/2014/main" id="{96160289-B7CC-9984-40CF-91DDF2813878}"/>
              </a:ext>
            </a:extLst>
          </p:cNvPr>
          <p:cNvSpPr/>
          <p:nvPr/>
        </p:nvSpPr>
        <p:spPr>
          <a:xfrm>
            <a:off x="762000" y="1295400"/>
            <a:ext cx="8001000" cy="3913059"/>
          </a:xfrm>
          <a:prstGeom prst="rect">
            <a:avLst/>
          </a:prstGeom>
        </p:spPr>
        <p:txBody>
          <a:bodyPr wrap="square" lIns="91440" tIns="45720" rIns="91440" bIns="45720" anchor="t">
            <a:spAutoFit/>
          </a:bodyPr>
          <a:lstStyle/>
          <a:p>
            <a:pPr marL="0" indent="0">
              <a:lnSpc>
                <a:spcPct val="150000"/>
              </a:lnSpc>
              <a:buNone/>
            </a:pPr>
            <a:r>
              <a:rPr lang="en-US" sz="2400" b="1">
                <a:solidFill>
                  <a:srgbClr val="11078F"/>
                </a:solidFill>
                <a:latin typeface="Arial"/>
                <a:ea typeface="MS PGothic"/>
                <a:cs typeface="Arial"/>
              </a:rPr>
              <a:t>4. </a:t>
            </a:r>
            <a:r>
              <a:rPr lang="en-US" sz="2400" b="1" err="1">
                <a:solidFill>
                  <a:srgbClr val="11078F"/>
                </a:solidFill>
                <a:latin typeface="Arial"/>
                <a:ea typeface="MS PGothic"/>
                <a:cs typeface="Arial"/>
              </a:rPr>
              <a:t>Dị</a:t>
            </a:r>
            <a:r>
              <a:rPr lang="en-US" sz="2400" b="1">
                <a:solidFill>
                  <a:srgbClr val="11078F"/>
                </a:solidFill>
                <a:latin typeface="Arial"/>
                <a:ea typeface="MS PGothic"/>
                <a:cs typeface="Arial"/>
              </a:rPr>
              <a:t> </a:t>
            </a:r>
            <a:r>
              <a:rPr lang="en-US" sz="2400" b="1" err="1">
                <a:solidFill>
                  <a:srgbClr val="11078F"/>
                </a:solidFill>
                <a:latin typeface="Arial"/>
                <a:ea typeface="MS PGothic"/>
                <a:cs typeface="Arial"/>
              </a:rPr>
              <a:t>ứng</a:t>
            </a:r>
            <a:endParaRPr lang="en-US" sz="2400" b="1">
              <a:solidFill>
                <a:srgbClr val="11078F"/>
              </a:solidFill>
              <a:latin typeface="Arial"/>
              <a:ea typeface="MS PGothic"/>
              <a:cs typeface="Arial"/>
            </a:endParaRPr>
          </a:p>
          <a:p>
            <a:pPr marL="383540" indent="-383540">
              <a:lnSpc>
                <a:spcPct val="150000"/>
              </a:lnSpc>
              <a:buFont typeface="Calibri" panose="020B0503020102020204" pitchFamily="34" charset="0"/>
              <a:buChar char="-"/>
            </a:pPr>
            <a:r>
              <a:rPr lang="en-US" sz="2400" err="1">
                <a:solidFill>
                  <a:srgbClr val="11078F"/>
                </a:solidFill>
                <a:latin typeface="Arial"/>
                <a:ea typeface="MS PGothic"/>
                <a:cs typeface="Arial"/>
              </a:rPr>
              <a:t>Dị</a:t>
            </a:r>
            <a:r>
              <a:rPr lang="en-US" sz="2400">
                <a:solidFill>
                  <a:srgbClr val="11078F"/>
                </a:solidFill>
                <a:latin typeface="Arial"/>
                <a:ea typeface="MS PGothic"/>
                <a:cs typeface="Arial"/>
              </a:rPr>
              <a:t> </a:t>
            </a:r>
            <a:r>
              <a:rPr lang="en-US" sz="2400" err="1">
                <a:solidFill>
                  <a:srgbClr val="11078F"/>
                </a:solidFill>
                <a:latin typeface="Arial"/>
                <a:ea typeface="MS PGothic"/>
                <a:cs typeface="Arial"/>
              </a:rPr>
              <a:t>ứng</a:t>
            </a:r>
            <a:r>
              <a:rPr lang="en-US" sz="2400">
                <a:solidFill>
                  <a:srgbClr val="11078F"/>
                </a:solidFill>
                <a:latin typeface="Arial"/>
                <a:ea typeface="MS PGothic"/>
                <a:cs typeface="Arial"/>
              </a:rPr>
              <a:t> Ampicillin</a:t>
            </a:r>
            <a:endParaRPr lang="en-US" sz="2400">
              <a:solidFill>
                <a:srgbClr val="11078F"/>
              </a:solidFill>
              <a:latin typeface="Arial" panose="020B0604020202020204" pitchFamily="34" charset="0"/>
              <a:ea typeface="MS PGothic"/>
              <a:cs typeface="Arial" panose="020B0604020202020204" pitchFamily="34" charset="0"/>
            </a:endParaRPr>
          </a:p>
          <a:p>
            <a:pPr marL="0" indent="0">
              <a:lnSpc>
                <a:spcPct val="150000"/>
              </a:lnSpc>
              <a:buNone/>
            </a:pPr>
            <a:r>
              <a:rPr lang="en-US" sz="2400" b="1">
                <a:solidFill>
                  <a:srgbClr val="11078F"/>
                </a:solidFill>
                <a:latin typeface="Arial"/>
                <a:ea typeface="+mn-lt"/>
                <a:cs typeface="Arial"/>
              </a:rPr>
              <a:t>5. </a:t>
            </a:r>
            <a:r>
              <a:rPr lang="en-US" sz="2400" b="1" err="1">
                <a:solidFill>
                  <a:srgbClr val="11078F"/>
                </a:solidFill>
                <a:latin typeface="Arial"/>
                <a:ea typeface="+mn-lt"/>
                <a:cs typeface="Arial"/>
              </a:rPr>
              <a:t>Thói</a:t>
            </a:r>
            <a:r>
              <a:rPr lang="en-US" sz="2400" b="1">
                <a:solidFill>
                  <a:srgbClr val="11078F"/>
                </a:solidFill>
                <a:latin typeface="Arial"/>
                <a:ea typeface="+mn-lt"/>
                <a:cs typeface="Arial"/>
              </a:rPr>
              <a:t> </a:t>
            </a:r>
            <a:r>
              <a:rPr lang="en-US" sz="2400" b="1" err="1">
                <a:solidFill>
                  <a:srgbClr val="11078F"/>
                </a:solidFill>
                <a:latin typeface="Arial"/>
                <a:ea typeface="+mn-lt"/>
                <a:cs typeface="Arial"/>
              </a:rPr>
              <a:t>quen</a:t>
            </a:r>
          </a:p>
          <a:p>
            <a:pPr marL="383540" indent="-383540">
              <a:lnSpc>
                <a:spcPct val="150000"/>
              </a:lnSpc>
              <a:buFont typeface="Calibri" panose="020B0503020102020204" pitchFamily="34" charset="0"/>
              <a:buChar char="-"/>
            </a:pPr>
            <a:r>
              <a:rPr lang="en-US" sz="2400" err="1">
                <a:solidFill>
                  <a:srgbClr val="11078F"/>
                </a:solidFill>
                <a:latin typeface="Arial"/>
                <a:ea typeface="+mn-lt"/>
                <a:cs typeface="Arial"/>
              </a:rPr>
              <a:t>Không</a:t>
            </a:r>
            <a:r>
              <a:rPr lang="en-US" sz="2400">
                <a:solidFill>
                  <a:srgbClr val="11078F"/>
                </a:solidFill>
                <a:latin typeface="Arial"/>
                <a:ea typeface="+mn-lt"/>
                <a:cs typeface="Arial"/>
              </a:rPr>
              <a:t> </a:t>
            </a:r>
            <a:r>
              <a:rPr lang="en-US" sz="2400" err="1">
                <a:solidFill>
                  <a:srgbClr val="11078F"/>
                </a:solidFill>
                <a:latin typeface="Arial"/>
                <a:ea typeface="+mn-lt"/>
                <a:cs typeface="Arial"/>
              </a:rPr>
              <a:t>hút</a:t>
            </a:r>
            <a:r>
              <a:rPr lang="en-US" sz="2400">
                <a:solidFill>
                  <a:srgbClr val="11078F"/>
                </a:solidFill>
                <a:latin typeface="Arial"/>
                <a:ea typeface="+mn-lt"/>
                <a:cs typeface="Arial"/>
              </a:rPr>
              <a:t> </a:t>
            </a:r>
            <a:r>
              <a:rPr lang="en-US" sz="2400" err="1">
                <a:solidFill>
                  <a:srgbClr val="11078F"/>
                </a:solidFill>
                <a:latin typeface="Arial"/>
                <a:ea typeface="+mn-lt"/>
                <a:cs typeface="Arial"/>
              </a:rPr>
              <a:t>thuốc</a:t>
            </a:r>
            <a:r>
              <a:rPr lang="en-US" sz="2400">
                <a:solidFill>
                  <a:srgbClr val="11078F"/>
                </a:solidFill>
                <a:latin typeface="Arial"/>
                <a:ea typeface="+mn-lt"/>
                <a:cs typeface="Arial"/>
              </a:rPr>
              <a:t> </a:t>
            </a:r>
            <a:r>
              <a:rPr lang="en-US" sz="2400" err="1">
                <a:solidFill>
                  <a:srgbClr val="11078F"/>
                </a:solidFill>
                <a:latin typeface="Arial"/>
                <a:ea typeface="+mn-lt"/>
                <a:cs typeface="Arial"/>
              </a:rPr>
              <a:t>lá</a:t>
            </a:r>
            <a:r>
              <a:rPr lang="en-US" sz="2400">
                <a:solidFill>
                  <a:srgbClr val="11078F"/>
                </a:solidFill>
                <a:latin typeface="Arial"/>
                <a:ea typeface="+mn-lt"/>
                <a:cs typeface="Arial"/>
              </a:rPr>
              <a:t>, </a:t>
            </a:r>
            <a:r>
              <a:rPr lang="en-US" sz="2400" err="1">
                <a:solidFill>
                  <a:srgbClr val="11078F"/>
                </a:solidFill>
                <a:latin typeface="Arial"/>
                <a:ea typeface="+mn-lt"/>
                <a:cs typeface="Arial"/>
              </a:rPr>
              <a:t>không</a:t>
            </a:r>
            <a:r>
              <a:rPr lang="en-US" sz="2400">
                <a:solidFill>
                  <a:srgbClr val="11078F"/>
                </a:solidFill>
                <a:latin typeface="Arial"/>
                <a:ea typeface="+mn-lt"/>
                <a:cs typeface="Arial"/>
              </a:rPr>
              <a:t> </a:t>
            </a:r>
            <a:r>
              <a:rPr lang="en-US" sz="2400" err="1">
                <a:solidFill>
                  <a:srgbClr val="11078F"/>
                </a:solidFill>
                <a:latin typeface="Arial"/>
                <a:ea typeface="+mn-lt"/>
                <a:cs typeface="Arial"/>
              </a:rPr>
              <a:t>uống</a:t>
            </a:r>
            <a:r>
              <a:rPr lang="en-US" sz="2400">
                <a:solidFill>
                  <a:srgbClr val="11078F"/>
                </a:solidFill>
                <a:latin typeface="Arial"/>
                <a:ea typeface="+mn-lt"/>
                <a:cs typeface="Arial"/>
              </a:rPr>
              <a:t> </a:t>
            </a:r>
            <a:r>
              <a:rPr lang="en-US" sz="2400" err="1">
                <a:solidFill>
                  <a:srgbClr val="11078F"/>
                </a:solidFill>
                <a:latin typeface="Arial"/>
                <a:ea typeface="+mn-lt"/>
                <a:cs typeface="Arial"/>
              </a:rPr>
              <a:t>rượu</a:t>
            </a:r>
            <a:r>
              <a:rPr lang="en-US" sz="2400">
                <a:solidFill>
                  <a:srgbClr val="11078F"/>
                </a:solidFill>
                <a:latin typeface="Arial"/>
                <a:ea typeface="+mn-lt"/>
                <a:cs typeface="Arial"/>
              </a:rPr>
              <a:t> </a:t>
            </a:r>
            <a:r>
              <a:rPr lang="en-US" sz="2400" err="1">
                <a:solidFill>
                  <a:srgbClr val="11078F"/>
                </a:solidFill>
                <a:latin typeface="Arial"/>
                <a:ea typeface="+mn-lt"/>
                <a:cs typeface="Arial"/>
              </a:rPr>
              <a:t>bia</a:t>
            </a:r>
            <a:r>
              <a:rPr lang="en-US" sz="2400">
                <a:solidFill>
                  <a:srgbClr val="11078F"/>
                </a:solidFill>
                <a:latin typeface="Arial"/>
                <a:ea typeface="+mn-lt"/>
                <a:cs typeface="Arial"/>
              </a:rPr>
              <a:t>.</a:t>
            </a:r>
          </a:p>
          <a:p>
            <a:pPr marL="0" indent="0">
              <a:lnSpc>
                <a:spcPct val="150000"/>
              </a:lnSpc>
              <a:buNone/>
            </a:pPr>
            <a:r>
              <a:rPr lang="en-US" sz="2400" b="1">
                <a:solidFill>
                  <a:srgbClr val="11078F"/>
                </a:solidFill>
                <a:latin typeface="Arial"/>
                <a:ea typeface="+mn-lt"/>
                <a:cs typeface="Arial"/>
              </a:rPr>
              <a:t>6. Gia </a:t>
            </a:r>
            <a:r>
              <a:rPr lang="en-US" sz="2400" b="1" err="1">
                <a:solidFill>
                  <a:srgbClr val="11078F"/>
                </a:solidFill>
                <a:latin typeface="Arial"/>
                <a:ea typeface="+mn-lt"/>
                <a:cs typeface="Arial"/>
              </a:rPr>
              <a:t>đình</a:t>
            </a:r>
            <a:endParaRPr lang="en-US" sz="2400" b="1">
              <a:solidFill>
                <a:srgbClr val="11078F"/>
              </a:solidFill>
              <a:latin typeface="Arial"/>
              <a:ea typeface="+mn-lt"/>
              <a:cs typeface="Arial"/>
            </a:endParaRPr>
          </a:p>
          <a:p>
            <a:pPr marL="383540" indent="-383540">
              <a:lnSpc>
                <a:spcPct val="150000"/>
              </a:lnSpc>
              <a:buFont typeface="Calibri" panose="020B0503020102020204" pitchFamily="34" charset="0"/>
              <a:buChar char="-"/>
            </a:pPr>
            <a:r>
              <a:rPr lang="en-US" sz="2400" err="1">
                <a:solidFill>
                  <a:srgbClr val="11078F"/>
                </a:solidFill>
                <a:latin typeface="Arial"/>
                <a:ea typeface="+mn-lt"/>
                <a:cs typeface="Arial"/>
              </a:rPr>
              <a:t>Chưa</a:t>
            </a:r>
            <a:r>
              <a:rPr lang="en-US" sz="2400">
                <a:solidFill>
                  <a:srgbClr val="11078F"/>
                </a:solidFill>
                <a:latin typeface="Arial"/>
                <a:ea typeface="+mn-lt"/>
                <a:cs typeface="Arial"/>
              </a:rPr>
              <a:t> </a:t>
            </a:r>
            <a:r>
              <a:rPr lang="en-US" sz="2400" err="1">
                <a:solidFill>
                  <a:srgbClr val="11078F"/>
                </a:solidFill>
                <a:latin typeface="Arial"/>
                <a:ea typeface="+mn-lt"/>
                <a:cs typeface="Arial"/>
              </a:rPr>
              <a:t>ghi</a:t>
            </a:r>
            <a:r>
              <a:rPr lang="en-US" sz="2400">
                <a:solidFill>
                  <a:srgbClr val="11078F"/>
                </a:solidFill>
                <a:latin typeface="Arial"/>
                <a:ea typeface="+mn-lt"/>
                <a:cs typeface="Arial"/>
              </a:rPr>
              <a:t> </a:t>
            </a:r>
            <a:r>
              <a:rPr lang="en-US" sz="2400" err="1">
                <a:solidFill>
                  <a:srgbClr val="11078F"/>
                </a:solidFill>
                <a:latin typeface="Arial"/>
                <a:ea typeface="+mn-lt"/>
                <a:cs typeface="Arial"/>
              </a:rPr>
              <a:t>nhận</a:t>
            </a:r>
            <a:r>
              <a:rPr lang="en-US" sz="2400">
                <a:solidFill>
                  <a:srgbClr val="11078F"/>
                </a:solidFill>
                <a:latin typeface="Arial"/>
                <a:ea typeface="+mn-lt"/>
                <a:cs typeface="Arial"/>
              </a:rPr>
              <a:t> </a:t>
            </a:r>
            <a:r>
              <a:rPr lang="en-US" sz="2400" err="1">
                <a:solidFill>
                  <a:srgbClr val="11078F"/>
                </a:solidFill>
                <a:latin typeface="Arial"/>
                <a:ea typeface="+mn-lt"/>
                <a:cs typeface="Arial"/>
              </a:rPr>
              <a:t>tiền</a:t>
            </a:r>
            <a:r>
              <a:rPr lang="en-US" sz="2400">
                <a:solidFill>
                  <a:srgbClr val="11078F"/>
                </a:solidFill>
                <a:latin typeface="Arial"/>
                <a:ea typeface="+mn-lt"/>
                <a:cs typeface="Arial"/>
              </a:rPr>
              <a:t> </a:t>
            </a:r>
            <a:r>
              <a:rPr lang="en-US" sz="2400" err="1">
                <a:solidFill>
                  <a:srgbClr val="11078F"/>
                </a:solidFill>
                <a:latin typeface="Arial"/>
                <a:ea typeface="+mn-lt"/>
                <a:cs typeface="Arial"/>
              </a:rPr>
              <a:t>căn</a:t>
            </a:r>
            <a:r>
              <a:rPr lang="en-US" sz="2400">
                <a:solidFill>
                  <a:srgbClr val="11078F"/>
                </a:solidFill>
                <a:latin typeface="Arial"/>
                <a:ea typeface="+mn-lt"/>
                <a:cs typeface="Arial"/>
              </a:rPr>
              <a:t> </a:t>
            </a:r>
            <a:r>
              <a:rPr lang="en-US" sz="2400" err="1">
                <a:solidFill>
                  <a:srgbClr val="11078F"/>
                </a:solidFill>
                <a:latin typeface="Arial"/>
                <a:ea typeface="+mn-lt"/>
                <a:cs typeface="Arial"/>
              </a:rPr>
              <a:t>ung</a:t>
            </a:r>
            <a:r>
              <a:rPr lang="en-US" sz="2400">
                <a:solidFill>
                  <a:srgbClr val="11078F"/>
                </a:solidFill>
                <a:latin typeface="Arial"/>
                <a:ea typeface="+mn-lt"/>
                <a:cs typeface="Arial"/>
              </a:rPr>
              <a:t> </a:t>
            </a:r>
            <a:r>
              <a:rPr lang="en-US" sz="2400" err="1">
                <a:solidFill>
                  <a:srgbClr val="11078F"/>
                </a:solidFill>
                <a:latin typeface="Arial"/>
                <a:ea typeface="+mn-lt"/>
                <a:cs typeface="Arial"/>
              </a:rPr>
              <a:t>thư</a:t>
            </a:r>
            <a:r>
              <a:rPr lang="en-US" sz="2400">
                <a:solidFill>
                  <a:srgbClr val="11078F"/>
                </a:solidFill>
                <a:latin typeface="Arial"/>
                <a:ea typeface="+mn-lt"/>
                <a:cs typeface="Arial"/>
              </a:rPr>
              <a:t> </a:t>
            </a:r>
            <a:r>
              <a:rPr lang="en-US" sz="2400" err="1">
                <a:solidFill>
                  <a:srgbClr val="11078F"/>
                </a:solidFill>
                <a:latin typeface="Arial"/>
                <a:ea typeface="+mn-lt"/>
                <a:cs typeface="Arial"/>
              </a:rPr>
              <a:t>đường</a:t>
            </a:r>
            <a:r>
              <a:rPr lang="en-US" sz="2400">
                <a:solidFill>
                  <a:srgbClr val="11078F"/>
                </a:solidFill>
                <a:latin typeface="Arial"/>
                <a:ea typeface="+mn-lt"/>
                <a:cs typeface="Arial"/>
              </a:rPr>
              <a:t> </a:t>
            </a:r>
            <a:r>
              <a:rPr lang="en-US" sz="2400" err="1">
                <a:solidFill>
                  <a:srgbClr val="11078F"/>
                </a:solidFill>
                <a:latin typeface="Arial"/>
                <a:ea typeface="+mn-lt"/>
                <a:cs typeface="Arial"/>
              </a:rPr>
              <a:t>tiêu</a:t>
            </a:r>
            <a:r>
              <a:rPr lang="en-US" sz="2400">
                <a:solidFill>
                  <a:srgbClr val="11078F"/>
                </a:solidFill>
                <a:latin typeface="Arial"/>
                <a:ea typeface="+mn-lt"/>
                <a:cs typeface="Arial"/>
              </a:rPr>
              <a:t> </a:t>
            </a:r>
            <a:r>
              <a:rPr lang="en-US" sz="2400" err="1">
                <a:solidFill>
                  <a:srgbClr val="11078F"/>
                </a:solidFill>
                <a:latin typeface="Arial"/>
                <a:ea typeface="+mn-lt"/>
                <a:cs typeface="Arial"/>
              </a:rPr>
              <a:t>hóa</a:t>
            </a:r>
            <a:r>
              <a:rPr lang="en-US" sz="2400">
                <a:solidFill>
                  <a:srgbClr val="11078F"/>
                </a:solidFill>
                <a:latin typeface="Arial"/>
                <a:ea typeface="+mn-lt"/>
                <a:cs typeface="Arial"/>
              </a:rPr>
              <a:t>.</a:t>
            </a:r>
          </a:p>
          <a:p>
            <a:pPr marL="0" indent="0">
              <a:lnSpc>
                <a:spcPct val="150000"/>
              </a:lnSpc>
              <a:buNone/>
            </a:pPr>
            <a:endParaRPr lang="en-US" sz="2400">
              <a:solidFill>
                <a:srgbClr val="11078F"/>
              </a:solidFill>
              <a:latin typeface="Calibri"/>
              <a:cs typeface="Calibri"/>
            </a:endParaRPr>
          </a:p>
        </p:txBody>
      </p:sp>
    </p:spTree>
    <p:extLst>
      <p:ext uri="{BB962C8B-B14F-4D97-AF65-F5344CB8AC3E}">
        <p14:creationId xmlns:p14="http://schemas.microsoft.com/office/powerpoint/2010/main" val="1577292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V. KHÁM LÂM SÀNG:</a:t>
            </a:r>
            <a:endParaRPr lang="vi-VN" altLang="vi-VN" sz="3200"/>
          </a:p>
        </p:txBody>
      </p:sp>
      <p:sp>
        <p:nvSpPr>
          <p:cNvPr id="3" name="TextBox 2">
            <a:extLst>
              <a:ext uri="{FF2B5EF4-FFF2-40B4-BE49-F238E27FC236}">
                <a16:creationId xmlns:a16="http://schemas.microsoft.com/office/drawing/2014/main" id="{60F22112-DDC9-4307-B675-FD4B9C80552F}"/>
              </a:ext>
            </a:extLst>
          </p:cNvPr>
          <p:cNvSpPr txBox="1"/>
          <p:nvPr/>
        </p:nvSpPr>
        <p:spPr>
          <a:xfrm>
            <a:off x="323193" y="1171903"/>
            <a:ext cx="7500937" cy="830997"/>
          </a:xfrm>
          <a:prstGeom prst="rect">
            <a:avLst/>
          </a:prstGeom>
          <a:noFill/>
        </p:spPr>
        <p:txBody>
          <a:bodyPr wrap="square" lIns="91440" tIns="45720" rIns="91440" bIns="45720" anchor="t">
            <a:spAutoFit/>
          </a:bodyPr>
          <a:lstStyle/>
          <a:p>
            <a:r>
              <a:rPr lang="en-US" sz="2400" i="1">
                <a:solidFill>
                  <a:srgbClr val="11078F"/>
                </a:solidFill>
                <a:latin typeface="Arial"/>
                <a:ea typeface="MS PGothic"/>
                <a:cs typeface="Arial"/>
              </a:rPr>
              <a:t>14h00 </a:t>
            </a:r>
            <a:r>
              <a:rPr lang="en-US" sz="2400" i="1" err="1">
                <a:solidFill>
                  <a:srgbClr val="11078F"/>
                </a:solidFill>
                <a:latin typeface="Arial"/>
                <a:ea typeface="MS PGothic"/>
                <a:cs typeface="Arial"/>
              </a:rPr>
              <a:t>ngày</a:t>
            </a:r>
            <a:r>
              <a:rPr lang="en-US" sz="2400" i="1">
                <a:solidFill>
                  <a:srgbClr val="11078F"/>
                </a:solidFill>
                <a:latin typeface="Arial"/>
                <a:ea typeface="MS PGothic"/>
                <a:cs typeface="Arial"/>
              </a:rPr>
              <a:t> 19/02/2023 (4h </a:t>
            </a:r>
            <a:r>
              <a:rPr lang="en-US" sz="2400" i="1" err="1">
                <a:solidFill>
                  <a:srgbClr val="11078F"/>
                </a:solidFill>
                <a:latin typeface="Arial"/>
                <a:ea typeface="MS PGothic"/>
                <a:cs typeface="Arial"/>
              </a:rPr>
              <a:t>sau</a:t>
            </a:r>
            <a:r>
              <a:rPr lang="en-US" sz="2400" i="1">
                <a:solidFill>
                  <a:srgbClr val="11078F"/>
                </a:solidFill>
                <a:latin typeface="Arial"/>
                <a:ea typeface="MS PGothic"/>
                <a:cs typeface="Arial"/>
              </a:rPr>
              <a:t> </a:t>
            </a:r>
            <a:r>
              <a:rPr lang="en-US" sz="2400" i="1" err="1">
                <a:solidFill>
                  <a:srgbClr val="11078F"/>
                </a:solidFill>
                <a:latin typeface="Arial"/>
                <a:ea typeface="MS PGothic"/>
                <a:cs typeface="Arial"/>
              </a:rPr>
              <a:t>nhập</a:t>
            </a:r>
            <a:r>
              <a:rPr lang="en-US" sz="2400" i="1">
                <a:solidFill>
                  <a:srgbClr val="11078F"/>
                </a:solidFill>
                <a:latin typeface="Arial"/>
                <a:ea typeface="MS PGothic"/>
                <a:cs typeface="Arial"/>
              </a:rPr>
              <a:t> </a:t>
            </a:r>
            <a:r>
              <a:rPr lang="en-US" sz="2400" i="1" err="1">
                <a:solidFill>
                  <a:srgbClr val="11078F"/>
                </a:solidFill>
                <a:latin typeface="Arial"/>
                <a:ea typeface="MS PGothic"/>
                <a:cs typeface="Arial"/>
              </a:rPr>
              <a:t>cấp</a:t>
            </a:r>
            <a:r>
              <a:rPr lang="en-US" sz="2400" i="1">
                <a:solidFill>
                  <a:srgbClr val="11078F"/>
                </a:solidFill>
                <a:latin typeface="Arial"/>
                <a:ea typeface="MS PGothic"/>
                <a:cs typeface="Arial"/>
              </a:rPr>
              <a:t> </a:t>
            </a:r>
            <a:r>
              <a:rPr lang="en-US" sz="2400" i="1" err="1">
                <a:solidFill>
                  <a:srgbClr val="11078F"/>
                </a:solidFill>
                <a:latin typeface="Arial"/>
                <a:ea typeface="MS PGothic"/>
                <a:cs typeface="Arial"/>
              </a:rPr>
              <a:t>cứu</a:t>
            </a:r>
            <a:r>
              <a:rPr lang="en-US" sz="2400" i="1">
                <a:solidFill>
                  <a:srgbClr val="11078F"/>
                </a:solidFill>
                <a:latin typeface="Arial"/>
                <a:ea typeface="MS PGothic"/>
                <a:cs typeface="Arial"/>
              </a:rPr>
              <a:t>)</a:t>
            </a:r>
          </a:p>
          <a:p>
            <a:endParaRPr lang="vi-VN" sz="2400" i="1">
              <a:solidFill>
                <a:srgbClr val="11078F"/>
              </a:solidFill>
            </a:endParaRPr>
          </a:p>
        </p:txBody>
      </p:sp>
      <p:sp>
        <p:nvSpPr>
          <p:cNvPr id="10" name="TextBox 9">
            <a:extLst>
              <a:ext uri="{FF2B5EF4-FFF2-40B4-BE49-F238E27FC236}">
                <a16:creationId xmlns:a16="http://schemas.microsoft.com/office/drawing/2014/main" id="{06965045-31EE-AA1A-1CAD-6F7A001BF44F}"/>
              </a:ext>
            </a:extLst>
          </p:cNvPr>
          <p:cNvSpPr txBox="1"/>
          <p:nvPr/>
        </p:nvSpPr>
        <p:spPr>
          <a:xfrm>
            <a:off x="228600" y="1752600"/>
            <a:ext cx="8686800" cy="4524315"/>
          </a:xfrm>
          <a:prstGeom prst="rect">
            <a:avLst/>
          </a:prstGeom>
          <a:noFill/>
        </p:spPr>
        <p:txBody>
          <a:bodyPr wrap="square" lIns="91440" tIns="45720" rIns="91440" bIns="45720" anchor="t">
            <a:spAutoFit/>
          </a:bodyPr>
          <a:lstStyle/>
          <a:p>
            <a:pPr marL="514350" indent="-514350">
              <a:buAutoNum type="arabicPeriod"/>
            </a:pPr>
            <a:r>
              <a:rPr lang="en-US" sz="2400" b="1" dirty="0" err="1">
                <a:solidFill>
                  <a:srgbClr val="11078F"/>
                </a:solidFill>
                <a:latin typeface="Arial"/>
                <a:ea typeface="MS PGothic"/>
                <a:cs typeface="Arial"/>
              </a:rPr>
              <a:t>Tổng</a:t>
            </a:r>
            <a:r>
              <a:rPr lang="en-US" sz="2400" b="1" dirty="0">
                <a:solidFill>
                  <a:srgbClr val="11078F"/>
                </a:solidFill>
                <a:latin typeface="Arial"/>
                <a:ea typeface="MS PGothic"/>
                <a:cs typeface="Arial"/>
              </a:rPr>
              <a:t> </a:t>
            </a:r>
            <a:r>
              <a:rPr lang="en-US" sz="2400" b="1" dirty="0" err="1">
                <a:solidFill>
                  <a:srgbClr val="11078F"/>
                </a:solidFill>
                <a:latin typeface="Arial"/>
                <a:ea typeface="MS PGothic"/>
                <a:cs typeface="Arial"/>
              </a:rPr>
              <a:t>quát</a:t>
            </a:r>
            <a:endParaRPr lang="en-US" sz="2400" b="1" dirty="0">
              <a:solidFill>
                <a:srgbClr val="11078F"/>
              </a:solidFill>
              <a:latin typeface="Arial"/>
              <a:ea typeface="MS PGothic"/>
              <a:cs typeface="Arial"/>
            </a:endParaRPr>
          </a:p>
          <a:p>
            <a:pPr marL="383540" indent="-383540">
              <a:buFontTx/>
              <a:buChar char="-"/>
            </a:pPr>
            <a:r>
              <a:rPr lang="en-US" sz="2400" dirty="0" err="1">
                <a:solidFill>
                  <a:srgbClr val="11078F"/>
                </a:solidFill>
                <a:latin typeface="Arial"/>
                <a:ea typeface="MS PGothic"/>
                <a:cs typeface="Arial"/>
              </a:rPr>
              <a:t>Bệnh</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nhân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tỉnh</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tiếp</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xúc</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tốt</a:t>
            </a:r>
            <a:endParaRPr lang="en-US" sz="2400" dirty="0">
              <a:solidFill>
                <a:srgbClr val="11078F"/>
              </a:solidFill>
              <a:latin typeface="Arial"/>
              <a:ea typeface="MS PGothic"/>
              <a:cs typeface="Arial"/>
            </a:endParaRPr>
          </a:p>
          <a:p>
            <a:pPr marL="383540" indent="-383540">
              <a:buFontTx/>
              <a:buChar char="-"/>
            </a:pPr>
            <a:r>
              <a:rPr lang="en-US" sz="2400" dirty="0">
                <a:solidFill>
                  <a:srgbClr val="11078F"/>
                </a:solidFill>
                <a:latin typeface="Arial"/>
                <a:ea typeface="MS PGothic"/>
                <a:cs typeface="Arial"/>
              </a:rPr>
              <a:t>Sinh </a:t>
            </a:r>
            <a:r>
              <a:rPr lang="en-US" sz="2400" dirty="0" err="1">
                <a:solidFill>
                  <a:srgbClr val="11078F"/>
                </a:solidFill>
                <a:latin typeface="Arial"/>
                <a:ea typeface="MS PGothic"/>
                <a:cs typeface="Arial"/>
              </a:rPr>
              <a:t>hiệu</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ổn</a:t>
            </a:r>
            <a:endParaRPr lang="en-US" sz="2400" dirty="0">
              <a:solidFill>
                <a:srgbClr val="11078F"/>
              </a:solidFill>
              <a:latin typeface="Arial"/>
              <a:ea typeface="MS PGothic"/>
              <a:cs typeface="Arial"/>
            </a:endParaRPr>
          </a:p>
          <a:p>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Mạch</a:t>
            </a:r>
            <a:r>
              <a:rPr lang="en-US" sz="2400" dirty="0">
                <a:solidFill>
                  <a:srgbClr val="11078F"/>
                </a:solidFill>
                <a:latin typeface="Arial"/>
                <a:ea typeface="MS PGothic"/>
                <a:cs typeface="Arial"/>
              </a:rPr>
              <a:t> 82 l/p            </a:t>
            </a:r>
            <a:r>
              <a:rPr lang="en-US" sz="2400" dirty="0" err="1">
                <a:solidFill>
                  <a:srgbClr val="11078F"/>
                </a:solidFill>
                <a:latin typeface="Arial"/>
                <a:ea typeface="MS PGothic"/>
                <a:cs typeface="Arial"/>
              </a:rPr>
              <a:t>Nhịp</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thở</a:t>
            </a:r>
            <a:r>
              <a:rPr lang="en-US" sz="2400" dirty="0">
                <a:solidFill>
                  <a:srgbClr val="11078F"/>
                </a:solidFill>
                <a:latin typeface="Arial"/>
                <a:ea typeface="MS PGothic"/>
                <a:cs typeface="Arial"/>
              </a:rPr>
              <a:t> 18 l/p    </a:t>
            </a:r>
            <a:endParaRPr lang="en-US" sz="2400" dirty="0">
              <a:solidFill>
                <a:srgbClr val="11078F"/>
              </a:solidFill>
              <a:latin typeface="Arial"/>
              <a:cs typeface="Arial"/>
            </a:endParaRPr>
          </a:p>
          <a:p>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Huyết</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áp</a:t>
            </a:r>
            <a:r>
              <a:rPr lang="en-US" sz="2400" dirty="0">
                <a:solidFill>
                  <a:srgbClr val="11078F"/>
                </a:solidFill>
                <a:latin typeface="Arial"/>
                <a:ea typeface="MS PGothic"/>
                <a:cs typeface="Arial"/>
              </a:rPr>
              <a:t>: 110/70 mmHg</a:t>
            </a:r>
          </a:p>
          <a:p>
            <a:r>
              <a:rPr lang="en-US" sz="2400" dirty="0">
                <a:solidFill>
                  <a:srgbClr val="11078F"/>
                </a:solidFill>
                <a:latin typeface="Arial"/>
                <a:ea typeface="MS PGothic"/>
                <a:cs typeface="Arial"/>
              </a:rPr>
              <a:t>        SpO2: 98%            </a:t>
            </a:r>
            <a:r>
              <a:rPr lang="en-US" sz="2400" dirty="0" err="1">
                <a:solidFill>
                  <a:srgbClr val="11078F"/>
                </a:solidFill>
                <a:latin typeface="Arial"/>
                <a:ea typeface="MS PGothic"/>
                <a:cs typeface="Arial"/>
              </a:rPr>
              <a:t>Nhiệt</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độ</a:t>
            </a:r>
            <a:r>
              <a:rPr lang="en-US" sz="2400" dirty="0">
                <a:solidFill>
                  <a:srgbClr val="11078F"/>
                </a:solidFill>
                <a:latin typeface="Arial"/>
                <a:ea typeface="MS PGothic"/>
                <a:cs typeface="Arial"/>
              </a:rPr>
              <a:t>: 36.8 </a:t>
            </a:r>
            <a:r>
              <a:rPr lang="en-US" sz="2400" dirty="0" err="1">
                <a:solidFill>
                  <a:srgbClr val="11078F"/>
                </a:solidFill>
                <a:latin typeface="Arial"/>
                <a:ea typeface="MS PGothic"/>
                <a:cs typeface="Arial"/>
              </a:rPr>
              <a:t>độ</a:t>
            </a:r>
            <a:r>
              <a:rPr lang="en-US" sz="2400" dirty="0">
                <a:solidFill>
                  <a:srgbClr val="11078F"/>
                </a:solidFill>
                <a:latin typeface="Arial"/>
                <a:ea typeface="MS PGothic"/>
                <a:cs typeface="Arial"/>
              </a:rPr>
              <a:t> C</a:t>
            </a:r>
          </a:p>
          <a:p>
            <a:pPr marL="383540" indent="-383540">
              <a:buFont typeface="Franklin Gothic Book"/>
              <a:buChar char="■"/>
            </a:pPr>
            <a:r>
              <a:rPr lang="en-US" sz="2400" dirty="0">
                <a:solidFill>
                  <a:srgbClr val="11078F"/>
                </a:solidFill>
                <a:latin typeface="Arial"/>
                <a:ea typeface="MS PGothic"/>
                <a:cs typeface="Arial"/>
              </a:rPr>
              <a:t>CN: 60 kg, CC 157 cm –&gt; BMI: 24.3 -&gt; </a:t>
            </a:r>
            <a:r>
              <a:rPr lang="en-US" sz="2400" dirty="0" err="1">
                <a:solidFill>
                  <a:srgbClr val="11078F"/>
                </a:solidFill>
                <a:latin typeface="Arial"/>
                <a:ea typeface="MS PGothic"/>
                <a:cs typeface="Arial"/>
              </a:rPr>
              <a:t>Thể</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trạng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thừa</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cân</a:t>
            </a:r>
            <a:endParaRPr lang="en-US" sz="2400" dirty="0">
              <a:solidFill>
                <a:srgbClr val="11078F"/>
              </a:solidFill>
              <a:latin typeface="Arial"/>
              <a:ea typeface="MS PGothic"/>
              <a:cs typeface="Arial"/>
            </a:endParaRPr>
          </a:p>
          <a:p>
            <a:pPr marL="383540" indent="-383540">
              <a:buFontTx/>
              <a:buChar char="-"/>
            </a:pPr>
            <a:r>
              <a:rPr lang="en-US" sz="2400" dirty="0" err="1">
                <a:solidFill>
                  <a:srgbClr val="11078F"/>
                </a:solidFill>
                <a:latin typeface="Arial"/>
                <a:ea typeface="MS PGothic"/>
                <a:cs typeface="Arial"/>
              </a:rPr>
              <a:t>Niêm</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hồng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kết</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mạc</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mắt</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không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vàng</a:t>
            </a:r>
            <a:r>
              <a:rPr lang="en-US" sz="2400" dirty="0">
                <a:solidFill>
                  <a:srgbClr val="11078F"/>
                </a:solidFill>
                <a:latin typeface="Arial"/>
                <a:ea typeface="MS PGothic"/>
                <a:cs typeface="Arial"/>
              </a:rPr>
              <a:t>.</a:t>
            </a:r>
          </a:p>
          <a:p>
            <a:pPr marL="383540" indent="-383540">
              <a:buFontTx/>
              <a:buChar char="-"/>
            </a:pPr>
            <a:r>
              <a:rPr lang="en-US" sz="2400" dirty="0" err="1">
                <a:solidFill>
                  <a:srgbClr val="11078F"/>
                </a:solidFill>
                <a:latin typeface="Arial"/>
                <a:ea typeface="MS PGothic"/>
                <a:cs typeface="Arial"/>
              </a:rPr>
              <a:t>Hạch</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ngoại</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biên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không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sờ</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chạm</a:t>
            </a:r>
            <a:endParaRPr lang="en-US" sz="2400" dirty="0">
              <a:solidFill>
                <a:srgbClr val="11078F"/>
              </a:solidFill>
              <a:latin typeface="Arial"/>
              <a:ea typeface="MS PGothic"/>
              <a:cs typeface="Arial"/>
            </a:endParaRPr>
          </a:p>
          <a:p>
            <a:pPr marL="383540" indent="-383540">
              <a:buFontTx/>
              <a:buChar char="-"/>
            </a:pPr>
            <a:r>
              <a:rPr lang="en-US" sz="2400" dirty="0" err="1">
                <a:solidFill>
                  <a:srgbClr val="11078F"/>
                </a:solidFill>
                <a:latin typeface="Arial"/>
                <a:ea typeface="MS PGothic"/>
                <a:cs typeface="Arial"/>
              </a:rPr>
              <a:t>Không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dấu</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xuất</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huyết</a:t>
            </a:r>
            <a:r>
              <a:rPr lang="en-US" sz="2400" dirty="0">
                <a:solidFill>
                  <a:srgbClr val="11078F"/>
                </a:solidFill>
                <a:latin typeface="Arial"/>
                <a:ea typeface="MS PGothic"/>
                <a:cs typeface="Arial"/>
              </a:rPr>
              <a:t> da </a:t>
            </a:r>
            <a:r>
              <a:rPr lang="en-US" sz="2400" dirty="0" err="1">
                <a:solidFill>
                  <a:srgbClr val="11078F"/>
                </a:solidFill>
                <a:latin typeface="Arial"/>
                <a:ea typeface="MS PGothic"/>
                <a:cs typeface="Arial"/>
              </a:rPr>
              <a:t>niêm</a:t>
            </a:r>
            <a:endParaRPr lang="en-US" sz="2400" dirty="0">
              <a:solidFill>
                <a:srgbClr val="11078F"/>
              </a:solidFill>
              <a:latin typeface="Arial"/>
              <a:ea typeface="MS PGothic"/>
              <a:cs typeface="Arial"/>
            </a:endParaRPr>
          </a:p>
          <a:p>
            <a:pPr marL="383540" indent="-383540">
              <a:buFontTx/>
              <a:buChar char="-"/>
            </a:pPr>
            <a:r>
              <a:rPr lang="en-US" sz="2400" dirty="0" err="1">
                <a:solidFill>
                  <a:srgbClr val="11078F"/>
                </a:solidFill>
                <a:latin typeface="Arial"/>
                <a:ea typeface="MS PGothic"/>
                <a:cs typeface="Arial"/>
              </a:rPr>
              <a:t>Không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phù</a:t>
            </a:r>
            <a:r>
              <a:rPr lang="en-US" sz="2400" dirty="0">
                <a:solidFill>
                  <a:srgbClr val="11078F"/>
                </a:solidFill>
                <a:latin typeface="Arial"/>
                <a:ea typeface="MS PGothic"/>
                <a:cs typeface="Arial"/>
              </a:rPr>
              <a:t>.</a:t>
            </a:r>
          </a:p>
          <a:p>
            <a:pPr marL="0" indent="0">
              <a:buNone/>
            </a:pPr>
            <a:endParaRPr lang="en-US" sz="2400" dirty="0">
              <a:solidFill>
                <a:srgbClr val="11078F"/>
              </a:solidFill>
              <a:latin typeface="Arial"/>
              <a:cs typeface="Arial"/>
            </a:endParaRPr>
          </a:p>
        </p:txBody>
      </p:sp>
      <p:sp>
        <p:nvSpPr>
          <p:cNvPr id="5" name="Rectangle 4"/>
          <p:cNvSpPr/>
          <p:nvPr/>
        </p:nvSpPr>
        <p:spPr>
          <a:xfrm>
            <a:off x="2286000" y="2090172"/>
            <a:ext cx="4572000" cy="2677656"/>
          </a:xfrm>
          <a:prstGeom prst="rect">
            <a:avLst/>
          </a:prstGeom>
        </p:spPr>
        <p:txBody>
          <a:bodyPr>
            <a:spAutoFit/>
          </a:bodyPr>
          <a:lstStyle/>
          <a:p>
            <a:r>
              <a:rPr lang="en-US" dirty="0" err="1"/>
              <a:t>Tần</a:t>
            </a:r>
            <a:r>
              <a:rPr lang="en-US" dirty="0"/>
              <a:t> </a:t>
            </a:r>
            <a:r>
              <a:rPr lang="en-US" dirty="0" err="1"/>
              <a:t>số</a:t>
            </a:r>
            <a:r>
              <a:rPr lang="en-US" dirty="0"/>
              <a:t> tim:70 l/p,     </a:t>
            </a:r>
            <a:r>
              <a:rPr lang="en-US" dirty="0" err="1"/>
              <a:t>Huyết</a:t>
            </a:r>
            <a:r>
              <a:rPr lang="en-US" dirty="0"/>
              <a:t> áp:120/70 mmHg,     </a:t>
            </a:r>
            <a:r>
              <a:rPr lang="en-US" dirty="0" err="1"/>
              <a:t>Nhiệt</a:t>
            </a:r>
            <a:r>
              <a:rPr lang="en-US" dirty="0"/>
              <a:t> độ:36.5 °C,     </a:t>
            </a:r>
            <a:r>
              <a:rPr lang="en-US" dirty="0" err="1"/>
              <a:t>Nhịp</a:t>
            </a:r>
            <a:r>
              <a:rPr lang="en-US" dirty="0"/>
              <a:t> thở:18 l/p,     SpO2:97%,     </a:t>
            </a:r>
            <a:r>
              <a:rPr lang="en-US" dirty="0" err="1"/>
              <a:t>Chiều</a:t>
            </a:r>
            <a:r>
              <a:rPr lang="en-US" dirty="0"/>
              <a:t> cao:168cm,     </a:t>
            </a:r>
            <a:r>
              <a:rPr lang="en-US" dirty="0" err="1"/>
              <a:t>Cân</a:t>
            </a:r>
            <a:r>
              <a:rPr lang="en-US" dirty="0"/>
              <a:t> nặng:68kg,     BMI:24.09</a:t>
            </a:r>
          </a:p>
        </p:txBody>
      </p:sp>
    </p:spTree>
    <p:extLst>
      <p:ext uri="{BB962C8B-B14F-4D97-AF65-F5344CB8AC3E}">
        <p14:creationId xmlns:p14="http://schemas.microsoft.com/office/powerpoint/2010/main" val="454374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V. KHÁM LÂM SÀNG:</a:t>
            </a:r>
            <a:endParaRPr lang="vi-VN" altLang="vi-VN" sz="3200"/>
          </a:p>
        </p:txBody>
      </p:sp>
      <p:sp>
        <p:nvSpPr>
          <p:cNvPr id="10" name="TextBox 9">
            <a:extLst>
              <a:ext uri="{FF2B5EF4-FFF2-40B4-BE49-F238E27FC236}">
                <a16:creationId xmlns:a16="http://schemas.microsoft.com/office/drawing/2014/main" id="{06965045-31EE-AA1A-1CAD-6F7A001BF44F}"/>
              </a:ext>
            </a:extLst>
          </p:cNvPr>
          <p:cNvSpPr txBox="1"/>
          <p:nvPr/>
        </p:nvSpPr>
        <p:spPr>
          <a:xfrm>
            <a:off x="228600" y="1143000"/>
            <a:ext cx="8686800" cy="5632311"/>
          </a:xfrm>
          <a:prstGeom prst="rect">
            <a:avLst/>
          </a:prstGeom>
          <a:noFill/>
        </p:spPr>
        <p:txBody>
          <a:bodyPr wrap="square" lIns="91440" tIns="45720" rIns="91440" bIns="45720" anchor="t">
            <a:spAutoFit/>
          </a:bodyPr>
          <a:lstStyle/>
          <a:p>
            <a:pPr marL="0" indent="0">
              <a:buNone/>
            </a:pPr>
            <a:r>
              <a:rPr lang="en-US" sz="2400" b="1" dirty="0">
                <a:solidFill>
                  <a:srgbClr val="11078F"/>
                </a:solidFill>
                <a:latin typeface="Arial"/>
                <a:ea typeface="MS PGothic"/>
                <a:cs typeface="Arial"/>
              </a:rPr>
              <a:t>2. </a:t>
            </a:r>
            <a:r>
              <a:rPr lang="en-US" sz="2400" b="1" dirty="0" err="1">
                <a:solidFill>
                  <a:srgbClr val="11078F"/>
                </a:solidFill>
                <a:latin typeface="Arial"/>
                <a:ea typeface="MS PGothic"/>
                <a:cs typeface="Arial"/>
              </a:rPr>
              <a:t>Cơ</a:t>
            </a:r>
            <a:r>
              <a:rPr lang="en-US" sz="2400" b="1" dirty="0">
                <a:solidFill>
                  <a:srgbClr val="11078F"/>
                </a:solidFill>
                <a:latin typeface="Arial"/>
                <a:ea typeface="MS PGothic"/>
                <a:cs typeface="Arial"/>
              </a:rPr>
              <a:t> </a:t>
            </a:r>
            <a:r>
              <a:rPr lang="en-US" sz="2400" b="1" dirty="0" err="1">
                <a:solidFill>
                  <a:srgbClr val="11078F"/>
                </a:solidFill>
                <a:latin typeface="Arial"/>
                <a:ea typeface="MS PGothic"/>
                <a:cs typeface="Arial"/>
              </a:rPr>
              <a:t>quan</a:t>
            </a:r>
            <a:endParaRPr lang="en-US" sz="2400" b="1" dirty="0">
              <a:solidFill>
                <a:srgbClr val="11078F"/>
              </a:solidFill>
              <a:latin typeface="Arial"/>
              <a:ea typeface="MS PGothic"/>
              <a:cs typeface="Arial"/>
            </a:endParaRPr>
          </a:p>
          <a:p>
            <a:pPr marL="457200" indent="-457200">
              <a:buAutoNum type="alphaLcPeriod"/>
            </a:pPr>
            <a:r>
              <a:rPr lang="en-US" sz="2400" b="1" i="1" dirty="0" err="1">
                <a:solidFill>
                  <a:srgbClr val="11078F"/>
                </a:solidFill>
                <a:latin typeface="Arial"/>
                <a:ea typeface="MS PGothic"/>
                <a:cs typeface="Arial"/>
              </a:rPr>
              <a:t>Lồng</a:t>
            </a:r>
            <a:r>
              <a:rPr lang="en-US" sz="2400" b="1" i="1" dirty="0">
                <a:solidFill>
                  <a:srgbClr val="11078F"/>
                </a:solidFill>
                <a:latin typeface="Arial"/>
                <a:ea typeface="MS PGothic"/>
                <a:cs typeface="Arial"/>
              </a:rPr>
              <a:t> </a:t>
            </a:r>
            <a:r>
              <a:rPr lang="en-US" sz="2400" b="1" i="1" dirty="0" err="1">
                <a:solidFill>
                  <a:srgbClr val="11078F"/>
                </a:solidFill>
                <a:latin typeface="Arial"/>
                <a:ea typeface="MS PGothic"/>
                <a:cs typeface="Arial"/>
              </a:rPr>
              <a:t>ngực</a:t>
            </a:r>
            <a:r>
              <a:rPr lang="en-US" sz="2400" b="1" i="1" dirty="0">
                <a:solidFill>
                  <a:srgbClr val="11078F"/>
                </a:solidFill>
                <a:latin typeface="Arial"/>
                <a:ea typeface="MS PGothic"/>
                <a:cs typeface="Arial"/>
              </a:rPr>
              <a:t>: </a:t>
            </a:r>
            <a:r>
              <a:rPr lang="en-US" sz="2400" dirty="0" err="1">
                <a:solidFill>
                  <a:srgbClr val="11078F"/>
                </a:solidFill>
                <a:latin typeface="Arial"/>
                <a:ea typeface="MS PGothic"/>
                <a:cs typeface="Arial"/>
              </a:rPr>
              <a:t>không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sao</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mạch</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không</a:t>
            </a:r>
            <a:r>
              <a:rPr lang="en-US" sz="2400" dirty="0">
                <a:solidFill>
                  <a:srgbClr val="11078F"/>
                </a:solidFill>
                <a:latin typeface="Arial"/>
                <a:ea typeface="MS PGothic"/>
                <a:cs typeface="Arial"/>
              </a:rPr>
              <a:t> THBH</a:t>
            </a:r>
            <a:endParaRPr lang="en-US" sz="2400" dirty="0">
              <a:solidFill>
                <a:srgbClr val="11078F"/>
              </a:solidFill>
              <a:latin typeface="Arial"/>
              <a:cs typeface="Arial"/>
            </a:endParaRPr>
          </a:p>
          <a:p>
            <a:r>
              <a:rPr lang="en-US" sz="2400" dirty="0">
                <a:solidFill>
                  <a:srgbClr val="11078F"/>
                </a:solidFill>
                <a:latin typeface="Arial"/>
                <a:ea typeface="MS PGothic"/>
                <a:cs typeface="Arial"/>
              </a:rPr>
              <a:t>+ Tim: </a:t>
            </a:r>
            <a:r>
              <a:rPr lang="en-US" sz="2400" dirty="0" err="1">
                <a:solidFill>
                  <a:srgbClr val="11078F"/>
                </a:solidFill>
                <a:latin typeface="Arial"/>
                <a:ea typeface="MS PGothic"/>
                <a:cs typeface="Arial"/>
              </a:rPr>
              <a:t>không</a:t>
            </a:r>
            <a:r>
              <a:rPr lang="en-US" sz="2400" dirty="0">
                <a:solidFill>
                  <a:srgbClr val="11078F"/>
                </a:solidFill>
                <a:latin typeface="Arial"/>
                <a:ea typeface="MS PGothic"/>
                <a:cs typeface="Arial"/>
              </a:rPr>
              <a:t> ổ </a:t>
            </a:r>
            <a:r>
              <a:rPr lang="en-US" sz="2400" dirty="0" err="1">
                <a:solidFill>
                  <a:srgbClr val="11078F"/>
                </a:solidFill>
                <a:latin typeface="Arial"/>
                <a:ea typeface="MS PGothic"/>
                <a:cs typeface="Arial"/>
              </a:rPr>
              <a:t>đập</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bất</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thường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mỏm</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tim</a:t>
            </a:r>
            <a:r>
              <a:rPr lang="en-US" sz="2400" dirty="0">
                <a:solidFill>
                  <a:srgbClr val="11078F"/>
                </a:solidFill>
                <a:latin typeface="Arial"/>
                <a:ea typeface="MS PGothic"/>
                <a:cs typeface="Arial"/>
              </a:rPr>
              <a:t> KLS V </a:t>
            </a:r>
            <a:r>
              <a:rPr lang="en-US" sz="2400" dirty="0" err="1">
                <a:solidFill>
                  <a:srgbClr val="11078F"/>
                </a:solidFill>
                <a:latin typeface="Arial"/>
                <a:ea typeface="MS PGothic"/>
                <a:cs typeface="Arial"/>
              </a:rPr>
              <a:t>đường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trung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đòn</a:t>
            </a:r>
            <a:r>
              <a:rPr lang="en-US" sz="2400" dirty="0">
                <a:solidFill>
                  <a:srgbClr val="11078F"/>
                </a:solidFill>
                <a:latin typeface="Arial"/>
                <a:ea typeface="MS PGothic"/>
                <a:cs typeface="Arial"/>
              </a:rPr>
              <a:t> (T), T1, T2 </a:t>
            </a:r>
            <a:r>
              <a:rPr lang="en-US" sz="2400" dirty="0" err="1">
                <a:solidFill>
                  <a:srgbClr val="11078F"/>
                </a:solidFill>
                <a:latin typeface="Arial"/>
                <a:ea typeface="MS PGothic"/>
                <a:cs typeface="Arial"/>
              </a:rPr>
              <a:t>đều</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rõ</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tần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số</a:t>
            </a:r>
            <a:r>
              <a:rPr lang="en-US" sz="2400" dirty="0">
                <a:solidFill>
                  <a:srgbClr val="11078F"/>
                </a:solidFill>
                <a:latin typeface="Arial"/>
                <a:ea typeface="MS PGothic"/>
                <a:cs typeface="Arial"/>
              </a:rPr>
              <a:t> 82 </a:t>
            </a:r>
            <a:r>
              <a:rPr lang="en-US" sz="2400" dirty="0" err="1">
                <a:solidFill>
                  <a:srgbClr val="11078F"/>
                </a:solidFill>
                <a:latin typeface="Arial"/>
                <a:ea typeface="MS PGothic"/>
                <a:cs typeface="Arial"/>
              </a:rPr>
              <a:t>lần</a:t>
            </a:r>
            <a:r>
              <a:rPr lang="en-US" sz="2400" dirty="0">
                <a:solidFill>
                  <a:srgbClr val="11078F"/>
                </a:solidFill>
                <a:latin typeface="Arial"/>
                <a:ea typeface="MS PGothic"/>
                <a:cs typeface="Arial"/>
              </a:rPr>
              <a:t>/</a:t>
            </a:r>
            <a:r>
              <a:rPr lang="en-US" sz="2400" dirty="0" err="1">
                <a:solidFill>
                  <a:srgbClr val="11078F"/>
                </a:solidFill>
                <a:latin typeface="Arial"/>
                <a:ea typeface="MS PGothic"/>
                <a:cs typeface="Arial"/>
              </a:rPr>
              <a:t>phút</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không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âm</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thổi</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bất</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thường</a:t>
            </a:r>
            <a:endParaRPr lang="en-US" sz="2400" dirty="0">
              <a:solidFill>
                <a:srgbClr val="11078F"/>
              </a:solidFill>
              <a:latin typeface="Arial"/>
              <a:ea typeface="MS PGothic"/>
              <a:cs typeface="Arial"/>
            </a:endParaRPr>
          </a:p>
          <a:p>
            <a:pPr marL="0" indent="0">
              <a:buNone/>
            </a:pP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Phổi</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gõ</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trong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khắp</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phổi</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không</a:t>
            </a:r>
            <a:r>
              <a:rPr lang="en-US" sz="2400" dirty="0">
                <a:solidFill>
                  <a:srgbClr val="11078F"/>
                </a:solidFill>
                <a:latin typeface="Arial"/>
                <a:ea typeface="MS PGothic"/>
                <a:cs typeface="Arial"/>
              </a:rPr>
              <a:t> rale, </a:t>
            </a:r>
            <a:r>
              <a:rPr lang="en-US" sz="2400" dirty="0" err="1">
                <a:solidFill>
                  <a:srgbClr val="11078F"/>
                </a:solidFill>
                <a:latin typeface="Arial"/>
                <a:ea typeface="MS PGothic"/>
                <a:cs typeface="Arial"/>
              </a:rPr>
              <a:t>âm</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phế</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bào</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êm</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dịu</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hai</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phế</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trường</a:t>
            </a:r>
            <a:endParaRPr lang="en-US" sz="2400" dirty="0">
              <a:solidFill>
                <a:srgbClr val="11078F"/>
              </a:solidFill>
              <a:latin typeface="Arial"/>
              <a:ea typeface="MS PGothic"/>
              <a:cs typeface="Arial"/>
            </a:endParaRPr>
          </a:p>
          <a:p>
            <a:pPr marL="0" indent="0">
              <a:buNone/>
            </a:pPr>
            <a:r>
              <a:rPr lang="en-US" sz="2400" b="1" dirty="0">
                <a:solidFill>
                  <a:srgbClr val="11078F"/>
                </a:solidFill>
                <a:latin typeface="Arial"/>
                <a:ea typeface="MS PGothic"/>
                <a:cs typeface="Arial"/>
              </a:rPr>
              <a:t>b.   </a:t>
            </a:r>
            <a:r>
              <a:rPr lang="en-US" sz="2400" b="1" dirty="0" err="1">
                <a:solidFill>
                  <a:srgbClr val="11078F"/>
                </a:solidFill>
                <a:latin typeface="Arial"/>
                <a:ea typeface="MS PGothic"/>
                <a:cs typeface="Arial"/>
              </a:rPr>
              <a:t>Bụng</a:t>
            </a:r>
            <a:r>
              <a:rPr lang="en-US" sz="2400" b="1" dirty="0">
                <a:solidFill>
                  <a:srgbClr val="11078F"/>
                </a:solidFill>
                <a:latin typeface="Arial"/>
                <a:ea typeface="MS PGothic"/>
                <a:cs typeface="Arial"/>
              </a:rPr>
              <a:t>  </a:t>
            </a:r>
          </a:p>
          <a:p>
            <a:pPr marL="383540" indent="-383540">
              <a:buFont typeface="Franklin Gothic Book"/>
              <a:buChar char="-"/>
            </a:pPr>
            <a:r>
              <a:rPr lang="en-US" sz="2400" dirty="0" err="1">
                <a:solidFill>
                  <a:srgbClr val="11078F"/>
                </a:solidFill>
                <a:latin typeface="Arial"/>
                <a:ea typeface="MS PGothic"/>
                <a:cs typeface="Arial"/>
              </a:rPr>
              <a:t>Bụng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cân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đối</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bè</a:t>
            </a:r>
            <a:r>
              <a:rPr lang="en-US" sz="2400" dirty="0">
                <a:solidFill>
                  <a:srgbClr val="11078F"/>
                </a:solidFill>
                <a:latin typeface="Arial"/>
                <a:ea typeface="MS PGothic"/>
                <a:cs typeface="Arial"/>
              </a:rPr>
              <a:t> sang 2 </a:t>
            </a:r>
            <a:r>
              <a:rPr lang="en-US" sz="2400" dirty="0" err="1">
                <a:solidFill>
                  <a:srgbClr val="11078F"/>
                </a:solidFill>
                <a:latin typeface="Arial"/>
                <a:ea typeface="MS PGothic"/>
                <a:cs typeface="Arial"/>
              </a:rPr>
              <a:t>bên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không</a:t>
            </a:r>
            <a:r>
              <a:rPr lang="en-US" sz="2400" dirty="0">
                <a:solidFill>
                  <a:srgbClr val="11078F"/>
                </a:solidFill>
                <a:latin typeface="Arial"/>
                <a:ea typeface="MS PGothic"/>
                <a:cs typeface="Arial"/>
              </a:rPr>
              <a:t> THBH, </a:t>
            </a:r>
            <a:r>
              <a:rPr lang="en-US" sz="2400" dirty="0" err="1">
                <a:solidFill>
                  <a:srgbClr val="11078F"/>
                </a:solidFill>
                <a:latin typeface="Arial"/>
                <a:ea typeface="MS PGothic"/>
                <a:cs typeface="Arial"/>
              </a:rPr>
              <a:t>không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sẹo</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mổ</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cũ</a:t>
            </a:r>
            <a:r>
              <a:rPr lang="en-US" sz="2400" dirty="0">
                <a:solidFill>
                  <a:srgbClr val="11078F"/>
                </a:solidFill>
                <a:latin typeface="Arial"/>
                <a:ea typeface="MS PGothic"/>
                <a:cs typeface="Arial"/>
              </a:rPr>
              <a:t>.</a:t>
            </a:r>
            <a:endParaRPr lang="en-US" sz="2400" dirty="0">
              <a:solidFill>
                <a:srgbClr val="11078F"/>
              </a:solidFill>
              <a:latin typeface="Arial"/>
              <a:cs typeface="Arial"/>
            </a:endParaRPr>
          </a:p>
          <a:p>
            <a:pPr marL="383540" indent="-383540">
              <a:buFont typeface="Franklin Gothic Book"/>
              <a:buChar char="-"/>
            </a:pPr>
            <a:r>
              <a:rPr lang="en-US" sz="2400" dirty="0">
                <a:solidFill>
                  <a:srgbClr val="11078F"/>
                </a:solidFill>
                <a:latin typeface="Arial"/>
                <a:ea typeface="MS PGothic"/>
                <a:cs typeface="Arial"/>
              </a:rPr>
              <a:t>Nhu </a:t>
            </a:r>
            <a:r>
              <a:rPr lang="en-US" sz="2400" dirty="0" err="1">
                <a:solidFill>
                  <a:srgbClr val="11078F"/>
                </a:solidFill>
                <a:latin typeface="Arial"/>
                <a:ea typeface="MS PGothic"/>
                <a:cs typeface="Arial"/>
              </a:rPr>
              <a:t>động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ruột</a:t>
            </a:r>
            <a:r>
              <a:rPr lang="en-US" sz="2400" dirty="0">
                <a:solidFill>
                  <a:srgbClr val="11078F"/>
                </a:solidFill>
                <a:latin typeface="Arial"/>
                <a:ea typeface="MS PGothic"/>
                <a:cs typeface="Arial"/>
              </a:rPr>
              <a:t> 8 </a:t>
            </a:r>
            <a:r>
              <a:rPr lang="en-US" sz="2400" dirty="0" err="1">
                <a:solidFill>
                  <a:srgbClr val="11078F"/>
                </a:solidFill>
                <a:latin typeface="Arial"/>
                <a:ea typeface="MS PGothic"/>
                <a:cs typeface="Arial"/>
              </a:rPr>
              <a:t>lần</a:t>
            </a:r>
            <a:r>
              <a:rPr lang="en-US" sz="2400" dirty="0">
                <a:solidFill>
                  <a:srgbClr val="11078F"/>
                </a:solidFill>
                <a:latin typeface="Arial"/>
                <a:ea typeface="MS PGothic"/>
                <a:cs typeface="Arial"/>
              </a:rPr>
              <a:t>/</a:t>
            </a:r>
            <a:r>
              <a:rPr lang="en-US" sz="2400" dirty="0" err="1">
                <a:solidFill>
                  <a:srgbClr val="11078F"/>
                </a:solidFill>
                <a:latin typeface="Arial"/>
                <a:ea typeface="MS PGothic"/>
                <a:cs typeface="Arial"/>
              </a:rPr>
              <a:t>phút</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âm</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sắc</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bình</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thường</a:t>
            </a:r>
            <a:r>
              <a:rPr lang="en-US" sz="2400" dirty="0">
                <a:solidFill>
                  <a:srgbClr val="11078F"/>
                </a:solidFill>
                <a:latin typeface="Arial"/>
                <a:ea typeface="MS PGothic"/>
                <a:cs typeface="Arial"/>
              </a:rPr>
              <a:t>.</a:t>
            </a:r>
          </a:p>
          <a:p>
            <a:pPr marL="383540" indent="-383540">
              <a:buFont typeface="Franklin Gothic Book"/>
              <a:buChar char="-"/>
            </a:pPr>
            <a:r>
              <a:rPr lang="en-US" sz="2400" dirty="0" err="1">
                <a:solidFill>
                  <a:srgbClr val="11078F"/>
                </a:solidFill>
                <a:latin typeface="Arial"/>
                <a:ea typeface="MS PGothic"/>
                <a:cs typeface="Arial"/>
              </a:rPr>
              <a:t>Gõ</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trong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khắp</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bụng</a:t>
            </a:r>
            <a:r>
              <a:rPr lang="en-US" sz="2400" dirty="0">
                <a:solidFill>
                  <a:srgbClr val="11078F"/>
                </a:solidFill>
                <a:latin typeface="Arial"/>
                <a:ea typeface="MS PGothic"/>
                <a:cs typeface="Arial"/>
              </a:rPr>
              <a:t>.</a:t>
            </a:r>
          </a:p>
          <a:p>
            <a:pPr marL="383540" indent="-383540">
              <a:buFont typeface="Franklin Gothic Book"/>
              <a:buChar char="-"/>
            </a:pPr>
            <a:r>
              <a:rPr lang="en-US" sz="2400" dirty="0" err="1">
                <a:solidFill>
                  <a:srgbClr val="11078F"/>
                </a:solidFill>
                <a:latin typeface="Arial"/>
                <a:ea typeface="MS PGothic"/>
                <a:cs typeface="Arial"/>
              </a:rPr>
              <a:t>Ấn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đau</a:t>
            </a:r>
            <a:r>
              <a:rPr lang="en-US" sz="2400" dirty="0">
                <a:solidFill>
                  <a:srgbClr val="11078F"/>
                </a:solidFill>
                <a:latin typeface="Arial"/>
                <a:ea typeface="MS PGothic"/>
                <a:cs typeface="Arial"/>
              </a:rPr>
              <a:t> ¼ </a:t>
            </a:r>
            <a:r>
              <a:rPr lang="en-US" sz="2400" dirty="0" err="1">
                <a:solidFill>
                  <a:srgbClr val="11078F"/>
                </a:solidFill>
                <a:latin typeface="Arial"/>
                <a:ea typeface="MS PGothic"/>
                <a:cs typeface="Arial"/>
              </a:rPr>
              <a:t>trên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phải</a:t>
            </a:r>
            <a:r>
              <a:rPr lang="en-US" sz="2400" dirty="0">
                <a:solidFill>
                  <a:srgbClr val="11078F"/>
                </a:solidFill>
                <a:latin typeface="Arial"/>
                <a:ea typeface="MS PGothic"/>
                <a:cs typeface="Arial"/>
              </a:rPr>
              <a:t>, Murphy (+), </a:t>
            </a:r>
            <a:r>
              <a:rPr lang="en-US" sz="2400" dirty="0" err="1">
                <a:solidFill>
                  <a:srgbClr val="11078F"/>
                </a:solidFill>
                <a:latin typeface="Arial"/>
                <a:ea typeface="MS PGothic"/>
                <a:cs typeface="Arial"/>
              </a:rPr>
              <a:t>không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đề</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kháng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thành</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bụng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phản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ứng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dội</a:t>
            </a:r>
            <a:r>
              <a:rPr lang="en-US" sz="2400" dirty="0">
                <a:solidFill>
                  <a:srgbClr val="11078F"/>
                </a:solidFill>
                <a:latin typeface="Arial"/>
                <a:ea typeface="MS PGothic"/>
                <a:cs typeface="Arial"/>
              </a:rPr>
              <a:t> (-)</a:t>
            </a:r>
          </a:p>
          <a:p>
            <a:pPr marL="383540" indent="-383540">
              <a:buFont typeface="Franklin Gothic Book"/>
              <a:buChar char="-"/>
            </a:pPr>
            <a:r>
              <a:rPr lang="en-US" sz="2400" dirty="0">
                <a:solidFill>
                  <a:srgbClr val="11078F"/>
                </a:solidFill>
                <a:latin typeface="Arial"/>
                <a:ea typeface="MS PGothic"/>
                <a:cs typeface="Arial"/>
              </a:rPr>
              <a:t>Gan, </a:t>
            </a:r>
            <a:r>
              <a:rPr lang="en-US" sz="2400" dirty="0" err="1">
                <a:solidFill>
                  <a:srgbClr val="11078F"/>
                </a:solidFill>
                <a:latin typeface="Arial"/>
                <a:ea typeface="MS PGothic"/>
                <a:cs typeface="Arial"/>
              </a:rPr>
              <a:t>lách</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không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sờ</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chạm</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Chạm</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thận</a:t>
            </a:r>
            <a:r>
              <a:rPr lang="en-US" sz="2400" dirty="0">
                <a:solidFill>
                  <a:srgbClr val="11078F"/>
                </a:solidFill>
                <a:latin typeface="Arial"/>
                <a:ea typeface="MS PGothic"/>
                <a:cs typeface="Arial"/>
              </a:rPr>
              <a:t> (-)</a:t>
            </a:r>
          </a:p>
        </p:txBody>
      </p:sp>
    </p:spTree>
    <p:extLst>
      <p:ext uri="{BB962C8B-B14F-4D97-AF65-F5344CB8AC3E}">
        <p14:creationId xmlns:p14="http://schemas.microsoft.com/office/powerpoint/2010/main" val="1208814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a:t>VI. TÓM TẮT BỆNH ÁN:</a:t>
            </a:r>
            <a:endParaRPr lang="vi-VN" altLang="vi-VN" sz="3200"/>
          </a:p>
        </p:txBody>
      </p:sp>
      <p:sp>
        <p:nvSpPr>
          <p:cNvPr id="6" name="Rectangle 5">
            <a:extLst>
              <a:ext uri="{FF2B5EF4-FFF2-40B4-BE49-F238E27FC236}">
                <a16:creationId xmlns:a16="http://schemas.microsoft.com/office/drawing/2014/main" id="{96160289-B7CC-9984-40CF-91DDF2813878}"/>
              </a:ext>
            </a:extLst>
          </p:cNvPr>
          <p:cNvSpPr/>
          <p:nvPr/>
        </p:nvSpPr>
        <p:spPr>
          <a:xfrm>
            <a:off x="228600" y="1295400"/>
            <a:ext cx="8763000" cy="6370975"/>
          </a:xfrm>
          <a:prstGeom prst="rect">
            <a:avLst/>
          </a:prstGeom>
        </p:spPr>
        <p:txBody>
          <a:bodyPr wrap="square" lIns="91440" tIns="45720" rIns="91440" bIns="45720" anchor="t">
            <a:spAutoFit/>
          </a:bodyPr>
          <a:lstStyle/>
          <a:p>
            <a:r>
              <a:rPr lang="en-US" sz="2400" dirty="0" err="1">
                <a:solidFill>
                  <a:srgbClr val="11078F"/>
                </a:solidFill>
                <a:latin typeface="Arial"/>
                <a:ea typeface="MS PGothic"/>
                <a:cs typeface="Arial"/>
              </a:rPr>
              <a:t>Bệnh</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nhân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nữ</a:t>
            </a:r>
            <a:r>
              <a:rPr lang="en-US" sz="2400" dirty="0">
                <a:solidFill>
                  <a:srgbClr val="11078F"/>
                </a:solidFill>
                <a:latin typeface="Arial"/>
                <a:ea typeface="MS PGothic"/>
                <a:cs typeface="Arial"/>
              </a:rPr>
              <a:t>, 70 </a:t>
            </a:r>
            <a:r>
              <a:rPr lang="en-US" sz="2400" dirty="0" err="1">
                <a:solidFill>
                  <a:srgbClr val="11078F"/>
                </a:solidFill>
                <a:latin typeface="Arial"/>
                <a:ea typeface="MS PGothic"/>
                <a:cs typeface="Arial"/>
              </a:rPr>
              <a:t>tuổi</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nhập</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viện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vì</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sốt</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bệnh</a:t>
            </a:r>
            <a:r>
              <a:rPr lang="en-US" sz="2400" dirty="0">
                <a:solidFill>
                  <a:srgbClr val="11078F"/>
                </a:solidFill>
                <a:latin typeface="Arial"/>
                <a:ea typeface="MS PGothic"/>
                <a:cs typeface="Arial"/>
              </a:rPr>
              <a:t> 5 </a:t>
            </a:r>
            <a:r>
              <a:rPr lang="en-US" sz="2400" dirty="0" err="1">
                <a:solidFill>
                  <a:srgbClr val="11078F"/>
                </a:solidFill>
                <a:latin typeface="Arial"/>
                <a:ea typeface="MS PGothic"/>
                <a:cs typeface="Arial"/>
              </a:rPr>
              <a:t>ngày</a:t>
            </a:r>
            <a:r>
              <a:rPr lang="en-US" sz="2400" dirty="0">
                <a:solidFill>
                  <a:srgbClr val="11078F"/>
                </a:solidFill>
                <a:latin typeface="Arial"/>
                <a:ea typeface="MS PGothic"/>
                <a:cs typeface="Arial"/>
              </a:rPr>
              <a:t>, qua </a:t>
            </a:r>
            <a:r>
              <a:rPr lang="en-US" sz="2400" dirty="0" err="1">
                <a:solidFill>
                  <a:srgbClr val="11078F"/>
                </a:solidFill>
                <a:latin typeface="Arial"/>
                <a:ea typeface="MS PGothic"/>
                <a:cs typeface="Arial"/>
              </a:rPr>
              <a:t>hỏi</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bệnh</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và</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thăm</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khám</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ghi</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nhận</a:t>
            </a:r>
            <a:r>
              <a:rPr lang="en-US" sz="2400" dirty="0">
                <a:solidFill>
                  <a:srgbClr val="11078F"/>
                </a:solidFill>
                <a:latin typeface="Arial"/>
                <a:ea typeface="MS PGothic"/>
                <a:cs typeface="Arial"/>
              </a:rPr>
              <a:t>:</a:t>
            </a:r>
          </a:p>
          <a:p>
            <a:r>
              <a:rPr lang="en-US" sz="2400" b="1" i="0" dirty="0">
                <a:solidFill>
                  <a:srgbClr val="11078F"/>
                </a:solidFill>
                <a:latin typeface="Arial"/>
                <a:ea typeface="MS PGothic"/>
                <a:cs typeface="Arial"/>
              </a:rPr>
              <a:t>*TCCN</a:t>
            </a:r>
            <a:r>
              <a:rPr lang="en-US" sz="2400" b="1" dirty="0">
                <a:solidFill>
                  <a:srgbClr val="11078F"/>
                </a:solidFill>
                <a:latin typeface="Arial"/>
                <a:ea typeface="MS PGothic"/>
                <a:cs typeface="Arial"/>
              </a:rPr>
              <a:t>:   </a:t>
            </a:r>
            <a:endParaRPr lang="en-US" sz="2400" b="1" dirty="0">
              <a:solidFill>
                <a:srgbClr val="11078F"/>
              </a:solidFill>
              <a:latin typeface="Arial"/>
              <a:cs typeface="Arial"/>
            </a:endParaRPr>
          </a:p>
          <a:p>
            <a:pPr marL="914400" lvl="1" indent="-457200">
              <a:buFont typeface="Arial" panose="020B0604020202020204" pitchFamily="34" charset="0"/>
              <a:buChar char="•"/>
            </a:pPr>
            <a:r>
              <a:rPr lang="en-US" sz="2400" dirty="0">
                <a:solidFill>
                  <a:srgbClr val="11078F"/>
                </a:solidFill>
                <a:latin typeface="Arial"/>
                <a:ea typeface="MS PGothic"/>
                <a:cs typeface="Arial"/>
              </a:rPr>
              <a:t>Tiêu </a:t>
            </a:r>
            <a:r>
              <a:rPr lang="en-US" sz="2400" dirty="0" err="1">
                <a:solidFill>
                  <a:srgbClr val="11078F"/>
                </a:solidFill>
                <a:latin typeface="Arial"/>
                <a:ea typeface="MS PGothic"/>
                <a:cs typeface="Arial"/>
              </a:rPr>
              <a:t>phân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lỏng</a:t>
            </a:r>
            <a:r>
              <a:rPr lang="en-US" sz="2400" dirty="0">
                <a:solidFill>
                  <a:srgbClr val="11078F"/>
                </a:solidFill>
                <a:latin typeface="Arial"/>
                <a:ea typeface="MS PGothic"/>
                <a:cs typeface="Arial"/>
              </a:rPr>
              <a:t> 2-3 </a:t>
            </a:r>
            <a:r>
              <a:rPr lang="en-US" sz="2400" dirty="0" err="1">
                <a:solidFill>
                  <a:srgbClr val="11078F"/>
                </a:solidFill>
                <a:latin typeface="Arial"/>
                <a:ea typeface="MS PGothic"/>
                <a:cs typeface="Arial"/>
              </a:rPr>
              <a:t>lần</a:t>
            </a:r>
            <a:r>
              <a:rPr lang="en-US" sz="2400" dirty="0">
                <a:solidFill>
                  <a:srgbClr val="11078F"/>
                </a:solidFill>
                <a:latin typeface="Arial"/>
                <a:ea typeface="MS PGothic"/>
                <a:cs typeface="Arial"/>
              </a:rPr>
              <a:t>/</a:t>
            </a:r>
            <a:r>
              <a:rPr lang="en-US" sz="2400" dirty="0" err="1">
                <a:solidFill>
                  <a:srgbClr val="11078F"/>
                </a:solidFill>
                <a:latin typeface="Arial"/>
                <a:ea typeface="MS PGothic"/>
                <a:cs typeface="Arial"/>
              </a:rPr>
              <a:t>ngày</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không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nhầy</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máu</a:t>
            </a:r>
            <a:endParaRPr lang="en-US" sz="2400" dirty="0">
              <a:solidFill>
                <a:srgbClr val="11078F"/>
              </a:solidFill>
              <a:latin typeface="Arial"/>
              <a:ea typeface="MS PGothic"/>
              <a:cs typeface="Arial"/>
            </a:endParaRPr>
          </a:p>
          <a:p>
            <a:pPr marL="914400" lvl="1" indent="-457200">
              <a:buFont typeface="Arial" panose="020B0604020202020204" pitchFamily="34" charset="0"/>
              <a:buChar char="•"/>
            </a:pPr>
            <a:r>
              <a:rPr lang="en-US" sz="2400" dirty="0" err="1">
                <a:solidFill>
                  <a:srgbClr val="11078F"/>
                </a:solidFill>
                <a:latin typeface="Arial"/>
                <a:ea typeface="MS PGothic"/>
                <a:cs typeface="Arial"/>
              </a:rPr>
              <a:t>Buồn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nôn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nôn</a:t>
            </a:r>
            <a:endParaRPr lang="en-US" sz="2400" dirty="0">
              <a:solidFill>
                <a:srgbClr val="11078F"/>
              </a:solidFill>
              <a:latin typeface="Arial"/>
              <a:ea typeface="MS PGothic"/>
              <a:cs typeface="Arial"/>
            </a:endParaRPr>
          </a:p>
          <a:p>
            <a:pPr marL="914400" lvl="1" indent="-457200">
              <a:buFont typeface="Arial" panose="020B0604020202020204" pitchFamily="34" charset="0"/>
              <a:buChar char="•"/>
            </a:pPr>
            <a:r>
              <a:rPr lang="en-US" sz="2400" dirty="0" err="1">
                <a:solidFill>
                  <a:srgbClr val="11078F"/>
                </a:solidFill>
                <a:latin typeface="Arial"/>
                <a:ea typeface="MS PGothic"/>
                <a:cs typeface="Arial"/>
              </a:rPr>
              <a:t>Sốt</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khoảng</a:t>
            </a:r>
            <a:r>
              <a:rPr lang="en-US" sz="2400" dirty="0">
                <a:solidFill>
                  <a:srgbClr val="11078F"/>
                </a:solidFill>
                <a:latin typeface="Arial"/>
                <a:ea typeface="MS PGothic"/>
                <a:cs typeface="Arial"/>
              </a:rPr>
              <a:t> 38-39 </a:t>
            </a:r>
            <a:r>
              <a:rPr lang="en-US" sz="2400" dirty="0" err="1">
                <a:solidFill>
                  <a:srgbClr val="11078F"/>
                </a:solidFill>
                <a:latin typeface="Arial"/>
                <a:ea typeface="MS PGothic"/>
                <a:cs typeface="Arial"/>
              </a:rPr>
              <a:t>độ</a:t>
            </a:r>
            <a:r>
              <a:rPr lang="en-US" sz="2400" dirty="0">
                <a:solidFill>
                  <a:srgbClr val="11078F"/>
                </a:solidFill>
                <a:latin typeface="Arial"/>
                <a:ea typeface="MS PGothic"/>
                <a:cs typeface="Arial"/>
              </a:rPr>
              <a:t> C, </a:t>
            </a:r>
            <a:r>
              <a:rPr lang="en-US" sz="2400" dirty="0" err="1">
                <a:solidFill>
                  <a:srgbClr val="11078F"/>
                </a:solidFill>
                <a:latin typeface="Arial"/>
                <a:ea typeface="MS PGothic"/>
                <a:cs typeface="Arial"/>
              </a:rPr>
              <a:t>kèm</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lạnh</a:t>
            </a:r>
            <a:r>
              <a:rPr lang="en-US" sz="2400" dirty="0">
                <a:solidFill>
                  <a:srgbClr val="11078F"/>
                </a:solidFill>
                <a:latin typeface="Arial"/>
                <a:ea typeface="MS PGothic"/>
                <a:cs typeface="Arial"/>
              </a:rPr>
              <a:t> run</a:t>
            </a:r>
          </a:p>
          <a:p>
            <a:pPr marL="914400" lvl="1" indent="-457200">
              <a:buFont typeface="Arial" panose="020B0604020202020204" pitchFamily="34" charset="0"/>
              <a:buChar char="•"/>
            </a:pPr>
            <a:r>
              <a:rPr lang="vi-VN" sz="2400" dirty="0">
                <a:solidFill>
                  <a:srgbClr val="11078F"/>
                </a:solidFill>
                <a:latin typeface="Arial"/>
                <a:ea typeface="Tahoma"/>
                <a:cs typeface="Arial"/>
              </a:rPr>
              <a:t>Đau bụng âm ỉ thượng vị, không lan.</a:t>
            </a:r>
          </a:p>
          <a:p>
            <a:pPr marL="10795" lvl="1"/>
            <a:r>
              <a:rPr lang="en-US" sz="2400" b="1" i="0" dirty="0">
                <a:solidFill>
                  <a:srgbClr val="11078F"/>
                </a:solidFill>
                <a:latin typeface="Arial"/>
                <a:ea typeface="MS PGothic"/>
                <a:cs typeface="Arial"/>
              </a:rPr>
              <a:t>*TCTT</a:t>
            </a:r>
            <a:r>
              <a:rPr lang="en-US" sz="2400" b="1" dirty="0">
                <a:solidFill>
                  <a:srgbClr val="11078F"/>
                </a:solidFill>
                <a:latin typeface="Arial"/>
                <a:ea typeface="MS PGothic"/>
                <a:cs typeface="Arial"/>
              </a:rPr>
              <a:t>:   </a:t>
            </a:r>
            <a:endParaRPr lang="en-US" dirty="0"/>
          </a:p>
          <a:p>
            <a:pPr marL="10795" lvl="1"/>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Ấn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đau</a:t>
            </a:r>
            <a:r>
              <a:rPr lang="en-US" sz="2400" dirty="0">
                <a:solidFill>
                  <a:srgbClr val="11078F"/>
                </a:solidFill>
                <a:latin typeface="Arial"/>
                <a:ea typeface="MS PGothic"/>
                <a:cs typeface="Arial"/>
              </a:rPr>
              <a:t> ¼ </a:t>
            </a:r>
            <a:r>
              <a:rPr lang="en-US" sz="2400" dirty="0" err="1">
                <a:solidFill>
                  <a:srgbClr val="11078F"/>
                </a:solidFill>
                <a:latin typeface="Arial"/>
                <a:ea typeface="MS PGothic"/>
                <a:cs typeface="Arial"/>
              </a:rPr>
              <a:t>trên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phải</a:t>
            </a:r>
            <a:r>
              <a:rPr lang="en-US" sz="2400" dirty="0">
                <a:solidFill>
                  <a:srgbClr val="11078F"/>
                </a:solidFill>
                <a:latin typeface="Arial"/>
                <a:ea typeface="MS PGothic"/>
                <a:cs typeface="Arial"/>
              </a:rPr>
              <a:t>, Murphy (+), </a:t>
            </a:r>
            <a:r>
              <a:rPr lang="en-US" sz="2400" dirty="0" err="1">
                <a:solidFill>
                  <a:srgbClr val="11078F"/>
                </a:solidFill>
                <a:latin typeface="Arial"/>
                <a:ea typeface="MS PGothic"/>
                <a:cs typeface="Arial"/>
              </a:rPr>
              <a:t>không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đề</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kháng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thành</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bụng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phản</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ứng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dội</a:t>
            </a:r>
            <a:r>
              <a:rPr lang="en-US" sz="2400" dirty="0">
                <a:solidFill>
                  <a:srgbClr val="11078F"/>
                </a:solidFill>
                <a:latin typeface="Arial"/>
                <a:ea typeface="MS PGothic"/>
                <a:cs typeface="Arial"/>
              </a:rPr>
              <a:t> (-)</a:t>
            </a:r>
          </a:p>
          <a:p>
            <a:pPr marL="10795" lvl="1"/>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Không</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vàng</a:t>
            </a:r>
            <a:r>
              <a:rPr lang="en-US" sz="2400" dirty="0">
                <a:solidFill>
                  <a:srgbClr val="11078F"/>
                </a:solidFill>
                <a:latin typeface="Arial"/>
                <a:ea typeface="MS PGothic"/>
                <a:cs typeface="Arial"/>
              </a:rPr>
              <a:t> da</a:t>
            </a:r>
            <a:endParaRPr lang="en-US" sz="2400" dirty="0">
              <a:solidFill>
                <a:srgbClr val="11078F"/>
              </a:solidFill>
              <a:latin typeface="Arial"/>
              <a:cs typeface="Arial"/>
            </a:endParaRPr>
          </a:p>
          <a:p>
            <a:r>
              <a:rPr lang="en-US" sz="2400" b="1" i="0" dirty="0">
                <a:solidFill>
                  <a:srgbClr val="11078F"/>
                </a:solidFill>
                <a:latin typeface="Arial"/>
                <a:ea typeface="MS PGothic"/>
                <a:cs typeface="Arial"/>
              </a:rPr>
              <a:t>*</a:t>
            </a:r>
            <a:r>
              <a:rPr lang="en-US" sz="2400" b="1" i="0" dirty="0" err="1">
                <a:solidFill>
                  <a:srgbClr val="11078F"/>
                </a:solidFill>
                <a:latin typeface="Arial"/>
                <a:ea typeface="MS PGothic"/>
                <a:cs typeface="Arial"/>
              </a:rPr>
              <a:t>Tiền</a:t>
            </a:r>
            <a:r>
              <a:rPr lang="en-US" sz="2400" b="1" i="0" dirty="0">
                <a:solidFill>
                  <a:srgbClr val="11078F"/>
                </a:solidFill>
                <a:latin typeface="Arial"/>
                <a:ea typeface="MS PGothic"/>
                <a:cs typeface="Arial"/>
              </a:rPr>
              <a:t> </a:t>
            </a:r>
            <a:r>
              <a:rPr lang="en-US" sz="2400" b="1" i="0" dirty="0" err="1">
                <a:solidFill>
                  <a:srgbClr val="11078F"/>
                </a:solidFill>
                <a:latin typeface="Arial"/>
                <a:ea typeface="MS PGothic"/>
                <a:cs typeface="Arial"/>
              </a:rPr>
              <a:t>căn</a:t>
            </a:r>
            <a:r>
              <a:rPr lang="en-US" sz="2400" b="1" i="0" dirty="0">
                <a:solidFill>
                  <a:srgbClr val="11078F"/>
                </a:solidFill>
                <a:latin typeface="Arial"/>
                <a:ea typeface="MS PGothic"/>
                <a:cs typeface="Arial"/>
              </a:rPr>
              <a:t>:</a:t>
            </a:r>
            <a:endParaRPr lang="en-US" sz="2400" b="1" dirty="0">
              <a:solidFill>
                <a:srgbClr val="11078F"/>
              </a:solidFill>
              <a:latin typeface="Arial"/>
              <a:ea typeface="MS PGothic"/>
              <a:cs typeface="Arial"/>
            </a:endParaRPr>
          </a:p>
          <a:p>
            <a:pPr marL="914400" lvl="1" indent="-457200">
              <a:buFont typeface="Arial" panose="020B0604020202020204" pitchFamily="34" charset="0"/>
              <a:buChar char="•"/>
            </a:pPr>
            <a:r>
              <a:rPr lang="en-US" sz="2400" dirty="0">
                <a:solidFill>
                  <a:srgbClr val="11078F"/>
                </a:solidFill>
                <a:latin typeface="Arial"/>
                <a:ea typeface="MS PGothic"/>
                <a:cs typeface="Arial"/>
              </a:rPr>
              <a:t>THA 7 </a:t>
            </a:r>
            <a:r>
              <a:rPr lang="en-US" sz="2400" dirty="0" err="1">
                <a:solidFill>
                  <a:srgbClr val="11078F"/>
                </a:solidFill>
                <a:latin typeface="Arial"/>
                <a:ea typeface="MS PGothic"/>
                <a:cs typeface="Arial"/>
              </a:rPr>
              <a:t>năm</a:t>
            </a:r>
            <a:endParaRPr lang="en-US" sz="2400" dirty="0" err="1">
              <a:solidFill>
                <a:srgbClr val="11078F"/>
              </a:solidFill>
              <a:latin typeface="Arial"/>
              <a:ea typeface="+mn-lt"/>
              <a:cs typeface="Arial"/>
            </a:endParaRPr>
          </a:p>
          <a:p>
            <a:pPr marL="914400" lvl="1" indent="-457200">
              <a:buFont typeface="Arial" panose="020B0604020202020204" pitchFamily="34" charset="0"/>
              <a:buChar char="•"/>
            </a:pPr>
            <a:r>
              <a:rPr lang="en-US" sz="2400" dirty="0">
                <a:solidFill>
                  <a:srgbClr val="11078F"/>
                </a:solidFill>
                <a:latin typeface="Arial"/>
                <a:ea typeface="MS PGothic"/>
                <a:cs typeface="Arial"/>
              </a:rPr>
              <a:t>PT </a:t>
            </a:r>
            <a:r>
              <a:rPr lang="en-US" sz="2400" dirty="0" err="1">
                <a:solidFill>
                  <a:srgbClr val="11078F"/>
                </a:solidFill>
                <a:latin typeface="Arial"/>
                <a:ea typeface="MS PGothic"/>
                <a:cs typeface="Arial"/>
              </a:rPr>
              <a:t>thay</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khớp</a:t>
            </a:r>
            <a:r>
              <a:rPr lang="en-US" sz="2400" dirty="0">
                <a:solidFill>
                  <a:srgbClr val="11078F"/>
                </a:solidFill>
                <a:latin typeface="Arial"/>
                <a:ea typeface="MS PGothic"/>
                <a:cs typeface="Arial"/>
              </a:rPr>
              <a:t> </a:t>
            </a:r>
            <a:r>
              <a:rPr lang="en-US" sz="2400" dirty="0" err="1">
                <a:solidFill>
                  <a:srgbClr val="11078F"/>
                </a:solidFill>
                <a:latin typeface="Arial"/>
                <a:ea typeface="MS PGothic"/>
                <a:cs typeface="Arial"/>
              </a:rPr>
              <a:t>gối</a:t>
            </a:r>
            <a:r>
              <a:rPr lang="en-US" sz="2400" dirty="0">
                <a:solidFill>
                  <a:srgbClr val="11078F"/>
                </a:solidFill>
                <a:latin typeface="Arial"/>
                <a:ea typeface="MS PGothic"/>
                <a:cs typeface="Arial"/>
              </a:rPr>
              <a:t> 1 </a:t>
            </a:r>
            <a:r>
              <a:rPr lang="en-US" sz="2400" dirty="0" err="1">
                <a:solidFill>
                  <a:srgbClr val="11078F"/>
                </a:solidFill>
                <a:latin typeface="Arial"/>
                <a:ea typeface="MS PGothic"/>
                <a:cs typeface="Arial"/>
              </a:rPr>
              <a:t>năm</a:t>
            </a:r>
            <a:endParaRPr lang="en-US" sz="2400" dirty="0">
              <a:solidFill>
                <a:srgbClr val="11078F"/>
              </a:solidFill>
              <a:latin typeface="Arial"/>
              <a:cs typeface="Arial"/>
            </a:endParaRPr>
          </a:p>
          <a:p>
            <a:pPr marL="457200" lvl="1"/>
            <a:endParaRPr lang="en-US" sz="2400">
              <a:solidFill>
                <a:srgbClr val="11078F"/>
              </a:solidFill>
              <a:latin typeface="Arial"/>
              <a:cs typeface="Arial"/>
            </a:endParaRPr>
          </a:p>
          <a:p>
            <a:pPr marL="457200" indent="-457200">
              <a:buFont typeface="Arial" panose="020B0604020202020204" pitchFamily="34" charset="0"/>
              <a:buChar char="•"/>
            </a:pPr>
            <a:endParaRPr lang="en-US" sz="2400">
              <a:solidFill>
                <a:srgbClr val="11078F"/>
              </a:solidFill>
              <a:latin typeface="Franklin Gothic Book"/>
              <a:cs typeface="Calibri" panose="020F0502020204030204" pitchFamily="34" charset="0"/>
            </a:endParaRPr>
          </a:p>
          <a:p>
            <a:endParaRPr lang="en-US" sz="2400">
              <a:solidFill>
                <a:srgbClr val="11078F"/>
              </a:solidFill>
              <a:cs typeface="Calibri" panose="020F0502020204030204" pitchFamily="34" charset="0"/>
            </a:endParaRPr>
          </a:p>
        </p:txBody>
      </p:sp>
    </p:spTree>
    <p:extLst>
      <p:ext uri="{BB962C8B-B14F-4D97-AF65-F5344CB8AC3E}">
        <p14:creationId xmlns:p14="http://schemas.microsoft.com/office/powerpoint/2010/main" val="2068601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3.1.3337"/>
  <p:tag name="PPTVERSION" val="15"/>
  <p:tag name="TPOS" val="2"/>
</p:tagLst>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9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9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TotalTime>
  <Words>724</Words>
  <Application>Microsoft Office PowerPoint</Application>
  <PresentationFormat>On-screen Show (4:3)</PresentationFormat>
  <Paragraphs>189</Paragraphs>
  <Slides>25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MS PGothic</vt:lpstr>
      <vt:lpstr>Arial</vt:lpstr>
      <vt:lpstr>Arial Black</vt:lpstr>
      <vt:lpstr>Arial Unicode MS</vt:lpstr>
      <vt:lpstr>Calibri</vt:lpstr>
      <vt:lpstr>Cordia New</vt:lpstr>
      <vt:lpstr>Franklin Gothic Book</vt:lpstr>
      <vt:lpstr>Tahoma</vt:lpstr>
      <vt:lpstr>Times New Roman</vt:lpstr>
      <vt:lpstr>Verdana</vt:lpstr>
      <vt:lpstr>Wingdings</vt:lpstr>
      <vt:lpstr>Blank Presentation</vt:lpstr>
      <vt:lpstr>BỆNH ÁN GIAO BAN</vt:lpstr>
      <vt:lpstr>I. HÀNH CHÍNH:</vt:lpstr>
      <vt:lpstr>II. LÍ DO NHẬP VIỆN:</vt:lpstr>
      <vt:lpstr>III. BỆNH SỬ:</vt:lpstr>
      <vt:lpstr>IV. TIỀN CĂN:</vt:lpstr>
      <vt:lpstr>IV. TIỀN CĂN:</vt:lpstr>
      <vt:lpstr>V. KHÁM LÂM SÀNG:</vt:lpstr>
      <vt:lpstr>V. KHÁM LÂM SÀNG:</vt:lpstr>
      <vt:lpstr>VI. TÓM TẮT BỆNH ÁN:</vt:lpstr>
      <vt:lpstr>VII. ĐẶT VẤN ĐỀ:</vt:lpstr>
      <vt:lpstr>IX. CHẨN ĐOÁN:</vt:lpstr>
      <vt:lpstr>X. ĐỀ NGHỊ CẬN LÂM SÀNG:</vt:lpstr>
      <vt:lpstr>XI. PHÂN TÍCH CẬN LÂM SÀNG:</vt:lpstr>
      <vt:lpstr>XI. PHÂN TÍCH CẬN LÂM SÀNG:</vt:lpstr>
      <vt:lpstr>XI. PHÂN TÍCH CẬN LÂM SÀNG:</vt:lpstr>
      <vt:lpstr>XI. PHÂN TÍCH CẬN LÂM SÀNG:</vt:lpstr>
      <vt:lpstr>XI. PHÂN TÍCH CẬN LÂM SÀNG:</vt:lpstr>
      <vt:lpstr>XII. CHẨN ĐOÁN XÁC ĐỊNH:</vt:lpstr>
      <vt:lpstr>XII. CHẨN ĐOÁN XÁC ĐỊNH:</vt:lpstr>
      <vt:lpstr>XII. CHẨN ĐOÁN XÁC ĐỊNH:</vt:lpstr>
      <vt:lpstr>XIII. ĐIỀU TRỊ</vt:lpstr>
      <vt:lpstr>XIII. ĐIỀU TRỊ</vt:lpstr>
      <vt:lpstr>XIV. PHẪU THUẬT</vt:lpstr>
      <vt:lpstr>XIV. PHẪU THUẬT</vt:lpstr>
      <vt:lpstr>PowerPoint Presentation</vt:lpstr>
    </vt:vector>
  </TitlesOfParts>
  <Company>Ramathibodi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Recent Understanding and Management of GERD</dc:title>
  <dc:creator>Duc Quach</dc:creator>
  <cp:lastModifiedBy>NGOAI 3</cp:lastModifiedBy>
  <cp:revision>23</cp:revision>
  <dcterms:created xsi:type="dcterms:W3CDTF">2013-08-13T16:42:05Z</dcterms:created>
  <dcterms:modified xsi:type="dcterms:W3CDTF">2023-03-04T09:20:25Z</dcterms:modified>
</cp:coreProperties>
</file>