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145"/>
  </p:normalViewPr>
  <p:slideViewPr>
    <p:cSldViewPr snapToGrid="0">
      <p:cViewPr varScale="1">
        <p:scale>
          <a:sx n="56" d="100"/>
          <a:sy n="56" d="100"/>
        </p:scale>
        <p:origin x="9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5DAE5-F403-1949-B6EC-163770CB3767}" type="datetimeFigureOut">
              <a:rPr lang="en-VN" smtClean="0"/>
              <a:t>04/11/2023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428D-ACD6-D943-8A66-7C0E42EDF55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250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976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141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979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806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927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35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436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759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428D-ACD6-D943-8A66-7C0E42EDF558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57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CB7D-E66A-7EF7-F5DF-74A89B400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29760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VN" sz="4400" dirty="0">
                <a:latin typeface="Arial" panose="020B0604020202020204" pitchFamily="34" charset="0"/>
                <a:cs typeface="Arial" panose="020B0604020202020204" pitchFamily="34" charset="0"/>
              </a:rPr>
              <a:t>CÁC PHƯƠNG PHÁP ĐIỀU TRỊ SỎI MẬT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585AC-E4D2-85AB-95EA-503DA60E5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Nhóm trình bày: Nhóm 6 – Đợt 4</a:t>
            </a:r>
          </a:p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Giảng viên hướng dẫn: BS. Vũ Quang Hưng</a:t>
            </a:r>
          </a:p>
        </p:txBody>
      </p:sp>
    </p:spTree>
    <p:extLst>
      <p:ext uri="{BB962C8B-B14F-4D97-AF65-F5344CB8AC3E}">
        <p14:creationId xmlns:p14="http://schemas.microsoft.com/office/powerpoint/2010/main" val="23361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3. SỎI LẦN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289" y="2189019"/>
            <a:ext cx="4865895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PP TẠO ĐƯỜNG CAN THIỆP KHI TÁI PHÁT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Làm mật – da bằng túi mật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Làm mật – da bằng quai hỗng tràng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Làm mật – da bằng quai ruột biệt lập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1816925" y="2189019"/>
            <a:ext cx="427472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PP GIẢM KHẢ NĂNG TÁI PHÁT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Hẹp đường mật trong gan: </a:t>
            </a:r>
          </a:p>
          <a:p>
            <a:pPr lvl="1"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Nong đặt stent qua chỗ hẹp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ắt một phần gan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hép gan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Hẹp đường mật ngoài gan</a:t>
            </a:r>
          </a:p>
          <a:p>
            <a:pPr lvl="1"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Nối mật - ruột</a:t>
            </a:r>
          </a:p>
        </p:txBody>
      </p:sp>
    </p:spTree>
    <p:extLst>
      <p:ext uri="{BB962C8B-B14F-4D97-AF65-F5344CB8AC3E}">
        <p14:creationId xmlns:p14="http://schemas.microsoft.com/office/powerpoint/2010/main" val="405281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560AA7-0D92-23D1-3CCB-FD6F8CE8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3. SỎI LẦN 3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VN" sz="2700" dirty="0">
                <a:latin typeface="Arial" panose="020B0604020202020204" pitchFamily="34" charset="0"/>
                <a:cs typeface="Arial" panose="020B0604020202020204" pitchFamily="34" charset="0"/>
              </a:rPr>
              <a:t>PHƯƠNG PHÁP TẠO ĐƯỜNG CAN THIỆP KHI TÁI PHÁT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B36DAAD-3231-F6F7-EA46-F53DAC3D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431" y="2238662"/>
            <a:ext cx="3588780" cy="3373200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5AEF6-21E6-CA26-6C55-DEB44421D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06" r="2601"/>
          <a:stretch/>
        </p:blipFill>
        <p:spPr>
          <a:xfrm>
            <a:off x="1358587" y="2238662"/>
            <a:ext cx="3486150" cy="33732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A49A32E-0EAC-0DE2-329B-BEC4D4A9E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4"/>
          <a:stretch/>
        </p:blipFill>
        <p:spPr>
          <a:xfrm>
            <a:off x="4844737" y="2238663"/>
            <a:ext cx="3276022" cy="3373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A019CB-05E7-6BD2-491E-9BA1F75A0B68}"/>
              </a:ext>
            </a:extLst>
          </p:cNvPr>
          <p:cNvSpPr txBox="1"/>
          <p:nvPr/>
        </p:nvSpPr>
        <p:spPr>
          <a:xfrm>
            <a:off x="1584219" y="5637247"/>
            <a:ext cx="103886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300" dirty="0">
                <a:latin typeface="Arial" panose="020B0604020202020204" pitchFamily="34" charset="0"/>
                <a:cs typeface="Arial" panose="020B0604020202020204" pitchFamily="34" charset="0"/>
              </a:rPr>
              <a:t>Nguồn: </a:t>
            </a:r>
            <a:r>
              <a:rPr lang="vi-VN" sz="13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Nguyễn Đình Hối, Nguyễn Mậu Anh, (2012), "</a:t>
            </a:r>
            <a:r>
              <a:rPr lang="vi-VN" sz="13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Sỏi đường mật tái phát</a:t>
            </a:r>
            <a:r>
              <a:rPr lang="vi-VN" sz="13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Thành phố Hồ Chí Minh, Nhà xuất bản Y Học: 444-462. </a:t>
            </a:r>
          </a:p>
        </p:txBody>
      </p:sp>
    </p:spTree>
    <p:extLst>
      <p:ext uri="{BB962C8B-B14F-4D97-AF65-F5344CB8AC3E}">
        <p14:creationId xmlns:p14="http://schemas.microsoft.com/office/powerpoint/2010/main" val="125998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D300-8F8E-62BE-9970-7BE18DAD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324" y="2466109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VN" sz="4800" dirty="0">
                <a:latin typeface="Arial" panose="020B0604020202020204" pitchFamily="34" charset="0"/>
                <a:cs typeface="Arial" panose="020B0604020202020204" pitchFamily="34" charset="0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9810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1.1. SỎI TÚI MẬT ĐƠN THUẦN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094" y="2189019"/>
            <a:ext cx="4274726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PTGBD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8" y="2189019"/>
            <a:ext cx="427472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</a:t>
            </a:r>
          </a:p>
        </p:txBody>
      </p:sp>
    </p:spTree>
    <p:extLst>
      <p:ext uri="{BB962C8B-B14F-4D97-AF65-F5344CB8AC3E}">
        <p14:creationId xmlns:p14="http://schemas.microsoft.com/office/powerpoint/2010/main" val="174006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1.2. SỎI ỐNG MẬT CHỦ ĐƠN THUẦN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094" y="2189019"/>
            <a:ext cx="4274726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ERCP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Mở OMC lấy sỏi + dẫn lưu Kehr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PTBD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8" y="2189019"/>
            <a:ext cx="427472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ERCP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Mở OMC lấy sỏi +/- dẫn lưu Kehr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(khâu kín: không viêm đường mật, hết sỏi, Oddi thông tốt)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PTBD + nong đường hầm lấy sỏi qua da</a:t>
            </a:r>
          </a:p>
          <a:p>
            <a:pPr>
              <a:buFont typeface="Wingdings" pitchFamily="2" charset="2"/>
              <a:buChar char="Ø"/>
            </a:pPr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2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1.3. SỎI GAN ĐƠN THUẦN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094" y="2189019"/>
            <a:ext cx="4274726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Mở OMC lấy sỏi + dẫn lưu Kehr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PTBD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8" y="2189019"/>
            <a:ext cx="427472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gan khi có chỉ định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(chỉ định: hẹp khít đường mật, nhiều sỏi + gan teo, nghi K đường mật)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Mở OMC lấy sỏi + dẫn lưu Kehr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PTBD + nong đường hầm lấy sỏi qua da</a:t>
            </a:r>
          </a:p>
        </p:txBody>
      </p:sp>
    </p:spTree>
    <p:extLst>
      <p:ext uri="{BB962C8B-B14F-4D97-AF65-F5344CB8AC3E}">
        <p14:creationId xmlns:p14="http://schemas.microsoft.com/office/powerpoint/2010/main" val="802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1.4. SỎI ỐNG MẬT CHỦ + SỎI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094" y="2189019"/>
            <a:ext cx="4274726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Mở OMC lấy sỏi + dẫn lưu Kehr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(điều kiện: OMC ≥ 7mm)</a:t>
            </a:r>
          </a:p>
          <a:p>
            <a:pPr marL="0" indent="0">
              <a:buNone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Nếu không mổ được, tuỳ bệnh cảnh: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Nặng do sỏi OMC: ERCP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Nặng do sỏi gan: PTBD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8" y="2189019"/>
            <a:ext cx="427472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gan khi có chỉ định + mở OMC lấy sỏi + dẫn lưu Kehr 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Mở OMC lấy sỏi + dẫn lưu Kehr 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PTBD + nong đường hầm lấy sỏi qua da</a:t>
            </a:r>
          </a:p>
        </p:txBody>
      </p:sp>
    </p:spTree>
    <p:extLst>
      <p:ext uri="{BB962C8B-B14F-4D97-AF65-F5344CB8AC3E}">
        <p14:creationId xmlns:p14="http://schemas.microsoft.com/office/powerpoint/2010/main" val="719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1.5. SỎI TÚI MẬT + SỎI ỐNG MẬT CHỦ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977" y="2189019"/>
            <a:ext cx="4455843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mở OMC lấy sỏi + dẫn lưu Kehr 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ERCP + cắt túi mật cùng lúc/ trì hoãn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lấy sỏi OMC qua ống túi mật</a:t>
            </a:r>
          </a:p>
          <a:p>
            <a:pPr marL="0" indent="0">
              <a:buNone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Nếu không mổ được, tuỳ bệnh cảnh: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Nặng do sỏi OMC: PTBD + nong đường hầm lấy sỏi qua da 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Nặng do sỏi túi mật: PTGBD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7" y="2189019"/>
            <a:ext cx="43701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mở OMC lấy sỏi +/- dẫn lưu Kehr 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ERCP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lấy sỏi OMC qua ống túi mật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PTBD + nong đường hầm lấy sỏi qua da</a:t>
            </a:r>
          </a:p>
        </p:txBody>
      </p:sp>
    </p:spTree>
    <p:extLst>
      <p:ext uri="{BB962C8B-B14F-4D97-AF65-F5344CB8AC3E}">
        <p14:creationId xmlns:p14="http://schemas.microsoft.com/office/powerpoint/2010/main" val="302544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1.6. SỎI TÚI MẬT + SỎI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977" y="2189019"/>
            <a:ext cx="4455843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mở OMC lấy sỏi + dẫn lưu Kehr (điều kiện: OMC ≥ 7mm)</a:t>
            </a:r>
          </a:p>
          <a:p>
            <a:pPr marL="0" indent="0">
              <a:buNone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Nếu không mổ được, tuỳ bệnh cảnh: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Nặng do sỏi gan: PTBD + nong đường hầm lấy sỏi qua da 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Nặng do sỏi túi mật: PTGBD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7" y="2189019"/>
            <a:ext cx="43701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cắt gan khi có chỉ định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(chỉ định: hẹp khít đường mật, nhiều sỏi + gan teo, nghi K đường mật)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mở OMC lấy sỏi + dẫn lưu Kehr 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PTBD + nong đường hầm lấy sỏi qua da</a:t>
            </a:r>
          </a:p>
        </p:txBody>
      </p:sp>
    </p:spTree>
    <p:extLst>
      <p:ext uri="{BB962C8B-B14F-4D97-AF65-F5344CB8AC3E}">
        <p14:creationId xmlns:p14="http://schemas.microsoft.com/office/powerpoint/2010/main" val="100399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 SỎI LẦN ĐẦU</a:t>
            </a:r>
            <a:b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1.7. SỎI TÚI MẬT + SỎI OMC + SỎI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977" y="2189019"/>
            <a:ext cx="445584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CẤP CỨU (GRADE II, III)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mở OMC lấy sỏi + dẫn lưu Kehr 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ERCP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PTBD + nong đường hầm lấy sỏi qua 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6863937" y="2189019"/>
            <a:ext cx="437011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CHƯƠNG TRÌNH (GRADE I)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gan khi có chỉ định + cắt túi mật + mở OMC lấy sỏi + dẫn lưu Kehr 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mở OMC lấy sỏi +/- dẫn lưu Kehr (điều kiện: OMC ≥ 7mm)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Cắt túi mật + PTBD + nong đường hầm lấy sỏi qua da</a:t>
            </a:r>
          </a:p>
        </p:txBody>
      </p:sp>
    </p:spTree>
    <p:extLst>
      <p:ext uri="{BB962C8B-B14F-4D97-AF65-F5344CB8AC3E}">
        <p14:creationId xmlns:p14="http://schemas.microsoft.com/office/powerpoint/2010/main" val="99791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D233-99E3-3AC1-8713-8CB4CB8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977" y="635986"/>
            <a:ext cx="8911687" cy="1280890"/>
          </a:xfrm>
        </p:spPr>
        <p:txBody>
          <a:bodyPr/>
          <a:lstStyle/>
          <a:p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2. SỎI LẦN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8C4-B125-AAFA-A3F2-F667A215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820" y="2070266"/>
            <a:ext cx="4274726" cy="3777622"/>
          </a:xfrm>
        </p:spPr>
        <p:txBody>
          <a:bodyPr/>
          <a:lstStyle/>
          <a:p>
            <a:pPr marL="0" indent="0"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CÓ HẸP ĐƯỜNG MẬT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Hẹp khít: xem xét chỉ định cắt gan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Điều trị như sỏi lần 3 trở lên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EC925A-49F8-3E03-095E-9E5AF926EBCD}"/>
              </a:ext>
            </a:extLst>
          </p:cNvPr>
          <p:cNvSpPr txBox="1">
            <a:spLocks/>
          </p:cNvSpPr>
          <p:nvPr/>
        </p:nvSpPr>
        <p:spPr>
          <a:xfrm>
            <a:off x="2408094" y="2070266"/>
            <a:ext cx="427472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VN" b="1" dirty="0">
                <a:latin typeface="Arial" panose="020B0604020202020204" pitchFamily="34" charset="0"/>
                <a:cs typeface="Arial" panose="020B0604020202020204" pitchFamily="34" charset="0"/>
              </a:rPr>
              <a:t>KHÔNG HẸP ĐƯỜNG MẬT</a:t>
            </a:r>
          </a:p>
          <a:p>
            <a:pPr>
              <a:buFont typeface="Wingdings" pitchFamily="2" charset="2"/>
              <a:buChar char="Ø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Điều trị như sỏi lần đầu</a:t>
            </a:r>
          </a:p>
        </p:txBody>
      </p:sp>
    </p:spTree>
    <p:extLst>
      <p:ext uri="{BB962C8B-B14F-4D97-AF65-F5344CB8AC3E}">
        <p14:creationId xmlns:p14="http://schemas.microsoft.com/office/powerpoint/2010/main" val="11022602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249</TotalTime>
  <Words>694</Words>
  <Application>Microsoft Office PowerPoint</Application>
  <PresentationFormat>Widescreen</PresentationFormat>
  <Paragraphs>98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CÁC PHƯƠNG PHÁP ĐIỀU TRỊ SỎI MẬT</vt:lpstr>
      <vt:lpstr>1. SỎI LẦN ĐẦU 1.1. SỎI TÚI MẬT ĐƠN THUẦN</vt:lpstr>
      <vt:lpstr>1. SỎI LẦN ĐẦU 1.2. SỎI ỐNG MẬT CHỦ ĐƠN THUẦN</vt:lpstr>
      <vt:lpstr>1. SỎI LẦN ĐẦU 1.3. SỎI GAN ĐƠN THUẦN</vt:lpstr>
      <vt:lpstr>1. SỎI LẦN ĐẦU 1.4. SỎI ỐNG MẬT CHỦ + SỎI GAN</vt:lpstr>
      <vt:lpstr>1. SỎI LẦN ĐẦU 1.5. SỎI TÚI MẬT + SỎI ỐNG MẬT CHỦ</vt:lpstr>
      <vt:lpstr>1. SỎI LẦN ĐẦU 1.6. SỎI TÚI MẬT + SỎI GAN</vt:lpstr>
      <vt:lpstr>1. SỎI LẦN ĐẦU 1.7. SỎI TÚI MẬT + SỎI OMC + SỎI GAN</vt:lpstr>
      <vt:lpstr>2. SỎI LẦN 2</vt:lpstr>
      <vt:lpstr>3. SỎI LẦN 3</vt:lpstr>
      <vt:lpstr>3. SỎI LẦN 3     PHƯƠNG PHÁP TẠO ĐƯỜNG CAN THIỆP KHI TÁI PHÁT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PHƯƠNG PHÁP ĐIỀU TRỊ SỎI MẬT</dc:title>
  <dc:creator>Duyen Nguyen - Y17</dc:creator>
  <cp:lastModifiedBy>NGOAI 3</cp:lastModifiedBy>
  <cp:revision>3</cp:revision>
  <dcterms:created xsi:type="dcterms:W3CDTF">2023-04-10T11:47:28Z</dcterms:created>
  <dcterms:modified xsi:type="dcterms:W3CDTF">2023-04-11T02:44:05Z</dcterms:modified>
</cp:coreProperties>
</file>