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0"/>
  </p:notesMasterIdLst>
  <p:sldIdLst>
    <p:sldId id="392"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5" r:id="rId23"/>
    <p:sldId id="366" r:id="rId24"/>
    <p:sldId id="367" r:id="rId25"/>
    <p:sldId id="368" r:id="rId26"/>
    <p:sldId id="393" r:id="rId27"/>
    <p:sldId id="394" r:id="rId28"/>
    <p:sldId id="291" r:id="rId29"/>
  </p:sldIdLst>
  <p:sldSz cx="12192000" cy="6858000"/>
  <p:notesSz cx="12192000" cy="6858000"/>
  <p:embeddedFontLst>
    <p:embeddedFont>
      <p:font typeface="Calibri" panose="020F0502020204030204" pitchFamily="34" charset="0"/>
      <p:regular r:id="rId31"/>
      <p:bold r:id="rId32"/>
      <p:italic r:id="rId33"/>
      <p:boldItalic r:id="rId34"/>
    </p:embeddedFont>
    <p:embeddedFont>
      <p:font typeface="Tahoma" panose="020B0604030504040204" pitchFamily="34" charset="0"/>
      <p:regular r:id="rId35"/>
      <p:bold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1E69F-247E-B557-F829-AC7B531F3B48}" v="1100" dt="2023-04-06T15:24:21.537"/>
    <p1510:client id="{28515905-1020-A9FE-0150-80641DBF569F}" v="9" dt="2023-04-06T11:35:25.692"/>
    <p1510:client id="{ACE74216-8D43-4176-B9C3-E4BEC2228F3C}" v="13" dt="2023-04-06T12:56:39.681"/>
    <p1510:client id="{D6D49A17-19F4-4A54-9C6B-D0B6BE1E885E}" v="4023" dt="2023-04-06T15:26:04.0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15A4BD4-8FE6-43B0-919C-550E32547163}" type="datetimeFigureOut">
              <a:rPr lang="en-US" smtClean="0"/>
              <a:t>4/6/2023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16131A-48E8-4158-8CDF-8729DD58FC0D}" type="slidenum">
              <a:rPr lang="en-US" smtClean="0"/>
              <a:t>‹#›</a:t>
            </a:fld>
            <a:endParaRPr lang="en-US"/>
          </a:p>
        </p:txBody>
      </p:sp>
    </p:spTree>
    <p:extLst>
      <p:ext uri="{BB962C8B-B14F-4D97-AF65-F5344CB8AC3E}">
        <p14:creationId xmlns:p14="http://schemas.microsoft.com/office/powerpoint/2010/main" val="112374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2816131A-48E8-4158-8CDF-8729DD58FC0D}" type="slidenum">
              <a:rPr lang="en-US" smtClean="0"/>
              <a:t>2</a:t>
            </a:fld>
            <a:endParaRPr lang="en-US"/>
          </a:p>
        </p:txBody>
      </p:sp>
    </p:spTree>
    <p:extLst>
      <p:ext uri="{BB962C8B-B14F-4D97-AF65-F5344CB8AC3E}">
        <p14:creationId xmlns:p14="http://schemas.microsoft.com/office/powerpoint/2010/main" val="2495925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11</a:t>
            </a:fld>
            <a:endParaRPr lang="en-US"/>
          </a:p>
        </p:txBody>
      </p:sp>
    </p:spTree>
    <p:extLst>
      <p:ext uri="{BB962C8B-B14F-4D97-AF65-F5344CB8AC3E}">
        <p14:creationId xmlns:p14="http://schemas.microsoft.com/office/powerpoint/2010/main" val="3731108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12</a:t>
            </a:fld>
            <a:endParaRPr lang="en-US"/>
          </a:p>
        </p:txBody>
      </p:sp>
    </p:spTree>
    <p:extLst>
      <p:ext uri="{BB962C8B-B14F-4D97-AF65-F5344CB8AC3E}">
        <p14:creationId xmlns:p14="http://schemas.microsoft.com/office/powerpoint/2010/main" val="1514269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13</a:t>
            </a:fld>
            <a:endParaRPr lang="en-US"/>
          </a:p>
        </p:txBody>
      </p:sp>
    </p:spTree>
    <p:extLst>
      <p:ext uri="{BB962C8B-B14F-4D97-AF65-F5344CB8AC3E}">
        <p14:creationId xmlns:p14="http://schemas.microsoft.com/office/powerpoint/2010/main" val="21159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14</a:t>
            </a:fld>
            <a:endParaRPr lang="en-US"/>
          </a:p>
        </p:txBody>
      </p:sp>
    </p:spTree>
    <p:extLst>
      <p:ext uri="{BB962C8B-B14F-4D97-AF65-F5344CB8AC3E}">
        <p14:creationId xmlns:p14="http://schemas.microsoft.com/office/powerpoint/2010/main" val="2434814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15</a:t>
            </a:fld>
            <a:endParaRPr lang="en-US"/>
          </a:p>
        </p:txBody>
      </p:sp>
    </p:spTree>
    <p:extLst>
      <p:ext uri="{BB962C8B-B14F-4D97-AF65-F5344CB8AC3E}">
        <p14:creationId xmlns:p14="http://schemas.microsoft.com/office/powerpoint/2010/main" val="2665800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16</a:t>
            </a:fld>
            <a:endParaRPr lang="en-US"/>
          </a:p>
        </p:txBody>
      </p:sp>
    </p:spTree>
    <p:extLst>
      <p:ext uri="{BB962C8B-B14F-4D97-AF65-F5344CB8AC3E}">
        <p14:creationId xmlns:p14="http://schemas.microsoft.com/office/powerpoint/2010/main" val="4078802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17</a:t>
            </a:fld>
            <a:endParaRPr lang="en-US"/>
          </a:p>
        </p:txBody>
      </p:sp>
    </p:spTree>
    <p:extLst>
      <p:ext uri="{BB962C8B-B14F-4D97-AF65-F5344CB8AC3E}">
        <p14:creationId xmlns:p14="http://schemas.microsoft.com/office/powerpoint/2010/main" val="365564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18</a:t>
            </a:fld>
            <a:endParaRPr lang="en-US"/>
          </a:p>
        </p:txBody>
      </p:sp>
    </p:spTree>
    <p:extLst>
      <p:ext uri="{BB962C8B-B14F-4D97-AF65-F5344CB8AC3E}">
        <p14:creationId xmlns:p14="http://schemas.microsoft.com/office/powerpoint/2010/main" val="1084345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19</a:t>
            </a:fld>
            <a:endParaRPr lang="en-US"/>
          </a:p>
        </p:txBody>
      </p:sp>
    </p:spTree>
    <p:extLst>
      <p:ext uri="{BB962C8B-B14F-4D97-AF65-F5344CB8AC3E}">
        <p14:creationId xmlns:p14="http://schemas.microsoft.com/office/powerpoint/2010/main" val="3383258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20</a:t>
            </a:fld>
            <a:endParaRPr lang="en-US"/>
          </a:p>
        </p:txBody>
      </p:sp>
    </p:spTree>
    <p:extLst>
      <p:ext uri="{BB962C8B-B14F-4D97-AF65-F5344CB8AC3E}">
        <p14:creationId xmlns:p14="http://schemas.microsoft.com/office/powerpoint/2010/main" val="101951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3</a:t>
            </a:fld>
            <a:endParaRPr lang="en-US"/>
          </a:p>
        </p:txBody>
      </p:sp>
    </p:spTree>
    <p:extLst>
      <p:ext uri="{BB962C8B-B14F-4D97-AF65-F5344CB8AC3E}">
        <p14:creationId xmlns:p14="http://schemas.microsoft.com/office/powerpoint/2010/main" val="450857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21</a:t>
            </a:fld>
            <a:endParaRPr lang="en-US"/>
          </a:p>
        </p:txBody>
      </p:sp>
    </p:spTree>
    <p:extLst>
      <p:ext uri="{BB962C8B-B14F-4D97-AF65-F5344CB8AC3E}">
        <p14:creationId xmlns:p14="http://schemas.microsoft.com/office/powerpoint/2010/main" val="1980432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22</a:t>
            </a:fld>
            <a:endParaRPr lang="en-US"/>
          </a:p>
        </p:txBody>
      </p:sp>
    </p:spTree>
    <p:extLst>
      <p:ext uri="{BB962C8B-B14F-4D97-AF65-F5344CB8AC3E}">
        <p14:creationId xmlns:p14="http://schemas.microsoft.com/office/powerpoint/2010/main" val="84155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23</a:t>
            </a:fld>
            <a:endParaRPr lang="en-US"/>
          </a:p>
        </p:txBody>
      </p:sp>
    </p:spTree>
    <p:extLst>
      <p:ext uri="{BB962C8B-B14F-4D97-AF65-F5344CB8AC3E}">
        <p14:creationId xmlns:p14="http://schemas.microsoft.com/office/powerpoint/2010/main" val="3210952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24</a:t>
            </a:fld>
            <a:endParaRPr lang="en-US"/>
          </a:p>
        </p:txBody>
      </p:sp>
    </p:spTree>
    <p:extLst>
      <p:ext uri="{BB962C8B-B14F-4D97-AF65-F5344CB8AC3E}">
        <p14:creationId xmlns:p14="http://schemas.microsoft.com/office/powerpoint/2010/main" val="886844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4</a:t>
            </a:fld>
            <a:endParaRPr lang="en-US"/>
          </a:p>
        </p:txBody>
      </p:sp>
    </p:spTree>
    <p:extLst>
      <p:ext uri="{BB962C8B-B14F-4D97-AF65-F5344CB8AC3E}">
        <p14:creationId xmlns:p14="http://schemas.microsoft.com/office/powerpoint/2010/main" val="1938871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5</a:t>
            </a:fld>
            <a:endParaRPr lang="en-US"/>
          </a:p>
        </p:txBody>
      </p:sp>
    </p:spTree>
    <p:extLst>
      <p:ext uri="{BB962C8B-B14F-4D97-AF65-F5344CB8AC3E}">
        <p14:creationId xmlns:p14="http://schemas.microsoft.com/office/powerpoint/2010/main" val="39501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6</a:t>
            </a:fld>
            <a:endParaRPr lang="en-US"/>
          </a:p>
        </p:txBody>
      </p:sp>
    </p:spTree>
    <p:extLst>
      <p:ext uri="{BB962C8B-B14F-4D97-AF65-F5344CB8AC3E}">
        <p14:creationId xmlns:p14="http://schemas.microsoft.com/office/powerpoint/2010/main" val="612951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7</a:t>
            </a:fld>
            <a:endParaRPr lang="en-US"/>
          </a:p>
        </p:txBody>
      </p:sp>
    </p:spTree>
    <p:extLst>
      <p:ext uri="{BB962C8B-B14F-4D97-AF65-F5344CB8AC3E}">
        <p14:creationId xmlns:p14="http://schemas.microsoft.com/office/powerpoint/2010/main" val="4268146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8</a:t>
            </a:fld>
            <a:endParaRPr lang="en-US"/>
          </a:p>
        </p:txBody>
      </p:sp>
    </p:spTree>
    <p:extLst>
      <p:ext uri="{BB962C8B-B14F-4D97-AF65-F5344CB8AC3E}">
        <p14:creationId xmlns:p14="http://schemas.microsoft.com/office/powerpoint/2010/main" val="119023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9</a:t>
            </a:fld>
            <a:endParaRPr lang="en-US"/>
          </a:p>
        </p:txBody>
      </p:sp>
    </p:spTree>
    <p:extLst>
      <p:ext uri="{BB962C8B-B14F-4D97-AF65-F5344CB8AC3E}">
        <p14:creationId xmlns:p14="http://schemas.microsoft.com/office/powerpoint/2010/main" val="2220065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816131A-48E8-4158-8CDF-8729DD58FC0D}" type="slidenum">
              <a:rPr lang="en-US" smtClean="0"/>
              <a:t>10</a:t>
            </a:fld>
            <a:endParaRPr lang="en-US"/>
          </a:p>
        </p:txBody>
      </p:sp>
    </p:spTree>
    <p:extLst>
      <p:ext uri="{BB962C8B-B14F-4D97-AF65-F5344CB8AC3E}">
        <p14:creationId xmlns:p14="http://schemas.microsoft.com/office/powerpoint/2010/main" val="351747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atin typeface="Calibri" panose="020F0502020204030204" pitchFamily="34" charset="0"/>
                <a:cs typeface="Calibri" panose="020F0502020204030204" pitchFamily="34" charset="0"/>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atin typeface="Calibri" panose="020F0502020204030204" pitchFamily="34" charset="0"/>
                <a:cs typeface="Calibri" panose="020F0502020204030204" pitchFamily="34" charset="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6FC0"/>
                </a:solidFill>
                <a:latin typeface="Calibri" panose="020F0502020204030204" pitchFamily="34" charset="0"/>
                <a:cs typeface="Calibri" panose="020F0502020204030204" pitchFamily="34" charset="0"/>
              </a:defRPr>
            </a:lvl1pPr>
          </a:lstStyle>
          <a:p>
            <a:endParaRPr/>
          </a:p>
        </p:txBody>
      </p:sp>
      <p:sp>
        <p:nvSpPr>
          <p:cNvPr id="3" name="Holder 3"/>
          <p:cNvSpPr>
            <a:spLocks noGrp="1"/>
          </p:cNvSpPr>
          <p:nvPr>
            <p:ph type="body" idx="1"/>
          </p:nvPr>
        </p:nvSpPr>
        <p:spPr>
          <a:xfrm>
            <a:off x="497205" y="1635760"/>
            <a:ext cx="11386185" cy="369332"/>
          </a:xfrm>
        </p:spPr>
        <p:txBody>
          <a:bodyPr lIns="0" tIns="0" rIns="0" bIns="0"/>
          <a:lstStyle>
            <a:lvl1pPr>
              <a:defRPr sz="2400" b="0" i="0">
                <a:solidFill>
                  <a:schemeClr val="tx1"/>
                </a:solidFill>
                <a:latin typeface="+mj-lt"/>
                <a:cs typeface="Calibri" panose="020F0502020204030204" pitchFamily="34" charset="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14680" y="1376680"/>
            <a:ext cx="10972800" cy="0"/>
          </a:xfrm>
          <a:custGeom>
            <a:avLst/>
            <a:gdLst/>
            <a:ahLst/>
            <a:cxnLst/>
            <a:rect l="l" t="t" r="r" b="b"/>
            <a:pathLst>
              <a:path w="10972800">
                <a:moveTo>
                  <a:pt x="0" y="0"/>
                </a:moveTo>
                <a:lnTo>
                  <a:pt x="10972800" y="0"/>
                </a:lnTo>
              </a:path>
            </a:pathLst>
          </a:custGeom>
          <a:ln w="25400">
            <a:solidFill>
              <a:srgbClr val="497DBA"/>
            </a:solidFill>
          </a:ln>
        </p:spPr>
        <p:txBody>
          <a:bodyPr wrap="square" lIns="0" tIns="0" rIns="0" bIns="0" rtlCol="0"/>
          <a:lstStyle/>
          <a:p>
            <a:endParaRPr/>
          </a:p>
        </p:txBody>
      </p:sp>
      <p:sp>
        <p:nvSpPr>
          <p:cNvPr id="17" name="bg object 17"/>
          <p:cNvSpPr/>
          <p:nvPr/>
        </p:nvSpPr>
        <p:spPr>
          <a:xfrm>
            <a:off x="233679" y="233679"/>
            <a:ext cx="1046480" cy="995680"/>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609600" y="1605280"/>
            <a:ext cx="5384800" cy="4826000"/>
          </a:xfrm>
          <a:custGeom>
            <a:avLst/>
            <a:gdLst/>
            <a:ahLst/>
            <a:cxnLst/>
            <a:rect l="l" t="t" r="r" b="b"/>
            <a:pathLst>
              <a:path w="5384800" h="4826000">
                <a:moveTo>
                  <a:pt x="5384800" y="0"/>
                </a:moveTo>
                <a:lnTo>
                  <a:pt x="0" y="0"/>
                </a:lnTo>
                <a:lnTo>
                  <a:pt x="0" y="4826000"/>
                </a:lnTo>
                <a:lnTo>
                  <a:pt x="5384800" y="4826000"/>
                </a:lnTo>
                <a:lnTo>
                  <a:pt x="5384800" y="0"/>
                </a:lnTo>
                <a:close/>
              </a:path>
            </a:pathLst>
          </a:custGeom>
          <a:solidFill>
            <a:srgbClr val="D6E3B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006FC0"/>
                </a:solidFill>
                <a:latin typeface="Calibri" panose="020F0502020204030204" pitchFamily="34" charset="0"/>
                <a:cs typeface="Calibri" panose="020F0502020204030204" pitchFamily="34" charset="0"/>
              </a:defRPr>
            </a:lvl1pPr>
          </a:lstStyle>
          <a:p>
            <a:endParaRPr/>
          </a:p>
        </p:txBody>
      </p:sp>
      <p:sp>
        <p:nvSpPr>
          <p:cNvPr id="3" name="Holder 3"/>
          <p:cNvSpPr>
            <a:spLocks noGrp="1"/>
          </p:cNvSpPr>
          <p:nvPr>
            <p:ph sz="half" idx="2"/>
          </p:nvPr>
        </p:nvSpPr>
        <p:spPr>
          <a:xfrm>
            <a:off x="650875" y="1560195"/>
            <a:ext cx="5178425" cy="407804"/>
          </a:xfrm>
          <a:prstGeom prst="rect">
            <a:avLst/>
          </a:prstGeom>
        </p:spPr>
        <p:txBody>
          <a:bodyPr wrap="square" lIns="0" tIns="0" rIns="0" bIns="0">
            <a:spAutoFit/>
          </a:bodyPr>
          <a:lstStyle>
            <a:lvl1pPr>
              <a:defRPr sz="2650" b="1" i="0">
                <a:solidFill>
                  <a:schemeClr val="tx1"/>
                </a:solidFill>
                <a:latin typeface="Calibri" panose="020F0502020204030204" pitchFamily="34" charset="0"/>
                <a:cs typeface="Calibri" panose="020F0502020204030204" pitchFamily="34" charset="0"/>
              </a:defRPr>
            </a:lvl1pPr>
          </a:lstStyle>
          <a:p>
            <a:endParaRPr/>
          </a:p>
        </p:txBody>
      </p:sp>
      <p:sp>
        <p:nvSpPr>
          <p:cNvPr id="4" name="Holder 4"/>
          <p:cNvSpPr>
            <a:spLocks noGrp="1"/>
          </p:cNvSpPr>
          <p:nvPr>
            <p:ph sz="half" idx="3"/>
          </p:nvPr>
        </p:nvSpPr>
        <p:spPr>
          <a:xfrm>
            <a:off x="6281801" y="1534160"/>
            <a:ext cx="4636770" cy="430887"/>
          </a:xfrm>
          <a:prstGeom prst="rect">
            <a:avLst/>
          </a:prstGeom>
        </p:spPr>
        <p:txBody>
          <a:bodyPr wrap="square" lIns="0" tIns="0" rIns="0" bIns="0">
            <a:spAutoFit/>
          </a:bodyPr>
          <a:lstStyle>
            <a:lvl1pPr>
              <a:defRPr sz="2800" b="0" i="0">
                <a:solidFill>
                  <a:schemeClr val="tx1"/>
                </a:solidFill>
                <a:latin typeface="Calibri" panose="020F0502020204030204" pitchFamily="34" charset="0"/>
                <a:cs typeface="Calibri" panose="020F0502020204030204" pitchFamily="34" charset="0"/>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6FC0"/>
                </a:solidFill>
                <a:latin typeface="Calibri" panose="020F0502020204030204" pitchFamily="34" charset="0"/>
                <a:cs typeface="Calibri" panose="020F0502020204030204" pitchFamily="34" charset="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86633"/>
            <a:ext cx="10363200" cy="923330"/>
          </a:xfrm>
        </p:spPr>
        <p:txBody>
          <a:bodyPr anchor="b"/>
          <a:lstStyle>
            <a:lvl1pPr algn="ctr">
              <a:defRPr sz="600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369332"/>
          </a:xfr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F9CE3A-0CCB-E24E-A0DC-CE8805162F17}" type="datetimeFigureOut">
              <a:rPr lang="en-US" smtClean="0">
                <a:solidFill>
                  <a:prstClr val="black">
                    <a:tint val="75000"/>
                  </a:prstClr>
                </a:solidFill>
              </a:rPr>
              <a:pPr/>
              <a:t>4/6/2023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15DFC6-4E09-1849-87FD-7440365C38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540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33679" y="233679"/>
            <a:ext cx="1046480" cy="995680"/>
          </a:xfrm>
          <a:prstGeom prst="rect">
            <a:avLst/>
          </a:prstGeom>
          <a:blipFill>
            <a:blip r:embed="rId8" cstate="print"/>
            <a:stretch>
              <a:fillRect/>
            </a:stretch>
          </a:blipFill>
        </p:spPr>
        <p:txBody>
          <a:bodyPr wrap="square" lIns="0" tIns="0" rIns="0" bIns="0" rtlCol="0"/>
          <a:lstStyle/>
          <a:p>
            <a:endParaRPr/>
          </a:p>
        </p:txBody>
      </p:sp>
      <p:sp>
        <p:nvSpPr>
          <p:cNvPr id="17" name="bg object 17"/>
          <p:cNvSpPr/>
          <p:nvPr/>
        </p:nvSpPr>
        <p:spPr>
          <a:xfrm>
            <a:off x="614680" y="1376680"/>
            <a:ext cx="10972800" cy="0"/>
          </a:xfrm>
          <a:custGeom>
            <a:avLst/>
            <a:gdLst/>
            <a:ahLst/>
            <a:cxnLst/>
            <a:rect l="l" t="t" r="r" b="b"/>
            <a:pathLst>
              <a:path w="10972800">
                <a:moveTo>
                  <a:pt x="0" y="0"/>
                </a:moveTo>
                <a:lnTo>
                  <a:pt x="10972800" y="0"/>
                </a:lnTo>
              </a:path>
            </a:pathLst>
          </a:custGeom>
          <a:ln w="25400">
            <a:solidFill>
              <a:srgbClr val="497DBA"/>
            </a:solidFill>
          </a:ln>
        </p:spPr>
        <p:txBody>
          <a:bodyPr wrap="square" lIns="0" tIns="0" rIns="0" bIns="0" rtlCol="0"/>
          <a:lstStyle/>
          <a:p>
            <a:endParaRPr/>
          </a:p>
        </p:txBody>
      </p:sp>
      <p:sp>
        <p:nvSpPr>
          <p:cNvPr id="2" name="Holder 2"/>
          <p:cNvSpPr>
            <a:spLocks noGrp="1"/>
          </p:cNvSpPr>
          <p:nvPr>
            <p:ph type="title"/>
          </p:nvPr>
        </p:nvSpPr>
        <p:spPr>
          <a:xfrm>
            <a:off x="4178299" y="404431"/>
            <a:ext cx="3835400" cy="636269"/>
          </a:xfrm>
          <a:prstGeom prst="rect">
            <a:avLst/>
          </a:prstGeom>
        </p:spPr>
        <p:txBody>
          <a:bodyPr wrap="square" lIns="0" tIns="0" rIns="0" bIns="0">
            <a:spAutoFit/>
          </a:bodyPr>
          <a:lstStyle>
            <a:lvl1pPr>
              <a:defRPr sz="4000" b="1" i="0">
                <a:solidFill>
                  <a:srgbClr val="006FC0"/>
                </a:solidFill>
                <a:latin typeface="Arial"/>
                <a:cs typeface="Arial"/>
              </a:defRPr>
            </a:lvl1pPr>
          </a:lstStyle>
          <a:p>
            <a:endParaRPr/>
          </a:p>
        </p:txBody>
      </p:sp>
      <p:sp>
        <p:nvSpPr>
          <p:cNvPr id="3" name="Holder 3"/>
          <p:cNvSpPr>
            <a:spLocks noGrp="1"/>
          </p:cNvSpPr>
          <p:nvPr>
            <p:ph type="body" idx="1"/>
          </p:nvPr>
        </p:nvSpPr>
        <p:spPr>
          <a:xfrm>
            <a:off x="497205" y="1635760"/>
            <a:ext cx="11386185" cy="369332"/>
          </a:xfrm>
          <a:prstGeom prst="rect">
            <a:avLst/>
          </a:prstGeom>
        </p:spPr>
        <p:txBody>
          <a:bodyPr wrap="square" lIns="0" tIns="0" rIns="0" bIns="0">
            <a:spAutoFit/>
          </a:bodyPr>
          <a:lstStyle>
            <a:lvl1pPr>
              <a:defRPr sz="24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Calibri" panose="020F0502020204030204" pitchFamily="34" charset="0"/>
          <a:ea typeface="+mj-ea"/>
          <a:cs typeface="Calibri" panose="020F0502020204030204" pitchFamily="34" charset="0"/>
        </a:defRPr>
      </a:lvl1pPr>
    </p:titleStyle>
    <p:bodyStyle>
      <a:lvl1pPr marL="0">
        <a:defRPr>
          <a:latin typeface="Calibri" panose="020F0502020204030204" pitchFamily="34" charset="0"/>
          <a:ea typeface="Calibri" panose="020F0502020204030204" pitchFamily="34" charset="0"/>
          <a:cs typeface="Calibri" panose="020F050202020403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5354" y="397807"/>
            <a:ext cx="6781291" cy="646331"/>
          </a:xfrm>
          <a:prstGeom prst="rect">
            <a:avLst/>
          </a:prstGeom>
          <a:noFill/>
        </p:spPr>
        <p:txBody>
          <a:bodyPr wrap="square" rtlCol="0">
            <a:spAutoFit/>
          </a:bodyPr>
          <a:lstStyle/>
          <a:p>
            <a:pPr algn="ctr"/>
            <a:r>
              <a:rPr lang="en-US" b="1">
                <a:solidFill>
                  <a:prstClr val="black"/>
                </a:solidFill>
                <a:latin typeface="Calibri" panose="020F0502020204030204" pitchFamily="34" charset="0"/>
                <a:ea typeface="Calibri" panose="020F0502020204030204" pitchFamily="34" charset="0"/>
                <a:cs typeface="Calibri" panose="020F0502020204030204" pitchFamily="34" charset="0"/>
              </a:rPr>
              <a:t>ĐẠI HỌC Y DƯỢC TP. HỒ CHÍ MINH</a:t>
            </a:r>
          </a:p>
          <a:p>
            <a:pPr algn="ctr"/>
            <a:r>
              <a:rPr lang="en-US" b="1">
                <a:solidFill>
                  <a:prstClr val="black"/>
                </a:solidFill>
                <a:latin typeface="Calibri" panose="020F0502020204030204" pitchFamily="34" charset="0"/>
                <a:ea typeface="Calibri" panose="020F0502020204030204" pitchFamily="34" charset="0"/>
                <a:cs typeface="Calibri" panose="020F0502020204030204" pitchFamily="34" charset="0"/>
              </a:rPr>
              <a:t>BỘ MÔN NGOẠI TỔNG QUÁT</a:t>
            </a:r>
          </a:p>
        </p:txBody>
      </p:sp>
      <p:sp>
        <p:nvSpPr>
          <p:cNvPr id="5" name="Rectangle 4"/>
          <p:cNvSpPr/>
          <p:nvPr/>
        </p:nvSpPr>
        <p:spPr>
          <a:xfrm>
            <a:off x="520823" y="2414549"/>
            <a:ext cx="11122925" cy="1965277"/>
          </a:xfrm>
          <a:prstGeom prst="rect">
            <a:avLst/>
          </a:prstGeom>
          <a:solidFill>
            <a:srgbClr val="2A78BD"/>
          </a:solid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vi-VN" sz="6600" b="1">
                <a:ln w="0"/>
                <a:solidFill>
                  <a:schemeClr val="bg1"/>
                </a:solidFill>
                <a:effectLst>
                  <a:outerShdw blurRad="38100" dist="19050" dir="2700000" algn="tl"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rPr>
              <a:t>BỆNH ÁN THOÁT VỊ BẸN</a:t>
            </a:r>
            <a:endParaRPr lang="en-US" sz="6600" b="1">
              <a:ln w="0"/>
              <a:solidFill>
                <a:schemeClr val="bg1"/>
              </a:solidFill>
              <a:effectLst>
                <a:outerShdw blurRad="38100" dist="19050" dir="2700000" algn="tl"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2295537" y="4702314"/>
            <a:ext cx="5988665" cy="461665"/>
          </a:xfrm>
          <a:prstGeom prst="rect">
            <a:avLst/>
          </a:prstGeom>
          <a:noFill/>
        </p:spPr>
        <p:txBody>
          <a:bodyPr wrap="square" rtlCol="0">
            <a:spAutoFit/>
          </a:bodyPr>
          <a:lstStyle/>
          <a:p>
            <a:r>
              <a:rPr lang="vi-VN" sz="2400" i="1">
                <a:solidFill>
                  <a:prstClr val="black"/>
                </a:solidFill>
              </a:rPr>
              <a:t>Đại Học Y Dược – Nhóm 5</a:t>
            </a:r>
            <a:endParaRPr lang="en-US" sz="2400" i="1">
              <a:solidFill>
                <a:prstClr val="black"/>
              </a:solidFill>
            </a:endParaRPr>
          </a:p>
        </p:txBody>
      </p:sp>
    </p:spTree>
    <p:extLst>
      <p:ext uri="{BB962C8B-B14F-4D97-AF65-F5344CB8AC3E}">
        <p14:creationId xmlns:p14="http://schemas.microsoft.com/office/powerpoint/2010/main" val="391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VI. KHÁM</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2662267"/>
          </a:xfrm>
          <a:prstGeom prst="rect">
            <a:avLst/>
          </a:prstGeom>
        </p:spPr>
        <p:txBody>
          <a:bodyPr vert="horz" wrap="square" lIns="0" tIns="12700" rIns="0" bIns="0" rtlCol="0">
            <a:spAutoFit/>
          </a:bodyPr>
          <a:lstStyle/>
          <a:p>
            <a:r>
              <a:rPr lang="vi-VN" sz="2400" b="1" u="sng">
                <a:latin typeface="Calibri" panose="020F0502020204030204" pitchFamily="34" charset="0"/>
                <a:cs typeface="Calibri" panose="020F0502020204030204" pitchFamily="34" charset="0"/>
              </a:rPr>
              <a:t>Bụng</a:t>
            </a:r>
            <a:r>
              <a:rPr lang="en-US" sz="2400" b="1" u="sng">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Bụng cân đối</a:t>
            </a: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Nhu</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động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ruột</a:t>
            </a:r>
            <a:r>
              <a:rPr lang="en-US" sz="2400">
                <a:latin typeface="Calibri" panose="020F0502020204030204" pitchFamily="34" charset="0"/>
                <a:cs typeface="Calibri" panose="020F0502020204030204" pitchFamily="34" charset="0"/>
              </a:rPr>
              <a:t> 6 l/p</a:t>
            </a: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Gõ</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trong</a:t>
            </a:r>
            <a:endParaRPr lang="en-US" sz="240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Bụng mềm, </a:t>
            </a:r>
            <a:r>
              <a:rPr lang="vi-VN" sz="2400">
                <a:latin typeface="Calibri" panose="020F0502020204030204" pitchFamily="34" charset="0"/>
                <a:cs typeface="Calibri" panose="020F0502020204030204" pitchFamily="34" charset="0"/>
              </a:rPr>
              <a:t>ấn không đau</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Không khám hậu môn trực tràng</a:t>
            </a:r>
          </a:p>
          <a:p>
            <a:pPr marL="508000" lvl="1">
              <a:lnSpc>
                <a:spcPct val="100000"/>
              </a:lnSpc>
              <a:spcBef>
                <a:spcPts val="505"/>
              </a:spcBef>
              <a:tabLst>
                <a:tab pos="793115" algn="l"/>
              </a:tabLst>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10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VI. KHÁM</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3031599"/>
          </a:xfrm>
          <a:prstGeom prst="rect">
            <a:avLst/>
          </a:prstGeom>
        </p:spPr>
        <p:txBody>
          <a:bodyPr vert="horz" wrap="square" lIns="0" tIns="12700" rIns="0" bIns="0" rtlCol="0" anchor="t">
            <a:spAutoFit/>
          </a:bodyPr>
          <a:lstStyle/>
          <a:p>
            <a:r>
              <a:rPr lang="vi-VN" sz="2400" b="1" u="sng">
                <a:latin typeface="Calibri"/>
                <a:cs typeface="Calibri"/>
              </a:rPr>
              <a:t>Bẹn bìu</a:t>
            </a:r>
            <a:r>
              <a:rPr lang="en-US" sz="2400" b="1" u="sng">
                <a:latin typeface="Calibri"/>
                <a:cs typeface="Calibri"/>
              </a:rPr>
              <a:t>:</a:t>
            </a:r>
          </a:p>
          <a:p>
            <a:pPr marL="342900" indent="-342900">
              <a:buFont typeface="Arial" panose="020B0604020202020204" pitchFamily="34" charset="0"/>
              <a:buChar char="•"/>
            </a:pPr>
            <a:r>
              <a:rPr lang="vi-VN" sz="2400">
                <a:latin typeface="Calibri"/>
                <a:cs typeface="Calibri"/>
              </a:rPr>
              <a:t>Khối phồng 4x2cm vùng bẹn phải, trên dây chằng bẹn, không sưng, không đỏ, xuất hiện khi bệnh nhân đứng, di chuyển từ trên điểm giữa nếp bẹn hướng vào trong đường giữa đến bìu (½ khối phòng ở trong bìu), ấn xẹp, không nóng, không đau.</a:t>
            </a:r>
          </a:p>
          <a:p>
            <a:pPr marL="342900" indent="-342900">
              <a:buFont typeface="Arial" panose="020B0604020202020204" pitchFamily="34" charset="0"/>
              <a:buChar char="•"/>
            </a:pPr>
            <a:r>
              <a:rPr lang="vi-VN" sz="2400">
                <a:latin typeface="Calibri"/>
                <a:cs typeface="Calibri"/>
              </a:rPr>
              <a:t>Nghiệm pháp chạm ngón: khối phòng chạm đầu ngón</a:t>
            </a:r>
          </a:p>
          <a:p>
            <a:pPr marL="342900" indent="-342900">
              <a:buFont typeface="Arial" panose="020B0604020202020204" pitchFamily="34" charset="0"/>
              <a:buChar char="•"/>
            </a:pPr>
            <a:r>
              <a:rPr lang="vi-VN" sz="2400">
                <a:latin typeface="Calibri"/>
                <a:cs typeface="Calibri"/>
              </a:rPr>
              <a:t>Chặn lỗ bẹn sâu: không phồng không xuất hiện</a:t>
            </a:r>
          </a:p>
          <a:p>
            <a:pPr marL="342900" indent="-342900">
              <a:buFont typeface="Arial" panose="020B0604020202020204" pitchFamily="34" charset="0"/>
              <a:buChar char="•"/>
            </a:pPr>
            <a:r>
              <a:rPr lang="vi-VN" sz="2400">
                <a:latin typeface="Calibri"/>
                <a:cs typeface="Calibri"/>
              </a:rPr>
              <a:t>Đủ 2 tinh hoàn 1x1x2cm đều 2 bên, không sưng nóng đỏ đau</a:t>
            </a:r>
            <a:endParaRPr lang="en-US" sz="2400">
              <a:latin typeface="Calibri"/>
              <a:cs typeface="Calibri"/>
            </a:endParaRPr>
          </a:p>
          <a:p>
            <a:pPr marL="508000" lvl="1">
              <a:lnSpc>
                <a:spcPct val="100000"/>
              </a:lnSpc>
              <a:spcBef>
                <a:spcPts val="505"/>
              </a:spcBef>
              <a:tabLst>
                <a:tab pos="793115" algn="l"/>
              </a:tabLst>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73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VII. TÓM TẮT BỆNH ÁN</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2598147"/>
          </a:xfrm>
          <a:prstGeom prst="rect">
            <a:avLst/>
          </a:prstGeom>
        </p:spPr>
        <p:txBody>
          <a:bodyPr vert="horz" wrap="square" lIns="0" tIns="12700" rIns="0" bIns="0" rtlCol="0">
            <a:spAutoFit/>
          </a:bodyPr>
          <a:lstStyle/>
          <a:p>
            <a:r>
              <a:rPr lang="en-US" sz="2400">
                <a:latin typeface="Calibri" panose="020F0502020204030204" pitchFamily="34" charset="0"/>
                <a:cs typeface="Calibri" panose="020F0502020204030204" pitchFamily="34" charset="0"/>
              </a:rPr>
              <a:t>Bệnh nhân nam, </a:t>
            </a:r>
            <a:r>
              <a:rPr lang="vi-VN" sz="2400">
                <a:latin typeface="Calibri" panose="020F0502020204030204" pitchFamily="34" charset="0"/>
                <a:cs typeface="Calibri" panose="020F0502020204030204" pitchFamily="34" charset="0"/>
              </a:rPr>
              <a:t>72</a:t>
            </a:r>
            <a:r>
              <a:rPr lang="en-US" sz="2400">
                <a:latin typeface="Calibri" panose="020F0502020204030204" pitchFamily="34" charset="0"/>
                <a:cs typeface="Calibri" panose="020F0502020204030204" pitchFamily="34" charset="0"/>
              </a:rPr>
              <a:t> tuổi, nhập viện vì </a:t>
            </a:r>
            <a:r>
              <a:rPr lang="vi-VN" sz="2400">
                <a:latin typeface="Calibri" panose="020F0502020204030204" pitchFamily="34" charset="0"/>
                <a:cs typeface="Calibri" panose="020F0502020204030204" pitchFamily="34" charset="0"/>
              </a:rPr>
              <a:t>khối phồng bẹn bìu </a:t>
            </a:r>
            <a:r>
              <a:rPr lang="en-US" sz="2400">
                <a:latin typeface="Calibri" panose="020F0502020204030204" pitchFamily="34" charset="0"/>
                <a:cs typeface="Calibri" panose="020F0502020204030204" pitchFamily="34" charset="0"/>
              </a:rPr>
              <a:t>(P), qua hỏi bệnh và thăm khám ghi nhận:</a:t>
            </a:r>
          </a:p>
          <a:p>
            <a:pPr marL="342900" indent="-342900">
              <a:buFont typeface="Arial" panose="020B0604020202020204" pitchFamily="34" charset="0"/>
              <a:buChar char="•"/>
            </a:pPr>
            <a:r>
              <a:rPr lang="vi-VN" sz="2400">
                <a:latin typeface="Calibri" panose="020F0502020204030204" pitchFamily="34" charset="0"/>
                <a:cs typeface="Calibri" panose="020F0502020204030204" pitchFamily="34" charset="0"/>
              </a:rPr>
              <a:t>TCCN: Khối phồng bẹn bìu P 8 tháng, xuất hiện khi đi lại, giảm khi nằm</a:t>
            </a:r>
            <a:endParaRPr lang="en-US" sz="240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TCTT:</a:t>
            </a:r>
            <a:r>
              <a:rPr lang="vi-VN" sz="2400">
                <a:latin typeface="Calibri" panose="020F0502020204030204" pitchFamily="34" charset="0"/>
                <a:cs typeface="Calibri" panose="020F0502020204030204" pitchFamily="34" charset="0"/>
              </a:rPr>
              <a:t> Khối phồng 4x2 </a:t>
            </a:r>
            <a:r>
              <a:rPr lang="vi-VN" sz="2400" err="1">
                <a:latin typeface="Calibri" panose="020F0502020204030204" pitchFamily="34" charset="0"/>
                <a:cs typeface="Calibri" panose="020F0502020204030204" pitchFamily="34" charset="0"/>
              </a:rPr>
              <a:t>cm</a:t>
            </a:r>
            <a:r>
              <a:rPr lang="vi-VN" sz="2400">
                <a:latin typeface="Calibri" panose="020F0502020204030204" pitchFamily="34" charset="0"/>
                <a:cs typeface="Calibri" panose="020F0502020204030204" pitchFamily="34" charset="0"/>
              </a:rPr>
              <a:t> trên dây chằng bẹn di chuyển từ ngoài vào trong, nghiệm pháp chạm ngón: chạm đầu ngón, chặn lỗ bẹn sâu: khối phồng không xuất hiện. Không sưng nóng đỏ đau</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Tiền căn: </a:t>
            </a:r>
            <a:r>
              <a:rPr lang="vi-VN" sz="2400">
                <a:latin typeface="Calibri" panose="020F0502020204030204" pitchFamily="34" charset="0"/>
                <a:cs typeface="Calibri" panose="020F0502020204030204" pitchFamily="34" charset="0"/>
              </a:rPr>
              <a:t>không bất thường</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071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VIII. ĐẶT VẤN ĐỀ</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382156"/>
          </a:xfrm>
          <a:prstGeom prst="rect">
            <a:avLst/>
          </a:prstGeom>
        </p:spPr>
        <p:txBody>
          <a:bodyPr vert="horz" wrap="square" lIns="0" tIns="12700" rIns="0" bIns="0" rtlCol="0">
            <a:spAutoFit/>
          </a:bodyPr>
          <a:lstStyle/>
          <a:p>
            <a:pPr marL="457200" indent="-457200">
              <a:buAutoNum type="arabicPeriod"/>
            </a:pPr>
            <a:r>
              <a:rPr lang="vi-VN" sz="2400">
                <a:latin typeface="Calibri" panose="020F0502020204030204" pitchFamily="34" charset="0"/>
                <a:cs typeface="Calibri" panose="020F0502020204030204" pitchFamily="34" charset="0"/>
              </a:rPr>
              <a:t>Khối phòng bẹn bìu (P)</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7513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IX. CHẨN ĐOÁN</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1120820"/>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Chẩn đoán sơ bộ: </a:t>
            </a:r>
            <a:r>
              <a:rPr lang="vi-VN" sz="2400">
                <a:latin typeface="Calibri" panose="020F0502020204030204" pitchFamily="34" charset="0"/>
                <a:cs typeface="Calibri" panose="020F0502020204030204" pitchFamily="34" charset="0"/>
              </a:rPr>
              <a:t>Thoát vị bẹn P gián tiếp chưa biến chứng L3M0F0</a:t>
            </a:r>
            <a:endParaRPr lang="en-US" sz="240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Chẩn đoán phân biệt:</a:t>
            </a:r>
            <a:endParaRPr lang="vi-VN" sz="240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vi-VN" sz="2400">
                <a:latin typeface="Calibri" panose="020F0502020204030204" pitchFamily="34" charset="0"/>
                <a:cs typeface="Calibri" panose="020F0502020204030204" pitchFamily="34" charset="0"/>
              </a:rPr>
              <a:t>Thoát vị bẹn trực tiếp</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162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X. BIỆN LUẬN</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3336811"/>
          </a:xfrm>
          <a:prstGeom prst="rect">
            <a:avLst/>
          </a:prstGeom>
        </p:spPr>
        <p:txBody>
          <a:bodyPr vert="horz" wrap="square" lIns="0" tIns="12700" rIns="0" bIns="0" rtlCol="0" anchor="t">
            <a:spAutoFit/>
          </a:bodyPr>
          <a:lstStyle/>
          <a:p>
            <a:pPr marL="457200" indent="-457200">
              <a:buFont typeface="Arial" panose="020B0604020202020204" pitchFamily="34" charset="0"/>
              <a:buChar char="•"/>
            </a:pPr>
            <a:r>
              <a:rPr lang="vi-VN" sz="2400">
                <a:latin typeface="Calibri"/>
                <a:cs typeface="Calibri"/>
              </a:rPr>
              <a:t>Khối phồng bẹn bìu xuất hiện khi đứng, mất khi nằm -&gt; có thoát vị</a:t>
            </a:r>
          </a:p>
          <a:p>
            <a:pPr marL="457200" indent="-457200">
              <a:buFont typeface="Arial" panose="020B0604020202020204" pitchFamily="34" charset="0"/>
              <a:buChar char="•"/>
            </a:pPr>
            <a:r>
              <a:rPr lang="vi-VN" sz="2400">
                <a:latin typeface="Calibri"/>
                <a:cs typeface="Calibri"/>
              </a:rPr>
              <a:t>Thoát vị gián tiếp vì:</a:t>
            </a:r>
          </a:p>
          <a:p>
            <a:pPr marL="914400" lvl="1" indent="-457200">
              <a:buFont typeface="Arial" panose="020B0604020202020204" pitchFamily="34" charset="0"/>
              <a:buChar char="•"/>
            </a:pPr>
            <a:r>
              <a:rPr lang="vi-VN" sz="2400">
                <a:latin typeface="Calibri"/>
                <a:cs typeface="Calibri"/>
              </a:rPr>
              <a:t>Di chuyển từ ngoài vào trong, xuống bìu</a:t>
            </a:r>
          </a:p>
          <a:p>
            <a:pPr marL="914400" lvl="1" indent="-457200">
              <a:buFont typeface="Arial" panose="020B0604020202020204" pitchFamily="34" charset="0"/>
              <a:buChar char="•"/>
            </a:pPr>
            <a:r>
              <a:rPr lang="vi-VN" sz="2400">
                <a:latin typeface="Calibri"/>
                <a:cs typeface="Calibri"/>
              </a:rPr>
              <a:t>Chạm đầu ngón, chẹn lỗ bẹn sâu không xuất hiện</a:t>
            </a:r>
          </a:p>
          <a:p>
            <a:pPr marL="457200" indent="-457200">
              <a:buFont typeface="Arial" panose="020B0604020202020204" pitchFamily="34" charset="0"/>
              <a:buChar char="•"/>
            </a:pPr>
            <a:r>
              <a:rPr lang="vi-VN" sz="2400">
                <a:latin typeface="Calibri"/>
                <a:cs typeface="Calibri"/>
              </a:rPr>
              <a:t>Biến chứng: chưa</a:t>
            </a:r>
          </a:p>
          <a:p>
            <a:pPr marL="914400" lvl="1" indent="-457200">
              <a:buFont typeface="Arial" panose="020B0604020202020204" pitchFamily="34" charset="0"/>
              <a:buChar char="•"/>
            </a:pPr>
            <a:r>
              <a:rPr lang="vi-VN" sz="2400">
                <a:latin typeface="Calibri"/>
                <a:cs typeface="Calibri"/>
              </a:rPr>
              <a:t>Nghẹt: khối thoát vị ấn vào, không sưng nóng đỏ đau</a:t>
            </a:r>
          </a:p>
          <a:p>
            <a:pPr marL="914400" lvl="1" indent="-457200">
              <a:buFont typeface="Arial" panose="020B0604020202020204" pitchFamily="34" charset="0"/>
              <a:buChar char="•"/>
            </a:pPr>
            <a:r>
              <a:rPr lang="vi-VN" sz="2400">
                <a:latin typeface="Calibri"/>
                <a:cs typeface="Calibri"/>
              </a:rPr>
              <a:t>Tinh hoàn: tinh hoàn đều 2 bên, không teo, không sưng nóng đỏ đau</a:t>
            </a:r>
          </a:p>
          <a:p>
            <a:pPr lvl="1"/>
            <a:endParaRPr lang="vi-VN" sz="2400">
              <a:latin typeface="Calibri"/>
              <a:cs typeface="Calibri"/>
            </a:endParaRPr>
          </a:p>
          <a:p>
            <a:pPr marL="457200" indent="-457200">
              <a:buAutoNum type="arabicPeriod"/>
            </a:pPr>
            <a:endParaRPr lang="en-US" sz="2400" err="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774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XI. ĐỀ NGHỊ CLS</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1490152"/>
          </a:xfrm>
          <a:prstGeom prst="rect">
            <a:avLst/>
          </a:prstGeom>
        </p:spPr>
        <p:txBody>
          <a:bodyPr vert="horz" wrap="square" lIns="0" tIns="12700" rIns="0" bIns="0" rtlCol="0" anchor="t">
            <a:spAutoFit/>
          </a:bodyPr>
          <a:lstStyle/>
          <a:p>
            <a:pPr marL="342900" indent="-342900">
              <a:buFont typeface="Arial" panose="020B0604020202020204" pitchFamily="34" charset="0"/>
              <a:buChar char="•"/>
            </a:pPr>
            <a:r>
              <a:rPr lang="en-US" sz="2400">
                <a:latin typeface="Calibri"/>
                <a:cs typeface="Calibri"/>
              </a:rPr>
              <a:t>Siêu âm Doppler bẹn bìu</a:t>
            </a:r>
          </a:p>
          <a:p>
            <a:pPr marL="342900" indent="-342900">
              <a:buFont typeface="Arial" panose="020B0604020202020204" pitchFamily="34" charset="0"/>
              <a:buChar char="•"/>
            </a:pPr>
            <a:r>
              <a:rPr lang="en-US" sz="2400">
                <a:latin typeface="Calibri"/>
                <a:cs typeface="Calibri"/>
              </a:rPr>
              <a:t>TPTTBM</a:t>
            </a:r>
            <a:endParaRPr lang="en-US">
              <a:latin typeface="Calibri"/>
              <a:cs typeface="Calibri"/>
            </a:endParaRPr>
          </a:p>
          <a:p>
            <a:pPr marL="342900" indent="-342900">
              <a:buFont typeface="Arial" panose="020B0604020202020204" pitchFamily="34" charset="0"/>
              <a:buChar char="•"/>
            </a:pPr>
            <a:r>
              <a:rPr lang="en-US" sz="2400">
                <a:latin typeface="Calibri"/>
                <a:cs typeface="Calibri"/>
              </a:rPr>
              <a:t>XN tiền phẫu: Nhóm máu, AST ALT, BUN, </a:t>
            </a:r>
            <a:r>
              <a:rPr lang="en-US" sz="2400" err="1">
                <a:latin typeface="Calibri"/>
                <a:cs typeface="Calibri"/>
              </a:rPr>
              <a:t>Creatinin</a:t>
            </a:r>
            <a:r>
              <a:rPr lang="en-US" sz="2400">
                <a:latin typeface="Calibri"/>
                <a:cs typeface="Calibri"/>
              </a:rPr>
              <a:t>, TPTNT, PT </a:t>
            </a:r>
            <a:r>
              <a:rPr lang="en-US" sz="2400" err="1">
                <a:latin typeface="Calibri"/>
                <a:cs typeface="Calibri"/>
              </a:rPr>
              <a:t>aPTT</a:t>
            </a:r>
            <a:r>
              <a:rPr lang="en-US" sz="2400">
                <a:latin typeface="Calibri"/>
                <a:cs typeface="Calibri"/>
              </a:rPr>
              <a:t>, Ion đồ, Đông máu toàn bộ, Glucose</a:t>
            </a:r>
          </a:p>
        </p:txBody>
      </p:sp>
    </p:spTree>
    <p:extLst>
      <p:ext uri="{BB962C8B-B14F-4D97-AF65-F5344CB8AC3E}">
        <p14:creationId xmlns:p14="http://schemas.microsoft.com/office/powerpoint/2010/main" val="195349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XII. KẾT QUẢ CLS</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751488"/>
          </a:xfrm>
          <a:prstGeom prst="rect">
            <a:avLst/>
          </a:prstGeom>
        </p:spPr>
        <p:txBody>
          <a:bodyPr vert="horz" wrap="square" lIns="0" tIns="12700" rIns="0" bIns="0" rtlCol="0" anchor="t">
            <a:spAutoFit/>
          </a:bodyPr>
          <a:lstStyle/>
          <a:p>
            <a:r>
              <a:rPr lang="en-US" sz="2400" err="1">
                <a:latin typeface="Calibri" panose="020F0502020204030204" pitchFamily="34" charset="0"/>
                <a:cs typeface="Calibri" panose="020F0502020204030204" pitchFamily="34" charset="0"/>
              </a:rPr>
              <a:t>Siêu</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âm</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bụng</a:t>
            </a:r>
            <a:r>
              <a:rPr lang="en-US" sz="2400">
                <a:latin typeface="Calibri" panose="020F0502020204030204" pitchFamily="34" charset="0"/>
                <a:cs typeface="Calibri" panose="020F0502020204030204" pitchFamily="34" charset="0"/>
              </a:rPr>
              <a:t>: (03/04)</a:t>
            </a:r>
          </a:p>
          <a:p>
            <a:pPr marL="342900" indent="-342900">
              <a:buFont typeface="Arial" panose="020B0604020202020204" pitchFamily="34" charset="0"/>
              <a:buChar char="•"/>
            </a:pPr>
            <a:endParaRPr lang="en-US" sz="2400">
              <a:latin typeface="Calibri" panose="020F0502020204030204" pitchFamily="34" charset="0"/>
              <a:cs typeface="Calibri" panose="020F0502020204030204" pitchFamily="34" charset="0"/>
            </a:endParaRPr>
          </a:p>
        </p:txBody>
      </p:sp>
      <p:pic>
        <p:nvPicPr>
          <p:cNvPr id="3" name="Picture 3" descr="Text&#10;&#10;Description automatically generated">
            <a:extLst>
              <a:ext uri="{FF2B5EF4-FFF2-40B4-BE49-F238E27FC236}">
                <a16:creationId xmlns:a16="http://schemas.microsoft.com/office/drawing/2014/main" id="{D18D2AFE-D860-1EDE-9286-F243B3BA2F97}"/>
              </a:ext>
            </a:extLst>
          </p:cNvPr>
          <p:cNvPicPr>
            <a:picLocks noChangeAspect="1"/>
          </p:cNvPicPr>
          <p:nvPr/>
        </p:nvPicPr>
        <p:blipFill>
          <a:blip r:embed="rId3"/>
          <a:stretch>
            <a:fillRect/>
          </a:stretch>
        </p:blipFill>
        <p:spPr>
          <a:xfrm>
            <a:off x="1920815" y="1958861"/>
            <a:ext cx="6725728" cy="4694315"/>
          </a:xfrm>
          <a:prstGeom prst="rect">
            <a:avLst/>
          </a:prstGeom>
        </p:spPr>
      </p:pic>
    </p:spTree>
    <p:extLst>
      <p:ext uri="{BB962C8B-B14F-4D97-AF65-F5344CB8AC3E}">
        <p14:creationId xmlns:p14="http://schemas.microsoft.com/office/powerpoint/2010/main" val="364148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XII. KẾT QUẢ CLS</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1490152"/>
          </a:xfrm>
          <a:prstGeom prst="rect">
            <a:avLst/>
          </a:prstGeom>
        </p:spPr>
        <p:txBody>
          <a:bodyPr vert="horz" wrap="square" lIns="0" tIns="12700" rIns="0" bIns="0" rtlCol="0" anchor="t">
            <a:spAutoFit/>
          </a:bodyPr>
          <a:lstStyle/>
          <a:p>
            <a:r>
              <a:rPr lang="en-US" sz="2400">
                <a:latin typeface="Calibri"/>
                <a:cs typeface="Calibri"/>
              </a:rPr>
              <a:t>TPTTBM: (03/04)</a:t>
            </a:r>
            <a:endParaRPr lang="vi-VN" sz="2400">
              <a:latin typeface="Calibri"/>
              <a:cs typeface="Calibri"/>
            </a:endParaRPr>
          </a:p>
          <a:p>
            <a:pPr marL="342900" indent="-342900">
              <a:buFont typeface="Arial" panose="020B0604020202020204" pitchFamily="34" charset="0"/>
              <a:buChar char="•"/>
            </a:pPr>
            <a:r>
              <a:rPr lang="vi-VN" sz="2400" err="1">
                <a:latin typeface="Calibri"/>
                <a:cs typeface="Calibri"/>
                <a:sym typeface="Wingdings" panose="05000000000000000000" pitchFamily="2" charset="2"/>
              </a:rPr>
              <a:t>Hb</a:t>
            </a:r>
            <a:r>
              <a:rPr lang="vi-VN" sz="2400">
                <a:latin typeface="Calibri"/>
                <a:cs typeface="Calibri"/>
                <a:sym typeface="Wingdings" panose="05000000000000000000" pitchFamily="2" charset="2"/>
              </a:rPr>
              <a:t> 91 g/L, MCV 73.5 </a:t>
            </a:r>
            <a:r>
              <a:rPr lang="vi-VN" sz="2400" err="1">
                <a:latin typeface="Calibri"/>
                <a:cs typeface="Calibri"/>
                <a:sym typeface="Wingdings" panose="05000000000000000000" pitchFamily="2" charset="2"/>
              </a:rPr>
              <a:t>fL</a:t>
            </a:r>
            <a:r>
              <a:rPr lang="vi-VN" sz="2400">
                <a:latin typeface="Calibri"/>
                <a:cs typeface="Calibri"/>
                <a:sym typeface="Wingdings" panose="05000000000000000000" pitchFamily="2" charset="2"/>
              </a:rPr>
              <a:t>, MCH 24.6pg, PLT 180 G/L, WBC 5.81 G/L, %NEU 44%</a:t>
            </a:r>
          </a:p>
          <a:p>
            <a:r>
              <a:rPr lang="vi-VN" sz="2400">
                <a:latin typeface="Calibri"/>
                <a:cs typeface="Calibri"/>
                <a:sym typeface="Wingdings" panose="05000000000000000000" pitchFamily="2" charset="2"/>
              </a:rPr>
              <a:t>=&gt; </a:t>
            </a:r>
            <a:r>
              <a:rPr lang="en-US" sz="2400">
                <a:latin typeface="Calibri"/>
                <a:cs typeface="Calibri"/>
                <a:sym typeface="Wingdings" panose="05000000000000000000" pitchFamily="2" charset="2"/>
              </a:rPr>
              <a:t>Thiếu máu hồng cầu nhỏ nhược sắc mức độ trung bình --&gt; Đề nghị thêm Ferritin, Sắt huyết thanh</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144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XII. KẾT QUẢ CLS</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751488"/>
          </a:xfrm>
          <a:prstGeom prst="rect">
            <a:avLst/>
          </a:prstGeom>
        </p:spPr>
        <p:txBody>
          <a:bodyPr vert="horz" wrap="square" lIns="0" tIns="12700" rIns="0" bIns="0" rtlCol="0">
            <a:spAutoFit/>
          </a:bodyPr>
          <a:lstStyle/>
          <a:p>
            <a:r>
              <a:rPr lang="en-US" sz="2400">
                <a:latin typeface="Calibri" panose="020F0502020204030204" pitchFamily="34" charset="0"/>
                <a:cs typeface="Calibri" panose="020F0502020204030204" pitchFamily="34" charset="0"/>
              </a:rPr>
              <a:t>Sinh hoá máu, Ion đồ, TPTNT: </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sym typeface="Wingdings" panose="05000000000000000000" pitchFamily="2" charset="2"/>
              </a:rPr>
              <a:t>Không ghi nhận bất thường</a:t>
            </a:r>
          </a:p>
        </p:txBody>
      </p:sp>
    </p:spTree>
    <p:extLst>
      <p:ext uri="{BB962C8B-B14F-4D97-AF65-F5344CB8AC3E}">
        <p14:creationId xmlns:p14="http://schemas.microsoft.com/office/powerpoint/2010/main" val="199082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I. HÀNH CHÍNH</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3770263"/>
          </a:xfrm>
          <a:prstGeom prst="rect">
            <a:avLst/>
          </a:prstGeom>
        </p:spPr>
        <p:txBody>
          <a:bodyPr vert="horz" wrap="square" lIns="0" tIns="12700" rIns="0" bIns="0" rtlCol="0">
            <a:spAutoFit/>
          </a:bodyPr>
          <a:lstStyle/>
          <a:p>
            <a:pPr marL="12700" algn="just">
              <a:lnSpc>
                <a:spcPct val="100000"/>
              </a:lnSpc>
              <a:spcBef>
                <a:spcPts val="100"/>
              </a:spcBef>
              <a:tabLst>
                <a:tab pos="358140" algn="l"/>
              </a:tabLst>
            </a:pPr>
            <a:endParaRPr lang="en-US" sz="2400" spc="-10">
              <a:latin typeface="Calibri" panose="020F0502020204030204" pitchFamily="34" charset="0"/>
              <a:cs typeface="Calibri" panose="020F0502020204030204" pitchFamily="34" charset="0"/>
            </a:endParaRPr>
          </a:p>
          <a:p>
            <a:pPr marL="358140" indent="-345440" algn="just">
              <a:buChar char="•"/>
              <a:tabLst>
                <a:tab pos="358140" algn="l"/>
              </a:tabLst>
            </a:pPr>
            <a:r>
              <a:rPr lang="en-US" sz="2400" spc="-10">
                <a:latin typeface="Calibri" panose="020F0502020204030204" pitchFamily="34" charset="0"/>
                <a:cs typeface="Calibri" panose="020F0502020204030204" pitchFamily="34" charset="0"/>
              </a:rPr>
              <a:t>Họ tên: </a:t>
            </a:r>
            <a:r>
              <a:rPr lang="vi-VN" sz="2400" spc="-10">
                <a:latin typeface="Calibri" panose="020F0502020204030204" pitchFamily="34" charset="0"/>
                <a:cs typeface="Calibri" panose="020F0502020204030204" pitchFamily="34" charset="0"/>
              </a:rPr>
              <a:t>Nguyễn Xuân V.</a:t>
            </a:r>
          </a:p>
          <a:p>
            <a:pPr marL="358140" indent="-345440" algn="just">
              <a:buChar char="•"/>
              <a:tabLst>
                <a:tab pos="358140" algn="l"/>
              </a:tabLst>
            </a:pPr>
            <a:r>
              <a:rPr lang="en-US" sz="2400" spc="-10">
                <a:latin typeface="Calibri" panose="020F0502020204030204" pitchFamily="34" charset="0"/>
                <a:cs typeface="Calibri" panose="020F0502020204030204" pitchFamily="34" charset="0"/>
              </a:rPr>
              <a:t>Giới: nam</a:t>
            </a:r>
          </a:p>
          <a:p>
            <a:pPr marL="358140" indent="-345440" algn="just">
              <a:buChar char="•"/>
              <a:tabLst>
                <a:tab pos="358140" algn="l"/>
              </a:tabLst>
            </a:pPr>
            <a:r>
              <a:rPr lang="en-US" sz="2400" spc="-10" err="1">
                <a:latin typeface="Calibri" panose="020F0502020204030204" pitchFamily="34" charset="0"/>
                <a:cs typeface="Calibri" panose="020F0502020204030204" pitchFamily="34" charset="0"/>
              </a:rPr>
              <a:t>Dân</a:t>
            </a:r>
            <a:r>
              <a:rPr lang="en-US" sz="2400" spc="-10">
                <a:latin typeface="Calibri" panose="020F0502020204030204" pitchFamily="34" charset="0"/>
                <a:cs typeface="Calibri" panose="020F0502020204030204" pitchFamily="34" charset="0"/>
              </a:rPr>
              <a:t> </a:t>
            </a:r>
            <a:r>
              <a:rPr lang="en-US" sz="2400" spc="-10" err="1">
                <a:latin typeface="Calibri" panose="020F0502020204030204" pitchFamily="34" charset="0"/>
                <a:cs typeface="Calibri" panose="020F0502020204030204" pitchFamily="34" charset="0"/>
              </a:rPr>
              <a:t>tộc</a:t>
            </a:r>
            <a:r>
              <a:rPr lang="en-US" sz="2400" spc="-10">
                <a:latin typeface="Calibri" panose="020F0502020204030204" pitchFamily="34" charset="0"/>
                <a:cs typeface="Calibri" panose="020F0502020204030204" pitchFamily="34" charset="0"/>
              </a:rPr>
              <a:t>: </a:t>
            </a:r>
            <a:r>
              <a:rPr lang="en-US" sz="2400" spc="-10" err="1">
                <a:latin typeface="Calibri" panose="020F0502020204030204" pitchFamily="34" charset="0"/>
                <a:cs typeface="Calibri" panose="020F0502020204030204" pitchFamily="34" charset="0"/>
              </a:rPr>
              <a:t>Kinh</a:t>
            </a:r>
            <a:endParaRPr lang="en-US" sz="2400" spc="-10">
              <a:latin typeface="Calibri" panose="020F0502020204030204" pitchFamily="34" charset="0"/>
              <a:cs typeface="Calibri" panose="020F0502020204030204" pitchFamily="34" charset="0"/>
            </a:endParaRPr>
          </a:p>
          <a:p>
            <a:pPr marL="358140" indent="-345440" algn="just">
              <a:buChar char="•"/>
              <a:tabLst>
                <a:tab pos="358140" algn="l"/>
              </a:tabLst>
            </a:pPr>
            <a:r>
              <a:rPr lang="en-US" sz="2400" spc="-10">
                <a:latin typeface="Calibri" panose="020F0502020204030204" pitchFamily="34" charset="0"/>
                <a:cs typeface="Calibri" panose="020F0502020204030204" pitchFamily="34" charset="0"/>
              </a:rPr>
              <a:t>Ngày sinh: </a:t>
            </a:r>
            <a:r>
              <a:rPr lang="vi-VN" sz="2400" spc="-10">
                <a:latin typeface="Calibri" panose="020F0502020204030204" pitchFamily="34" charset="0"/>
                <a:cs typeface="Calibri" panose="020F0502020204030204" pitchFamily="34" charset="0"/>
              </a:rPr>
              <a:t>1951 (72 tuổi)</a:t>
            </a:r>
            <a:endParaRPr lang="en-US" sz="2400" spc="-10">
              <a:highlight>
                <a:srgbClr val="FF0000"/>
              </a:highlight>
              <a:latin typeface="Calibri" panose="020F0502020204030204" pitchFamily="34" charset="0"/>
              <a:cs typeface="Calibri" panose="020F0502020204030204" pitchFamily="34" charset="0"/>
            </a:endParaRPr>
          </a:p>
          <a:p>
            <a:pPr marL="358140" indent="-345440" algn="just">
              <a:buChar char="•"/>
              <a:tabLst>
                <a:tab pos="358140" algn="l"/>
              </a:tabLst>
            </a:pPr>
            <a:r>
              <a:rPr lang="en-US" sz="2400" spc="-10">
                <a:latin typeface="Calibri" panose="020F0502020204030204" pitchFamily="34" charset="0"/>
                <a:cs typeface="Calibri" panose="020F0502020204030204" pitchFamily="34" charset="0"/>
              </a:rPr>
              <a:t>Nghề nghiệp: </a:t>
            </a:r>
            <a:r>
              <a:rPr lang="vi-VN" sz="2400" spc="-10">
                <a:latin typeface="Calibri" panose="020F0502020204030204" pitchFamily="34" charset="0"/>
                <a:cs typeface="Calibri" panose="020F0502020204030204" pitchFamily="34" charset="0"/>
              </a:rPr>
              <a:t>nông dân</a:t>
            </a:r>
          </a:p>
          <a:p>
            <a:pPr marL="358140" indent="-345440" algn="just">
              <a:buChar char="•"/>
              <a:tabLst>
                <a:tab pos="358140" algn="l"/>
              </a:tabLst>
            </a:pPr>
            <a:r>
              <a:rPr lang="en-US" sz="2400" spc="-10">
                <a:latin typeface="Calibri" panose="020F0502020204030204" pitchFamily="34" charset="0"/>
                <a:cs typeface="Calibri" panose="020F0502020204030204" pitchFamily="34" charset="0"/>
              </a:rPr>
              <a:t>Địa chỉ: </a:t>
            </a:r>
            <a:r>
              <a:rPr lang="vi-VN" sz="2400" spc="-10">
                <a:latin typeface="Calibri" panose="020F0502020204030204" pitchFamily="34" charset="0"/>
                <a:cs typeface="Calibri" panose="020F0502020204030204" pitchFamily="34" charset="0"/>
              </a:rPr>
              <a:t>Bà Rịa, Vũng Tàu</a:t>
            </a:r>
            <a:endParaRPr lang="en-US" sz="2400" spc="-10">
              <a:latin typeface="Calibri" panose="020F0502020204030204" pitchFamily="34" charset="0"/>
              <a:cs typeface="Calibri" panose="020F0502020204030204" pitchFamily="34" charset="0"/>
            </a:endParaRPr>
          </a:p>
          <a:p>
            <a:pPr marL="358140" indent="-345440" algn="just">
              <a:buChar char="•"/>
              <a:tabLst>
                <a:tab pos="358140" algn="l"/>
              </a:tabLst>
            </a:pPr>
            <a:r>
              <a:rPr lang="en-US" sz="2400" spc="-10">
                <a:latin typeface="Calibri" panose="020F0502020204030204" pitchFamily="34" charset="0"/>
                <a:cs typeface="Calibri" panose="020F0502020204030204" pitchFamily="34" charset="0"/>
              </a:rPr>
              <a:t>Vào viện lúc: </a:t>
            </a:r>
            <a:r>
              <a:rPr lang="vi-VN" sz="2400" spc="-10">
                <a:latin typeface="Calibri" panose="020F0502020204030204" pitchFamily="34" charset="0"/>
                <a:cs typeface="Calibri" panose="020F0502020204030204" pitchFamily="34" charset="0"/>
              </a:rPr>
              <a:t>7h31 4/4/2023</a:t>
            </a:r>
            <a:endParaRPr lang="en-US" sz="2400" spc="-10">
              <a:highlight>
                <a:srgbClr val="FF0000"/>
              </a:highlight>
              <a:latin typeface="Calibri" panose="020F0502020204030204" pitchFamily="34" charset="0"/>
              <a:cs typeface="Calibri" panose="020F0502020204030204" pitchFamily="34" charset="0"/>
            </a:endParaRPr>
          </a:p>
          <a:p>
            <a:pPr marL="358140" indent="-345440" algn="just">
              <a:buChar char="•"/>
              <a:tabLst>
                <a:tab pos="358140" algn="l"/>
              </a:tabLst>
            </a:pPr>
            <a:r>
              <a:rPr lang="en-US" sz="2400" spc="-10">
                <a:latin typeface="Calibri" panose="020F0502020204030204" pitchFamily="34" charset="0"/>
                <a:cs typeface="Calibri" panose="020F0502020204030204" pitchFamily="34" charset="0"/>
              </a:rPr>
              <a:t>Khoa Ngoại </a:t>
            </a:r>
            <a:r>
              <a:rPr lang="vi-VN" sz="2400" spc="-10">
                <a:latin typeface="Calibri" panose="020F0502020204030204" pitchFamily="34" charset="0"/>
                <a:cs typeface="Calibri" panose="020F0502020204030204" pitchFamily="34" charset="0"/>
              </a:rPr>
              <a:t>gan mật tụy </a:t>
            </a:r>
            <a:r>
              <a:rPr lang="en-US" sz="2400" spc="-10">
                <a:latin typeface="Calibri" panose="020F0502020204030204" pitchFamily="34" charset="0"/>
                <a:cs typeface="Calibri" panose="020F0502020204030204" pitchFamily="34" charset="0"/>
              </a:rPr>
              <a:t>– BV Đại học Y Dược TPHCM</a:t>
            </a:r>
          </a:p>
          <a:p>
            <a:pPr marL="508000" lvl="1">
              <a:lnSpc>
                <a:spcPct val="100000"/>
              </a:lnSpc>
              <a:spcBef>
                <a:spcPts val="505"/>
              </a:spcBef>
              <a:tabLst>
                <a:tab pos="793115" algn="l"/>
              </a:tabLst>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28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XIII. CHẨN ĐOÁN XÁC ĐỊNH</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609600" y="1719178"/>
            <a:ext cx="11353801" cy="1120820"/>
          </a:xfrm>
          <a:prstGeom prst="rect">
            <a:avLst/>
          </a:prstGeom>
        </p:spPr>
        <p:txBody>
          <a:bodyPr vert="horz" wrap="square" lIns="0" tIns="12700" rIns="0" bIns="0" rtlCol="0" anchor="t">
            <a:spAutoFit/>
          </a:bodyPr>
          <a:lstStyle/>
          <a:p>
            <a:r>
              <a:rPr lang="en-US" sz="3600">
                <a:latin typeface="Calibri"/>
                <a:cs typeface="Calibri"/>
              </a:rPr>
              <a:t>Thoát vị bẹn P gián </a:t>
            </a:r>
            <a:r>
              <a:rPr lang="vi-VN" sz="3600">
                <a:latin typeface="Calibri"/>
                <a:cs typeface="Calibri"/>
              </a:rPr>
              <a:t>tiếp chưa biến chứng L3M0F0, </a:t>
            </a:r>
            <a:r>
              <a:rPr lang="en-US" sz="3600">
                <a:latin typeface="Calibri"/>
                <a:cs typeface="Calibri"/>
              </a:rPr>
              <a:t>thiếu máu thiếu sắt</a:t>
            </a:r>
            <a:endParaRPr lang="en-US" sz="3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6963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XIV. ĐIỀU TRỊ</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751488"/>
          </a:xfrm>
          <a:prstGeom prst="rect">
            <a:avLst/>
          </a:prstGeom>
        </p:spPr>
        <p:txBody>
          <a:bodyPr vert="horz" wrap="square" lIns="0" tIns="12700" rIns="0" bIns="0" rtlCol="0" anchor="t">
            <a:spAutoFit/>
          </a:bodyPr>
          <a:lstStyle/>
          <a:p>
            <a:pPr marL="342900" indent="-342900">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Nhịn ăn</a:t>
            </a:r>
          </a:p>
          <a:p>
            <a:pPr marL="342900" indent="-342900">
              <a:buFont typeface="Arial"/>
              <a:buChar char="•"/>
            </a:pPr>
            <a:r>
              <a:rPr lang="en-US" sz="2400">
                <a:latin typeface="Calibri" panose="020F0502020204030204" pitchFamily="34" charset="0"/>
                <a:ea typeface="Calibri" panose="020F0502020204030204" pitchFamily="34" charset="0"/>
                <a:cs typeface="Calibri" panose="020F0502020204030204" pitchFamily="34" charset="0"/>
              </a:rPr>
              <a:t>Phẫu thuật nội soi </a:t>
            </a:r>
            <a:r>
              <a:rPr lang="vi-VN" sz="2400">
                <a:latin typeface="Calibri" panose="020F0502020204030204" pitchFamily="34" charset="0"/>
                <a:ea typeface="Calibri" panose="020F0502020204030204" pitchFamily="34" charset="0"/>
                <a:cs typeface="Calibri" panose="020F0502020204030204" pitchFamily="34" charset="0"/>
              </a:rPr>
              <a:t>với mảnh ghép</a:t>
            </a:r>
            <a:endParaRPr lang="en-US" sz="2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8991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9136" y="381000"/>
            <a:ext cx="8309928" cy="629018"/>
          </a:xfrm>
          <a:prstGeom prst="rect">
            <a:avLst/>
          </a:prstGeom>
        </p:spPr>
        <p:txBody>
          <a:bodyPr vert="horz" wrap="square" lIns="0" tIns="13335" rIns="0" bIns="0" rtlCol="0">
            <a:spAutoFit/>
          </a:bodyPr>
          <a:lstStyle/>
          <a:p>
            <a:pPr marL="12700" algn="ctr">
              <a:lnSpc>
                <a:spcPct val="100000"/>
              </a:lnSpc>
              <a:spcBef>
                <a:spcPts val="105"/>
              </a:spcBef>
            </a:pPr>
            <a:r>
              <a:rPr lang="en-US" spc="-30"/>
              <a:t>XV. T</a:t>
            </a:r>
            <a:r>
              <a:rPr lang="vi-VN" spc="-30"/>
              <a:t>Ư</a:t>
            </a:r>
            <a:r>
              <a:rPr lang="en-US" spc="-30"/>
              <a:t>ỜNG TRÌNH PHẪU THUẬT</a:t>
            </a:r>
            <a:endParaRPr spc="-30"/>
          </a:p>
        </p:txBody>
      </p:sp>
      <p:pic>
        <p:nvPicPr>
          <p:cNvPr id="3" name="Picture 2" descr="Text, letter&#10;&#10;Description automatically generated">
            <a:extLst>
              <a:ext uri="{FF2B5EF4-FFF2-40B4-BE49-F238E27FC236}">
                <a16:creationId xmlns:a16="http://schemas.microsoft.com/office/drawing/2014/main" id="{60A9666E-E5CC-D434-228B-0E66B26C81BD}"/>
              </a:ext>
            </a:extLst>
          </p:cNvPr>
          <p:cNvPicPr>
            <a:picLocks noChangeAspect="1"/>
          </p:cNvPicPr>
          <p:nvPr/>
        </p:nvPicPr>
        <p:blipFill rotWithShape="1">
          <a:blip r:embed="rId3">
            <a:extLst>
              <a:ext uri="{28A0092B-C50C-407E-A947-70E740481C1C}">
                <a14:useLocalDpi xmlns:a14="http://schemas.microsoft.com/office/drawing/2010/main" val="0"/>
              </a:ext>
            </a:extLst>
          </a:blip>
          <a:srcRect t="25460" b="52528"/>
          <a:stretch/>
        </p:blipFill>
        <p:spPr>
          <a:xfrm>
            <a:off x="601362" y="1482811"/>
            <a:ext cx="10989276" cy="5375189"/>
          </a:xfrm>
          <a:prstGeom prst="rect">
            <a:avLst/>
          </a:prstGeom>
        </p:spPr>
      </p:pic>
    </p:spTree>
    <p:extLst>
      <p:ext uri="{BB962C8B-B14F-4D97-AF65-F5344CB8AC3E}">
        <p14:creationId xmlns:p14="http://schemas.microsoft.com/office/powerpoint/2010/main" val="1976325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9136" y="381000"/>
            <a:ext cx="8309928" cy="629018"/>
          </a:xfrm>
          <a:prstGeom prst="rect">
            <a:avLst/>
          </a:prstGeom>
        </p:spPr>
        <p:txBody>
          <a:bodyPr vert="horz" wrap="square" lIns="0" tIns="13335" rIns="0" bIns="0" rtlCol="0">
            <a:spAutoFit/>
          </a:bodyPr>
          <a:lstStyle/>
          <a:p>
            <a:pPr marL="12700" algn="ctr">
              <a:lnSpc>
                <a:spcPct val="100000"/>
              </a:lnSpc>
              <a:spcBef>
                <a:spcPts val="105"/>
              </a:spcBef>
            </a:pPr>
            <a:r>
              <a:rPr lang="en-US" spc="-30"/>
              <a:t>XV. T</a:t>
            </a:r>
            <a:r>
              <a:rPr lang="vi-VN" spc="-30"/>
              <a:t>Ư</a:t>
            </a:r>
            <a:r>
              <a:rPr lang="en-US" spc="-30"/>
              <a:t>ỜNG TRÌNH PHẪU THUẬT</a:t>
            </a:r>
            <a:endParaRPr spc="-30"/>
          </a:p>
        </p:txBody>
      </p:sp>
      <p:pic>
        <p:nvPicPr>
          <p:cNvPr id="3" name="Picture 2" descr="Text, letter&#10;&#10;Description automatically generated">
            <a:extLst>
              <a:ext uri="{FF2B5EF4-FFF2-40B4-BE49-F238E27FC236}">
                <a16:creationId xmlns:a16="http://schemas.microsoft.com/office/drawing/2014/main" id="{60A9666E-E5CC-D434-228B-0E66B26C81BD}"/>
              </a:ext>
            </a:extLst>
          </p:cNvPr>
          <p:cNvPicPr>
            <a:picLocks noChangeAspect="1"/>
          </p:cNvPicPr>
          <p:nvPr/>
        </p:nvPicPr>
        <p:blipFill rotWithShape="1">
          <a:blip r:embed="rId3">
            <a:extLst>
              <a:ext uri="{28A0092B-C50C-407E-A947-70E740481C1C}">
                <a14:useLocalDpi xmlns:a14="http://schemas.microsoft.com/office/drawing/2010/main" val="0"/>
              </a:ext>
            </a:extLst>
          </a:blip>
          <a:srcRect l="37031" t="49901" r="29685" b="41345"/>
          <a:stretch/>
        </p:blipFill>
        <p:spPr>
          <a:xfrm>
            <a:off x="642551" y="1668162"/>
            <a:ext cx="5835246" cy="3410465"/>
          </a:xfrm>
          <a:prstGeom prst="rect">
            <a:avLst/>
          </a:prstGeom>
        </p:spPr>
      </p:pic>
      <p:pic>
        <p:nvPicPr>
          <p:cNvPr id="4" name="Picture 3" descr="Text, letter&#10;&#10;Description automatically generated">
            <a:extLst>
              <a:ext uri="{FF2B5EF4-FFF2-40B4-BE49-F238E27FC236}">
                <a16:creationId xmlns:a16="http://schemas.microsoft.com/office/drawing/2014/main" id="{CCD6B286-F593-15A2-350C-D2A5CF996EA4}"/>
              </a:ext>
            </a:extLst>
          </p:cNvPr>
          <p:cNvPicPr>
            <a:picLocks noChangeAspect="1"/>
          </p:cNvPicPr>
          <p:nvPr/>
        </p:nvPicPr>
        <p:blipFill rotWithShape="1">
          <a:blip r:embed="rId3">
            <a:extLst>
              <a:ext uri="{28A0092B-C50C-407E-A947-70E740481C1C}">
                <a14:useLocalDpi xmlns:a14="http://schemas.microsoft.com/office/drawing/2010/main" val="0"/>
              </a:ext>
            </a:extLst>
          </a:blip>
          <a:srcRect l="37736" t="77209" r="28981" b="14037"/>
          <a:stretch/>
        </p:blipFill>
        <p:spPr>
          <a:xfrm>
            <a:off x="6134100" y="1655804"/>
            <a:ext cx="5835246" cy="3410465"/>
          </a:xfrm>
          <a:prstGeom prst="rect">
            <a:avLst/>
          </a:prstGeom>
        </p:spPr>
      </p:pic>
    </p:spTree>
    <p:extLst>
      <p:ext uri="{BB962C8B-B14F-4D97-AF65-F5344CB8AC3E}">
        <p14:creationId xmlns:p14="http://schemas.microsoft.com/office/powerpoint/2010/main" val="4259240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7B4B6D2-933E-A5CE-96F7-7F06E2022998}"/>
              </a:ext>
            </a:extLst>
          </p:cNvPr>
          <p:cNvSpPr>
            <a:spLocks noGrp="1"/>
          </p:cNvSpPr>
          <p:nvPr>
            <p:ph type="body" idx="1"/>
          </p:nvPr>
        </p:nvSpPr>
        <p:spPr>
          <a:xfrm>
            <a:off x="497205" y="1635760"/>
            <a:ext cx="11386185" cy="369332"/>
          </a:xfrm>
        </p:spPr>
        <p:txBody>
          <a:bodyPr/>
          <a:lstStyle/>
          <a:p>
            <a:r>
              <a:rPr lang="vi-VN">
                <a:latin typeface="Calibri" panose="020F0502020204030204" pitchFamily="34" charset="0"/>
              </a:rPr>
              <a:t>Chẩn đoán sau mổ: Thoát vị bẹn P hỗn hợp chưa biến chứng</a:t>
            </a:r>
          </a:p>
        </p:txBody>
      </p:sp>
      <p:sp>
        <p:nvSpPr>
          <p:cNvPr id="9" name="object 2">
            <a:extLst>
              <a:ext uri="{FF2B5EF4-FFF2-40B4-BE49-F238E27FC236}">
                <a16:creationId xmlns:a16="http://schemas.microsoft.com/office/drawing/2014/main" id="{CA9D076A-5075-98F2-6440-4887876FFAF6}"/>
              </a:ext>
            </a:extLst>
          </p:cNvPr>
          <p:cNvSpPr txBox="1">
            <a:spLocks noGrp="1"/>
          </p:cNvSpPr>
          <p:nvPr>
            <p:ph type="title"/>
          </p:nvPr>
        </p:nvSpPr>
        <p:spPr>
          <a:xfrm>
            <a:off x="1979136" y="381000"/>
            <a:ext cx="8309928" cy="629018"/>
          </a:xfrm>
          <a:prstGeom prst="rect">
            <a:avLst/>
          </a:prstGeom>
        </p:spPr>
        <p:txBody>
          <a:bodyPr vert="horz" wrap="square" lIns="0" tIns="13335" rIns="0" bIns="0" rtlCol="0">
            <a:spAutoFit/>
          </a:bodyPr>
          <a:lstStyle/>
          <a:p>
            <a:pPr marL="12700" algn="ctr">
              <a:lnSpc>
                <a:spcPct val="100000"/>
              </a:lnSpc>
              <a:spcBef>
                <a:spcPts val="105"/>
              </a:spcBef>
            </a:pPr>
            <a:r>
              <a:rPr lang="en-US" spc="-30"/>
              <a:t>XV. T</a:t>
            </a:r>
            <a:r>
              <a:rPr lang="vi-VN" spc="-30"/>
              <a:t>Ư</a:t>
            </a:r>
            <a:r>
              <a:rPr lang="en-US" spc="-30"/>
              <a:t>ỜNG TRÌNH PHẪU THUẬT</a:t>
            </a:r>
            <a:endParaRPr spc="-30"/>
          </a:p>
        </p:txBody>
      </p:sp>
    </p:spTree>
    <p:extLst>
      <p:ext uri="{BB962C8B-B14F-4D97-AF65-F5344CB8AC3E}">
        <p14:creationId xmlns:p14="http://schemas.microsoft.com/office/powerpoint/2010/main" val="3340860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25225" y="6443979"/>
            <a:ext cx="188595" cy="197490"/>
          </a:xfrm>
          <a:prstGeom prst="rect">
            <a:avLst/>
          </a:prstGeom>
        </p:spPr>
        <p:txBody>
          <a:bodyPr vert="horz" wrap="square" lIns="0" tIns="12700" rIns="0" bIns="0" rtlCol="0">
            <a:spAutoFit/>
          </a:bodyPr>
          <a:lstStyle/>
          <a:p>
            <a:pPr marL="12700">
              <a:lnSpc>
                <a:spcPct val="100000"/>
              </a:lnSpc>
              <a:spcBef>
                <a:spcPts val="100"/>
              </a:spcBef>
            </a:pPr>
            <a:r>
              <a:rPr sz="1200" spc="-35">
                <a:solidFill>
                  <a:srgbClr val="888888"/>
                </a:solidFill>
                <a:latin typeface="Calibri" panose="020F0502020204030204" pitchFamily="34" charset="0"/>
                <a:cs typeface="Calibri" panose="020F0502020204030204" pitchFamily="34" charset="0"/>
              </a:rPr>
              <a:t>36</a:t>
            </a:r>
            <a:endParaRPr sz="120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DDCDF56-70FB-4DE5-9FF5-B5124C2B8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84584"/>
            <a:ext cx="12192000" cy="7464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II. LÝ DO NHẬP VIỆN</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1369606"/>
          </a:xfrm>
          <a:prstGeom prst="rect">
            <a:avLst/>
          </a:prstGeom>
        </p:spPr>
        <p:txBody>
          <a:bodyPr vert="horz" wrap="square" lIns="0" tIns="12700" rIns="0" bIns="0" rtlCol="0" anchor="t">
            <a:spAutoFit/>
          </a:bodyPr>
          <a:lstStyle/>
          <a:p>
            <a:pPr marL="12700" algn="just">
              <a:lnSpc>
                <a:spcPct val="100000"/>
              </a:lnSpc>
              <a:spcBef>
                <a:spcPts val="100"/>
              </a:spcBef>
              <a:tabLst>
                <a:tab pos="358140" algn="l"/>
              </a:tabLst>
            </a:pPr>
            <a:endParaRPr lang="en-US" sz="2400" spc="-10">
              <a:latin typeface="Calibri" panose="020F0502020204030204" pitchFamily="34" charset="0"/>
              <a:cs typeface="Calibri" panose="020F0502020204030204" pitchFamily="34" charset="0"/>
            </a:endParaRPr>
          </a:p>
          <a:p>
            <a:pPr marL="358140" indent="-345440" algn="just">
              <a:buChar char="•"/>
              <a:tabLst>
                <a:tab pos="358140" algn="l"/>
              </a:tabLst>
            </a:pPr>
            <a:r>
              <a:rPr lang="vi-VN" sz="3600" spc="-10">
                <a:latin typeface="Calibri"/>
                <a:cs typeface="Calibri"/>
              </a:rPr>
              <a:t>Khối phồng bẹn P</a:t>
            </a:r>
            <a:endParaRPr lang="en-US" sz="3600" spc="-10">
              <a:latin typeface="Calibri"/>
              <a:cs typeface="Calibri"/>
            </a:endParaRPr>
          </a:p>
          <a:p>
            <a:pPr marL="508000" lvl="1">
              <a:lnSpc>
                <a:spcPct val="100000"/>
              </a:lnSpc>
              <a:spcBef>
                <a:spcPts val="505"/>
              </a:spcBef>
              <a:tabLst>
                <a:tab pos="793115" algn="l"/>
              </a:tabLst>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081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III. BỆNH SỬ</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5616922"/>
          </a:xfrm>
          <a:prstGeom prst="rect">
            <a:avLst/>
          </a:prstGeom>
        </p:spPr>
        <p:txBody>
          <a:bodyPr vert="horz" wrap="square" lIns="0" tIns="12700" rIns="0" bIns="0" rtlCol="0" anchor="t">
            <a:spAutoFit/>
          </a:bodyPr>
          <a:lstStyle/>
          <a:p>
            <a:pPr marL="12700" algn="just">
              <a:lnSpc>
                <a:spcPct val="100000"/>
              </a:lnSpc>
              <a:spcBef>
                <a:spcPts val="100"/>
              </a:spcBef>
              <a:tabLst>
                <a:tab pos="358140" algn="l"/>
              </a:tabLst>
            </a:pPr>
            <a:endParaRPr lang="en-US" sz="2400" spc="-10">
              <a:latin typeface="Calibri" panose="020F0502020204030204" pitchFamily="34" charset="0"/>
              <a:cs typeface="Calibri" panose="020F0502020204030204" pitchFamily="34" charset="0"/>
            </a:endParaRPr>
          </a:p>
          <a:p>
            <a:pPr algn="just">
              <a:tabLst>
                <a:tab pos="358140" algn="l"/>
              </a:tabLst>
            </a:pPr>
            <a:r>
              <a:rPr lang="en-US" sz="2400" spc="-10" err="1">
                <a:latin typeface="Calibri"/>
                <a:cs typeface="Calibri"/>
              </a:rPr>
              <a:t>Bệnh</a:t>
            </a:r>
            <a:r>
              <a:rPr lang="en-US" sz="2400" spc="-10">
                <a:latin typeface="Calibri"/>
                <a:cs typeface="Calibri"/>
              </a:rPr>
              <a:t> </a:t>
            </a:r>
            <a:r>
              <a:rPr lang="vi-VN" sz="2400" spc="-10">
                <a:latin typeface="Calibri"/>
                <a:cs typeface="Calibri"/>
              </a:rPr>
              <a:t>8</a:t>
            </a:r>
            <a:r>
              <a:rPr lang="en-US" sz="2400" spc="-10">
                <a:latin typeface="Calibri"/>
                <a:cs typeface="Calibri"/>
              </a:rPr>
              <a:t> </a:t>
            </a:r>
            <a:r>
              <a:rPr lang="en-US" sz="2400" spc="-10" err="1">
                <a:latin typeface="Calibri"/>
                <a:cs typeface="Calibri"/>
              </a:rPr>
              <a:t>tháng</a:t>
            </a:r>
            <a:r>
              <a:rPr lang="en-US" sz="2400" spc="-10">
                <a:latin typeface="Calibri"/>
                <a:cs typeface="Calibri"/>
              </a:rPr>
              <a:t>:</a:t>
            </a:r>
          </a:p>
          <a:p>
            <a:pPr marL="342900" indent="-342900" algn="just">
              <a:buFont typeface="Arial" panose="020B0604020202020204" pitchFamily="34" charset="0"/>
              <a:buChar char="•"/>
              <a:tabLst>
                <a:tab pos="358140" algn="l"/>
              </a:tabLst>
            </a:pPr>
            <a:r>
              <a:rPr lang="en-US" sz="2400" spc="-10" err="1">
                <a:latin typeface="Calibri"/>
                <a:cs typeface="Calibri"/>
              </a:rPr>
              <a:t>Cách</a:t>
            </a:r>
            <a:r>
              <a:rPr lang="en-US" sz="2400" spc="-10">
                <a:latin typeface="Calibri"/>
                <a:cs typeface="Calibri"/>
              </a:rPr>
              <a:t> </a:t>
            </a:r>
            <a:r>
              <a:rPr lang="vi-VN" sz="2400" spc="-10">
                <a:latin typeface="Calibri"/>
                <a:cs typeface="Calibri"/>
              </a:rPr>
              <a:t>nhập viện</a:t>
            </a:r>
            <a:r>
              <a:rPr lang="en-US" sz="2400" spc="-10">
                <a:latin typeface="Calibri"/>
                <a:cs typeface="Calibri"/>
              </a:rPr>
              <a:t> </a:t>
            </a:r>
            <a:r>
              <a:rPr lang="vi-VN" sz="2400" spc="-10">
                <a:latin typeface="Calibri"/>
                <a:cs typeface="Calibri"/>
              </a:rPr>
              <a:t>8 tháng, bệnh nhân ghi nhận khối phồng vùng bẹn xuất hiện khi đi lại, khi rặn, giảm khi nằm, khoảng 2x2cm, kích thước khối phồng không tăng trong cùng khoảng thời gian, không đỏ, không đau.</a:t>
            </a:r>
          </a:p>
          <a:p>
            <a:pPr marL="342900" indent="-342900" algn="just">
              <a:buFont typeface="Arial" panose="020B0604020202020204" pitchFamily="34" charset="0"/>
              <a:buChar char="•"/>
              <a:tabLst>
                <a:tab pos="358140" algn="l"/>
              </a:tabLst>
            </a:pPr>
            <a:r>
              <a:rPr lang="vi-VN" sz="2400" spc="-10">
                <a:latin typeface="Calibri"/>
                <a:cs typeface="Calibri"/>
              </a:rPr>
              <a:t>Cách nhập viện 1 tháng bệnh nhân đi khám bệnh viện Đại Học Y Dược được chẩn đoán thoát vị bẹn hẹn mổ. Đến này nhập viện, bệnh nhân nhập viện theo hẹn.</a:t>
            </a:r>
          </a:p>
          <a:p>
            <a:pPr marL="342900" indent="-342900" algn="just">
              <a:buFont typeface="Arial" panose="020B0604020202020204" pitchFamily="34" charset="0"/>
              <a:buChar char="•"/>
              <a:tabLst>
                <a:tab pos="358140" algn="l"/>
              </a:tabLst>
            </a:pPr>
            <a:r>
              <a:rPr lang="vi-VN" sz="2400" spc="-10">
                <a:latin typeface="Calibri"/>
                <a:cs typeface="Calibri"/>
              </a:rPr>
              <a:t>Tình trạng lúc nhập viện:</a:t>
            </a:r>
          </a:p>
          <a:p>
            <a:pPr marL="800100" lvl="1" indent="-342900" algn="just">
              <a:buFont typeface="Arial" panose="020B0604020202020204" pitchFamily="34" charset="0"/>
              <a:buChar char="•"/>
              <a:tabLst>
                <a:tab pos="358140" algn="l"/>
              </a:tabLst>
            </a:pPr>
            <a:r>
              <a:rPr lang="vi-VN" sz="2400" spc="-10">
                <a:latin typeface="Calibri"/>
                <a:cs typeface="Calibri"/>
              </a:rPr>
              <a:t>Bệnh nhân tỉnh, tiếp xúc tốt, mạch 68, nhiệt độ 36.2, nhịp thở 17, huyết áp 111/73, cân nặng 45kg, chiều cao 1m6</a:t>
            </a:r>
          </a:p>
          <a:p>
            <a:pPr marL="800100" lvl="1" indent="-342900" algn="just">
              <a:buFont typeface="Arial" panose="020B0604020202020204" pitchFamily="34" charset="0"/>
              <a:buChar char="•"/>
              <a:tabLst>
                <a:tab pos="358140" algn="l"/>
              </a:tabLst>
            </a:pPr>
            <a:r>
              <a:rPr lang="vi-VN" sz="2400" spc="-10">
                <a:latin typeface="Calibri"/>
                <a:cs typeface="Calibri"/>
              </a:rPr>
              <a:t>Tim đều, phổi trong, bụng mềm, khối thoát vị 2x2cm, không đau, ấn vào</a:t>
            </a:r>
          </a:p>
          <a:p>
            <a:pPr marL="342900" indent="-342900" algn="just">
              <a:buFont typeface="Arial" panose="020B0604020202020204" pitchFamily="34" charset="0"/>
              <a:buChar char="•"/>
              <a:tabLst>
                <a:tab pos="358140" algn="l"/>
              </a:tabLst>
            </a:pPr>
            <a:r>
              <a:rPr lang="vi-VN" sz="2400" spc="-10">
                <a:latin typeface="Calibri"/>
                <a:cs typeface="Calibri"/>
              </a:rPr>
              <a:t>Trong quá trình bệnh, bệnh nhân không sụt cân, không sốt, không ho, không đau ngực, không đau bụng, tiêu phân vàng đóng khuôn 1l/ngày, tiểu vàng trong.</a:t>
            </a:r>
          </a:p>
          <a:p>
            <a:pPr marL="800100" lvl="1" indent="-342900" algn="just">
              <a:buFont typeface="Arial" panose="020B0604020202020204" pitchFamily="34" charset="0"/>
              <a:buChar char="•"/>
              <a:tabLst>
                <a:tab pos="358140" algn="l"/>
              </a:tabLst>
            </a:pPr>
            <a:endParaRPr lang="en-US" sz="2400" spc="-10">
              <a:latin typeface="Calibri" panose="020F0502020204030204" pitchFamily="34" charset="0"/>
              <a:cs typeface="Calibri" panose="020F0502020204030204" pitchFamily="34" charset="0"/>
            </a:endParaRPr>
          </a:p>
          <a:p>
            <a:pPr marL="508000" lvl="1">
              <a:lnSpc>
                <a:spcPct val="100000"/>
              </a:lnSpc>
              <a:spcBef>
                <a:spcPts val="505"/>
              </a:spcBef>
              <a:tabLst>
                <a:tab pos="793115" algn="l"/>
              </a:tabLst>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173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IV. TIỀN CĂN</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4508927"/>
          </a:xfrm>
          <a:prstGeom prst="rect">
            <a:avLst/>
          </a:prstGeom>
        </p:spPr>
        <p:txBody>
          <a:bodyPr vert="horz" wrap="square" lIns="0" tIns="12700" rIns="0" bIns="0" rtlCol="0" anchor="t">
            <a:spAutoFit/>
          </a:bodyPr>
          <a:lstStyle/>
          <a:p>
            <a:pPr marL="12700" algn="just">
              <a:lnSpc>
                <a:spcPct val="100000"/>
              </a:lnSpc>
              <a:spcBef>
                <a:spcPts val="100"/>
              </a:spcBef>
              <a:tabLst>
                <a:tab pos="358140" algn="l"/>
              </a:tabLst>
            </a:pPr>
            <a:endParaRPr lang="en-US" sz="2400" spc="-10">
              <a:latin typeface="Calibri" panose="020F0502020204030204" pitchFamily="34" charset="0"/>
              <a:cs typeface="Calibri" panose="020F0502020204030204" pitchFamily="34" charset="0"/>
            </a:endParaRPr>
          </a:p>
          <a:p>
            <a:pPr marL="457200" indent="-457200">
              <a:buFont typeface="+mj-lt"/>
              <a:buAutoNum type="arabicPeriod"/>
            </a:pPr>
            <a:r>
              <a:rPr lang="en-US" sz="2400" b="1" err="1">
                <a:latin typeface="Calibri"/>
                <a:cs typeface="Calibri"/>
              </a:rPr>
              <a:t>Bản</a:t>
            </a:r>
            <a:r>
              <a:rPr lang="en-US" sz="2400" b="1">
                <a:latin typeface="Calibri"/>
                <a:cs typeface="Calibri"/>
              </a:rPr>
              <a:t> </a:t>
            </a:r>
            <a:r>
              <a:rPr lang="en-US" sz="2400" b="1" err="1">
                <a:latin typeface="Calibri"/>
                <a:cs typeface="Calibri"/>
              </a:rPr>
              <a:t>thân</a:t>
            </a:r>
            <a:r>
              <a:rPr lang="en-US" sz="2400" b="1">
                <a:latin typeface="Calibri"/>
                <a:cs typeface="Calibri"/>
              </a:rPr>
              <a:t>:</a:t>
            </a:r>
            <a:endParaRPr lang="en-US" sz="2400" b="1">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err="1">
                <a:latin typeface="Calibri"/>
                <a:cs typeface="Calibri"/>
              </a:rPr>
              <a:t>Không</a:t>
            </a:r>
            <a:r>
              <a:rPr lang="en-US" sz="2400">
                <a:latin typeface="Calibri"/>
                <a:cs typeface="Calibri"/>
              </a:rPr>
              <a:t> </a:t>
            </a:r>
            <a:r>
              <a:rPr lang="en-US" sz="2400" err="1">
                <a:latin typeface="Calibri"/>
                <a:cs typeface="Calibri"/>
              </a:rPr>
              <a:t>ghi</a:t>
            </a:r>
            <a:r>
              <a:rPr lang="en-US" sz="2400">
                <a:latin typeface="Calibri"/>
                <a:cs typeface="Calibri"/>
              </a:rPr>
              <a:t> </a:t>
            </a:r>
            <a:r>
              <a:rPr lang="en-US" sz="2400" err="1">
                <a:latin typeface="Calibri"/>
                <a:cs typeface="Calibri"/>
              </a:rPr>
              <a:t>nhận</a:t>
            </a:r>
            <a:r>
              <a:rPr lang="en-US" sz="2400">
                <a:latin typeface="Calibri"/>
                <a:cs typeface="Calibri"/>
              </a:rPr>
              <a:t> </a:t>
            </a:r>
            <a:r>
              <a:rPr lang="en-US" sz="2400" err="1">
                <a:latin typeface="Calibri"/>
                <a:cs typeface="Calibri"/>
              </a:rPr>
              <a:t>tiền</a:t>
            </a:r>
            <a:r>
              <a:rPr lang="en-US" sz="2400">
                <a:latin typeface="Calibri"/>
                <a:cs typeface="Calibri"/>
              </a:rPr>
              <a:t> </a:t>
            </a:r>
            <a:r>
              <a:rPr lang="en-US" sz="2400" err="1">
                <a:latin typeface="Calibri"/>
                <a:cs typeface="Calibri"/>
              </a:rPr>
              <a:t>căn</a:t>
            </a:r>
            <a:r>
              <a:rPr lang="en-US" sz="2400">
                <a:latin typeface="Calibri"/>
                <a:cs typeface="Calibri"/>
              </a:rPr>
              <a:t> ho </a:t>
            </a:r>
            <a:r>
              <a:rPr lang="en-US" sz="2400" err="1">
                <a:latin typeface="Calibri"/>
                <a:cs typeface="Calibri"/>
              </a:rPr>
              <a:t>kéo</a:t>
            </a:r>
            <a:r>
              <a:rPr lang="en-US" sz="2400">
                <a:latin typeface="Calibri"/>
                <a:cs typeface="Calibri"/>
              </a:rPr>
              <a:t> </a:t>
            </a:r>
            <a:r>
              <a:rPr lang="en-US" sz="2400" err="1">
                <a:latin typeface="Calibri"/>
                <a:cs typeface="Calibri"/>
              </a:rPr>
              <a:t>dài</a:t>
            </a:r>
            <a:r>
              <a:rPr lang="en-US" sz="2400">
                <a:latin typeface="Calibri"/>
                <a:cs typeface="Calibri"/>
              </a:rPr>
              <a:t>, </a:t>
            </a:r>
            <a:r>
              <a:rPr lang="en-US" sz="2400" err="1">
                <a:latin typeface="Calibri"/>
                <a:cs typeface="Calibri"/>
              </a:rPr>
              <a:t>táo</a:t>
            </a:r>
            <a:r>
              <a:rPr lang="en-US" sz="2400">
                <a:latin typeface="Calibri"/>
                <a:cs typeface="Calibri"/>
              </a:rPr>
              <a:t> </a:t>
            </a:r>
            <a:r>
              <a:rPr lang="en-US" sz="2400" err="1">
                <a:latin typeface="Calibri"/>
                <a:cs typeface="Calibri"/>
              </a:rPr>
              <a:t>bón</a:t>
            </a:r>
            <a:r>
              <a:rPr lang="en-US" sz="2400">
                <a:latin typeface="Calibri"/>
                <a:cs typeface="Calibri"/>
              </a:rPr>
              <a:t> </a:t>
            </a:r>
            <a:r>
              <a:rPr lang="en-US" sz="2400" err="1">
                <a:latin typeface="Calibri"/>
                <a:cs typeface="Calibri"/>
              </a:rPr>
              <a:t>lâu</a:t>
            </a:r>
            <a:r>
              <a:rPr lang="en-US" sz="2400">
                <a:latin typeface="Calibri"/>
                <a:cs typeface="Calibri"/>
              </a:rPr>
              <a:t> </a:t>
            </a:r>
            <a:r>
              <a:rPr lang="en-US" sz="2400" err="1">
                <a:latin typeface="Calibri"/>
                <a:cs typeface="Calibri"/>
              </a:rPr>
              <a:t>năm</a:t>
            </a:r>
            <a:r>
              <a:rPr lang="en-US" sz="2400">
                <a:latin typeface="Calibri"/>
                <a:cs typeface="Calibri"/>
              </a:rPr>
              <a:t>, </a:t>
            </a:r>
            <a:r>
              <a:rPr lang="en-US" sz="2400" err="1">
                <a:latin typeface="Calibri"/>
                <a:cs typeface="Calibri"/>
              </a:rPr>
              <a:t>không</a:t>
            </a:r>
            <a:r>
              <a:rPr lang="en-US" sz="2400">
                <a:latin typeface="Calibri"/>
                <a:cs typeface="Calibri"/>
              </a:rPr>
              <a:t> </a:t>
            </a:r>
            <a:r>
              <a:rPr lang="en-US" sz="2400" err="1">
                <a:latin typeface="Calibri"/>
                <a:cs typeface="Calibri"/>
              </a:rPr>
              <a:t>phải</a:t>
            </a:r>
            <a:r>
              <a:rPr lang="en-US" sz="2400">
                <a:latin typeface="Calibri"/>
                <a:cs typeface="Calibri"/>
              </a:rPr>
              <a:t> </a:t>
            </a:r>
            <a:r>
              <a:rPr lang="en-US" sz="2400" err="1">
                <a:latin typeface="Calibri"/>
                <a:cs typeface="Calibri"/>
              </a:rPr>
              <a:t>rặn</a:t>
            </a:r>
            <a:r>
              <a:rPr lang="en-US" sz="2400">
                <a:latin typeface="Calibri"/>
                <a:cs typeface="Calibri"/>
              </a:rPr>
              <a:t> </a:t>
            </a:r>
            <a:r>
              <a:rPr lang="en-US" sz="2400" err="1">
                <a:latin typeface="Calibri"/>
                <a:cs typeface="Calibri"/>
              </a:rPr>
              <a:t>khi</a:t>
            </a:r>
            <a:r>
              <a:rPr lang="en-US" sz="2400">
                <a:latin typeface="Calibri"/>
                <a:cs typeface="Calibri"/>
              </a:rPr>
              <a:t> </a:t>
            </a:r>
            <a:r>
              <a:rPr lang="en-US" sz="2400" err="1">
                <a:latin typeface="Calibri"/>
                <a:cs typeface="Calibri"/>
              </a:rPr>
              <a:t>đi</a:t>
            </a:r>
            <a:r>
              <a:rPr lang="en-US" sz="2400">
                <a:latin typeface="Calibri"/>
                <a:cs typeface="Calibri"/>
              </a:rPr>
              <a:t> </a:t>
            </a:r>
            <a:r>
              <a:rPr lang="en-US" sz="2400" err="1">
                <a:latin typeface="Calibri"/>
                <a:cs typeface="Calibri"/>
              </a:rPr>
              <a:t>tiểu</a:t>
            </a:r>
            <a:r>
              <a:rPr lang="en-US" sz="2400">
                <a:latin typeface="Calibri"/>
                <a:cs typeface="Calibri"/>
              </a:rPr>
              <a:t> hay </a:t>
            </a:r>
            <a:r>
              <a:rPr lang="en-US" sz="2400" err="1">
                <a:latin typeface="Calibri"/>
                <a:cs typeface="Calibri"/>
              </a:rPr>
              <a:t>đi</a:t>
            </a:r>
            <a:r>
              <a:rPr lang="en-US" sz="2400">
                <a:latin typeface="Calibri"/>
                <a:cs typeface="Calibri"/>
              </a:rPr>
              <a:t> </a:t>
            </a:r>
            <a:r>
              <a:rPr lang="en-US" sz="2400" err="1">
                <a:latin typeface="Calibri"/>
                <a:cs typeface="Calibri"/>
              </a:rPr>
              <a:t>tiêu</a:t>
            </a:r>
          </a:p>
          <a:p>
            <a:pPr marL="342900" indent="-342900">
              <a:buFont typeface="Arial" panose="020B0604020202020204" pitchFamily="34" charset="0"/>
              <a:buChar char="•"/>
            </a:pPr>
            <a:r>
              <a:rPr lang="en-US" sz="2400" err="1">
                <a:latin typeface="Calibri"/>
                <a:cs typeface="Calibri"/>
              </a:rPr>
              <a:t>Không</a:t>
            </a:r>
            <a:r>
              <a:rPr lang="en-US" sz="2400">
                <a:latin typeface="Calibri"/>
                <a:cs typeface="Calibri"/>
              </a:rPr>
              <a:t> </a:t>
            </a:r>
            <a:r>
              <a:rPr lang="vi-VN" sz="2400">
                <a:latin typeface="Calibri"/>
                <a:cs typeface="Calibri"/>
              </a:rPr>
              <a:t>ghi nhận tiền căn </a:t>
            </a:r>
            <a:r>
              <a:rPr lang="en-US" sz="2400">
                <a:latin typeface="Calibri"/>
                <a:cs typeface="Calibri"/>
              </a:rPr>
              <a:t>THA, </a:t>
            </a:r>
            <a:r>
              <a:rPr lang="vi-VN" sz="2400">
                <a:latin typeface="Calibri"/>
                <a:cs typeface="Calibri"/>
              </a:rPr>
              <a:t>ĐTĐ, ác tính</a:t>
            </a:r>
            <a:endParaRPr lang="en-US" sz="2400">
              <a:latin typeface="Calibri"/>
              <a:cs typeface="Calibri"/>
            </a:endParaRPr>
          </a:p>
          <a:p>
            <a:pPr marL="342900" indent="-342900">
              <a:buFont typeface="Arial" panose="020B0604020202020204" pitchFamily="34" charset="0"/>
              <a:buChar char="•"/>
            </a:pPr>
            <a:r>
              <a:rPr lang="en-US" sz="2400" err="1">
                <a:latin typeface="Calibri"/>
                <a:cs typeface="Calibri"/>
              </a:rPr>
              <a:t>Không</a:t>
            </a:r>
            <a:r>
              <a:rPr lang="en-US" sz="2400">
                <a:latin typeface="Calibri"/>
                <a:cs typeface="Calibri"/>
              </a:rPr>
              <a:t> </a:t>
            </a:r>
            <a:r>
              <a:rPr lang="en-US" sz="2400" err="1">
                <a:latin typeface="Calibri"/>
                <a:cs typeface="Calibri"/>
              </a:rPr>
              <a:t>ghi</a:t>
            </a:r>
            <a:r>
              <a:rPr lang="en-US" sz="2400">
                <a:latin typeface="Calibri"/>
                <a:cs typeface="Calibri"/>
              </a:rPr>
              <a:t> </a:t>
            </a:r>
            <a:r>
              <a:rPr lang="en-US" sz="2400" err="1">
                <a:latin typeface="Calibri"/>
                <a:cs typeface="Calibri"/>
              </a:rPr>
              <a:t>nhận</a:t>
            </a:r>
            <a:r>
              <a:rPr lang="en-US" sz="2400">
                <a:latin typeface="Calibri"/>
                <a:cs typeface="Calibri"/>
              </a:rPr>
              <a:t> </a:t>
            </a:r>
            <a:r>
              <a:rPr lang="en-US" sz="2400" err="1">
                <a:latin typeface="Calibri"/>
                <a:cs typeface="Calibri"/>
              </a:rPr>
              <a:t>tiền</a:t>
            </a:r>
            <a:r>
              <a:rPr lang="en-US" sz="2400">
                <a:latin typeface="Calibri"/>
                <a:cs typeface="Calibri"/>
              </a:rPr>
              <a:t> </a:t>
            </a:r>
            <a:r>
              <a:rPr lang="en-US" sz="2400" err="1">
                <a:latin typeface="Calibri"/>
                <a:cs typeface="Calibri"/>
              </a:rPr>
              <a:t>căn</a:t>
            </a:r>
            <a:r>
              <a:rPr lang="en-US" sz="2400">
                <a:latin typeface="Calibri"/>
                <a:cs typeface="Calibri"/>
              </a:rPr>
              <a:t> </a:t>
            </a:r>
            <a:r>
              <a:rPr lang="en-US" sz="2400" err="1">
                <a:latin typeface="Calibri"/>
                <a:cs typeface="Calibri"/>
              </a:rPr>
              <a:t>ngoại</a:t>
            </a:r>
            <a:r>
              <a:rPr lang="en-US" sz="2400">
                <a:latin typeface="Calibri"/>
                <a:cs typeface="Calibri"/>
              </a:rPr>
              <a:t> khoa</a:t>
            </a:r>
          </a:p>
          <a:p>
            <a:pPr marL="342900" indent="-342900">
              <a:buFont typeface="Arial" panose="020B0604020202020204" pitchFamily="34" charset="0"/>
              <a:buChar char="•"/>
            </a:pPr>
            <a:r>
              <a:rPr lang="vi-VN" sz="2400">
                <a:latin typeface="Calibri"/>
                <a:cs typeface="Calibri"/>
              </a:rPr>
              <a:t>K</a:t>
            </a:r>
            <a:r>
              <a:rPr lang="en-US" sz="2400" err="1">
                <a:latin typeface="Calibri"/>
                <a:cs typeface="Calibri"/>
              </a:rPr>
              <a:t>hông</a:t>
            </a:r>
            <a:r>
              <a:rPr lang="vi-VN" sz="2400">
                <a:latin typeface="Calibri"/>
                <a:cs typeface="Calibri"/>
              </a:rPr>
              <a:t> ghi nhận tiền căn dị ứng</a:t>
            </a:r>
            <a:endParaRPr lang="en-US" sz="2400">
              <a:latin typeface="Calibri"/>
              <a:cs typeface="Calibri"/>
            </a:endParaRPr>
          </a:p>
          <a:p>
            <a:pPr marL="342900" indent="-342900">
              <a:buFont typeface="Arial" panose="020B0604020202020204" pitchFamily="34" charset="0"/>
              <a:buChar char="•"/>
            </a:pPr>
            <a:r>
              <a:rPr lang="vi-VN" sz="2400">
                <a:latin typeface="Calibri"/>
                <a:cs typeface="Calibri"/>
              </a:rPr>
              <a:t>K</a:t>
            </a:r>
            <a:r>
              <a:rPr lang="en-US" sz="2400" err="1">
                <a:latin typeface="Calibri"/>
                <a:cs typeface="Calibri"/>
              </a:rPr>
              <a:t>hông</a:t>
            </a:r>
            <a:r>
              <a:rPr lang="en-US" sz="2400">
                <a:latin typeface="Calibri"/>
                <a:cs typeface="Calibri"/>
              </a:rPr>
              <a:t> </a:t>
            </a:r>
            <a:r>
              <a:rPr lang="vi-VN" sz="2400">
                <a:latin typeface="Calibri"/>
                <a:cs typeface="Calibri"/>
              </a:rPr>
              <a:t>hút thuốc lá, không </a:t>
            </a:r>
            <a:r>
              <a:rPr lang="en-US" sz="2400" err="1">
                <a:latin typeface="Calibri"/>
                <a:cs typeface="Calibri"/>
              </a:rPr>
              <a:t>rượu</a:t>
            </a:r>
            <a:r>
              <a:rPr lang="en-US" sz="2400">
                <a:latin typeface="Calibri"/>
                <a:cs typeface="Calibri"/>
              </a:rPr>
              <a:t> </a:t>
            </a:r>
            <a:r>
              <a:rPr lang="en-US" sz="2400" err="1">
                <a:latin typeface="Calibri"/>
                <a:cs typeface="Calibri"/>
              </a:rPr>
              <a:t>bia</a:t>
            </a:r>
          </a:p>
          <a:p>
            <a:endParaRPr lang="en-US" sz="2400">
              <a:solidFill>
                <a:srgbClr val="FF0000"/>
              </a:solidFill>
              <a:latin typeface="Calibri" panose="020F0502020204030204" pitchFamily="34" charset="0"/>
              <a:cs typeface="Calibri" panose="020F0502020204030204" pitchFamily="34" charset="0"/>
            </a:endParaRPr>
          </a:p>
          <a:p>
            <a:pPr marL="457200" indent="-457200">
              <a:buAutoNum type="arabicPeriod" startAt="2"/>
            </a:pPr>
            <a:r>
              <a:rPr lang="en-US" sz="2400" b="1">
                <a:latin typeface="Calibri"/>
                <a:cs typeface="Calibri"/>
              </a:rPr>
              <a:t>Gia </a:t>
            </a:r>
            <a:r>
              <a:rPr lang="en-US" sz="2400" b="1" err="1">
                <a:latin typeface="Calibri"/>
                <a:cs typeface="Calibri"/>
              </a:rPr>
              <a:t>đình</a:t>
            </a:r>
            <a:r>
              <a:rPr lang="en-US" sz="2400" b="1">
                <a:latin typeface="Calibri"/>
                <a:cs typeface="Calibri"/>
              </a:rPr>
              <a:t>: </a:t>
            </a:r>
            <a:endParaRPr lang="en-US" sz="2400" b="1">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vi-VN" sz="2400">
                <a:latin typeface="Calibri"/>
                <a:cs typeface="Calibri"/>
              </a:rPr>
              <a:t>Không tiền căn ung bướu, huyết áp, đái tháo đường</a:t>
            </a:r>
            <a:endParaRPr lang="en-US" sz="2400">
              <a:latin typeface="Calibri"/>
              <a:cs typeface="Calibri"/>
            </a:endParaRPr>
          </a:p>
          <a:p>
            <a:pPr marL="508000" lvl="1">
              <a:lnSpc>
                <a:spcPct val="100000"/>
              </a:lnSpc>
              <a:spcBef>
                <a:spcPts val="505"/>
              </a:spcBef>
              <a:tabLst>
                <a:tab pos="793115" algn="l"/>
              </a:tabLst>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210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3436" y="381000"/>
            <a:ext cx="8081328" cy="629018"/>
          </a:xfrm>
          <a:prstGeom prst="rect">
            <a:avLst/>
          </a:prstGeom>
        </p:spPr>
        <p:txBody>
          <a:bodyPr vert="horz" wrap="square" lIns="0" tIns="13335" rIns="0" bIns="0" rtlCol="0">
            <a:spAutoFit/>
          </a:bodyPr>
          <a:lstStyle/>
          <a:p>
            <a:pPr marL="12700" algn="ctr">
              <a:lnSpc>
                <a:spcPct val="100000"/>
              </a:lnSpc>
              <a:spcBef>
                <a:spcPts val="105"/>
              </a:spcBef>
            </a:pPr>
            <a:r>
              <a:rPr lang="en-US" spc="-30"/>
              <a:t>V. </a:t>
            </a:r>
            <a:r>
              <a:rPr lang="vi-VN" spc="-30"/>
              <a:t>LƯỢC QUA CÁC CƠ QUAN</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2967479"/>
          </a:xfrm>
          <a:prstGeom prst="rect">
            <a:avLst/>
          </a:prstGeom>
        </p:spPr>
        <p:txBody>
          <a:bodyPr vert="horz" wrap="square" lIns="0" tIns="12700" rIns="0" bIns="0" rtlCol="0">
            <a:spAutoFit/>
          </a:bodyPr>
          <a:lstStyle/>
          <a:p>
            <a:pPr marL="355600" indent="-342900" algn="just">
              <a:lnSpc>
                <a:spcPct val="100000"/>
              </a:lnSpc>
              <a:spcBef>
                <a:spcPts val="100"/>
              </a:spcBef>
              <a:buFont typeface="Arial" panose="020B0604020202020204" pitchFamily="34" charset="0"/>
              <a:buChar char="•"/>
              <a:tabLst>
                <a:tab pos="358140" algn="l"/>
              </a:tabLst>
            </a:pPr>
            <a:endParaRPr lang="en-US" sz="2400" spc="-1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vi-VN" sz="2400" spc="-10">
                <a:latin typeface="Calibri" panose="020F0502020204030204" pitchFamily="34" charset="0"/>
                <a:cs typeface="Calibri" panose="020F0502020204030204" pitchFamily="34" charset="0"/>
              </a:rPr>
              <a:t>Tim mạch: không đau ngực</a:t>
            </a:r>
          </a:p>
          <a:p>
            <a:pPr marL="342900" indent="-342900">
              <a:buFont typeface="Arial" panose="020B0604020202020204" pitchFamily="34" charset="0"/>
              <a:buChar char="•"/>
            </a:pPr>
            <a:r>
              <a:rPr lang="vi-VN" sz="2400" spc="-10">
                <a:latin typeface="Calibri" panose="020F0502020204030204" pitchFamily="34" charset="0"/>
                <a:cs typeface="Calibri" panose="020F0502020204030204" pitchFamily="34" charset="0"/>
              </a:rPr>
              <a:t>Hô hấp: không ho, không khó thở</a:t>
            </a:r>
          </a:p>
          <a:p>
            <a:pPr marL="342900" indent="-342900">
              <a:buFont typeface="Arial" panose="020B0604020202020204" pitchFamily="34" charset="0"/>
              <a:buChar char="•"/>
            </a:pPr>
            <a:r>
              <a:rPr lang="vi-VN" sz="2400" spc="-10">
                <a:latin typeface="Calibri" panose="020F0502020204030204" pitchFamily="34" charset="0"/>
                <a:cs typeface="Calibri" panose="020F0502020204030204" pitchFamily="34" charset="0"/>
              </a:rPr>
              <a:t>Thận niệu: không tiểu gắt buốt, không đau hông lưng</a:t>
            </a:r>
          </a:p>
          <a:p>
            <a:pPr marL="342900" indent="-342900">
              <a:buFont typeface="Arial" panose="020B0604020202020204" pitchFamily="34" charset="0"/>
              <a:buChar char="•"/>
            </a:pPr>
            <a:r>
              <a:rPr lang="vi-VN" sz="2400" spc="-10">
                <a:latin typeface="Calibri" panose="020F0502020204030204" pitchFamily="34" charset="0"/>
                <a:cs typeface="Calibri" panose="020F0502020204030204" pitchFamily="34" charset="0"/>
              </a:rPr>
              <a:t>Tiêu hóa: tiêu phân vàng đóng khuôn</a:t>
            </a:r>
          </a:p>
          <a:p>
            <a:pPr marL="342900" indent="-342900">
              <a:buFont typeface="Arial" panose="020B0604020202020204" pitchFamily="34" charset="0"/>
              <a:buChar char="•"/>
            </a:pPr>
            <a:r>
              <a:rPr lang="vi-VN" sz="2400" spc="-10">
                <a:latin typeface="Calibri" panose="020F0502020204030204" pitchFamily="34" charset="0"/>
                <a:cs typeface="Calibri" panose="020F0502020204030204" pitchFamily="34" charset="0"/>
              </a:rPr>
              <a:t>Thần kinh: không yếu liệt, không dị cảm</a:t>
            </a:r>
          </a:p>
          <a:p>
            <a:pPr marL="342900" indent="-342900">
              <a:buFont typeface="Arial" panose="020B0604020202020204" pitchFamily="34" charset="0"/>
              <a:buChar char="•"/>
            </a:pPr>
            <a:endParaRPr lang="vi-VN" sz="2400" spc="-1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527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VI. KHÁM</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2967479"/>
          </a:xfrm>
          <a:prstGeom prst="rect">
            <a:avLst/>
          </a:prstGeom>
        </p:spPr>
        <p:txBody>
          <a:bodyPr vert="horz" wrap="square" lIns="0" tIns="12700" rIns="0" bIns="0" rtlCol="0">
            <a:spAutoFit/>
          </a:bodyPr>
          <a:lstStyle/>
          <a:p>
            <a:pPr marL="355600" indent="-342900" algn="just">
              <a:lnSpc>
                <a:spcPct val="100000"/>
              </a:lnSpc>
              <a:spcBef>
                <a:spcPts val="100"/>
              </a:spcBef>
              <a:buFont typeface="Arial" panose="020B0604020202020204" pitchFamily="34" charset="0"/>
              <a:buChar char="•"/>
              <a:tabLst>
                <a:tab pos="358140" algn="l"/>
              </a:tabLst>
            </a:pPr>
            <a:endParaRPr lang="en-US" sz="2400" spc="-10">
              <a:latin typeface="Calibri" panose="020F0502020204030204" pitchFamily="34" charset="0"/>
              <a:cs typeface="Calibri" panose="020F0502020204030204" pitchFamily="34" charset="0"/>
            </a:endParaRPr>
          </a:p>
          <a:p>
            <a:r>
              <a:rPr lang="en-US" sz="2400" b="1" u="sng" err="1">
                <a:latin typeface="Calibri" panose="020F0502020204030204" pitchFamily="34" charset="0"/>
                <a:cs typeface="Calibri" panose="020F0502020204030204" pitchFamily="34" charset="0"/>
              </a:rPr>
              <a:t>Tổng</a:t>
            </a:r>
            <a:r>
              <a:rPr lang="en-US" sz="2400" b="1" u="sng">
                <a:latin typeface="Calibri" panose="020F0502020204030204" pitchFamily="34" charset="0"/>
                <a:cs typeface="Calibri" panose="020F0502020204030204" pitchFamily="34" charset="0"/>
              </a:rPr>
              <a:t> </a:t>
            </a:r>
            <a:r>
              <a:rPr lang="en-US" sz="2400" b="1" u="sng" err="1">
                <a:latin typeface="Calibri" panose="020F0502020204030204" pitchFamily="34" charset="0"/>
                <a:cs typeface="Calibri" panose="020F0502020204030204" pitchFamily="34" charset="0"/>
              </a:rPr>
              <a:t>trạng</a:t>
            </a:r>
            <a:r>
              <a:rPr lang="en-US" sz="2400" b="1" u="sng">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BN tỉnh, tiếp xúc </a:t>
            </a:r>
            <a:r>
              <a:rPr lang="vi-VN" sz="2400">
                <a:latin typeface="Calibri" panose="020F0502020204030204" pitchFamily="34" charset="0"/>
                <a:cs typeface="Calibri" panose="020F0502020204030204" pitchFamily="34" charset="0"/>
              </a:rPr>
              <a:t>tốt, thể trạng gầy</a:t>
            </a:r>
            <a:endParaRPr lang="en-US" sz="240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Sinh hiệu: Mạch </a:t>
            </a:r>
            <a:r>
              <a:rPr lang="vi-VN" sz="2400">
                <a:latin typeface="Calibri" panose="020F0502020204030204" pitchFamily="34" charset="0"/>
                <a:cs typeface="Calibri" panose="020F0502020204030204" pitchFamily="34" charset="0"/>
              </a:rPr>
              <a:t>70</a:t>
            </a:r>
            <a:r>
              <a:rPr lang="en-US" sz="2400">
                <a:latin typeface="Calibri" panose="020F0502020204030204" pitchFamily="34" charset="0"/>
                <a:cs typeface="Calibri" panose="020F0502020204030204" pitchFamily="34" charset="0"/>
              </a:rPr>
              <a:t>l/p; HA: </a:t>
            </a:r>
            <a:r>
              <a:rPr lang="vi-VN" sz="2400">
                <a:latin typeface="Calibri" panose="020F0502020204030204" pitchFamily="34" charset="0"/>
                <a:cs typeface="Calibri" panose="020F0502020204030204" pitchFamily="34" charset="0"/>
              </a:rPr>
              <a:t>120</a:t>
            </a:r>
            <a:r>
              <a:rPr lang="en-US" sz="2400">
                <a:latin typeface="Calibri" panose="020F0502020204030204" pitchFamily="34" charset="0"/>
                <a:cs typeface="Calibri" panose="020F0502020204030204" pitchFamily="34" charset="0"/>
              </a:rPr>
              <a:t>/80 mmHg; Nhiệt độ: 37</a:t>
            </a:r>
            <a:r>
              <a:rPr lang="en-US" sz="2400" baseline="30000">
                <a:latin typeface="Calibri" panose="020F0502020204030204" pitchFamily="34" charset="0"/>
                <a:cs typeface="Calibri" panose="020F0502020204030204" pitchFamily="34" charset="0"/>
              </a:rPr>
              <a:t>o</a:t>
            </a:r>
            <a:r>
              <a:rPr lang="en-US" sz="2400">
                <a:latin typeface="Calibri" panose="020F0502020204030204" pitchFamily="34" charset="0"/>
                <a:cs typeface="Calibri" panose="020F0502020204030204" pitchFamily="34" charset="0"/>
              </a:rPr>
              <a:t>C; Nhịp thở: </a:t>
            </a:r>
            <a:r>
              <a:rPr lang="vi-VN" sz="2400">
                <a:latin typeface="Calibri" panose="020F0502020204030204" pitchFamily="34" charset="0"/>
                <a:cs typeface="Calibri" panose="020F0502020204030204" pitchFamily="34" charset="0"/>
              </a:rPr>
              <a:t>16</a:t>
            </a:r>
            <a:r>
              <a:rPr lang="en-US" sz="2400">
                <a:latin typeface="Calibri" panose="020F0502020204030204" pitchFamily="34" charset="0"/>
                <a:cs typeface="Calibri" panose="020F0502020204030204" pitchFamily="34" charset="0"/>
              </a:rPr>
              <a:t>l/p</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Cân nặng </a:t>
            </a:r>
            <a:r>
              <a:rPr lang="vi-VN" sz="2400">
                <a:latin typeface="Calibri" panose="020F0502020204030204" pitchFamily="34" charset="0"/>
                <a:cs typeface="Calibri" panose="020F0502020204030204" pitchFamily="34" charset="0"/>
              </a:rPr>
              <a:t>45</a:t>
            </a:r>
            <a:r>
              <a:rPr lang="en-US" sz="2400">
                <a:latin typeface="Calibri" panose="020F0502020204030204" pitchFamily="34" charset="0"/>
                <a:cs typeface="Calibri" panose="020F0502020204030204" pitchFamily="34" charset="0"/>
              </a:rPr>
              <a:t> kg; Chiều cao </a:t>
            </a:r>
            <a:r>
              <a:rPr lang="vi-VN" sz="2400">
                <a:latin typeface="Calibri" panose="020F0502020204030204" pitchFamily="34" charset="0"/>
                <a:cs typeface="Calibri" panose="020F0502020204030204" pitchFamily="34" charset="0"/>
              </a:rPr>
              <a:t>160</a:t>
            </a:r>
            <a:r>
              <a:rPr lang="en-US" sz="2400">
                <a:latin typeface="Calibri" panose="020F0502020204030204" pitchFamily="34" charset="0"/>
                <a:cs typeface="Calibri" panose="020F0502020204030204" pitchFamily="34" charset="0"/>
              </a:rPr>
              <a:t> cm -&gt; BMI </a:t>
            </a:r>
            <a:r>
              <a:rPr lang="vi-VN" sz="2400">
                <a:latin typeface="Calibri" panose="020F0502020204030204" pitchFamily="34" charset="0"/>
                <a:cs typeface="Calibri" panose="020F0502020204030204" pitchFamily="34" charset="0"/>
              </a:rPr>
              <a:t>17.6 -&gt; gầy độ I</a:t>
            </a:r>
            <a:endParaRPr lang="en-US" sz="2400" spc="-1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Môi hồng/</a:t>
            </a:r>
            <a:r>
              <a:rPr lang="vi-VN" sz="2400">
                <a:latin typeface="Calibri" panose="020F0502020204030204" pitchFamily="34" charset="0"/>
                <a:cs typeface="Calibri" panose="020F0502020204030204" pitchFamily="34" charset="0"/>
              </a:rPr>
              <a:t>khí trời, c</a:t>
            </a:r>
            <a:r>
              <a:rPr lang="en-US" sz="2400">
                <a:latin typeface="Calibri" panose="020F0502020204030204" pitchFamily="34" charset="0"/>
                <a:cs typeface="Calibri" panose="020F0502020204030204" pitchFamily="34" charset="0"/>
              </a:rPr>
              <a:t>hi ấm, CRT &lt;2s</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Mạch quay đều </a:t>
            </a:r>
            <a:r>
              <a:rPr lang="vi-VN" sz="2400">
                <a:latin typeface="Calibri" panose="020F0502020204030204" pitchFamily="34" charset="0"/>
                <a:cs typeface="Calibri" panose="020F0502020204030204" pitchFamily="34" charset="0"/>
              </a:rPr>
              <a:t>rõ, n</a:t>
            </a:r>
            <a:r>
              <a:rPr lang="en-US" sz="2400" err="1">
                <a:latin typeface="Calibri" panose="020F0502020204030204" pitchFamily="34" charset="0"/>
                <a:cs typeface="Calibri" panose="020F0502020204030204" pitchFamily="34" charset="0"/>
              </a:rPr>
              <a:t>iêm</a:t>
            </a:r>
            <a:r>
              <a:rPr lang="en-US" sz="2400">
                <a:latin typeface="Calibri" panose="020F0502020204030204" pitchFamily="34" charset="0"/>
                <a:cs typeface="Calibri" panose="020F0502020204030204" pitchFamily="34" charset="0"/>
              </a:rPr>
              <a:t> mạc mắt hồng, kết mạc mắt không vàng</a:t>
            </a: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phù</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lòng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bàn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tay</a:t>
            </a:r>
            <a:r>
              <a:rPr lang="en-US" sz="2400">
                <a:latin typeface="Calibri" panose="020F0502020204030204" pitchFamily="34" charset="0"/>
                <a:cs typeface="Calibri" panose="020F0502020204030204" pitchFamily="34" charset="0"/>
              </a:rPr>
              <a:t> son. </a:t>
            </a: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xuất</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huyết</a:t>
            </a:r>
            <a:r>
              <a:rPr lang="en-US" sz="2400">
                <a:latin typeface="Calibri" panose="020F0502020204030204" pitchFamily="34" charset="0"/>
                <a:cs typeface="Calibri" panose="020F0502020204030204" pitchFamily="34" charset="0"/>
              </a:rPr>
              <a:t> da. Không ngón tay dùi trống. </a:t>
            </a:r>
          </a:p>
        </p:txBody>
      </p:sp>
    </p:spTree>
    <p:extLst>
      <p:ext uri="{BB962C8B-B14F-4D97-AF65-F5344CB8AC3E}">
        <p14:creationId xmlns:p14="http://schemas.microsoft.com/office/powerpoint/2010/main" val="235218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VI. KHÁM</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3400931"/>
          </a:xfrm>
          <a:prstGeom prst="rect">
            <a:avLst/>
          </a:prstGeom>
        </p:spPr>
        <p:txBody>
          <a:bodyPr vert="horz" wrap="square" lIns="0" tIns="12700" rIns="0" bIns="0" rtlCol="0">
            <a:spAutoFit/>
          </a:bodyPr>
          <a:lstStyle/>
          <a:p>
            <a:pPr marL="355600" indent="-342900" algn="just">
              <a:lnSpc>
                <a:spcPct val="100000"/>
              </a:lnSpc>
              <a:spcBef>
                <a:spcPts val="100"/>
              </a:spcBef>
              <a:buFont typeface="Arial" panose="020B0604020202020204" pitchFamily="34" charset="0"/>
              <a:buChar char="•"/>
              <a:tabLst>
                <a:tab pos="358140" algn="l"/>
              </a:tabLst>
            </a:pPr>
            <a:endParaRPr lang="en-US" sz="2400" spc="-10">
              <a:latin typeface="Calibri" panose="020F0502020204030204" pitchFamily="34" charset="0"/>
              <a:cs typeface="Calibri" panose="020F0502020204030204" pitchFamily="34" charset="0"/>
            </a:endParaRPr>
          </a:p>
          <a:p>
            <a:r>
              <a:rPr lang="en-US" sz="2400" b="1" u="sng">
                <a:latin typeface="Calibri" panose="020F0502020204030204" pitchFamily="34" charset="0"/>
                <a:cs typeface="Calibri" panose="020F0502020204030204" pitchFamily="34" charset="0"/>
              </a:rPr>
              <a:t>Đầu mặt cổ: </a:t>
            </a: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Cân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đối</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biến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dạng</a:t>
            </a:r>
            <a:endParaRPr lang="en-US" sz="240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Họng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sạch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vẻ</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mặt</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nhiễm</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trùng</a:t>
            </a:r>
            <a:r>
              <a:rPr lang="en-US" sz="240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âm</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thổi</a:t>
            </a:r>
            <a:r>
              <a:rPr lang="en-US" sz="2400">
                <a:latin typeface="Calibri" panose="020F0502020204030204" pitchFamily="34" charset="0"/>
                <a:cs typeface="Calibri" panose="020F0502020204030204" pitchFamily="34" charset="0"/>
              </a:rPr>
              <a:t> ĐM </a:t>
            </a:r>
            <a:r>
              <a:rPr lang="en-US" sz="2400" err="1">
                <a:latin typeface="Calibri" panose="020F0502020204030204" pitchFamily="34" charset="0"/>
                <a:cs typeface="Calibri" panose="020F0502020204030204" pitchFamily="34" charset="0"/>
              </a:rPr>
              <a:t>cảnh</a:t>
            </a:r>
            <a:r>
              <a:rPr lang="en-US" sz="240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Khí</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quản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lệch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tuyến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giáp</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to </a:t>
            </a: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tĩnh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mạch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cảnh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nổi</a:t>
            </a:r>
            <a:r>
              <a:rPr lang="en-US" sz="240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err="1">
                <a:latin typeface="Calibri" panose="020F0502020204030204" pitchFamily="34" charset="0"/>
                <a:cs typeface="Calibri" panose="020F0502020204030204" pitchFamily="34" charset="0"/>
              </a:rPr>
              <a:t>Sờ</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thấy</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hạch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cổ</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hạch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dưới</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cằm</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hạch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thượng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đòn</a:t>
            </a:r>
            <a:endParaRPr lang="en-US" sz="2400">
              <a:latin typeface="Calibri" panose="020F0502020204030204" pitchFamily="34" charset="0"/>
              <a:cs typeface="Calibri" panose="020F0502020204030204" pitchFamily="34" charset="0"/>
            </a:endParaRPr>
          </a:p>
          <a:p>
            <a:pPr marL="508000" lvl="1">
              <a:lnSpc>
                <a:spcPct val="100000"/>
              </a:lnSpc>
              <a:spcBef>
                <a:spcPts val="505"/>
              </a:spcBef>
              <a:tabLst>
                <a:tab pos="793115" algn="l"/>
              </a:tabLst>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660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4272" y="381000"/>
            <a:ext cx="7323456" cy="629018"/>
          </a:xfrm>
          <a:prstGeom prst="rect">
            <a:avLst/>
          </a:prstGeom>
        </p:spPr>
        <p:txBody>
          <a:bodyPr vert="horz" wrap="square" lIns="0" tIns="13335" rIns="0" bIns="0" rtlCol="0">
            <a:spAutoFit/>
          </a:bodyPr>
          <a:lstStyle/>
          <a:p>
            <a:pPr marL="12700" algn="ctr">
              <a:lnSpc>
                <a:spcPct val="100000"/>
              </a:lnSpc>
              <a:spcBef>
                <a:spcPts val="105"/>
              </a:spcBef>
            </a:pPr>
            <a:r>
              <a:rPr lang="en-US" spc="-30"/>
              <a:t>VI. KHÁM</a:t>
            </a:r>
            <a:endParaRPr spc="-30"/>
          </a:p>
        </p:txBody>
      </p:sp>
      <p:sp>
        <p:nvSpPr>
          <p:cNvPr id="6" name="object 3">
            <a:extLst>
              <a:ext uri="{FF2B5EF4-FFF2-40B4-BE49-F238E27FC236}">
                <a16:creationId xmlns:a16="http://schemas.microsoft.com/office/drawing/2014/main" id="{B8AE3D96-80B6-47F8-B5AC-51488F0375C2}"/>
              </a:ext>
            </a:extLst>
          </p:cNvPr>
          <p:cNvSpPr txBox="1"/>
          <p:nvPr/>
        </p:nvSpPr>
        <p:spPr>
          <a:xfrm>
            <a:off x="457200" y="1488108"/>
            <a:ext cx="11353801" cy="3770263"/>
          </a:xfrm>
          <a:prstGeom prst="rect">
            <a:avLst/>
          </a:prstGeom>
        </p:spPr>
        <p:txBody>
          <a:bodyPr vert="horz" wrap="square" lIns="0" tIns="12700" rIns="0" bIns="0" rtlCol="0">
            <a:spAutoFit/>
          </a:bodyPr>
          <a:lstStyle/>
          <a:p>
            <a:pPr marL="355600" indent="-342900" algn="just">
              <a:lnSpc>
                <a:spcPct val="100000"/>
              </a:lnSpc>
              <a:spcBef>
                <a:spcPts val="100"/>
              </a:spcBef>
              <a:buFont typeface="Arial" panose="020B0604020202020204" pitchFamily="34" charset="0"/>
              <a:buChar char="•"/>
              <a:tabLst>
                <a:tab pos="358140" algn="l"/>
              </a:tabLst>
            </a:pPr>
            <a:endParaRPr lang="en-US" sz="2400" spc="-10">
              <a:latin typeface="Calibri" panose="020F0502020204030204" pitchFamily="34" charset="0"/>
              <a:cs typeface="Calibri" panose="020F0502020204030204" pitchFamily="34" charset="0"/>
            </a:endParaRPr>
          </a:p>
          <a:p>
            <a:r>
              <a:rPr lang="vi-VN" sz="2400" b="1" u="sng">
                <a:latin typeface="Calibri" panose="020F0502020204030204" pitchFamily="34" charset="0"/>
                <a:cs typeface="Calibri" panose="020F0502020204030204" pitchFamily="34" charset="0"/>
              </a:rPr>
              <a:t>Lồng ngực</a:t>
            </a:r>
            <a:r>
              <a:rPr lang="en-US" sz="2400" b="1" u="sng">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vi-VN" sz="2400">
                <a:latin typeface="Calibri" panose="020F0502020204030204" pitchFamily="34" charset="0"/>
                <a:cs typeface="Calibri" panose="020F0502020204030204" pitchFamily="34" charset="0"/>
              </a:rPr>
              <a:t>C</a:t>
            </a:r>
            <a:r>
              <a:rPr lang="en-US" sz="2400">
                <a:latin typeface="Calibri" panose="020F0502020204030204" pitchFamily="34" charset="0"/>
                <a:cs typeface="Calibri" panose="020F0502020204030204" pitchFamily="34" charset="0"/>
              </a:rPr>
              <a:t>ân đối, không biến dạng, di động đều theo nhịp thở, không dấu sao mạch, không sẹo mổ cũ </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Tim:</a:t>
            </a:r>
          </a:p>
          <a:p>
            <a:pPr lvl="1"/>
            <a:r>
              <a:rPr lang="en-US" sz="2400" err="1">
                <a:latin typeface="Calibri" panose="020F0502020204030204" pitchFamily="34" charset="0"/>
                <a:cs typeface="Calibri" panose="020F0502020204030204" pitchFamily="34" charset="0"/>
              </a:rPr>
              <a:t>Mỏm</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tim</a:t>
            </a:r>
            <a:r>
              <a:rPr lang="en-US" sz="2400">
                <a:latin typeface="Calibri" panose="020F0502020204030204" pitchFamily="34" charset="0"/>
                <a:cs typeface="Calibri" panose="020F0502020204030204" pitchFamily="34" charset="0"/>
              </a:rPr>
              <a:t> KLS 5 </a:t>
            </a:r>
            <a:r>
              <a:rPr lang="en-US" sz="2400" err="1">
                <a:latin typeface="Calibri" panose="020F0502020204030204" pitchFamily="34" charset="0"/>
                <a:cs typeface="Calibri" panose="020F0502020204030204" pitchFamily="34" charset="0"/>
              </a:rPr>
              <a:t>đường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trung</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đòn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trái</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diện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đập</a:t>
            </a:r>
            <a:r>
              <a:rPr lang="en-US" sz="2400">
                <a:latin typeface="Calibri" panose="020F0502020204030204" pitchFamily="34" charset="0"/>
                <a:cs typeface="Calibri" panose="020F0502020204030204" pitchFamily="34" charset="0"/>
              </a:rPr>
              <a:t> 1*1cm</a:t>
            </a:r>
          </a:p>
          <a:p>
            <a:pPr lvl="1"/>
            <a:r>
              <a:rPr lang="en-US" sz="2400" err="1">
                <a:latin typeface="Calibri" panose="020F0502020204030204" pitchFamily="34" charset="0"/>
                <a:cs typeface="Calibri" panose="020F0502020204030204" pitchFamily="34" charset="0"/>
              </a:rPr>
              <a:t>Không</a:t>
            </a:r>
            <a:r>
              <a:rPr lang="en-US" sz="2400">
                <a:latin typeface="Calibri" panose="020F0502020204030204" pitchFamily="34" charset="0"/>
                <a:cs typeface="Calibri" panose="020F0502020204030204" pitchFamily="34" charset="0"/>
              </a:rPr>
              <a:t> ổ </a:t>
            </a:r>
            <a:r>
              <a:rPr lang="en-US" sz="2400" err="1">
                <a:latin typeface="Calibri" panose="020F0502020204030204" pitchFamily="34" charset="0"/>
                <a:cs typeface="Calibri" panose="020F0502020204030204" pitchFamily="34" charset="0"/>
              </a:rPr>
              <a:t>đập</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bất</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thường</a:t>
            </a:r>
            <a:endParaRPr lang="en-US" sz="2400">
              <a:latin typeface="Calibri" panose="020F0502020204030204" pitchFamily="34" charset="0"/>
              <a:cs typeface="Calibri" panose="020F0502020204030204" pitchFamily="34" charset="0"/>
            </a:endParaRPr>
          </a:p>
          <a:p>
            <a:pPr lvl="1"/>
            <a:r>
              <a:rPr lang="en-US" sz="2400">
                <a:latin typeface="Calibri" panose="020F0502020204030204" pitchFamily="34" charset="0"/>
                <a:cs typeface="Calibri" panose="020F0502020204030204" pitchFamily="34" charset="0"/>
              </a:rPr>
              <a:t>Nghe: tần số </a:t>
            </a:r>
            <a:r>
              <a:rPr lang="vi-VN" sz="2400">
                <a:latin typeface="Calibri" panose="020F0502020204030204" pitchFamily="34" charset="0"/>
                <a:cs typeface="Calibri" panose="020F0502020204030204" pitchFamily="34" charset="0"/>
              </a:rPr>
              <a:t>7</a:t>
            </a:r>
            <a:r>
              <a:rPr lang="en-US" sz="2400">
                <a:latin typeface="Calibri" panose="020F0502020204030204" pitchFamily="34" charset="0"/>
                <a:cs typeface="Calibri" panose="020F0502020204030204" pitchFamily="34" charset="0"/>
              </a:rPr>
              <a:t>0 l/p, T1 T2 đều rõ, không âm thổi</a:t>
            </a:r>
          </a:p>
          <a:p>
            <a:pPr marL="342900" indent="-342900">
              <a:buFont typeface="Arial" panose="020B0604020202020204" pitchFamily="34" charset="0"/>
              <a:buChar char="•"/>
            </a:pPr>
            <a:r>
              <a:rPr lang="en-US" sz="2400">
                <a:latin typeface="Calibri" panose="020F0502020204030204" pitchFamily="34" charset="0"/>
                <a:cs typeface="Calibri" panose="020F0502020204030204" pitchFamily="34" charset="0"/>
              </a:rPr>
              <a:t>Phổi: thở đều êm, tần số </a:t>
            </a:r>
            <a:r>
              <a:rPr lang="vi-VN" sz="2400">
                <a:latin typeface="Calibri" panose="020F0502020204030204" pitchFamily="34" charset="0"/>
                <a:cs typeface="Calibri" panose="020F0502020204030204" pitchFamily="34" charset="0"/>
              </a:rPr>
              <a:t>16</a:t>
            </a:r>
            <a:r>
              <a:rPr lang="en-US" sz="2400">
                <a:latin typeface="Calibri" panose="020F0502020204030204" pitchFamily="34" charset="0"/>
                <a:cs typeface="Calibri" panose="020F0502020204030204" pitchFamily="34" charset="0"/>
              </a:rPr>
              <a:t> lần/phút, phổi trong, </a:t>
            </a:r>
            <a:r>
              <a:rPr lang="vi-VN" sz="2400">
                <a:latin typeface="Calibri" panose="020F0502020204030204" pitchFamily="34" charset="0"/>
                <a:cs typeface="Calibri" panose="020F0502020204030204" pitchFamily="34" charset="0"/>
              </a:rPr>
              <a:t>âm phế bào</a:t>
            </a:r>
            <a:r>
              <a:rPr lang="en-US" sz="2400">
                <a:latin typeface="Calibri" panose="020F0502020204030204" pitchFamily="34" charset="0"/>
                <a:cs typeface="Calibri" panose="020F0502020204030204" pitchFamily="34" charset="0"/>
              </a:rPr>
              <a:t> đều 2 bên, không rale</a:t>
            </a:r>
          </a:p>
          <a:p>
            <a:pPr marL="508000" lvl="1">
              <a:lnSpc>
                <a:spcPct val="100000"/>
              </a:lnSpc>
              <a:spcBef>
                <a:spcPts val="505"/>
              </a:spcBef>
              <a:tabLst>
                <a:tab pos="793115" algn="l"/>
              </a:tabLst>
            </a:pPr>
            <a:endParaRPr lang="en-US" sz="2400" spc="-1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762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33ACE94B78D468C40B426F6933AB9" ma:contentTypeVersion="14" ma:contentTypeDescription="Create a new document." ma:contentTypeScope="" ma:versionID="5841809544c647c01e57f9f4c937e98a">
  <xsd:schema xmlns:xsd="http://www.w3.org/2001/XMLSchema" xmlns:xs="http://www.w3.org/2001/XMLSchema" xmlns:p="http://schemas.microsoft.com/office/2006/metadata/properties" xmlns:ns3="f1a0806c-cce5-49eb-8cde-a9d7bbc81db7" xmlns:ns4="7631aaf6-04a2-4bbe-9ce7-688c820a53de" targetNamespace="http://schemas.microsoft.com/office/2006/metadata/properties" ma:root="true" ma:fieldsID="342b525b7129fb0ce874c396274be607" ns3:_="" ns4:_="">
    <xsd:import namespace="f1a0806c-cce5-49eb-8cde-a9d7bbc81db7"/>
    <xsd:import namespace="7631aaf6-04a2-4bbe-9ce7-688c820a53d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a0806c-cce5-49eb-8cde-a9d7bbc81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631aaf6-04a2-4bbe-9ce7-688c820a53d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1a0806c-cce5-49eb-8cde-a9d7bbc81d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F85E6-B930-4AE0-9CF6-46E2530E87F4}">
  <ds:schemaRefs>
    <ds:schemaRef ds:uri="7631aaf6-04a2-4bbe-9ce7-688c820a53de"/>
    <ds:schemaRef ds:uri="f1a0806c-cce5-49eb-8cde-a9d7bbc81d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3CFD352-93C0-4703-94F0-6EABA57A691F}">
  <ds:schemaRefs>
    <ds:schemaRef ds:uri="7631aaf6-04a2-4bbe-9ce7-688c820a53de"/>
    <ds:schemaRef ds:uri="f1a0806c-cce5-49eb-8cde-a9d7bbc81db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7795E69-E3D7-41BA-BA2D-E1C78986FA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25</Slides>
  <Notes>23</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I. HÀNH CHÍNH</vt:lpstr>
      <vt:lpstr>II. LÝ DO NHẬP VIỆN</vt:lpstr>
      <vt:lpstr>III. BỆNH SỬ</vt:lpstr>
      <vt:lpstr>IV. TIỀN CĂN</vt:lpstr>
      <vt:lpstr>V. LƯỢC QUA CÁC CƠ QUAN</vt:lpstr>
      <vt:lpstr>VI. KHÁM</vt:lpstr>
      <vt:lpstr>VI. KHÁM</vt:lpstr>
      <vt:lpstr>VI. KHÁM</vt:lpstr>
      <vt:lpstr>VI. KHÁM</vt:lpstr>
      <vt:lpstr>VI. KHÁM</vt:lpstr>
      <vt:lpstr>VII. TÓM TẮT BỆNH ÁN</vt:lpstr>
      <vt:lpstr>VIII. ĐẶT VẤN ĐỀ</vt:lpstr>
      <vt:lpstr>IX. CHẨN ĐOÁN</vt:lpstr>
      <vt:lpstr>X. BIỆN LUẬN</vt:lpstr>
      <vt:lpstr>XI. ĐỀ NGHỊ CLS</vt:lpstr>
      <vt:lpstr>XII. KẾT QUẢ CLS</vt:lpstr>
      <vt:lpstr>XII. KẾT QUẢ CLS</vt:lpstr>
      <vt:lpstr>XII. KẾT QUẢ CLS</vt:lpstr>
      <vt:lpstr>XIII. CHẨN ĐOÁN XÁC ĐỊNH</vt:lpstr>
      <vt:lpstr>XIV. ĐIỀU TRỊ</vt:lpstr>
      <vt:lpstr>XV. TƯỜNG TRÌNH PHẪU THUẬT</vt:lpstr>
      <vt:lpstr>XV. TƯỜNG TRÌNH PHẪU THUẬT</vt:lpstr>
      <vt:lpstr>XV. TƯỜNG TRÌNH PHẪU THUẬT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THẦN Ở BỆNH NHÂN ICU</dc:title>
  <dc:creator>Thành Phạm Chí</dc:creator>
  <cp:revision>2</cp:revision>
  <dcterms:created xsi:type="dcterms:W3CDTF">2023-04-05T16:04:35Z</dcterms:created>
  <dcterms:modified xsi:type="dcterms:W3CDTF">2023-04-07T04:01:04Z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2021-06-16T00:00:00Z</vt:filetime>
  </property>
  <property fmtid="{D5CDD505-2E9C-101B-9397-08002B2CF9AE}" pid="3" name="Creator">
    <vt:lpwstr>Microsoft® PowerPoint® for Microsoft 365</vt:lpwstr>
  </property>
  <property fmtid="{D5CDD505-2E9C-101B-9397-08002B2CF9AE}" pid="4" name="LastSaved">
    <vt:filetime>2023-04-05T00:00:00Z</vt:filetime>
  </property>
  <property fmtid="{D5CDD505-2E9C-101B-9397-08002B2CF9AE}" pid="5" name="ContentTypeId">
    <vt:lpwstr>0x0101002D233ACE94B78D468C40B426F6933AB9</vt:lpwstr>
  </property>
</Properties>
</file>