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4" r:id="rId13"/>
    <p:sldId id="269" r:id="rId14"/>
    <p:sldId id="285" r:id="rId15"/>
    <p:sldId id="286" r:id="rId16"/>
    <p:sldId id="270" r:id="rId17"/>
    <p:sldId id="271" r:id="rId18"/>
    <p:sldId id="287" r:id="rId19"/>
    <p:sldId id="280" r:id="rId20"/>
    <p:sldId id="281" r:id="rId21"/>
    <p:sldId id="282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DEE"/>
          </a:solidFill>
        </a:fill>
      </a:tcStyle>
    </a:wholeTbl>
    <a:band2H>
      <a:tcTxStyle/>
      <a:tcStyle>
        <a:tcBdr/>
        <a:fill>
          <a:solidFill>
            <a:srgbClr val="FCFEF7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FF3F6"/>
          </a:solidFill>
        </a:fill>
      </a:tcStyle>
    </a:wholeTbl>
    <a:band2H>
      <a:tcTxStyle/>
      <a:tcStyle>
        <a:tcBdr/>
        <a:fill>
          <a:solidFill>
            <a:srgbClr val="F7F9FA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AEF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6699"/>
              </a:solidFill>
              <a:prstDash val="solid"/>
              <a:round/>
            </a:ln>
          </a:top>
          <a:bottom>
            <a:ln w="254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6699"/>
              </a:solidFill>
              <a:prstDash val="solid"/>
              <a:round/>
            </a:ln>
          </a:top>
          <a:bottom>
            <a:ln w="254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2DD"/>
          </a:solidFill>
        </a:fill>
      </a:tcStyle>
    </a:wholeTbl>
    <a:band2H>
      <a:tcTxStyle/>
      <a:tcStyle>
        <a:tcBdr/>
        <a:fill>
          <a:solidFill>
            <a:srgbClr val="E6EA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6699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6699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669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12700" cap="flat">
              <a:solidFill>
                <a:srgbClr val="006699"/>
              </a:solidFill>
              <a:prstDash val="solid"/>
              <a:round/>
            </a:ln>
          </a:top>
          <a:bottom>
            <a:ln w="127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solidFill>
            <a:srgbClr val="006699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12700" cap="flat">
              <a:solidFill>
                <a:srgbClr val="006699"/>
              </a:solidFill>
              <a:prstDash val="solid"/>
              <a:round/>
            </a:ln>
          </a:top>
          <a:bottom>
            <a:ln w="127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solidFill>
            <a:srgbClr val="006699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50800" cap="flat">
              <a:solidFill>
                <a:srgbClr val="006699"/>
              </a:solidFill>
              <a:prstDash val="solid"/>
              <a:round/>
            </a:ln>
          </a:top>
          <a:bottom>
            <a:ln w="127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12700" cap="flat">
              <a:solidFill>
                <a:srgbClr val="006699"/>
              </a:solidFill>
              <a:prstDash val="solid"/>
              <a:round/>
            </a:ln>
          </a:top>
          <a:bottom>
            <a:ln w="254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1pPr>
    <a:lvl2pPr indent="2286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2pPr>
    <a:lvl3pPr indent="4572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3pPr>
    <a:lvl4pPr indent="6858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4pPr>
    <a:lvl5pPr indent="9144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5pPr>
    <a:lvl6pPr indent="11430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6pPr>
    <a:lvl7pPr indent="13716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7pPr>
    <a:lvl8pPr indent="16002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8pPr>
    <a:lvl9pPr indent="18288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828800" y="2755900"/>
            <a:ext cx="9499600" cy="8255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600" b="1">
                <a:solidFill>
                  <a:srgbClr val="59595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23733" y="3657600"/>
            <a:ext cx="8263467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SzTx/>
              <a:buNone/>
              <a:defRPr>
                <a:solidFill>
                  <a:srgbClr val="7F7F7F"/>
                </a:solidFill>
              </a:defRPr>
            </a:lvl1pPr>
            <a:lvl2pPr algn="r">
              <a:defRPr>
                <a:solidFill>
                  <a:srgbClr val="7F7F7F"/>
                </a:solidFill>
              </a:defRPr>
            </a:lvl2pPr>
            <a:lvl3pPr algn="r">
              <a:defRPr>
                <a:solidFill>
                  <a:srgbClr val="7F7F7F"/>
                </a:solidFill>
              </a:defRPr>
            </a:lvl3pPr>
            <a:lvl4pPr algn="r">
              <a:defRPr>
                <a:solidFill>
                  <a:srgbClr val="7F7F7F"/>
                </a:solidFill>
              </a:defRPr>
            </a:lvl4pPr>
            <a:lvl5pPr algn="r">
              <a:defRPr>
                <a:solidFill>
                  <a:srgbClr val="7F7F7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0459" y="6396037"/>
            <a:ext cx="281941" cy="287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Nội dung Cấp Một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95" name="Rectangle 7"/>
          <p:cNvGrpSpPr/>
          <p:nvPr/>
        </p:nvGrpSpPr>
        <p:grpSpPr>
          <a:xfrm>
            <a:off x="837497" y="1689694"/>
            <a:ext cx="10516396" cy="60996"/>
            <a:chOff x="-76" y="0"/>
            <a:chExt cx="10516395" cy="60994"/>
          </a:xfrm>
        </p:grpSpPr>
        <p:sp>
          <p:nvSpPr>
            <p:cNvPr id="93" name="Hình"/>
            <p:cNvSpPr/>
            <p:nvPr/>
          </p:nvSpPr>
          <p:spPr>
            <a:xfrm>
              <a:off x="-77" y="144"/>
              <a:ext cx="10516180" cy="6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270" extrusionOk="0">
                  <a:moveTo>
                    <a:pt x="1" y="4713"/>
                  </a:moveTo>
                  <a:cubicBezTo>
                    <a:pt x="475" y="8082"/>
                    <a:pt x="684" y="9733"/>
                    <a:pt x="1135" y="4713"/>
                  </a:cubicBezTo>
                  <a:cubicBezTo>
                    <a:pt x="1586" y="-307"/>
                    <a:pt x="1566" y="1349"/>
                    <a:pt x="1837" y="4713"/>
                  </a:cubicBezTo>
                  <a:cubicBezTo>
                    <a:pt x="2108" y="8078"/>
                    <a:pt x="2962" y="1076"/>
                    <a:pt x="3619" y="4713"/>
                  </a:cubicBezTo>
                  <a:cubicBezTo>
                    <a:pt x="4276" y="8350"/>
                    <a:pt x="4338" y="6421"/>
                    <a:pt x="4753" y="4713"/>
                  </a:cubicBezTo>
                  <a:cubicBezTo>
                    <a:pt x="5167" y="3005"/>
                    <a:pt x="5636" y="526"/>
                    <a:pt x="5886" y="4713"/>
                  </a:cubicBezTo>
                  <a:cubicBezTo>
                    <a:pt x="6137" y="8901"/>
                    <a:pt x="6872" y="6640"/>
                    <a:pt x="7668" y="4713"/>
                  </a:cubicBezTo>
                  <a:cubicBezTo>
                    <a:pt x="8465" y="2787"/>
                    <a:pt x="8235" y="3972"/>
                    <a:pt x="8586" y="4713"/>
                  </a:cubicBezTo>
                  <a:cubicBezTo>
                    <a:pt x="8937" y="5455"/>
                    <a:pt x="9726" y="8824"/>
                    <a:pt x="10368" y="4713"/>
                  </a:cubicBezTo>
                  <a:cubicBezTo>
                    <a:pt x="11010" y="603"/>
                    <a:pt x="11630" y="542"/>
                    <a:pt x="12150" y="4713"/>
                  </a:cubicBezTo>
                  <a:cubicBezTo>
                    <a:pt x="12669" y="8885"/>
                    <a:pt x="12958" y="11836"/>
                    <a:pt x="13499" y="4713"/>
                  </a:cubicBezTo>
                  <a:cubicBezTo>
                    <a:pt x="14041" y="-2409"/>
                    <a:pt x="14599" y="2454"/>
                    <a:pt x="15281" y="4713"/>
                  </a:cubicBezTo>
                  <a:cubicBezTo>
                    <a:pt x="15964" y="6973"/>
                    <a:pt x="16111" y="2578"/>
                    <a:pt x="16415" y="4713"/>
                  </a:cubicBezTo>
                  <a:cubicBezTo>
                    <a:pt x="16719" y="6848"/>
                    <a:pt x="17027" y="-36"/>
                    <a:pt x="17549" y="4713"/>
                  </a:cubicBezTo>
                  <a:cubicBezTo>
                    <a:pt x="18071" y="9463"/>
                    <a:pt x="18474" y="11654"/>
                    <a:pt x="19115" y="4713"/>
                  </a:cubicBezTo>
                  <a:cubicBezTo>
                    <a:pt x="19756" y="-2227"/>
                    <a:pt x="20004" y="-880"/>
                    <a:pt x="20249" y="4713"/>
                  </a:cubicBezTo>
                  <a:cubicBezTo>
                    <a:pt x="20493" y="10307"/>
                    <a:pt x="21300" y="3758"/>
                    <a:pt x="21598" y="4713"/>
                  </a:cubicBezTo>
                  <a:cubicBezTo>
                    <a:pt x="21598" y="6074"/>
                    <a:pt x="21599" y="9260"/>
                    <a:pt x="21598" y="11151"/>
                  </a:cubicBezTo>
                  <a:cubicBezTo>
                    <a:pt x="21165" y="14642"/>
                    <a:pt x="20682" y="5496"/>
                    <a:pt x="20033" y="11151"/>
                  </a:cubicBezTo>
                  <a:cubicBezTo>
                    <a:pt x="19383" y="16806"/>
                    <a:pt x="19489" y="10311"/>
                    <a:pt x="19331" y="11151"/>
                  </a:cubicBezTo>
                  <a:cubicBezTo>
                    <a:pt x="19173" y="11991"/>
                    <a:pt x="18863" y="15064"/>
                    <a:pt x="18413" y="11151"/>
                  </a:cubicBezTo>
                  <a:cubicBezTo>
                    <a:pt x="17963" y="7238"/>
                    <a:pt x="17005" y="19191"/>
                    <a:pt x="16631" y="11151"/>
                  </a:cubicBezTo>
                  <a:cubicBezTo>
                    <a:pt x="16257" y="3111"/>
                    <a:pt x="15628" y="18690"/>
                    <a:pt x="15281" y="11151"/>
                  </a:cubicBezTo>
                  <a:cubicBezTo>
                    <a:pt x="14934" y="3612"/>
                    <a:pt x="14695" y="11056"/>
                    <a:pt x="14363" y="11151"/>
                  </a:cubicBezTo>
                  <a:cubicBezTo>
                    <a:pt x="14031" y="11246"/>
                    <a:pt x="13427" y="16722"/>
                    <a:pt x="13014" y="11151"/>
                  </a:cubicBezTo>
                  <a:cubicBezTo>
                    <a:pt x="12600" y="5579"/>
                    <a:pt x="12525" y="7311"/>
                    <a:pt x="12312" y="11151"/>
                  </a:cubicBezTo>
                  <a:cubicBezTo>
                    <a:pt x="12098" y="14991"/>
                    <a:pt x="11901" y="12715"/>
                    <a:pt x="11610" y="11151"/>
                  </a:cubicBezTo>
                  <a:cubicBezTo>
                    <a:pt x="11319" y="9587"/>
                    <a:pt x="10616" y="3857"/>
                    <a:pt x="10260" y="11151"/>
                  </a:cubicBezTo>
                  <a:cubicBezTo>
                    <a:pt x="9904" y="18445"/>
                    <a:pt x="9560" y="9726"/>
                    <a:pt x="9342" y="11151"/>
                  </a:cubicBezTo>
                  <a:cubicBezTo>
                    <a:pt x="9124" y="12575"/>
                    <a:pt x="8532" y="12463"/>
                    <a:pt x="7776" y="11151"/>
                  </a:cubicBezTo>
                  <a:cubicBezTo>
                    <a:pt x="7021" y="9839"/>
                    <a:pt x="7282" y="11716"/>
                    <a:pt x="6858" y="11151"/>
                  </a:cubicBezTo>
                  <a:cubicBezTo>
                    <a:pt x="6435" y="10586"/>
                    <a:pt x="5715" y="15496"/>
                    <a:pt x="5293" y="11151"/>
                  </a:cubicBezTo>
                  <a:cubicBezTo>
                    <a:pt x="4870" y="6806"/>
                    <a:pt x="4822" y="8029"/>
                    <a:pt x="4591" y="11151"/>
                  </a:cubicBezTo>
                  <a:cubicBezTo>
                    <a:pt x="4359" y="14273"/>
                    <a:pt x="3669" y="16231"/>
                    <a:pt x="3025" y="11151"/>
                  </a:cubicBezTo>
                  <a:cubicBezTo>
                    <a:pt x="2381" y="6070"/>
                    <a:pt x="2474" y="13616"/>
                    <a:pt x="2107" y="11151"/>
                  </a:cubicBezTo>
                  <a:cubicBezTo>
                    <a:pt x="1740" y="8686"/>
                    <a:pt x="1740" y="8936"/>
                    <a:pt x="1405" y="11151"/>
                  </a:cubicBezTo>
                  <a:cubicBezTo>
                    <a:pt x="1070" y="13365"/>
                    <a:pt x="660" y="15667"/>
                    <a:pt x="1" y="11151"/>
                  </a:cubicBezTo>
                  <a:cubicBezTo>
                    <a:pt x="0" y="9374"/>
                    <a:pt x="-1" y="7406"/>
                    <a:pt x="1" y="4713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94" name="Hình"/>
            <p:cNvSpPr/>
            <p:nvPr/>
          </p:nvSpPr>
          <p:spPr>
            <a:xfrm>
              <a:off x="625" y="-1"/>
              <a:ext cx="10515694" cy="6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169" extrusionOk="0">
                  <a:moveTo>
                    <a:pt x="0" y="5032"/>
                  </a:moveTo>
                  <a:cubicBezTo>
                    <a:pt x="246" y="1465"/>
                    <a:pt x="520" y="3146"/>
                    <a:pt x="918" y="5032"/>
                  </a:cubicBezTo>
                  <a:cubicBezTo>
                    <a:pt x="1316" y="6918"/>
                    <a:pt x="1728" y="3275"/>
                    <a:pt x="2268" y="5032"/>
                  </a:cubicBezTo>
                  <a:cubicBezTo>
                    <a:pt x="2808" y="6790"/>
                    <a:pt x="3072" y="5344"/>
                    <a:pt x="3834" y="5032"/>
                  </a:cubicBezTo>
                  <a:cubicBezTo>
                    <a:pt x="4596" y="4720"/>
                    <a:pt x="4198" y="8018"/>
                    <a:pt x="4536" y="5032"/>
                  </a:cubicBezTo>
                  <a:cubicBezTo>
                    <a:pt x="4874" y="2047"/>
                    <a:pt x="4970" y="7491"/>
                    <a:pt x="5238" y="5032"/>
                  </a:cubicBezTo>
                  <a:cubicBezTo>
                    <a:pt x="5506" y="2573"/>
                    <a:pt x="6364" y="5984"/>
                    <a:pt x="7020" y="5032"/>
                  </a:cubicBezTo>
                  <a:cubicBezTo>
                    <a:pt x="7676" y="4081"/>
                    <a:pt x="8044" y="3482"/>
                    <a:pt x="8370" y="5032"/>
                  </a:cubicBezTo>
                  <a:cubicBezTo>
                    <a:pt x="8696" y="6583"/>
                    <a:pt x="8790" y="6440"/>
                    <a:pt x="9072" y="5032"/>
                  </a:cubicBezTo>
                  <a:cubicBezTo>
                    <a:pt x="9354" y="3624"/>
                    <a:pt x="10097" y="11504"/>
                    <a:pt x="10422" y="5032"/>
                  </a:cubicBezTo>
                  <a:cubicBezTo>
                    <a:pt x="10746" y="-1440"/>
                    <a:pt x="11528" y="13048"/>
                    <a:pt x="12204" y="5032"/>
                  </a:cubicBezTo>
                  <a:cubicBezTo>
                    <a:pt x="12880" y="-2984"/>
                    <a:pt x="12968" y="5794"/>
                    <a:pt x="13338" y="5032"/>
                  </a:cubicBezTo>
                  <a:cubicBezTo>
                    <a:pt x="13707" y="4270"/>
                    <a:pt x="14178" y="-214"/>
                    <a:pt x="14472" y="5032"/>
                  </a:cubicBezTo>
                  <a:cubicBezTo>
                    <a:pt x="14765" y="10279"/>
                    <a:pt x="15361" y="9356"/>
                    <a:pt x="15822" y="5032"/>
                  </a:cubicBezTo>
                  <a:cubicBezTo>
                    <a:pt x="16283" y="708"/>
                    <a:pt x="17040" y="-3708"/>
                    <a:pt x="17388" y="5032"/>
                  </a:cubicBezTo>
                  <a:cubicBezTo>
                    <a:pt x="17736" y="13773"/>
                    <a:pt x="18338" y="6053"/>
                    <a:pt x="18954" y="5032"/>
                  </a:cubicBezTo>
                  <a:cubicBezTo>
                    <a:pt x="19569" y="4012"/>
                    <a:pt x="20757" y="671"/>
                    <a:pt x="21600" y="5032"/>
                  </a:cubicBezTo>
                  <a:cubicBezTo>
                    <a:pt x="21600" y="8097"/>
                    <a:pt x="21600" y="8673"/>
                    <a:pt x="21600" y="11855"/>
                  </a:cubicBezTo>
                  <a:cubicBezTo>
                    <a:pt x="21246" y="8833"/>
                    <a:pt x="21000" y="12756"/>
                    <a:pt x="20682" y="11855"/>
                  </a:cubicBezTo>
                  <a:cubicBezTo>
                    <a:pt x="20363" y="10953"/>
                    <a:pt x="19539" y="6052"/>
                    <a:pt x="18900" y="11855"/>
                  </a:cubicBezTo>
                  <a:cubicBezTo>
                    <a:pt x="18260" y="17657"/>
                    <a:pt x="18212" y="5818"/>
                    <a:pt x="17550" y="11855"/>
                  </a:cubicBezTo>
                  <a:cubicBezTo>
                    <a:pt x="16888" y="17892"/>
                    <a:pt x="17025" y="14306"/>
                    <a:pt x="16848" y="11855"/>
                  </a:cubicBezTo>
                  <a:cubicBezTo>
                    <a:pt x="16671" y="9404"/>
                    <a:pt x="16016" y="6682"/>
                    <a:pt x="15498" y="11855"/>
                  </a:cubicBezTo>
                  <a:cubicBezTo>
                    <a:pt x="14980" y="17028"/>
                    <a:pt x="14600" y="15420"/>
                    <a:pt x="14364" y="11855"/>
                  </a:cubicBezTo>
                  <a:cubicBezTo>
                    <a:pt x="14127" y="8290"/>
                    <a:pt x="13698" y="7009"/>
                    <a:pt x="13230" y="11855"/>
                  </a:cubicBezTo>
                  <a:cubicBezTo>
                    <a:pt x="12761" y="16701"/>
                    <a:pt x="12381" y="13793"/>
                    <a:pt x="12096" y="11855"/>
                  </a:cubicBezTo>
                  <a:cubicBezTo>
                    <a:pt x="11811" y="9917"/>
                    <a:pt x="11450" y="15883"/>
                    <a:pt x="10962" y="11855"/>
                  </a:cubicBezTo>
                  <a:cubicBezTo>
                    <a:pt x="10473" y="7827"/>
                    <a:pt x="9937" y="15449"/>
                    <a:pt x="9396" y="11855"/>
                  </a:cubicBezTo>
                  <a:cubicBezTo>
                    <a:pt x="8855" y="8261"/>
                    <a:pt x="8476" y="11667"/>
                    <a:pt x="8046" y="11855"/>
                  </a:cubicBezTo>
                  <a:cubicBezTo>
                    <a:pt x="7616" y="12042"/>
                    <a:pt x="7512" y="15002"/>
                    <a:pt x="7344" y="11855"/>
                  </a:cubicBezTo>
                  <a:cubicBezTo>
                    <a:pt x="7175" y="8707"/>
                    <a:pt x="6543" y="16440"/>
                    <a:pt x="6210" y="11855"/>
                  </a:cubicBezTo>
                  <a:cubicBezTo>
                    <a:pt x="5877" y="7270"/>
                    <a:pt x="5335" y="13936"/>
                    <a:pt x="4644" y="11855"/>
                  </a:cubicBezTo>
                  <a:cubicBezTo>
                    <a:pt x="3953" y="9773"/>
                    <a:pt x="4101" y="8938"/>
                    <a:pt x="3726" y="11855"/>
                  </a:cubicBezTo>
                  <a:cubicBezTo>
                    <a:pt x="3351" y="14771"/>
                    <a:pt x="2439" y="17261"/>
                    <a:pt x="1944" y="11855"/>
                  </a:cubicBezTo>
                  <a:cubicBezTo>
                    <a:pt x="1449" y="6449"/>
                    <a:pt x="831" y="12053"/>
                    <a:pt x="0" y="11855"/>
                  </a:cubicBezTo>
                  <a:cubicBezTo>
                    <a:pt x="1" y="8837"/>
                    <a:pt x="1" y="6805"/>
                    <a:pt x="0" y="5032"/>
                  </a:cubicBezTo>
                  <a:close/>
                </a:path>
              </a:pathLst>
            </a:custGeom>
            <a:noFill/>
            <a:ln w="38100" cap="rnd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96" name="Văn bản Tiêu đề"/>
          <p:cNvSpPr txBox="1">
            <a:spLocks noGrp="1"/>
          </p:cNvSpPr>
          <p:nvPr>
            <p:ph type="title" hasCustomPrompt="1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Văn bản Tiêu đề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685800">
              <a:defRPr sz="4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85800">
              <a:defRPr sz="3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ts val="700"/>
              </a:spcBef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spcBef>
                <a:spcPts val="700"/>
              </a:spcBef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>
            <a:normAutofit/>
          </a:bodyPr>
          <a:lstStyle>
            <a:lvl1pPr defTabSz="685800">
              <a:defRPr sz="4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85800">
              <a:defRPr sz="3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ts val="700"/>
              </a:spcBef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spcBef>
                <a:spcPts val="700"/>
              </a:spcBef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85800">
              <a:defRPr sz="3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85800">
              <a:defRPr sz="3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>
            <a:normAutofit/>
          </a:bodyPr>
          <a:lstStyle>
            <a:lvl1pPr defTabSz="685800">
              <a:defRPr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ts val="700"/>
              </a:spcBef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8842" indent="-195942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indent="-228600" defTabSz="685800">
              <a:lnSpc>
                <a:spcPct val="90000"/>
              </a:lnSpc>
              <a:spcBef>
                <a:spcPts val="700"/>
              </a:spcBef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indent="-274319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indent="-274320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>
            <a:normAutofit/>
          </a:bodyPr>
          <a:lstStyle>
            <a:lvl1pPr defTabSz="685800">
              <a:defRPr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6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56114"/>
          </a:xfrm>
          <a:prstGeom prst="rect">
            <a:avLst/>
          </a:prstGeom>
        </p:spPr>
        <p:txBody>
          <a:bodyPr>
            <a:normAutofit/>
          </a:bodyPr>
          <a:lstStyle>
            <a:lvl4pPr marL="1727200" indent="-355600"/>
            <a:lvl5pPr marL="2184400" indent="-3556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288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860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32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04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576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xfrm>
            <a:off x="2210539" y="2796527"/>
            <a:ext cx="8273989" cy="825501"/>
          </a:xfrm>
          <a:prstGeom prst="rect">
            <a:avLst/>
          </a:prstGeom>
        </p:spPr>
        <p:txBody>
          <a:bodyPr/>
          <a:lstStyle>
            <a:lvl1pPr algn="ctr" defTabSz="896111">
              <a:defRPr sz="5292"/>
            </a:lvl1pPr>
          </a:lstStyle>
          <a:p>
            <a:r>
              <a:t>GIAO BAN TUA TRỰC</a:t>
            </a:r>
          </a:p>
        </p:txBody>
      </p:sp>
      <p:sp>
        <p:nvSpPr>
          <p:cNvPr id="188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625960" y="3710866"/>
            <a:ext cx="3384223" cy="2698813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400"/>
              </a:spcBef>
              <a:defRPr sz="2000"/>
            </a:pPr>
            <a:r>
              <a:rPr dirty="0" err="1"/>
              <a:t>Nhóm</a:t>
            </a:r>
            <a:r>
              <a:rPr dirty="0"/>
              <a:t> Y6 (</a:t>
            </a:r>
            <a:r>
              <a:rPr lang="en-US" dirty="0"/>
              <a:t>5</a:t>
            </a:r>
            <a:r>
              <a:rPr dirty="0"/>
              <a:t> </a:t>
            </a:r>
            <a:r>
              <a:rPr dirty="0" err="1"/>
              <a:t>sv</a:t>
            </a:r>
            <a:r>
              <a:rPr dirty="0"/>
              <a:t>)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1. </a:t>
            </a:r>
            <a:r>
              <a:rPr lang="en-US" dirty="0" err="1"/>
              <a:t>Lềnh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Phong</a:t>
            </a:r>
            <a:endParaRPr lang="en-US" dirty="0"/>
          </a:p>
          <a:p>
            <a:pPr algn="l">
              <a:spcBef>
                <a:spcPts val="400"/>
              </a:spcBef>
              <a:defRPr sz="2000"/>
            </a:pPr>
            <a:r>
              <a:rPr lang="en-US" dirty="0"/>
              <a:t>2. </a:t>
            </a:r>
            <a:r>
              <a:rPr lang="en-US" dirty="0" err="1"/>
              <a:t>Nguyễn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Thành</a:t>
            </a:r>
            <a:endParaRPr lang="en-US" dirty="0"/>
          </a:p>
          <a:p>
            <a:pPr algn="l">
              <a:spcBef>
                <a:spcPts val="400"/>
              </a:spcBef>
              <a:defRPr sz="2000"/>
            </a:pPr>
            <a:r>
              <a:rPr lang="en-US" dirty="0"/>
              <a:t>3. </a:t>
            </a:r>
            <a:r>
              <a:rPr lang="en-US" dirty="0" err="1"/>
              <a:t>Hoàng</a:t>
            </a:r>
            <a:r>
              <a:rPr lang="en-US" dirty="0"/>
              <a:t> </a:t>
            </a:r>
            <a:r>
              <a:rPr lang="en-US" dirty="0" err="1"/>
              <a:t>Trần</a:t>
            </a:r>
            <a:r>
              <a:rPr lang="en-US" dirty="0"/>
              <a:t> </a:t>
            </a:r>
            <a:r>
              <a:rPr lang="en-US" dirty="0" err="1"/>
              <a:t>Nghĩa</a:t>
            </a:r>
            <a:r>
              <a:rPr lang="en-US" dirty="0"/>
              <a:t> </a:t>
            </a:r>
            <a:r>
              <a:rPr lang="en-US" dirty="0" err="1"/>
              <a:t>Anh</a:t>
            </a:r>
            <a:endParaRPr lang="en-US" dirty="0"/>
          </a:p>
          <a:p>
            <a:pPr algn="l">
              <a:spcBef>
                <a:spcPts val="400"/>
              </a:spcBef>
              <a:defRPr sz="2000"/>
            </a:pPr>
            <a:r>
              <a:rPr lang="en-US" dirty="0"/>
              <a:t>4. </a:t>
            </a:r>
            <a:r>
              <a:rPr lang="en-US" dirty="0" err="1"/>
              <a:t>Nguyễn</a:t>
            </a:r>
            <a:r>
              <a:rPr lang="en-US" dirty="0"/>
              <a:t> </a:t>
            </a:r>
            <a:r>
              <a:rPr lang="en-US" dirty="0" err="1"/>
              <a:t>Mạnh</a:t>
            </a:r>
            <a:r>
              <a:rPr lang="en-US" dirty="0"/>
              <a:t> </a:t>
            </a:r>
            <a:r>
              <a:rPr lang="en-US" dirty="0" err="1"/>
              <a:t>Dũng</a:t>
            </a:r>
            <a:endParaRPr lang="en-US" dirty="0"/>
          </a:p>
          <a:p>
            <a:pPr algn="l">
              <a:spcBef>
                <a:spcPts val="400"/>
              </a:spcBef>
              <a:defRPr sz="2000"/>
            </a:pPr>
            <a:r>
              <a:rPr lang="en-US" dirty="0"/>
              <a:t>5. </a:t>
            </a:r>
            <a:r>
              <a:rPr lang="en-US" dirty="0" err="1"/>
              <a:t>Trần</a:t>
            </a:r>
            <a:r>
              <a:rPr lang="en-US" dirty="0"/>
              <a:t> </a:t>
            </a:r>
            <a:r>
              <a:rPr lang="en-US" dirty="0" err="1"/>
              <a:t>Quốc</a:t>
            </a:r>
            <a:r>
              <a:rPr lang="en-US" dirty="0"/>
              <a:t> </a:t>
            </a:r>
            <a:r>
              <a:rPr lang="en-US" dirty="0" err="1"/>
              <a:t>Hòa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CHẨN ĐOÁN</a:t>
            </a:r>
          </a:p>
        </p:txBody>
      </p:sp>
      <p:sp>
        <p:nvSpPr>
          <p:cNvPr id="22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5611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Chẩn</a:t>
            </a:r>
            <a:r>
              <a:rPr dirty="0"/>
              <a:t> </a:t>
            </a:r>
            <a:r>
              <a:rPr dirty="0" err="1"/>
              <a:t>đoán</a:t>
            </a:r>
            <a:r>
              <a:rPr dirty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:</a:t>
            </a:r>
            <a:endParaRPr dirty="0"/>
          </a:p>
          <a:p>
            <a:pPr marL="742950" lvl="1" indent="-285750">
              <a:spcBef>
                <a:spcPts val="500"/>
              </a:spcBef>
              <a:defRPr sz="2400"/>
            </a:pP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do U/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vành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stent,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, </a:t>
            </a:r>
            <a:r>
              <a:rPr lang="en-US" dirty="0" err="1" smtClean="0"/>
              <a:t>Đái</a:t>
            </a:r>
            <a:r>
              <a:rPr lang="en-US" dirty="0" smtClean="0"/>
              <a:t> </a:t>
            </a:r>
            <a:r>
              <a:rPr lang="en-US" dirty="0" err="1" smtClean="0"/>
              <a:t>tháo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endParaRPr lang="en-US" dirty="0"/>
          </a:p>
          <a:p>
            <a:pPr marL="295275" indent="-285750">
              <a:spcBef>
                <a:spcPts val="500"/>
              </a:spcBef>
              <a:defRPr sz="2400"/>
            </a:pP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: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do 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BIỆN LUẬN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56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vi-VN" sz="2400" dirty="0">
                <a:solidFill>
                  <a:schemeClr val="tx2"/>
                </a:solidFill>
              </a:rPr>
              <a:t>Hội chứng </a:t>
            </a:r>
            <a:r>
              <a:rPr lang="vi-VN" sz="2400" dirty="0" smtClean="0">
                <a:solidFill>
                  <a:schemeClr val="tx2"/>
                </a:solidFill>
              </a:rPr>
              <a:t>tắc </a:t>
            </a:r>
            <a:r>
              <a:rPr lang="vi-VN" sz="2400" dirty="0">
                <a:solidFill>
                  <a:schemeClr val="tx2"/>
                </a:solidFill>
              </a:rPr>
              <a:t>ruột: BN đau bụng </a:t>
            </a:r>
            <a:r>
              <a:rPr lang="en-US" sz="2400" dirty="0" err="1" smtClean="0">
                <a:solidFill>
                  <a:schemeClr val="tx2"/>
                </a:solidFill>
              </a:rPr>
              <a:t>quanh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rốn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vi-VN" sz="2400" dirty="0" smtClean="0">
                <a:solidFill>
                  <a:schemeClr val="tx2"/>
                </a:solidFill>
              </a:rPr>
              <a:t>quặn </a:t>
            </a:r>
            <a:r>
              <a:rPr lang="vi-VN" sz="2400" dirty="0">
                <a:solidFill>
                  <a:schemeClr val="tx2"/>
                </a:solidFill>
              </a:rPr>
              <a:t>từng cơn, mỗi cơn kéo dài khoảng 5-10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phút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vi-VN" sz="2400" dirty="0">
                <a:solidFill>
                  <a:schemeClr val="tx2"/>
                </a:solidFill>
              </a:rPr>
              <a:t> kèm buồn nôn và nôn </a:t>
            </a:r>
            <a:r>
              <a:rPr lang="en-US" sz="2400" dirty="0">
                <a:solidFill>
                  <a:schemeClr val="tx2"/>
                </a:solidFill>
              </a:rPr>
              <a:t>2</a:t>
            </a:r>
            <a:r>
              <a:rPr lang="vi-VN" sz="2400" dirty="0">
                <a:solidFill>
                  <a:schemeClr val="tx2"/>
                </a:solidFill>
              </a:rPr>
              <a:t> lần, sau nôn có giảm đau; chướng bụng, </a:t>
            </a:r>
            <a:r>
              <a:rPr lang="en-US" sz="2400" dirty="0" err="1">
                <a:solidFill>
                  <a:schemeClr val="tx2"/>
                </a:solidFill>
              </a:rPr>
              <a:t>ấn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đau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quanh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bụng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vi-VN" sz="2400" dirty="0" smtClean="0">
                <a:solidFill>
                  <a:schemeClr val="tx2"/>
                </a:solidFill>
              </a:rPr>
              <a:t>và </a:t>
            </a:r>
            <a:r>
              <a:rPr lang="vi-VN" sz="2400" dirty="0">
                <a:solidFill>
                  <a:schemeClr val="tx2"/>
                </a:solidFill>
              </a:rPr>
              <a:t>hiện tại BN vẫn chưa đi </a:t>
            </a:r>
            <a:r>
              <a:rPr lang="vi-VN" sz="2400" dirty="0" smtClean="0">
                <a:solidFill>
                  <a:schemeClr val="tx2"/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rung </a:t>
            </a:r>
            <a:r>
              <a:rPr lang="en-US" sz="2400" dirty="0" err="1" smtClean="0">
                <a:solidFill>
                  <a:schemeClr val="tx2"/>
                </a:solidFill>
              </a:rPr>
              <a:t>đại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tiện</a:t>
            </a:r>
            <a:r>
              <a:rPr lang="vi-VN" sz="2400" dirty="0" smtClean="0">
                <a:solidFill>
                  <a:schemeClr val="tx2"/>
                </a:solidFill>
              </a:rPr>
              <a:t> đượ</a:t>
            </a:r>
            <a:r>
              <a:rPr lang="en-US" sz="2400" dirty="0" smtClean="0">
                <a:solidFill>
                  <a:schemeClr val="tx2"/>
                </a:solidFill>
              </a:rPr>
              <a:t>c </a:t>
            </a:r>
            <a:r>
              <a:rPr lang="vi-VN" sz="2400" dirty="0" smtClean="0">
                <a:solidFill>
                  <a:schemeClr val="tx2"/>
                </a:solidFill>
              </a:rPr>
              <a:t>=&gt; </a:t>
            </a:r>
            <a:r>
              <a:rPr lang="vi-VN" sz="2400" dirty="0">
                <a:solidFill>
                  <a:schemeClr val="tx2"/>
                </a:solidFill>
              </a:rPr>
              <a:t>BN có hội </a:t>
            </a:r>
            <a:r>
              <a:rPr lang="vi-VN" sz="2400" dirty="0" smtClean="0">
                <a:solidFill>
                  <a:schemeClr val="tx2"/>
                </a:solidFill>
              </a:rPr>
              <a:t>chứng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tắc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ruột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Vị trí: </a:t>
            </a:r>
            <a:r>
              <a:rPr lang="en-US" sz="2400" dirty="0" err="1">
                <a:solidFill>
                  <a:schemeClr val="tx2"/>
                </a:solidFill>
              </a:rPr>
              <a:t>tắc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ruột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thấp</a:t>
            </a:r>
            <a:r>
              <a:rPr lang="en-US" sz="2400" dirty="0">
                <a:solidFill>
                  <a:schemeClr val="tx2"/>
                </a:solidFill>
              </a:rPr>
              <a:t> do </a:t>
            </a:r>
            <a:r>
              <a:rPr lang="en-US" sz="2400" dirty="0" err="1">
                <a:solidFill>
                  <a:schemeClr val="tx2"/>
                </a:solidFill>
              </a:rPr>
              <a:t>bệnh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nhân</a:t>
            </a:r>
            <a:r>
              <a:rPr lang="en-US" sz="2400" dirty="0">
                <a:solidFill>
                  <a:schemeClr val="tx2"/>
                </a:solidFill>
              </a:rPr>
              <a:t> có </a:t>
            </a:r>
            <a:r>
              <a:rPr lang="en-US" sz="2400" dirty="0" err="1">
                <a:solidFill>
                  <a:schemeClr val="tx2"/>
                </a:solidFill>
              </a:rPr>
              <a:t>chướng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bụng</a:t>
            </a:r>
            <a:endParaRPr lang="vi-VN" sz="2400" dirty="0">
              <a:solidFill>
                <a:schemeClr val="tx2"/>
              </a:solidFill>
            </a:endParaRPr>
          </a:p>
          <a:p>
            <a:r>
              <a:rPr lang="vi-VN" sz="2400" dirty="0">
                <a:solidFill>
                  <a:schemeClr val="tx2"/>
                </a:solidFill>
              </a:rPr>
              <a:t>Nguyên nhân của hội chứng tắc ruột:​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T</a:t>
            </a:r>
            <a:r>
              <a:rPr lang="vi-VN" sz="2400" dirty="0" smtClean="0">
                <a:solidFill>
                  <a:schemeClr val="tx2"/>
                </a:solidFill>
              </a:rPr>
              <a:t>ắc </a:t>
            </a:r>
            <a:r>
              <a:rPr lang="vi-VN" sz="2400" dirty="0">
                <a:solidFill>
                  <a:schemeClr val="tx2"/>
                </a:solidFill>
              </a:rPr>
              <a:t>ruột do </a:t>
            </a:r>
            <a:r>
              <a:rPr lang="en-US" sz="2400" dirty="0" smtClean="0">
                <a:solidFill>
                  <a:schemeClr val="tx2"/>
                </a:solidFill>
              </a:rPr>
              <a:t>u: </a:t>
            </a:r>
            <a:r>
              <a:rPr lang="en-US" sz="2400" dirty="0" err="1" smtClean="0">
                <a:solidFill>
                  <a:schemeClr val="tx2"/>
                </a:solidFill>
              </a:rPr>
              <a:t>lớn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tuổi</a:t>
            </a:r>
            <a:r>
              <a:rPr lang="vi-VN" sz="2400" dirty="0" smtClean="0">
                <a:solidFill>
                  <a:schemeClr val="tx2"/>
                </a:solidFill>
              </a:rPr>
              <a:t> 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T</a:t>
            </a:r>
            <a:r>
              <a:rPr lang="vi-VN" sz="2400" dirty="0" smtClean="0">
                <a:solidFill>
                  <a:schemeClr val="tx2"/>
                </a:solidFill>
              </a:rPr>
              <a:t>ắc </a:t>
            </a:r>
            <a:r>
              <a:rPr lang="vi-VN" sz="2400" dirty="0">
                <a:solidFill>
                  <a:schemeClr val="tx2"/>
                </a:solidFill>
              </a:rPr>
              <a:t>ruột do </a:t>
            </a:r>
            <a:r>
              <a:rPr lang="en-US" sz="2400" dirty="0">
                <a:solidFill>
                  <a:schemeClr val="tx2"/>
                </a:solidFill>
              </a:rPr>
              <a:t>V</a:t>
            </a:r>
            <a:r>
              <a:rPr lang="vi-VN" sz="2400" dirty="0">
                <a:solidFill>
                  <a:schemeClr val="tx2"/>
                </a:solidFill>
              </a:rPr>
              <a:t>iêm túi thừa đại </a:t>
            </a:r>
            <a:r>
              <a:rPr lang="vi-VN" sz="2400" dirty="0" smtClean="0">
                <a:solidFill>
                  <a:schemeClr val="tx2"/>
                </a:solidFill>
              </a:rPr>
              <a:t>tràng: </a:t>
            </a:r>
            <a:r>
              <a:rPr lang="vi-VN" sz="2400" dirty="0">
                <a:solidFill>
                  <a:schemeClr val="tx2"/>
                </a:solidFill>
              </a:rPr>
              <a:t>chưa loại trừ</a:t>
            </a:r>
            <a:r>
              <a:rPr lang="vi-VN" sz="2400" dirty="0" smtClean="0">
                <a:solidFill>
                  <a:schemeClr val="tx2"/>
                </a:solidFill>
              </a:rPr>
              <a:t>​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</a:t>
            </a:r>
            <a:r>
              <a:rPr lang="vi-VN" sz="2400" dirty="0">
                <a:solidFill>
                  <a:schemeClr val="tx2"/>
                </a:solidFill>
              </a:rPr>
              <a:t>ắc ruột do </a:t>
            </a:r>
            <a:r>
              <a:rPr lang="en-US" sz="2400" dirty="0" err="1" smtClean="0">
                <a:solidFill>
                  <a:schemeClr val="tx2"/>
                </a:solidFill>
              </a:rPr>
              <a:t>dính</a:t>
            </a:r>
            <a:r>
              <a:rPr lang="en-US" sz="2400" dirty="0" smtClean="0">
                <a:solidFill>
                  <a:schemeClr val="tx2"/>
                </a:solidFill>
              </a:rPr>
              <a:t>: </a:t>
            </a:r>
            <a:r>
              <a:rPr lang="en-US" sz="2400" dirty="0" err="1" smtClean="0">
                <a:solidFill>
                  <a:schemeClr val="tx2"/>
                </a:solidFill>
              </a:rPr>
              <a:t>không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có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tiền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căn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phẫu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thuật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tiền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căn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đau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bụng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khác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BIỆN LUẬN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9600" y="1609929"/>
            <a:ext cx="10972800" cy="4456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vi-VN" sz="2400" dirty="0"/>
              <a:t>Biến chứng​</a:t>
            </a:r>
          </a:p>
          <a:p>
            <a:pPr lvl="1"/>
            <a:r>
              <a:rPr lang="vi-VN" sz="2400" dirty="0"/>
              <a:t>Hoại tử​</a:t>
            </a:r>
            <a:r>
              <a:rPr lang="en-US" sz="2400" dirty="0"/>
              <a:t>: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nhiều</a:t>
            </a:r>
            <a:r>
              <a:rPr lang="en-US" sz="2400" dirty="0"/>
              <a:t>,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nhầy</a:t>
            </a:r>
            <a:r>
              <a:rPr lang="en-US" sz="2400" dirty="0"/>
              <a:t> </a:t>
            </a:r>
            <a:r>
              <a:rPr lang="en-US" sz="2400" dirty="0" err="1"/>
              <a:t>máu</a:t>
            </a:r>
            <a:r>
              <a:rPr lang="en-US" sz="2400" dirty="0"/>
              <a:t> </a:t>
            </a:r>
            <a:r>
              <a:rPr lang="en-US" sz="2400" dirty="0" err="1">
                <a:sym typeface="Wingdings" panose="05000000000000000000" pitchFamily="2" charset="2"/>
              </a:rPr>
              <a:t>nên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đê</a:t>
            </a:r>
            <a:r>
              <a:rPr lang="en-US" sz="2400" dirty="0">
                <a:sym typeface="Wingdings" panose="05000000000000000000" pitchFamily="2" charset="2"/>
              </a:rPr>
              <a:t>̀ </a:t>
            </a:r>
            <a:r>
              <a:rPr lang="en-US" sz="2400" dirty="0" err="1">
                <a:sym typeface="Wingdings" panose="05000000000000000000" pitchFamily="2" charset="2"/>
              </a:rPr>
              <a:t>nghi</a:t>
            </a:r>
            <a:r>
              <a:rPr lang="en-US" sz="2400" dirty="0">
                <a:sym typeface="Wingdings" panose="05000000000000000000" pitchFamily="2" charset="2"/>
              </a:rPr>
              <a:t>̣ CT scan </a:t>
            </a:r>
            <a:r>
              <a:rPr lang="en-US" sz="2400" dirty="0" err="1">
                <a:sym typeface="Wingdings" panose="05000000000000000000" pitchFamily="2" charset="2"/>
              </a:rPr>
              <a:t>bụng</a:t>
            </a:r>
            <a:r>
              <a:rPr lang="en-US" sz="2400" dirty="0">
                <a:sym typeface="Wingdings" panose="05000000000000000000" pitchFamily="2" charset="2"/>
              </a:rPr>
              <a:t> có </a:t>
            </a:r>
            <a:r>
              <a:rPr lang="en-US" sz="2400" dirty="0" err="1">
                <a:sym typeface="Wingdings" panose="05000000000000000000" pitchFamily="2" charset="2"/>
              </a:rPr>
              <a:t>cản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quang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khảo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sát</a:t>
            </a:r>
            <a:endParaRPr lang="vi-VN" sz="2400" dirty="0"/>
          </a:p>
          <a:p>
            <a:pPr lvl="1"/>
            <a:r>
              <a:rPr lang="vi-VN" sz="2400" dirty="0"/>
              <a:t>Thủng ruột gây viêm phúc mạc: khám không có dấu hiệu kích thích phúc mạc nên không nghĩ​</a:t>
            </a:r>
          </a:p>
          <a:p>
            <a:pPr lvl="1"/>
            <a:r>
              <a:rPr lang="vi-VN" sz="2400" dirty="0"/>
              <a:t>Sốc nhiễm trùng, sốc giảm thể tích​</a:t>
            </a:r>
            <a:r>
              <a:rPr lang="en-US" sz="2400" dirty="0"/>
              <a:t>: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hiệu</a:t>
            </a:r>
            <a:r>
              <a:rPr lang="en-US" sz="2400" dirty="0"/>
              <a:t> </a:t>
            </a:r>
            <a:r>
              <a:rPr lang="en-US" sz="2400" dirty="0" err="1"/>
              <a:t>ổn</a:t>
            </a:r>
            <a:r>
              <a:rPr lang="en-US" sz="2400" dirty="0"/>
              <a:t> </a:t>
            </a:r>
            <a:r>
              <a:rPr lang="en-US" sz="2400" dirty="0" err="1">
                <a:sym typeface="Wingdings" panose="05000000000000000000" pitchFamily="2" charset="2"/>
              </a:rPr>
              <a:t>nên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không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nghi</a:t>
            </a:r>
            <a:r>
              <a:rPr lang="en-US" sz="2400" dirty="0">
                <a:sym typeface="Wingdings" panose="05000000000000000000" pitchFamily="2" charset="2"/>
              </a:rPr>
              <a:t>̃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72416459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ĐỀ NGHỊ CLS</a:t>
            </a:r>
          </a:p>
        </p:txBody>
      </p:sp>
      <p:sp>
        <p:nvSpPr>
          <p:cNvPr id="2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56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spcBef>
                <a:spcPts val="500"/>
              </a:spcBef>
              <a:buAutoNum type="arabicPeriod"/>
              <a:defRPr sz="2400"/>
            </a:pPr>
            <a:r>
              <a:rPr dirty="0" err="1"/>
              <a:t>Cận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sàng</a:t>
            </a:r>
            <a:r>
              <a:rPr dirty="0"/>
              <a:t> </a:t>
            </a:r>
            <a:r>
              <a:rPr dirty="0" err="1"/>
              <a:t>chẩn</a:t>
            </a:r>
            <a:r>
              <a:rPr dirty="0"/>
              <a:t> </a:t>
            </a:r>
            <a:r>
              <a:rPr dirty="0" err="1"/>
              <a:t>đoán</a:t>
            </a:r>
            <a:r>
              <a:rPr dirty="0"/>
              <a:t> </a:t>
            </a:r>
          </a:p>
          <a:p>
            <a:pPr>
              <a:spcBef>
                <a:spcPts val="500"/>
              </a:spcBef>
              <a:defRPr sz="2400"/>
            </a:pPr>
            <a:r>
              <a:rPr lang="en-US" dirty="0"/>
              <a:t>X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bụng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sửa</a:t>
            </a:r>
            <a:r>
              <a:rPr lang="en-US" dirty="0"/>
              <a:t> </a:t>
            </a:r>
            <a:r>
              <a:rPr lang="en-US" dirty="0" err="1"/>
              <a:t>soạn</a:t>
            </a:r>
            <a:endParaRPr lang="en-US" dirty="0"/>
          </a:p>
          <a:p>
            <a:pPr>
              <a:spcBef>
                <a:spcPts val="500"/>
              </a:spcBef>
              <a:defRPr sz="2400"/>
            </a:pPr>
            <a:r>
              <a:rPr lang="vi-VN" dirty="0"/>
              <a:t>CT scan bụng chậu cản quang</a:t>
            </a:r>
            <a:endParaRPr lang="en-US" dirty="0"/>
          </a:p>
          <a:p>
            <a:pPr marL="514350" indent="-514350">
              <a:spcBef>
                <a:spcPts val="500"/>
              </a:spcBef>
              <a:buFontTx/>
              <a:buAutoNum type="arabicPeriod" startAt="2"/>
              <a:defRPr sz="2400"/>
            </a:pPr>
            <a:r>
              <a:rPr dirty="0" err="1"/>
              <a:t>Cận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sàng</a:t>
            </a:r>
            <a:r>
              <a:rPr dirty="0"/>
              <a:t> </a:t>
            </a:r>
            <a:r>
              <a:rPr dirty="0" err="1"/>
              <a:t>khác</a:t>
            </a:r>
            <a:endParaRPr lang="en-US" dirty="0"/>
          </a:p>
          <a:p>
            <a:pPr>
              <a:spcBef>
                <a:spcPts val="500"/>
              </a:spcBef>
              <a:defRPr sz="2400"/>
            </a:pPr>
            <a:r>
              <a:rPr dirty="0"/>
              <a:t>AST</a:t>
            </a:r>
            <a:r>
              <a:rPr dirty="0"/>
              <a:t>, ALT, BUN</a:t>
            </a:r>
            <a:r>
              <a:rPr dirty="0"/>
              <a:t>, creatinin</a:t>
            </a:r>
            <a:r>
              <a:rPr lang="en-US" dirty="0"/>
              <a:t>e</a:t>
            </a:r>
          </a:p>
          <a:p>
            <a:pPr>
              <a:spcBef>
                <a:spcPts val="500"/>
              </a:spcBef>
              <a:defRPr sz="2400"/>
            </a:pPr>
            <a:r>
              <a:rPr lang="vi-VN" dirty="0"/>
              <a:t>CTM, CRP</a:t>
            </a:r>
            <a:endParaRPr dirty="0"/>
          </a:p>
          <a:p>
            <a:pPr>
              <a:spcBef>
                <a:spcPts val="500"/>
              </a:spcBef>
              <a:defRPr sz="2400"/>
            </a:pP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, Ion </a:t>
            </a:r>
            <a:r>
              <a:rPr dirty="0" err="1"/>
              <a:t>đồ</a:t>
            </a:r>
            <a:endParaRPr dirty="0"/>
          </a:p>
          <a:p>
            <a:pPr>
              <a:spcBef>
                <a:spcPts val="500"/>
              </a:spcBef>
              <a:defRPr sz="2400"/>
            </a:pPr>
            <a:r>
              <a:rPr dirty="0"/>
              <a:t>ECG</a:t>
            </a:r>
          </a:p>
          <a:p>
            <a:pPr>
              <a:spcBef>
                <a:spcPts val="500"/>
              </a:spcBef>
              <a:defRPr sz="2400"/>
            </a:pPr>
            <a:r>
              <a:rPr dirty="0" err="1"/>
              <a:t>Xquang</a:t>
            </a:r>
            <a:r>
              <a:rPr dirty="0"/>
              <a:t> </a:t>
            </a:r>
            <a:r>
              <a:rPr dirty="0" err="1"/>
              <a:t>ngực</a:t>
            </a:r>
            <a:r>
              <a:rPr dirty="0"/>
              <a:t> </a:t>
            </a:r>
            <a:r>
              <a:rPr dirty="0" err="1"/>
              <a:t>thẳng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KẾT QUẢ CLS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2259"/>
          <a:stretch/>
        </p:blipFill>
        <p:spPr>
          <a:xfrm>
            <a:off x="1545680" y="1864430"/>
            <a:ext cx="9373908" cy="42210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0441" y="1492469"/>
            <a:ext cx="750438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CT scan </a:t>
            </a:r>
            <a:r>
              <a:rPr kumimoji="0" lang="en-US" sz="3000" b="0" i="0" u="none" strike="noStrike" cap="none" spc="0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tại</a:t>
            </a:r>
            <a:r>
              <a:rPr kumimoji="0" lang="en-US" sz="3000" b="0" i="0" u="none" strike="noStrike" cap="none" spc="0" normalizeH="0" dirty="0" smtClean="0">
                <a:ln>
                  <a:noFill/>
                </a:ln>
                <a:solidFill>
                  <a:srgbClr val="006699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BV 7A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6699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337515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KẾT QUẢ CLS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0441" y="1492469"/>
            <a:ext cx="750438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CT scan </a:t>
            </a:r>
            <a:r>
              <a:rPr kumimoji="0" lang="en-US" sz="3000" b="0" i="0" u="none" strike="noStrike" cap="none" spc="0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tại</a:t>
            </a:r>
            <a:r>
              <a:rPr kumimoji="0" lang="en-US" sz="3000" b="0" i="0" u="none" strike="noStrike" cap="none" spc="0" normalizeH="0" dirty="0" smtClean="0">
                <a:ln>
                  <a:noFill/>
                </a:ln>
                <a:solidFill>
                  <a:srgbClr val="006699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BV ĐH Y </a:t>
            </a:r>
            <a:r>
              <a:rPr kumimoji="0" lang="en-US" sz="3000" b="0" i="0" u="none" strike="noStrike" cap="none" spc="0" normalizeH="0" dirty="0" err="1" smtClean="0">
                <a:ln>
                  <a:noFill/>
                </a:ln>
                <a:solidFill>
                  <a:srgbClr val="006699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Dược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6699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97" y="2156167"/>
            <a:ext cx="6211070" cy="4481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47" y="2156167"/>
            <a:ext cx="5925402" cy="32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5823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KẾT QUẢ CLS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47153"/>
            <a:ext cx="11021963" cy="6763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KẾT QUẢ CLS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2121"/>
          <a:stretch/>
        </p:blipFill>
        <p:spPr>
          <a:xfrm>
            <a:off x="2694263" y="-306310"/>
            <a:ext cx="6714841" cy="14624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64" y="1162050"/>
            <a:ext cx="6714841" cy="5589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KẾT QUẢ CLS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63" y="942149"/>
            <a:ext cx="8583223" cy="59158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1291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CHẨN ĐOÁN XÁC ĐỊNH</a:t>
            </a:r>
          </a:p>
        </p:txBody>
      </p:sp>
      <p:sp>
        <p:nvSpPr>
          <p:cNvPr id="26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9600" y="2516957"/>
            <a:ext cx="10972800" cy="353935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None/>
              <a:defRPr sz="3200"/>
            </a:lvl1pPr>
          </a:lstStyle>
          <a:p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do U </a:t>
            </a:r>
            <a:r>
              <a:rPr lang="en-US" dirty="0" err="1" smtClean="0"/>
              <a:t>manh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/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vành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stent,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, </a:t>
            </a:r>
            <a:r>
              <a:rPr lang="en-US" dirty="0" err="1" smtClean="0"/>
              <a:t>Đái</a:t>
            </a:r>
            <a:r>
              <a:rPr lang="en-US" dirty="0" smtClean="0"/>
              <a:t> </a:t>
            </a:r>
            <a:r>
              <a:rPr lang="en-US" dirty="0" err="1" smtClean="0"/>
              <a:t>tháo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endParaRPr lang="vi-VN" dirty="0"/>
          </a:p>
          <a:p>
            <a:endParaRPr lang="vi-VN" dirty="0"/>
          </a:p>
          <a:p>
            <a:r>
              <a:rPr lang="vi-VN" dirty="0"/>
              <a:t>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BỆNH ÁN GIAO BAN</a:t>
            </a:r>
          </a:p>
        </p:txBody>
      </p:sp>
      <p:sp>
        <p:nvSpPr>
          <p:cNvPr id="19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19199" y="1644588"/>
            <a:ext cx="10605858" cy="44561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I. </a:t>
            </a:r>
            <a:r>
              <a:rPr dirty="0" err="1"/>
              <a:t>Hành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:</a:t>
            </a:r>
          </a:p>
          <a:p>
            <a:pPr marL="514350" indent="-514350">
              <a:buAutoNum type="arabicPeriod"/>
            </a:pPr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tên</a:t>
            </a:r>
            <a:r>
              <a:rPr dirty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Tòng</a:t>
            </a:r>
            <a:endParaRPr dirty="0"/>
          </a:p>
          <a:p>
            <a:pPr marL="514350" indent="-514350">
              <a:buAutoNum type="arabicPeriod"/>
            </a:pP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: </a:t>
            </a:r>
            <a:r>
              <a:rPr dirty="0" smtClean="0"/>
              <a:t>19</a:t>
            </a:r>
            <a:r>
              <a:rPr lang="en-US" dirty="0" smtClean="0"/>
              <a:t>41</a:t>
            </a:r>
            <a:r>
              <a:rPr lang="en-US" dirty="0" smtClean="0"/>
              <a:t> (</a:t>
            </a:r>
            <a:r>
              <a:rPr lang="en-US" dirty="0" smtClean="0"/>
              <a:t>82</a:t>
            </a:r>
            <a:r>
              <a:rPr lang="en-US" dirty="0" smtClean="0"/>
              <a:t> </a:t>
            </a:r>
            <a:r>
              <a:rPr lang="en-US" dirty="0" err="1"/>
              <a:t>tuổi</a:t>
            </a:r>
            <a:r>
              <a:rPr lang="en-US" dirty="0"/>
              <a:t>)</a:t>
            </a:r>
            <a:endParaRPr dirty="0"/>
          </a:p>
          <a:p>
            <a:pPr marL="514350" indent="-514350">
              <a:buAutoNum type="arabicPeriod"/>
            </a:pPr>
            <a:r>
              <a:rPr dirty="0" err="1"/>
              <a:t>Địa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: </a:t>
            </a:r>
            <a:r>
              <a:rPr lang="en-US" dirty="0" err="1" smtClean="0"/>
              <a:t>quận</a:t>
            </a:r>
            <a:r>
              <a:rPr lang="en-US" dirty="0" smtClean="0"/>
              <a:t> 6, TP HCM</a:t>
            </a:r>
            <a:endParaRPr dirty="0"/>
          </a:p>
          <a:p>
            <a:pPr marL="514350" indent="-514350">
              <a:buAutoNum type="arabicPeriod"/>
            </a:pPr>
            <a:r>
              <a:rPr dirty="0" err="1"/>
              <a:t>Nghề</a:t>
            </a:r>
            <a:r>
              <a:rPr dirty="0"/>
              <a:t> </a:t>
            </a:r>
            <a:r>
              <a:rPr dirty="0" err="1"/>
              <a:t>nghiệp</a:t>
            </a:r>
            <a:r>
              <a:rPr dirty="0"/>
              <a:t>: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hưu</a:t>
            </a:r>
            <a:endParaRPr dirty="0"/>
          </a:p>
          <a:p>
            <a:pPr marL="514350" indent="-514350">
              <a:buAutoNum type="arabicPeriod"/>
            </a:pPr>
            <a:r>
              <a:rPr dirty="0" err="1"/>
              <a:t>Nhập</a:t>
            </a:r>
            <a:r>
              <a:rPr dirty="0"/>
              <a:t> </a:t>
            </a:r>
            <a:r>
              <a:rPr dirty="0" err="1"/>
              <a:t>viện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: </a:t>
            </a:r>
            <a:r>
              <a:rPr lang="en-US" dirty="0" smtClean="0"/>
              <a:t>9h00</a:t>
            </a:r>
            <a:r>
              <a:rPr dirty="0" smtClean="0"/>
              <a:t>p </a:t>
            </a:r>
            <a:r>
              <a:rPr dirty="0" err="1"/>
              <a:t>ngày</a:t>
            </a:r>
            <a:r>
              <a:rPr dirty="0"/>
              <a:t> </a:t>
            </a:r>
            <a:r>
              <a:rPr lang="en-US" dirty="0" smtClean="0"/>
              <a:t>05/03</a:t>
            </a:r>
            <a:r>
              <a:rPr dirty="0" smtClean="0"/>
              <a:t>/2023</a:t>
            </a:r>
            <a:endParaRPr dirty="0"/>
          </a:p>
          <a:p>
            <a:pPr marL="514350" indent="-514350">
              <a:buAutoNum type="arabicPeriod"/>
            </a:pPr>
            <a:r>
              <a:rPr dirty="0" err="1"/>
              <a:t>Khoa</a:t>
            </a:r>
            <a:r>
              <a:rPr dirty="0"/>
              <a:t>: </a:t>
            </a:r>
            <a:r>
              <a:rPr dirty="0" err="1"/>
              <a:t>Cấp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Bệnh</a:t>
            </a:r>
            <a:r>
              <a:rPr dirty="0"/>
              <a:t> </a:t>
            </a:r>
            <a:r>
              <a:rPr dirty="0" err="1"/>
              <a:t>viện</a:t>
            </a:r>
            <a:r>
              <a:rPr dirty="0"/>
              <a:t> ĐHYD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ĐIỀU TRỊ</a:t>
            </a:r>
          </a:p>
        </p:txBody>
      </p:sp>
      <p:sp>
        <p:nvSpPr>
          <p:cNvPr id="26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79611" y="1944686"/>
            <a:ext cx="9502917" cy="44561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TIÊN LƯỢNG</a:t>
            </a:r>
          </a:p>
        </p:txBody>
      </p:sp>
      <p:sp>
        <p:nvSpPr>
          <p:cNvPr id="26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9599" y="2607012"/>
            <a:ext cx="10972801" cy="344701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Bệnh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tiên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trung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bình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II. LÍ DO NHẬP VIỆN</a:t>
            </a:r>
          </a:p>
        </p:txBody>
      </p:sp>
      <p:sp>
        <p:nvSpPr>
          <p:cNvPr id="1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78426" y="2367164"/>
            <a:ext cx="10972800" cy="44561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SzTx/>
              <a:buNone/>
              <a:defRPr sz="3600"/>
            </a:lvl1pPr>
          </a:lstStyle>
          <a:p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bụng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rốn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II. BỆNH SỬ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5EEE-7AEA-1B93-46EA-66765C729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2950" y="1493838"/>
            <a:ext cx="1097280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 nhập viện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rốn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bữa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quặn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khoảng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– 10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phút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cách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 – 5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phút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cường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3/10,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giảm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Kèm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buồn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nôn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nôn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lần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nôn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nước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ít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dịch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lẫn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dịch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mật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nôn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giảm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Diễn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tiến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bệnh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BV 7A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CT scan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 BV ĐH 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TP HCM.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cuối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cuối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TIỀN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CD28-BC40-AF54-502E-C643C7CED0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58975" y="1236663"/>
            <a:ext cx="9137650" cy="516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16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288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860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1432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576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>
              <a:spcBef>
                <a:spcPts val="400"/>
              </a:spcBef>
              <a:buFontTx/>
              <a:buChar char="➢"/>
              <a:defRPr sz="2000"/>
            </a:pPr>
            <a:r>
              <a:rPr lang="vi-VN" sz="2400" b="1" dirty="0"/>
              <a:t>Bản thân:</a:t>
            </a:r>
          </a:p>
          <a:p>
            <a:pPr hangingPunct="1">
              <a:spcBef>
                <a:spcPts val="400"/>
              </a:spcBef>
              <a:defRPr sz="2000"/>
            </a:pP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mạch</a:t>
            </a:r>
            <a:r>
              <a:rPr lang="en-US" sz="2400" dirty="0" smtClean="0"/>
              <a:t> </a:t>
            </a:r>
            <a:r>
              <a:rPr lang="en-US" sz="2400" dirty="0" err="1" smtClean="0"/>
              <a:t>vành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stent ở BV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Y </a:t>
            </a:r>
            <a:r>
              <a:rPr lang="en-US" sz="2400" dirty="0" err="1" smtClean="0"/>
              <a:t>Dược</a:t>
            </a:r>
            <a:r>
              <a:rPr lang="en-US" sz="2400" dirty="0" smtClean="0"/>
              <a:t> TP HCM</a:t>
            </a:r>
            <a:endParaRPr lang="en-US" sz="2400" dirty="0"/>
          </a:p>
          <a:p>
            <a:pPr hangingPunct="1">
              <a:spcBef>
                <a:spcPts val="400"/>
              </a:spcBef>
              <a:defRPr sz="2000"/>
            </a:pPr>
            <a:r>
              <a:rPr lang="en-US" sz="2400" dirty="0"/>
              <a:t>THA 5 </a:t>
            </a:r>
            <a:r>
              <a:rPr lang="en-US" sz="2400" dirty="0" err="1"/>
              <a:t>năm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điều</a:t>
            </a:r>
            <a:r>
              <a:rPr lang="en-US" sz="2400" dirty="0"/>
              <a:t> trị </a:t>
            </a:r>
            <a:r>
              <a:rPr lang="en-US" sz="2400" dirty="0" err="1"/>
              <a:t>ổn</a:t>
            </a:r>
            <a:r>
              <a:rPr lang="en-US" sz="2400" dirty="0"/>
              <a:t>, HA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bình</a:t>
            </a:r>
            <a:r>
              <a:rPr lang="en-US" sz="2400" dirty="0"/>
              <a:t> </a:t>
            </a:r>
            <a:r>
              <a:rPr lang="en-US" sz="2400" dirty="0" smtClean="0"/>
              <a:t>130mmHg</a:t>
            </a:r>
          </a:p>
          <a:p>
            <a:pPr hangingPunct="1">
              <a:spcBef>
                <a:spcPts val="400"/>
              </a:spcBef>
              <a:defRPr sz="2000"/>
            </a:pPr>
            <a:r>
              <a:rPr lang="en-US" sz="2400" dirty="0" err="1" smtClean="0"/>
              <a:t>Đái</a:t>
            </a:r>
            <a:r>
              <a:rPr lang="en-US" sz="2400" dirty="0" smtClean="0"/>
              <a:t> </a:t>
            </a:r>
            <a:r>
              <a:rPr lang="en-US" sz="2400" dirty="0" err="1" smtClean="0"/>
              <a:t>tháo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10 </a:t>
            </a:r>
            <a:r>
              <a:rPr lang="en-US" sz="2400" dirty="0" err="1" smtClean="0"/>
              <a:t>năm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ổn</a:t>
            </a:r>
            <a:endParaRPr lang="en-US" sz="2400" dirty="0"/>
          </a:p>
          <a:p>
            <a:pPr hangingPunct="1">
              <a:spcBef>
                <a:spcPts val="400"/>
              </a:spcBef>
              <a:defRPr sz="2000"/>
            </a:pPr>
            <a:r>
              <a:rPr lang="vi-VN" sz="2400" dirty="0" smtClean="0"/>
              <a:t>Chưa </a:t>
            </a:r>
            <a:r>
              <a:rPr lang="vi-VN" sz="2400" dirty="0"/>
              <a:t>ghi nhận tiền căn bệnh lý nội, ngoại khoa khác​</a:t>
            </a:r>
          </a:p>
          <a:p>
            <a:pPr hangingPunct="1">
              <a:spcBef>
                <a:spcPts val="400"/>
              </a:spcBef>
              <a:defRPr sz="2000"/>
            </a:pPr>
            <a:r>
              <a:rPr lang="vi-VN" sz="2400" dirty="0"/>
              <a:t>Không rượu bia, không hút thuốc lá​</a:t>
            </a:r>
          </a:p>
          <a:p>
            <a:pPr hangingPunct="1">
              <a:spcBef>
                <a:spcPts val="400"/>
              </a:spcBef>
              <a:defRPr sz="2000"/>
            </a:pPr>
            <a:r>
              <a:rPr lang="vi-VN" sz="2400" dirty="0"/>
              <a:t>Không ghi nhân tiền căn dị ứng thuốc, thức ăn</a:t>
            </a:r>
          </a:p>
          <a:p>
            <a:pPr hangingPunct="1">
              <a:spcBef>
                <a:spcPts val="400"/>
              </a:spcBef>
              <a:buFontTx/>
              <a:buChar char="➢"/>
              <a:defRPr sz="2000"/>
            </a:pPr>
            <a:r>
              <a:rPr lang="vi-VN" sz="2400" b="1" dirty="0"/>
              <a:t>Gia đình: </a:t>
            </a:r>
          </a:p>
          <a:p>
            <a:pPr hangingPunct="1">
              <a:spcBef>
                <a:spcPts val="400"/>
              </a:spcBef>
              <a:buFont typeface="Arial"/>
              <a:buChar char="•"/>
              <a:defRPr sz="2000"/>
            </a:pPr>
            <a:r>
              <a:rPr lang="vi-VN" sz="2400" dirty="0"/>
              <a:t> Chưa ghi nhận tiền căn bệnh lý</a:t>
            </a:r>
            <a:r>
              <a:rPr lang="en-US" sz="2400" dirty="0"/>
              <a:t>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đại</a:t>
            </a:r>
            <a:r>
              <a:rPr lang="en-US" sz="2400" dirty="0"/>
              <a:t> </a:t>
            </a:r>
            <a:r>
              <a:rPr lang="en-US" sz="2400" dirty="0" err="1"/>
              <a:t>trực</a:t>
            </a:r>
            <a:r>
              <a:rPr lang="en-US" sz="2400" dirty="0"/>
              <a:t> </a:t>
            </a:r>
            <a:r>
              <a:rPr lang="en-US" sz="2400" dirty="0" err="1"/>
              <a:t>tràng</a:t>
            </a:r>
            <a:r>
              <a:rPr lang="en-US" sz="2400" dirty="0"/>
              <a:t>, polyp </a:t>
            </a:r>
            <a:r>
              <a:rPr lang="en-US" sz="2400" dirty="0" err="1"/>
              <a:t>đại</a:t>
            </a:r>
            <a:r>
              <a:rPr lang="en-US" sz="2400" dirty="0"/>
              <a:t> </a:t>
            </a:r>
            <a:r>
              <a:rPr lang="en-US" sz="2400" dirty="0" err="1"/>
              <a:t>trực</a:t>
            </a:r>
            <a:r>
              <a:rPr lang="en-US" sz="2400" dirty="0"/>
              <a:t> </a:t>
            </a:r>
            <a:r>
              <a:rPr lang="en-US" sz="2400" dirty="0" err="1"/>
              <a:t>tràng</a:t>
            </a:r>
            <a:endParaRPr lang="vi-V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KHÁM LÂM </a:t>
            </a:r>
            <a:r>
              <a:rPr dirty="0"/>
              <a:t>SÀNG </a:t>
            </a:r>
            <a:r>
              <a:rPr dirty="0" smtClean="0"/>
              <a:t>(</a:t>
            </a:r>
            <a:r>
              <a:rPr lang="en-US" dirty="0" smtClean="0"/>
              <a:t>12</a:t>
            </a:r>
            <a:r>
              <a:rPr dirty="0" smtClean="0"/>
              <a:t>H</a:t>
            </a:r>
            <a:r>
              <a:rPr lang="en-US" dirty="0" smtClean="0"/>
              <a:t>00</a:t>
            </a:r>
            <a:r>
              <a:rPr dirty="0" smtClean="0"/>
              <a:t> </a:t>
            </a:r>
            <a:r>
              <a:rPr lang="en-US" dirty="0" smtClean="0"/>
              <a:t>05</a:t>
            </a:r>
            <a:r>
              <a:rPr dirty="0" smtClean="0"/>
              <a:t>/</a:t>
            </a:r>
            <a:r>
              <a:rPr lang="vi-VN" dirty="0" smtClean="0"/>
              <a:t>0</a:t>
            </a:r>
            <a:r>
              <a:rPr lang="en-US" dirty="0"/>
              <a:t>3</a:t>
            </a:r>
            <a:r>
              <a:rPr dirty="0" smtClean="0"/>
              <a:t>/2</a:t>
            </a:r>
            <a:r>
              <a:rPr lang="vi-VN" dirty="0"/>
              <a:t>3</a:t>
            </a:r>
            <a:r>
              <a:rPr dirty="0"/>
              <a:t>)</a:t>
            </a:r>
          </a:p>
        </p:txBody>
      </p:sp>
      <p:sp>
        <p:nvSpPr>
          <p:cNvPr id="20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561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1/ </a:t>
            </a:r>
            <a:r>
              <a:rPr dirty="0" err="1"/>
              <a:t>Tổng</a:t>
            </a:r>
            <a:r>
              <a:rPr dirty="0"/>
              <a:t> </a:t>
            </a:r>
            <a:r>
              <a:rPr dirty="0" err="1"/>
              <a:t>quát</a:t>
            </a:r>
            <a:r>
              <a:rPr dirty="0"/>
              <a:t>: </a:t>
            </a:r>
          </a:p>
          <a:p>
            <a:r>
              <a:rPr dirty="0" err="1"/>
              <a:t>Bệnh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tỉnh</a:t>
            </a:r>
            <a:r>
              <a:rPr dirty="0"/>
              <a:t>, </a:t>
            </a:r>
            <a:r>
              <a:rPr dirty="0" err="1"/>
              <a:t>tiếp</a:t>
            </a:r>
            <a:r>
              <a:rPr dirty="0"/>
              <a:t> </a:t>
            </a:r>
            <a:r>
              <a:rPr dirty="0" err="1"/>
              <a:t>xúc</a:t>
            </a:r>
            <a:r>
              <a:rPr dirty="0"/>
              <a:t> </a:t>
            </a:r>
            <a:r>
              <a:rPr dirty="0" err="1"/>
              <a:t>tốt</a:t>
            </a:r>
            <a:endParaRPr dirty="0"/>
          </a:p>
          <a:p>
            <a:r>
              <a:rPr dirty="0"/>
              <a:t>Da </a:t>
            </a:r>
            <a:r>
              <a:rPr dirty="0" err="1"/>
              <a:t>niêm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 </a:t>
            </a:r>
          </a:p>
          <a:p>
            <a:r>
              <a:rPr dirty="0" err="1"/>
              <a:t>Củng</a:t>
            </a:r>
            <a:r>
              <a:rPr dirty="0"/>
              <a:t> </a:t>
            </a:r>
            <a:r>
              <a:rPr dirty="0" err="1"/>
              <a:t>mạc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 </a:t>
            </a:r>
          </a:p>
          <a:p>
            <a:r>
              <a:rPr dirty="0" err="1"/>
              <a:t>Hạch</a:t>
            </a:r>
            <a:r>
              <a:rPr dirty="0"/>
              <a:t> </a:t>
            </a:r>
            <a:r>
              <a:rPr dirty="0" err="1"/>
              <a:t>ngoại</a:t>
            </a:r>
            <a:r>
              <a:rPr dirty="0"/>
              <a:t> </a:t>
            </a:r>
            <a:r>
              <a:rPr dirty="0" err="1"/>
              <a:t>biên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sờ</a:t>
            </a:r>
            <a:r>
              <a:rPr dirty="0"/>
              <a:t> </a:t>
            </a:r>
            <a:r>
              <a:rPr dirty="0" err="1"/>
              <a:t>chạm</a:t>
            </a:r>
            <a:endParaRPr dirty="0"/>
          </a:p>
          <a:p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hiệu</a:t>
            </a:r>
            <a:r>
              <a:rPr dirty="0"/>
              <a:t>: </a:t>
            </a:r>
            <a:r>
              <a:rPr dirty="0"/>
              <a:t>M </a:t>
            </a:r>
            <a:r>
              <a:rPr lang="en-US" dirty="0"/>
              <a:t>82</a:t>
            </a:r>
            <a:r>
              <a:rPr lang="vi-VN" dirty="0"/>
              <a:t> </a:t>
            </a:r>
            <a:r>
              <a:rPr dirty="0" err="1"/>
              <a:t>lần</a:t>
            </a:r>
            <a:r>
              <a:rPr dirty="0"/>
              <a:t>/</a:t>
            </a:r>
            <a:r>
              <a:rPr dirty="0" err="1"/>
              <a:t>phút</a:t>
            </a:r>
            <a:r>
              <a:rPr dirty="0"/>
              <a:t>; </a:t>
            </a:r>
            <a:r>
              <a:rPr dirty="0"/>
              <a:t>HA 1</a:t>
            </a:r>
            <a:r>
              <a:rPr lang="en-US" dirty="0"/>
              <a:t>10/60</a:t>
            </a:r>
            <a:r>
              <a:rPr dirty="0"/>
              <a:t> </a:t>
            </a:r>
            <a:r>
              <a:rPr dirty="0"/>
              <a:t>mmHg; NĐ </a:t>
            </a:r>
            <a:r>
              <a:rPr lang="vi-VN" dirty="0"/>
              <a:t>37</a:t>
            </a:r>
            <a:r>
              <a:rPr lang="vi-VN" baseline="30000" dirty="0"/>
              <a:t>0</a:t>
            </a:r>
            <a:r>
              <a:rPr lang="vi-VN" dirty="0"/>
              <a:t>C</a:t>
            </a:r>
            <a:r>
              <a:rPr dirty="0"/>
              <a:t>; </a:t>
            </a:r>
            <a:r>
              <a:rPr dirty="0"/>
              <a:t>NT </a:t>
            </a:r>
            <a:r>
              <a:rPr lang="en-US" dirty="0"/>
              <a:t>20</a:t>
            </a:r>
            <a:r>
              <a:rPr dirty="0"/>
              <a:t> </a:t>
            </a:r>
            <a:r>
              <a:rPr dirty="0" err="1"/>
              <a:t>lần</a:t>
            </a:r>
            <a:r>
              <a:rPr dirty="0"/>
              <a:t>/</a:t>
            </a:r>
            <a:r>
              <a:rPr dirty="0" err="1"/>
              <a:t>phút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67052" y="1555813"/>
            <a:ext cx="10972801" cy="4456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SzTx/>
              <a:buNone/>
            </a:pPr>
            <a:r>
              <a:rPr dirty="0"/>
              <a:t>2/ </a:t>
            </a:r>
            <a:r>
              <a:rPr dirty="0" err="1"/>
              <a:t>Cơ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</a:p>
          <a:p>
            <a:pPr marL="0" indent="0">
              <a:buSzTx/>
              <a:buNone/>
            </a:pPr>
            <a:r>
              <a:rPr dirty="0"/>
              <a:t>❖</a:t>
            </a:r>
            <a:r>
              <a:rPr dirty="0" err="1"/>
              <a:t>Bụng</a:t>
            </a:r>
            <a:r>
              <a:rPr dirty="0"/>
              <a:t>: </a:t>
            </a:r>
          </a:p>
          <a:p>
            <a:r>
              <a:rPr lang="en-US" dirty="0" err="1"/>
              <a:t>Chướng</a:t>
            </a:r>
            <a:r>
              <a:rPr lang="en-US" dirty="0"/>
              <a:t> </a:t>
            </a:r>
            <a:r>
              <a:rPr lang="en-US" dirty="0" err="1"/>
              <a:t>nhe</a:t>
            </a:r>
            <a:r>
              <a:rPr lang="en-US" dirty="0"/>
              <a:t>̣, </a:t>
            </a:r>
            <a:r>
              <a:rPr lang="en-US" dirty="0" err="1"/>
              <a:t>đều</a:t>
            </a:r>
            <a:r>
              <a:rPr lang="en-US" dirty="0"/>
              <a:t>, </a:t>
            </a:r>
            <a:r>
              <a:rPr lang="en-US" dirty="0" err="1"/>
              <a:t>c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đối</a:t>
            </a:r>
            <a:r>
              <a:rPr dirty="0"/>
              <a:t>, di </a:t>
            </a:r>
            <a:r>
              <a:rPr dirty="0" err="1"/>
              <a:t>động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nhịp</a:t>
            </a:r>
            <a:r>
              <a:rPr dirty="0"/>
              <a:t> </a:t>
            </a:r>
            <a:r>
              <a:rPr dirty="0" err="1"/>
              <a:t>thở</a:t>
            </a:r>
            <a:r>
              <a:rPr dirty="0"/>
              <a:t>, </a:t>
            </a:r>
            <a:r>
              <a:rPr dirty="0" err="1" smtClean="0"/>
              <a:t>không</a:t>
            </a:r>
            <a:r>
              <a:rPr dirty="0" smtClean="0"/>
              <a:t> </a:t>
            </a:r>
            <a:r>
              <a:rPr dirty="0" err="1"/>
              <a:t>tuần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bàng</a:t>
            </a:r>
            <a:r>
              <a:rPr dirty="0"/>
              <a:t> </a:t>
            </a:r>
            <a:r>
              <a:rPr dirty="0" err="1"/>
              <a:t>hệ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u,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thấy</a:t>
            </a:r>
            <a:r>
              <a:rPr lang="en-US" dirty="0"/>
              <a:t> </a:t>
            </a:r>
            <a:r>
              <a:rPr lang="en-US" dirty="0" err="1"/>
              <a:t>quai</a:t>
            </a:r>
            <a:r>
              <a:rPr lang="en-US" dirty="0"/>
              <a:t> </a:t>
            </a:r>
            <a:r>
              <a:rPr lang="en-US" dirty="0" err="1"/>
              <a:t>ruột</a:t>
            </a:r>
            <a:r>
              <a:rPr lang="en-US" dirty="0"/>
              <a:t> </a:t>
            </a:r>
            <a:r>
              <a:rPr lang="en-US" dirty="0" err="1"/>
              <a:t>nổi</a:t>
            </a:r>
            <a:endParaRPr dirty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endParaRPr dirty="0"/>
          </a:p>
          <a:p>
            <a:r>
              <a:rPr dirty="0" err="1"/>
              <a:t>Gõ</a:t>
            </a:r>
            <a:r>
              <a:rPr dirty="0"/>
              <a:t> </a:t>
            </a:r>
            <a:r>
              <a:rPr lang="en-US" dirty="0" err="1"/>
              <a:t>vang</a:t>
            </a:r>
            <a:endParaRPr dirty="0"/>
          </a:p>
          <a:p>
            <a:r>
              <a:rPr lang="en-US" dirty="0" err="1"/>
              <a:t>Ấn</a:t>
            </a:r>
            <a:r>
              <a:rPr lang="en-US" dirty="0"/>
              <a:t> </a:t>
            </a:r>
            <a:r>
              <a:rPr lang="en-US" dirty="0" err="1"/>
              <a:t>căng</a:t>
            </a:r>
            <a:r>
              <a:rPr lang="en-US" dirty="0"/>
              <a:t> </a:t>
            </a:r>
            <a:r>
              <a:rPr lang="en-US" dirty="0" err="1"/>
              <a:t>tức</a:t>
            </a:r>
            <a:r>
              <a:rPr lang="en-US" dirty="0"/>
              <a:t> </a:t>
            </a:r>
            <a:r>
              <a:rPr lang="en-US" dirty="0" err="1"/>
              <a:t>vùng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 smtClean="0"/>
              <a:t>rốn</a:t>
            </a:r>
            <a:endParaRPr lang="en-US" dirty="0" smtClean="0"/>
          </a:p>
          <a:p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/>
              <a:t>hậu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trực</a:t>
            </a:r>
            <a:r>
              <a:rPr lang="en-US" dirty="0"/>
              <a:t> </a:t>
            </a:r>
            <a:r>
              <a:rPr lang="en-US" dirty="0" err="1"/>
              <a:t>tràng</a:t>
            </a:r>
            <a:r>
              <a:rPr lang="en-US" dirty="0"/>
              <a:t>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khám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❖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cơ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  <a:r>
              <a:rPr dirty="0" err="1"/>
              <a:t>khác</a:t>
            </a:r>
            <a:r>
              <a:rPr dirty="0"/>
              <a:t>: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bất</a:t>
            </a:r>
            <a:r>
              <a:rPr dirty="0"/>
              <a:t> </a:t>
            </a:r>
            <a:r>
              <a:rPr dirty="0" err="1"/>
              <a:t>thường</a:t>
            </a:r>
            <a:endParaRPr dirty="0"/>
          </a:p>
        </p:txBody>
      </p:sp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KHÁM LÂM SÀNG (</a:t>
            </a:r>
            <a:r>
              <a:rPr lang="vi-VN"/>
              <a:t>19H </a:t>
            </a:r>
            <a:r>
              <a:rPr lang="en-US"/>
              <a:t>16</a:t>
            </a:r>
            <a:r>
              <a:rPr lang="vi-VN"/>
              <a:t>/0</a:t>
            </a:r>
            <a:r>
              <a:rPr lang="en-US"/>
              <a:t>2</a:t>
            </a:r>
            <a:r>
              <a:rPr lang="vi-VN"/>
              <a:t>/23</a:t>
            </a:r>
            <a:r>
              <a:rPr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TÓM TẮT BỆNH ÁN</a:t>
            </a:r>
          </a:p>
        </p:txBody>
      </p:sp>
      <p:sp>
        <p:nvSpPr>
          <p:cNvPr id="2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799616" y="1458160"/>
            <a:ext cx="9554923" cy="47206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defRPr sz="2000"/>
            </a:pPr>
            <a:r>
              <a:rPr sz="2400" dirty="0" err="1"/>
              <a:t>Bệnh</a:t>
            </a:r>
            <a:r>
              <a:rPr sz="2400" dirty="0"/>
              <a:t> </a:t>
            </a:r>
            <a:r>
              <a:rPr sz="2400" dirty="0" err="1"/>
              <a:t>nhân</a:t>
            </a:r>
            <a:r>
              <a:rPr sz="2400" dirty="0"/>
              <a:t> </a:t>
            </a:r>
            <a:r>
              <a:rPr sz="2400" dirty="0" err="1"/>
              <a:t>n</a:t>
            </a:r>
            <a:r>
              <a:rPr lang="en-US" sz="2400" dirty="0" err="1"/>
              <a:t>am</a:t>
            </a:r>
            <a:r>
              <a:rPr sz="2400" dirty="0"/>
              <a:t>, </a:t>
            </a:r>
            <a:r>
              <a:rPr lang="en-US" sz="2400" dirty="0" smtClean="0"/>
              <a:t>82</a:t>
            </a:r>
            <a:r>
              <a:rPr sz="2400" dirty="0" smtClean="0"/>
              <a:t> </a:t>
            </a:r>
            <a:r>
              <a:rPr sz="2400" dirty="0" err="1"/>
              <a:t>tuổi</a:t>
            </a:r>
            <a:r>
              <a:rPr sz="2400" dirty="0"/>
              <a:t>, </a:t>
            </a:r>
            <a:r>
              <a:rPr sz="2400" dirty="0" err="1"/>
              <a:t>nhập</a:t>
            </a:r>
            <a:r>
              <a:rPr sz="2400" dirty="0"/>
              <a:t> </a:t>
            </a:r>
            <a:r>
              <a:rPr sz="2400" dirty="0" err="1"/>
              <a:t>viện</a:t>
            </a:r>
            <a:r>
              <a:rPr sz="2400" dirty="0"/>
              <a:t> </a:t>
            </a:r>
            <a:r>
              <a:rPr sz="2400" dirty="0" err="1"/>
              <a:t>vì</a:t>
            </a:r>
            <a:r>
              <a:rPr sz="2400" dirty="0"/>
              <a:t> </a:t>
            </a:r>
            <a:r>
              <a:rPr sz="2400" dirty="0" err="1"/>
              <a:t>đau</a:t>
            </a:r>
            <a:r>
              <a:rPr sz="2400" dirty="0"/>
              <a:t> </a:t>
            </a:r>
            <a:r>
              <a:rPr lang="en-US" sz="2400" dirty="0" err="1" smtClean="0"/>
              <a:t>bụng</a:t>
            </a:r>
            <a:r>
              <a:rPr lang="en-US" sz="2400" dirty="0" smtClean="0"/>
              <a:t> </a:t>
            </a:r>
            <a:r>
              <a:rPr lang="en-US" sz="2400" dirty="0" err="1" smtClean="0"/>
              <a:t>quanh</a:t>
            </a:r>
            <a:r>
              <a:rPr lang="en-US" sz="2400" dirty="0" smtClean="0"/>
              <a:t> </a:t>
            </a:r>
            <a:r>
              <a:rPr lang="en-US" sz="2400" dirty="0" err="1" smtClean="0"/>
              <a:t>rốn</a:t>
            </a:r>
            <a:r>
              <a:rPr sz="2400" dirty="0" smtClean="0"/>
              <a:t>, </a:t>
            </a:r>
            <a:r>
              <a:rPr sz="2400" dirty="0" err="1"/>
              <a:t>bệnh</a:t>
            </a:r>
            <a:r>
              <a:rPr sz="2400" dirty="0"/>
              <a:t> </a:t>
            </a:r>
            <a:r>
              <a:rPr lang="en-US" sz="2400" dirty="0" smtClean="0"/>
              <a:t>5 </a:t>
            </a:r>
            <a:r>
              <a:rPr lang="en-US" sz="2400" dirty="0" err="1" smtClean="0"/>
              <a:t>ngày</a:t>
            </a:r>
            <a:r>
              <a:rPr sz="2400" dirty="0" smtClean="0"/>
              <a:t>: </a:t>
            </a:r>
            <a:endParaRPr sz="2400" dirty="0"/>
          </a:p>
          <a:p>
            <a:pPr>
              <a:spcBef>
                <a:spcPts val="400"/>
              </a:spcBef>
              <a:defRPr sz="2000"/>
            </a:pPr>
            <a:r>
              <a:rPr sz="2400" dirty="0"/>
              <a:t>TCCN: 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sz="2400" dirty="0" err="1"/>
              <a:t>Đau</a:t>
            </a:r>
            <a:r>
              <a:rPr sz="2400" dirty="0"/>
              <a:t> </a:t>
            </a:r>
            <a:r>
              <a:rPr lang="en-US" sz="2400" dirty="0" err="1"/>
              <a:t>quặn</a:t>
            </a:r>
            <a:r>
              <a:rPr lang="en-US" sz="2400" dirty="0"/>
              <a:t> </a:t>
            </a:r>
            <a:r>
              <a:rPr lang="en-US" sz="2400" dirty="0" err="1" smtClean="0"/>
              <a:t>quanh</a:t>
            </a:r>
            <a:r>
              <a:rPr lang="en-US" sz="2400" dirty="0" smtClean="0"/>
              <a:t> </a:t>
            </a:r>
            <a:r>
              <a:rPr lang="en-US" sz="2400" dirty="0" err="1" smtClean="0"/>
              <a:t>rốn</a:t>
            </a:r>
            <a:endParaRPr sz="2400" dirty="0"/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sz="2400" dirty="0" err="1"/>
              <a:t>Nôn</a:t>
            </a:r>
            <a:r>
              <a:rPr lang="en-US" sz="2400" dirty="0"/>
              <a:t> 2 </a:t>
            </a:r>
            <a:r>
              <a:rPr lang="en-US" sz="2400" dirty="0" err="1"/>
              <a:t>lần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nước</a:t>
            </a:r>
            <a:r>
              <a:rPr lang="en-US" sz="2400" dirty="0"/>
              <a:t> </a:t>
            </a:r>
            <a:r>
              <a:rPr lang="en-US" sz="2400" dirty="0" err="1"/>
              <a:t>lẫn</a:t>
            </a:r>
            <a:r>
              <a:rPr lang="en-US" sz="2400" dirty="0"/>
              <a:t> </a:t>
            </a:r>
            <a:r>
              <a:rPr lang="en-US" sz="2400" dirty="0" err="1"/>
              <a:t>ít</a:t>
            </a:r>
            <a:r>
              <a:rPr lang="en-US" sz="2400" dirty="0"/>
              <a:t> </a:t>
            </a:r>
            <a:r>
              <a:rPr lang="en-US" sz="2400" dirty="0" err="1"/>
              <a:t>dịch</a:t>
            </a:r>
            <a:r>
              <a:rPr lang="en-US" sz="2400" dirty="0"/>
              <a:t> </a:t>
            </a:r>
            <a:r>
              <a:rPr lang="en-US" sz="2400" dirty="0" err="1"/>
              <a:t>thức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endParaRPr sz="2400" dirty="0"/>
          </a:p>
          <a:p>
            <a:pPr marL="800100" lvl="1" indent="-342900">
              <a:spcBef>
                <a:spcPts val="400"/>
              </a:spcBef>
              <a:defRPr sz="2000"/>
            </a:pPr>
            <a:r>
              <a:rPr lang="en-US" sz="2400" dirty="0" err="1" smtClean="0"/>
              <a:t>Bí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tiện</a:t>
            </a:r>
            <a:endParaRPr lang="en-US" sz="2400" dirty="0"/>
          </a:p>
          <a:p>
            <a:pPr marL="800100" lvl="1" indent="-342900">
              <a:spcBef>
                <a:spcPts val="400"/>
              </a:spcBef>
              <a:defRPr sz="2000"/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sốt</a:t>
            </a:r>
            <a:endParaRPr sz="2400" dirty="0"/>
          </a:p>
          <a:p>
            <a:pPr>
              <a:spcBef>
                <a:spcPts val="400"/>
              </a:spcBef>
              <a:defRPr sz="2000"/>
            </a:pPr>
            <a:r>
              <a:rPr sz="2400" dirty="0"/>
              <a:t>TCTT: 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sz="2400" dirty="0" err="1"/>
              <a:t>Bụng</a:t>
            </a:r>
            <a:r>
              <a:rPr lang="en-US" sz="2400" dirty="0"/>
              <a:t> </a:t>
            </a:r>
            <a:r>
              <a:rPr lang="en-US" sz="2400" dirty="0" err="1"/>
              <a:t>chướng</a:t>
            </a:r>
            <a:r>
              <a:rPr lang="en-US" sz="2400" dirty="0"/>
              <a:t> </a:t>
            </a:r>
            <a:r>
              <a:rPr lang="en-US" sz="2400" dirty="0" err="1" smtClean="0"/>
              <a:t>đều</a:t>
            </a:r>
            <a:endParaRPr lang="en-US" sz="2400" dirty="0" smtClean="0"/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nghe</a:t>
            </a:r>
            <a:r>
              <a:rPr lang="en-US" sz="2400" dirty="0" smtClean="0"/>
              <a:t> </a:t>
            </a:r>
            <a:r>
              <a:rPr lang="en-US" sz="2400" dirty="0" err="1" smtClean="0"/>
              <a:t>nhu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ruột</a:t>
            </a:r>
            <a:endParaRPr lang="en-US" sz="2400" dirty="0" smtClean="0"/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sz="2400" dirty="0" smtClean="0"/>
              <a:t>Gõ </a:t>
            </a:r>
            <a:r>
              <a:rPr lang="en-US" sz="2400" dirty="0" err="1"/>
              <a:t>vang</a:t>
            </a:r>
            <a:r>
              <a:rPr lang="en-US" sz="2400" dirty="0"/>
              <a:t> </a:t>
            </a:r>
            <a:r>
              <a:rPr lang="en-US" sz="2400" dirty="0" err="1"/>
              <a:t>khắp</a:t>
            </a:r>
            <a:r>
              <a:rPr lang="en-US" sz="2400" dirty="0"/>
              <a:t> </a:t>
            </a:r>
            <a:r>
              <a:rPr lang="en-US" sz="2400" dirty="0" err="1"/>
              <a:t>bụng</a:t>
            </a:r>
            <a:endParaRPr lang="en-US" sz="2400" dirty="0"/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sz="2400" dirty="0" err="1"/>
              <a:t>Ấn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vùng</a:t>
            </a:r>
            <a:r>
              <a:rPr lang="en-US" sz="2400" dirty="0"/>
              <a:t> </a:t>
            </a:r>
            <a:r>
              <a:rPr lang="en-US" sz="2400" dirty="0" err="1"/>
              <a:t>quanh</a:t>
            </a:r>
            <a:r>
              <a:rPr lang="en-US" sz="2400" dirty="0"/>
              <a:t> </a:t>
            </a:r>
            <a:r>
              <a:rPr lang="en-US" sz="2400" dirty="0" err="1" smtClean="0"/>
              <a:t>rốn</a:t>
            </a:r>
            <a:r>
              <a:rPr lang="en-US" sz="2400" dirty="0" smtClean="0"/>
              <a:t> (+)</a:t>
            </a:r>
            <a:endParaRPr sz="2400" dirty="0"/>
          </a:p>
          <a:p>
            <a:pPr>
              <a:spcBef>
                <a:spcPts val="400"/>
              </a:spcBef>
              <a:defRPr sz="2000"/>
            </a:pPr>
            <a:r>
              <a:rPr sz="2400" dirty="0" err="1"/>
              <a:t>Tiền</a:t>
            </a:r>
            <a:r>
              <a:rPr sz="2400" dirty="0"/>
              <a:t> </a:t>
            </a:r>
            <a:r>
              <a:rPr sz="2400" dirty="0" err="1"/>
              <a:t>căn</a:t>
            </a:r>
            <a:r>
              <a:rPr sz="2400" dirty="0"/>
              <a:t>: </a:t>
            </a: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mạnh</a:t>
            </a:r>
            <a:r>
              <a:rPr lang="en-US" sz="2400" dirty="0" smtClean="0"/>
              <a:t> </a:t>
            </a:r>
            <a:r>
              <a:rPr lang="en-US" sz="2400" dirty="0" err="1" smtClean="0"/>
              <a:t>vành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stent,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, </a:t>
            </a:r>
            <a:r>
              <a:rPr lang="en-US" sz="2400" dirty="0" err="1" smtClean="0"/>
              <a:t>Đái</a:t>
            </a:r>
            <a:r>
              <a:rPr lang="en-US" sz="2400" dirty="0" smtClean="0"/>
              <a:t> </a:t>
            </a:r>
            <a:r>
              <a:rPr lang="en-US" sz="2400" dirty="0" err="1" smtClean="0"/>
              <a:t>tháo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ĐẶT VẤN ĐỀ</a:t>
            </a:r>
          </a:p>
        </p:txBody>
      </p:sp>
      <p:sp>
        <p:nvSpPr>
          <p:cNvPr id="2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33381" y="1680100"/>
            <a:ext cx="9706255" cy="4456114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Hội</a:t>
            </a:r>
            <a:r>
              <a:rPr lang="en-US" dirty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</a:t>
            </a:r>
            <a:r>
              <a:rPr lang="en-US" dirty="0" err="1"/>
              <a:t>tắc</a:t>
            </a:r>
            <a:r>
              <a:rPr lang="en-US" dirty="0"/>
              <a:t> </a:t>
            </a:r>
            <a:r>
              <a:rPr lang="en-US" dirty="0" err="1" smtClean="0"/>
              <a:t>ruột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CT scan: U </a:t>
            </a:r>
            <a:r>
              <a:rPr lang="en-US" dirty="0" err="1" smtClean="0"/>
              <a:t>manh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endParaRPr dirty="0"/>
          </a:p>
          <a:p>
            <a:pPr marL="514350" indent="-514350">
              <a:buAutoNum type="arabicPeriod"/>
            </a:pPr>
            <a:r>
              <a:rPr dirty="0" err="1"/>
              <a:t>Tiền</a:t>
            </a:r>
            <a:r>
              <a:rPr dirty="0"/>
              <a:t> </a:t>
            </a:r>
            <a:r>
              <a:rPr dirty="0" err="1" smtClean="0"/>
              <a:t>că</a:t>
            </a:r>
            <a:r>
              <a:rPr lang="en-US" dirty="0" err="1" smtClean="0"/>
              <a:t>n</a:t>
            </a:r>
            <a:r>
              <a:rPr lang="en-US" dirty="0" smtClean="0"/>
              <a:t>: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vành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stent,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, </a:t>
            </a:r>
            <a:r>
              <a:rPr lang="en-US" dirty="0" err="1" smtClean="0"/>
              <a:t>Đái</a:t>
            </a:r>
            <a:r>
              <a:rPr lang="en-US" dirty="0" smtClean="0"/>
              <a:t> </a:t>
            </a:r>
            <a:r>
              <a:rPr lang="en-US" dirty="0" err="1" smtClean="0"/>
              <a:t>tháo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werpointTemplate1">
  <a:themeElements>
    <a:clrScheme name="PowerpointTemplate1">
      <a:dk1>
        <a:srgbClr val="999999"/>
      </a:dk1>
      <a:lt1>
        <a:srgbClr val="006699"/>
      </a:lt1>
      <a:dk2>
        <a:srgbClr val="A7A7A7"/>
      </a:dk2>
      <a:lt2>
        <a:srgbClr val="535353"/>
      </a:lt2>
      <a:accent1>
        <a:srgbClr val="EDFAD2"/>
      </a:accent1>
      <a:accent2>
        <a:srgbClr val="EBF7FF"/>
      </a:accent2>
      <a:accent3>
        <a:srgbClr val="8F8F8F"/>
      </a:accent3>
      <a:accent4>
        <a:srgbClr val="005682"/>
      </a:accent4>
      <a:accent5>
        <a:srgbClr val="F4FCE5"/>
      </a:accent5>
      <a:accent6>
        <a:srgbClr val="D5E0E7"/>
      </a:accent6>
      <a:hlink>
        <a:srgbClr val="0000FF"/>
      </a:hlink>
      <a:folHlink>
        <a:srgbClr val="FF00FF"/>
      </a:folHlink>
    </a:clrScheme>
    <a:fontScheme name="PowerpointTemplate1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Powerpoint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owerpointTemplate1">
  <a:themeElements>
    <a:clrScheme name="PowerpointTemplate1">
      <a:dk1>
        <a:srgbClr val="999999"/>
      </a:dk1>
      <a:lt1>
        <a:srgbClr val="006699"/>
      </a:lt1>
      <a:dk2>
        <a:srgbClr val="A7A7A7"/>
      </a:dk2>
      <a:lt2>
        <a:srgbClr val="535353"/>
      </a:lt2>
      <a:accent1>
        <a:srgbClr val="EDFAD2"/>
      </a:accent1>
      <a:accent2>
        <a:srgbClr val="EBF7FF"/>
      </a:accent2>
      <a:accent3>
        <a:srgbClr val="8F8F8F"/>
      </a:accent3>
      <a:accent4>
        <a:srgbClr val="005682"/>
      </a:accent4>
      <a:accent5>
        <a:srgbClr val="F4FCE5"/>
      </a:accent5>
      <a:accent6>
        <a:srgbClr val="D5E0E7"/>
      </a:accent6>
      <a:hlink>
        <a:srgbClr val="0000FF"/>
      </a:hlink>
      <a:folHlink>
        <a:srgbClr val="FF00FF"/>
      </a:folHlink>
    </a:clrScheme>
    <a:fontScheme name="PowerpointTemplate1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Powerpoint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969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Verdana</vt:lpstr>
      <vt:lpstr>Wingdings</vt:lpstr>
      <vt:lpstr>PowerpointTemplate1</vt:lpstr>
      <vt:lpstr>GIAO BAN TUA TRỰC</vt:lpstr>
      <vt:lpstr>BỆNH ÁN GIAO BAN</vt:lpstr>
      <vt:lpstr>II. LÍ DO NHẬP VIỆN</vt:lpstr>
      <vt:lpstr>II. BỆNH SỬ</vt:lpstr>
      <vt:lpstr>TIỀN CĂN</vt:lpstr>
      <vt:lpstr>KHÁM LÂM SÀNG (12H00 05/03/23)</vt:lpstr>
      <vt:lpstr>KHÁM LÂM SÀNG (19H 16/02/23)</vt:lpstr>
      <vt:lpstr>TÓM TẮT BỆNH ÁN</vt:lpstr>
      <vt:lpstr>ĐẶT VẤN ĐỀ</vt:lpstr>
      <vt:lpstr>CHẨN ĐOÁN</vt:lpstr>
      <vt:lpstr>BIỆN LUẬN</vt:lpstr>
      <vt:lpstr>BIỆN LUẬN</vt:lpstr>
      <vt:lpstr>ĐỀ NGHỊ CLS</vt:lpstr>
      <vt:lpstr>KẾT QUẢ CLS</vt:lpstr>
      <vt:lpstr>KẾT QUẢ CLS</vt:lpstr>
      <vt:lpstr>KẾT QUẢ CLS</vt:lpstr>
      <vt:lpstr>KẾT QUẢ CLS</vt:lpstr>
      <vt:lpstr>KẾT QUẢ CLS</vt:lpstr>
      <vt:lpstr>CHẨN ĐOÁN XÁC ĐỊNH</vt:lpstr>
      <vt:lpstr>ĐIỀU TRỊ</vt:lpstr>
      <vt:lpstr>TIÊN LƯỢNG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GIAO BAN TUA TRỰC</dc:title>
  <cp:lastModifiedBy>NGOAI 3</cp:lastModifiedBy>
  <cp:revision>27</cp:revision>
  <dcterms:modified xsi:type="dcterms:W3CDTF">2023-03-05T14:05:28Z</dcterms:modified>
</cp:coreProperties>
</file>