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sldIdLst>
    <p:sldId id="581" r:id="rId2"/>
    <p:sldId id="582" r:id="rId3"/>
    <p:sldId id="635" r:id="rId4"/>
    <p:sldId id="583" r:id="rId5"/>
    <p:sldId id="584" r:id="rId6"/>
    <p:sldId id="585" r:id="rId7"/>
    <p:sldId id="597" r:id="rId8"/>
    <p:sldId id="598" r:id="rId9"/>
    <p:sldId id="616" r:id="rId10"/>
    <p:sldId id="587" r:id="rId11"/>
    <p:sldId id="589" r:id="rId12"/>
    <p:sldId id="590" r:id="rId13"/>
    <p:sldId id="624" r:id="rId14"/>
    <p:sldId id="636" r:id="rId15"/>
    <p:sldId id="621" r:id="rId16"/>
    <p:sldId id="622" r:id="rId17"/>
    <p:sldId id="605" r:id="rId18"/>
    <p:sldId id="634" r:id="rId19"/>
    <p:sldId id="593" r:id="rId20"/>
    <p:sldId id="573" r:id="rId21"/>
  </p:sldIdLst>
  <p:sldSz cx="9144000" cy="6858000" type="screen4x3"/>
  <p:notesSz cx="6858000" cy="9144000"/>
  <p:custDataLst>
    <p:tags r:id="rId23"/>
  </p:custDataLst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onganh947@gmail.com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8F"/>
    <a:srgbClr val="007DDA"/>
    <a:srgbClr val="25A2FF"/>
    <a:srgbClr val="33CC33"/>
    <a:srgbClr val="008AF2"/>
    <a:srgbClr val="0A0AB6"/>
    <a:srgbClr val="FFFFFF"/>
    <a:srgbClr val="130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61" d="100"/>
          <a:sy n="61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DB0F07-0940-7390-6A27-07131F62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60336-11D0-19CB-7D49-3B02CB07CE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3C151D-AEFD-4CBA-A915-4174CF0703F3}" type="datetimeFigureOut">
              <a:rPr lang="th-TH"/>
              <a:pPr>
                <a:defRPr/>
              </a:pPr>
              <a:t>27/02/66</a:t>
            </a:fld>
            <a:endParaRPr lang="th-T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B874BB-EEAC-79C0-428F-B233DF92C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FF2173-24A9-D7B3-7E00-1C7B1967E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6268-97E0-8F06-C20F-76950FB8B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6FBE-4B69-98BC-5104-F74F2F96B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78B76EC-F7DF-4001-8107-B0F1755AD1A0}" type="slidenum">
              <a:rPr lang="th-TH" altLang="vi-VN"/>
              <a:pPr/>
              <a:t>‹#›</a:t>
            </a:fld>
            <a:endParaRPr lang="th-TH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A302F8-56B5-4230-63F1-1529611442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EC152-0B93-9094-6B1B-A403202D64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45160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6B332C-7F73-9C1D-D8E6-D9073FC4B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EC51E8-E4EB-B351-0E8F-7CF7E8BA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-4495800" y="5273675"/>
            <a:ext cx="3886200" cy="422275"/>
          </a:xfrm>
        </p:spPr>
        <p:txBody>
          <a:bodyPr/>
          <a:lstStyle>
            <a:lvl1pPr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A17DBE-0040-8979-8885-4A74E0D4E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75038" y="6451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600">
                <a:ea typeface="Arial Unicode MS" pitchFamily="34" charset="-128"/>
              </a:defRPr>
            </a:lvl1pPr>
          </a:lstStyle>
          <a:p>
            <a:fld id="{1D8E57C9-EBF1-47F8-AF36-8DD738C701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11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F34FC9F-4E4F-73E8-69D1-B67D713CE8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12E96-B946-A4E6-17CE-4BB91F2F98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451600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 i="1">
                <a:solidFill>
                  <a:srgbClr val="000000"/>
                </a:solidFill>
              </a:rPr>
              <a:t>Tiếp cận bệnh nhân than phiền hậu môn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0" y="16669"/>
            <a:ext cx="8629650" cy="933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68C-E243-377E-8E3A-06BAF51E4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A5C8BE-DCD4-AD07-E9D1-B3461E652C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75038" y="6451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600">
                <a:ea typeface="Arial Unicode MS" pitchFamily="34" charset="-128"/>
              </a:defRPr>
            </a:lvl1pPr>
          </a:lstStyle>
          <a:p>
            <a:fld id="{F2E9538D-572A-40E4-A3B5-463E417448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42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49FB83-9865-E271-C78C-3F28127E4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192088"/>
            <a:ext cx="862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69A7F3-CBBB-D491-F5D8-F92BE8D5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en-US"/>
              <a:t>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061038-AB42-CA03-015C-D0FA89EE12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24800" y="65182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24/03/2020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5CD25A-6A43-09F4-58C0-BF816B5BD2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81000" y="6553200"/>
            <a:ext cx="3886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defRPr sz="1200" b="0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Tiếp cận bệnh nhân than phiền hậu môn </a:t>
            </a:r>
          </a:p>
        </p:txBody>
      </p:sp>
      <p:sp>
        <p:nvSpPr>
          <p:cNvPr id="1030" name="Rectangle 1">
            <a:extLst>
              <a:ext uri="{FF2B5EF4-FFF2-40B4-BE49-F238E27FC236}">
                <a16:creationId xmlns:a16="http://schemas.microsoft.com/office/drawing/2014/main" id="{E96F2422-AC09-0732-86AF-64BA623907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52388" y="85725"/>
            <a:ext cx="9229726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3" r:id="rId1"/>
    <p:sldLayoutId id="2147486014" r:id="rId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4"/>
        </a:buBlip>
        <a:defRPr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00202"/>
        </a:buClr>
        <a:buChar char="•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 Black" panose="020B0A04020102020204" pitchFamily="34" charset="0"/>
        <a:buChar char="–"/>
        <a:defRPr sz="20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I. HÀNH CHÍNH: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Họ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và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tên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GB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Nguyễn</a:t>
            </a:r>
            <a:r>
              <a:rPr lang="en-GB" sz="2400" dirty="0" smtClean="0">
                <a:solidFill>
                  <a:srgbClr val="11078F"/>
                </a:solidFill>
                <a:latin typeface="+mj-lt"/>
                <a:ea typeface="MS PGothic"/>
              </a:rPr>
              <a:t> Minh </a:t>
            </a:r>
            <a:r>
              <a:rPr lang="en-GB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Tuyền</a:t>
            </a:r>
            <a:r>
              <a:rPr lang="en-GB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GB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endParaRPr lang="en-GB" sz="2400" dirty="0" smtClean="0">
              <a:solidFill>
                <a:srgbClr val="11078F"/>
              </a:solidFill>
              <a:latin typeface="+mj-lt"/>
              <a:ea typeface="MS PGothic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Giới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tính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 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Nữ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</a:rPr>
              <a:t>Năm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 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1984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39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tuổi)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Địa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chỉ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Thành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phố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Mỹ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Tho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Tiền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Giang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Nghề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nghiệp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buôn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bán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</a:rPr>
              <a:t>Ngày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nhập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viện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11h43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ngày 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7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/02/2023 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khoa 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cấp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cứu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 BV DHYD TPHCM</a:t>
            </a:r>
            <a:r>
              <a:rPr lang="en-GB" sz="2400" dirty="0" smtClean="0">
                <a:solidFill>
                  <a:srgbClr val="11078F"/>
                </a:solidFill>
                <a:latin typeface="+mj-lt"/>
              </a:rPr>
              <a:t>.</a:t>
            </a:r>
            <a:endParaRPr lang="en-US" sz="2400" dirty="0" smtClean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Mã BN: 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N23-0041855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  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Số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vào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viện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: 23-0019748</a:t>
            </a: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N17-0277490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Số vào viện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23-0019748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VII. ĐẶT VẤN ĐỀ:</a:t>
            </a:r>
            <a:endParaRPr lang="vi-VN" altLang="vi-VN" sz="3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9187C-6545-1492-66D5-3C1A504DBCAD}"/>
              </a:ext>
            </a:extLst>
          </p:cNvPr>
          <p:cNvSpPr/>
          <p:nvPr/>
        </p:nvSpPr>
        <p:spPr>
          <a:xfrm>
            <a:off x="228600" y="1295400"/>
            <a:ext cx="861060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thượng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vị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-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hạ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sườn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endParaRPr lang="en-US" sz="2400" b="1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thượng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vị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4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IX. CHẨN ĐOÁN: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381000" y="1295400"/>
            <a:ext cx="8382000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*CĐSB: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do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*CĐPB: 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đường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endParaRPr lang="en-US" sz="2400" b="1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dạ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dày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Viêm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tụy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cấp</a:t>
            </a:r>
            <a:endParaRPr lang="en-US" sz="2400" b="1" dirty="0" smtClean="0">
              <a:solidFill>
                <a:srgbClr val="11078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Viêm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túi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thừa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đại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tràng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góc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gan</a:t>
            </a: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2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X. ĐỀ NGHỊ CẬN LÂM SÀNG:</a:t>
            </a:r>
            <a:endParaRPr lang="vi-VN" altLang="vi-VN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BDE8-E00A-6353-4111-E3907B4F6361}"/>
              </a:ext>
            </a:extLst>
          </p:cNvPr>
          <p:cNvSpPr txBox="1"/>
          <p:nvPr/>
        </p:nvSpPr>
        <p:spPr>
          <a:xfrm>
            <a:off x="533400" y="1203960"/>
            <a:ext cx="8991600" cy="46474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CLS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chẩn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đoán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alibri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Siêu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bụng</a:t>
            </a:r>
            <a:endParaRPr lang="en-US" sz="2400" dirty="0" smtClean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alibri"/>
              <a:buChar char="-"/>
            </a:pP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CTM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, 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CRP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Bilirubin 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TP,TT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Lipase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máu</a:t>
            </a:r>
            <a:endParaRPr lang="en-US" sz="2400" dirty="0" smtClean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 smtClean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2. CLS </a:t>
            </a:r>
            <a:r>
              <a:rPr lang="en-US" sz="2400" b="1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thường</a:t>
            </a:r>
            <a:r>
              <a:rPr lang="en-US" sz="2400" b="1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quy</a:t>
            </a:r>
            <a:r>
              <a:rPr lang="en-US" sz="2400" b="1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:</a:t>
            </a:r>
            <a:endParaRPr lang="en-US" sz="2400" b="1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Glucose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máu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, ECG, AST, 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ALT</a:t>
            </a:r>
            <a:endParaRPr lang="en-US" sz="2400" dirty="0" smtClean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-   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Creatinine, ion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đồ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, TPTNT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1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04E9D-8B53-C0AF-B3B1-C0A0E7909E0F}"/>
              </a:ext>
            </a:extLst>
          </p:cNvPr>
          <p:cNvSpPr/>
          <p:nvPr/>
        </p:nvSpPr>
        <p:spPr>
          <a:xfrm>
            <a:off x="697555" y="1065879"/>
            <a:ext cx="819576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Siêu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03" y="1727598"/>
            <a:ext cx="7273797" cy="43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04E9D-8B53-C0AF-B3B1-C0A0E7909E0F}"/>
              </a:ext>
            </a:extLst>
          </p:cNvPr>
          <p:cNvSpPr/>
          <p:nvPr/>
        </p:nvSpPr>
        <p:spPr>
          <a:xfrm>
            <a:off x="697555" y="1065879"/>
            <a:ext cx="819576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Siêu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7" y="1727598"/>
            <a:ext cx="7245686" cy="44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6" y="1142107"/>
            <a:ext cx="8254837" cy="55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5" y="1008993"/>
            <a:ext cx="6282190" cy="5735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5" y="981535"/>
            <a:ext cx="6282190" cy="4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XII. CHẨN ĐOÁN XÁC ĐỊNH:</a:t>
            </a:r>
            <a:endParaRPr lang="vi-VN" altLang="vi-VN" sz="320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C166993-9847-4111-8A5C-F3A2D7E5265B}"/>
              </a:ext>
            </a:extLst>
          </p:cNvPr>
          <p:cNvSpPr txBox="1">
            <a:spLocks/>
          </p:cNvSpPr>
          <p:nvPr/>
        </p:nvSpPr>
        <p:spPr bwMode="auto">
          <a:xfrm>
            <a:off x="-76200" y="598833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vi-VN" sz="2800" kern="0">
              <a:solidFill>
                <a:srgbClr val="1107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62235-B71C-ECD8-6725-F35EDFCEE359}"/>
              </a:ext>
            </a:extLst>
          </p:cNvPr>
          <p:cNvSpPr txBox="1"/>
          <p:nvPr/>
        </p:nvSpPr>
        <p:spPr>
          <a:xfrm>
            <a:off x="418512" y="1834033"/>
            <a:ext cx="8306976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TG2018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400" b="1" dirty="0" smtClean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Murphy,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sườn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400" b="1" dirty="0" smtClean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Bạch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15.5 &gt; 10k/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CRP 1.25 &gt; 1mg/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siêu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dãn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sỏi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sỏi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</a:t>
            </a:r>
            <a:r>
              <a:rPr lang="en-US" sz="2400" b="1" dirty="0" err="1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III 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XII. CHẨN ĐOÁN XÁC ĐỊNH:</a:t>
            </a:r>
            <a:endParaRPr lang="vi-VN" altLang="vi-VN" sz="320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C166993-9847-4111-8A5C-F3A2D7E5265B}"/>
              </a:ext>
            </a:extLst>
          </p:cNvPr>
          <p:cNvSpPr txBox="1">
            <a:spLocks/>
          </p:cNvSpPr>
          <p:nvPr/>
        </p:nvSpPr>
        <p:spPr bwMode="auto">
          <a:xfrm>
            <a:off x="-76200" y="598833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vi-VN" sz="2800" kern="0">
              <a:solidFill>
                <a:srgbClr val="1107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62235-B71C-ECD8-6725-F35EDFCEE359}"/>
              </a:ext>
            </a:extLst>
          </p:cNvPr>
          <p:cNvSpPr txBox="1"/>
          <p:nvPr/>
        </p:nvSpPr>
        <p:spPr>
          <a:xfrm>
            <a:off x="418512" y="1834033"/>
            <a:ext cx="830697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rade I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theo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TOKYO GUIDELINES 2018 do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XIII. ĐIỀU TRỊ</a:t>
            </a:r>
            <a:endParaRPr lang="vi-VN" altLang="vi-V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D99F6-C706-6B17-E817-AA85A0F87D73}"/>
              </a:ext>
            </a:extLst>
          </p:cNvPr>
          <p:cNvSpPr txBox="1"/>
          <p:nvPr/>
        </p:nvSpPr>
        <p:spPr>
          <a:xfrm>
            <a:off x="163193" y="1606050"/>
            <a:ext cx="87828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Phẫu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thuật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soi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cắt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Bacsulfo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TTM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mỗi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12h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thời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gian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7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II. LÍ DO NHẬP VIỆN: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533400" y="1461427"/>
            <a:ext cx="800100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dirty="0">
                <a:solidFill>
                  <a:srgbClr val="11078F"/>
                </a:solidFill>
                <a:latin typeface="+mj-lt"/>
              </a:rPr>
              <a:t>Đau </a:t>
            </a:r>
            <a:r>
              <a:rPr lang="en-US" dirty="0" err="1" smtClean="0">
                <a:solidFill>
                  <a:srgbClr val="11078F"/>
                </a:solidFill>
                <a:latin typeface="+mj-lt"/>
              </a:rPr>
              <a:t>bụng</a:t>
            </a:r>
            <a:r>
              <a:rPr lang="en-US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1078F"/>
                </a:solidFill>
                <a:latin typeface="+mj-lt"/>
              </a:rPr>
              <a:t>trên</a:t>
            </a:r>
            <a:r>
              <a:rPr lang="en-US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1078F"/>
                </a:solidFill>
                <a:latin typeface="+mj-lt"/>
              </a:rPr>
              <a:t>rốn</a:t>
            </a:r>
            <a:endParaRPr lang="vi-VN" dirty="0">
              <a:solidFill>
                <a:srgbClr val="1107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66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>
            <a:extLst>
              <a:ext uri="{FF2B5EF4-FFF2-40B4-BE49-F238E27FC236}">
                <a16:creationId xmlns:a16="http://schemas.microsoft.com/office/drawing/2014/main" id="{CC1EBB85-B163-2519-CF83-52796F61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D6AC3C-39ED-0A02-13B0-15C1AE4AC9AC}"/>
              </a:ext>
            </a:extLst>
          </p:cNvPr>
          <p:cNvSpPr/>
          <p:nvPr/>
        </p:nvSpPr>
        <p:spPr bwMode="auto">
          <a:xfrm>
            <a:off x="-76200" y="381000"/>
            <a:ext cx="9296400" cy="16002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574E5-DFDA-465B-634B-33AC77B21BF1}"/>
              </a:ext>
            </a:extLst>
          </p:cNvPr>
          <p:cNvSpPr txBox="1"/>
          <p:nvPr/>
        </p:nvSpPr>
        <p:spPr>
          <a:xfrm>
            <a:off x="152400" y="9906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normalizeH="0" baseline="0">
                <a:ln>
                  <a:noFill/>
                </a:ln>
                <a:solidFill>
                  <a:srgbClr val="1107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Cảm ơn Thầy và các bạn đã lắng nghe!</a:t>
            </a:r>
            <a:endParaRPr kumimoji="0" lang="vi-VN" sz="4000" b="0" i="1" u="none" strike="noStrike" cap="none" normalizeH="0" baseline="0">
              <a:ln>
                <a:noFill/>
              </a:ln>
              <a:solidFill>
                <a:srgbClr val="1107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III. BỆNH SỬ: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99203" y="920120"/>
            <a:ext cx="9060611" cy="472950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Cách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2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ngày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vùng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thượng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vị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âm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ỉ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liên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tục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lan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hạ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sườn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phải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độ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2/10,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rõ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khởi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phát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yếu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tố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tăng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giảm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đáp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ứng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giảm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với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Ibuprofen.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Diễn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tiến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tăng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dần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các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ngày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tiếp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theo</a:t>
            </a:r>
            <a:endParaRPr lang="en-US" sz="2400" dirty="0" smtClean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Sáng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ngày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với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tính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chất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tương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tự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độ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6/10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kèm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buồn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5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ra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thức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ăn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cũ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dịch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lẫn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máu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giảm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 </a:t>
            </a:r>
            <a:endParaRPr lang="en-GB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8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III. BỆNH SỬ: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99203" y="920120"/>
            <a:ext cx="9060611" cy="431220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Sinh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hiệu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lúc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</a:t>
            </a:r>
            <a:endParaRPr lang="en-GB" sz="2400" dirty="0" smtClean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BN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tỉnh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tiếp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xúc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tốt</a:t>
            </a:r>
            <a:endParaRPr lang="en-GB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Mạch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67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l/p;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Huyết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áp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90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/60 mmHg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;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Nhịp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thở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20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l/p;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SpO2 98%.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Chiều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cao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158cm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nặng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55kg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quá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trình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sốt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da,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thở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ngực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sụt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tiểu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lượng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bình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tiêu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đóng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khuôn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3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IV. TIỀN CĂN: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167384"/>
            <a:ext cx="8001000" cy="67403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từng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tình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trạng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như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vậy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trước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đây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khoa</a:t>
            </a:r>
          </a:p>
          <a:p>
            <a:pPr marL="342900" indent="-342900"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Thỉnh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thoảng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ỉ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vùng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vị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giảm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uống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Phospholugel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Phát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hiện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cách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đây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3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năm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tại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BV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Giang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điều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trị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gì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thêm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từng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soi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TQ-DD-TT,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dạ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dày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từng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lý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hệ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thống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THA, ĐTĐ, Ung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hay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lí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Ngoại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</a:t>
            </a: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-   BN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phẫu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thuật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</a:p>
          <a:p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3.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Sản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khoa: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alibri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PARA: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2002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đủ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tháng</a:t>
            </a: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indent="-383540">
              <a:buChar char="-"/>
            </a:pP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11078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IV. TIỀN CĂN: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4. 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Dị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ứng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dị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thuốc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hay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ăn</a:t>
            </a: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5. 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Thói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quen</a:t>
            </a:r>
            <a:endParaRPr lang="en-US" sz="2400" b="1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hút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thuốc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lá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thỉnh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thoảng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sử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dụng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rượu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bia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khoảng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1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lần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/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tuần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, 3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lon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/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lần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.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.</a:t>
            </a:r>
            <a:endParaRPr lang="en-US" sz="2400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6. Gia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đình</a:t>
            </a:r>
            <a:endParaRPr lang="en-US" sz="2400" b="1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ung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thư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đường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tiêu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hóa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11078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V. KHÁM LÂM SÀNG:</a:t>
            </a:r>
            <a:endParaRPr lang="vi-VN" altLang="vi-V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22112-DDC9-4307-B675-FD4B9C80552F}"/>
              </a:ext>
            </a:extLst>
          </p:cNvPr>
          <p:cNvSpPr txBox="1"/>
          <p:nvPr/>
        </p:nvSpPr>
        <p:spPr>
          <a:xfrm>
            <a:off x="228600" y="1066800"/>
            <a:ext cx="750093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i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16h30 </a:t>
            </a:r>
            <a:r>
              <a:rPr lang="en-US" sz="2400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r>
              <a:rPr lang="en-US" sz="2400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i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27/02/2023 </a:t>
            </a:r>
            <a:endParaRPr lang="en-US" sz="2400" i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endParaRPr lang="vi-VN" sz="2400" i="1" dirty="0">
              <a:solidFill>
                <a:srgbClr val="11078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65045-31EE-AA1A-1CAD-6F7A001BF44F}"/>
              </a:ext>
            </a:extLst>
          </p:cNvPr>
          <p:cNvSpPr txBox="1"/>
          <p:nvPr/>
        </p:nvSpPr>
        <p:spPr>
          <a:xfrm>
            <a:off x="228600" y="1752600"/>
            <a:ext cx="86868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Tổng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quát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nhân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tỉnh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tiếp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xúc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tốt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hiệu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     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67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l/p    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Nhịp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thở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20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l/p    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áp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90/60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mmHg</a:t>
            </a: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      SpO2: 98%    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Nhiệt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37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C</a:t>
            </a:r>
          </a:p>
          <a:p>
            <a:pPr marL="383540" indent="-383540">
              <a:buFont typeface="Franklin Gothic Book"/>
              <a:buChar char="■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CN: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55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kg, CC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158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cm –&gt; BMI: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22,03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kg/m2 </a:t>
            </a: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Niêm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hồng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mắt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vàng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ngoại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biên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sờ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dấu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xuất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da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niêm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phù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V. KHÁM LÂM SÀNG:</a:t>
            </a:r>
            <a:endParaRPr lang="vi-VN" altLang="vi-VN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65045-31EE-AA1A-1CAD-6F7A001BF44F}"/>
              </a:ext>
            </a:extLst>
          </p:cNvPr>
          <p:cNvSpPr txBox="1"/>
          <p:nvPr/>
        </p:nvSpPr>
        <p:spPr>
          <a:xfrm>
            <a:off x="228600" y="1143000"/>
            <a:ext cx="8686800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Cơ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quan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457200" indent="-457200">
              <a:buAutoNum type="alphaLcPeriod"/>
            </a:pPr>
            <a:r>
              <a:rPr lang="en-US" sz="2400" b="1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Lồng</a:t>
            </a:r>
            <a:r>
              <a:rPr lang="en-US" sz="2400" b="1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ngực</a:t>
            </a:r>
            <a:r>
              <a:rPr lang="en-US" sz="2400" b="1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phổi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bất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b.  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di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theo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nhịp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thở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sẹo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mổ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cũ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u,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hoàn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hệ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383540" indent="-383540">
              <a:buFont typeface="Franklin Gothic Book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Nhu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5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lần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phút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sắc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bình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Gõ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khắp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vùng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hạ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sườn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dấu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Murphy (+),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thành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 typeface="Franklin Gothic Book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Gan,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sờ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 Rung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gan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kẽ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sườn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(-).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</a:t>
            </a:r>
          </a:p>
        </p:txBody>
      </p:sp>
    </p:spTree>
    <p:extLst>
      <p:ext uri="{BB962C8B-B14F-4D97-AF65-F5344CB8AC3E}">
        <p14:creationId xmlns:p14="http://schemas.microsoft.com/office/powerpoint/2010/main" val="12088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VI. TÓM TẮT BỆNH ÁN: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228600" y="1295400"/>
            <a:ext cx="8763000" cy="52629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nữ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39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tuổi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viện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vì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2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r>
              <a:rPr lang="en-US" sz="2400" b="1" i="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*TCCN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   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 </a:t>
            </a:r>
            <a:r>
              <a:rPr lang="vi-VN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rốn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lan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hạ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sườn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phải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âm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ỉ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liên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tục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tăng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dần</a:t>
            </a:r>
            <a:endParaRPr lang="en-US" sz="2400" dirty="0" smtClean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Buồn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5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thức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ăn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cũ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marL="10795" lvl="1"/>
            <a:r>
              <a:rPr lang="en-US" sz="2400" b="1" i="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*TCTT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   </a:t>
            </a:r>
            <a:endParaRPr lang="en-US" dirty="0"/>
          </a:p>
          <a:p>
            <a:pPr marL="810895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hạ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sườn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dấu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Murphy (+)</a:t>
            </a:r>
          </a:p>
          <a:p>
            <a:pPr marL="10795" lvl="1"/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</a:t>
            </a:r>
          </a:p>
          <a:p>
            <a:pPr marL="810895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Thỉnh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vị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đáp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ứng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với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Phospholugel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810895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cách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đây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3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năm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457200" lvl="1"/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1078F"/>
              </a:solidFill>
              <a:latin typeface="Franklin Gothic Book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11078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467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MS PGothic</vt:lpstr>
      <vt:lpstr>-apple-system</vt:lpstr>
      <vt:lpstr>Arial</vt:lpstr>
      <vt:lpstr>Arial Black</vt:lpstr>
      <vt:lpstr>Arial Unicode MS</vt:lpstr>
      <vt:lpstr>Calibri</vt:lpstr>
      <vt:lpstr>Cordia New</vt:lpstr>
      <vt:lpstr>Franklin Gothic Book</vt:lpstr>
      <vt:lpstr>Tahoma</vt:lpstr>
      <vt:lpstr>Times New Roman</vt:lpstr>
      <vt:lpstr>Wingdings</vt:lpstr>
      <vt:lpstr>Blank Presentation</vt:lpstr>
      <vt:lpstr>I. HÀNH CHÍNH:</vt:lpstr>
      <vt:lpstr>II. LÍ DO NHẬP VIỆN:</vt:lpstr>
      <vt:lpstr>III. BỆNH SỬ:</vt:lpstr>
      <vt:lpstr>III. BỆNH SỬ:</vt:lpstr>
      <vt:lpstr>IV. TIỀN CĂN:</vt:lpstr>
      <vt:lpstr>IV. TIỀN CĂN:</vt:lpstr>
      <vt:lpstr>V. KHÁM LÂM SÀNG:</vt:lpstr>
      <vt:lpstr>V. KHÁM LÂM SÀNG:</vt:lpstr>
      <vt:lpstr>VI. TÓM TẮT BỆNH ÁN:</vt:lpstr>
      <vt:lpstr>VII. ĐẶT VẤN ĐỀ:</vt:lpstr>
      <vt:lpstr>IX. CHẨN ĐOÁN:</vt:lpstr>
      <vt:lpstr>X. ĐỀ NGHỊ CẬN LÂM SÀNG:</vt:lpstr>
      <vt:lpstr>XI. PHÂN TÍCH CẬN LÂM SÀNG:</vt:lpstr>
      <vt:lpstr>XI. PHÂN TÍCH CẬN LÂM SÀNG:</vt:lpstr>
      <vt:lpstr>XI. PHÂN TÍCH CẬN LÂM SÀNG:</vt:lpstr>
      <vt:lpstr>XI. PHÂN TÍCH CẬN LÂM SÀNG:</vt:lpstr>
      <vt:lpstr>XII. CHẨN ĐOÁN XÁC ĐỊNH:</vt:lpstr>
      <vt:lpstr>XII. CHẨN ĐOÁN XÁC ĐỊNH:</vt:lpstr>
      <vt:lpstr>XIII. ĐIỀU TRỊ</vt:lpstr>
      <vt:lpstr>PowerPoint Presentation</vt:lpstr>
    </vt:vector>
  </TitlesOfParts>
  <Company>Ramathibodi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Understanding and Management of GERD</dc:title>
  <dc:creator>Duc Quach</dc:creator>
  <cp:lastModifiedBy>NGOAI 3</cp:lastModifiedBy>
  <cp:revision>40</cp:revision>
  <dcterms:created xsi:type="dcterms:W3CDTF">2013-08-13T16:42:05Z</dcterms:created>
  <dcterms:modified xsi:type="dcterms:W3CDTF">2023-02-27T15:14:54Z</dcterms:modified>
</cp:coreProperties>
</file>