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300" r:id="rId6"/>
    <p:sldId id="276" r:id="rId7"/>
    <p:sldId id="281" r:id="rId8"/>
    <p:sldId id="260" r:id="rId9"/>
    <p:sldId id="279" r:id="rId10"/>
    <p:sldId id="261" r:id="rId11"/>
    <p:sldId id="270" r:id="rId12"/>
    <p:sldId id="280" r:id="rId13"/>
    <p:sldId id="262" r:id="rId14"/>
    <p:sldId id="263" r:id="rId15"/>
    <p:sldId id="264" r:id="rId16"/>
    <p:sldId id="265" r:id="rId17"/>
    <p:sldId id="266" r:id="rId18"/>
    <p:sldId id="287" r:id="rId19"/>
    <p:sldId id="296" r:id="rId20"/>
    <p:sldId id="295" r:id="rId21"/>
    <p:sldId id="297" r:id="rId22"/>
    <p:sldId id="298" r:id="rId23"/>
    <p:sldId id="292" r:id="rId24"/>
    <p:sldId id="299" r:id="rId25"/>
    <p:sldId id="293" r:id="rId26"/>
    <p:sldId id="294" r:id="rId27"/>
    <p:sldId id="283" r:id="rId28"/>
    <p:sldId id="289" r:id="rId29"/>
    <p:sldId id="301" r:id="rId30"/>
    <p:sldId id="269" r:id="rId31"/>
    <p:sldId id="302" r:id="rId32"/>
    <p:sldId id="303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E9CF3-52E9-6578-A1CF-286C19476380}" v="98" dt="2023-03-07T23:22:48.957"/>
    <p1510:client id="{A5A6C2DD-9899-FF63-B56A-14FAE8DC45E7}" v="168" dt="2023-03-08T01:50:4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 Phan - Y17" userId="S::pthoa.y17@ump.edu.vn::1a26a4b0-65d6-45f3-8ac6-745ae98bcc66" providerId="AD" clId="Web-{A3EE9CF3-52E9-6578-A1CF-286C19476380}"/>
    <pc:docChg chg="modSld">
      <pc:chgData name="Hoa Phan - Y17" userId="S::pthoa.y17@ump.edu.vn::1a26a4b0-65d6-45f3-8ac6-745ae98bcc66" providerId="AD" clId="Web-{A3EE9CF3-52E9-6578-A1CF-286C19476380}" dt="2023-03-07T23:22:48.239" v="95" actId="20577"/>
      <pc:docMkLst>
        <pc:docMk/>
      </pc:docMkLst>
      <pc:sldChg chg="modSp">
        <pc:chgData name="Hoa Phan - Y17" userId="S::pthoa.y17@ump.edu.vn::1a26a4b0-65d6-45f3-8ac6-745ae98bcc66" providerId="AD" clId="Web-{A3EE9CF3-52E9-6578-A1CF-286C19476380}" dt="2023-03-07T23:20:13.500" v="5" actId="20577"/>
        <pc:sldMkLst>
          <pc:docMk/>
          <pc:sldMk cId="4213116252" sldId="289"/>
        </pc:sldMkLst>
        <pc:spChg chg="mod">
          <ac:chgData name="Hoa Phan - Y17" userId="S::pthoa.y17@ump.edu.vn::1a26a4b0-65d6-45f3-8ac6-745ae98bcc66" providerId="AD" clId="Web-{A3EE9CF3-52E9-6578-A1CF-286C19476380}" dt="2023-03-07T23:20:13.500" v="5" actId="20577"/>
          <ac:spMkLst>
            <pc:docMk/>
            <pc:sldMk cId="4213116252" sldId="289"/>
            <ac:spMk id="3" creationId="{00000000-0000-0000-0000-000000000000}"/>
          </ac:spMkLst>
        </pc:spChg>
      </pc:sldChg>
      <pc:sldChg chg="modSp">
        <pc:chgData name="Hoa Phan - Y17" userId="S::pthoa.y17@ump.edu.vn::1a26a4b0-65d6-45f3-8ac6-745ae98bcc66" providerId="AD" clId="Web-{A3EE9CF3-52E9-6578-A1CF-286C19476380}" dt="2023-03-07T23:22:48.239" v="95" actId="20577"/>
        <pc:sldMkLst>
          <pc:docMk/>
          <pc:sldMk cId="3887254544" sldId="301"/>
        </pc:sldMkLst>
        <pc:spChg chg="mod">
          <ac:chgData name="Hoa Phan - Y17" userId="S::pthoa.y17@ump.edu.vn::1a26a4b0-65d6-45f3-8ac6-745ae98bcc66" providerId="AD" clId="Web-{A3EE9CF3-52E9-6578-A1CF-286C19476380}" dt="2023-03-07T23:22:48.239" v="95" actId="20577"/>
          <ac:spMkLst>
            <pc:docMk/>
            <pc:sldMk cId="3887254544" sldId="301"/>
            <ac:spMk id="3" creationId="{00000000-0000-0000-0000-000000000000}"/>
          </ac:spMkLst>
        </pc:spChg>
      </pc:sldChg>
    </pc:docChg>
  </pc:docChgLst>
  <pc:docChgLst>
    <pc:chgData name="Hoa Phan - Y17" userId="S::pthoa.y17@ump.edu.vn::1a26a4b0-65d6-45f3-8ac6-745ae98bcc66" providerId="AD" clId="Web-{A5A6C2DD-9899-FF63-B56A-14FAE8DC45E7}"/>
    <pc:docChg chg="modSld">
      <pc:chgData name="Hoa Phan - Y17" userId="S::pthoa.y17@ump.edu.vn::1a26a4b0-65d6-45f3-8ac6-745ae98bcc66" providerId="AD" clId="Web-{A5A6C2DD-9899-FF63-B56A-14FAE8DC45E7}" dt="2023-03-08T01:50:42.315" v="170" actId="20577"/>
      <pc:docMkLst>
        <pc:docMk/>
      </pc:docMkLst>
      <pc:sldChg chg="modSp">
        <pc:chgData name="Hoa Phan - Y17" userId="S::pthoa.y17@ump.edu.vn::1a26a4b0-65d6-45f3-8ac6-745ae98bcc66" providerId="AD" clId="Web-{A5A6C2DD-9899-FF63-B56A-14FAE8DC45E7}" dt="2023-03-08T01:50:42.315" v="170" actId="20577"/>
        <pc:sldMkLst>
          <pc:docMk/>
          <pc:sldMk cId="1266837464" sldId="303"/>
        </pc:sldMkLst>
        <pc:spChg chg="mod">
          <ac:chgData name="Hoa Phan - Y17" userId="S::pthoa.y17@ump.edu.vn::1a26a4b0-65d6-45f3-8ac6-745ae98bcc66" providerId="AD" clId="Web-{A5A6C2DD-9899-FF63-B56A-14FAE8DC45E7}" dt="2023-03-08T01:50:42.315" v="170" actId="20577"/>
          <ac:spMkLst>
            <pc:docMk/>
            <pc:sldMk cId="1266837464" sldId="30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6E1C-652A-4D90-BD1F-992CAD588A34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078653"/>
            <a:ext cx="8382000" cy="2700694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ÁN</a:t>
            </a:r>
          </a:p>
        </p:txBody>
      </p:sp>
    </p:spTree>
    <p:extLst>
      <p:ext uri="{BB962C8B-B14F-4D97-AF65-F5344CB8AC3E}">
        <p14:creationId xmlns:p14="http://schemas.microsoft.com/office/powerpoint/2010/main" val="235259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tỉnh, tiếp xúc được.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hiệu ổn: 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l/p	 	HA: 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mmHg 		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NĐ: 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6.7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độ C 	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l/p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SpO2: 96%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CC: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1.53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          CN: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56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kg                 BMI: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23.9 kg/m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phù, không xuất huyết da niêm.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vẻ mặt nhiễm trùng, không dấu mất nước.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Hạch ngoại biên không sờ chạm.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 mặt cổ: cân đối, môi không khô, lưỡi không dơ, tuyến giáp không to, không sờ chạm hạch.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Ngực: cân đối, không u sẹo,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 đều, không âm thổi, phổi trong không rale.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Thần kinh, cơ xương khớp: cổ mềm, không yếu liệt, không giới hạn vận động. </a:t>
            </a:r>
          </a:p>
        </p:txBody>
      </p:sp>
    </p:spTree>
    <p:extLst>
      <p:ext uri="{BB962C8B-B14F-4D97-AF65-F5344CB8AC3E}">
        <p14:creationId xmlns:p14="http://schemas.microsoft.com/office/powerpoint/2010/main" val="41822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 tròn, rốn lõm, cân đối, tham gia thở tốt.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Sẹo mổ cũ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7cm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THBH. 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 động ruột: 4 lần/phút.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 trong khắp bụng.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 lách không sờ chạm.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Rung gan (-), ấn kẽ sườn(-)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khối bất thường.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sườn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(T),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400ml/7h,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hậu môn trực 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TÓM TẮT BỆNH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5299787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65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GPB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da, qua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TCCN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TCTT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RLLPM, THA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TC: RLLPM, THA.</a:t>
            </a:r>
          </a:p>
        </p:txBody>
      </p:sp>
    </p:spTree>
    <p:extLst>
      <p:ext uri="{BB962C8B-B14F-4D97-AF65-F5344CB8AC3E}">
        <p14:creationId xmlns:p14="http://schemas.microsoft.com/office/powerpoint/2010/main" val="165665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SƠ BỘ: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PHÂN BIỆT: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OMC.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OMC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6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kèm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8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NGHỊ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977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 CHẨN ĐOÁN: 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 19-9, CEA.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Bilirubin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PT,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INR, fibrinogen.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AST, ALT.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Protein, albumin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CTM.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977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 KHÁC: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BUN, creatinine.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TPTNT.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thẳng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ECG.</a:t>
            </a:r>
          </a:p>
        </p:txBody>
      </p:sp>
    </p:spTree>
    <p:extLst>
      <p:ext uri="{BB962C8B-B14F-4D97-AF65-F5344CB8AC3E}">
        <p14:creationId xmlns:p14="http://schemas.microsoft.com/office/powerpoint/2010/main" val="396297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SOI DẠ DÀY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2" t="6538" b="1165"/>
          <a:stretch/>
        </p:blipFill>
        <p:spPr>
          <a:xfrm>
            <a:off x="1691067" y="2202023"/>
            <a:ext cx="8809867" cy="4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PHẪU BỆNH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5" y="2392589"/>
            <a:ext cx="10907211" cy="36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8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1958 (65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Q10, TP.HCM.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09h14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07/03/2023.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BN:  N23-0023910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VV: 23-0022580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BỤNG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CẢN QUANG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1" y="2519609"/>
            <a:ext cx="4784719" cy="393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164" r="15294"/>
          <a:stretch/>
        </p:blipFill>
        <p:spPr>
          <a:xfrm>
            <a:off x="6326267" y="2517685"/>
            <a:ext cx="4877262" cy="39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BỤNG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CẢN QUANG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69" t="3381" r="4174" b="9007"/>
          <a:stretch/>
        </p:blipFill>
        <p:spPr>
          <a:xfrm>
            <a:off x="765204" y="2584580"/>
            <a:ext cx="5038403" cy="372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90" r="14769"/>
          <a:stretch/>
        </p:blipFill>
        <p:spPr>
          <a:xfrm>
            <a:off x="6112169" y="2584580"/>
            <a:ext cx="5121890" cy="3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BỤNG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CẢN QUANG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38"/>
          <a:stretch/>
        </p:blipFill>
        <p:spPr>
          <a:xfrm>
            <a:off x="3180728" y="2347140"/>
            <a:ext cx="5830544" cy="43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BỤNG CÓ CẢN TỪ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00" r="6265"/>
          <a:stretch/>
        </p:blipFill>
        <p:spPr>
          <a:xfrm>
            <a:off x="691652" y="2743200"/>
            <a:ext cx="5205295" cy="386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879"/>
          <a:stretch/>
        </p:blipFill>
        <p:spPr>
          <a:xfrm>
            <a:off x="6187114" y="2743200"/>
            <a:ext cx="5166686" cy="38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2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BỤNG CÓ CẢN TỪ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18" y="2658605"/>
            <a:ext cx="4652565" cy="40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HÓA MÁU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Bilirubin toàn phần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.21 mg/dL 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Bilirubin trực tiếp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71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umol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/L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GOT/ASAT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U/L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GPT/ALAT 1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U/L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 MÁU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giây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%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1.01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(bn)/PT (chứng)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1.01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Fibrinogen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APTT 27.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giây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APTT (bn)/APTT (chứng) 0.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89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9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 NGHIỆM MIỄN DỊCH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 19-9 183 U/mL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65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HÓA MÁU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Protein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80.2 g/L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Albumin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41.9 g/L</a:t>
            </a:r>
            <a:endParaRPr lang="vi-V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4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THỨC MÁU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 9.55 G/L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63.6%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 3.80 T/L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Hgb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121 g/L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0.355 L/L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MCV 93.5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MCH 31.7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 394 G/L</a:t>
            </a:r>
            <a:endParaRPr lang="vi-V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XÁC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35" y="2677886"/>
            <a:ext cx="8813930" cy="1502228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latin typeface="Tahoma"/>
                <a:ea typeface="Tahoma"/>
                <a:cs typeface="Tahoma"/>
              </a:rPr>
              <a:t>TD U </a:t>
            </a:r>
            <a:r>
              <a:rPr lang="en-US" sz="3600" dirty="0" err="1">
                <a:latin typeface="Tahoma"/>
                <a:ea typeface="Tahoma"/>
                <a:cs typeface="Tahoma"/>
              </a:rPr>
              <a:t>đầu</a:t>
            </a:r>
            <a:r>
              <a:rPr lang="en-US" sz="3600" dirty="0">
                <a:latin typeface="Tahoma"/>
                <a:ea typeface="Tahoma"/>
                <a:cs typeface="Tahoma"/>
              </a:rPr>
              <a:t> </a:t>
            </a:r>
            <a:r>
              <a:rPr lang="en-US" sz="3600" dirty="0" err="1">
                <a:latin typeface="Tahoma"/>
                <a:ea typeface="Tahoma"/>
                <a:cs typeface="Tahoma"/>
              </a:rPr>
              <a:t>tụy</a:t>
            </a:r>
            <a:r>
              <a:rPr lang="en-US" sz="3600" dirty="0">
                <a:latin typeface="Tahoma"/>
                <a:ea typeface="Tahoma"/>
                <a:cs typeface="Tahoma"/>
              </a:rPr>
              <a:t> </a:t>
            </a:r>
            <a:r>
              <a:rPr lang="en-US" sz="3600" dirty="0" err="1">
                <a:latin typeface="Tahoma"/>
                <a:ea typeface="Tahoma"/>
                <a:cs typeface="Tahoma"/>
              </a:rPr>
              <a:t>giai</a:t>
            </a:r>
            <a:r>
              <a:rPr lang="en-US" sz="3600" dirty="0">
                <a:latin typeface="Tahoma"/>
                <a:ea typeface="Tahoma"/>
                <a:cs typeface="Tahoma"/>
              </a:rPr>
              <a:t> </a:t>
            </a:r>
            <a:r>
              <a:rPr lang="en-US" sz="3600" dirty="0" err="1">
                <a:latin typeface="Tahoma"/>
                <a:ea typeface="Tahoma"/>
                <a:cs typeface="Tahoma"/>
              </a:rPr>
              <a:t>đoạn</a:t>
            </a:r>
            <a:r>
              <a:rPr lang="en-US" sz="3600" dirty="0">
                <a:latin typeface="Tahoma"/>
                <a:ea typeface="Tahoma"/>
                <a:cs typeface="Tahoma"/>
              </a:rPr>
              <a:t> T1N0M0</a:t>
            </a:r>
          </a:p>
        </p:txBody>
      </p:sp>
    </p:spTree>
    <p:extLst>
      <p:ext uri="{BB962C8B-B14F-4D97-AF65-F5344CB8AC3E}">
        <p14:creationId xmlns:p14="http://schemas.microsoft.com/office/powerpoint/2010/main" val="421311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8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HAH </a:t>
            </a:r>
            <a:r>
              <a:rPr lang="en-US" dirty="0" err="1">
                <a:latin typeface="Tahoma"/>
                <a:ea typeface="Tahoma"/>
                <a:cs typeface="Tahoma"/>
              </a:rPr>
              <a:t>nghi</a:t>
            </a:r>
            <a:r>
              <a:rPr lang="en-US" dirty="0">
                <a:latin typeface="Tahoma"/>
                <a:ea typeface="Tahoma"/>
                <a:cs typeface="Tahoma"/>
              </a:rPr>
              <a:t> U </a:t>
            </a:r>
            <a:r>
              <a:rPr lang="en-US" dirty="0" err="1">
                <a:latin typeface="Tahoma"/>
                <a:ea typeface="Tahoma"/>
                <a:cs typeface="Tahoma"/>
              </a:rPr>
              <a:t>đầu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giai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đoạn</a:t>
            </a:r>
            <a:r>
              <a:rPr lang="en-US" dirty="0">
                <a:latin typeface="Tahoma"/>
                <a:ea typeface="Tahoma"/>
                <a:cs typeface="Tahoma"/>
              </a:rPr>
              <a:t> T1N0M0, </a:t>
            </a:r>
            <a:r>
              <a:rPr lang="en-US" dirty="0" err="1">
                <a:latin typeface="Tahoma"/>
                <a:ea typeface="Tahoma"/>
                <a:cs typeface="Tahoma"/>
              </a:rPr>
              <a:t>còn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khả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năng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được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 PT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thám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sát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+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sinh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thiết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lạnh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Nếu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UT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thì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PT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khối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tá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Nếu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viêm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mạn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tính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thì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nối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tắt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ruột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vị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tràng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</a:t>
            </a:r>
            <a:endParaRPr lang="en-US" dirty="0"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(&lt;70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Albumin 41.9 g/L (&gt; 4g/L), BMI 23.9 kg/m2 (&lt;25kg/m2).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NHẬP VIỆN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5" y="2708956"/>
            <a:ext cx="9927771" cy="1440089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mổ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66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 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TM MTTT).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dày-hỗng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chung-hỗng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dày-hỗng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hậu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ổ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Chảy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81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 LƯỢNG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Tiên </a:t>
            </a:r>
            <a:r>
              <a:rPr lang="en-US" dirty="0" err="1">
                <a:latin typeface="Tahoma"/>
                <a:ea typeface="Tahoma"/>
                <a:cs typeface="Tahoma"/>
              </a:rPr>
              <a:t>lượng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gần</a:t>
            </a:r>
            <a:r>
              <a:rPr lang="en-US" dirty="0">
                <a:latin typeface="Tahoma"/>
                <a:ea typeface="Tahoma"/>
                <a:cs typeface="Tahoma"/>
              </a:rPr>
              <a:t>: PT </a:t>
            </a:r>
            <a:r>
              <a:rPr lang="en-US" dirty="0" err="1">
                <a:latin typeface="Tahoma"/>
                <a:ea typeface="Tahoma"/>
                <a:cs typeface="Tahoma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khối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</a:rPr>
              <a:t> PT </a:t>
            </a:r>
            <a:r>
              <a:rPr lang="en-US" dirty="0" err="1">
                <a:latin typeface="Tahoma"/>
                <a:ea typeface="Tahoma"/>
                <a:cs typeface="Tahoma"/>
              </a:rPr>
              <a:t>lớn</a:t>
            </a:r>
            <a:r>
              <a:rPr lang="en-US" dirty="0">
                <a:latin typeface="Tahoma"/>
                <a:ea typeface="Tahoma"/>
                <a:cs typeface="Tahoma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</a:rPr>
              <a:t>lớn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tuổi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có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nguy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cơ</a:t>
            </a:r>
            <a:r>
              <a:rPr lang="en-US" dirty="0">
                <a:latin typeface="Tahoma"/>
                <a:ea typeface="Tahoma"/>
                <a:cs typeface="Tahoma"/>
              </a:rPr>
              <a:t> PT, </a:t>
            </a:r>
            <a:r>
              <a:rPr lang="en-US" dirty="0" err="1">
                <a:latin typeface="Tahoma"/>
                <a:ea typeface="Tahoma"/>
                <a:cs typeface="Tahoma"/>
              </a:rPr>
              <a:t>nguy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chảy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máu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và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biến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chứng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mổ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cao</a:t>
            </a:r>
            <a:r>
              <a:rPr lang="en-US" dirty="0">
                <a:latin typeface="Tahoma"/>
                <a:ea typeface="Tahoma"/>
                <a:cs typeface="Tahoma"/>
              </a:rPr>
              <a:t>. </a:t>
            </a:r>
            <a:r>
              <a:rPr lang="en-US" dirty="0" err="1">
                <a:latin typeface="Tahoma"/>
                <a:ea typeface="Tahoma"/>
                <a:cs typeface="Tahoma"/>
              </a:rPr>
              <a:t>Biến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chứng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mổ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có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thể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gặp</a:t>
            </a:r>
            <a:r>
              <a:rPr lang="en-US" dirty="0">
                <a:latin typeface="Tahoma"/>
                <a:ea typeface="Tahoma"/>
                <a:cs typeface="Tahoma"/>
              </a:rPr>
              <a:t>: </a:t>
            </a:r>
            <a:r>
              <a:rPr lang="en-US" dirty="0" err="1">
                <a:latin typeface="Tahoma"/>
                <a:ea typeface="Tahoma"/>
                <a:cs typeface="Tahoma"/>
              </a:rPr>
              <a:t>rò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chậm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tống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xuất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dày</a:t>
            </a:r>
            <a:r>
              <a:rPr lang="en-US" dirty="0">
                <a:latin typeface="Tahoma"/>
                <a:ea typeface="Tahoma"/>
                <a:cs typeface="Tahoma"/>
              </a:rPr>
              <a:t>, </a:t>
            </a:r>
            <a:r>
              <a:rPr lang="en-US" dirty="0" err="1">
                <a:latin typeface="Tahoma"/>
                <a:ea typeface="Tahoma"/>
                <a:cs typeface="Tahoma"/>
              </a:rPr>
              <a:t>rò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dưỡng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trấp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nhiễm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khuẩn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vết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mổ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áp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xe</a:t>
            </a:r>
            <a:r>
              <a:rPr lang="en-US" dirty="0">
                <a:latin typeface="Tahoma"/>
                <a:ea typeface="Tahoma"/>
                <a:cs typeface="Tahoma"/>
              </a:rPr>
              <a:t> ổ </a:t>
            </a:r>
            <a:r>
              <a:rPr lang="en-US" dirty="0" err="1">
                <a:latin typeface="Tahoma"/>
                <a:ea typeface="Tahoma"/>
                <a:cs typeface="Tahoma"/>
              </a:rPr>
              <a:t>bụng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chảy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máu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Tiên </a:t>
            </a:r>
            <a:r>
              <a:rPr lang="en-US" dirty="0" err="1">
                <a:latin typeface="Tahoma"/>
                <a:ea typeface="Tahoma"/>
                <a:cs typeface="Tahoma"/>
              </a:rPr>
              <a:t>lượng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xa</a:t>
            </a:r>
            <a:r>
              <a:rPr lang="en-US" dirty="0">
                <a:latin typeface="Tahoma"/>
                <a:ea typeface="Tahoma"/>
                <a:cs typeface="Tahoma"/>
              </a:rPr>
              <a:t>: </a:t>
            </a:r>
            <a:r>
              <a:rPr lang="en-US" dirty="0" err="1">
                <a:latin typeface="Tahoma"/>
                <a:ea typeface="Tahoma"/>
                <a:cs typeface="Tahoma"/>
              </a:rPr>
              <a:t>nguy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cơ</a:t>
            </a:r>
            <a:r>
              <a:rPr lang="en-US" dirty="0">
                <a:latin typeface="Tahoma"/>
                <a:ea typeface="Tahoma"/>
                <a:cs typeface="Tahoma"/>
              </a:rPr>
              <a:t> ĐTĐ type 3c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ahoma"/>
                <a:ea typeface="Tahoma"/>
                <a:cs typeface="Tahoma"/>
              </a:rPr>
              <a:t>Tỉ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lệ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sống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còn</a:t>
            </a:r>
            <a:r>
              <a:rPr lang="en-US" dirty="0">
                <a:latin typeface="Tahoma"/>
                <a:ea typeface="Tahoma"/>
                <a:cs typeface="Tahoma"/>
              </a:rPr>
              <a:t> 5 </a:t>
            </a:r>
            <a:r>
              <a:rPr lang="en-US" dirty="0" err="1">
                <a:latin typeface="Tahoma"/>
                <a:ea typeface="Tahoma"/>
                <a:cs typeface="Tahoma"/>
              </a:rPr>
              <a:t>năm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 PT </a:t>
            </a:r>
            <a:r>
              <a:rPr lang="en-US" dirty="0" err="1">
                <a:latin typeface="Tahoma"/>
                <a:ea typeface="Tahoma"/>
                <a:cs typeface="Tahoma"/>
              </a:rPr>
              <a:t>triệt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để</a:t>
            </a:r>
            <a:r>
              <a:rPr lang="en-US" dirty="0">
                <a:latin typeface="Tahoma"/>
                <a:ea typeface="Tahoma"/>
                <a:cs typeface="Tahoma"/>
              </a:rPr>
              <a:t>  </a:t>
            </a:r>
            <a:r>
              <a:rPr lang="en-US" dirty="0" err="1">
                <a:latin typeface="Tahoma"/>
                <a:ea typeface="Tahoma"/>
                <a:cs typeface="Tahoma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</a:rPr>
              <a:t> 15%. </a:t>
            </a:r>
            <a:r>
              <a:rPr lang="en-US" dirty="0" err="1">
                <a:latin typeface="Tahoma"/>
                <a:ea typeface="Tahoma"/>
                <a:cs typeface="Tahoma"/>
              </a:rPr>
              <a:t>Tỉ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lệ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sống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còn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10 </a:t>
            </a:r>
            <a:r>
              <a:rPr lang="en-US" dirty="0" err="1">
                <a:latin typeface="Tahoma"/>
                <a:ea typeface="Tahoma"/>
                <a:cs typeface="Tahoma"/>
              </a:rPr>
              <a:t>năm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</a:rPr>
              <a:t> 5%.</a:t>
            </a:r>
          </a:p>
        </p:txBody>
      </p:sp>
    </p:spTree>
    <p:extLst>
      <p:ext uri="{BB962C8B-B14F-4D97-AF65-F5344CB8AC3E}">
        <p14:creationId xmlns:p14="http://schemas.microsoft.com/office/powerpoint/2010/main" val="12668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249" y="2071396"/>
            <a:ext cx="10851502" cy="289249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VÀ CÁC BẠN</a:t>
            </a:r>
          </a:p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LẮNG NGHE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204" t="8184" r="14771" b="7243"/>
          <a:stretch/>
        </p:blipFill>
        <p:spPr>
          <a:xfrm>
            <a:off x="9274631" y="3592285"/>
            <a:ext cx="1343609" cy="13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CNV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kèm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thuôc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BV Victoria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xét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nghiệm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(BN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giấy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tờ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ngờ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BV ĐHYD.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BV ĐHYD,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NV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CLS,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do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(11/02)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18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CNV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tuần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da,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kèm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NV BV ĐHYD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qua da.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bớt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da,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nhưng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nay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7kg/5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(63kg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56kg),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buồn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96 l/p, HA 110/70 mmHg, NT 18 l/p, NĐ 36.7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C, SpO2 96%.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rale.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22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99788"/>
          </a:xfrm>
        </p:spPr>
        <p:txBody>
          <a:bodyPr anchor="ctr"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RLLPM, THA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110-120/80 mmHg, 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140-150/80 mmHg.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err="1" smtClean="0">
                <a:latin typeface="Arial"/>
                <a:cs typeface="Arial"/>
              </a:rPr>
              <a:t>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err="1">
                <a:latin typeface="Arial"/>
                <a:cs typeface="Arial"/>
              </a:rPr>
              <a:t>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ĐTĐ,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err="1">
                <a:latin typeface="Arial"/>
                <a:cs typeface="Arial"/>
              </a:rPr>
              <a:t>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polyp,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1001.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err="1">
                <a:latin typeface="Arial"/>
                <a:cs typeface="Arial"/>
              </a:rPr>
              <a:t>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HTL,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rượu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err="1">
                <a:latin typeface="Arial"/>
                <a:cs typeface="Arial"/>
              </a:rPr>
              <a:t>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 QUA CÁC CƠ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99788"/>
          </a:xfrm>
        </p:spPr>
        <p:txBody>
          <a:bodyPr anchor="ctr"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đau đầu, chóng mặt.</a:t>
            </a:r>
          </a:p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đau ngực.</a:t>
            </a:r>
          </a:p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ho, không khó thở.</a:t>
            </a:r>
          </a:p>
          <a:p>
            <a:pPr algn="just">
              <a:lnSpc>
                <a:spcPct val="16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nôn, tiêu phân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 vàng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gắt buốt.</a:t>
            </a:r>
          </a:p>
        </p:txBody>
      </p:sp>
    </p:spTree>
    <p:extLst>
      <p:ext uri="{BB962C8B-B14F-4D97-AF65-F5344CB8AC3E}">
        <p14:creationId xmlns:p14="http://schemas.microsoft.com/office/powerpoint/2010/main" val="319077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1564</Words>
  <Application>Microsoft Office PowerPoint</Application>
  <PresentationFormat>Widescreen</PresentationFormat>
  <Paragraphs>192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Tahoma</vt:lpstr>
      <vt:lpstr>Office Theme</vt:lpstr>
      <vt:lpstr>BỆNH ÁN</vt:lpstr>
      <vt:lpstr>HÀNH CHÍNH</vt:lpstr>
      <vt:lpstr>LÝ DO NHẬP VIỆN</vt:lpstr>
      <vt:lpstr>BỆNH SỬ</vt:lpstr>
      <vt:lpstr>BỆNH SỬ</vt:lpstr>
      <vt:lpstr>BỆNH SỬ</vt:lpstr>
      <vt:lpstr>BỆNH SỬ</vt:lpstr>
      <vt:lpstr>TIỀN CĂN</vt:lpstr>
      <vt:lpstr>LƯỢC QUA CÁC CƠ QUAN</vt:lpstr>
      <vt:lpstr>KHÁM LÂM SÀNG</vt:lpstr>
      <vt:lpstr>KHÁM LÂM SÀNG</vt:lpstr>
      <vt:lpstr>KHÁM LÂM SÀNG</vt:lpstr>
      <vt:lpstr>TÓM TẮT BỆNH ÁN</vt:lpstr>
      <vt:lpstr>ĐẶT VẤN ĐỀ</vt:lpstr>
      <vt:lpstr>CHẨN ĐOÁN</vt:lpstr>
      <vt:lpstr>BIỆN LUẬN</vt:lpstr>
      <vt:lpstr>ĐỀ NGHỊ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CHẨN ĐOÁN XÁC ĐỊNH</vt:lpstr>
      <vt:lpstr>ĐIỀU TRỊ</vt:lpstr>
      <vt:lpstr>ĐIỀU TRỊ</vt:lpstr>
      <vt:lpstr>ĐIỀU TRỊ</vt:lpstr>
      <vt:lpstr>TIÊN LƯỢNG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KHOA</dc:title>
  <dc:creator>Welcome</dc:creator>
  <cp:lastModifiedBy>NGOAI 3</cp:lastModifiedBy>
  <cp:revision>232</cp:revision>
  <dcterms:created xsi:type="dcterms:W3CDTF">2023-02-06T13:10:27Z</dcterms:created>
  <dcterms:modified xsi:type="dcterms:W3CDTF">2023-03-09T04:17:27Z</dcterms:modified>
</cp:coreProperties>
</file>