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3" r:id="rId16"/>
    <p:sldId id="276" r:id="rId17"/>
    <p:sldId id="275" r:id="rId18"/>
    <p:sldId id="278" r:id="rId19"/>
    <p:sldId id="277" r:id="rId20"/>
    <p:sldId id="279" r:id="rId21"/>
    <p:sldId id="282" r:id="rId22"/>
    <p:sldId id="283" r:id="rId23"/>
    <p:sldId id="272" r:id="rId24"/>
    <p:sldId id="258" r:id="rId25"/>
    <p:sldId id="274"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F76C-D192-DED8-086D-6A0604C2F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000CB3-3AB7-3DC2-0A83-DBE23568A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96BEF0-C9DB-EBD4-532B-D48448FF5156}"/>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5" name="Footer Placeholder 4">
            <a:extLst>
              <a:ext uri="{FF2B5EF4-FFF2-40B4-BE49-F238E27FC236}">
                <a16:creationId xmlns:a16="http://schemas.microsoft.com/office/drawing/2014/main" id="{9A6CB443-A03D-37F7-59E7-A5B065A64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F4BB3-DDAD-B03F-1F62-9C75B8D72189}"/>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238101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77E-8365-87D7-D94F-32CB600A77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E842C-6600-C7C8-533D-73476D052F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DCA1E-9A98-4108-C60F-D45A20228D57}"/>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5" name="Footer Placeholder 4">
            <a:extLst>
              <a:ext uri="{FF2B5EF4-FFF2-40B4-BE49-F238E27FC236}">
                <a16:creationId xmlns:a16="http://schemas.microsoft.com/office/drawing/2014/main" id="{7CEE81E0-CF4C-4488-3066-074AC36AA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403F3-17AC-1141-0436-B5CBBF4805FF}"/>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332490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96947-056C-5136-C60E-B4CD77EA09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21C308-6B8F-3059-161D-C21ABD569C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84D3C-F100-1B17-5A8D-2DD6BC2F7EA6}"/>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5" name="Footer Placeholder 4">
            <a:extLst>
              <a:ext uri="{FF2B5EF4-FFF2-40B4-BE49-F238E27FC236}">
                <a16:creationId xmlns:a16="http://schemas.microsoft.com/office/drawing/2014/main" id="{81A71C52-190D-10A9-6C2D-2A03EC76B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AADC7-785A-B252-2D84-B86B172806AE}"/>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324640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E5B-24A8-5385-6ACA-7462B366B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86EB8-3CF0-B1C9-4280-1CFD5FDCC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8D9A3-3EEB-9074-8A86-9297E8A4CA3C}"/>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5" name="Footer Placeholder 4">
            <a:extLst>
              <a:ext uri="{FF2B5EF4-FFF2-40B4-BE49-F238E27FC236}">
                <a16:creationId xmlns:a16="http://schemas.microsoft.com/office/drawing/2014/main" id="{DDEC167D-3D46-C31D-2A3B-E86AFD5AD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FC708-4195-96D7-5CAA-43030F9FC0FE}"/>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128361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F5B9-78AE-F552-2EF9-38D221301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1A6937-2C6D-9421-F84A-CCA27689B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245CC-A7D4-58C6-4544-78895AD77BCD}"/>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5" name="Footer Placeholder 4">
            <a:extLst>
              <a:ext uri="{FF2B5EF4-FFF2-40B4-BE49-F238E27FC236}">
                <a16:creationId xmlns:a16="http://schemas.microsoft.com/office/drawing/2014/main" id="{56932F71-68C5-D9A7-7814-D9EE069D5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B736F-D0E3-B183-2281-1A7955651D8D}"/>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152723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9A75-82F9-2F85-8E62-55786C1548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68C82-F1A3-08DC-2143-3D46082180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FF6123-73C3-E4D8-F625-A4D2383D56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E76DF-24F7-22DE-E926-0B5807203FBC}"/>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6" name="Footer Placeholder 5">
            <a:extLst>
              <a:ext uri="{FF2B5EF4-FFF2-40B4-BE49-F238E27FC236}">
                <a16:creationId xmlns:a16="http://schemas.microsoft.com/office/drawing/2014/main" id="{6117AB06-C96B-296A-1036-6D9701E74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AD099-EE10-DD18-3BE8-45D17C7BF397}"/>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351521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3C43-98DD-E970-CBDD-189AF65BA4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9C8A24-B6A2-2FAD-F41F-AD57208FA4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15282-FB6E-92F8-AABB-0DAE6CB25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40D234-2B9F-281C-493A-409B93ED6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43A52-D84C-29C3-30F3-D95D7074A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77C67-CBA5-9855-58E5-84608F017915}"/>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8" name="Footer Placeholder 7">
            <a:extLst>
              <a:ext uri="{FF2B5EF4-FFF2-40B4-BE49-F238E27FC236}">
                <a16:creationId xmlns:a16="http://schemas.microsoft.com/office/drawing/2014/main" id="{3E4F9B7B-0841-0855-C3B0-D4B64D69EB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9949C7-DB40-70E0-CB62-7C67872BCBDB}"/>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3744315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4D06-491A-B7FC-E25E-65DA10A8D7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3CBE0D-190B-0B41-9ED9-D6AB7A8821A6}"/>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4" name="Footer Placeholder 3">
            <a:extLst>
              <a:ext uri="{FF2B5EF4-FFF2-40B4-BE49-F238E27FC236}">
                <a16:creationId xmlns:a16="http://schemas.microsoft.com/office/drawing/2014/main" id="{7B8F07BB-F560-0730-B0E8-6958E640DB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160B43-47AF-C263-BCBD-15A557A38DAC}"/>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2418300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25187-D360-3A77-8B0B-2321DA99CD11}"/>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3" name="Footer Placeholder 2">
            <a:extLst>
              <a:ext uri="{FF2B5EF4-FFF2-40B4-BE49-F238E27FC236}">
                <a16:creationId xmlns:a16="http://schemas.microsoft.com/office/drawing/2014/main" id="{48232153-CA84-46EC-FACC-5C832EF547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773ECD-401D-6F9B-2104-EE09443CB52A}"/>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282081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BD15-FAA2-76B2-F2D8-C842EABD1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8228F1-9018-78B5-65A3-35BBAA045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661081-C5A2-6896-8EE1-DA586DDD3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7BAA8-011B-F526-7823-6E5566A611F9}"/>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6" name="Footer Placeholder 5">
            <a:extLst>
              <a:ext uri="{FF2B5EF4-FFF2-40B4-BE49-F238E27FC236}">
                <a16:creationId xmlns:a16="http://schemas.microsoft.com/office/drawing/2014/main" id="{90C5E0D3-B558-182E-6969-FF3510413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FF3C7-4B1C-95E5-84CC-C54ECEAA1434}"/>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212792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A980-7EE2-731C-72D0-5C99CE406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E35989-5C99-8469-4752-535417B0B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07C74C-F13F-9095-B0AC-2FB579A1D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F63B9-CBB5-F311-86FA-F09019AF5B65}"/>
              </a:ext>
            </a:extLst>
          </p:cNvPr>
          <p:cNvSpPr>
            <a:spLocks noGrp="1"/>
          </p:cNvSpPr>
          <p:nvPr>
            <p:ph type="dt" sz="half" idx="10"/>
          </p:nvPr>
        </p:nvSpPr>
        <p:spPr/>
        <p:txBody>
          <a:bodyPr/>
          <a:lstStyle/>
          <a:p>
            <a:fld id="{D5B9EA30-0345-46DF-AF82-8B46E12087F8}" type="datetimeFigureOut">
              <a:rPr lang="en-US" smtClean="0"/>
              <a:t>5/11/2023</a:t>
            </a:fld>
            <a:endParaRPr lang="en-US"/>
          </a:p>
        </p:txBody>
      </p:sp>
      <p:sp>
        <p:nvSpPr>
          <p:cNvPr id="6" name="Footer Placeholder 5">
            <a:extLst>
              <a:ext uri="{FF2B5EF4-FFF2-40B4-BE49-F238E27FC236}">
                <a16:creationId xmlns:a16="http://schemas.microsoft.com/office/drawing/2014/main" id="{2AA2ED4D-EFA3-9933-48FA-F619DFC95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E6BD0-2445-9929-B36E-9F62AC7D32A4}"/>
              </a:ext>
            </a:extLst>
          </p:cNvPr>
          <p:cNvSpPr>
            <a:spLocks noGrp="1"/>
          </p:cNvSpPr>
          <p:nvPr>
            <p:ph type="sldNum" sz="quarter" idx="12"/>
          </p:nvPr>
        </p:nvSpPr>
        <p:spPr/>
        <p:txBody>
          <a:bodyPr/>
          <a:lstStyle/>
          <a:p>
            <a:fld id="{AA2CC996-6C17-4C24-9352-E838ED7BC3BB}" type="slidenum">
              <a:rPr lang="en-US" smtClean="0"/>
              <a:t>‹#›</a:t>
            </a:fld>
            <a:endParaRPr lang="en-US"/>
          </a:p>
        </p:txBody>
      </p:sp>
    </p:spTree>
    <p:extLst>
      <p:ext uri="{BB962C8B-B14F-4D97-AF65-F5344CB8AC3E}">
        <p14:creationId xmlns:p14="http://schemas.microsoft.com/office/powerpoint/2010/main" val="22053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FDC119-DC83-9CC4-B11C-54ADBCFD3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0D555-8F1D-76DB-F315-0F390E852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E874B-439E-1930-C177-02794BC1F8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9EA30-0345-46DF-AF82-8B46E12087F8}" type="datetimeFigureOut">
              <a:rPr lang="en-US" smtClean="0"/>
              <a:t>5/11/2023</a:t>
            </a:fld>
            <a:endParaRPr lang="en-US"/>
          </a:p>
        </p:txBody>
      </p:sp>
      <p:sp>
        <p:nvSpPr>
          <p:cNvPr id="5" name="Footer Placeholder 4">
            <a:extLst>
              <a:ext uri="{FF2B5EF4-FFF2-40B4-BE49-F238E27FC236}">
                <a16:creationId xmlns:a16="http://schemas.microsoft.com/office/drawing/2014/main" id="{3B74B0CA-A6D9-8FA4-AE83-C3B81D9BD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11BB10-EF02-FA1D-1DA8-C776BA8C5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CC996-6C17-4C24-9352-E838ED7BC3BB}" type="slidenum">
              <a:rPr lang="en-US" smtClean="0"/>
              <a:t>‹#›</a:t>
            </a:fld>
            <a:endParaRPr lang="en-US"/>
          </a:p>
        </p:txBody>
      </p:sp>
    </p:spTree>
    <p:extLst>
      <p:ext uri="{BB962C8B-B14F-4D97-AF65-F5344CB8AC3E}">
        <p14:creationId xmlns:p14="http://schemas.microsoft.com/office/powerpoint/2010/main" val="562557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 Id="rId5" Type="http://schemas.openxmlformats.org/officeDocument/2006/relationships/image" Target="../media/image14.png" /><Relationship Id="rId4" Type="http://schemas.openxmlformats.org/officeDocument/2006/relationships/image" Target="../media/image13.jpeg" /></Relationships>
</file>

<file path=ppt/slides/_rels/slide2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9A21-78A1-0B6B-719B-53D95B6D5DEE}"/>
              </a:ext>
            </a:extLst>
          </p:cNvPr>
          <p:cNvSpPr>
            <a:spLocks noGrp="1"/>
          </p:cNvSpPr>
          <p:nvPr>
            <p:ph type="ctrTitle"/>
          </p:nvPr>
        </p:nvSpPr>
        <p:spPr>
          <a:xfrm>
            <a:off x="1524000" y="706727"/>
            <a:ext cx="9144000" cy="1570961"/>
          </a:xfrm>
        </p:spPr>
        <p:txBody>
          <a:bodyPr/>
          <a:lstStyle/>
          <a:p>
            <a:r>
              <a:rPr lang="vi-VN"/>
              <a:t>Bệnh án </a:t>
            </a:r>
            <a:endParaRPr lang="en-US"/>
          </a:p>
        </p:txBody>
      </p:sp>
      <p:sp>
        <p:nvSpPr>
          <p:cNvPr id="3" name="Subtitle 2">
            <a:extLst>
              <a:ext uri="{FF2B5EF4-FFF2-40B4-BE49-F238E27FC236}">
                <a16:creationId xmlns:a16="http://schemas.microsoft.com/office/drawing/2014/main" id="{47865607-0969-E512-8891-A742395E4E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488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en-US"/>
              <a:t>VI. Khám lâm sàng (10/05/2023):</a:t>
            </a:r>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pPr lvl="1"/>
            <a:r>
              <a:rPr lang="vi-VN"/>
              <a:t>c. bụng:</a:t>
            </a:r>
          </a:p>
          <a:p>
            <a:pPr lvl="2"/>
            <a:r>
              <a:rPr lang="vi-VN"/>
              <a:t>Bụng mềm</a:t>
            </a:r>
          </a:p>
          <a:p>
            <a:pPr lvl="2"/>
            <a:r>
              <a:rPr lang="vi-VN"/>
              <a:t>Ấn đau hạ sườn phải</a:t>
            </a:r>
          </a:p>
          <a:p>
            <a:pPr lvl="2"/>
            <a:r>
              <a:rPr lang="vi-VN"/>
              <a:t>Rung gan âm tính</a:t>
            </a:r>
          </a:p>
          <a:p>
            <a:pPr lvl="2"/>
            <a:r>
              <a:rPr lang="vi-VN"/>
              <a:t>Ấn kẽ sườn âm tính</a:t>
            </a:r>
          </a:p>
          <a:p>
            <a:pPr lvl="2"/>
            <a:r>
              <a:rPr lang="vi-VN"/>
              <a:t>Murphy âm tính</a:t>
            </a:r>
          </a:p>
          <a:p>
            <a:pPr lvl="2"/>
            <a:r>
              <a:rPr lang="vi-VN"/>
              <a:t>Gan</a:t>
            </a:r>
            <a:r>
              <a:rPr lang="en-US"/>
              <a:t>,</a:t>
            </a:r>
            <a:r>
              <a:rPr lang="vi-VN"/>
              <a:t> lách, túi mật không sờ chạm</a:t>
            </a:r>
          </a:p>
          <a:p>
            <a:pPr lvl="2"/>
            <a:r>
              <a:rPr lang="vi-VN"/>
              <a:t>Không tuần hoàn bàng hệ</a:t>
            </a:r>
          </a:p>
          <a:p>
            <a:pPr lvl="1"/>
            <a:r>
              <a:rPr lang="vi-VN"/>
              <a:t>d. tiết niệu: chạm thận âm tính, rung thận âm tính</a:t>
            </a:r>
          </a:p>
          <a:p>
            <a:pPr lvl="1"/>
            <a:r>
              <a:rPr lang="vi-VN"/>
              <a:t>e. thần kinh: cổ mềm, sức cơ tứ chi 5/5</a:t>
            </a:r>
          </a:p>
          <a:p>
            <a:pPr lvl="1"/>
            <a:r>
              <a:rPr lang="vi-VN"/>
              <a:t>f. cơ xương khớp: không giới hạn tầm vận động</a:t>
            </a:r>
            <a:endParaRPr lang="en-US"/>
          </a:p>
        </p:txBody>
      </p:sp>
    </p:spTree>
    <p:extLst>
      <p:ext uri="{BB962C8B-B14F-4D97-AF65-F5344CB8AC3E}">
        <p14:creationId xmlns:p14="http://schemas.microsoft.com/office/powerpoint/2010/main" val="116767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VII. Đặt vấn đề:</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r>
              <a:rPr lang="vi-VN"/>
              <a:t>1. U gan</a:t>
            </a:r>
          </a:p>
          <a:p>
            <a:r>
              <a:rPr lang="vi-VN"/>
              <a:t>2. Đau hạ sườn phải</a:t>
            </a:r>
            <a:endParaRPr lang="en-US"/>
          </a:p>
        </p:txBody>
      </p:sp>
    </p:spTree>
    <p:extLst>
      <p:ext uri="{BB962C8B-B14F-4D97-AF65-F5344CB8AC3E}">
        <p14:creationId xmlns:p14="http://schemas.microsoft.com/office/powerpoint/2010/main" val="153228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VIII. Chẩn đoán:</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r>
              <a:rPr lang="vi-VN"/>
              <a:t>Chẩn đoán sơ bộ: HCC biến chứng vỡ u</a:t>
            </a:r>
          </a:p>
          <a:p>
            <a:r>
              <a:rPr lang="vi-VN"/>
              <a:t>Chẩn đoán phân biệt: </a:t>
            </a:r>
          </a:p>
          <a:p>
            <a:pPr lvl="1"/>
            <a:r>
              <a:rPr lang="vi-VN"/>
              <a:t>ung thư tế bào ống mật trong gan</a:t>
            </a:r>
          </a:p>
          <a:p>
            <a:pPr lvl="1"/>
            <a:r>
              <a:rPr lang="vi-VN"/>
              <a:t>Ung thư gan thứ phát</a:t>
            </a:r>
          </a:p>
          <a:p>
            <a:pPr lvl="1"/>
            <a:r>
              <a:rPr lang="vi-VN"/>
              <a:t>U gan lành tính</a:t>
            </a:r>
          </a:p>
          <a:p>
            <a:endParaRPr lang="en-US"/>
          </a:p>
        </p:txBody>
      </p:sp>
    </p:spTree>
    <p:extLst>
      <p:ext uri="{BB962C8B-B14F-4D97-AF65-F5344CB8AC3E}">
        <p14:creationId xmlns:p14="http://schemas.microsoft.com/office/powerpoint/2010/main" val="176176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IX. Biện luận:</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normAutofit lnSpcReduction="10000"/>
          </a:bodyPr>
          <a:lstStyle/>
          <a:p>
            <a:r>
              <a:rPr lang="vi-VN"/>
              <a:t>1. u gan</a:t>
            </a:r>
          </a:p>
          <a:p>
            <a:r>
              <a:rPr lang="vi-VN"/>
              <a:t>Bệnh nhân lớn tuổi nghiện rượu nên nghĩ nhiều ung thư tế bào gan</a:t>
            </a:r>
          </a:p>
          <a:p>
            <a:r>
              <a:rPr lang="vi-VN"/>
              <a:t>Ung thư tế bào ống mật trong gan là loại u nguyên phát thuờng gặp ở u gan, không phân biệt được trên lâm sàng đề nghị CT scan bụng chậu có cản quang.</a:t>
            </a:r>
          </a:p>
          <a:p>
            <a:r>
              <a:rPr lang="vi-VN"/>
              <a:t>Ung thư thứ phát ít nghĩ do lâm sàng bệnh nhân không có biểu hiện của u cơ quan khác.</a:t>
            </a:r>
          </a:p>
          <a:p>
            <a:r>
              <a:rPr lang="vi-VN"/>
              <a:t>U gan lành tính (u mạch máu, u tuyến gan, sang thương tăng sản dạng nốt). Cần phân biệt trên cận lâm sàng</a:t>
            </a:r>
            <a:endParaRPr lang="en-US"/>
          </a:p>
        </p:txBody>
      </p:sp>
    </p:spTree>
    <p:extLst>
      <p:ext uri="{BB962C8B-B14F-4D97-AF65-F5344CB8AC3E}">
        <p14:creationId xmlns:p14="http://schemas.microsoft.com/office/powerpoint/2010/main" val="153876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IX. Cận lâm sàng:</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normAutofit fontScale="92500" lnSpcReduction="10000"/>
          </a:bodyPr>
          <a:lstStyle/>
          <a:p>
            <a:r>
              <a:rPr lang="vi-VN"/>
              <a:t>Cận lâm sàng chẩn đoán:</a:t>
            </a:r>
          </a:p>
          <a:p>
            <a:pPr lvl="1"/>
            <a:r>
              <a:rPr lang="vi-VN"/>
              <a:t>CT scan bụng chậu có cản quang</a:t>
            </a:r>
          </a:p>
          <a:p>
            <a:pPr lvl="1"/>
            <a:r>
              <a:rPr lang="vi-VN"/>
              <a:t>AFP</a:t>
            </a:r>
          </a:p>
          <a:p>
            <a:pPr lvl="1"/>
            <a:r>
              <a:rPr lang="vi-VN"/>
              <a:t>AST, ALT, bilirubin tp, tt. Albumin máu, INR</a:t>
            </a:r>
          </a:p>
          <a:p>
            <a:pPr lvl="1"/>
            <a:r>
              <a:rPr lang="vi-VN"/>
              <a:t>HBsAg, anti HBs, anti HBc, anti HCV</a:t>
            </a:r>
          </a:p>
          <a:p>
            <a:r>
              <a:rPr lang="vi-VN"/>
              <a:t>Cận lâm sàng thuờng quy</a:t>
            </a:r>
          </a:p>
          <a:p>
            <a:pPr lvl="1"/>
            <a:r>
              <a:rPr lang="vi-VN"/>
              <a:t>CTM</a:t>
            </a:r>
          </a:p>
          <a:p>
            <a:pPr lvl="1"/>
            <a:r>
              <a:rPr lang="vi-VN"/>
              <a:t>Ion đồ</a:t>
            </a:r>
          </a:p>
          <a:p>
            <a:pPr lvl="1"/>
            <a:r>
              <a:rPr lang="vi-VN"/>
              <a:t>ECG</a:t>
            </a:r>
          </a:p>
          <a:p>
            <a:pPr lvl="1"/>
            <a:r>
              <a:rPr lang="vi-VN"/>
              <a:t>BUN, creatinin</a:t>
            </a:r>
          </a:p>
          <a:p>
            <a:pPr lvl="1"/>
            <a:r>
              <a:rPr lang="vi-VN"/>
              <a:t>Tptnt</a:t>
            </a:r>
          </a:p>
          <a:p>
            <a:pPr lvl="1"/>
            <a:r>
              <a:rPr lang="vi-VN"/>
              <a:t>X- ngực thẳng</a:t>
            </a:r>
          </a:p>
          <a:p>
            <a:endParaRPr lang="en-US"/>
          </a:p>
        </p:txBody>
      </p:sp>
    </p:spTree>
    <p:extLst>
      <p:ext uri="{BB962C8B-B14F-4D97-AF65-F5344CB8AC3E}">
        <p14:creationId xmlns:p14="http://schemas.microsoft.com/office/powerpoint/2010/main" val="306750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IX. Cận lâm sàng:</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a:xfrm>
            <a:off x="838200" y="1856105"/>
            <a:ext cx="10515600" cy="4351338"/>
          </a:xfrm>
        </p:spPr>
        <p:txBody>
          <a:bodyPr/>
          <a:lstStyle/>
          <a:p>
            <a:r>
              <a:rPr lang="vi-VN"/>
              <a:t>Kết quả cận lâm sàng:</a:t>
            </a:r>
          </a:p>
          <a:p>
            <a:endParaRPr lang="en-US"/>
          </a:p>
        </p:txBody>
      </p:sp>
    </p:spTree>
    <p:extLst>
      <p:ext uri="{BB962C8B-B14F-4D97-AF65-F5344CB8AC3E}">
        <p14:creationId xmlns:p14="http://schemas.microsoft.com/office/powerpoint/2010/main" val="265693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3E3C-45DB-B3C6-E73B-C89C7C6B48B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C5534F0-D376-166B-089B-F244DF1C4CE7}"/>
              </a:ext>
            </a:extLst>
          </p:cNvPr>
          <p:cNvPicPr>
            <a:picLocks noGrp="1" noChangeAspect="1"/>
          </p:cNvPicPr>
          <p:nvPr>
            <p:ph idx="1"/>
          </p:nvPr>
        </p:nvPicPr>
        <p:blipFill>
          <a:blip r:embed="rId2"/>
          <a:stretch>
            <a:fillRect/>
          </a:stretch>
        </p:blipFill>
        <p:spPr>
          <a:xfrm>
            <a:off x="5872480" y="365125"/>
            <a:ext cx="4438489" cy="6060932"/>
          </a:xfrm>
          <a:prstGeom prst="rect">
            <a:avLst/>
          </a:prstGeom>
        </p:spPr>
      </p:pic>
      <p:pic>
        <p:nvPicPr>
          <p:cNvPr id="1026" name="Picture 2" descr="No description available.">
            <a:extLst>
              <a:ext uri="{FF2B5EF4-FFF2-40B4-BE49-F238E27FC236}">
                <a16:creationId xmlns:a16="http://schemas.microsoft.com/office/drawing/2014/main" id="{705F6FAC-CF3D-0F79-0553-D4306C4A9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 y="284188"/>
            <a:ext cx="5222240" cy="607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77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0D80-3452-A5EB-8A55-E031B932ED0A}"/>
              </a:ext>
            </a:extLst>
          </p:cNvPr>
          <p:cNvSpPr>
            <a:spLocks noGrp="1"/>
          </p:cNvSpPr>
          <p:nvPr>
            <p:ph type="title"/>
          </p:nvPr>
        </p:nvSpPr>
        <p:spPr/>
        <p:txBody>
          <a:bodyPr/>
          <a:lstStyle/>
          <a:p>
            <a:r>
              <a:rPr lang="vi-VN"/>
              <a:t>IX. Cận lâm sàng:</a:t>
            </a:r>
            <a:endParaRPr lang="en-US"/>
          </a:p>
        </p:txBody>
      </p:sp>
      <p:sp>
        <p:nvSpPr>
          <p:cNvPr id="7" name="Content Placeholder 6">
            <a:extLst>
              <a:ext uri="{FF2B5EF4-FFF2-40B4-BE49-F238E27FC236}">
                <a16:creationId xmlns:a16="http://schemas.microsoft.com/office/drawing/2014/main" id="{0AA9A1F6-16B3-5F13-C94E-01671E1B006C}"/>
              </a:ext>
            </a:extLst>
          </p:cNvPr>
          <p:cNvSpPr>
            <a:spLocks noGrp="1"/>
          </p:cNvSpPr>
          <p:nvPr>
            <p:ph idx="1"/>
          </p:nvPr>
        </p:nvSpPr>
        <p:spPr/>
        <p:txBody>
          <a:bodyPr/>
          <a:lstStyle/>
          <a:p>
            <a:r>
              <a:rPr lang="vi-VN"/>
              <a:t>Huyết khối tĩnh mạch cửa trái</a:t>
            </a:r>
          </a:p>
          <a:p>
            <a:endParaRPr lang="en-US"/>
          </a:p>
        </p:txBody>
      </p:sp>
      <p:pic>
        <p:nvPicPr>
          <p:cNvPr id="9" name="Picture 8">
            <a:extLst>
              <a:ext uri="{FF2B5EF4-FFF2-40B4-BE49-F238E27FC236}">
                <a16:creationId xmlns:a16="http://schemas.microsoft.com/office/drawing/2014/main" id="{9A0CFF1C-6745-F8F9-5A11-DE6EB90BACE5}"/>
              </a:ext>
            </a:extLst>
          </p:cNvPr>
          <p:cNvPicPr>
            <a:picLocks noChangeAspect="1"/>
          </p:cNvPicPr>
          <p:nvPr/>
        </p:nvPicPr>
        <p:blipFill>
          <a:blip r:embed="rId2"/>
          <a:stretch>
            <a:fillRect/>
          </a:stretch>
        </p:blipFill>
        <p:spPr>
          <a:xfrm>
            <a:off x="4480560" y="2264830"/>
            <a:ext cx="6518992" cy="4308690"/>
          </a:xfrm>
          <a:prstGeom prst="rect">
            <a:avLst/>
          </a:prstGeom>
        </p:spPr>
      </p:pic>
    </p:spTree>
    <p:extLst>
      <p:ext uri="{BB962C8B-B14F-4D97-AF65-F5344CB8AC3E}">
        <p14:creationId xmlns:p14="http://schemas.microsoft.com/office/powerpoint/2010/main" val="121465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B3F5-1784-859E-2889-21ED4C341DA6}"/>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F5D73933-D4A0-7D20-A9E8-347EFF109217}"/>
              </a:ext>
            </a:extLst>
          </p:cNvPr>
          <p:cNvPicPr>
            <a:picLocks noChangeAspect="1"/>
          </p:cNvPicPr>
          <p:nvPr/>
        </p:nvPicPr>
        <p:blipFill rotWithShape="1">
          <a:blip r:embed="rId2"/>
          <a:srcRect l="2420" r="36774" b="38778"/>
          <a:stretch/>
        </p:blipFill>
        <p:spPr>
          <a:xfrm>
            <a:off x="579120" y="5672213"/>
            <a:ext cx="5623998" cy="820662"/>
          </a:xfrm>
          <a:prstGeom prst="rect">
            <a:avLst/>
          </a:prstGeom>
        </p:spPr>
      </p:pic>
      <p:pic>
        <p:nvPicPr>
          <p:cNvPr id="9" name="Picture 8">
            <a:extLst>
              <a:ext uri="{FF2B5EF4-FFF2-40B4-BE49-F238E27FC236}">
                <a16:creationId xmlns:a16="http://schemas.microsoft.com/office/drawing/2014/main" id="{3BEEFA51-D65C-4865-3FF0-F5EF98ABEC9A}"/>
              </a:ext>
            </a:extLst>
          </p:cNvPr>
          <p:cNvPicPr>
            <a:picLocks noChangeAspect="1"/>
          </p:cNvPicPr>
          <p:nvPr/>
        </p:nvPicPr>
        <p:blipFill rotWithShape="1">
          <a:blip r:embed="rId3"/>
          <a:srcRect l="2539" r="16199"/>
          <a:stretch/>
        </p:blipFill>
        <p:spPr>
          <a:xfrm>
            <a:off x="579119" y="365125"/>
            <a:ext cx="7477760" cy="3485083"/>
          </a:xfrm>
          <a:prstGeom prst="rect">
            <a:avLst/>
          </a:prstGeom>
        </p:spPr>
      </p:pic>
      <p:pic>
        <p:nvPicPr>
          <p:cNvPr id="11" name="Picture 10">
            <a:extLst>
              <a:ext uri="{FF2B5EF4-FFF2-40B4-BE49-F238E27FC236}">
                <a16:creationId xmlns:a16="http://schemas.microsoft.com/office/drawing/2014/main" id="{F71A6B99-BCD0-D4E3-6D34-FC114B3534BB}"/>
              </a:ext>
            </a:extLst>
          </p:cNvPr>
          <p:cNvPicPr>
            <a:picLocks noChangeAspect="1"/>
          </p:cNvPicPr>
          <p:nvPr/>
        </p:nvPicPr>
        <p:blipFill rotWithShape="1">
          <a:blip r:embed="rId4"/>
          <a:srcRect l="2832" t="19904"/>
          <a:stretch/>
        </p:blipFill>
        <p:spPr>
          <a:xfrm>
            <a:off x="579119" y="3801649"/>
            <a:ext cx="7477760" cy="1870564"/>
          </a:xfrm>
          <a:prstGeom prst="rect">
            <a:avLst/>
          </a:prstGeom>
        </p:spPr>
      </p:pic>
    </p:spTree>
    <p:extLst>
      <p:ext uri="{BB962C8B-B14F-4D97-AF65-F5344CB8AC3E}">
        <p14:creationId xmlns:p14="http://schemas.microsoft.com/office/powerpoint/2010/main" val="96851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C05D-D854-F413-761D-1587CAF3933F}"/>
              </a:ext>
            </a:extLst>
          </p:cNvPr>
          <p:cNvSpPr>
            <a:spLocks noGrp="1"/>
          </p:cNvSpPr>
          <p:nvPr>
            <p:ph type="title"/>
          </p:nvPr>
        </p:nvSpPr>
        <p:spPr/>
        <p:txBody>
          <a:bodyPr/>
          <a:lstStyle/>
          <a:p>
            <a:r>
              <a:rPr lang="vi-VN"/>
              <a:t>IX. Cận lâm sàng:</a:t>
            </a:r>
            <a:endParaRPr lang="en-US"/>
          </a:p>
        </p:txBody>
      </p:sp>
      <p:sp>
        <p:nvSpPr>
          <p:cNvPr id="3" name="Content Placeholder 2">
            <a:extLst>
              <a:ext uri="{FF2B5EF4-FFF2-40B4-BE49-F238E27FC236}">
                <a16:creationId xmlns:a16="http://schemas.microsoft.com/office/drawing/2014/main" id="{2759B129-C4E3-3900-519A-9A74D6B9C2C7}"/>
              </a:ext>
            </a:extLst>
          </p:cNvPr>
          <p:cNvSpPr>
            <a:spLocks noGrp="1"/>
          </p:cNvSpPr>
          <p:nvPr>
            <p:ph idx="1"/>
          </p:nvPr>
        </p:nvSpPr>
        <p:spPr/>
        <p:txBody>
          <a:bodyPr/>
          <a:lstStyle/>
          <a:p>
            <a:r>
              <a:rPr lang="vi-VN"/>
              <a:t>Child-pugh 6 điểm child A</a:t>
            </a:r>
          </a:p>
          <a:p>
            <a:pPr lvl="1"/>
            <a:r>
              <a:rPr lang="vi-VN"/>
              <a:t>Tỉnh</a:t>
            </a:r>
          </a:p>
          <a:p>
            <a:pPr lvl="1"/>
            <a:r>
              <a:rPr lang="vi-VN"/>
              <a:t>Dịch tự do lượng ít ở hạ vị (đậm độ cao 50 HU)trên CT scan</a:t>
            </a:r>
          </a:p>
          <a:p>
            <a:pPr lvl="1"/>
            <a:r>
              <a:rPr lang="vi-VN"/>
              <a:t>Bilirubin toàn phần 1.85 mg/dL</a:t>
            </a:r>
          </a:p>
          <a:p>
            <a:pPr lvl="1"/>
            <a:r>
              <a:rPr lang="vi-VN"/>
              <a:t>Albumin 41.1 g/L </a:t>
            </a:r>
          </a:p>
          <a:p>
            <a:pPr lvl="1"/>
            <a:r>
              <a:rPr lang="vi-VN"/>
              <a:t>INR 1.04</a:t>
            </a:r>
            <a:endParaRPr lang="en-US"/>
          </a:p>
        </p:txBody>
      </p:sp>
    </p:spTree>
    <p:extLst>
      <p:ext uri="{BB962C8B-B14F-4D97-AF65-F5344CB8AC3E}">
        <p14:creationId xmlns:p14="http://schemas.microsoft.com/office/powerpoint/2010/main" val="413095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320F-2A4E-97D7-325E-DAE654C7A58F}"/>
              </a:ext>
            </a:extLst>
          </p:cNvPr>
          <p:cNvSpPr>
            <a:spLocks noGrp="1"/>
          </p:cNvSpPr>
          <p:nvPr>
            <p:ph type="title"/>
          </p:nvPr>
        </p:nvSpPr>
        <p:spPr/>
        <p:txBody>
          <a:bodyPr/>
          <a:lstStyle/>
          <a:p>
            <a:r>
              <a:rPr lang="vi-VN"/>
              <a:t>I. Hành chính:</a:t>
            </a:r>
            <a:endParaRPr lang="en-US"/>
          </a:p>
        </p:txBody>
      </p:sp>
      <p:sp>
        <p:nvSpPr>
          <p:cNvPr id="3" name="Content Placeholder 2">
            <a:extLst>
              <a:ext uri="{FF2B5EF4-FFF2-40B4-BE49-F238E27FC236}">
                <a16:creationId xmlns:a16="http://schemas.microsoft.com/office/drawing/2014/main" id="{2C7C019B-6609-372D-CE5C-CA689BF465D3}"/>
              </a:ext>
            </a:extLst>
          </p:cNvPr>
          <p:cNvSpPr>
            <a:spLocks noGrp="1"/>
          </p:cNvSpPr>
          <p:nvPr>
            <p:ph idx="1"/>
          </p:nvPr>
        </p:nvSpPr>
        <p:spPr/>
        <p:txBody>
          <a:bodyPr/>
          <a:lstStyle/>
          <a:p>
            <a:r>
              <a:rPr lang="vi-VN"/>
              <a:t>Họ và tên: Nguyễn Thanh N.</a:t>
            </a:r>
          </a:p>
          <a:p>
            <a:r>
              <a:rPr lang="vi-VN"/>
              <a:t>Giới tính: nam</a:t>
            </a:r>
          </a:p>
          <a:p>
            <a:r>
              <a:rPr lang="vi-VN"/>
              <a:t>Tuổi: 61</a:t>
            </a:r>
          </a:p>
          <a:p>
            <a:r>
              <a:rPr lang="vi-VN"/>
              <a:t>Địa chỉ: phường 7, Tuy Hòa, Phú Yên</a:t>
            </a:r>
          </a:p>
          <a:p>
            <a:r>
              <a:rPr lang="vi-VN"/>
              <a:t>Ngày nhập viện: 16h27 ngày 5 tháng 5 năm 2023 khoa gan mật tụy BV ĐHYD</a:t>
            </a:r>
            <a:endParaRPr lang="en-US"/>
          </a:p>
        </p:txBody>
      </p:sp>
    </p:spTree>
    <p:extLst>
      <p:ext uri="{BB962C8B-B14F-4D97-AF65-F5344CB8AC3E}">
        <p14:creationId xmlns:p14="http://schemas.microsoft.com/office/powerpoint/2010/main" val="1536382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9167-DEBD-F6C5-9EDF-124FBC1F3CF9}"/>
              </a:ext>
            </a:extLst>
          </p:cNvPr>
          <p:cNvSpPr>
            <a:spLocks noGrp="1"/>
          </p:cNvSpPr>
          <p:nvPr>
            <p:ph type="title"/>
          </p:nvPr>
        </p:nvSpPr>
        <p:spPr>
          <a:xfrm>
            <a:off x="317463" y="3910965"/>
            <a:ext cx="10515600" cy="1325563"/>
          </a:xfrm>
        </p:spPr>
        <p:txBody>
          <a:bodyPr/>
          <a:lstStyle/>
          <a:p>
            <a:r>
              <a:rPr lang="vi-VN"/>
              <a:t>Không đang nhiễm HBV, HCV</a:t>
            </a:r>
            <a:endParaRPr lang="en-US"/>
          </a:p>
        </p:txBody>
      </p:sp>
      <p:pic>
        <p:nvPicPr>
          <p:cNvPr id="4" name="Content Placeholder 3">
            <a:extLst>
              <a:ext uri="{FF2B5EF4-FFF2-40B4-BE49-F238E27FC236}">
                <a16:creationId xmlns:a16="http://schemas.microsoft.com/office/drawing/2014/main" id="{08F91689-112C-08AD-773A-E6EA4452A636}"/>
              </a:ext>
            </a:extLst>
          </p:cNvPr>
          <p:cNvPicPr>
            <a:picLocks noGrp="1" noChangeAspect="1"/>
          </p:cNvPicPr>
          <p:nvPr>
            <p:ph idx="1"/>
          </p:nvPr>
        </p:nvPicPr>
        <p:blipFill>
          <a:blip r:embed="rId2"/>
          <a:stretch>
            <a:fillRect/>
          </a:stretch>
        </p:blipFill>
        <p:spPr>
          <a:xfrm>
            <a:off x="317463" y="189492"/>
            <a:ext cx="6235737" cy="3002392"/>
          </a:xfrm>
          <a:prstGeom prst="rect">
            <a:avLst/>
          </a:prstGeom>
        </p:spPr>
      </p:pic>
    </p:spTree>
    <p:extLst>
      <p:ext uri="{BB962C8B-B14F-4D97-AF65-F5344CB8AC3E}">
        <p14:creationId xmlns:p14="http://schemas.microsoft.com/office/powerpoint/2010/main" val="2624560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BC20-72C6-BFD2-3543-2C518C80CC5D}"/>
              </a:ext>
            </a:extLst>
          </p:cNvPr>
          <p:cNvSpPr>
            <a:spLocks noGrp="1"/>
          </p:cNvSpPr>
          <p:nvPr>
            <p:ph type="title"/>
          </p:nvPr>
        </p:nvSpPr>
        <p:spPr>
          <a:xfrm>
            <a:off x="76201" y="4877593"/>
            <a:ext cx="10515600" cy="1325563"/>
          </a:xfrm>
        </p:spPr>
        <p:txBody>
          <a:bodyPr/>
          <a:lstStyle/>
          <a:p>
            <a:endParaRPr lang="en-US"/>
          </a:p>
        </p:txBody>
      </p:sp>
      <p:pic>
        <p:nvPicPr>
          <p:cNvPr id="4" name="Content Placeholder 3">
            <a:extLst>
              <a:ext uri="{FF2B5EF4-FFF2-40B4-BE49-F238E27FC236}">
                <a16:creationId xmlns:a16="http://schemas.microsoft.com/office/drawing/2014/main" id="{E3554B5A-E09C-E608-25A8-654B4BF3F472}"/>
              </a:ext>
            </a:extLst>
          </p:cNvPr>
          <p:cNvPicPr>
            <a:picLocks noGrp="1" noChangeAspect="1"/>
          </p:cNvPicPr>
          <p:nvPr>
            <p:ph idx="1"/>
          </p:nvPr>
        </p:nvPicPr>
        <p:blipFill rotWithShape="1">
          <a:blip r:embed="rId2"/>
          <a:srcRect l="8684" t="-700" r="-1950" b="700"/>
          <a:stretch/>
        </p:blipFill>
        <p:spPr>
          <a:xfrm>
            <a:off x="6725920" y="190992"/>
            <a:ext cx="4185920" cy="4686931"/>
          </a:xfrm>
          <a:prstGeom prst="rect">
            <a:avLst/>
          </a:prstGeom>
        </p:spPr>
      </p:pic>
      <p:pic>
        <p:nvPicPr>
          <p:cNvPr id="3074" name="Picture 2" descr="No description available.">
            <a:extLst>
              <a:ext uri="{FF2B5EF4-FFF2-40B4-BE49-F238E27FC236}">
                <a16:creationId xmlns:a16="http://schemas.microsoft.com/office/drawing/2014/main" id="{88991393-C997-F76A-5BD3-667B99DF78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71" r="4357"/>
          <a:stretch/>
        </p:blipFill>
        <p:spPr bwMode="auto">
          <a:xfrm>
            <a:off x="817880" y="190992"/>
            <a:ext cx="5529931" cy="402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0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BF10-024A-61A1-6C70-CBEF33898C12}"/>
              </a:ext>
            </a:extLst>
          </p:cNvPr>
          <p:cNvSpPr>
            <a:spLocks noGrp="1"/>
          </p:cNvSpPr>
          <p:nvPr>
            <p:ph type="title"/>
          </p:nvPr>
        </p:nvSpPr>
        <p:spPr/>
        <p:txBody>
          <a:bodyPr/>
          <a:lstStyle/>
          <a:p>
            <a:r>
              <a:rPr lang="vi-VN"/>
              <a:t>IX. Cận lâm sàng:</a:t>
            </a:r>
            <a:endParaRPr lang="en-US"/>
          </a:p>
        </p:txBody>
      </p:sp>
      <p:sp>
        <p:nvSpPr>
          <p:cNvPr id="3" name="Content Placeholder 2">
            <a:extLst>
              <a:ext uri="{FF2B5EF4-FFF2-40B4-BE49-F238E27FC236}">
                <a16:creationId xmlns:a16="http://schemas.microsoft.com/office/drawing/2014/main" id="{B6ECE2CB-4F73-6EF8-6BF7-3726F92D53CB}"/>
              </a:ext>
            </a:extLst>
          </p:cNvPr>
          <p:cNvSpPr>
            <a:spLocks noGrp="1"/>
          </p:cNvSpPr>
          <p:nvPr>
            <p:ph idx="1"/>
          </p:nvPr>
        </p:nvSpPr>
        <p:spPr/>
        <p:txBody>
          <a:bodyPr/>
          <a:lstStyle/>
          <a:p>
            <a:r>
              <a:rPr lang="vi-VN"/>
              <a:t>Các cận lâm sàng khác không ghi nhận bất thường</a:t>
            </a:r>
            <a:endParaRPr lang="en-US"/>
          </a:p>
        </p:txBody>
      </p:sp>
    </p:spTree>
    <p:extLst>
      <p:ext uri="{BB962C8B-B14F-4D97-AF65-F5344CB8AC3E}">
        <p14:creationId xmlns:p14="http://schemas.microsoft.com/office/powerpoint/2010/main" val="3734687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X. Chẩn đoán xác định:</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r>
              <a:rPr lang="vi-VN"/>
              <a:t>Ung thư biểu mô tế bào gan thủy phải BCLC C nghi vỡ (không có dấu xuất huyết hoạt động)-huyết khối tĩnh mạch cửa trái + phân thủy trước</a:t>
            </a:r>
            <a:endParaRPr lang="en-US"/>
          </a:p>
        </p:txBody>
      </p:sp>
    </p:spTree>
    <p:extLst>
      <p:ext uri="{BB962C8B-B14F-4D97-AF65-F5344CB8AC3E}">
        <p14:creationId xmlns:p14="http://schemas.microsoft.com/office/powerpoint/2010/main" val="166190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XI. Điều trị:</a:t>
            </a:r>
            <a:endParaRPr lang="en-US"/>
          </a:p>
        </p:txBody>
      </p:sp>
      <p:sp>
        <p:nvSpPr>
          <p:cNvPr id="5" name="Content Placeholder 4">
            <a:extLst>
              <a:ext uri="{FF2B5EF4-FFF2-40B4-BE49-F238E27FC236}">
                <a16:creationId xmlns:a16="http://schemas.microsoft.com/office/drawing/2014/main" id="{DFE46EF3-6874-AC0B-2787-278E3B66E2E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C40996A-9EC8-6743-1934-BF88DE8329BC}"/>
              </a:ext>
            </a:extLst>
          </p:cNvPr>
          <p:cNvPicPr>
            <a:picLocks noChangeAspect="1"/>
          </p:cNvPicPr>
          <p:nvPr/>
        </p:nvPicPr>
        <p:blipFill>
          <a:blip r:embed="rId2"/>
          <a:stretch>
            <a:fillRect/>
          </a:stretch>
        </p:blipFill>
        <p:spPr>
          <a:xfrm>
            <a:off x="2910045" y="1267332"/>
            <a:ext cx="6788554" cy="5397628"/>
          </a:xfrm>
          <a:prstGeom prst="rect">
            <a:avLst/>
          </a:prstGeom>
        </p:spPr>
      </p:pic>
    </p:spTree>
    <p:extLst>
      <p:ext uri="{BB962C8B-B14F-4D97-AF65-F5344CB8AC3E}">
        <p14:creationId xmlns:p14="http://schemas.microsoft.com/office/powerpoint/2010/main" val="976792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859A-820E-16E3-A183-F3F07A4EA2D6}"/>
              </a:ext>
            </a:extLst>
          </p:cNvPr>
          <p:cNvSpPr>
            <a:spLocks noGrp="1"/>
          </p:cNvSpPr>
          <p:nvPr>
            <p:ph type="title"/>
          </p:nvPr>
        </p:nvSpPr>
        <p:spPr/>
        <p:txBody>
          <a:bodyPr/>
          <a:lstStyle/>
          <a:p>
            <a:r>
              <a:rPr lang="vi-VN"/>
              <a:t>XII. Tiên lượng:</a:t>
            </a:r>
            <a:endParaRPr lang="en-US"/>
          </a:p>
        </p:txBody>
      </p:sp>
      <p:sp>
        <p:nvSpPr>
          <p:cNvPr id="3" name="Content Placeholder 2">
            <a:extLst>
              <a:ext uri="{FF2B5EF4-FFF2-40B4-BE49-F238E27FC236}">
                <a16:creationId xmlns:a16="http://schemas.microsoft.com/office/drawing/2014/main" id="{306A3073-8A35-C69F-244F-E3F2BEFC9545}"/>
              </a:ext>
            </a:extLst>
          </p:cNvPr>
          <p:cNvSpPr>
            <a:spLocks noGrp="1"/>
          </p:cNvSpPr>
          <p:nvPr>
            <p:ph idx="1"/>
          </p:nvPr>
        </p:nvSpPr>
        <p:spPr/>
        <p:txBody>
          <a:bodyPr/>
          <a:lstStyle/>
          <a:p>
            <a:r>
              <a:rPr lang="vi-VN"/>
              <a:t>Xấu, thời gian sống khoảng 1-2 năm </a:t>
            </a:r>
            <a:endParaRPr lang="en-US"/>
          </a:p>
        </p:txBody>
      </p:sp>
    </p:spTree>
    <p:extLst>
      <p:ext uri="{BB962C8B-B14F-4D97-AF65-F5344CB8AC3E}">
        <p14:creationId xmlns:p14="http://schemas.microsoft.com/office/powerpoint/2010/main" val="3918992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CAC5-37F3-ADAD-8DF2-AAC485C41AC3}"/>
              </a:ext>
            </a:extLst>
          </p:cNvPr>
          <p:cNvSpPr>
            <a:spLocks noGrp="1"/>
          </p:cNvSpPr>
          <p:nvPr>
            <p:ph type="title"/>
          </p:nvPr>
        </p:nvSpPr>
        <p:spPr/>
        <p:txBody>
          <a:bodyPr/>
          <a:lstStyle/>
          <a:p>
            <a:endParaRPr lang="en-US"/>
          </a:p>
        </p:txBody>
      </p:sp>
      <p:pic>
        <p:nvPicPr>
          <p:cNvPr id="2050" name="Picture 2" descr="No description available.">
            <a:extLst>
              <a:ext uri="{FF2B5EF4-FFF2-40B4-BE49-F238E27FC236}">
                <a16:creationId xmlns:a16="http://schemas.microsoft.com/office/drawing/2014/main" id="{828EDDB8-9CFA-F090-3DBA-765ACAA8B0C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780"/>
          <a:stretch/>
        </p:blipFill>
        <p:spPr bwMode="auto">
          <a:xfrm>
            <a:off x="854405" y="145772"/>
            <a:ext cx="3830320" cy="30898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 description available.">
            <a:extLst>
              <a:ext uri="{FF2B5EF4-FFF2-40B4-BE49-F238E27FC236}">
                <a16:creationId xmlns:a16="http://schemas.microsoft.com/office/drawing/2014/main" id="{C6F8768F-C02F-70B7-FCC7-810B06764D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30" r="9458"/>
          <a:stretch/>
        </p:blipFill>
        <p:spPr bwMode="auto">
          <a:xfrm>
            <a:off x="4955792" y="326933"/>
            <a:ext cx="5923984" cy="27275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o description available.">
            <a:extLst>
              <a:ext uri="{FF2B5EF4-FFF2-40B4-BE49-F238E27FC236}">
                <a16:creationId xmlns:a16="http://schemas.microsoft.com/office/drawing/2014/main" id="{3C544EF6-DB6E-8434-9F60-9DE3472A28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912" r="33112"/>
          <a:stretch/>
        </p:blipFill>
        <p:spPr bwMode="auto">
          <a:xfrm>
            <a:off x="700237" y="3428999"/>
            <a:ext cx="3984488" cy="27307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15EF091-0C4E-4260-FF47-25EF01960D5F}"/>
              </a:ext>
            </a:extLst>
          </p:cNvPr>
          <p:cNvPicPr>
            <a:picLocks noChangeAspect="1"/>
          </p:cNvPicPr>
          <p:nvPr/>
        </p:nvPicPr>
        <p:blipFill rotWithShape="1">
          <a:blip r:embed="rId5"/>
          <a:srcRect t="20162"/>
          <a:stretch/>
        </p:blipFill>
        <p:spPr>
          <a:xfrm>
            <a:off x="4955792" y="3551293"/>
            <a:ext cx="6535971" cy="2486141"/>
          </a:xfrm>
          <a:prstGeom prst="rect">
            <a:avLst/>
          </a:prstGeom>
        </p:spPr>
      </p:pic>
    </p:spTree>
    <p:extLst>
      <p:ext uri="{BB962C8B-B14F-4D97-AF65-F5344CB8AC3E}">
        <p14:creationId xmlns:p14="http://schemas.microsoft.com/office/powerpoint/2010/main" val="1578008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4E2B-5AE6-6A33-12A1-9520AE317AE7}"/>
              </a:ext>
            </a:extLst>
          </p:cNvPr>
          <p:cNvSpPr>
            <a:spLocks noGrp="1"/>
          </p:cNvSpPr>
          <p:nvPr>
            <p:ph type="title"/>
          </p:nvPr>
        </p:nvSpPr>
        <p:spPr/>
        <p:txBody>
          <a:bodyPr/>
          <a:lstStyle/>
          <a:p>
            <a:r>
              <a:rPr lang="vi-VN"/>
              <a:t>9/5/2023 (4 ngày sau nhập viện)</a:t>
            </a:r>
            <a:endParaRPr lang="en-US"/>
          </a:p>
        </p:txBody>
      </p:sp>
      <p:sp>
        <p:nvSpPr>
          <p:cNvPr id="3" name="Content Placeholder 2">
            <a:extLst>
              <a:ext uri="{FF2B5EF4-FFF2-40B4-BE49-F238E27FC236}">
                <a16:creationId xmlns:a16="http://schemas.microsoft.com/office/drawing/2014/main" id="{82059C92-510D-9E34-DCEB-FCE7C194242E}"/>
              </a:ext>
            </a:extLst>
          </p:cNvPr>
          <p:cNvSpPr>
            <a:spLocks noGrp="1"/>
          </p:cNvSpPr>
          <p:nvPr>
            <p:ph idx="1"/>
          </p:nvPr>
        </p:nvSpPr>
        <p:spPr/>
        <p:txBody>
          <a:bodyPr/>
          <a:lstStyle/>
          <a:p>
            <a:endParaRPr lang="en-US"/>
          </a:p>
        </p:txBody>
      </p:sp>
      <p:pic>
        <p:nvPicPr>
          <p:cNvPr id="4" name="Picture 8" descr="No description available.">
            <a:extLst>
              <a:ext uri="{FF2B5EF4-FFF2-40B4-BE49-F238E27FC236}">
                <a16:creationId xmlns:a16="http://schemas.microsoft.com/office/drawing/2014/main" id="{5EF2B837-626B-FFDC-C8B7-99FCD259C3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55" r="12899"/>
          <a:stretch/>
        </p:blipFill>
        <p:spPr bwMode="auto">
          <a:xfrm>
            <a:off x="1018632" y="1970116"/>
            <a:ext cx="6755674" cy="3308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1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II. Lý do nhập viện: </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r>
              <a:rPr lang="vi-VN"/>
              <a:t>Đau hạ sườn phải</a:t>
            </a:r>
            <a:endParaRPr lang="en-US"/>
          </a:p>
        </p:txBody>
      </p:sp>
    </p:spTree>
    <p:extLst>
      <p:ext uri="{BB962C8B-B14F-4D97-AF65-F5344CB8AC3E}">
        <p14:creationId xmlns:p14="http://schemas.microsoft.com/office/powerpoint/2010/main" val="389258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III. Bệnh sử:</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r>
              <a:rPr lang="vi-VN"/>
              <a:t>Cách nhập viện 9 ngày bệnh nhân đang nghỉ ngơi thì đột ngột đau dữ dội liên tục vùng hạ sườn phải lan lên vai phải yếu cánh tay bên phải, vã mồ hôi, không tư thế giảm đau, không liên quan bữa ăn. sau khoảng 30 phút thì tự hết đau, tay hết yếu. cách nhập viện 6 ngày bệnh nhân đau vùng hông phải với tính chất tương tự như trên. Sau đó bệnh nhân đến khám tại bệnh viện Phú Yên được siêu âm bụng thì phát hiện u gan và bệnh nhân tự đến khám tại BVĐHYD.</a:t>
            </a:r>
          </a:p>
          <a:p>
            <a:r>
              <a:rPr lang="vi-VN"/>
              <a:t>Trong quá trình bệnh, bệnh nhân không sốt, không sụt cân, không vàng da, không yếu liệt chi.</a:t>
            </a:r>
          </a:p>
          <a:p>
            <a:endParaRPr lang="en-US"/>
          </a:p>
        </p:txBody>
      </p:sp>
    </p:spTree>
    <p:extLst>
      <p:ext uri="{BB962C8B-B14F-4D97-AF65-F5344CB8AC3E}">
        <p14:creationId xmlns:p14="http://schemas.microsoft.com/office/powerpoint/2010/main" val="161310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IV. Tiền căn</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r>
              <a:rPr lang="vi-VN"/>
              <a:t>1. bản thân:</a:t>
            </a:r>
          </a:p>
          <a:p>
            <a:pPr lvl="1"/>
            <a:r>
              <a:rPr lang="vi-VN"/>
              <a:t>Chưa ghi nhận đau bụng tương tự trước đây</a:t>
            </a:r>
          </a:p>
          <a:p>
            <a:pPr lvl="1"/>
            <a:r>
              <a:rPr lang="vi-VN"/>
              <a:t>Chưa ghi nhận bệnh lý nội ngoại khoa trước đây (tăng huyết áp, đái tháo đường, viêm gan B, C), chưa tiêm ngừa viêm gan B.</a:t>
            </a:r>
          </a:p>
          <a:p>
            <a:pPr lvl="1"/>
            <a:r>
              <a:rPr lang="vi-VN"/>
              <a:t>Chưa ghi nhận tiền căn dị ứng trước đây</a:t>
            </a:r>
          </a:p>
          <a:p>
            <a:pPr lvl="1"/>
            <a:r>
              <a:rPr lang="vi-VN"/>
              <a:t>Hút thuốc lá 15 gói. Năm, uống bia 1 thùng/tháng trong 20 năm</a:t>
            </a:r>
          </a:p>
          <a:p>
            <a:endParaRPr lang="en-US"/>
          </a:p>
        </p:txBody>
      </p:sp>
    </p:spTree>
    <p:extLst>
      <p:ext uri="{BB962C8B-B14F-4D97-AF65-F5344CB8AC3E}">
        <p14:creationId xmlns:p14="http://schemas.microsoft.com/office/powerpoint/2010/main" val="5062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en-US"/>
              <a:t>IV. Tiền căn</a:t>
            </a:r>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r>
              <a:rPr lang="vi-VN"/>
              <a:t>2. gia đình:</a:t>
            </a:r>
          </a:p>
          <a:p>
            <a:r>
              <a:rPr lang="vi-VN"/>
              <a:t>Không ghi nhận tiền căn ung thư, polyp đường tiêu hóa.</a:t>
            </a:r>
            <a:endParaRPr lang="en-US"/>
          </a:p>
        </p:txBody>
      </p:sp>
    </p:spTree>
    <p:extLst>
      <p:ext uri="{BB962C8B-B14F-4D97-AF65-F5344CB8AC3E}">
        <p14:creationId xmlns:p14="http://schemas.microsoft.com/office/powerpoint/2010/main" val="223627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V. lược qua các cơ quan (10/5/2023): </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r>
              <a:rPr lang="vi-VN"/>
              <a:t>Đau âm ỉ hạ sườn phải</a:t>
            </a:r>
          </a:p>
          <a:p>
            <a:r>
              <a:rPr lang="vi-VN"/>
              <a:t>Không ghi nhận bất thuờng cơ quan khác</a:t>
            </a:r>
            <a:endParaRPr lang="en-US"/>
          </a:p>
        </p:txBody>
      </p:sp>
    </p:spTree>
    <p:extLst>
      <p:ext uri="{BB962C8B-B14F-4D97-AF65-F5344CB8AC3E}">
        <p14:creationId xmlns:p14="http://schemas.microsoft.com/office/powerpoint/2010/main" val="59251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vi-VN"/>
              <a:t>VI. Khám lâm sàng (10/05/2023):</a:t>
            </a:r>
            <a:endParaRPr lang="en-US"/>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normAutofit lnSpcReduction="10000"/>
          </a:bodyPr>
          <a:lstStyle/>
          <a:p>
            <a:r>
              <a:rPr lang="vi-VN"/>
              <a:t>1. khám tổng quát:</a:t>
            </a:r>
          </a:p>
          <a:p>
            <a:r>
              <a:rPr lang="vi-VN"/>
              <a:t>Tỉnh, tiếp xúc tốt</a:t>
            </a:r>
          </a:p>
          <a:p>
            <a:r>
              <a:rPr lang="vi-VN"/>
              <a:t>Niêm hồng, da không vàng</a:t>
            </a:r>
          </a:p>
          <a:p>
            <a:r>
              <a:rPr lang="vi-VN"/>
              <a:t>Chi ấm, mạch rõ</a:t>
            </a:r>
          </a:p>
          <a:p>
            <a:r>
              <a:rPr lang="vi-VN"/>
              <a:t>Sinh hiệu</a:t>
            </a:r>
          </a:p>
          <a:p>
            <a:pPr lvl="1"/>
            <a:r>
              <a:rPr lang="vi-VN"/>
              <a:t>Mạch 86 l/p</a:t>
            </a:r>
          </a:p>
          <a:p>
            <a:pPr lvl="1"/>
            <a:r>
              <a:rPr lang="vi-VN"/>
              <a:t>Huyết áp 130/80 mmHg</a:t>
            </a:r>
          </a:p>
          <a:p>
            <a:pPr lvl="1"/>
            <a:r>
              <a:rPr lang="vi-VN"/>
              <a:t>Nhiệt độ 36.5</a:t>
            </a:r>
          </a:p>
          <a:p>
            <a:pPr lvl="1"/>
            <a:r>
              <a:rPr lang="vi-VN"/>
              <a:t>Nhịp thở 18 l/p</a:t>
            </a:r>
          </a:p>
          <a:p>
            <a:pPr lvl="1"/>
            <a:r>
              <a:rPr lang="vi-VN"/>
              <a:t>SpO2 95%</a:t>
            </a:r>
            <a:endParaRPr lang="en-US"/>
          </a:p>
        </p:txBody>
      </p:sp>
    </p:spTree>
    <p:extLst>
      <p:ext uri="{BB962C8B-B14F-4D97-AF65-F5344CB8AC3E}">
        <p14:creationId xmlns:p14="http://schemas.microsoft.com/office/powerpoint/2010/main" val="190275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467A-5484-B61B-AA2D-91B2C308952F}"/>
              </a:ext>
            </a:extLst>
          </p:cNvPr>
          <p:cNvSpPr>
            <a:spLocks noGrp="1"/>
          </p:cNvSpPr>
          <p:nvPr>
            <p:ph type="title"/>
          </p:nvPr>
        </p:nvSpPr>
        <p:spPr/>
        <p:txBody>
          <a:bodyPr/>
          <a:lstStyle/>
          <a:p>
            <a:r>
              <a:rPr lang="en-US"/>
              <a:t>VI. Khám lâm sàng (10/05/2023):</a:t>
            </a:r>
          </a:p>
        </p:txBody>
      </p:sp>
      <p:sp>
        <p:nvSpPr>
          <p:cNvPr id="3" name="Content Placeholder 2">
            <a:extLst>
              <a:ext uri="{FF2B5EF4-FFF2-40B4-BE49-F238E27FC236}">
                <a16:creationId xmlns:a16="http://schemas.microsoft.com/office/drawing/2014/main" id="{3DA38540-9E9A-80B8-3FE7-1777A70F1421}"/>
              </a:ext>
            </a:extLst>
          </p:cNvPr>
          <p:cNvSpPr>
            <a:spLocks noGrp="1"/>
          </p:cNvSpPr>
          <p:nvPr>
            <p:ph idx="1"/>
          </p:nvPr>
        </p:nvSpPr>
        <p:spPr/>
        <p:txBody>
          <a:bodyPr/>
          <a:lstStyle/>
          <a:p>
            <a:r>
              <a:rPr lang="vi-VN"/>
              <a:t>2. khám từng vùng:</a:t>
            </a:r>
          </a:p>
          <a:p>
            <a:pPr lvl="1"/>
            <a:r>
              <a:rPr lang="vi-VN"/>
              <a:t>a. đầu mặt cổ:</a:t>
            </a:r>
          </a:p>
          <a:p>
            <a:pPr lvl="2"/>
            <a:r>
              <a:rPr lang="vi-VN"/>
              <a:t>Cân đối</a:t>
            </a:r>
          </a:p>
          <a:p>
            <a:pPr lvl="2"/>
            <a:r>
              <a:rPr lang="vi-VN"/>
              <a:t>Khí quản không lệch</a:t>
            </a:r>
          </a:p>
          <a:p>
            <a:pPr lvl="2"/>
            <a:r>
              <a:rPr lang="vi-VN"/>
              <a:t>Tuyến giáp không to</a:t>
            </a:r>
          </a:p>
          <a:p>
            <a:pPr lvl="2"/>
            <a:r>
              <a:rPr lang="vi-VN"/>
              <a:t>Hạch không sờ chạm</a:t>
            </a:r>
          </a:p>
          <a:p>
            <a:pPr lvl="1"/>
            <a:r>
              <a:rPr lang="vi-VN"/>
              <a:t>b. lồng ngực:</a:t>
            </a:r>
          </a:p>
          <a:p>
            <a:pPr lvl="2"/>
            <a:r>
              <a:rPr lang="vi-VN"/>
              <a:t>Cân đối, di động đều theo nhịp thở</a:t>
            </a:r>
          </a:p>
          <a:p>
            <a:pPr lvl="2"/>
            <a:r>
              <a:rPr lang="vi-VN"/>
              <a:t>Không vết thương, không sẹo mổ cũ, không sao mạch</a:t>
            </a:r>
          </a:p>
          <a:p>
            <a:pPr lvl="2"/>
            <a:r>
              <a:rPr lang="vi-VN"/>
              <a:t>Tim: đều, không âm thổi</a:t>
            </a:r>
          </a:p>
          <a:p>
            <a:pPr lvl="2"/>
            <a:r>
              <a:rPr lang="vi-VN"/>
              <a:t>Phổi: trong</a:t>
            </a:r>
          </a:p>
        </p:txBody>
      </p:sp>
    </p:spTree>
    <p:extLst>
      <p:ext uri="{BB962C8B-B14F-4D97-AF65-F5344CB8AC3E}">
        <p14:creationId xmlns:p14="http://schemas.microsoft.com/office/powerpoint/2010/main" val="3311279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901</Words>
  <Application>Microsoft Office PowerPoint</Application>
  <PresentationFormat>Widescreen</PresentationFormat>
  <Paragraphs>107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Bệnh án </vt:lpstr>
      <vt:lpstr>I. Hành chính:</vt:lpstr>
      <vt:lpstr>II. Lý do nhập viện: </vt:lpstr>
      <vt:lpstr>III. Bệnh sử:</vt:lpstr>
      <vt:lpstr>IV. Tiền căn</vt:lpstr>
      <vt:lpstr>IV. Tiền căn</vt:lpstr>
      <vt:lpstr>V. lược qua các cơ quan (10/5/2023): </vt:lpstr>
      <vt:lpstr>VI. Khám lâm sàng (10/05/2023):</vt:lpstr>
      <vt:lpstr>VI. Khám lâm sàng (10/05/2023):</vt:lpstr>
      <vt:lpstr>VI. Khám lâm sàng (10/05/2023):</vt:lpstr>
      <vt:lpstr>VII. Đặt vấn đề:</vt:lpstr>
      <vt:lpstr>VIII. Chẩn đoán:</vt:lpstr>
      <vt:lpstr>IX. Biện luận:</vt:lpstr>
      <vt:lpstr>IX. Cận lâm sàng:</vt:lpstr>
      <vt:lpstr>IX. Cận lâm sàng:</vt:lpstr>
      <vt:lpstr>PowerPoint Presentation</vt:lpstr>
      <vt:lpstr>IX. Cận lâm sàng:</vt:lpstr>
      <vt:lpstr>PowerPoint Presentation</vt:lpstr>
      <vt:lpstr>IX. Cận lâm sàng:</vt:lpstr>
      <vt:lpstr>Không đang nhiễm HBV, HCV</vt:lpstr>
      <vt:lpstr>PowerPoint Presentation</vt:lpstr>
      <vt:lpstr>IX. Cận lâm sàng:</vt:lpstr>
      <vt:lpstr>X. Chẩn đoán xác định:</vt:lpstr>
      <vt:lpstr>XI. Điều trị:</vt:lpstr>
      <vt:lpstr>XII. Tiên lượng:</vt:lpstr>
      <vt:lpstr>PowerPoint Presentation</vt:lpstr>
      <vt:lpstr>9/5/2023 (4 ngày sau nhập viện)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dc:title>
  <dc:creator>Liem Nguyen - Y17</dc:creator>
  <cp:lastModifiedBy>Nguyễn Huỳnh Đức Thiện</cp:lastModifiedBy>
  <cp:revision>22</cp:revision>
  <dcterms:created xsi:type="dcterms:W3CDTF">2023-05-10T11:34:04Z</dcterms:created>
  <dcterms:modified xsi:type="dcterms:W3CDTF">2023-05-11T00:48:23Z</dcterms:modified>
</cp:coreProperties>
</file>