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929C77C-F1AB-4F96-9855-2711BD3B9334}" type="datetimeFigureOut">
              <a:rPr lang="en-US"/>
              <a:pPr>
                <a:defRPr/>
              </a:pPr>
              <a:t>02-12-2020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AB5F95-8DCE-4ABB-999D-A55078399A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6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7C401-1137-48D2-BE1B-19943BC0310B}" type="datetimeFigureOut">
              <a:rPr lang="en-US"/>
              <a:pPr>
                <a:defRPr/>
              </a:pPr>
              <a:t>02-12-2020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DF0D7-45AB-41A9-BDAB-EFF888379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1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DBA03-9D51-4702-A896-7D2F6754B81E}" type="datetimeFigureOut">
              <a:rPr lang="en-US"/>
              <a:pPr>
                <a:defRPr/>
              </a:pPr>
              <a:t>02-12-2020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25D0D-D8C8-4BAB-8343-F12EE85415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8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494C-D113-4CE4-A1B0-0CD75D17C20D}" type="datetimeFigureOut">
              <a:rPr lang="en-US"/>
              <a:pPr>
                <a:defRPr/>
              </a:pPr>
              <a:t>02-12-2020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04864-3CCC-4F30-8815-C8A2EEC76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2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7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/>
            <a:gdLst>
              <a:gd name="T0" fmla="*/ 0 w 2736"/>
              <a:gd name="T1" fmla="*/ 3648 h 3648"/>
              <a:gd name="T2" fmla="*/ 720 w 2736"/>
              <a:gd name="T3" fmla="*/ 2016 h 3648"/>
              <a:gd name="T4" fmla="*/ 2736 w 2736"/>
              <a:gd name="T5" fmla="*/ 0 h 3648"/>
              <a:gd name="T6" fmla="*/ 2736 w 2736"/>
              <a:gd name="T7" fmla="*/ 96 h 3648"/>
              <a:gd name="T8" fmla="*/ 744 w 2736"/>
              <a:gd name="T9" fmla="*/ 2038 h 3648"/>
              <a:gd name="T10" fmla="*/ 48 w 2736"/>
              <a:gd name="T11" fmla="*/ 3648 h 3648"/>
              <a:gd name="T12" fmla="*/ 0 w 2736"/>
              <a:gd name="T13" fmla="*/ 3648 h 36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6"/>
              <a:gd name="T22" fmla="*/ 0 h 3648"/>
              <a:gd name="T23" fmla="*/ 2736 w 2736"/>
              <a:gd name="T24" fmla="*/ 3648 h 36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0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294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18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/>
            <a:gdLst>
              <a:gd name="T0" fmla="*/ 0 w 3504"/>
              <a:gd name="T1" fmla="*/ 4080 h 4128"/>
              <a:gd name="T2" fmla="*/ 0 w 3504"/>
              <a:gd name="T3" fmla="*/ 4128 h 4128"/>
              <a:gd name="T4" fmla="*/ 3504 w 3504"/>
              <a:gd name="T5" fmla="*/ 2640 h 4128"/>
              <a:gd name="T6" fmla="*/ 2880 w 3504"/>
              <a:gd name="T7" fmla="*/ 0 h 4128"/>
              <a:gd name="T8" fmla="*/ 2832 w 3504"/>
              <a:gd name="T9" fmla="*/ 0 h 4128"/>
              <a:gd name="T10" fmla="*/ 3465 w 3504"/>
              <a:gd name="T11" fmla="*/ 2619 h 4128"/>
              <a:gd name="T12" fmla="*/ 0 w 3504"/>
              <a:gd name="T13" fmla="*/ 4080 h 41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04"/>
              <a:gd name="T22" fmla="*/ 0 h 4128"/>
              <a:gd name="T23" fmla="*/ 3504 w 3504"/>
              <a:gd name="T24" fmla="*/ 4128 h 41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294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67D9FF-36C9-4F2B-8DEB-08F910A4BACF}" type="datetimeFigureOut">
              <a:rPr lang="en-US"/>
              <a:pPr>
                <a:defRPr/>
              </a:pPr>
              <a:t>02-12-2020</a:t>
            </a:fld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1D1CE1-44E3-428B-826E-11D765907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2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1A577BF-3ABD-4FC3-A66C-25E7095D3302}" type="datetimeFigureOut">
              <a:rPr lang="en-US"/>
              <a:pPr>
                <a:defRPr/>
              </a:pPr>
              <a:t>02-12-2020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107723-DDED-4182-936D-1AECFF0294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5225DB6-3490-42D2-A3A5-7C5C1D21BD2F}" type="datetimeFigureOut">
              <a:rPr lang="en-US"/>
              <a:pPr>
                <a:defRPr/>
              </a:pPr>
              <a:t>02-12-2020</a:t>
            </a:fld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F8BA7A-C2F7-4C15-81EB-E1A4F94556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5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A3564-0C4F-412C-8E1C-2F9DE332D200}" type="datetimeFigureOut">
              <a:rPr lang="en-US"/>
              <a:pPr>
                <a:defRPr/>
              </a:pPr>
              <a:t>02-12-2020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95061-9BFA-4856-8973-6F845FBFB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5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254B364-A494-40CC-96AA-5496368AF43B}" type="datetimeFigureOut">
              <a:rPr lang="en-US"/>
              <a:pPr>
                <a:defRPr/>
              </a:pPr>
              <a:t>02-12-2020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EFDEA7-E9F7-49ED-AFE4-96A3A7584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2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41F52-B555-45C9-A70E-B7AA475ED2D9}" type="datetimeFigureOut">
              <a:rPr lang="en-US"/>
              <a:pPr>
                <a:defRPr/>
              </a:pPr>
              <a:t>02-12-2020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15D0E-1CF3-4599-8BC7-66385F79F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8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9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63592" y="12964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4512" y="1295466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9ABF032-07BA-4C0C-A0EC-7F945C9632D7}" type="datetimeFigureOut">
              <a:rPr lang="en-US"/>
              <a:pPr>
                <a:defRPr/>
              </a:pPr>
              <a:t>02-12-2020</a:t>
            </a:fld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86A7206-05C8-43ED-B8D1-E867E5A7A4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9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/>
            </a:gs>
            <a:gs pos="64999">
              <a:srgbClr val="000000"/>
            </a:gs>
            <a:gs pos="100000">
              <a:srgbClr val="5A77A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1AE67FF5-286A-440E-B37B-29DA98390E91}" type="datetimeFigureOut">
              <a:rPr lang="en-US"/>
              <a:pPr>
                <a:defRPr/>
              </a:pPr>
              <a:t>02-12-2020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chemeClr val="tx2"/>
                </a:solidFill>
                <a:latin typeface="Corbel" panose="020B0503020204020204" pitchFamily="34" charset="0"/>
              </a:defRPr>
            </a:lvl1pPr>
          </a:lstStyle>
          <a:p>
            <a:pPr>
              <a:defRPr/>
            </a:pPr>
            <a:fld id="{605727C8-1590-49F2-844A-E858E15035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2" r:id="rId2"/>
    <p:sldLayoutId id="2147483718" r:id="rId3"/>
    <p:sldLayoutId id="2147483719" r:id="rId4"/>
    <p:sldLayoutId id="2147483720" r:id="rId5"/>
    <p:sldLayoutId id="2147483713" r:id="rId6"/>
    <p:sldLayoutId id="2147483721" r:id="rId7"/>
    <p:sldLayoutId id="2147483714" r:id="rId8"/>
    <p:sldLayoutId id="2147483722" r:id="rId9"/>
    <p:sldLayoutId id="2147483715" r:id="rId10"/>
    <p:sldLayoutId id="214748371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3" panose="05040102010807070707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772400" cy="1219200"/>
          </a:xfrm>
        </p:spPr>
        <p:txBody>
          <a:bodyPr/>
          <a:lstStyle/>
          <a:p>
            <a:pPr algn="ctr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3600" dirty="0" err="1" smtClean="0">
                <a:solidFill>
                  <a:schemeClr val="tx2">
                    <a:satMod val="200000"/>
                  </a:schemeClr>
                </a:solidFill>
                <a:latin typeface="VNI-Times" pitchFamily="2" charset="0"/>
              </a:rPr>
              <a:t>phaãu</a:t>
            </a:r>
            <a:r>
              <a:rPr lang="en-US" sz="3600" dirty="0" smtClean="0">
                <a:solidFill>
                  <a:schemeClr val="tx2">
                    <a:satMod val="200000"/>
                  </a:schemeClr>
                </a:solidFill>
                <a:latin typeface="VNI-Times" pitchFamily="2" charset="0"/>
              </a:rPr>
              <a:t> </a:t>
            </a:r>
            <a:r>
              <a:rPr lang="en-US" sz="3600" dirty="0" err="1" smtClean="0">
                <a:solidFill>
                  <a:schemeClr val="tx2">
                    <a:satMod val="200000"/>
                  </a:schemeClr>
                </a:solidFill>
                <a:latin typeface="VNI-Times" pitchFamily="2" charset="0"/>
              </a:rPr>
              <a:t>thuaät</a:t>
            </a:r>
            <a:r>
              <a:rPr lang="en-US" sz="3600" dirty="0" smtClean="0">
                <a:solidFill>
                  <a:schemeClr val="tx2">
                    <a:satMod val="200000"/>
                  </a:schemeClr>
                </a:solidFill>
                <a:latin typeface="VNI-Times" pitchFamily="2" charset="0"/>
              </a:rPr>
              <a:t> </a:t>
            </a:r>
            <a:r>
              <a:rPr lang="en-US" sz="3600" dirty="0" err="1" smtClean="0">
                <a:solidFill>
                  <a:schemeClr val="tx2">
                    <a:satMod val="200000"/>
                  </a:schemeClr>
                </a:solidFill>
                <a:latin typeface="VNI-Times" pitchFamily="2" charset="0"/>
              </a:rPr>
              <a:t>böôùu</a:t>
            </a:r>
            <a:r>
              <a:rPr lang="en-US" sz="3600" dirty="0" smtClean="0">
                <a:solidFill>
                  <a:schemeClr val="tx2">
                    <a:satMod val="200000"/>
                  </a:schemeClr>
                </a:solidFill>
                <a:latin typeface="VNI-Times" pitchFamily="2" charset="0"/>
              </a:rPr>
              <a:t> </a:t>
            </a:r>
            <a:r>
              <a:rPr lang="en-US" sz="3600" dirty="0" err="1" smtClean="0">
                <a:solidFill>
                  <a:schemeClr val="tx2">
                    <a:satMod val="200000"/>
                  </a:schemeClr>
                </a:solidFill>
                <a:latin typeface="VNI-Times" pitchFamily="2" charset="0"/>
              </a:rPr>
              <a:t>giaùp</a:t>
            </a:r>
            <a:endParaRPr lang="en-US" sz="3600" dirty="0">
              <a:solidFill>
                <a:schemeClr val="tx2">
                  <a:satMod val="200000"/>
                </a:schemeClr>
              </a:solidFill>
              <a:latin typeface="VNI-Times" pitchFamily="2" charset="0"/>
            </a:endParaRP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4267200" y="3429000"/>
            <a:ext cx="4572000" cy="1143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b="1" smtClean="0">
                <a:latin typeface="VNI-Times" pitchFamily="2" charset="0"/>
              </a:rPr>
              <a:t>Ths.Bs. Traàn Minh Baûo Luaân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mtClean="0">
                <a:latin typeface="VNI-Times" pitchFamily="2" charset="0"/>
              </a:rPr>
              <a:t>BM. Phaãu thuaät Loàng Ngöïc – Tim Maïch.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  <a:latin typeface="VNI-Times" pitchFamily="2" charset="0"/>
              </a:rPr>
              <a:t>ÑAÏI CÖÔNG</a:t>
            </a:r>
            <a:endParaRPr lang="en-US" dirty="0">
              <a:solidFill>
                <a:schemeClr val="tx2">
                  <a:satMod val="200000"/>
                </a:schemeClr>
              </a:solidFill>
              <a:latin typeface="VNI-Times" pitchFamily="2" charset="0"/>
            </a:endParaRPr>
          </a:p>
        </p:txBody>
      </p:sp>
      <p:sp>
        <p:nvSpPr>
          <p:cNvPr id="9219" name="Content Placeholder 8"/>
          <p:cNvSpPr>
            <a:spLocks noGrp="1"/>
          </p:cNvSpPr>
          <p:nvPr>
            <p:ph idx="1"/>
          </p:nvPr>
        </p:nvSpPr>
        <p:spPr>
          <a:xfrm>
            <a:off x="914400" y="1524000"/>
            <a:ext cx="7924800" cy="4572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en-US" altLang="en-US" smtClean="0">
                <a:latin typeface="VNI-Times" pitchFamily="2" charset="0"/>
              </a:rPr>
              <a:t>Tuyeán giaùp: tuyeán noäi tieát, 20 – 25g.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en-US" altLang="en-US" smtClean="0">
                <a:latin typeface="VNI-Times" pitchFamily="2" charset="0"/>
              </a:rPr>
              <a:t>Thuøy P, thuøy T vaø eo, thuøy thaùp.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en-US" altLang="en-US" smtClean="0">
                <a:latin typeface="VNI-Times" pitchFamily="2" charset="0"/>
              </a:rPr>
              <a:t>Maïch maùu nuoâi: ÑM giaùp treân, ÑM giaùp döôùi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en-US" altLang="en-US" smtClean="0">
                <a:latin typeface="VNI-Times" pitchFamily="2" charset="0"/>
              </a:rPr>
              <a:t>TK quaët ngöôïc thanh quaûn.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en-US" altLang="en-US" smtClean="0">
                <a:latin typeface="VNI-Times" pitchFamily="2" charset="0"/>
              </a:rPr>
              <a:t>TK thanh quaûn treân.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en-US" altLang="en-US" smtClean="0">
                <a:latin typeface="VNI-Times" pitchFamily="2" charset="0"/>
              </a:rPr>
              <a:t>Tuyeán caän giaùp.</a:t>
            </a:r>
          </a:p>
          <a:p>
            <a:pPr eaLnBrk="1" hangingPunct="1">
              <a:buFontTx/>
              <a:buChar char="-"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  <a:latin typeface="VNI-Times" pitchFamily="2" charset="0"/>
              </a:rPr>
              <a:t>PHAÂN LOAÏI</a:t>
            </a:r>
            <a:endParaRPr lang="en-US" dirty="0">
              <a:solidFill>
                <a:schemeClr val="tx2">
                  <a:satMod val="200000"/>
                </a:schemeClr>
              </a:solidFill>
              <a:latin typeface="VNI-Times" pitchFamily="2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en-US" altLang="en-US" smtClean="0">
                <a:latin typeface="VNI-Times" pitchFamily="2" charset="0"/>
              </a:rPr>
              <a:t> Ñoä 1 – 4.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en-US" altLang="en-US" smtClean="0">
                <a:latin typeface="VNI-Times" pitchFamily="2" charset="0"/>
              </a:rPr>
              <a:t>Theå nhaân – Nhu moâ.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en-US" altLang="en-US" smtClean="0">
                <a:latin typeface="VNI-Times" pitchFamily="2" charset="0"/>
              </a:rPr>
              <a:t>Ñôn nhaân – Ña nhaân – Nang.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en-US" altLang="en-US" smtClean="0">
                <a:latin typeface="VNI-Times" pitchFamily="2" charset="0"/>
              </a:rPr>
              <a:t>Cöôøng giaùp – bình giaùp – suy giaùp.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en-US" altLang="en-US" smtClean="0">
                <a:latin typeface="VNI-Times" pitchFamily="2" charset="0"/>
              </a:rPr>
              <a:t>Beänh Basedow.</a:t>
            </a:r>
          </a:p>
          <a:p>
            <a:pPr eaLnBrk="1" hangingPunct="1">
              <a:buFontTx/>
              <a:buChar char="-"/>
            </a:pPr>
            <a:endParaRPr lang="en-US" altLang="en-US" smtClean="0">
              <a:latin typeface="VNI-Time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  <a:latin typeface="VNI-Times" pitchFamily="2" charset="0"/>
              </a:rPr>
              <a:t>CHAÅN ÑOAÙN</a:t>
            </a:r>
            <a:endParaRPr lang="en-US" dirty="0">
              <a:solidFill>
                <a:schemeClr val="tx2">
                  <a:satMod val="200000"/>
                </a:schemeClr>
              </a:solidFill>
              <a:latin typeface="VNI-Times" pitchFamily="2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-"/>
            </a:pPr>
            <a:r>
              <a:rPr lang="en-US" altLang="en-US" smtClean="0">
                <a:latin typeface="VNI-Times" pitchFamily="2" charset="0"/>
              </a:rPr>
              <a:t>Khaùm laâm saøng: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VNI-Times" pitchFamily="2" charset="0"/>
              </a:rPr>
              <a:t>	Nhìn, sôø, nghe.</a:t>
            </a:r>
          </a:p>
          <a:p>
            <a:pPr eaLnBrk="1" hangingPunct="1">
              <a:buFontTx/>
              <a:buChar char="-"/>
            </a:pPr>
            <a:r>
              <a:rPr lang="en-US" altLang="en-US" smtClean="0">
                <a:latin typeface="VNI-Times" pitchFamily="2" charset="0"/>
              </a:rPr>
              <a:t>Caän laâm saøng: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VNI-Times" pitchFamily="2" charset="0"/>
              </a:rPr>
              <a:t>	Sieâu aâm.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VNI-Times" pitchFamily="2" charset="0"/>
              </a:rPr>
              <a:t>	T3, T4, TSH.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VNI-Times" pitchFamily="2" charset="0"/>
              </a:rPr>
              <a:t>	Xaï hình tuyeán giaùp.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VNI-Times" pitchFamily="2" charset="0"/>
              </a:rPr>
              <a:t>	FNA tuyeán giaùp.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VNI-Times" pitchFamily="2" charset="0"/>
              </a:rPr>
              <a:t>	Xquang phoåi thaúng.</a:t>
            </a:r>
          </a:p>
          <a:p>
            <a:pPr eaLnBrk="1" hangingPunct="1">
              <a:buFontTx/>
              <a:buChar char="-"/>
            </a:pPr>
            <a:endParaRPr lang="en-US" altLang="en-US" smtClean="0">
              <a:latin typeface="VNI-Times" pitchFamily="2" charset="0"/>
            </a:endParaRPr>
          </a:p>
          <a:p>
            <a:pPr eaLnBrk="1" hangingPunct="1">
              <a:buFontTx/>
              <a:buChar char="-"/>
            </a:pPr>
            <a:endParaRPr lang="en-US" altLang="en-US" smtClean="0">
              <a:latin typeface="VNI-Time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  <a:latin typeface="VNI-Times" pitchFamily="2" charset="0"/>
              </a:rPr>
              <a:t>ÑIEÀU TRÒ</a:t>
            </a:r>
            <a:endParaRPr lang="en-US" dirty="0">
              <a:solidFill>
                <a:schemeClr val="tx2">
                  <a:satMod val="200000"/>
                </a:schemeClr>
              </a:solidFill>
              <a:latin typeface="VNI-Times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772400" cy="5105400"/>
          </a:xfrm>
        </p:spPr>
        <p:txBody>
          <a:bodyPr>
            <a:normAutofit lnSpcReduction="10000"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latin typeface="VNI-Times" pitchFamily="2" charset="0"/>
              </a:rPr>
              <a:t>Noäi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khoa</a:t>
            </a:r>
            <a:r>
              <a:rPr lang="en-US" dirty="0" smtClean="0">
                <a:latin typeface="VNI-Times" pitchFamily="2" charset="0"/>
              </a:rPr>
              <a:t>: 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>
                <a:latin typeface="VNI-Times" pitchFamily="2" charset="0"/>
              </a:rPr>
              <a:t>	</a:t>
            </a:r>
            <a:r>
              <a:rPr lang="en-US" dirty="0" err="1" smtClean="0">
                <a:latin typeface="VNI-Times" pitchFamily="2" charset="0"/>
              </a:rPr>
              <a:t>Hormon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tuyeán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giaùp</a:t>
            </a:r>
            <a:r>
              <a:rPr lang="en-US" dirty="0" smtClean="0">
                <a:latin typeface="VNI-Times" pitchFamily="2" charset="0"/>
              </a:rPr>
              <a:t>.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>
                <a:latin typeface="VNI-Times" pitchFamily="2" charset="0"/>
              </a:rPr>
              <a:t>	</a:t>
            </a:r>
            <a:r>
              <a:rPr lang="en-US" dirty="0" err="1" smtClean="0">
                <a:latin typeface="VNI-Times" pitchFamily="2" charset="0"/>
              </a:rPr>
              <a:t>Thuoác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khaùng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hormon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tuyeán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giaùp</a:t>
            </a:r>
            <a:endParaRPr lang="en-US" dirty="0" smtClean="0">
              <a:latin typeface="VNI-Times" pitchFamily="2" charset="0"/>
            </a:endParaRP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latin typeface="VNI-Times" pitchFamily="2" charset="0"/>
              </a:rPr>
              <a:t>Phaãu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thuaät</a:t>
            </a:r>
            <a:r>
              <a:rPr lang="en-US" dirty="0" smtClean="0">
                <a:latin typeface="VNI-Times" pitchFamily="2" charset="0"/>
              </a:rPr>
              <a:t>: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>
                <a:latin typeface="VNI-Times" pitchFamily="2" charset="0"/>
              </a:rPr>
              <a:t>	- </a:t>
            </a:r>
            <a:r>
              <a:rPr lang="en-US" dirty="0" err="1" smtClean="0">
                <a:latin typeface="VNI-Times" pitchFamily="2" charset="0"/>
              </a:rPr>
              <a:t>Böôùu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giaùp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ñôn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nhaân</a:t>
            </a:r>
            <a:r>
              <a:rPr lang="en-US" dirty="0" smtClean="0">
                <a:latin typeface="VNI-Times" pitchFamily="2" charset="0"/>
              </a:rPr>
              <a:t>, </a:t>
            </a:r>
            <a:r>
              <a:rPr lang="en-US" dirty="0" err="1" smtClean="0">
                <a:latin typeface="VNI-Times" pitchFamily="2" charset="0"/>
              </a:rPr>
              <a:t>ña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nhaân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ñieàu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trò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noäi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khoa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thaát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baïi</a:t>
            </a:r>
            <a:r>
              <a:rPr lang="en-US" dirty="0" smtClean="0">
                <a:latin typeface="VNI-Times" pitchFamily="2" charset="0"/>
              </a:rPr>
              <a:t>.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>
                <a:latin typeface="VNI-Times" pitchFamily="2" charset="0"/>
              </a:rPr>
              <a:t>	- </a:t>
            </a:r>
            <a:r>
              <a:rPr lang="en-US" dirty="0" err="1" smtClean="0">
                <a:latin typeface="VNI-Times" pitchFamily="2" charset="0"/>
              </a:rPr>
              <a:t>Cöôøng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giaùp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ñieàu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trò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noäi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khoa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oån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ñònh</a:t>
            </a:r>
            <a:r>
              <a:rPr lang="en-US" dirty="0" smtClean="0">
                <a:latin typeface="VNI-Times" pitchFamily="2" charset="0"/>
              </a:rPr>
              <a:t>.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>
                <a:latin typeface="VNI-Times" pitchFamily="2" charset="0"/>
              </a:rPr>
              <a:t>	- </a:t>
            </a:r>
            <a:r>
              <a:rPr lang="en-US" dirty="0" err="1" smtClean="0">
                <a:latin typeface="VNI-Times" pitchFamily="2" charset="0"/>
              </a:rPr>
              <a:t>Ung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thö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tuyeán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giaùp</a:t>
            </a:r>
            <a:r>
              <a:rPr lang="en-US" dirty="0" smtClean="0">
                <a:latin typeface="VNI-Times" pitchFamily="2" charset="0"/>
              </a:rPr>
              <a:t>.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>
                <a:latin typeface="VNI-Times" pitchFamily="2" charset="0"/>
              </a:rPr>
              <a:t>	- </a:t>
            </a:r>
            <a:r>
              <a:rPr lang="en-US" dirty="0" err="1" smtClean="0">
                <a:latin typeface="VNI-Times" pitchFamily="2" charset="0"/>
              </a:rPr>
              <a:t>Böôùu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giaùp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thoøng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trung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thaát</a:t>
            </a:r>
            <a:r>
              <a:rPr lang="en-US" dirty="0" smtClean="0">
                <a:latin typeface="VNI-Times" pitchFamily="2" charset="0"/>
              </a:rPr>
              <a:t>.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>
                <a:latin typeface="VNI-Times" pitchFamily="2" charset="0"/>
              </a:rPr>
              <a:t>	- </a:t>
            </a:r>
            <a:r>
              <a:rPr lang="en-US" dirty="0" err="1" smtClean="0">
                <a:latin typeface="VNI-Times" pitchFamily="2" charset="0"/>
              </a:rPr>
              <a:t>Thaãm</a:t>
            </a:r>
            <a:r>
              <a:rPr lang="en-US" dirty="0" smtClean="0">
                <a:latin typeface="VNI-Times" pitchFamily="2" charset="0"/>
              </a:rPr>
              <a:t> </a:t>
            </a:r>
            <a:r>
              <a:rPr lang="en-US" dirty="0" err="1" smtClean="0">
                <a:latin typeface="VNI-Times" pitchFamily="2" charset="0"/>
              </a:rPr>
              <a:t>myõ</a:t>
            </a:r>
            <a:r>
              <a:rPr lang="en-US" dirty="0" smtClean="0">
                <a:latin typeface="VNI-Times" pitchFamily="2" charset="0"/>
              </a:rPr>
              <a:t>.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>
              <a:latin typeface="VNI-Time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  <a:latin typeface="VNI-Times" pitchFamily="2" charset="0"/>
              </a:rPr>
              <a:t>PHAÃU THUAÄT</a:t>
            </a:r>
            <a:endParaRPr lang="en-US" dirty="0">
              <a:solidFill>
                <a:schemeClr val="tx2">
                  <a:satMod val="200000"/>
                </a:schemeClr>
              </a:solidFill>
              <a:latin typeface="VNI-Times" pitchFamily="2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VNI-Times" pitchFamily="2" charset="0"/>
              </a:rPr>
              <a:t>Caét baùn phaàn tuyeán giaùp.</a:t>
            </a:r>
          </a:p>
          <a:p>
            <a:pPr eaLnBrk="1" hangingPunct="1"/>
            <a:r>
              <a:rPr lang="en-US" altLang="en-US" smtClean="0">
                <a:latin typeface="VNI-Times" pitchFamily="2" charset="0"/>
              </a:rPr>
              <a:t>Caét gaàn troïn tuyeán giaùp.</a:t>
            </a:r>
          </a:p>
          <a:p>
            <a:pPr eaLnBrk="1" hangingPunct="1"/>
            <a:r>
              <a:rPr lang="en-US" altLang="en-US" smtClean="0">
                <a:latin typeface="VNI-Times" pitchFamily="2" charset="0"/>
              </a:rPr>
              <a:t>Caét giaûm tuyeán giaùp.</a:t>
            </a:r>
          </a:p>
          <a:p>
            <a:pPr eaLnBrk="1" hangingPunct="1"/>
            <a:r>
              <a:rPr lang="en-US" altLang="en-US" smtClean="0">
                <a:latin typeface="VNI-Times" pitchFamily="2" charset="0"/>
              </a:rPr>
              <a:t>Caét thuøy tuyeán giaùp.</a:t>
            </a:r>
          </a:p>
          <a:p>
            <a:pPr eaLnBrk="1" hangingPunct="1"/>
            <a:r>
              <a:rPr lang="en-US" altLang="en-US" smtClean="0">
                <a:latin typeface="VNI-Times" pitchFamily="2" charset="0"/>
              </a:rPr>
              <a:t>Caét toaøn boä tuyeán giaùp + naïo haïch.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  <a:latin typeface="VNI-Times" pitchFamily="2" charset="0"/>
              </a:rPr>
              <a:t>BIEÁN CHÖÙNG</a:t>
            </a:r>
            <a:endParaRPr lang="en-US" dirty="0">
              <a:solidFill>
                <a:schemeClr val="tx2">
                  <a:satMod val="200000"/>
                </a:schemeClr>
              </a:solidFill>
              <a:latin typeface="VNI-Times" pitchFamily="2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613" indent="-514350" eaLnBrk="1" hangingPunct="1">
              <a:buFont typeface="Wingdings" panose="05000000000000000000" pitchFamily="2" charset="2"/>
              <a:buChar char="q"/>
            </a:pPr>
            <a:r>
              <a:rPr lang="en-US" altLang="en-US" smtClean="0">
                <a:latin typeface="VNI-Times" pitchFamily="2" charset="0"/>
              </a:rPr>
              <a:t>Chaûy maùu.</a:t>
            </a:r>
          </a:p>
          <a:p>
            <a:pPr marL="582613" indent="-514350" eaLnBrk="1" hangingPunct="1">
              <a:buFont typeface="Wingdings" panose="05000000000000000000" pitchFamily="2" charset="2"/>
              <a:buChar char="q"/>
            </a:pPr>
            <a:r>
              <a:rPr lang="en-US" altLang="en-US" smtClean="0">
                <a:latin typeface="VNI-Times" pitchFamily="2" charset="0"/>
              </a:rPr>
              <a:t>Côn baõo giaùp traïng.</a:t>
            </a:r>
          </a:p>
          <a:p>
            <a:pPr marL="582613" indent="-514350" eaLnBrk="1" hangingPunct="1">
              <a:buFont typeface="Wingdings" panose="05000000000000000000" pitchFamily="2" charset="2"/>
              <a:buChar char="q"/>
            </a:pPr>
            <a:r>
              <a:rPr lang="en-US" altLang="en-US" smtClean="0">
                <a:latin typeface="VNI-Times" pitchFamily="2" charset="0"/>
              </a:rPr>
              <a:t>Xeïp  khí quaûn.</a:t>
            </a:r>
          </a:p>
          <a:p>
            <a:pPr marL="582613" indent="-514350" eaLnBrk="1" hangingPunct="1">
              <a:buFont typeface="Wingdings" panose="05000000000000000000" pitchFamily="2" charset="2"/>
              <a:buChar char="q"/>
            </a:pPr>
            <a:r>
              <a:rPr lang="en-US" altLang="en-US" smtClean="0">
                <a:latin typeface="VNI-Times" pitchFamily="2" charset="0"/>
              </a:rPr>
              <a:t>Khaøn tieáng, maát tieáng.</a:t>
            </a:r>
          </a:p>
          <a:p>
            <a:pPr marL="582613" indent="-514350" eaLnBrk="1" hangingPunct="1">
              <a:buFont typeface="Wingdings" panose="05000000000000000000" pitchFamily="2" charset="2"/>
              <a:buChar char="q"/>
            </a:pPr>
            <a:r>
              <a:rPr lang="en-US" altLang="en-US" smtClean="0">
                <a:latin typeface="VNI-Times" pitchFamily="2" charset="0"/>
              </a:rPr>
              <a:t>Haï canxi maùu.</a:t>
            </a:r>
          </a:p>
          <a:p>
            <a:pPr marL="582613" indent="-514350" eaLnBrk="1" hangingPunct="1">
              <a:buFont typeface="Wingdings" panose="05000000000000000000" pitchFamily="2" charset="2"/>
              <a:buChar char="q"/>
            </a:pPr>
            <a:r>
              <a:rPr lang="en-US" altLang="en-US" smtClean="0">
                <a:latin typeface="VNI-Times" pitchFamily="2" charset="0"/>
              </a:rPr>
              <a:t>Suy giaùp.</a:t>
            </a:r>
          </a:p>
          <a:p>
            <a:pPr marL="582613" indent="-514350" eaLnBrk="1" hangingPunct="1">
              <a:buFont typeface="Wingdings" panose="05000000000000000000" pitchFamily="2" charset="2"/>
              <a:buChar char="q"/>
            </a:pPr>
            <a:r>
              <a:rPr lang="en-US" altLang="en-US" smtClean="0">
                <a:latin typeface="VNI-Times" pitchFamily="2" charset="0"/>
              </a:rPr>
              <a:t>Nhieãm truøng veát moå.</a:t>
            </a:r>
          </a:p>
          <a:p>
            <a:pPr marL="582613" indent="-514350" eaLnBrk="1" hangingPunct="1">
              <a:buFont typeface="Wingdings" panose="05000000000000000000" pitchFamily="2" charset="2"/>
              <a:buChar char="q"/>
            </a:pPr>
            <a:endParaRPr lang="en-US" altLang="en-US" smtClean="0">
              <a:latin typeface="VNI-Times" pitchFamily="2" charset="0"/>
            </a:endParaRPr>
          </a:p>
          <a:p>
            <a:pPr marL="582613" indent="-514350" eaLnBrk="1" hangingPunct="1">
              <a:buFont typeface="Wingdings" panose="05000000000000000000" pitchFamily="2" charset="2"/>
              <a:buChar char="q"/>
            </a:pPr>
            <a:endParaRPr lang="en-US" altLang="en-US" smtClean="0">
              <a:latin typeface="VNI-Time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  <a:latin typeface="VNI-Times" pitchFamily="2" charset="0"/>
              </a:rPr>
              <a:t>XÖÛ TRÍ</a:t>
            </a:r>
            <a:endParaRPr lang="en-US" dirty="0">
              <a:solidFill>
                <a:schemeClr val="tx2">
                  <a:satMod val="200000"/>
                </a:schemeClr>
              </a:solidFill>
              <a:latin typeface="VNI-Times" pitchFamily="2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09600" y="1784350"/>
            <a:ext cx="8305800" cy="45720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VNI-Times" pitchFamily="2" charset="0"/>
              </a:rPr>
              <a:t>Chaûy maùu: môû roäng VM, thaùm saùt &amp; caàm maùu.</a:t>
            </a:r>
          </a:p>
          <a:p>
            <a:pPr eaLnBrk="1" hangingPunct="1"/>
            <a:r>
              <a:rPr lang="en-US" altLang="en-US" smtClean="0">
                <a:latin typeface="VNI-Times" pitchFamily="2" charset="0"/>
              </a:rPr>
              <a:t>Côn baûo giaùp traïng: Inderal TTM, thuoác khaùng hormon tuyeán giaùp lieàu cao…</a:t>
            </a:r>
          </a:p>
          <a:p>
            <a:pPr eaLnBrk="1" hangingPunct="1"/>
            <a:r>
              <a:rPr lang="en-US" altLang="en-US" smtClean="0">
                <a:latin typeface="VNI-Times" pitchFamily="2" charset="0"/>
              </a:rPr>
              <a:t>Xeïp khí quaûn: khaâu treo khí quaûn.</a:t>
            </a:r>
          </a:p>
          <a:p>
            <a:pPr eaLnBrk="1" hangingPunct="1"/>
            <a:r>
              <a:rPr lang="en-US" altLang="en-US" smtClean="0">
                <a:latin typeface="VNI-Times" pitchFamily="2" charset="0"/>
              </a:rPr>
              <a:t>Khaøn tieáng, maát tieáng: NSAID, corticoid, alphachymotrypsin…, môû khí quaûn.</a:t>
            </a:r>
          </a:p>
          <a:p>
            <a:pPr eaLnBrk="1" hangingPunct="1"/>
            <a:r>
              <a:rPr lang="en-US" altLang="en-US" smtClean="0">
                <a:latin typeface="VNI-Times" pitchFamily="2" charset="0"/>
              </a:rPr>
              <a:t>Toån thöông tuyeán caän giaùp: canxi chích TM.</a:t>
            </a:r>
          </a:p>
          <a:p>
            <a:pPr eaLnBrk="1" hangingPunct="1"/>
            <a:r>
              <a:rPr lang="en-US" altLang="en-US" smtClean="0">
                <a:latin typeface="VNI-Times" pitchFamily="2" charset="0"/>
              </a:rPr>
              <a:t>Suy giaùp: hormon tuyeán giaùp.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41</TotalTime>
  <Words>352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Consolas</vt:lpstr>
      <vt:lpstr>Corbel</vt:lpstr>
      <vt:lpstr>Wingdings</vt:lpstr>
      <vt:lpstr>Wingdings 2</vt:lpstr>
      <vt:lpstr>Wingdings 3</vt:lpstr>
      <vt:lpstr>Calibri</vt:lpstr>
      <vt:lpstr>VNI-Times</vt:lpstr>
      <vt:lpstr>Metro</vt:lpstr>
      <vt:lpstr>phaãu thuaät böôùu giaùp</vt:lpstr>
      <vt:lpstr>ÑAÏI CÖÔNG</vt:lpstr>
      <vt:lpstr>PHAÂN LOAÏI</vt:lpstr>
      <vt:lpstr>CHAÅN ÑOAÙN</vt:lpstr>
      <vt:lpstr>ÑIEÀU TRÒ</vt:lpstr>
      <vt:lpstr>PHAÃU THUAÄT</vt:lpstr>
      <vt:lpstr>BIEÁN CHÖÙNG</vt:lpstr>
      <vt:lpstr>XÖÛ TRÍ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Chaêm soùc beänh nhaân phaãu thuaät böôùu giaùp</dc:title>
  <dc:creator>BS LUAN</dc:creator>
  <cp:lastModifiedBy>Long Võ Châu Hoàng</cp:lastModifiedBy>
  <cp:revision>6</cp:revision>
  <dcterms:created xsi:type="dcterms:W3CDTF">2011-09-25T14:44:37Z</dcterms:created>
  <dcterms:modified xsi:type="dcterms:W3CDTF">2020-12-02T10:07:15Z</dcterms:modified>
</cp:coreProperties>
</file>